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8" r:id="rId3"/>
    <p:sldId id="281" r:id="rId4"/>
    <p:sldId id="259" r:id="rId5"/>
    <p:sldId id="951" r:id="rId6"/>
    <p:sldId id="961" r:id="rId7"/>
    <p:sldId id="953" r:id="rId8"/>
    <p:sldId id="957" r:id="rId9"/>
    <p:sldId id="900" r:id="rId10"/>
    <p:sldId id="1450" r:id="rId11"/>
    <p:sldId id="263" r:id="rId12"/>
    <p:sldId id="270" r:id="rId13"/>
    <p:sldId id="1084" r:id="rId14"/>
    <p:sldId id="1474" r:id="rId15"/>
    <p:sldId id="267" r:id="rId16"/>
    <p:sldId id="294" r:id="rId17"/>
    <p:sldId id="278" r:id="rId18"/>
    <p:sldId id="1209" r:id="rId19"/>
    <p:sldId id="280" r:id="rId20"/>
    <p:sldId id="1251" r:id="rId21"/>
    <p:sldId id="288" r:id="rId22"/>
    <p:sldId id="1148" r:id="rId23"/>
    <p:sldId id="670" r:id="rId24"/>
    <p:sldId id="614" r:id="rId25"/>
    <p:sldId id="290" r:id="rId26"/>
    <p:sldId id="825" r:id="rId27"/>
    <p:sldId id="2208" r:id="rId28"/>
    <p:sldId id="686" r:id="rId29"/>
    <p:sldId id="687" r:id="rId30"/>
    <p:sldId id="688" r:id="rId31"/>
    <p:sldId id="1228" r:id="rId32"/>
    <p:sldId id="698" r:id="rId33"/>
    <p:sldId id="716" r:id="rId34"/>
    <p:sldId id="899" r:id="rId35"/>
    <p:sldId id="1258" r:id="rId36"/>
    <p:sldId id="398" r:id="rId37"/>
    <p:sldId id="265" r:id="rId3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77"/>
    <p:restoredTop sz="94697"/>
  </p:normalViewPr>
  <p:slideViewPr>
    <p:cSldViewPr snapToGrid="0" snapToObjects="1">
      <p:cViewPr varScale="1">
        <p:scale>
          <a:sx n="50" d="100"/>
          <a:sy n="50" d="100"/>
        </p:scale>
        <p:origin x="184" y="1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List_Microsoft_Excelu.xlsx"/></Relationships>
</file>

<file path=ppt/charts/_rels/chart2.xml.rels><?xml version="1.0" encoding="UTF-8" standalone="yes"?>
<Relationships xmlns="http://schemas.openxmlformats.org/package/2006/relationships"><Relationship Id="rId1" Type="http://schemas.openxmlformats.org/officeDocument/2006/relationships/package" Target="../embeddings/List_Microsoft_Excelu1.xlsx"/></Relationships>
</file>

<file path=ppt/charts/_rels/chart3.xml.rels><?xml version="1.0" encoding="UTF-8" standalone="yes"?>
<Relationships xmlns="http://schemas.openxmlformats.org/package/2006/relationships"><Relationship Id="rId1" Type="http://schemas.openxmlformats.org/officeDocument/2006/relationships/package" Target="../embeddings/List_Microsoft_Excelu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4635092255259"/>
          <c:y val="5.7584388902095288E-2"/>
          <c:w val="0.821706781055353"/>
          <c:h val="0.77669803658550385"/>
        </c:manualLayout>
      </c:layout>
      <c:barChart>
        <c:barDir val="col"/>
        <c:grouping val="clustered"/>
        <c:varyColors val="0"/>
        <c:ser>
          <c:idx val="0"/>
          <c:order val="0"/>
          <c:tx>
            <c:strRef>
              <c:f>Sheet1!$B$1</c:f>
              <c:strCache>
                <c:ptCount val="1"/>
                <c:pt idx="0">
                  <c:v>Male</c:v>
                </c:pt>
              </c:strCache>
            </c:strRef>
          </c:tx>
          <c:spPr>
            <a:solidFill>
              <a:srgbClr val="001965"/>
            </a:solidFill>
            <a:ln>
              <a:noFill/>
            </a:ln>
            <a:effectLst/>
          </c:spPr>
          <c:invertIfNegative val="0"/>
          <c:dLbls>
            <c:dLbl>
              <c:idx val="0"/>
              <c:tx>
                <c:rich>
                  <a:bodyPr wrap="square" lIns="38100" tIns="19050" rIns="38100" bIns="19050" anchor="ctr">
                    <a:spAutoFit/>
                  </a:bodyPr>
                  <a:lstStyle/>
                  <a:p>
                    <a:pPr>
                      <a:defRPr lang="en-GB" sz="1000"/>
                    </a:pPr>
                    <a:r>
                      <a:rPr lang="en-US" dirty="0"/>
                      <a:t>6.7</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BF-48DB-80D0-BEA90567FE8C}"/>
                </c:ext>
              </c:extLst>
            </c:dLbl>
            <c:dLbl>
              <c:idx val="1"/>
              <c:tx>
                <c:rich>
                  <a:bodyPr wrap="square" lIns="38100" tIns="19050" rIns="38100" bIns="19050" anchor="ctr">
                    <a:spAutoFit/>
                  </a:bodyPr>
                  <a:lstStyle/>
                  <a:p>
                    <a:pPr>
                      <a:defRPr lang="en-GB" sz="1000"/>
                    </a:pPr>
                    <a:r>
                      <a:rPr lang="en-US" dirty="0"/>
                      <a:t>1.7</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BF-48DB-80D0-BEA90567FE8C}"/>
                </c:ext>
              </c:extLst>
            </c:dLbl>
            <c:dLbl>
              <c:idx val="2"/>
              <c:tx>
                <c:rich>
                  <a:bodyPr wrap="square" lIns="38100" tIns="19050" rIns="38100" bIns="19050" anchor="ctr">
                    <a:spAutoFit/>
                  </a:bodyPr>
                  <a:lstStyle/>
                  <a:p>
                    <a:pPr>
                      <a:defRPr lang="en-GB" sz="1000"/>
                    </a:pPr>
                    <a:r>
                      <a:rPr lang="en-US" dirty="0"/>
                      <a:t>1.8</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BF-48DB-80D0-BEA90567FE8C}"/>
                </c:ext>
              </c:extLst>
            </c:dLbl>
            <c:dLbl>
              <c:idx val="3"/>
              <c:tx>
                <c:rich>
                  <a:bodyPr wrap="square" lIns="38100" tIns="19050" rIns="38100" bIns="19050" anchor="ctr">
                    <a:spAutoFit/>
                  </a:bodyPr>
                  <a:lstStyle/>
                  <a:p>
                    <a:pPr>
                      <a:defRPr lang="en-GB" sz="1000"/>
                    </a:pPr>
                    <a:r>
                      <a:rPr lang="en-US" dirty="0"/>
                      <a:t>1.8</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BF-48DB-80D0-BEA90567FE8C}"/>
                </c:ext>
              </c:extLst>
            </c:dLbl>
            <c:dLbl>
              <c:idx val="4"/>
              <c:tx>
                <c:rich>
                  <a:bodyPr wrap="square" lIns="38100" tIns="19050" rIns="38100" bIns="19050" anchor="ctr">
                    <a:spAutoFit/>
                  </a:bodyPr>
                  <a:lstStyle/>
                  <a:p>
                    <a:pPr>
                      <a:defRPr lang="en-GB" sz="1000"/>
                    </a:pPr>
                    <a:r>
                      <a:rPr lang="en-US" dirty="0"/>
                      <a:t>1.5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BF-48DB-80D0-BEA90567FE8C}"/>
                </c:ext>
              </c:extLst>
            </c:dLbl>
            <c:dLbl>
              <c:idx val="5"/>
              <c:tx>
                <c:rich>
                  <a:bodyPr wrap="square" lIns="38100" tIns="19050" rIns="38100" bIns="19050" anchor="ctr">
                    <a:spAutoFit/>
                  </a:bodyPr>
                  <a:lstStyle/>
                  <a:p>
                    <a:pPr>
                      <a:defRPr lang="en-GB" sz="1000"/>
                    </a:pPr>
                    <a:r>
                      <a:rPr lang="en-US" dirty="0"/>
                      <a:t>4.2</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BF-48DB-80D0-BEA90567FE8C}"/>
                </c:ext>
              </c:extLst>
            </c:dLbl>
            <c:dLbl>
              <c:idx val="6"/>
              <c:tx>
                <c:rich>
                  <a:bodyPr wrap="square" lIns="38100" tIns="19050" rIns="38100" bIns="19050" anchor="ctr">
                    <a:spAutoFit/>
                  </a:bodyPr>
                  <a:lstStyle/>
                  <a:p>
                    <a:pPr>
                      <a:defRPr lang="en-GB" sz="1000"/>
                    </a:pPr>
                    <a:r>
                      <a:rPr lang="en-US" dirty="0"/>
                      <a:t>1.4</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BF-48DB-80D0-BEA90567FE8C}"/>
                </c:ext>
              </c:extLst>
            </c:dLbl>
            <c:dLbl>
              <c:idx val="7"/>
              <c:tx>
                <c:rich>
                  <a:bodyPr wrap="square" lIns="38100" tIns="19050" rIns="38100" bIns="19050" anchor="ctr">
                    <a:spAutoFit/>
                  </a:bodyPr>
                  <a:lstStyle/>
                  <a:p>
                    <a:pPr>
                      <a:defRPr lang="en-GB" sz="1000"/>
                    </a:pPr>
                    <a:r>
                      <a:rPr lang="en-US" dirty="0"/>
                      <a:t>1.4</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19A-4780-9DAB-F46B080D2AFE}"/>
                </c:ext>
              </c:extLst>
            </c:dLbl>
            <c:spPr>
              <a:noFill/>
              <a:ln>
                <a:noFill/>
              </a:ln>
              <a:effectLst/>
            </c:spPr>
            <c:txPr>
              <a:bodyPr wrap="square" lIns="38100" tIns="19050" rIns="38100" bIns="19050" anchor="ctr">
                <a:spAutoFit/>
              </a:bodyPr>
              <a:lstStyle/>
              <a:p>
                <a:pPr>
                  <a:defRPr sz="10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Type 2 diabetes</c:v>
                </c:pt>
                <c:pt idx="1">
                  <c:v>Coronary heart disease</c:v>
                </c:pt>
                <c:pt idx="2">
                  <c:v>Congestive heart failure</c:v>
                </c:pt>
                <c:pt idx="3">
                  <c:v>Hypertension</c:v>
                </c:pt>
                <c:pt idx="4">
                  <c:v>Stroke</c:v>
                </c:pt>
                <c:pt idx="5">
                  <c:v>Osteoarthritis </c:v>
                </c:pt>
                <c:pt idx="6">
                  <c:v>Gallbladder disease</c:v>
                </c:pt>
                <c:pt idx="7">
                  <c:v>Asthma</c:v>
                </c:pt>
              </c:strCache>
            </c:strRef>
          </c:cat>
          <c:val>
            <c:numRef>
              <c:f>Sheet1!$B$2:$B$9</c:f>
              <c:numCache>
                <c:formatCode>General</c:formatCode>
                <c:ptCount val="8"/>
                <c:pt idx="0">
                  <c:v>6.7</c:v>
                </c:pt>
                <c:pt idx="1">
                  <c:v>1.7</c:v>
                </c:pt>
                <c:pt idx="2">
                  <c:v>1.8</c:v>
                </c:pt>
                <c:pt idx="3">
                  <c:v>1.8</c:v>
                </c:pt>
                <c:pt idx="4">
                  <c:v>1.5</c:v>
                </c:pt>
                <c:pt idx="5">
                  <c:v>4.2</c:v>
                </c:pt>
                <c:pt idx="6">
                  <c:v>1.4</c:v>
                </c:pt>
                <c:pt idx="7">
                  <c:v>1.43</c:v>
                </c:pt>
              </c:numCache>
            </c:numRef>
          </c:val>
          <c:extLst>
            <c:ext xmlns:c16="http://schemas.microsoft.com/office/drawing/2014/chart" uri="{C3380CC4-5D6E-409C-BE32-E72D297353CC}">
              <c16:uniqueId val="{00000001-F19A-4780-9DAB-F46B080D2AFE}"/>
            </c:ext>
          </c:extLst>
        </c:ser>
        <c:ser>
          <c:idx val="1"/>
          <c:order val="1"/>
          <c:tx>
            <c:strRef>
              <c:f>Sheet1!$C$1</c:f>
              <c:strCache>
                <c:ptCount val="1"/>
                <c:pt idx="0">
                  <c:v>Female</c:v>
                </c:pt>
              </c:strCache>
            </c:strRef>
          </c:tx>
          <c:spPr>
            <a:solidFill>
              <a:srgbClr val="009FDA"/>
            </a:solidFill>
            <a:ln>
              <a:solidFill>
                <a:schemeClr val="accent1"/>
              </a:solidFill>
            </a:ln>
          </c:spPr>
          <c:invertIfNegative val="0"/>
          <c:dLbls>
            <c:dLbl>
              <c:idx val="0"/>
              <c:tx>
                <c:rich>
                  <a:bodyPr wrap="square" lIns="38100" tIns="19050" rIns="38100" bIns="19050" anchor="ctr">
                    <a:spAutoFit/>
                  </a:bodyPr>
                  <a:lstStyle/>
                  <a:p>
                    <a:pPr>
                      <a:defRPr lang="en-GB" sz="1000"/>
                    </a:pPr>
                    <a:r>
                      <a:rPr lang="en-US" dirty="0"/>
                      <a:t>12.4</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BF-48DB-80D0-BEA90567FE8C}"/>
                </c:ext>
              </c:extLst>
            </c:dLbl>
            <c:dLbl>
              <c:idx val="1"/>
              <c:tx>
                <c:rich>
                  <a:bodyPr wrap="square" lIns="38100" tIns="19050" rIns="38100" bIns="19050" anchor="ctr">
                    <a:spAutoFit/>
                  </a:bodyPr>
                  <a:lstStyle/>
                  <a:p>
                    <a:pPr>
                      <a:defRPr lang="en-GB" sz="1000"/>
                    </a:pPr>
                    <a:r>
                      <a:rPr lang="en-US" dirty="0"/>
                      <a:t>3.1</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FBF-48DB-80D0-BEA90567FE8C}"/>
                </c:ext>
              </c:extLst>
            </c:dLbl>
            <c:dLbl>
              <c:idx val="2"/>
              <c:tx>
                <c:rich>
                  <a:bodyPr wrap="square" lIns="38100" tIns="19050" rIns="38100" bIns="19050" anchor="ctr">
                    <a:spAutoFit/>
                  </a:bodyPr>
                  <a:lstStyle/>
                  <a:p>
                    <a:pPr>
                      <a:defRPr lang="en-GB" sz="1000"/>
                    </a:pPr>
                    <a:r>
                      <a:rPr lang="en-US" dirty="0"/>
                      <a:t>1.8</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FBF-48DB-80D0-BEA90567FE8C}"/>
                </c:ext>
              </c:extLst>
            </c:dLbl>
            <c:dLbl>
              <c:idx val="3"/>
              <c:tx>
                <c:rich>
                  <a:bodyPr wrap="square" lIns="38100" tIns="19050" rIns="38100" bIns="19050" anchor="ctr">
                    <a:spAutoFit/>
                  </a:bodyPr>
                  <a:lstStyle/>
                  <a:p>
                    <a:pPr>
                      <a:defRPr lang="en-GB" sz="1000"/>
                    </a:pPr>
                    <a:r>
                      <a:rPr lang="en-US" dirty="0"/>
                      <a:t>2.4</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FBF-48DB-80D0-BEA90567FE8C}"/>
                </c:ext>
              </c:extLst>
            </c:dLbl>
            <c:dLbl>
              <c:idx val="4"/>
              <c:tx>
                <c:rich>
                  <a:bodyPr wrap="square" lIns="38100" tIns="19050" rIns="38100" bIns="19050" anchor="ctr">
                    <a:spAutoFit/>
                  </a:bodyPr>
                  <a:lstStyle/>
                  <a:p>
                    <a:pPr>
                      <a:defRPr lang="en-GB" sz="1000"/>
                    </a:pPr>
                    <a:r>
                      <a:rPr lang="en-US" dirty="0"/>
                      <a:t>1.5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FBF-48DB-80D0-BEA90567FE8C}"/>
                </c:ext>
              </c:extLst>
            </c:dLbl>
            <c:dLbl>
              <c:idx val="5"/>
              <c:tx>
                <c:rich>
                  <a:bodyPr wrap="square" lIns="38100" tIns="19050" rIns="38100" bIns="19050" anchor="ctr">
                    <a:spAutoFit/>
                  </a:bodyPr>
                  <a:lstStyle/>
                  <a:p>
                    <a:pPr>
                      <a:defRPr lang="en-GB" sz="1000"/>
                    </a:pPr>
                    <a:r>
                      <a:rPr lang="en-US" dirty="0"/>
                      <a:t>2.0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19A-4780-9DAB-F46B080D2AFE}"/>
                </c:ext>
              </c:extLst>
            </c:dLbl>
            <c:dLbl>
              <c:idx val="6"/>
              <c:tx>
                <c:rich>
                  <a:bodyPr wrap="square" lIns="38100" tIns="19050" rIns="38100" bIns="19050" anchor="ctr">
                    <a:spAutoFit/>
                  </a:bodyPr>
                  <a:lstStyle/>
                  <a:p>
                    <a:pPr>
                      <a:defRPr lang="en-GB" sz="1000"/>
                    </a:pPr>
                    <a:r>
                      <a:rPr lang="en-US" dirty="0"/>
                      <a:t>2.3</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FBF-48DB-80D0-BEA90567FE8C}"/>
                </c:ext>
              </c:extLst>
            </c:dLbl>
            <c:dLbl>
              <c:idx val="7"/>
              <c:tx>
                <c:rich>
                  <a:bodyPr wrap="square" lIns="38100" tIns="19050" rIns="38100" bIns="19050" anchor="ctr">
                    <a:spAutoFit/>
                  </a:bodyPr>
                  <a:lstStyle/>
                  <a:p>
                    <a:pPr>
                      <a:defRPr lang="en-GB" sz="1000"/>
                    </a:pPr>
                    <a:r>
                      <a:rPr lang="en-US" dirty="0"/>
                      <a:t>1.8</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9A-4780-9DAB-F46B080D2AFE}"/>
                </c:ext>
              </c:extLst>
            </c:dLbl>
            <c:spPr>
              <a:noFill/>
              <a:ln>
                <a:noFill/>
              </a:ln>
              <a:effectLst/>
            </c:spPr>
            <c:txPr>
              <a:bodyPr wrap="square" lIns="38100" tIns="19050" rIns="38100" bIns="19050" anchor="ctr">
                <a:spAutoFit/>
              </a:bodyPr>
              <a:lstStyle/>
              <a:p>
                <a:pPr>
                  <a:defRPr sz="10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Type 2 diabetes</c:v>
                </c:pt>
                <c:pt idx="1">
                  <c:v>Coronary heart disease</c:v>
                </c:pt>
                <c:pt idx="2">
                  <c:v>Congestive heart failure</c:v>
                </c:pt>
                <c:pt idx="3">
                  <c:v>Hypertension</c:v>
                </c:pt>
                <c:pt idx="4">
                  <c:v>Stroke</c:v>
                </c:pt>
                <c:pt idx="5">
                  <c:v>Osteoarthritis </c:v>
                </c:pt>
                <c:pt idx="6">
                  <c:v>Gallbladder disease</c:v>
                </c:pt>
                <c:pt idx="7">
                  <c:v>Asthma</c:v>
                </c:pt>
              </c:strCache>
            </c:strRef>
          </c:cat>
          <c:val>
            <c:numRef>
              <c:f>Sheet1!$C$2:$C$9</c:f>
              <c:numCache>
                <c:formatCode>General</c:formatCode>
                <c:ptCount val="8"/>
                <c:pt idx="0" formatCode="0.0">
                  <c:v>12.4</c:v>
                </c:pt>
                <c:pt idx="1">
                  <c:v>3.1</c:v>
                </c:pt>
                <c:pt idx="2">
                  <c:v>1.8</c:v>
                </c:pt>
                <c:pt idx="3">
                  <c:v>2.4</c:v>
                </c:pt>
                <c:pt idx="4">
                  <c:v>1.5</c:v>
                </c:pt>
                <c:pt idx="5">
                  <c:v>2</c:v>
                </c:pt>
                <c:pt idx="6">
                  <c:v>2.2999999999999998</c:v>
                </c:pt>
                <c:pt idx="7">
                  <c:v>1.78</c:v>
                </c:pt>
              </c:numCache>
            </c:numRef>
          </c:val>
          <c:extLst>
            <c:ext xmlns:c16="http://schemas.microsoft.com/office/drawing/2014/chart" uri="{C3380CC4-5D6E-409C-BE32-E72D297353CC}">
              <c16:uniqueId val="{00000004-F19A-4780-9DAB-F46B080D2AFE}"/>
            </c:ext>
          </c:extLst>
        </c:ser>
        <c:dLbls>
          <c:showLegendKey val="0"/>
          <c:showVal val="0"/>
          <c:showCatName val="0"/>
          <c:showSerName val="0"/>
          <c:showPercent val="0"/>
          <c:showBubbleSize val="0"/>
        </c:dLbls>
        <c:gapWidth val="75"/>
        <c:axId val="451465216"/>
        <c:axId val="451466752"/>
      </c:barChart>
      <c:catAx>
        <c:axId val="451465216"/>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cs-CZ"/>
          </a:p>
        </c:txPr>
        <c:crossAx val="451466752"/>
        <c:crosses val="autoZero"/>
        <c:auto val="1"/>
        <c:lblAlgn val="ctr"/>
        <c:lblOffset val="100"/>
        <c:noMultiLvlLbl val="0"/>
      </c:catAx>
      <c:valAx>
        <c:axId val="451466752"/>
        <c:scaling>
          <c:orientation val="minMax"/>
          <c:max val="14"/>
        </c:scaling>
        <c:delete val="0"/>
        <c:axPos val="l"/>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cs-CZ"/>
          </a:p>
        </c:txPr>
        <c:crossAx val="451465216"/>
        <c:crosses val="autoZero"/>
        <c:crossBetween val="between"/>
        <c:majorUnit val="2"/>
      </c:valAx>
      <c:spPr>
        <a:noFill/>
        <a:ln w="25400">
          <a:noFill/>
        </a:ln>
        <a:effectLst/>
      </c:spPr>
    </c:plotArea>
    <c:plotVisOnly val="1"/>
    <c:dispBlanksAs val="gap"/>
    <c:showDLblsOverMax val="0"/>
  </c:chart>
  <c:spPr>
    <a:noFill/>
    <a:ln>
      <a:noFill/>
    </a:ln>
    <a:effectLst/>
  </c:spPr>
  <c:txPr>
    <a:bodyPr/>
    <a:lstStyle/>
    <a:p>
      <a:pPr>
        <a:defRPr/>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1965"/>
            </a:solidFill>
            <a:ln>
              <a:noFill/>
            </a:ln>
            <a:effectLst/>
          </c:spPr>
          <c:invertIfNegative val="0"/>
          <c:dLbls>
            <c:dLbl>
              <c:idx val="0"/>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7.1</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DD-41E9-9395-017970CB117A}"/>
                </c:ext>
              </c:extLst>
            </c:dLbl>
            <c:dLbl>
              <c:idx val="1"/>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4.8</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DD-41E9-9395-017970CB117A}"/>
                </c:ext>
              </c:extLst>
            </c:dLbl>
            <c:dLbl>
              <c:idx val="2"/>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1.8</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DD-41E9-9395-017970CB117A}"/>
                </c:ext>
              </c:extLst>
            </c:dLbl>
            <c:dLbl>
              <c:idx val="3"/>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1.8</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DD-41E9-9395-017970CB117A}"/>
                </c:ext>
              </c:extLst>
            </c:dLbl>
            <c:dLbl>
              <c:idx val="4"/>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1.8</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DD-41E9-9395-017970CB117A}"/>
                </c:ext>
              </c:extLst>
            </c:dLbl>
            <c:dLbl>
              <c:idx val="5"/>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1.5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DD-41E9-9395-017970CB117A}"/>
                </c:ext>
              </c:extLst>
            </c:dLbl>
            <c:dLbl>
              <c:idx val="6"/>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1.5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DDD-41E9-9395-017970CB117A}"/>
                </c:ext>
              </c:extLst>
            </c:dLbl>
            <c:dLbl>
              <c:idx val="7"/>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1.5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DD-41E9-9395-017970CB117A}"/>
                </c:ext>
              </c:extLst>
            </c:dLbl>
            <c:dLbl>
              <c:idx val="8"/>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1.3</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DDD-41E9-9395-017970CB117A}"/>
                </c:ext>
              </c:extLst>
            </c:dLbl>
            <c:dLbl>
              <c:idx val="9"/>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1.3</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DDD-41E9-9395-017970CB117A}"/>
                </c:ext>
              </c:extLst>
            </c:dLbl>
            <c:dLbl>
              <c:idx val="10"/>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1.1</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DDD-41E9-9395-017970CB117A}"/>
                </c:ext>
              </c:extLst>
            </c:dLbl>
            <c:dLbl>
              <c:idx val="11"/>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1.1</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DDD-41E9-9395-017970CB117A}"/>
                </c:ext>
              </c:extLst>
            </c:dLbl>
            <c:dLbl>
              <c:idx val="12"/>
              <c:tx>
                <c:rich>
                  <a:bodyPr rot="0" spcFirstLastPara="1" vertOverflow="ellipsis" vert="horz" wrap="square" lIns="38100" tIns="19050" rIns="38100" bIns="19050" anchor="ctr" anchorCtr="1">
                    <a:spAutoFit/>
                  </a:bodyPr>
                  <a:lstStyle/>
                  <a:p>
                    <a:pPr>
                      <a:defRPr lang="en-GB" sz="900" b="0" i="0" u="none" strike="noStrike" kern="1200" baseline="0">
                        <a:solidFill>
                          <a:schemeClr val="tx1"/>
                        </a:solidFill>
                        <a:latin typeface="+mn-lt"/>
                        <a:ea typeface="+mn-ea"/>
                        <a:cs typeface="+mn-cs"/>
                      </a:defRPr>
                    </a:pPr>
                    <a:r>
                      <a:rPr lang="en-US" dirty="0"/>
                      <a:t>1.1</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DDD-41E9-9395-017970CB117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Corpus uteri</c:v>
                </c:pt>
                <c:pt idx="1">
                  <c:v>Esophagus: 
adenocarcinoma</c:v>
                </c:pt>
                <c:pt idx="2">
                  <c:v>Gastric cardia</c:v>
                </c:pt>
                <c:pt idx="3">
                  <c:v>Liver</c:v>
                </c:pt>
                <c:pt idx="4">
                  <c:v>Kidney: renal cell</c:v>
                </c:pt>
                <c:pt idx="5">
                  <c:v>Pancreas</c:v>
                </c:pt>
                <c:pt idx="6">
                  <c:v>Meningioma</c:v>
                </c:pt>
                <c:pt idx="7">
                  <c:v>Multiple myloma</c:v>
                </c:pt>
                <c:pt idx="8">
                  <c:v>Colon and rectum</c:v>
                </c:pt>
                <c:pt idx="9">
                  <c:v>Gallbladder</c:v>
                </c:pt>
                <c:pt idx="10">
                  <c:v>Breast: 
postmenopausal</c:v>
                </c:pt>
                <c:pt idx="11">
                  <c:v>Ovary</c:v>
                </c:pt>
                <c:pt idx="12">
                  <c:v>Thyroid</c:v>
                </c:pt>
              </c:strCache>
            </c:strRef>
          </c:cat>
          <c:val>
            <c:numRef>
              <c:f>Sheet1!$B$2:$B$14</c:f>
              <c:numCache>
                <c:formatCode>General</c:formatCode>
                <c:ptCount val="13"/>
                <c:pt idx="0">
                  <c:v>7.1</c:v>
                </c:pt>
                <c:pt idx="1">
                  <c:v>4.8</c:v>
                </c:pt>
                <c:pt idx="2">
                  <c:v>1.8</c:v>
                </c:pt>
                <c:pt idx="3">
                  <c:v>1.8</c:v>
                </c:pt>
                <c:pt idx="4">
                  <c:v>1.8</c:v>
                </c:pt>
                <c:pt idx="5">
                  <c:v>1.5</c:v>
                </c:pt>
                <c:pt idx="6">
                  <c:v>1.5</c:v>
                </c:pt>
                <c:pt idx="7">
                  <c:v>1.5</c:v>
                </c:pt>
                <c:pt idx="8">
                  <c:v>1.3</c:v>
                </c:pt>
                <c:pt idx="9">
                  <c:v>1.3</c:v>
                </c:pt>
                <c:pt idx="10">
                  <c:v>1.1000000000000001</c:v>
                </c:pt>
                <c:pt idx="11">
                  <c:v>1.1000000000000001</c:v>
                </c:pt>
                <c:pt idx="12">
                  <c:v>1.1000000000000001</c:v>
                </c:pt>
              </c:numCache>
            </c:numRef>
          </c:val>
          <c:extLst>
            <c:ext xmlns:c16="http://schemas.microsoft.com/office/drawing/2014/chart" uri="{C3380CC4-5D6E-409C-BE32-E72D297353CC}">
              <c16:uniqueId val="{00000000-3BCF-4DDA-88B9-47FABB3A96AE}"/>
            </c:ext>
          </c:extLst>
        </c:ser>
        <c:dLbls>
          <c:showLegendKey val="0"/>
          <c:showVal val="0"/>
          <c:showCatName val="0"/>
          <c:showSerName val="0"/>
          <c:showPercent val="0"/>
          <c:showBubbleSize val="0"/>
        </c:dLbls>
        <c:gapWidth val="98"/>
        <c:axId val="493831680"/>
        <c:axId val="493833216"/>
      </c:barChart>
      <c:catAx>
        <c:axId val="493831680"/>
        <c:scaling>
          <c:orientation val="minMax"/>
        </c:scaling>
        <c:delete val="0"/>
        <c:axPos val="b"/>
        <c:numFmt formatCode="General" sourceLinked="1"/>
        <c:majorTickMark val="out"/>
        <c:minorTickMark val="none"/>
        <c:tickLblPos val="none"/>
        <c:spPr>
          <a:noFill/>
          <a:ln w="15875" cap="flat" cmpd="sng" algn="ctr">
            <a:solidFill>
              <a:srgbClr val="001965"/>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cs-CZ"/>
          </a:p>
        </c:txPr>
        <c:crossAx val="493833216"/>
        <c:crosses val="autoZero"/>
        <c:auto val="1"/>
        <c:lblAlgn val="ctr"/>
        <c:lblOffset val="100"/>
        <c:noMultiLvlLbl val="0"/>
      </c:catAx>
      <c:valAx>
        <c:axId val="493833216"/>
        <c:scaling>
          <c:orientation val="minMax"/>
        </c:scaling>
        <c:delete val="0"/>
        <c:axPos val="l"/>
        <c:numFmt formatCode="General" sourceLinked="1"/>
        <c:majorTickMark val="out"/>
        <c:minorTickMark val="out"/>
        <c:tickLblPos val="nextTo"/>
        <c:spPr>
          <a:noFill/>
          <a:ln w="15875">
            <a:solidFill>
              <a:srgbClr val="001965"/>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493831680"/>
        <c:crosses val="autoZero"/>
        <c:crossBetween val="between"/>
        <c:majorUnit val="2"/>
        <c:minorUnit val="1"/>
      </c:valAx>
      <c:spPr>
        <a:noFill/>
        <a:ln>
          <a:noFill/>
        </a:ln>
        <a:effectLst/>
      </c:spPr>
    </c:plotArea>
    <c:plotVisOnly val="1"/>
    <c:dispBlanksAs val="gap"/>
    <c:showDLblsOverMax val="0"/>
  </c:chart>
  <c:spPr>
    <a:noFill/>
    <a:ln>
      <a:noFill/>
    </a:ln>
    <a:effectLst/>
  </c:spPr>
  <c:txPr>
    <a:bodyPr/>
    <a:lstStyle/>
    <a:p>
      <a:pPr>
        <a:defRPr/>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008981832214915E-2"/>
          <c:y val="6.4908663276594558E-2"/>
          <c:w val="0.89712023427239362"/>
          <c:h val="0.81291710437021814"/>
        </c:manualLayout>
      </c:layout>
      <c:scatterChart>
        <c:scatterStyle val="lineMarker"/>
        <c:varyColors val="0"/>
        <c:ser>
          <c:idx val="0"/>
          <c:order val="0"/>
          <c:tx>
            <c:strRef>
              <c:f>Sheet1!$B$1</c:f>
              <c:strCache>
                <c:ptCount val="1"/>
                <c:pt idx="0">
                  <c:v>Placebo</c:v>
                </c:pt>
              </c:strCache>
            </c:strRef>
          </c:tx>
          <c:spPr>
            <a:ln w="19050">
              <a:solidFill>
                <a:srgbClr val="82786F"/>
              </a:solidFill>
            </a:ln>
          </c:spPr>
          <c:marker>
            <c:symbol val="none"/>
          </c:marker>
          <c:errBars>
            <c:errDir val="y"/>
            <c:errBarType val="both"/>
            <c:errValType val="cust"/>
            <c:noEndCap val="1"/>
            <c:plus>
              <c:numRef>
                <c:f>Sheet1!$J$2:$J$35</c:f>
                <c:numCache>
                  <c:formatCode>General</c:formatCode>
                  <c:ptCount val="34"/>
                  <c:pt idx="0">
                    <c:v>1.3</c:v>
                  </c:pt>
                  <c:pt idx="1">
                    <c:v>0.1</c:v>
                  </c:pt>
                  <c:pt idx="2">
                    <c:v>0.1</c:v>
                  </c:pt>
                  <c:pt idx="3">
                    <c:v>0.2</c:v>
                  </c:pt>
                  <c:pt idx="4">
                    <c:v>0.2</c:v>
                  </c:pt>
                  <c:pt idx="5">
                    <c:v>0.2</c:v>
                  </c:pt>
                  <c:pt idx="6">
                    <c:v>0.2</c:v>
                  </c:pt>
                  <c:pt idx="7">
                    <c:v>0.3</c:v>
                  </c:pt>
                  <c:pt idx="8">
                    <c:v>0.3</c:v>
                  </c:pt>
                  <c:pt idx="9">
                    <c:v>0.4</c:v>
                  </c:pt>
                  <c:pt idx="10">
                    <c:v>0.4</c:v>
                  </c:pt>
                  <c:pt idx="11">
                    <c:v>0.4</c:v>
                  </c:pt>
                  <c:pt idx="12">
                    <c:v>0.5</c:v>
                  </c:pt>
                  <c:pt idx="13">
                    <c:v>0.5</c:v>
                  </c:pt>
                  <c:pt idx="14">
                    <c:v>0.6</c:v>
                  </c:pt>
                  <c:pt idx="15">
                    <c:v>0.6</c:v>
                  </c:pt>
                  <c:pt idx="16">
                    <c:v>0.6</c:v>
                  </c:pt>
                  <c:pt idx="17">
                    <c:v>0.7</c:v>
                  </c:pt>
                  <c:pt idx="18">
                    <c:v>0.7</c:v>
                  </c:pt>
                  <c:pt idx="19">
                    <c:v>0.7</c:v>
                  </c:pt>
                  <c:pt idx="20">
                    <c:v>0.7</c:v>
                  </c:pt>
                  <c:pt idx="21">
                    <c:v>0.7</c:v>
                  </c:pt>
                  <c:pt idx="22">
                    <c:v>0.8</c:v>
                  </c:pt>
                  <c:pt idx="23">
                    <c:v>0.7</c:v>
                  </c:pt>
                  <c:pt idx="24">
                    <c:v>0.7</c:v>
                  </c:pt>
                  <c:pt idx="25">
                    <c:v>0.8</c:v>
                  </c:pt>
                  <c:pt idx="26">
                    <c:v>0.8</c:v>
                  </c:pt>
                  <c:pt idx="27">
                    <c:v>0.8</c:v>
                  </c:pt>
                  <c:pt idx="28">
                    <c:v>0.8</c:v>
                  </c:pt>
                  <c:pt idx="29">
                    <c:v>0.8</c:v>
                  </c:pt>
                  <c:pt idx="30">
                    <c:v>0.8</c:v>
                  </c:pt>
                  <c:pt idx="31">
                    <c:v>0.8</c:v>
                  </c:pt>
                  <c:pt idx="32">
                    <c:v>0.8</c:v>
                  </c:pt>
                  <c:pt idx="33">
                    <c:v>0.9</c:v>
                  </c:pt>
                </c:numCache>
              </c:numRef>
            </c:plus>
            <c:minus>
              <c:numRef>
                <c:f>Sheet1!$K$2:$K$35</c:f>
                <c:numCache>
                  <c:formatCode>General</c:formatCode>
                  <c:ptCount val="34"/>
                  <c:pt idx="0">
                    <c:v>1.3</c:v>
                  </c:pt>
                  <c:pt idx="1">
                    <c:v>0.1</c:v>
                  </c:pt>
                  <c:pt idx="2">
                    <c:v>0.1</c:v>
                  </c:pt>
                  <c:pt idx="3">
                    <c:v>0.2</c:v>
                  </c:pt>
                  <c:pt idx="4">
                    <c:v>0.2</c:v>
                  </c:pt>
                  <c:pt idx="5">
                    <c:v>0.2</c:v>
                  </c:pt>
                  <c:pt idx="6">
                    <c:v>0.2</c:v>
                  </c:pt>
                  <c:pt idx="7">
                    <c:v>0.3</c:v>
                  </c:pt>
                  <c:pt idx="8">
                    <c:v>0.3</c:v>
                  </c:pt>
                  <c:pt idx="9">
                    <c:v>0.4</c:v>
                  </c:pt>
                  <c:pt idx="10">
                    <c:v>0.4</c:v>
                  </c:pt>
                  <c:pt idx="11">
                    <c:v>0.4</c:v>
                  </c:pt>
                  <c:pt idx="12">
                    <c:v>0.5</c:v>
                  </c:pt>
                  <c:pt idx="13">
                    <c:v>0.5</c:v>
                  </c:pt>
                  <c:pt idx="14">
                    <c:v>0.6</c:v>
                  </c:pt>
                  <c:pt idx="15">
                    <c:v>0.6</c:v>
                  </c:pt>
                  <c:pt idx="16">
                    <c:v>0.6</c:v>
                  </c:pt>
                  <c:pt idx="17">
                    <c:v>0.7</c:v>
                  </c:pt>
                  <c:pt idx="18">
                    <c:v>0.7</c:v>
                  </c:pt>
                  <c:pt idx="19">
                    <c:v>0.7</c:v>
                  </c:pt>
                  <c:pt idx="20">
                    <c:v>0.7</c:v>
                  </c:pt>
                  <c:pt idx="21">
                    <c:v>0.7</c:v>
                  </c:pt>
                  <c:pt idx="22">
                    <c:v>0.8</c:v>
                  </c:pt>
                  <c:pt idx="23">
                    <c:v>0.7</c:v>
                  </c:pt>
                  <c:pt idx="24">
                    <c:v>0.7</c:v>
                  </c:pt>
                  <c:pt idx="25">
                    <c:v>0.8</c:v>
                  </c:pt>
                  <c:pt idx="26">
                    <c:v>0.8</c:v>
                  </c:pt>
                  <c:pt idx="27">
                    <c:v>0.8</c:v>
                  </c:pt>
                  <c:pt idx="28">
                    <c:v>0.8</c:v>
                  </c:pt>
                  <c:pt idx="29">
                    <c:v>0.8</c:v>
                  </c:pt>
                  <c:pt idx="30">
                    <c:v>0.8</c:v>
                  </c:pt>
                  <c:pt idx="31">
                    <c:v>0.8</c:v>
                  </c:pt>
                  <c:pt idx="32">
                    <c:v>0.8</c:v>
                  </c:pt>
                  <c:pt idx="33">
                    <c:v>0.9</c:v>
                  </c:pt>
                </c:numCache>
              </c:numRef>
            </c:minus>
            <c:spPr>
              <a:ln w="3172">
                <a:solidFill>
                  <a:srgbClr val="82786F"/>
                </a:solidFill>
                <a:prstDash val="solid"/>
              </a:ln>
            </c:spPr>
          </c:errBars>
          <c:xVal>
            <c:numRef>
              <c:f>Sheet1!$A$2:$A$35</c:f>
              <c:numCache>
                <c:formatCode>General</c:formatCode>
                <c:ptCount val="34"/>
                <c:pt idx="0">
                  <c:v>-3</c:v>
                </c:pt>
                <c:pt idx="1">
                  <c:v>-2</c:v>
                </c:pt>
                <c:pt idx="2">
                  <c:v>0</c:v>
                </c:pt>
                <c:pt idx="3">
                  <c:v>1</c:v>
                </c:pt>
                <c:pt idx="4">
                  <c:v>2</c:v>
                </c:pt>
                <c:pt idx="5">
                  <c:v>3</c:v>
                </c:pt>
                <c:pt idx="6">
                  <c:v>4</c:v>
                </c:pt>
                <c:pt idx="7">
                  <c:v>6</c:v>
                </c:pt>
                <c:pt idx="8">
                  <c:v>8</c:v>
                </c:pt>
                <c:pt idx="9">
                  <c:v>12</c:v>
                </c:pt>
                <c:pt idx="10">
                  <c:v>16</c:v>
                </c:pt>
                <c:pt idx="11">
                  <c:v>20</c:v>
                </c:pt>
                <c:pt idx="12">
                  <c:v>24</c:v>
                </c:pt>
                <c:pt idx="13">
                  <c:v>28</c:v>
                </c:pt>
                <c:pt idx="14">
                  <c:v>32</c:v>
                </c:pt>
                <c:pt idx="15">
                  <c:v>36</c:v>
                </c:pt>
                <c:pt idx="16">
                  <c:v>40</c:v>
                </c:pt>
                <c:pt idx="17">
                  <c:v>44</c:v>
                </c:pt>
                <c:pt idx="18">
                  <c:v>48</c:v>
                </c:pt>
                <c:pt idx="19">
                  <c:v>52</c:v>
                </c:pt>
                <c:pt idx="20">
                  <c:v>54</c:v>
                </c:pt>
                <c:pt idx="21">
                  <c:v>56</c:v>
                </c:pt>
                <c:pt idx="22">
                  <c:v>60</c:v>
                </c:pt>
                <c:pt idx="23">
                  <c:v>64</c:v>
                </c:pt>
                <c:pt idx="24">
                  <c:v>68</c:v>
                </c:pt>
                <c:pt idx="25">
                  <c:v>72</c:v>
                </c:pt>
                <c:pt idx="26">
                  <c:v>76</c:v>
                </c:pt>
                <c:pt idx="27">
                  <c:v>80</c:v>
                </c:pt>
                <c:pt idx="28">
                  <c:v>84</c:v>
                </c:pt>
                <c:pt idx="29">
                  <c:v>88</c:v>
                </c:pt>
                <c:pt idx="30">
                  <c:v>92</c:v>
                </c:pt>
                <c:pt idx="31">
                  <c:v>96</c:v>
                </c:pt>
                <c:pt idx="32">
                  <c:v>100</c:v>
                </c:pt>
                <c:pt idx="33">
                  <c:v>104</c:v>
                </c:pt>
              </c:numCache>
            </c:numRef>
          </c:xVal>
          <c:yVal>
            <c:numRef>
              <c:f>Sheet1!$B$2:$B$35</c:f>
              <c:numCache>
                <c:formatCode>General</c:formatCode>
                <c:ptCount val="34"/>
                <c:pt idx="0">
                  <c:v>0</c:v>
                </c:pt>
                <c:pt idx="1">
                  <c:v>-0.2</c:v>
                </c:pt>
                <c:pt idx="2">
                  <c:v>-1.1000000000000001</c:v>
                </c:pt>
                <c:pt idx="3">
                  <c:v>-1.6</c:v>
                </c:pt>
                <c:pt idx="4">
                  <c:v>-2</c:v>
                </c:pt>
                <c:pt idx="5">
                  <c:v>-2.2999999999999998</c:v>
                </c:pt>
                <c:pt idx="6">
                  <c:v>-2.7</c:v>
                </c:pt>
                <c:pt idx="7">
                  <c:v>-3</c:v>
                </c:pt>
                <c:pt idx="8">
                  <c:v>-3.7</c:v>
                </c:pt>
                <c:pt idx="9">
                  <c:v>-4.5999999999999996</c:v>
                </c:pt>
                <c:pt idx="10">
                  <c:v>-4.5999999999999996</c:v>
                </c:pt>
                <c:pt idx="11">
                  <c:v>-4.5999999999999996</c:v>
                </c:pt>
                <c:pt idx="12">
                  <c:v>-4.5999999999999996</c:v>
                </c:pt>
                <c:pt idx="13">
                  <c:v>-4.9000000000000004</c:v>
                </c:pt>
                <c:pt idx="14">
                  <c:v>-5.2</c:v>
                </c:pt>
                <c:pt idx="15">
                  <c:v>-4.5999999999999996</c:v>
                </c:pt>
                <c:pt idx="16">
                  <c:v>-4.8</c:v>
                </c:pt>
                <c:pt idx="17">
                  <c:v>-5</c:v>
                </c:pt>
                <c:pt idx="18">
                  <c:v>-4.4000000000000004</c:v>
                </c:pt>
                <c:pt idx="19">
                  <c:v>-4.7</c:v>
                </c:pt>
                <c:pt idx="20">
                  <c:v>-5.8</c:v>
                </c:pt>
                <c:pt idx="21">
                  <c:v>-6.7</c:v>
                </c:pt>
                <c:pt idx="22">
                  <c:v>-7.5</c:v>
                </c:pt>
                <c:pt idx="23">
                  <c:v>-8.3000000000000007</c:v>
                </c:pt>
                <c:pt idx="24">
                  <c:v>-8.6</c:v>
                </c:pt>
                <c:pt idx="25">
                  <c:v>-8.6999999999999993</c:v>
                </c:pt>
                <c:pt idx="26">
                  <c:v>-9.4</c:v>
                </c:pt>
                <c:pt idx="27">
                  <c:v>-9</c:v>
                </c:pt>
                <c:pt idx="28">
                  <c:v>-9.1999999999999993</c:v>
                </c:pt>
                <c:pt idx="29">
                  <c:v>-9.9</c:v>
                </c:pt>
                <c:pt idx="30">
                  <c:v>-9.6999999999999993</c:v>
                </c:pt>
                <c:pt idx="31">
                  <c:v>-9.5</c:v>
                </c:pt>
                <c:pt idx="32">
                  <c:v>-9.5</c:v>
                </c:pt>
                <c:pt idx="33">
                  <c:v>-9.4</c:v>
                </c:pt>
              </c:numCache>
            </c:numRef>
          </c:yVal>
          <c:smooth val="0"/>
          <c:extLst>
            <c:ext xmlns:c16="http://schemas.microsoft.com/office/drawing/2014/chart" uri="{C3380CC4-5D6E-409C-BE32-E72D297353CC}">
              <c16:uniqueId val="{00000000-E98C-4834-ABC9-72C3EE6C0E5F}"/>
            </c:ext>
          </c:extLst>
        </c:ser>
        <c:ser>
          <c:idx val="1"/>
          <c:order val="1"/>
          <c:tx>
            <c:strRef>
              <c:f>Sheet1!$C$1</c:f>
              <c:strCache>
                <c:ptCount val="1"/>
                <c:pt idx="0">
                  <c:v>Orlistat</c:v>
                </c:pt>
              </c:strCache>
            </c:strRef>
          </c:tx>
          <c:spPr>
            <a:ln w="19050">
              <a:solidFill>
                <a:srgbClr val="3F9C35"/>
              </a:solidFill>
            </a:ln>
          </c:spPr>
          <c:marker>
            <c:symbol val="none"/>
          </c:marker>
          <c:errBars>
            <c:errDir val="y"/>
            <c:errBarType val="both"/>
            <c:errValType val="cust"/>
            <c:noEndCap val="1"/>
            <c:plus>
              <c:numRef>
                <c:f>Sheet1!$L$2:$L$35</c:f>
                <c:numCache>
                  <c:formatCode>General</c:formatCode>
                  <c:ptCount val="34"/>
                  <c:pt idx="0">
                    <c:v>1.2</c:v>
                  </c:pt>
                  <c:pt idx="1">
                    <c:v>0.1</c:v>
                  </c:pt>
                  <c:pt idx="2">
                    <c:v>0.1</c:v>
                  </c:pt>
                  <c:pt idx="3">
                    <c:v>0.1</c:v>
                  </c:pt>
                  <c:pt idx="4">
                    <c:v>0.2</c:v>
                  </c:pt>
                  <c:pt idx="5">
                    <c:v>0.2</c:v>
                  </c:pt>
                  <c:pt idx="6">
                    <c:v>0.2</c:v>
                  </c:pt>
                  <c:pt idx="7">
                    <c:v>0.2</c:v>
                  </c:pt>
                  <c:pt idx="8">
                    <c:v>0.3</c:v>
                  </c:pt>
                  <c:pt idx="9">
                    <c:v>0.4</c:v>
                  </c:pt>
                  <c:pt idx="10">
                    <c:v>0.4</c:v>
                  </c:pt>
                  <c:pt idx="11">
                    <c:v>0.5</c:v>
                  </c:pt>
                  <c:pt idx="12">
                    <c:v>0.5</c:v>
                  </c:pt>
                  <c:pt idx="13">
                    <c:v>0.6</c:v>
                  </c:pt>
                  <c:pt idx="14">
                    <c:v>0.7</c:v>
                  </c:pt>
                  <c:pt idx="15">
                    <c:v>0.7</c:v>
                  </c:pt>
                  <c:pt idx="16">
                    <c:v>0.8</c:v>
                  </c:pt>
                  <c:pt idx="17">
                    <c:v>0.8</c:v>
                  </c:pt>
                  <c:pt idx="18">
                    <c:v>0.8</c:v>
                  </c:pt>
                  <c:pt idx="19">
                    <c:v>0.9</c:v>
                  </c:pt>
                  <c:pt idx="20">
                    <c:v>0.9</c:v>
                  </c:pt>
                  <c:pt idx="21">
                    <c:v>0.9</c:v>
                  </c:pt>
                  <c:pt idx="22">
                    <c:v>1</c:v>
                  </c:pt>
                  <c:pt idx="23">
                    <c:v>1</c:v>
                  </c:pt>
                  <c:pt idx="24">
                    <c:v>1</c:v>
                  </c:pt>
                  <c:pt idx="25">
                    <c:v>1.1000000000000001</c:v>
                  </c:pt>
                  <c:pt idx="26">
                    <c:v>1.1000000000000001</c:v>
                  </c:pt>
                  <c:pt idx="27">
                    <c:v>1.1000000000000001</c:v>
                  </c:pt>
                  <c:pt idx="28">
                    <c:v>1.1000000000000001</c:v>
                  </c:pt>
                  <c:pt idx="29">
                    <c:v>1.1000000000000001</c:v>
                  </c:pt>
                  <c:pt idx="30">
                    <c:v>1.1000000000000001</c:v>
                  </c:pt>
                  <c:pt idx="31">
                    <c:v>1.2</c:v>
                  </c:pt>
                  <c:pt idx="32">
                    <c:v>1.2</c:v>
                  </c:pt>
                  <c:pt idx="33">
                    <c:v>1.2</c:v>
                  </c:pt>
                </c:numCache>
              </c:numRef>
            </c:plus>
            <c:minus>
              <c:numRef>
                <c:f>Sheet1!$M$2:$M$35</c:f>
                <c:numCache>
                  <c:formatCode>General</c:formatCode>
                  <c:ptCount val="34"/>
                  <c:pt idx="0">
                    <c:v>1.2</c:v>
                  </c:pt>
                  <c:pt idx="1">
                    <c:v>0.1</c:v>
                  </c:pt>
                  <c:pt idx="2">
                    <c:v>0.1</c:v>
                  </c:pt>
                  <c:pt idx="3">
                    <c:v>0.1</c:v>
                  </c:pt>
                  <c:pt idx="4">
                    <c:v>0.2</c:v>
                  </c:pt>
                  <c:pt idx="5">
                    <c:v>0.2</c:v>
                  </c:pt>
                  <c:pt idx="6">
                    <c:v>0.2</c:v>
                  </c:pt>
                  <c:pt idx="7">
                    <c:v>0.2</c:v>
                  </c:pt>
                  <c:pt idx="8">
                    <c:v>0.3</c:v>
                  </c:pt>
                  <c:pt idx="9">
                    <c:v>0.4</c:v>
                  </c:pt>
                  <c:pt idx="10">
                    <c:v>0.4</c:v>
                  </c:pt>
                  <c:pt idx="11">
                    <c:v>0.5</c:v>
                  </c:pt>
                  <c:pt idx="12">
                    <c:v>0.5</c:v>
                  </c:pt>
                  <c:pt idx="13">
                    <c:v>0.6</c:v>
                  </c:pt>
                  <c:pt idx="14">
                    <c:v>0.7</c:v>
                  </c:pt>
                  <c:pt idx="15">
                    <c:v>0.7</c:v>
                  </c:pt>
                  <c:pt idx="16">
                    <c:v>0.8</c:v>
                  </c:pt>
                  <c:pt idx="17">
                    <c:v>0.8</c:v>
                  </c:pt>
                  <c:pt idx="18">
                    <c:v>0.8</c:v>
                  </c:pt>
                  <c:pt idx="19">
                    <c:v>0.9</c:v>
                  </c:pt>
                  <c:pt idx="20">
                    <c:v>0.9</c:v>
                  </c:pt>
                  <c:pt idx="21">
                    <c:v>0.9</c:v>
                  </c:pt>
                  <c:pt idx="22">
                    <c:v>1</c:v>
                  </c:pt>
                  <c:pt idx="23">
                    <c:v>1</c:v>
                  </c:pt>
                  <c:pt idx="24">
                    <c:v>1</c:v>
                  </c:pt>
                  <c:pt idx="25">
                    <c:v>1.1000000000000001</c:v>
                  </c:pt>
                  <c:pt idx="26">
                    <c:v>1.1000000000000001</c:v>
                  </c:pt>
                  <c:pt idx="27">
                    <c:v>1.1000000000000001</c:v>
                  </c:pt>
                  <c:pt idx="28">
                    <c:v>1.1000000000000001</c:v>
                  </c:pt>
                  <c:pt idx="29">
                    <c:v>1.1000000000000001</c:v>
                  </c:pt>
                  <c:pt idx="30">
                    <c:v>1.1000000000000001</c:v>
                  </c:pt>
                  <c:pt idx="31">
                    <c:v>1.2</c:v>
                  </c:pt>
                  <c:pt idx="32">
                    <c:v>1.2</c:v>
                  </c:pt>
                  <c:pt idx="33">
                    <c:v>1.2</c:v>
                  </c:pt>
                </c:numCache>
              </c:numRef>
            </c:minus>
            <c:spPr>
              <a:ln w="3172">
                <a:solidFill>
                  <a:srgbClr val="3F9C35"/>
                </a:solidFill>
                <a:prstDash val="solid"/>
              </a:ln>
            </c:spPr>
          </c:errBars>
          <c:xVal>
            <c:numRef>
              <c:f>Sheet1!$A$2:$A$35</c:f>
              <c:numCache>
                <c:formatCode>General</c:formatCode>
                <c:ptCount val="34"/>
                <c:pt idx="0">
                  <c:v>-3</c:v>
                </c:pt>
                <c:pt idx="1">
                  <c:v>-2</c:v>
                </c:pt>
                <c:pt idx="2">
                  <c:v>0</c:v>
                </c:pt>
                <c:pt idx="3">
                  <c:v>1</c:v>
                </c:pt>
                <c:pt idx="4">
                  <c:v>2</c:v>
                </c:pt>
                <c:pt idx="5">
                  <c:v>3</c:v>
                </c:pt>
                <c:pt idx="6">
                  <c:v>4</c:v>
                </c:pt>
                <c:pt idx="7">
                  <c:v>6</c:v>
                </c:pt>
                <c:pt idx="8">
                  <c:v>8</c:v>
                </c:pt>
                <c:pt idx="9">
                  <c:v>12</c:v>
                </c:pt>
                <c:pt idx="10">
                  <c:v>16</c:v>
                </c:pt>
                <c:pt idx="11">
                  <c:v>20</c:v>
                </c:pt>
                <c:pt idx="12">
                  <c:v>24</c:v>
                </c:pt>
                <c:pt idx="13">
                  <c:v>28</c:v>
                </c:pt>
                <c:pt idx="14">
                  <c:v>32</c:v>
                </c:pt>
                <c:pt idx="15">
                  <c:v>36</c:v>
                </c:pt>
                <c:pt idx="16">
                  <c:v>40</c:v>
                </c:pt>
                <c:pt idx="17">
                  <c:v>44</c:v>
                </c:pt>
                <c:pt idx="18">
                  <c:v>48</c:v>
                </c:pt>
                <c:pt idx="19">
                  <c:v>52</c:v>
                </c:pt>
                <c:pt idx="20">
                  <c:v>54</c:v>
                </c:pt>
                <c:pt idx="21">
                  <c:v>56</c:v>
                </c:pt>
                <c:pt idx="22">
                  <c:v>60</c:v>
                </c:pt>
                <c:pt idx="23">
                  <c:v>64</c:v>
                </c:pt>
                <c:pt idx="24">
                  <c:v>68</c:v>
                </c:pt>
                <c:pt idx="25">
                  <c:v>72</c:v>
                </c:pt>
                <c:pt idx="26">
                  <c:v>76</c:v>
                </c:pt>
                <c:pt idx="27">
                  <c:v>80</c:v>
                </c:pt>
                <c:pt idx="28">
                  <c:v>84</c:v>
                </c:pt>
                <c:pt idx="29">
                  <c:v>88</c:v>
                </c:pt>
                <c:pt idx="30">
                  <c:v>92</c:v>
                </c:pt>
                <c:pt idx="31">
                  <c:v>96</c:v>
                </c:pt>
                <c:pt idx="32">
                  <c:v>100</c:v>
                </c:pt>
                <c:pt idx="33">
                  <c:v>104</c:v>
                </c:pt>
              </c:numCache>
            </c:numRef>
          </c:xVal>
          <c:yVal>
            <c:numRef>
              <c:f>Sheet1!$C$2:$C$35</c:f>
              <c:numCache>
                <c:formatCode>General</c:formatCode>
                <c:ptCount val="34"/>
                <c:pt idx="0">
                  <c:v>0</c:v>
                </c:pt>
                <c:pt idx="1">
                  <c:v>-0.3</c:v>
                </c:pt>
                <c:pt idx="2">
                  <c:v>-1.1000000000000001</c:v>
                </c:pt>
                <c:pt idx="3">
                  <c:v>-1.8</c:v>
                </c:pt>
                <c:pt idx="4">
                  <c:v>-2.2999999999999998</c:v>
                </c:pt>
                <c:pt idx="5">
                  <c:v>-2.8</c:v>
                </c:pt>
                <c:pt idx="6">
                  <c:v>-3.4</c:v>
                </c:pt>
                <c:pt idx="7">
                  <c:v>-3.6</c:v>
                </c:pt>
                <c:pt idx="8">
                  <c:v>-4.3</c:v>
                </c:pt>
                <c:pt idx="9">
                  <c:v>-5.3</c:v>
                </c:pt>
                <c:pt idx="10">
                  <c:v>-5.7</c:v>
                </c:pt>
                <c:pt idx="11">
                  <c:v>-5.9</c:v>
                </c:pt>
                <c:pt idx="12">
                  <c:v>-6.9</c:v>
                </c:pt>
                <c:pt idx="13">
                  <c:v>-7.3</c:v>
                </c:pt>
                <c:pt idx="14">
                  <c:v>-7.6</c:v>
                </c:pt>
                <c:pt idx="15">
                  <c:v>-7.6</c:v>
                </c:pt>
                <c:pt idx="16">
                  <c:v>-7.3</c:v>
                </c:pt>
                <c:pt idx="17">
                  <c:v>-7.4</c:v>
                </c:pt>
                <c:pt idx="18">
                  <c:v>-7.3</c:v>
                </c:pt>
                <c:pt idx="19">
                  <c:v>-7.4</c:v>
                </c:pt>
                <c:pt idx="20">
                  <c:v>-7.9</c:v>
                </c:pt>
                <c:pt idx="21">
                  <c:v>-7.4</c:v>
                </c:pt>
                <c:pt idx="22">
                  <c:v>-7.7</c:v>
                </c:pt>
                <c:pt idx="23">
                  <c:v>-7.9</c:v>
                </c:pt>
                <c:pt idx="24">
                  <c:v>-7.8</c:v>
                </c:pt>
                <c:pt idx="25">
                  <c:v>-7.5</c:v>
                </c:pt>
                <c:pt idx="26">
                  <c:v>-7.5</c:v>
                </c:pt>
                <c:pt idx="27">
                  <c:v>-7.4</c:v>
                </c:pt>
                <c:pt idx="28">
                  <c:v>-7.6</c:v>
                </c:pt>
                <c:pt idx="29">
                  <c:v>-7.5</c:v>
                </c:pt>
                <c:pt idx="30">
                  <c:v>-7.4</c:v>
                </c:pt>
                <c:pt idx="31">
                  <c:v>-7</c:v>
                </c:pt>
                <c:pt idx="32">
                  <c:v>-6.7</c:v>
                </c:pt>
                <c:pt idx="33">
                  <c:v>-6.7</c:v>
                </c:pt>
              </c:numCache>
            </c:numRef>
          </c:yVal>
          <c:smooth val="0"/>
          <c:extLst>
            <c:ext xmlns:c16="http://schemas.microsoft.com/office/drawing/2014/chart" uri="{C3380CC4-5D6E-409C-BE32-E72D297353CC}">
              <c16:uniqueId val="{00000001-E98C-4834-ABC9-72C3EE6C0E5F}"/>
            </c:ext>
          </c:extLst>
        </c:ser>
        <c:ser>
          <c:idx val="2"/>
          <c:order val="2"/>
          <c:tx>
            <c:strRef>
              <c:f>Sheet1!$D$1</c:f>
              <c:strCache>
                <c:ptCount val="1"/>
                <c:pt idx="0">
                  <c:v>Liraglutide 1.2 mg</c:v>
                </c:pt>
              </c:strCache>
            </c:strRef>
          </c:tx>
          <c:spPr>
            <a:ln w="19050">
              <a:solidFill>
                <a:srgbClr val="C2DEEA"/>
              </a:solidFill>
            </a:ln>
          </c:spPr>
          <c:marker>
            <c:symbol val="none"/>
          </c:marker>
          <c:errBars>
            <c:errDir val="y"/>
            <c:errBarType val="both"/>
            <c:errValType val="cust"/>
            <c:noEndCap val="1"/>
            <c:plus>
              <c:numRef>
                <c:f>Sheet1!$N$2:$N$35</c:f>
                <c:numCache>
                  <c:formatCode>General</c:formatCode>
                  <c:ptCount val="34"/>
                  <c:pt idx="0">
                    <c:v>1.4</c:v>
                  </c:pt>
                  <c:pt idx="1">
                    <c:v>0.1</c:v>
                  </c:pt>
                  <c:pt idx="2">
                    <c:v>0.1</c:v>
                  </c:pt>
                  <c:pt idx="3">
                    <c:v>0.2</c:v>
                  </c:pt>
                  <c:pt idx="4">
                    <c:v>0.2</c:v>
                  </c:pt>
                  <c:pt idx="5">
                    <c:v>0.2</c:v>
                  </c:pt>
                  <c:pt idx="6">
                    <c:v>0.2</c:v>
                  </c:pt>
                  <c:pt idx="7">
                    <c:v>0.3</c:v>
                  </c:pt>
                  <c:pt idx="8">
                    <c:v>0.3</c:v>
                  </c:pt>
                  <c:pt idx="9">
                    <c:v>0.4</c:v>
                  </c:pt>
                  <c:pt idx="10">
                    <c:v>0.4</c:v>
                  </c:pt>
                  <c:pt idx="11">
                    <c:v>0.4</c:v>
                  </c:pt>
                  <c:pt idx="12">
                    <c:v>0.5</c:v>
                  </c:pt>
                  <c:pt idx="13">
                    <c:v>0.5</c:v>
                  </c:pt>
                  <c:pt idx="14">
                    <c:v>0.6</c:v>
                  </c:pt>
                  <c:pt idx="15">
                    <c:v>0.6</c:v>
                  </c:pt>
                  <c:pt idx="16">
                    <c:v>0.7</c:v>
                  </c:pt>
                  <c:pt idx="17">
                    <c:v>0.8</c:v>
                  </c:pt>
                  <c:pt idx="18">
                    <c:v>0.7</c:v>
                  </c:pt>
                  <c:pt idx="19">
                    <c:v>0.8</c:v>
                  </c:pt>
                  <c:pt idx="20">
                    <c:v>1</c:v>
                  </c:pt>
                  <c:pt idx="21">
                    <c:v>0.7</c:v>
                  </c:pt>
                  <c:pt idx="22">
                    <c:v>0.8</c:v>
                  </c:pt>
                  <c:pt idx="23">
                    <c:v>0.8</c:v>
                  </c:pt>
                  <c:pt idx="24">
                    <c:v>0.8</c:v>
                  </c:pt>
                  <c:pt idx="25">
                    <c:v>0.9</c:v>
                  </c:pt>
                  <c:pt idx="26">
                    <c:v>0.8</c:v>
                  </c:pt>
                  <c:pt idx="27">
                    <c:v>0.9</c:v>
                  </c:pt>
                  <c:pt idx="28">
                    <c:v>0.9</c:v>
                  </c:pt>
                  <c:pt idx="29">
                    <c:v>0.9</c:v>
                  </c:pt>
                  <c:pt idx="30">
                    <c:v>0.9</c:v>
                  </c:pt>
                  <c:pt idx="31">
                    <c:v>1</c:v>
                  </c:pt>
                  <c:pt idx="32">
                    <c:v>0.9</c:v>
                  </c:pt>
                  <c:pt idx="33">
                    <c:v>1</c:v>
                  </c:pt>
                </c:numCache>
              </c:numRef>
            </c:plus>
            <c:minus>
              <c:numRef>
                <c:f>Sheet1!$O$2:$O$35</c:f>
                <c:numCache>
                  <c:formatCode>General</c:formatCode>
                  <c:ptCount val="34"/>
                  <c:pt idx="0">
                    <c:v>1.4</c:v>
                  </c:pt>
                  <c:pt idx="1">
                    <c:v>0.1</c:v>
                  </c:pt>
                  <c:pt idx="2">
                    <c:v>0.1</c:v>
                  </c:pt>
                  <c:pt idx="3">
                    <c:v>0.2</c:v>
                  </c:pt>
                  <c:pt idx="4">
                    <c:v>0.2</c:v>
                  </c:pt>
                  <c:pt idx="5">
                    <c:v>0.2</c:v>
                  </c:pt>
                  <c:pt idx="6">
                    <c:v>0.2</c:v>
                  </c:pt>
                  <c:pt idx="7">
                    <c:v>0.3</c:v>
                  </c:pt>
                  <c:pt idx="8">
                    <c:v>0.3</c:v>
                  </c:pt>
                  <c:pt idx="9">
                    <c:v>0.4</c:v>
                  </c:pt>
                  <c:pt idx="10">
                    <c:v>0.4</c:v>
                  </c:pt>
                  <c:pt idx="11">
                    <c:v>0.4</c:v>
                  </c:pt>
                  <c:pt idx="12">
                    <c:v>0.5</c:v>
                  </c:pt>
                  <c:pt idx="13">
                    <c:v>0.5</c:v>
                  </c:pt>
                  <c:pt idx="14">
                    <c:v>0.6</c:v>
                  </c:pt>
                  <c:pt idx="15">
                    <c:v>0.6</c:v>
                  </c:pt>
                  <c:pt idx="16">
                    <c:v>0.7</c:v>
                  </c:pt>
                  <c:pt idx="17">
                    <c:v>0.8</c:v>
                  </c:pt>
                  <c:pt idx="18">
                    <c:v>0.7</c:v>
                  </c:pt>
                  <c:pt idx="19">
                    <c:v>0.8</c:v>
                  </c:pt>
                  <c:pt idx="20">
                    <c:v>1</c:v>
                  </c:pt>
                  <c:pt idx="21">
                    <c:v>0.7</c:v>
                  </c:pt>
                  <c:pt idx="22">
                    <c:v>0.8</c:v>
                  </c:pt>
                  <c:pt idx="23">
                    <c:v>0.8</c:v>
                  </c:pt>
                  <c:pt idx="24">
                    <c:v>0.8</c:v>
                  </c:pt>
                  <c:pt idx="25">
                    <c:v>0.9</c:v>
                  </c:pt>
                  <c:pt idx="26">
                    <c:v>0.8</c:v>
                  </c:pt>
                  <c:pt idx="27">
                    <c:v>0.9</c:v>
                  </c:pt>
                  <c:pt idx="28">
                    <c:v>0.9</c:v>
                  </c:pt>
                  <c:pt idx="29">
                    <c:v>0.9</c:v>
                  </c:pt>
                  <c:pt idx="30">
                    <c:v>0.9</c:v>
                  </c:pt>
                  <c:pt idx="31">
                    <c:v>1</c:v>
                  </c:pt>
                  <c:pt idx="32">
                    <c:v>0.9</c:v>
                  </c:pt>
                  <c:pt idx="33">
                    <c:v>1</c:v>
                  </c:pt>
                </c:numCache>
              </c:numRef>
            </c:minus>
            <c:spPr>
              <a:ln w="3172">
                <a:solidFill>
                  <a:srgbClr val="C2DEEA"/>
                </a:solidFill>
                <a:prstDash val="solid"/>
              </a:ln>
            </c:spPr>
          </c:errBars>
          <c:xVal>
            <c:numRef>
              <c:f>Sheet1!$A$2:$A$35</c:f>
              <c:numCache>
                <c:formatCode>General</c:formatCode>
                <c:ptCount val="34"/>
                <c:pt idx="0">
                  <c:v>-3</c:v>
                </c:pt>
                <c:pt idx="1">
                  <c:v>-2</c:v>
                </c:pt>
                <c:pt idx="2">
                  <c:v>0</c:v>
                </c:pt>
                <c:pt idx="3">
                  <c:v>1</c:v>
                </c:pt>
                <c:pt idx="4">
                  <c:v>2</c:v>
                </c:pt>
                <c:pt idx="5">
                  <c:v>3</c:v>
                </c:pt>
                <c:pt idx="6">
                  <c:v>4</c:v>
                </c:pt>
                <c:pt idx="7">
                  <c:v>6</c:v>
                </c:pt>
                <c:pt idx="8">
                  <c:v>8</c:v>
                </c:pt>
                <c:pt idx="9">
                  <c:v>12</c:v>
                </c:pt>
                <c:pt idx="10">
                  <c:v>16</c:v>
                </c:pt>
                <c:pt idx="11">
                  <c:v>20</c:v>
                </c:pt>
                <c:pt idx="12">
                  <c:v>24</c:v>
                </c:pt>
                <c:pt idx="13">
                  <c:v>28</c:v>
                </c:pt>
                <c:pt idx="14">
                  <c:v>32</c:v>
                </c:pt>
                <c:pt idx="15">
                  <c:v>36</c:v>
                </c:pt>
                <c:pt idx="16">
                  <c:v>40</c:v>
                </c:pt>
                <c:pt idx="17">
                  <c:v>44</c:v>
                </c:pt>
                <c:pt idx="18">
                  <c:v>48</c:v>
                </c:pt>
                <c:pt idx="19">
                  <c:v>52</c:v>
                </c:pt>
                <c:pt idx="20">
                  <c:v>54</c:v>
                </c:pt>
                <c:pt idx="21">
                  <c:v>56</c:v>
                </c:pt>
                <c:pt idx="22">
                  <c:v>60</c:v>
                </c:pt>
                <c:pt idx="23">
                  <c:v>64</c:v>
                </c:pt>
                <c:pt idx="24">
                  <c:v>68</c:v>
                </c:pt>
                <c:pt idx="25">
                  <c:v>72</c:v>
                </c:pt>
                <c:pt idx="26">
                  <c:v>76</c:v>
                </c:pt>
                <c:pt idx="27">
                  <c:v>80</c:v>
                </c:pt>
                <c:pt idx="28">
                  <c:v>84</c:v>
                </c:pt>
                <c:pt idx="29">
                  <c:v>88</c:v>
                </c:pt>
                <c:pt idx="30">
                  <c:v>92</c:v>
                </c:pt>
                <c:pt idx="31">
                  <c:v>96</c:v>
                </c:pt>
                <c:pt idx="32">
                  <c:v>100</c:v>
                </c:pt>
                <c:pt idx="33">
                  <c:v>104</c:v>
                </c:pt>
              </c:numCache>
            </c:numRef>
          </c:xVal>
          <c:yVal>
            <c:numRef>
              <c:f>Sheet1!$D$2:$D$35</c:f>
              <c:numCache>
                <c:formatCode>General</c:formatCode>
                <c:ptCount val="34"/>
                <c:pt idx="0">
                  <c:v>0</c:v>
                </c:pt>
                <c:pt idx="1">
                  <c:v>-0.3</c:v>
                </c:pt>
                <c:pt idx="2">
                  <c:v>-1.6</c:v>
                </c:pt>
                <c:pt idx="3">
                  <c:v>-2.6</c:v>
                </c:pt>
                <c:pt idx="4">
                  <c:v>-3.3</c:v>
                </c:pt>
                <c:pt idx="5">
                  <c:v>-4</c:v>
                </c:pt>
                <c:pt idx="6">
                  <c:v>-4.4000000000000004</c:v>
                </c:pt>
                <c:pt idx="7">
                  <c:v>-4.9000000000000004</c:v>
                </c:pt>
                <c:pt idx="8">
                  <c:v>-5.5</c:v>
                </c:pt>
                <c:pt idx="9">
                  <c:v>-6.2</c:v>
                </c:pt>
                <c:pt idx="10">
                  <c:v>-6.9</c:v>
                </c:pt>
                <c:pt idx="11">
                  <c:v>-7.1</c:v>
                </c:pt>
                <c:pt idx="12">
                  <c:v>-7</c:v>
                </c:pt>
                <c:pt idx="13">
                  <c:v>-7.2</c:v>
                </c:pt>
                <c:pt idx="14">
                  <c:v>-7.5</c:v>
                </c:pt>
                <c:pt idx="15">
                  <c:v>-7</c:v>
                </c:pt>
                <c:pt idx="16">
                  <c:v>-6.8</c:v>
                </c:pt>
                <c:pt idx="17">
                  <c:v>-6.8</c:v>
                </c:pt>
                <c:pt idx="18">
                  <c:v>-6.5</c:v>
                </c:pt>
                <c:pt idx="19">
                  <c:v>-6.6</c:v>
                </c:pt>
                <c:pt idx="20">
                  <c:v>-7.6</c:v>
                </c:pt>
                <c:pt idx="21">
                  <c:v>-7.3</c:v>
                </c:pt>
                <c:pt idx="22">
                  <c:v>-6.9</c:v>
                </c:pt>
                <c:pt idx="23">
                  <c:v>-7.1</c:v>
                </c:pt>
                <c:pt idx="24">
                  <c:v>-7.4</c:v>
                </c:pt>
                <c:pt idx="25">
                  <c:v>-7.7</c:v>
                </c:pt>
                <c:pt idx="26">
                  <c:v>-7.7</c:v>
                </c:pt>
                <c:pt idx="27">
                  <c:v>-8</c:v>
                </c:pt>
                <c:pt idx="28">
                  <c:v>-7.3</c:v>
                </c:pt>
                <c:pt idx="29">
                  <c:v>-8.1</c:v>
                </c:pt>
                <c:pt idx="30">
                  <c:v>-7.8</c:v>
                </c:pt>
                <c:pt idx="31">
                  <c:v>-7.9</c:v>
                </c:pt>
                <c:pt idx="32">
                  <c:v>-8.6</c:v>
                </c:pt>
                <c:pt idx="33">
                  <c:v>-8.8000000000000007</c:v>
                </c:pt>
              </c:numCache>
            </c:numRef>
          </c:yVal>
          <c:smooth val="0"/>
          <c:extLst>
            <c:ext xmlns:c16="http://schemas.microsoft.com/office/drawing/2014/chart" uri="{C3380CC4-5D6E-409C-BE32-E72D297353CC}">
              <c16:uniqueId val="{00000002-E98C-4834-ABC9-72C3EE6C0E5F}"/>
            </c:ext>
          </c:extLst>
        </c:ser>
        <c:ser>
          <c:idx val="3"/>
          <c:order val="3"/>
          <c:tx>
            <c:strRef>
              <c:f>Sheet1!$E$1</c:f>
              <c:strCache>
                <c:ptCount val="1"/>
                <c:pt idx="0">
                  <c:v>Liraglutide 1.8 mg</c:v>
                </c:pt>
              </c:strCache>
            </c:strRef>
          </c:tx>
          <c:spPr>
            <a:ln w="19050">
              <a:solidFill>
                <a:srgbClr val="009FDA"/>
              </a:solidFill>
            </a:ln>
          </c:spPr>
          <c:marker>
            <c:symbol val="none"/>
          </c:marker>
          <c:errBars>
            <c:errDir val="y"/>
            <c:errBarType val="both"/>
            <c:errValType val="stdErr"/>
            <c:noEndCap val="1"/>
            <c:spPr>
              <a:ln w="3175">
                <a:solidFill>
                  <a:schemeClr val="accent1"/>
                </a:solidFill>
              </a:ln>
            </c:spPr>
          </c:errBars>
          <c:xVal>
            <c:numRef>
              <c:f>Sheet1!$A$2:$A$35</c:f>
              <c:numCache>
                <c:formatCode>General</c:formatCode>
                <c:ptCount val="34"/>
                <c:pt idx="0">
                  <c:v>-3</c:v>
                </c:pt>
                <c:pt idx="1">
                  <c:v>-2</c:v>
                </c:pt>
                <c:pt idx="2">
                  <c:v>0</c:v>
                </c:pt>
                <c:pt idx="3">
                  <c:v>1</c:v>
                </c:pt>
                <c:pt idx="4">
                  <c:v>2</c:v>
                </c:pt>
                <c:pt idx="5">
                  <c:v>3</c:v>
                </c:pt>
                <c:pt idx="6">
                  <c:v>4</c:v>
                </c:pt>
                <c:pt idx="7">
                  <c:v>6</c:v>
                </c:pt>
                <c:pt idx="8">
                  <c:v>8</c:v>
                </c:pt>
                <c:pt idx="9">
                  <c:v>12</c:v>
                </c:pt>
                <c:pt idx="10">
                  <c:v>16</c:v>
                </c:pt>
                <c:pt idx="11">
                  <c:v>20</c:v>
                </c:pt>
                <c:pt idx="12">
                  <c:v>24</c:v>
                </c:pt>
                <c:pt idx="13">
                  <c:v>28</c:v>
                </c:pt>
                <c:pt idx="14">
                  <c:v>32</c:v>
                </c:pt>
                <c:pt idx="15">
                  <c:v>36</c:v>
                </c:pt>
                <c:pt idx="16">
                  <c:v>40</c:v>
                </c:pt>
                <c:pt idx="17">
                  <c:v>44</c:v>
                </c:pt>
                <c:pt idx="18">
                  <c:v>48</c:v>
                </c:pt>
                <c:pt idx="19">
                  <c:v>52</c:v>
                </c:pt>
                <c:pt idx="20">
                  <c:v>54</c:v>
                </c:pt>
                <c:pt idx="21">
                  <c:v>56</c:v>
                </c:pt>
                <c:pt idx="22">
                  <c:v>60</c:v>
                </c:pt>
                <c:pt idx="23">
                  <c:v>64</c:v>
                </c:pt>
                <c:pt idx="24">
                  <c:v>68</c:v>
                </c:pt>
                <c:pt idx="25">
                  <c:v>72</c:v>
                </c:pt>
                <c:pt idx="26">
                  <c:v>76</c:v>
                </c:pt>
                <c:pt idx="27">
                  <c:v>80</c:v>
                </c:pt>
                <c:pt idx="28">
                  <c:v>84</c:v>
                </c:pt>
                <c:pt idx="29">
                  <c:v>88</c:v>
                </c:pt>
                <c:pt idx="30">
                  <c:v>92</c:v>
                </c:pt>
                <c:pt idx="31">
                  <c:v>96</c:v>
                </c:pt>
                <c:pt idx="32">
                  <c:v>100</c:v>
                </c:pt>
                <c:pt idx="33">
                  <c:v>104</c:v>
                </c:pt>
              </c:numCache>
            </c:numRef>
          </c:xVal>
          <c:yVal>
            <c:numRef>
              <c:f>Sheet1!$E$2:$E$35</c:f>
              <c:numCache>
                <c:formatCode>General</c:formatCode>
                <c:ptCount val="34"/>
                <c:pt idx="0">
                  <c:v>0</c:v>
                </c:pt>
                <c:pt idx="1">
                  <c:v>-0.2</c:v>
                </c:pt>
                <c:pt idx="2">
                  <c:v>-1.2</c:v>
                </c:pt>
                <c:pt idx="3">
                  <c:v>-2.2000000000000002</c:v>
                </c:pt>
                <c:pt idx="4">
                  <c:v>-3.2</c:v>
                </c:pt>
                <c:pt idx="5">
                  <c:v>-3.9</c:v>
                </c:pt>
                <c:pt idx="6">
                  <c:v>-4.7</c:v>
                </c:pt>
                <c:pt idx="7">
                  <c:v>-5.5</c:v>
                </c:pt>
                <c:pt idx="8">
                  <c:v>-6.1</c:v>
                </c:pt>
                <c:pt idx="9">
                  <c:v>-7.1</c:v>
                </c:pt>
                <c:pt idx="10">
                  <c:v>-7.9</c:v>
                </c:pt>
                <c:pt idx="11">
                  <c:v>-8.1999999999999993</c:v>
                </c:pt>
                <c:pt idx="12">
                  <c:v>-8.8000000000000007</c:v>
                </c:pt>
                <c:pt idx="13">
                  <c:v>-9.1</c:v>
                </c:pt>
                <c:pt idx="14">
                  <c:v>-9.3000000000000007</c:v>
                </c:pt>
                <c:pt idx="15">
                  <c:v>-9.6</c:v>
                </c:pt>
                <c:pt idx="16">
                  <c:v>-9.8000000000000007</c:v>
                </c:pt>
                <c:pt idx="17">
                  <c:v>-9.9</c:v>
                </c:pt>
                <c:pt idx="18">
                  <c:v>-9.4</c:v>
                </c:pt>
                <c:pt idx="19">
                  <c:v>-9.6</c:v>
                </c:pt>
                <c:pt idx="20">
                  <c:v>-9.8000000000000007</c:v>
                </c:pt>
                <c:pt idx="21">
                  <c:v>-9.6999999999999993</c:v>
                </c:pt>
                <c:pt idx="22">
                  <c:v>-9.9</c:v>
                </c:pt>
                <c:pt idx="23">
                  <c:v>-10.199999999999999</c:v>
                </c:pt>
                <c:pt idx="24">
                  <c:v>-9.8000000000000007</c:v>
                </c:pt>
                <c:pt idx="25">
                  <c:v>-10.1</c:v>
                </c:pt>
                <c:pt idx="26">
                  <c:v>-9.6999999999999993</c:v>
                </c:pt>
                <c:pt idx="27">
                  <c:v>-9.5</c:v>
                </c:pt>
                <c:pt idx="28">
                  <c:v>-10.1</c:v>
                </c:pt>
                <c:pt idx="29">
                  <c:v>-10.1</c:v>
                </c:pt>
                <c:pt idx="30">
                  <c:v>-9.9</c:v>
                </c:pt>
                <c:pt idx="31">
                  <c:v>-9.8000000000000007</c:v>
                </c:pt>
                <c:pt idx="32">
                  <c:v>-9.9</c:v>
                </c:pt>
                <c:pt idx="33">
                  <c:v>-9.9</c:v>
                </c:pt>
              </c:numCache>
            </c:numRef>
          </c:yVal>
          <c:smooth val="0"/>
          <c:extLst>
            <c:ext xmlns:c16="http://schemas.microsoft.com/office/drawing/2014/chart" uri="{C3380CC4-5D6E-409C-BE32-E72D297353CC}">
              <c16:uniqueId val="{00000003-E98C-4834-ABC9-72C3EE6C0E5F}"/>
            </c:ext>
          </c:extLst>
        </c:ser>
        <c:ser>
          <c:idx val="4"/>
          <c:order val="4"/>
          <c:tx>
            <c:strRef>
              <c:f>Sheet1!$F$1</c:f>
              <c:strCache>
                <c:ptCount val="1"/>
                <c:pt idx="0">
                  <c:v>Liraglutide 2.4 mg</c:v>
                </c:pt>
              </c:strCache>
            </c:strRef>
          </c:tx>
          <c:spPr>
            <a:ln w="19050">
              <a:solidFill>
                <a:srgbClr val="007C92"/>
              </a:solidFill>
            </a:ln>
          </c:spPr>
          <c:marker>
            <c:symbol val="none"/>
          </c:marker>
          <c:errBars>
            <c:errDir val="y"/>
            <c:errBarType val="both"/>
            <c:errValType val="cust"/>
            <c:noEndCap val="1"/>
            <c:plus>
              <c:numRef>
                <c:f>Sheet1!$R$2:$R$35</c:f>
                <c:numCache>
                  <c:formatCode>General</c:formatCode>
                  <c:ptCount val="34"/>
                  <c:pt idx="0">
                    <c:v>1.4</c:v>
                  </c:pt>
                  <c:pt idx="1">
                    <c:v>0.1</c:v>
                  </c:pt>
                  <c:pt idx="2">
                    <c:v>0.2</c:v>
                  </c:pt>
                  <c:pt idx="3">
                    <c:v>0.2</c:v>
                  </c:pt>
                  <c:pt idx="4">
                    <c:v>0.2</c:v>
                  </c:pt>
                  <c:pt idx="5">
                    <c:v>0.2</c:v>
                  </c:pt>
                  <c:pt idx="6">
                    <c:v>0.2</c:v>
                  </c:pt>
                  <c:pt idx="7">
                    <c:v>0.3</c:v>
                  </c:pt>
                  <c:pt idx="8">
                    <c:v>0.3</c:v>
                  </c:pt>
                  <c:pt idx="9">
                    <c:v>0.4</c:v>
                  </c:pt>
                  <c:pt idx="10">
                    <c:v>0.5</c:v>
                  </c:pt>
                  <c:pt idx="11">
                    <c:v>0.6</c:v>
                  </c:pt>
                  <c:pt idx="12">
                    <c:v>0.6</c:v>
                  </c:pt>
                  <c:pt idx="13">
                    <c:v>0.7</c:v>
                  </c:pt>
                  <c:pt idx="14">
                    <c:v>0.8</c:v>
                  </c:pt>
                  <c:pt idx="15">
                    <c:v>0.9</c:v>
                  </c:pt>
                  <c:pt idx="16">
                    <c:v>0.8</c:v>
                  </c:pt>
                  <c:pt idx="17">
                    <c:v>0.9</c:v>
                  </c:pt>
                  <c:pt idx="18">
                    <c:v>0.9</c:v>
                  </c:pt>
                  <c:pt idx="19">
                    <c:v>1</c:v>
                  </c:pt>
                  <c:pt idx="20">
                    <c:v>1</c:v>
                  </c:pt>
                  <c:pt idx="21">
                    <c:v>1</c:v>
                  </c:pt>
                  <c:pt idx="22">
                    <c:v>1</c:v>
                  </c:pt>
                  <c:pt idx="23">
                    <c:v>1</c:v>
                  </c:pt>
                  <c:pt idx="24">
                    <c:v>1.1000000000000001</c:v>
                  </c:pt>
                  <c:pt idx="25">
                    <c:v>1</c:v>
                  </c:pt>
                  <c:pt idx="26">
                    <c:v>1.1000000000000001</c:v>
                  </c:pt>
                  <c:pt idx="27">
                    <c:v>1.1000000000000001</c:v>
                  </c:pt>
                  <c:pt idx="28">
                    <c:v>1.1000000000000001</c:v>
                  </c:pt>
                  <c:pt idx="29">
                    <c:v>1.1000000000000001</c:v>
                  </c:pt>
                  <c:pt idx="30">
                    <c:v>1.1000000000000001</c:v>
                  </c:pt>
                  <c:pt idx="31">
                    <c:v>1.1000000000000001</c:v>
                  </c:pt>
                  <c:pt idx="32">
                    <c:v>1.1000000000000001</c:v>
                  </c:pt>
                  <c:pt idx="33">
                    <c:v>1.2</c:v>
                  </c:pt>
                </c:numCache>
              </c:numRef>
            </c:plus>
            <c:minus>
              <c:numRef>
                <c:f>Sheet1!$S$2:$S$35</c:f>
                <c:numCache>
                  <c:formatCode>General</c:formatCode>
                  <c:ptCount val="34"/>
                  <c:pt idx="0">
                    <c:v>1.4</c:v>
                  </c:pt>
                  <c:pt idx="1">
                    <c:v>0.1</c:v>
                  </c:pt>
                  <c:pt idx="2">
                    <c:v>0.2</c:v>
                  </c:pt>
                  <c:pt idx="3">
                    <c:v>0.2</c:v>
                  </c:pt>
                  <c:pt idx="4">
                    <c:v>0.2</c:v>
                  </c:pt>
                  <c:pt idx="5">
                    <c:v>0.2</c:v>
                  </c:pt>
                  <c:pt idx="6">
                    <c:v>0.2</c:v>
                  </c:pt>
                  <c:pt idx="7">
                    <c:v>0.3</c:v>
                  </c:pt>
                  <c:pt idx="8">
                    <c:v>0.3</c:v>
                  </c:pt>
                  <c:pt idx="9">
                    <c:v>0.4</c:v>
                  </c:pt>
                  <c:pt idx="10">
                    <c:v>0.5</c:v>
                  </c:pt>
                  <c:pt idx="11">
                    <c:v>0.6</c:v>
                  </c:pt>
                  <c:pt idx="12">
                    <c:v>0.6</c:v>
                  </c:pt>
                  <c:pt idx="13">
                    <c:v>0.7</c:v>
                  </c:pt>
                  <c:pt idx="14">
                    <c:v>0.8</c:v>
                  </c:pt>
                  <c:pt idx="15">
                    <c:v>0.9</c:v>
                  </c:pt>
                  <c:pt idx="16">
                    <c:v>0.8</c:v>
                  </c:pt>
                  <c:pt idx="17">
                    <c:v>0.9</c:v>
                  </c:pt>
                  <c:pt idx="18">
                    <c:v>0.9</c:v>
                  </c:pt>
                  <c:pt idx="19">
                    <c:v>1</c:v>
                  </c:pt>
                  <c:pt idx="20">
                    <c:v>1</c:v>
                  </c:pt>
                  <c:pt idx="21">
                    <c:v>1</c:v>
                  </c:pt>
                  <c:pt idx="22">
                    <c:v>1</c:v>
                  </c:pt>
                  <c:pt idx="23">
                    <c:v>1</c:v>
                  </c:pt>
                  <c:pt idx="24">
                    <c:v>1.1000000000000001</c:v>
                  </c:pt>
                  <c:pt idx="25">
                    <c:v>1</c:v>
                  </c:pt>
                  <c:pt idx="26">
                    <c:v>1.1000000000000001</c:v>
                  </c:pt>
                  <c:pt idx="27">
                    <c:v>1.1000000000000001</c:v>
                  </c:pt>
                  <c:pt idx="28">
                    <c:v>1.1000000000000001</c:v>
                  </c:pt>
                  <c:pt idx="29">
                    <c:v>1.1000000000000001</c:v>
                  </c:pt>
                  <c:pt idx="30">
                    <c:v>1.1000000000000001</c:v>
                  </c:pt>
                  <c:pt idx="31">
                    <c:v>1.1000000000000001</c:v>
                  </c:pt>
                  <c:pt idx="32">
                    <c:v>1.1000000000000001</c:v>
                  </c:pt>
                  <c:pt idx="33">
                    <c:v>1.2</c:v>
                  </c:pt>
                </c:numCache>
              </c:numRef>
            </c:minus>
            <c:spPr>
              <a:ln w="3172">
                <a:solidFill>
                  <a:srgbClr val="007C92"/>
                </a:solidFill>
                <a:prstDash val="solid"/>
              </a:ln>
            </c:spPr>
          </c:errBars>
          <c:xVal>
            <c:numRef>
              <c:f>Sheet1!$A$2:$A$35</c:f>
              <c:numCache>
                <c:formatCode>General</c:formatCode>
                <c:ptCount val="34"/>
                <c:pt idx="0">
                  <c:v>-3</c:v>
                </c:pt>
                <c:pt idx="1">
                  <c:v>-2</c:v>
                </c:pt>
                <c:pt idx="2">
                  <c:v>0</c:v>
                </c:pt>
                <c:pt idx="3">
                  <c:v>1</c:v>
                </c:pt>
                <c:pt idx="4">
                  <c:v>2</c:v>
                </c:pt>
                <c:pt idx="5">
                  <c:v>3</c:v>
                </c:pt>
                <c:pt idx="6">
                  <c:v>4</c:v>
                </c:pt>
                <c:pt idx="7">
                  <c:v>6</c:v>
                </c:pt>
                <c:pt idx="8">
                  <c:v>8</c:v>
                </c:pt>
                <c:pt idx="9">
                  <c:v>12</c:v>
                </c:pt>
                <c:pt idx="10">
                  <c:v>16</c:v>
                </c:pt>
                <c:pt idx="11">
                  <c:v>20</c:v>
                </c:pt>
                <c:pt idx="12">
                  <c:v>24</c:v>
                </c:pt>
                <c:pt idx="13">
                  <c:v>28</c:v>
                </c:pt>
                <c:pt idx="14">
                  <c:v>32</c:v>
                </c:pt>
                <c:pt idx="15">
                  <c:v>36</c:v>
                </c:pt>
                <c:pt idx="16">
                  <c:v>40</c:v>
                </c:pt>
                <c:pt idx="17">
                  <c:v>44</c:v>
                </c:pt>
                <c:pt idx="18">
                  <c:v>48</c:v>
                </c:pt>
                <c:pt idx="19">
                  <c:v>52</c:v>
                </c:pt>
                <c:pt idx="20">
                  <c:v>54</c:v>
                </c:pt>
                <c:pt idx="21">
                  <c:v>56</c:v>
                </c:pt>
                <c:pt idx="22">
                  <c:v>60</c:v>
                </c:pt>
                <c:pt idx="23">
                  <c:v>64</c:v>
                </c:pt>
                <c:pt idx="24">
                  <c:v>68</c:v>
                </c:pt>
                <c:pt idx="25">
                  <c:v>72</c:v>
                </c:pt>
                <c:pt idx="26">
                  <c:v>76</c:v>
                </c:pt>
                <c:pt idx="27">
                  <c:v>80</c:v>
                </c:pt>
                <c:pt idx="28">
                  <c:v>84</c:v>
                </c:pt>
                <c:pt idx="29">
                  <c:v>88</c:v>
                </c:pt>
                <c:pt idx="30">
                  <c:v>92</c:v>
                </c:pt>
                <c:pt idx="31">
                  <c:v>96</c:v>
                </c:pt>
                <c:pt idx="32">
                  <c:v>100</c:v>
                </c:pt>
                <c:pt idx="33">
                  <c:v>104</c:v>
                </c:pt>
              </c:numCache>
            </c:numRef>
          </c:xVal>
          <c:yVal>
            <c:numRef>
              <c:f>Sheet1!$F$2:$F$35</c:f>
              <c:numCache>
                <c:formatCode>General</c:formatCode>
                <c:ptCount val="34"/>
                <c:pt idx="0">
                  <c:v>0</c:v>
                </c:pt>
                <c:pt idx="1">
                  <c:v>-0.3</c:v>
                </c:pt>
                <c:pt idx="2">
                  <c:v>-1.3</c:v>
                </c:pt>
                <c:pt idx="3">
                  <c:v>-2.4</c:v>
                </c:pt>
                <c:pt idx="4">
                  <c:v>-3.1</c:v>
                </c:pt>
                <c:pt idx="5">
                  <c:v>-3.8</c:v>
                </c:pt>
                <c:pt idx="6">
                  <c:v>-4.5999999999999996</c:v>
                </c:pt>
                <c:pt idx="7">
                  <c:v>-5.5</c:v>
                </c:pt>
                <c:pt idx="8">
                  <c:v>-6.4</c:v>
                </c:pt>
                <c:pt idx="9">
                  <c:v>-7.6</c:v>
                </c:pt>
                <c:pt idx="10">
                  <c:v>-8.1999999999999993</c:v>
                </c:pt>
                <c:pt idx="11">
                  <c:v>-8.6999999999999993</c:v>
                </c:pt>
                <c:pt idx="12">
                  <c:v>-9.3000000000000007</c:v>
                </c:pt>
                <c:pt idx="13">
                  <c:v>-9.5</c:v>
                </c:pt>
                <c:pt idx="14">
                  <c:v>-10.1</c:v>
                </c:pt>
                <c:pt idx="15">
                  <c:v>-10</c:v>
                </c:pt>
                <c:pt idx="16">
                  <c:v>-10</c:v>
                </c:pt>
                <c:pt idx="17">
                  <c:v>-9.6999999999999993</c:v>
                </c:pt>
                <c:pt idx="18">
                  <c:v>-9.6</c:v>
                </c:pt>
                <c:pt idx="19">
                  <c:v>-9.6</c:v>
                </c:pt>
                <c:pt idx="20">
                  <c:v>-10.4</c:v>
                </c:pt>
                <c:pt idx="21">
                  <c:v>-10.3</c:v>
                </c:pt>
                <c:pt idx="22">
                  <c:v>-10</c:v>
                </c:pt>
                <c:pt idx="23">
                  <c:v>-10.1</c:v>
                </c:pt>
                <c:pt idx="24">
                  <c:v>-9.8000000000000007</c:v>
                </c:pt>
                <c:pt idx="25">
                  <c:v>-10</c:v>
                </c:pt>
                <c:pt idx="26">
                  <c:v>-10.3</c:v>
                </c:pt>
                <c:pt idx="27">
                  <c:v>-10.1</c:v>
                </c:pt>
                <c:pt idx="28">
                  <c:v>-9.8000000000000007</c:v>
                </c:pt>
                <c:pt idx="29">
                  <c:v>-10.1</c:v>
                </c:pt>
                <c:pt idx="30">
                  <c:v>-9.9</c:v>
                </c:pt>
                <c:pt idx="31">
                  <c:v>-9.6</c:v>
                </c:pt>
                <c:pt idx="32">
                  <c:v>-9.8000000000000007</c:v>
                </c:pt>
                <c:pt idx="33">
                  <c:v>-9.4</c:v>
                </c:pt>
              </c:numCache>
            </c:numRef>
          </c:yVal>
          <c:smooth val="0"/>
          <c:extLst>
            <c:ext xmlns:c16="http://schemas.microsoft.com/office/drawing/2014/chart" uri="{C3380CC4-5D6E-409C-BE32-E72D297353CC}">
              <c16:uniqueId val="{00000004-E98C-4834-ABC9-72C3EE6C0E5F}"/>
            </c:ext>
          </c:extLst>
        </c:ser>
        <c:ser>
          <c:idx val="5"/>
          <c:order val="5"/>
          <c:tx>
            <c:strRef>
              <c:f>Sheet1!$G$1</c:f>
              <c:strCache>
                <c:ptCount val="1"/>
                <c:pt idx="0">
                  <c:v>Liraglutide 3.0 mg</c:v>
                </c:pt>
              </c:strCache>
            </c:strRef>
          </c:tx>
          <c:spPr>
            <a:ln w="19050">
              <a:solidFill>
                <a:srgbClr val="001965"/>
              </a:solidFill>
            </a:ln>
          </c:spPr>
          <c:marker>
            <c:symbol val="none"/>
          </c:marker>
          <c:errBars>
            <c:errDir val="y"/>
            <c:errBarType val="both"/>
            <c:errValType val="cust"/>
            <c:noEndCap val="1"/>
            <c:plus>
              <c:numRef>
                <c:f>Sheet1!$T$2:$T$35</c:f>
                <c:numCache>
                  <c:formatCode>General</c:formatCode>
                  <c:ptCount val="34"/>
                  <c:pt idx="0">
                    <c:v>1.5</c:v>
                  </c:pt>
                  <c:pt idx="1">
                    <c:v>0.1</c:v>
                  </c:pt>
                  <c:pt idx="2">
                    <c:v>0.1</c:v>
                  </c:pt>
                  <c:pt idx="3">
                    <c:v>0.2</c:v>
                  </c:pt>
                  <c:pt idx="4">
                    <c:v>0.2</c:v>
                  </c:pt>
                  <c:pt idx="5">
                    <c:v>0.2</c:v>
                  </c:pt>
                  <c:pt idx="6">
                    <c:v>0.2</c:v>
                  </c:pt>
                  <c:pt idx="7">
                    <c:v>0.3</c:v>
                  </c:pt>
                  <c:pt idx="8">
                    <c:v>0.3</c:v>
                  </c:pt>
                  <c:pt idx="9">
                    <c:v>0.4</c:v>
                  </c:pt>
                  <c:pt idx="10">
                    <c:v>0.5</c:v>
                  </c:pt>
                  <c:pt idx="11">
                    <c:v>0.6</c:v>
                  </c:pt>
                  <c:pt idx="12">
                    <c:v>0.6</c:v>
                  </c:pt>
                  <c:pt idx="13">
                    <c:v>0.6</c:v>
                  </c:pt>
                  <c:pt idx="14">
                    <c:v>0.7</c:v>
                  </c:pt>
                  <c:pt idx="15">
                    <c:v>0.7</c:v>
                  </c:pt>
                  <c:pt idx="16">
                    <c:v>0.8</c:v>
                  </c:pt>
                  <c:pt idx="17">
                    <c:v>0.8</c:v>
                  </c:pt>
                  <c:pt idx="18">
                    <c:v>0.8</c:v>
                  </c:pt>
                  <c:pt idx="19">
                    <c:v>0.8</c:v>
                  </c:pt>
                  <c:pt idx="20">
                    <c:v>0.8</c:v>
                  </c:pt>
                  <c:pt idx="21">
                    <c:v>0.8</c:v>
                  </c:pt>
                  <c:pt idx="22">
                    <c:v>1</c:v>
                  </c:pt>
                  <c:pt idx="23">
                    <c:v>0.9</c:v>
                  </c:pt>
                  <c:pt idx="24">
                    <c:v>0.9</c:v>
                  </c:pt>
                  <c:pt idx="25">
                    <c:v>0.9</c:v>
                  </c:pt>
                  <c:pt idx="26">
                    <c:v>1</c:v>
                  </c:pt>
                  <c:pt idx="27">
                    <c:v>0.9</c:v>
                  </c:pt>
                  <c:pt idx="28">
                    <c:v>0.9</c:v>
                  </c:pt>
                  <c:pt idx="29">
                    <c:v>0.9</c:v>
                  </c:pt>
                  <c:pt idx="30">
                    <c:v>1</c:v>
                  </c:pt>
                  <c:pt idx="31">
                    <c:v>1</c:v>
                  </c:pt>
                  <c:pt idx="32">
                    <c:v>1</c:v>
                  </c:pt>
                  <c:pt idx="33">
                    <c:v>1</c:v>
                  </c:pt>
                </c:numCache>
              </c:numRef>
            </c:plus>
            <c:minus>
              <c:numRef>
                <c:f>Sheet1!$U$2:$U$35</c:f>
                <c:numCache>
                  <c:formatCode>General</c:formatCode>
                  <c:ptCount val="34"/>
                  <c:pt idx="0">
                    <c:v>1.5</c:v>
                  </c:pt>
                  <c:pt idx="1">
                    <c:v>0.1</c:v>
                  </c:pt>
                  <c:pt idx="2">
                    <c:v>0.1</c:v>
                  </c:pt>
                  <c:pt idx="3">
                    <c:v>0.2</c:v>
                  </c:pt>
                  <c:pt idx="4">
                    <c:v>0.2</c:v>
                  </c:pt>
                  <c:pt idx="5">
                    <c:v>0.2</c:v>
                  </c:pt>
                  <c:pt idx="6">
                    <c:v>0.2</c:v>
                  </c:pt>
                  <c:pt idx="7">
                    <c:v>0.3</c:v>
                  </c:pt>
                  <c:pt idx="8">
                    <c:v>0.3</c:v>
                  </c:pt>
                  <c:pt idx="9">
                    <c:v>0.4</c:v>
                  </c:pt>
                  <c:pt idx="10">
                    <c:v>0.5</c:v>
                  </c:pt>
                  <c:pt idx="11">
                    <c:v>0.6</c:v>
                  </c:pt>
                  <c:pt idx="12">
                    <c:v>0.6</c:v>
                  </c:pt>
                  <c:pt idx="13">
                    <c:v>0.6</c:v>
                  </c:pt>
                  <c:pt idx="14">
                    <c:v>0.7</c:v>
                  </c:pt>
                  <c:pt idx="15">
                    <c:v>0.7</c:v>
                  </c:pt>
                  <c:pt idx="16">
                    <c:v>0.8</c:v>
                  </c:pt>
                  <c:pt idx="17">
                    <c:v>0.8</c:v>
                  </c:pt>
                  <c:pt idx="18">
                    <c:v>0.8</c:v>
                  </c:pt>
                  <c:pt idx="19">
                    <c:v>0.8</c:v>
                  </c:pt>
                  <c:pt idx="20">
                    <c:v>0.8</c:v>
                  </c:pt>
                  <c:pt idx="21">
                    <c:v>0.8</c:v>
                  </c:pt>
                  <c:pt idx="22">
                    <c:v>1</c:v>
                  </c:pt>
                  <c:pt idx="23">
                    <c:v>0.9</c:v>
                  </c:pt>
                  <c:pt idx="24">
                    <c:v>0.9</c:v>
                  </c:pt>
                  <c:pt idx="25">
                    <c:v>0.9</c:v>
                  </c:pt>
                  <c:pt idx="26">
                    <c:v>1</c:v>
                  </c:pt>
                  <c:pt idx="27">
                    <c:v>0.9</c:v>
                  </c:pt>
                  <c:pt idx="28">
                    <c:v>0.9</c:v>
                  </c:pt>
                  <c:pt idx="29">
                    <c:v>0.9</c:v>
                  </c:pt>
                  <c:pt idx="30">
                    <c:v>1</c:v>
                  </c:pt>
                  <c:pt idx="31">
                    <c:v>1</c:v>
                  </c:pt>
                  <c:pt idx="32">
                    <c:v>1</c:v>
                  </c:pt>
                  <c:pt idx="33">
                    <c:v>1</c:v>
                  </c:pt>
                </c:numCache>
              </c:numRef>
            </c:minus>
            <c:spPr>
              <a:ln w="3172">
                <a:solidFill>
                  <a:srgbClr val="001965"/>
                </a:solidFill>
                <a:prstDash val="solid"/>
              </a:ln>
            </c:spPr>
          </c:errBars>
          <c:xVal>
            <c:numRef>
              <c:f>Sheet1!$A$2:$A$35</c:f>
              <c:numCache>
                <c:formatCode>General</c:formatCode>
                <c:ptCount val="34"/>
                <c:pt idx="0">
                  <c:v>-3</c:v>
                </c:pt>
                <c:pt idx="1">
                  <c:v>-2</c:v>
                </c:pt>
                <c:pt idx="2">
                  <c:v>0</c:v>
                </c:pt>
                <c:pt idx="3">
                  <c:v>1</c:v>
                </c:pt>
                <c:pt idx="4">
                  <c:v>2</c:v>
                </c:pt>
                <c:pt idx="5">
                  <c:v>3</c:v>
                </c:pt>
                <c:pt idx="6">
                  <c:v>4</c:v>
                </c:pt>
                <c:pt idx="7">
                  <c:v>6</c:v>
                </c:pt>
                <c:pt idx="8">
                  <c:v>8</c:v>
                </c:pt>
                <c:pt idx="9">
                  <c:v>12</c:v>
                </c:pt>
                <c:pt idx="10">
                  <c:v>16</c:v>
                </c:pt>
                <c:pt idx="11">
                  <c:v>20</c:v>
                </c:pt>
                <c:pt idx="12">
                  <c:v>24</c:v>
                </c:pt>
                <c:pt idx="13">
                  <c:v>28</c:v>
                </c:pt>
                <c:pt idx="14">
                  <c:v>32</c:v>
                </c:pt>
                <c:pt idx="15">
                  <c:v>36</c:v>
                </c:pt>
                <c:pt idx="16">
                  <c:v>40</c:v>
                </c:pt>
                <c:pt idx="17">
                  <c:v>44</c:v>
                </c:pt>
                <c:pt idx="18">
                  <c:v>48</c:v>
                </c:pt>
                <c:pt idx="19">
                  <c:v>52</c:v>
                </c:pt>
                <c:pt idx="20">
                  <c:v>54</c:v>
                </c:pt>
                <c:pt idx="21">
                  <c:v>56</c:v>
                </c:pt>
                <c:pt idx="22">
                  <c:v>60</c:v>
                </c:pt>
                <c:pt idx="23">
                  <c:v>64</c:v>
                </c:pt>
                <c:pt idx="24">
                  <c:v>68</c:v>
                </c:pt>
                <c:pt idx="25">
                  <c:v>72</c:v>
                </c:pt>
                <c:pt idx="26">
                  <c:v>76</c:v>
                </c:pt>
                <c:pt idx="27">
                  <c:v>80</c:v>
                </c:pt>
                <c:pt idx="28">
                  <c:v>84</c:v>
                </c:pt>
                <c:pt idx="29">
                  <c:v>88</c:v>
                </c:pt>
                <c:pt idx="30">
                  <c:v>92</c:v>
                </c:pt>
                <c:pt idx="31">
                  <c:v>96</c:v>
                </c:pt>
                <c:pt idx="32">
                  <c:v>100</c:v>
                </c:pt>
                <c:pt idx="33">
                  <c:v>104</c:v>
                </c:pt>
              </c:numCache>
            </c:numRef>
          </c:xVal>
          <c:yVal>
            <c:numRef>
              <c:f>Sheet1!$G$2:$G$35</c:f>
              <c:numCache>
                <c:formatCode>General</c:formatCode>
                <c:ptCount val="34"/>
                <c:pt idx="0">
                  <c:v>0</c:v>
                </c:pt>
                <c:pt idx="1">
                  <c:v>-0.2</c:v>
                </c:pt>
                <c:pt idx="2">
                  <c:v>-1.5</c:v>
                </c:pt>
                <c:pt idx="3">
                  <c:v>-2.4</c:v>
                </c:pt>
                <c:pt idx="4">
                  <c:v>-3.2</c:v>
                </c:pt>
                <c:pt idx="5">
                  <c:v>-4.0999999999999996</c:v>
                </c:pt>
                <c:pt idx="6">
                  <c:v>-4.9000000000000004</c:v>
                </c:pt>
                <c:pt idx="7">
                  <c:v>-5.8</c:v>
                </c:pt>
                <c:pt idx="8">
                  <c:v>-6.9</c:v>
                </c:pt>
                <c:pt idx="9">
                  <c:v>-8.1</c:v>
                </c:pt>
                <c:pt idx="10">
                  <c:v>-8.9</c:v>
                </c:pt>
                <c:pt idx="11">
                  <c:v>-9.6999999999999993</c:v>
                </c:pt>
                <c:pt idx="12">
                  <c:v>-10.5</c:v>
                </c:pt>
                <c:pt idx="13">
                  <c:v>-11.1</c:v>
                </c:pt>
                <c:pt idx="14">
                  <c:v>-11.5</c:v>
                </c:pt>
                <c:pt idx="15">
                  <c:v>-11.9</c:v>
                </c:pt>
                <c:pt idx="16">
                  <c:v>-11.7</c:v>
                </c:pt>
                <c:pt idx="17">
                  <c:v>-11.4</c:v>
                </c:pt>
                <c:pt idx="18">
                  <c:v>-11.1</c:v>
                </c:pt>
                <c:pt idx="19">
                  <c:v>-11.5</c:v>
                </c:pt>
                <c:pt idx="20">
                  <c:v>-11.6</c:v>
                </c:pt>
                <c:pt idx="21">
                  <c:v>-11.7</c:v>
                </c:pt>
                <c:pt idx="22">
                  <c:v>-11.7</c:v>
                </c:pt>
                <c:pt idx="23">
                  <c:v>-11.4</c:v>
                </c:pt>
                <c:pt idx="24">
                  <c:v>-11</c:v>
                </c:pt>
                <c:pt idx="25">
                  <c:v>-10.7</c:v>
                </c:pt>
                <c:pt idx="26">
                  <c:v>-10.8</c:v>
                </c:pt>
                <c:pt idx="27">
                  <c:v>-10.7</c:v>
                </c:pt>
                <c:pt idx="28">
                  <c:v>-10.3</c:v>
                </c:pt>
                <c:pt idx="29">
                  <c:v>-10.4</c:v>
                </c:pt>
                <c:pt idx="30">
                  <c:v>-9.9</c:v>
                </c:pt>
                <c:pt idx="31">
                  <c:v>-9.6999999999999993</c:v>
                </c:pt>
                <c:pt idx="32">
                  <c:v>-10.199999999999999</c:v>
                </c:pt>
                <c:pt idx="33">
                  <c:v>-10.3</c:v>
                </c:pt>
              </c:numCache>
            </c:numRef>
          </c:yVal>
          <c:smooth val="0"/>
          <c:extLst>
            <c:ext xmlns:c16="http://schemas.microsoft.com/office/drawing/2014/chart" uri="{C3380CC4-5D6E-409C-BE32-E72D297353CC}">
              <c16:uniqueId val="{00000005-E98C-4834-ABC9-72C3EE6C0E5F}"/>
            </c:ext>
          </c:extLst>
        </c:ser>
        <c:dLbls>
          <c:showLegendKey val="0"/>
          <c:showVal val="0"/>
          <c:showCatName val="0"/>
          <c:showSerName val="0"/>
          <c:showPercent val="0"/>
          <c:showBubbleSize val="0"/>
        </c:dLbls>
        <c:axId val="435462408"/>
        <c:axId val="435462800"/>
      </c:scatterChart>
      <c:valAx>
        <c:axId val="435462408"/>
        <c:scaling>
          <c:orientation val="minMax"/>
          <c:max val="104"/>
          <c:min val="-4"/>
        </c:scaling>
        <c:delete val="0"/>
        <c:axPos val="b"/>
        <c:numFmt formatCode="General" sourceLinked="1"/>
        <c:majorTickMark val="out"/>
        <c:minorTickMark val="none"/>
        <c:tickLblPos val="none"/>
        <c:spPr>
          <a:ln w="19050">
            <a:solidFill>
              <a:srgbClr val="001965"/>
            </a:solidFill>
          </a:ln>
        </c:spPr>
        <c:txPr>
          <a:bodyPr rot="0" vert="horz"/>
          <a:lstStyle/>
          <a:p>
            <a:pPr>
              <a:defRPr sz="1000" b="0" i="0" u="none" strike="noStrike" baseline="0">
                <a:solidFill>
                  <a:srgbClr val="003366"/>
                </a:solidFill>
                <a:latin typeface="Verdana"/>
                <a:ea typeface="Verdana"/>
                <a:cs typeface="Verdana"/>
              </a:defRPr>
            </a:pPr>
            <a:endParaRPr lang="cs-CZ"/>
          </a:p>
        </c:txPr>
        <c:crossAx val="435462800"/>
        <c:crossesAt val="-14"/>
        <c:crossBetween val="midCat"/>
        <c:majorUnit val="4"/>
      </c:valAx>
      <c:valAx>
        <c:axId val="435462800"/>
        <c:scaling>
          <c:orientation val="minMax"/>
          <c:max val="2"/>
          <c:min val="-14"/>
        </c:scaling>
        <c:delete val="0"/>
        <c:axPos val="l"/>
        <c:numFmt formatCode="General" sourceLinked="1"/>
        <c:majorTickMark val="out"/>
        <c:minorTickMark val="none"/>
        <c:tickLblPos val="nextTo"/>
        <c:spPr>
          <a:ln w="19050">
            <a:solidFill>
              <a:srgbClr val="001965"/>
            </a:solidFill>
          </a:ln>
        </c:spPr>
        <c:txPr>
          <a:bodyPr rot="0" vert="horz"/>
          <a:lstStyle/>
          <a:p>
            <a:pPr>
              <a:defRPr sz="1000">
                <a:solidFill>
                  <a:srgbClr val="001965"/>
                </a:solidFill>
                <a:latin typeface="+mn-lt"/>
              </a:defRPr>
            </a:pPr>
            <a:endParaRPr lang="cs-CZ"/>
          </a:p>
        </c:txPr>
        <c:crossAx val="435462408"/>
        <c:crossesAt val="-5"/>
        <c:crossBetween val="midCat"/>
      </c:valAx>
      <c:spPr>
        <a:noFill/>
        <a:ln w="25378">
          <a:noFill/>
        </a:ln>
      </c:spPr>
    </c:plotArea>
    <c:plotVisOnly val="1"/>
    <c:dispBlanksAs val="gap"/>
    <c:showDLblsOverMax val="0"/>
  </c:chart>
  <c:spPr>
    <a:noFill/>
    <a:ln>
      <a:noFill/>
    </a:ln>
  </c:spPr>
  <c:txPr>
    <a:bodyPr/>
    <a:lstStyle/>
    <a:p>
      <a:pPr>
        <a:defRPr sz="1668" b="0" i="0" u="none" strike="noStrike" baseline="0">
          <a:solidFill>
            <a:schemeClr val="tx1">
              <a:lumMod val="50000"/>
            </a:schemeClr>
          </a:solidFill>
          <a:latin typeface="Calibri"/>
          <a:ea typeface="Calibri"/>
          <a:cs typeface="Calibri"/>
        </a:defRPr>
      </a:pPr>
      <a:endParaRPr lang="cs-CZ"/>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0.svg"/><Relationship Id="rId1" Type="http://schemas.openxmlformats.org/officeDocument/2006/relationships/image" Target="../media/image19.png"/><Relationship Id="rId6" Type="http://schemas.openxmlformats.org/officeDocument/2006/relationships/image" Target="../media/image14.svg"/><Relationship Id="rId5" Type="http://schemas.openxmlformats.org/officeDocument/2006/relationships/image" Target="../media/image2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8D2276-E11E-4712-9219-4B9CC936520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11451F1-8D35-4659-86F6-566443296899}">
      <dgm:prSet/>
      <dgm:spPr/>
      <dgm:t>
        <a:bodyPr/>
        <a:lstStyle/>
        <a:p>
          <a:r>
            <a:rPr lang="cs-CZ"/>
            <a:t>Jde o náhodný vzorek brněnské populace ve věku 25-64 let. </a:t>
          </a:r>
          <a:endParaRPr lang="en-US"/>
        </a:p>
      </dgm:t>
    </dgm:pt>
    <dgm:pt modelId="{F177F477-F43B-4CCE-A88C-8CA18A0D05DE}" type="parTrans" cxnId="{01FE3AD3-4DA8-4BA9-9B3C-B2E309D5B38B}">
      <dgm:prSet/>
      <dgm:spPr/>
      <dgm:t>
        <a:bodyPr/>
        <a:lstStyle/>
        <a:p>
          <a:endParaRPr lang="en-US"/>
        </a:p>
      </dgm:t>
    </dgm:pt>
    <dgm:pt modelId="{2A64DD3F-FC86-47AC-84EF-D3F2F209D601}" type="sibTrans" cxnId="{01FE3AD3-4DA8-4BA9-9B3C-B2E309D5B38B}">
      <dgm:prSet/>
      <dgm:spPr/>
      <dgm:t>
        <a:bodyPr/>
        <a:lstStyle/>
        <a:p>
          <a:endParaRPr lang="en-US"/>
        </a:p>
      </dgm:t>
    </dgm:pt>
    <dgm:pt modelId="{52BAB654-B485-43D7-BA47-C62CBABCE334}">
      <dgm:prSet/>
      <dgm:spPr/>
      <dgm:t>
        <a:bodyPr/>
        <a:lstStyle/>
        <a:p>
          <a:r>
            <a:rPr lang="cs-CZ"/>
            <a:t>Účastníci studie byli osloveni na základě databází zdravotních pojišťoven </a:t>
          </a:r>
          <a:endParaRPr lang="en-US"/>
        </a:p>
      </dgm:t>
    </dgm:pt>
    <dgm:pt modelId="{88F725FD-8225-4542-9F13-46476D907A65}" type="parTrans" cxnId="{5AF51430-A364-4C18-B367-58BE1AD81543}">
      <dgm:prSet/>
      <dgm:spPr/>
      <dgm:t>
        <a:bodyPr/>
        <a:lstStyle/>
        <a:p>
          <a:endParaRPr lang="en-US"/>
        </a:p>
      </dgm:t>
    </dgm:pt>
    <dgm:pt modelId="{BB94FBB0-B4AB-4ECA-86FF-35CA094379DF}" type="sibTrans" cxnId="{5AF51430-A364-4C18-B367-58BE1AD81543}">
      <dgm:prSet/>
      <dgm:spPr/>
      <dgm:t>
        <a:bodyPr/>
        <a:lstStyle/>
        <a:p>
          <a:endParaRPr lang="en-US"/>
        </a:p>
      </dgm:t>
    </dgm:pt>
    <dgm:pt modelId="{020DFD75-C91B-4E6F-8633-2F81E0EA7F92}">
      <dgm:prSet/>
      <dgm:spPr/>
      <dgm:t>
        <a:bodyPr/>
        <a:lstStyle/>
        <a:p>
          <a:r>
            <a:rPr lang="cs-CZ"/>
            <a:t>celkem bylo zařazeno 1975 osob v letech 2012-2015</a:t>
          </a:r>
          <a:endParaRPr lang="en-US"/>
        </a:p>
      </dgm:t>
    </dgm:pt>
    <dgm:pt modelId="{E1C67462-D43A-43CB-9DCF-B336EE5537B2}" type="parTrans" cxnId="{2B5E41D2-B6E7-4D39-B886-AF829868D6D3}">
      <dgm:prSet/>
      <dgm:spPr/>
      <dgm:t>
        <a:bodyPr/>
        <a:lstStyle/>
        <a:p>
          <a:endParaRPr lang="en-US"/>
        </a:p>
      </dgm:t>
    </dgm:pt>
    <dgm:pt modelId="{486EE6D8-7633-419E-B074-41FFD16A2747}" type="sibTrans" cxnId="{2B5E41D2-B6E7-4D39-B886-AF829868D6D3}">
      <dgm:prSet/>
      <dgm:spPr/>
      <dgm:t>
        <a:bodyPr/>
        <a:lstStyle/>
        <a:p>
          <a:endParaRPr lang="en-US"/>
        </a:p>
      </dgm:t>
    </dgm:pt>
    <dgm:pt modelId="{794E328B-225E-45D2-81CC-14FAD7826414}">
      <dgm:prSet/>
      <dgm:spPr/>
      <dgm:t>
        <a:bodyPr/>
        <a:lstStyle/>
        <a:p>
          <a:r>
            <a:rPr lang="cs-CZ"/>
            <a:t>metodika použita jako u post-MONICA studie</a:t>
          </a:r>
          <a:endParaRPr lang="en-US"/>
        </a:p>
      </dgm:t>
    </dgm:pt>
    <dgm:pt modelId="{A7E5BB40-391D-4B67-BA6F-8DF0DBACF3E5}" type="parTrans" cxnId="{BCA0A0FB-B397-4C44-A467-A05797CBD9F9}">
      <dgm:prSet/>
      <dgm:spPr/>
      <dgm:t>
        <a:bodyPr/>
        <a:lstStyle/>
        <a:p>
          <a:endParaRPr lang="en-US"/>
        </a:p>
      </dgm:t>
    </dgm:pt>
    <dgm:pt modelId="{06B63FEF-B631-4ED6-97A5-61DC1EB01844}" type="sibTrans" cxnId="{BCA0A0FB-B397-4C44-A467-A05797CBD9F9}">
      <dgm:prSet/>
      <dgm:spPr/>
      <dgm:t>
        <a:bodyPr/>
        <a:lstStyle/>
        <a:p>
          <a:endParaRPr lang="en-US"/>
        </a:p>
      </dgm:t>
    </dgm:pt>
    <dgm:pt modelId="{A56DA8E1-088B-4E11-A2CB-FA6B161F0E92}">
      <dgm:prSet/>
      <dgm:spPr/>
      <dgm:t>
        <a:bodyPr/>
        <a:lstStyle/>
        <a:p>
          <a:r>
            <a:rPr lang="cs-CZ"/>
            <a:t>bylo stanoveno procento tělesného tuku bioimpedanční metodou přístrojem InBody 370</a:t>
          </a:r>
          <a:endParaRPr lang="en-US"/>
        </a:p>
      </dgm:t>
    </dgm:pt>
    <dgm:pt modelId="{A40ED4FB-B5BD-453E-8FEC-A101889A6E46}" type="parTrans" cxnId="{8E908527-1D48-4100-B19F-E48D8355B2BB}">
      <dgm:prSet/>
      <dgm:spPr/>
      <dgm:t>
        <a:bodyPr/>
        <a:lstStyle/>
        <a:p>
          <a:endParaRPr lang="en-US"/>
        </a:p>
      </dgm:t>
    </dgm:pt>
    <dgm:pt modelId="{300E6664-59B0-44A5-8DF0-F2BF0F96A0E3}" type="sibTrans" cxnId="{8E908527-1D48-4100-B19F-E48D8355B2BB}">
      <dgm:prSet/>
      <dgm:spPr/>
      <dgm:t>
        <a:bodyPr/>
        <a:lstStyle/>
        <a:p>
          <a:endParaRPr lang="en-US"/>
        </a:p>
      </dgm:t>
    </dgm:pt>
    <dgm:pt modelId="{1936D76C-4225-43CF-B8BD-4FFB0BFA1307}" type="pres">
      <dgm:prSet presAssocID="{788D2276-E11E-4712-9219-4B9CC9365207}" presName="root" presStyleCnt="0">
        <dgm:presLayoutVars>
          <dgm:dir/>
          <dgm:resizeHandles val="exact"/>
        </dgm:presLayoutVars>
      </dgm:prSet>
      <dgm:spPr/>
    </dgm:pt>
    <dgm:pt modelId="{21A14310-2F87-4E12-ABBB-DE675C7A64DC}" type="pres">
      <dgm:prSet presAssocID="{011451F1-8D35-4659-86F6-566443296899}" presName="compNode" presStyleCnt="0"/>
      <dgm:spPr/>
    </dgm:pt>
    <dgm:pt modelId="{AC6482E7-02AC-4766-8CFB-6ED14BF2A5DE}" type="pres">
      <dgm:prSet presAssocID="{011451F1-8D35-4659-86F6-566443296899}" presName="bgRect" presStyleLbl="bgShp" presStyleIdx="0" presStyleCnt="5"/>
      <dgm:spPr/>
    </dgm:pt>
    <dgm:pt modelId="{EF2E2033-CA4D-4600-85DD-356847447055}" type="pres">
      <dgm:prSet presAssocID="{011451F1-8D35-4659-86F6-56644329689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625EFC4C-AC1F-427B-B95D-5367A9BFEBF4}" type="pres">
      <dgm:prSet presAssocID="{011451F1-8D35-4659-86F6-566443296899}" presName="spaceRect" presStyleCnt="0"/>
      <dgm:spPr/>
    </dgm:pt>
    <dgm:pt modelId="{CFB229DB-B906-4380-920D-CE3BAAA2EBBB}" type="pres">
      <dgm:prSet presAssocID="{011451F1-8D35-4659-86F6-566443296899}" presName="parTx" presStyleLbl="revTx" presStyleIdx="0" presStyleCnt="5">
        <dgm:presLayoutVars>
          <dgm:chMax val="0"/>
          <dgm:chPref val="0"/>
        </dgm:presLayoutVars>
      </dgm:prSet>
      <dgm:spPr/>
    </dgm:pt>
    <dgm:pt modelId="{784A3A1E-455E-4416-BC44-8738EF334341}" type="pres">
      <dgm:prSet presAssocID="{2A64DD3F-FC86-47AC-84EF-D3F2F209D601}" presName="sibTrans" presStyleCnt="0"/>
      <dgm:spPr/>
    </dgm:pt>
    <dgm:pt modelId="{951FAB2D-31EB-4FB1-BB1F-62AAB6A57102}" type="pres">
      <dgm:prSet presAssocID="{52BAB654-B485-43D7-BA47-C62CBABCE334}" presName="compNode" presStyleCnt="0"/>
      <dgm:spPr/>
    </dgm:pt>
    <dgm:pt modelId="{0492F33C-132A-4F6A-88BC-43481ECE9D4A}" type="pres">
      <dgm:prSet presAssocID="{52BAB654-B485-43D7-BA47-C62CBABCE334}" presName="bgRect" presStyleLbl="bgShp" presStyleIdx="1" presStyleCnt="5"/>
      <dgm:spPr/>
    </dgm:pt>
    <dgm:pt modelId="{CEC654E4-4D99-41C1-944D-76799F1E3EAC}" type="pres">
      <dgm:prSet presAssocID="{52BAB654-B485-43D7-BA47-C62CBABCE33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9F424DC1-5D9F-4A52-88A2-7D6F6FD262B7}" type="pres">
      <dgm:prSet presAssocID="{52BAB654-B485-43D7-BA47-C62CBABCE334}" presName="spaceRect" presStyleCnt="0"/>
      <dgm:spPr/>
    </dgm:pt>
    <dgm:pt modelId="{EB26FE97-CDC5-4E65-A173-8CD4AFDB737C}" type="pres">
      <dgm:prSet presAssocID="{52BAB654-B485-43D7-BA47-C62CBABCE334}" presName="parTx" presStyleLbl="revTx" presStyleIdx="1" presStyleCnt="5">
        <dgm:presLayoutVars>
          <dgm:chMax val="0"/>
          <dgm:chPref val="0"/>
        </dgm:presLayoutVars>
      </dgm:prSet>
      <dgm:spPr/>
    </dgm:pt>
    <dgm:pt modelId="{C03F8F71-512A-44F0-8810-0EB57F7D0F6D}" type="pres">
      <dgm:prSet presAssocID="{BB94FBB0-B4AB-4ECA-86FF-35CA094379DF}" presName="sibTrans" presStyleCnt="0"/>
      <dgm:spPr/>
    </dgm:pt>
    <dgm:pt modelId="{0223BD01-852F-4CDC-AEAB-57CA0C0EF68D}" type="pres">
      <dgm:prSet presAssocID="{020DFD75-C91B-4E6F-8633-2F81E0EA7F92}" presName="compNode" presStyleCnt="0"/>
      <dgm:spPr/>
    </dgm:pt>
    <dgm:pt modelId="{C46293DA-EAAC-4E50-BD44-721894A27C6A}" type="pres">
      <dgm:prSet presAssocID="{020DFD75-C91B-4E6F-8633-2F81E0EA7F92}" presName="bgRect" presStyleLbl="bgShp" presStyleIdx="2" presStyleCnt="5"/>
      <dgm:spPr/>
    </dgm:pt>
    <dgm:pt modelId="{34AEF603-2AAB-4282-8EEA-425BA5F2EA63}" type="pres">
      <dgm:prSet presAssocID="{020DFD75-C91B-4E6F-8633-2F81E0EA7F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lle"/>
        </a:ext>
      </dgm:extLst>
    </dgm:pt>
    <dgm:pt modelId="{11AB0569-3827-40C3-8743-3204336A34C1}" type="pres">
      <dgm:prSet presAssocID="{020DFD75-C91B-4E6F-8633-2F81E0EA7F92}" presName="spaceRect" presStyleCnt="0"/>
      <dgm:spPr/>
    </dgm:pt>
    <dgm:pt modelId="{17712812-3DB6-4667-B450-DB643691726E}" type="pres">
      <dgm:prSet presAssocID="{020DFD75-C91B-4E6F-8633-2F81E0EA7F92}" presName="parTx" presStyleLbl="revTx" presStyleIdx="2" presStyleCnt="5">
        <dgm:presLayoutVars>
          <dgm:chMax val="0"/>
          <dgm:chPref val="0"/>
        </dgm:presLayoutVars>
      </dgm:prSet>
      <dgm:spPr/>
    </dgm:pt>
    <dgm:pt modelId="{CB27ED8C-FFD4-44F7-80EE-B78A14B4A095}" type="pres">
      <dgm:prSet presAssocID="{486EE6D8-7633-419E-B074-41FFD16A2747}" presName="sibTrans" presStyleCnt="0"/>
      <dgm:spPr/>
    </dgm:pt>
    <dgm:pt modelId="{AEFBB67E-CFE9-4D98-A86D-FEDFC9B32B61}" type="pres">
      <dgm:prSet presAssocID="{794E328B-225E-45D2-81CC-14FAD7826414}" presName="compNode" presStyleCnt="0"/>
      <dgm:spPr/>
    </dgm:pt>
    <dgm:pt modelId="{28179DB1-1A23-455E-A9DF-450CECFA8417}" type="pres">
      <dgm:prSet presAssocID="{794E328B-225E-45D2-81CC-14FAD7826414}" presName="bgRect" presStyleLbl="bgShp" presStyleIdx="3" presStyleCnt="5"/>
      <dgm:spPr/>
    </dgm:pt>
    <dgm:pt modelId="{76E53A91-A8C7-4A78-AA15-9E6D711AEE78}" type="pres">
      <dgm:prSet presAssocID="{794E328B-225E-45D2-81CC-14FAD782641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70B6F036-5BDC-46D9-8A61-05B04731134E}" type="pres">
      <dgm:prSet presAssocID="{794E328B-225E-45D2-81CC-14FAD7826414}" presName="spaceRect" presStyleCnt="0"/>
      <dgm:spPr/>
    </dgm:pt>
    <dgm:pt modelId="{9F57861E-FBB4-4489-9B6E-A4FA45E04382}" type="pres">
      <dgm:prSet presAssocID="{794E328B-225E-45D2-81CC-14FAD7826414}" presName="parTx" presStyleLbl="revTx" presStyleIdx="3" presStyleCnt="5">
        <dgm:presLayoutVars>
          <dgm:chMax val="0"/>
          <dgm:chPref val="0"/>
        </dgm:presLayoutVars>
      </dgm:prSet>
      <dgm:spPr/>
    </dgm:pt>
    <dgm:pt modelId="{476F6916-6652-415D-82AC-C31E9D238BFC}" type="pres">
      <dgm:prSet presAssocID="{06B63FEF-B631-4ED6-97A5-61DC1EB01844}" presName="sibTrans" presStyleCnt="0"/>
      <dgm:spPr/>
    </dgm:pt>
    <dgm:pt modelId="{1E4A4559-FED7-4A8F-9E20-5702D5430B47}" type="pres">
      <dgm:prSet presAssocID="{A56DA8E1-088B-4E11-A2CB-FA6B161F0E92}" presName="compNode" presStyleCnt="0"/>
      <dgm:spPr/>
    </dgm:pt>
    <dgm:pt modelId="{B5534233-FD3D-4B04-A3DF-421695CBA300}" type="pres">
      <dgm:prSet presAssocID="{A56DA8E1-088B-4E11-A2CB-FA6B161F0E92}" presName="bgRect" presStyleLbl="bgShp" presStyleIdx="4" presStyleCnt="5"/>
      <dgm:spPr/>
    </dgm:pt>
    <dgm:pt modelId="{1BCEE088-3E0F-4ED9-A789-A66FF437F7DF}" type="pres">
      <dgm:prSet presAssocID="{A56DA8E1-088B-4E11-A2CB-FA6B161F0E9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keleton"/>
        </a:ext>
      </dgm:extLst>
    </dgm:pt>
    <dgm:pt modelId="{6E1CD288-A171-4125-AD78-32050F6E68C7}" type="pres">
      <dgm:prSet presAssocID="{A56DA8E1-088B-4E11-A2CB-FA6B161F0E92}" presName="spaceRect" presStyleCnt="0"/>
      <dgm:spPr/>
    </dgm:pt>
    <dgm:pt modelId="{AF71FD45-C580-43C0-B362-AE7FB00CD6C1}" type="pres">
      <dgm:prSet presAssocID="{A56DA8E1-088B-4E11-A2CB-FA6B161F0E92}" presName="parTx" presStyleLbl="revTx" presStyleIdx="4" presStyleCnt="5">
        <dgm:presLayoutVars>
          <dgm:chMax val="0"/>
          <dgm:chPref val="0"/>
        </dgm:presLayoutVars>
      </dgm:prSet>
      <dgm:spPr/>
    </dgm:pt>
  </dgm:ptLst>
  <dgm:cxnLst>
    <dgm:cxn modelId="{8E908527-1D48-4100-B19F-E48D8355B2BB}" srcId="{788D2276-E11E-4712-9219-4B9CC9365207}" destId="{A56DA8E1-088B-4E11-A2CB-FA6B161F0E92}" srcOrd="4" destOrd="0" parTransId="{A40ED4FB-B5BD-453E-8FEC-A101889A6E46}" sibTransId="{300E6664-59B0-44A5-8DF0-F2BF0F96A0E3}"/>
    <dgm:cxn modelId="{5AF51430-A364-4C18-B367-58BE1AD81543}" srcId="{788D2276-E11E-4712-9219-4B9CC9365207}" destId="{52BAB654-B485-43D7-BA47-C62CBABCE334}" srcOrd="1" destOrd="0" parTransId="{88F725FD-8225-4542-9F13-46476D907A65}" sibTransId="{BB94FBB0-B4AB-4ECA-86FF-35CA094379DF}"/>
    <dgm:cxn modelId="{B5163D36-771C-49A6-B302-457CC2552F48}" type="presOf" srcId="{020DFD75-C91B-4E6F-8633-2F81E0EA7F92}" destId="{17712812-3DB6-4667-B450-DB643691726E}" srcOrd="0" destOrd="0" presId="urn:microsoft.com/office/officeart/2018/2/layout/IconVerticalSolidList"/>
    <dgm:cxn modelId="{DF52B15C-6C57-4897-AFF0-192D78582F99}" type="presOf" srcId="{794E328B-225E-45D2-81CC-14FAD7826414}" destId="{9F57861E-FBB4-4489-9B6E-A4FA45E04382}" srcOrd="0" destOrd="0" presId="urn:microsoft.com/office/officeart/2018/2/layout/IconVerticalSolidList"/>
    <dgm:cxn modelId="{7BA58D6A-3A41-4F17-A6E4-83F3637975B2}" type="presOf" srcId="{A56DA8E1-088B-4E11-A2CB-FA6B161F0E92}" destId="{AF71FD45-C580-43C0-B362-AE7FB00CD6C1}" srcOrd="0" destOrd="0" presId="urn:microsoft.com/office/officeart/2018/2/layout/IconVerticalSolidList"/>
    <dgm:cxn modelId="{307FBF75-BC4C-4C8A-B295-309AE42419A4}" type="presOf" srcId="{011451F1-8D35-4659-86F6-566443296899}" destId="{CFB229DB-B906-4380-920D-CE3BAAA2EBBB}" srcOrd="0" destOrd="0" presId="urn:microsoft.com/office/officeart/2018/2/layout/IconVerticalSolidList"/>
    <dgm:cxn modelId="{72366E86-9525-459B-8F08-68DD150793F7}" type="presOf" srcId="{788D2276-E11E-4712-9219-4B9CC9365207}" destId="{1936D76C-4225-43CF-B8BD-4FFB0BFA1307}" srcOrd="0" destOrd="0" presId="urn:microsoft.com/office/officeart/2018/2/layout/IconVerticalSolidList"/>
    <dgm:cxn modelId="{2B5E41D2-B6E7-4D39-B886-AF829868D6D3}" srcId="{788D2276-E11E-4712-9219-4B9CC9365207}" destId="{020DFD75-C91B-4E6F-8633-2F81E0EA7F92}" srcOrd="2" destOrd="0" parTransId="{E1C67462-D43A-43CB-9DCF-B336EE5537B2}" sibTransId="{486EE6D8-7633-419E-B074-41FFD16A2747}"/>
    <dgm:cxn modelId="{01FE3AD3-4DA8-4BA9-9B3C-B2E309D5B38B}" srcId="{788D2276-E11E-4712-9219-4B9CC9365207}" destId="{011451F1-8D35-4659-86F6-566443296899}" srcOrd="0" destOrd="0" parTransId="{F177F477-F43B-4CCE-A88C-8CA18A0D05DE}" sibTransId="{2A64DD3F-FC86-47AC-84EF-D3F2F209D601}"/>
    <dgm:cxn modelId="{99E236F0-00EA-457B-9084-9E9751CB2686}" type="presOf" srcId="{52BAB654-B485-43D7-BA47-C62CBABCE334}" destId="{EB26FE97-CDC5-4E65-A173-8CD4AFDB737C}" srcOrd="0" destOrd="0" presId="urn:microsoft.com/office/officeart/2018/2/layout/IconVerticalSolidList"/>
    <dgm:cxn modelId="{BCA0A0FB-B397-4C44-A467-A05797CBD9F9}" srcId="{788D2276-E11E-4712-9219-4B9CC9365207}" destId="{794E328B-225E-45D2-81CC-14FAD7826414}" srcOrd="3" destOrd="0" parTransId="{A7E5BB40-391D-4B67-BA6F-8DF0DBACF3E5}" sibTransId="{06B63FEF-B631-4ED6-97A5-61DC1EB01844}"/>
    <dgm:cxn modelId="{BB1BE14B-781B-4D83-AC1D-2DEF8A8C0264}" type="presParOf" srcId="{1936D76C-4225-43CF-B8BD-4FFB0BFA1307}" destId="{21A14310-2F87-4E12-ABBB-DE675C7A64DC}" srcOrd="0" destOrd="0" presId="urn:microsoft.com/office/officeart/2018/2/layout/IconVerticalSolidList"/>
    <dgm:cxn modelId="{AC5FDDCA-E62C-41C9-AE2C-4AC6978F7212}" type="presParOf" srcId="{21A14310-2F87-4E12-ABBB-DE675C7A64DC}" destId="{AC6482E7-02AC-4766-8CFB-6ED14BF2A5DE}" srcOrd="0" destOrd="0" presId="urn:microsoft.com/office/officeart/2018/2/layout/IconVerticalSolidList"/>
    <dgm:cxn modelId="{B5CE66FA-BF2D-4365-88C6-89F7FEBC5338}" type="presParOf" srcId="{21A14310-2F87-4E12-ABBB-DE675C7A64DC}" destId="{EF2E2033-CA4D-4600-85DD-356847447055}" srcOrd="1" destOrd="0" presId="urn:microsoft.com/office/officeart/2018/2/layout/IconVerticalSolidList"/>
    <dgm:cxn modelId="{725FBEA9-3AC2-4F18-8BE5-18E7B3652C29}" type="presParOf" srcId="{21A14310-2F87-4E12-ABBB-DE675C7A64DC}" destId="{625EFC4C-AC1F-427B-B95D-5367A9BFEBF4}" srcOrd="2" destOrd="0" presId="urn:microsoft.com/office/officeart/2018/2/layout/IconVerticalSolidList"/>
    <dgm:cxn modelId="{419870AC-2BB0-49BF-902D-0CDBD730FF56}" type="presParOf" srcId="{21A14310-2F87-4E12-ABBB-DE675C7A64DC}" destId="{CFB229DB-B906-4380-920D-CE3BAAA2EBBB}" srcOrd="3" destOrd="0" presId="urn:microsoft.com/office/officeart/2018/2/layout/IconVerticalSolidList"/>
    <dgm:cxn modelId="{1DA2731F-754D-482F-A701-4C9F899720D4}" type="presParOf" srcId="{1936D76C-4225-43CF-B8BD-4FFB0BFA1307}" destId="{784A3A1E-455E-4416-BC44-8738EF334341}" srcOrd="1" destOrd="0" presId="urn:microsoft.com/office/officeart/2018/2/layout/IconVerticalSolidList"/>
    <dgm:cxn modelId="{FC0170D2-E8D3-4195-81CF-8C2745E174E5}" type="presParOf" srcId="{1936D76C-4225-43CF-B8BD-4FFB0BFA1307}" destId="{951FAB2D-31EB-4FB1-BB1F-62AAB6A57102}" srcOrd="2" destOrd="0" presId="urn:microsoft.com/office/officeart/2018/2/layout/IconVerticalSolidList"/>
    <dgm:cxn modelId="{9EE78F58-00EC-427A-9E79-FE8627041352}" type="presParOf" srcId="{951FAB2D-31EB-4FB1-BB1F-62AAB6A57102}" destId="{0492F33C-132A-4F6A-88BC-43481ECE9D4A}" srcOrd="0" destOrd="0" presId="urn:microsoft.com/office/officeart/2018/2/layout/IconVerticalSolidList"/>
    <dgm:cxn modelId="{1686358A-D769-4FCC-82C3-8A1E84D0A12C}" type="presParOf" srcId="{951FAB2D-31EB-4FB1-BB1F-62AAB6A57102}" destId="{CEC654E4-4D99-41C1-944D-76799F1E3EAC}" srcOrd="1" destOrd="0" presId="urn:microsoft.com/office/officeart/2018/2/layout/IconVerticalSolidList"/>
    <dgm:cxn modelId="{7C9B32C9-74C6-40DD-9D57-A9FF5F589900}" type="presParOf" srcId="{951FAB2D-31EB-4FB1-BB1F-62AAB6A57102}" destId="{9F424DC1-5D9F-4A52-88A2-7D6F6FD262B7}" srcOrd="2" destOrd="0" presId="urn:microsoft.com/office/officeart/2018/2/layout/IconVerticalSolidList"/>
    <dgm:cxn modelId="{E4D59708-90D9-47D9-9D54-B5509BA2B5EA}" type="presParOf" srcId="{951FAB2D-31EB-4FB1-BB1F-62AAB6A57102}" destId="{EB26FE97-CDC5-4E65-A173-8CD4AFDB737C}" srcOrd="3" destOrd="0" presId="urn:microsoft.com/office/officeart/2018/2/layout/IconVerticalSolidList"/>
    <dgm:cxn modelId="{71FEB651-7B94-4F24-8CBC-6D682DCB95E3}" type="presParOf" srcId="{1936D76C-4225-43CF-B8BD-4FFB0BFA1307}" destId="{C03F8F71-512A-44F0-8810-0EB57F7D0F6D}" srcOrd="3" destOrd="0" presId="urn:microsoft.com/office/officeart/2018/2/layout/IconVerticalSolidList"/>
    <dgm:cxn modelId="{D9990577-67A8-4CB7-8067-793EB60D4F8D}" type="presParOf" srcId="{1936D76C-4225-43CF-B8BD-4FFB0BFA1307}" destId="{0223BD01-852F-4CDC-AEAB-57CA0C0EF68D}" srcOrd="4" destOrd="0" presId="urn:microsoft.com/office/officeart/2018/2/layout/IconVerticalSolidList"/>
    <dgm:cxn modelId="{03821F73-A809-4F73-9872-239F463EB99A}" type="presParOf" srcId="{0223BD01-852F-4CDC-AEAB-57CA0C0EF68D}" destId="{C46293DA-EAAC-4E50-BD44-721894A27C6A}" srcOrd="0" destOrd="0" presId="urn:microsoft.com/office/officeart/2018/2/layout/IconVerticalSolidList"/>
    <dgm:cxn modelId="{C0C7BA41-5506-4A94-BB48-1C0BAFDA4F9F}" type="presParOf" srcId="{0223BD01-852F-4CDC-AEAB-57CA0C0EF68D}" destId="{34AEF603-2AAB-4282-8EEA-425BA5F2EA63}" srcOrd="1" destOrd="0" presId="urn:microsoft.com/office/officeart/2018/2/layout/IconVerticalSolidList"/>
    <dgm:cxn modelId="{E93AF1F8-D306-4C07-A67C-9B6CA59807CA}" type="presParOf" srcId="{0223BD01-852F-4CDC-AEAB-57CA0C0EF68D}" destId="{11AB0569-3827-40C3-8743-3204336A34C1}" srcOrd="2" destOrd="0" presId="urn:microsoft.com/office/officeart/2018/2/layout/IconVerticalSolidList"/>
    <dgm:cxn modelId="{FDD9A9E0-48EE-4B97-A35B-EF42165F1656}" type="presParOf" srcId="{0223BD01-852F-4CDC-AEAB-57CA0C0EF68D}" destId="{17712812-3DB6-4667-B450-DB643691726E}" srcOrd="3" destOrd="0" presId="urn:microsoft.com/office/officeart/2018/2/layout/IconVerticalSolidList"/>
    <dgm:cxn modelId="{D01CE3C4-9696-418D-B5E6-7423AF153C29}" type="presParOf" srcId="{1936D76C-4225-43CF-B8BD-4FFB0BFA1307}" destId="{CB27ED8C-FFD4-44F7-80EE-B78A14B4A095}" srcOrd="5" destOrd="0" presId="urn:microsoft.com/office/officeart/2018/2/layout/IconVerticalSolidList"/>
    <dgm:cxn modelId="{F9B0BEF8-43D0-4FF6-94F9-FA7B30C58C93}" type="presParOf" srcId="{1936D76C-4225-43CF-B8BD-4FFB0BFA1307}" destId="{AEFBB67E-CFE9-4D98-A86D-FEDFC9B32B61}" srcOrd="6" destOrd="0" presId="urn:microsoft.com/office/officeart/2018/2/layout/IconVerticalSolidList"/>
    <dgm:cxn modelId="{E2EC71B1-33EC-4819-AC04-63EA5668FEDD}" type="presParOf" srcId="{AEFBB67E-CFE9-4D98-A86D-FEDFC9B32B61}" destId="{28179DB1-1A23-455E-A9DF-450CECFA8417}" srcOrd="0" destOrd="0" presId="urn:microsoft.com/office/officeart/2018/2/layout/IconVerticalSolidList"/>
    <dgm:cxn modelId="{2DE7C497-F1BA-4093-8304-1AEEAACA6607}" type="presParOf" srcId="{AEFBB67E-CFE9-4D98-A86D-FEDFC9B32B61}" destId="{76E53A91-A8C7-4A78-AA15-9E6D711AEE78}" srcOrd="1" destOrd="0" presId="urn:microsoft.com/office/officeart/2018/2/layout/IconVerticalSolidList"/>
    <dgm:cxn modelId="{40405A5D-705B-4BC6-B2AB-AD26FBFB8B59}" type="presParOf" srcId="{AEFBB67E-CFE9-4D98-A86D-FEDFC9B32B61}" destId="{70B6F036-5BDC-46D9-8A61-05B04731134E}" srcOrd="2" destOrd="0" presId="urn:microsoft.com/office/officeart/2018/2/layout/IconVerticalSolidList"/>
    <dgm:cxn modelId="{ADE27749-87EB-48B6-B9B8-B98C1830EA2E}" type="presParOf" srcId="{AEFBB67E-CFE9-4D98-A86D-FEDFC9B32B61}" destId="{9F57861E-FBB4-4489-9B6E-A4FA45E04382}" srcOrd="3" destOrd="0" presId="urn:microsoft.com/office/officeart/2018/2/layout/IconVerticalSolidList"/>
    <dgm:cxn modelId="{C612B39E-9487-4EF0-B896-49E2EDDAB788}" type="presParOf" srcId="{1936D76C-4225-43CF-B8BD-4FFB0BFA1307}" destId="{476F6916-6652-415D-82AC-C31E9D238BFC}" srcOrd="7" destOrd="0" presId="urn:microsoft.com/office/officeart/2018/2/layout/IconVerticalSolidList"/>
    <dgm:cxn modelId="{3ADEF997-EC67-475E-B2D2-8B86D53898C7}" type="presParOf" srcId="{1936D76C-4225-43CF-B8BD-4FFB0BFA1307}" destId="{1E4A4559-FED7-4A8F-9E20-5702D5430B47}" srcOrd="8" destOrd="0" presId="urn:microsoft.com/office/officeart/2018/2/layout/IconVerticalSolidList"/>
    <dgm:cxn modelId="{A8AA8663-1913-4F78-864A-353DC569EBBE}" type="presParOf" srcId="{1E4A4559-FED7-4A8F-9E20-5702D5430B47}" destId="{B5534233-FD3D-4B04-A3DF-421695CBA300}" srcOrd="0" destOrd="0" presId="urn:microsoft.com/office/officeart/2018/2/layout/IconVerticalSolidList"/>
    <dgm:cxn modelId="{751CBF25-DAAF-40ED-BD5D-1B08DF9CF029}" type="presParOf" srcId="{1E4A4559-FED7-4A8F-9E20-5702D5430B47}" destId="{1BCEE088-3E0F-4ED9-A789-A66FF437F7DF}" srcOrd="1" destOrd="0" presId="urn:microsoft.com/office/officeart/2018/2/layout/IconVerticalSolidList"/>
    <dgm:cxn modelId="{1414B59E-8A18-4DF7-A4AF-1F402439E380}" type="presParOf" srcId="{1E4A4559-FED7-4A8F-9E20-5702D5430B47}" destId="{6E1CD288-A171-4125-AD78-32050F6E68C7}" srcOrd="2" destOrd="0" presId="urn:microsoft.com/office/officeart/2018/2/layout/IconVerticalSolidList"/>
    <dgm:cxn modelId="{17B5F87E-C7BD-4D24-8C03-5BEF9F011B02}" type="presParOf" srcId="{1E4A4559-FED7-4A8F-9E20-5702D5430B47}" destId="{AF71FD45-C580-43C0-B362-AE7FB00CD6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D4BACF-FE21-C747-A427-BB0ED0D0F275}" type="doc">
      <dgm:prSet loTypeId="urn:microsoft.com/office/officeart/2005/8/layout/orgChart1" loCatId="hierarchy" qsTypeId="urn:microsoft.com/office/officeart/2005/8/quickstyle/simple1" qsCatId="simple" csTypeId="urn:microsoft.com/office/officeart/2005/8/colors/accent1_2" csCatId="accent1"/>
      <dgm:spPr/>
    </dgm:pt>
    <dgm:pt modelId="{4A73DE3E-999D-E444-8F67-7FCD172A54F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Projevy Pickwickova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syndromu</a:t>
          </a:r>
        </a:p>
      </dgm:t>
    </dgm:pt>
    <dgm:pt modelId="{ECADC8EE-64DF-4C4F-BD83-1ACC19A295A8}" type="parTrans" cxnId="{71897D81-D637-4649-BF06-B94592D0CE1D}">
      <dgm:prSet/>
      <dgm:spPr/>
    </dgm:pt>
    <dgm:pt modelId="{97EC2ACF-9AC7-B541-9BB2-4270E5FFE22E}" type="sibTrans" cxnId="{71897D81-D637-4649-BF06-B94592D0CE1D}">
      <dgm:prSet/>
      <dgm:spPr/>
    </dgm:pt>
    <dgm:pt modelId="{12AB71F9-3230-4141-844D-B89D113928F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Snížený parciální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tlak kyslíku</a:t>
          </a:r>
        </a:p>
      </dgm:t>
    </dgm:pt>
    <dgm:pt modelId="{A39CC89B-390D-1342-8FB3-3C5A7686D8C0}" type="parTrans" cxnId="{BA9B84C7-1517-E84B-A5DA-A36D159C15CB}">
      <dgm:prSet/>
      <dgm:spPr/>
    </dgm:pt>
    <dgm:pt modelId="{FA39AF54-AF23-8F43-BE4C-11F4822E8620}" type="sibTrans" cxnId="{BA9B84C7-1517-E84B-A5DA-A36D159C15CB}">
      <dgm:prSet/>
      <dgm:spPr/>
    </dgm:pt>
    <dgm:pt modelId="{6DF74A15-068B-8849-A581-A86EACB7767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Vasokonstrikce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plicníchtepen</a:t>
          </a:r>
        </a:p>
      </dgm:t>
    </dgm:pt>
    <dgm:pt modelId="{34CFC59A-A8AC-AB4B-BAF6-F0DF651C8632}" type="parTrans" cxnId="{3F5615E2-EF4B-EB45-B72D-5C2EE5E59C54}">
      <dgm:prSet/>
      <dgm:spPr/>
    </dgm:pt>
    <dgm:pt modelId="{233EB8D1-511F-314F-A82F-6383FDB77F0D}" type="sibTrans" cxnId="{3F5615E2-EF4B-EB45-B72D-5C2EE5E59C54}">
      <dgm:prSet/>
      <dgm:spPr/>
    </dgm:pt>
    <dgm:pt modelId="{48242DBA-BE13-2241-94F6-C66A00EB0F7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Plicní hypertenze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b="0" i="0" u="none" strike="noStrike" cap="none" normalizeH="0" baseline="0">
            <a:ln>
              <a:noFill/>
            </a:ln>
            <a:solidFill>
              <a:schemeClr val="bg2"/>
            </a:solidFill>
            <a:effectLst/>
            <a:latin typeface="Arial" panose="020B0604020202020204" pitchFamily="34" charset="0"/>
          </a:endParaRPr>
        </a:p>
      </dgm:t>
    </dgm:pt>
    <dgm:pt modelId="{714F8B35-4D89-DF4A-8729-370B61027AC9}" type="parTrans" cxnId="{25BD871B-5EAA-C248-971B-157AF37C2658}">
      <dgm:prSet/>
      <dgm:spPr/>
    </dgm:pt>
    <dgm:pt modelId="{91686E62-DE27-CA41-AF14-903BBFC5C710}" type="sibTrans" cxnId="{25BD871B-5EAA-C248-971B-157AF37C2658}">
      <dgm:prSet/>
      <dgm:spPr/>
    </dgm:pt>
    <dgm:pt modelId="{9E984A12-2E15-EA44-B18C-B7F7D25CBC5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Cor pulmonale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vedoucí k pravostranné</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kardiální insuf.</a:t>
          </a:r>
        </a:p>
      </dgm:t>
    </dgm:pt>
    <dgm:pt modelId="{03C36334-E98C-914B-8D4A-FC40234829B1}" type="parTrans" cxnId="{C986046E-BA52-284F-A4DD-381B9455B0FC}">
      <dgm:prSet/>
      <dgm:spPr/>
    </dgm:pt>
    <dgm:pt modelId="{5BDE7560-29D7-A647-BB5B-468B1EB16B75}" type="sibTrans" cxnId="{C986046E-BA52-284F-A4DD-381B9455B0FC}">
      <dgm:prSet/>
      <dgm:spPr/>
    </dgm:pt>
    <dgm:pt modelId="{05C45BA1-7089-9C4D-BF15-51FAD6EAC28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Pokles saturace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hemoglobinu </a:t>
          </a:r>
        </a:p>
      </dgm:t>
    </dgm:pt>
    <dgm:pt modelId="{873117C1-17EE-104B-92D4-1D0732CCC1AC}" type="parTrans" cxnId="{E41A5B5C-D69F-164C-AD89-F2AD3FA1D942}">
      <dgm:prSet/>
      <dgm:spPr/>
    </dgm:pt>
    <dgm:pt modelId="{F3271CEE-F696-9848-B552-808566BCB139}" type="sibTrans" cxnId="{E41A5B5C-D69F-164C-AD89-F2AD3FA1D942}">
      <dgm:prSet/>
      <dgm:spPr/>
    </dgm:pt>
    <dgm:pt modelId="{29467747-5C45-7D4B-99E9-590106FAF66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Vzestup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erytropoézy</a:t>
          </a:r>
        </a:p>
      </dgm:t>
    </dgm:pt>
    <dgm:pt modelId="{8A28018C-E13B-0F46-AC73-311A4DC66DF0}" type="parTrans" cxnId="{87500431-C94F-F647-B573-9AF03A559912}">
      <dgm:prSet/>
      <dgm:spPr/>
    </dgm:pt>
    <dgm:pt modelId="{366EFD78-651F-8944-8F98-016BB3D60817}" type="sibTrans" cxnId="{87500431-C94F-F647-B573-9AF03A559912}">
      <dgm:prSet/>
      <dgm:spPr/>
    </dgm:pt>
    <dgm:pt modelId="{72E8AFEC-8977-554F-AADA-FB352F677B4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Polycytémie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cyanosis</a:t>
          </a:r>
        </a:p>
      </dgm:t>
    </dgm:pt>
    <dgm:pt modelId="{8504BD5C-3C7A-BF40-B003-972BD94A3700}" type="parTrans" cxnId="{A3FCD5B8-0E07-3348-92A1-ED7B48A665B5}">
      <dgm:prSet/>
      <dgm:spPr/>
    </dgm:pt>
    <dgm:pt modelId="{627FB44D-1099-374C-86EF-31E32199362B}" type="sibTrans" cxnId="{A3FCD5B8-0E07-3348-92A1-ED7B48A665B5}">
      <dgm:prSet/>
      <dgm:spPr/>
    </dgm:pt>
    <dgm:pt modelId="{F2E7590E-7302-B849-B94B-2008EDF7573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Probouzení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ze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spánku</a:t>
          </a:r>
        </a:p>
      </dgm:t>
    </dgm:pt>
    <dgm:pt modelId="{602E8BED-E9CA-474E-9660-5C2BADF7CDB7}" type="parTrans" cxnId="{B9160493-97E5-6A45-94EC-1E5B10261FB5}">
      <dgm:prSet/>
      <dgm:spPr/>
    </dgm:pt>
    <dgm:pt modelId="{8E85B31C-D838-254F-B921-7B6DC346F4DE}" type="sibTrans" cxnId="{B9160493-97E5-6A45-94EC-1E5B10261FB5}">
      <dgm:prSet/>
      <dgm:spPr/>
    </dgm:pt>
    <dgm:pt modelId="{CEA7F0A5-4443-364D-8A90-F0F6046321F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Narušený spánek</a:t>
          </a:r>
        </a:p>
      </dgm:t>
    </dgm:pt>
    <dgm:pt modelId="{972E0E1D-28DD-0241-8031-45F56364B899}" type="parTrans" cxnId="{F224AFDF-62F6-9046-9FAC-D7E2ED34764D}">
      <dgm:prSet/>
      <dgm:spPr/>
    </dgm:pt>
    <dgm:pt modelId="{F63B9E30-6C9E-594D-AC77-2A861B16FC37}" type="sibTrans" cxnId="{F224AFDF-62F6-9046-9FAC-D7E2ED34764D}">
      <dgm:prSet/>
      <dgm:spPr/>
    </dgm:pt>
    <dgm:pt modelId="{88F1148E-4E30-7D43-A507-63A5603381C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Denní únava</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Somnolence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Zmatenost</a:t>
          </a:r>
        </a:p>
      </dgm:t>
    </dgm:pt>
    <dgm:pt modelId="{84BF2927-4B37-384E-AAB0-82546C839C81}" type="parTrans" cxnId="{733516C2-93AD-DB4E-BFED-72342EA8C563}">
      <dgm:prSet/>
      <dgm:spPr/>
    </dgm:pt>
    <dgm:pt modelId="{7A80340D-C46E-BB4E-86A7-DD1787FE1A45}" type="sibTrans" cxnId="{733516C2-93AD-DB4E-BFED-72342EA8C563}">
      <dgm:prSet/>
      <dgm:spPr/>
    </dgm:pt>
    <dgm:pt modelId="{C6A559A6-ABF1-4A4A-A867-6EEF6A603BC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Pokles pH</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vzestup parciálního</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tlaku oxidu uhličitého</a:t>
          </a:r>
        </a:p>
      </dgm:t>
    </dgm:pt>
    <dgm:pt modelId="{B45ABA20-0489-1B4C-982C-5A3B64EA8DA2}" type="parTrans" cxnId="{87F2828B-4D81-BC47-B2CC-F74116B5C4A6}">
      <dgm:prSet/>
      <dgm:spPr/>
    </dgm:pt>
    <dgm:pt modelId="{161526AB-C981-5546-8D1A-634F116803D6}" type="sibTrans" cxnId="{87F2828B-4D81-BC47-B2CC-F74116B5C4A6}">
      <dgm:prSet/>
      <dgm:spPr/>
    </dgm:pt>
    <dgm:pt modelId="{E4117656-CA6F-4C4C-B433-FFF7518B8BD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Vasodilatasce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mozkových cév</a:t>
          </a:r>
        </a:p>
      </dgm:t>
    </dgm:pt>
    <dgm:pt modelId="{84B85BEB-D228-B748-B67A-F6FB3353E851}" type="parTrans" cxnId="{2AD2385E-542C-F248-8A67-F89A75297823}">
      <dgm:prSet/>
      <dgm:spPr/>
    </dgm:pt>
    <dgm:pt modelId="{E18B6D55-7095-6146-A03F-F439CBE3454C}" type="sibTrans" cxnId="{2AD2385E-542C-F248-8A67-F89A75297823}">
      <dgm:prSet/>
      <dgm:spPr/>
    </dgm:pt>
    <dgm:pt modelId="{6D212265-D216-FC4E-8905-D39F8352838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Bolesti hlavy</a:t>
          </a:r>
        </a:p>
      </dgm:t>
    </dgm:pt>
    <dgm:pt modelId="{BF5F3780-013D-1148-85E7-842048074177}" type="parTrans" cxnId="{E1A9BABB-2804-A742-B950-118E7D563960}">
      <dgm:prSet/>
      <dgm:spPr/>
    </dgm:pt>
    <dgm:pt modelId="{9F4F2610-1390-3E44-8505-3FBD852D19E9}" type="sibTrans" cxnId="{E1A9BABB-2804-A742-B950-118E7D563960}">
      <dgm:prSet/>
      <dgm:spPr/>
    </dgm:pt>
    <dgm:pt modelId="{ED63248F-5C36-D649-8134-B945CF83325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0">
              <a:ln>
                <a:noFill/>
              </a:ln>
              <a:solidFill>
                <a:schemeClr val="bg2"/>
              </a:solidFill>
              <a:effectLst/>
              <a:latin typeface="Arial" panose="020B0604020202020204" pitchFamily="34" charset="0"/>
            </a:rPr>
            <a:t>Vzestup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b="0" i="0" u="none" strike="noStrike" cap="none" normalizeH="0" baseline="30000">
              <a:ln>
                <a:noFill/>
              </a:ln>
              <a:solidFill>
                <a:schemeClr val="bg2"/>
              </a:solidFill>
              <a:effectLst/>
              <a:latin typeface="Arial" panose="020B0604020202020204" pitchFamily="34" charset="0"/>
            </a:rPr>
            <a:t>–</a:t>
          </a:r>
          <a:r>
            <a:rPr kumimoji="0" lang="cs-CZ" altLang="cs-CZ" b="0" i="0" u="none" strike="noStrike" cap="none" normalizeH="0" baseline="0">
              <a:ln>
                <a:noFill/>
              </a:ln>
              <a:solidFill>
                <a:schemeClr val="bg2"/>
              </a:solidFill>
              <a:effectLst/>
              <a:latin typeface="Arial" panose="020B0604020202020204" pitchFamily="34" charset="0"/>
            </a:rPr>
            <a:t>HCO</a:t>
          </a:r>
          <a:r>
            <a:rPr kumimoji="0" lang="cs-CZ" altLang="cs-CZ" b="0" i="0" u="none" strike="noStrike" cap="none" normalizeH="0" baseline="-25000">
              <a:ln>
                <a:noFill/>
              </a:ln>
              <a:solidFill>
                <a:schemeClr val="bg2"/>
              </a:solidFill>
              <a:effectLst/>
              <a:latin typeface="Arial" panose="020B0604020202020204" pitchFamily="34" charset="0"/>
            </a:rPr>
            <a:t>3</a:t>
          </a:r>
          <a:endParaRPr kumimoji="0" lang="cs-CZ" altLang="cs-CZ" b="0" i="0" u="none" strike="noStrike" cap="none" normalizeH="0" baseline="0">
            <a:ln>
              <a:noFill/>
            </a:ln>
            <a:solidFill>
              <a:schemeClr val="bg2"/>
            </a:solidFill>
            <a:effectLst/>
            <a:latin typeface="Arial" panose="020B0604020202020204" pitchFamily="34" charset="0"/>
          </a:endParaRPr>
        </a:p>
      </dgm:t>
    </dgm:pt>
    <dgm:pt modelId="{01ABE0B3-EAC3-A545-A1CA-C2D91BEA44EC}" type="parTrans" cxnId="{D053A35E-4756-7143-B2CB-5175B3C59648}">
      <dgm:prSet/>
      <dgm:spPr/>
    </dgm:pt>
    <dgm:pt modelId="{38E83CF5-52EB-F54C-9901-0C64F22AA884}" type="sibTrans" cxnId="{D053A35E-4756-7143-B2CB-5175B3C59648}">
      <dgm:prSet/>
      <dgm:spPr/>
    </dgm:pt>
    <dgm:pt modelId="{BED4E18C-0821-FD44-A27C-26185D4908F1}" type="pres">
      <dgm:prSet presAssocID="{27D4BACF-FE21-C747-A427-BB0ED0D0F275}" presName="hierChild1" presStyleCnt="0">
        <dgm:presLayoutVars>
          <dgm:orgChart val="1"/>
          <dgm:chPref val="1"/>
          <dgm:dir/>
          <dgm:animOne val="branch"/>
          <dgm:animLvl val="lvl"/>
          <dgm:resizeHandles/>
        </dgm:presLayoutVars>
      </dgm:prSet>
      <dgm:spPr/>
    </dgm:pt>
    <dgm:pt modelId="{009250A0-C645-C043-BEC0-B68B4B5E7EDC}" type="pres">
      <dgm:prSet presAssocID="{4A73DE3E-999D-E444-8F67-7FCD172A54F0}" presName="hierRoot1" presStyleCnt="0">
        <dgm:presLayoutVars>
          <dgm:hierBranch/>
        </dgm:presLayoutVars>
      </dgm:prSet>
      <dgm:spPr/>
    </dgm:pt>
    <dgm:pt modelId="{2714E325-786A-4E4B-8D9D-33FF66119671}" type="pres">
      <dgm:prSet presAssocID="{4A73DE3E-999D-E444-8F67-7FCD172A54F0}" presName="rootComposite1" presStyleCnt="0"/>
      <dgm:spPr/>
    </dgm:pt>
    <dgm:pt modelId="{3636764F-53D5-A44E-9888-151BB4726526}" type="pres">
      <dgm:prSet presAssocID="{4A73DE3E-999D-E444-8F67-7FCD172A54F0}" presName="rootText1" presStyleLbl="node0" presStyleIdx="0" presStyleCnt="1">
        <dgm:presLayoutVars>
          <dgm:chPref val="3"/>
        </dgm:presLayoutVars>
      </dgm:prSet>
      <dgm:spPr/>
    </dgm:pt>
    <dgm:pt modelId="{F8AA312C-B363-FD4D-957F-72F4CE51DD74}" type="pres">
      <dgm:prSet presAssocID="{4A73DE3E-999D-E444-8F67-7FCD172A54F0}" presName="rootConnector1" presStyleLbl="node1" presStyleIdx="0" presStyleCnt="0"/>
      <dgm:spPr/>
    </dgm:pt>
    <dgm:pt modelId="{89974227-1E20-6D4A-8D86-3B96F1762AD7}" type="pres">
      <dgm:prSet presAssocID="{4A73DE3E-999D-E444-8F67-7FCD172A54F0}" presName="hierChild2" presStyleCnt="0"/>
      <dgm:spPr/>
    </dgm:pt>
    <dgm:pt modelId="{38F3A7D5-4912-B046-AEC4-4885BCD76A50}" type="pres">
      <dgm:prSet presAssocID="{A39CC89B-390D-1342-8FB3-3C5A7686D8C0}" presName="Name35" presStyleLbl="parChTrans1D2" presStyleIdx="0" presStyleCnt="2"/>
      <dgm:spPr/>
    </dgm:pt>
    <dgm:pt modelId="{F15F78C5-D33F-924B-85F1-9C98304048AF}" type="pres">
      <dgm:prSet presAssocID="{12AB71F9-3230-4141-844D-B89D113928F8}" presName="hierRoot2" presStyleCnt="0">
        <dgm:presLayoutVars>
          <dgm:hierBranch/>
        </dgm:presLayoutVars>
      </dgm:prSet>
      <dgm:spPr/>
    </dgm:pt>
    <dgm:pt modelId="{A27034AB-7A61-5E4D-BE2A-F2F738B8E0A3}" type="pres">
      <dgm:prSet presAssocID="{12AB71F9-3230-4141-844D-B89D113928F8}" presName="rootComposite" presStyleCnt="0"/>
      <dgm:spPr/>
    </dgm:pt>
    <dgm:pt modelId="{38484976-AF6E-8540-817B-A726F69F0BE9}" type="pres">
      <dgm:prSet presAssocID="{12AB71F9-3230-4141-844D-B89D113928F8}" presName="rootText" presStyleLbl="node2" presStyleIdx="0" presStyleCnt="2">
        <dgm:presLayoutVars>
          <dgm:chPref val="3"/>
        </dgm:presLayoutVars>
      </dgm:prSet>
      <dgm:spPr/>
    </dgm:pt>
    <dgm:pt modelId="{55334CC7-9A65-544B-B0E0-510C68B6E97E}" type="pres">
      <dgm:prSet presAssocID="{12AB71F9-3230-4141-844D-B89D113928F8}" presName="rootConnector" presStyleLbl="node2" presStyleIdx="0" presStyleCnt="2"/>
      <dgm:spPr/>
    </dgm:pt>
    <dgm:pt modelId="{53D35044-22D3-DA4C-A0C6-4F4D759D7228}" type="pres">
      <dgm:prSet presAssocID="{12AB71F9-3230-4141-844D-B89D113928F8}" presName="hierChild4" presStyleCnt="0"/>
      <dgm:spPr/>
    </dgm:pt>
    <dgm:pt modelId="{7701E436-2D93-AE4E-B0BB-C217A61E0647}" type="pres">
      <dgm:prSet presAssocID="{34CFC59A-A8AC-AB4B-BAF6-F0DF651C8632}" presName="Name35" presStyleLbl="parChTrans1D3" presStyleIdx="0" presStyleCnt="5"/>
      <dgm:spPr/>
    </dgm:pt>
    <dgm:pt modelId="{E2D8261D-85D3-B942-82CA-5492B0D5EC82}" type="pres">
      <dgm:prSet presAssocID="{6DF74A15-068B-8849-A581-A86EACB77673}" presName="hierRoot2" presStyleCnt="0">
        <dgm:presLayoutVars>
          <dgm:hierBranch/>
        </dgm:presLayoutVars>
      </dgm:prSet>
      <dgm:spPr/>
    </dgm:pt>
    <dgm:pt modelId="{B6C2E358-3C33-214C-A48B-9CF2C784C70B}" type="pres">
      <dgm:prSet presAssocID="{6DF74A15-068B-8849-A581-A86EACB77673}" presName="rootComposite" presStyleCnt="0"/>
      <dgm:spPr/>
    </dgm:pt>
    <dgm:pt modelId="{9BE847A9-987C-F34F-9DDE-56750045E16F}" type="pres">
      <dgm:prSet presAssocID="{6DF74A15-068B-8849-A581-A86EACB77673}" presName="rootText" presStyleLbl="node3" presStyleIdx="0" presStyleCnt="5">
        <dgm:presLayoutVars>
          <dgm:chPref val="3"/>
        </dgm:presLayoutVars>
      </dgm:prSet>
      <dgm:spPr/>
    </dgm:pt>
    <dgm:pt modelId="{915B6848-B0E0-5643-9ECA-DB4978A6E9F0}" type="pres">
      <dgm:prSet presAssocID="{6DF74A15-068B-8849-A581-A86EACB77673}" presName="rootConnector" presStyleLbl="node3" presStyleIdx="0" presStyleCnt="5"/>
      <dgm:spPr/>
    </dgm:pt>
    <dgm:pt modelId="{4B3D82BF-C483-6C46-B279-1C5F7E4DDA98}" type="pres">
      <dgm:prSet presAssocID="{6DF74A15-068B-8849-A581-A86EACB77673}" presName="hierChild4" presStyleCnt="0"/>
      <dgm:spPr/>
    </dgm:pt>
    <dgm:pt modelId="{DCEEEA4A-9F65-2148-B6DD-A8F05139EA60}" type="pres">
      <dgm:prSet presAssocID="{714F8B35-4D89-DF4A-8729-370B61027AC9}" presName="Name35" presStyleLbl="parChTrans1D4" presStyleIdx="0" presStyleCnt="7"/>
      <dgm:spPr/>
    </dgm:pt>
    <dgm:pt modelId="{4D2E270E-DB6C-AC44-A5D2-369AFF451C86}" type="pres">
      <dgm:prSet presAssocID="{48242DBA-BE13-2241-94F6-C66A00EB0F71}" presName="hierRoot2" presStyleCnt="0">
        <dgm:presLayoutVars>
          <dgm:hierBranch/>
        </dgm:presLayoutVars>
      </dgm:prSet>
      <dgm:spPr/>
    </dgm:pt>
    <dgm:pt modelId="{9F55BDB8-A391-D34A-BAAD-4BA939CC7459}" type="pres">
      <dgm:prSet presAssocID="{48242DBA-BE13-2241-94F6-C66A00EB0F71}" presName="rootComposite" presStyleCnt="0"/>
      <dgm:spPr/>
    </dgm:pt>
    <dgm:pt modelId="{C0FC76F6-3ED5-DB45-95EE-4D14CD4E678C}" type="pres">
      <dgm:prSet presAssocID="{48242DBA-BE13-2241-94F6-C66A00EB0F71}" presName="rootText" presStyleLbl="node4" presStyleIdx="0" presStyleCnt="7">
        <dgm:presLayoutVars>
          <dgm:chPref val="3"/>
        </dgm:presLayoutVars>
      </dgm:prSet>
      <dgm:spPr/>
    </dgm:pt>
    <dgm:pt modelId="{40716D90-01B0-4741-8A37-EA9A5DFCDCD5}" type="pres">
      <dgm:prSet presAssocID="{48242DBA-BE13-2241-94F6-C66A00EB0F71}" presName="rootConnector" presStyleLbl="node4" presStyleIdx="0" presStyleCnt="7"/>
      <dgm:spPr/>
    </dgm:pt>
    <dgm:pt modelId="{F735F145-1A28-774E-BB67-98DD943D8767}" type="pres">
      <dgm:prSet presAssocID="{48242DBA-BE13-2241-94F6-C66A00EB0F71}" presName="hierChild4" presStyleCnt="0"/>
      <dgm:spPr/>
    </dgm:pt>
    <dgm:pt modelId="{20ADB6F0-43AA-DC43-965A-13EE3BAD5919}" type="pres">
      <dgm:prSet presAssocID="{03C36334-E98C-914B-8D4A-FC40234829B1}" presName="Name35" presStyleLbl="parChTrans1D4" presStyleIdx="1" presStyleCnt="7"/>
      <dgm:spPr/>
    </dgm:pt>
    <dgm:pt modelId="{11E8A7DE-3BC5-644A-8033-87ED55DC4F48}" type="pres">
      <dgm:prSet presAssocID="{9E984A12-2E15-EA44-B18C-B7F7D25CBC50}" presName="hierRoot2" presStyleCnt="0">
        <dgm:presLayoutVars>
          <dgm:hierBranch val="r"/>
        </dgm:presLayoutVars>
      </dgm:prSet>
      <dgm:spPr/>
    </dgm:pt>
    <dgm:pt modelId="{9B0A630E-B5C9-BA4B-9548-6ADCD91BFE5A}" type="pres">
      <dgm:prSet presAssocID="{9E984A12-2E15-EA44-B18C-B7F7D25CBC50}" presName="rootComposite" presStyleCnt="0"/>
      <dgm:spPr/>
    </dgm:pt>
    <dgm:pt modelId="{7E953492-F117-004A-8BF9-5D61F621551A}" type="pres">
      <dgm:prSet presAssocID="{9E984A12-2E15-EA44-B18C-B7F7D25CBC50}" presName="rootText" presStyleLbl="node4" presStyleIdx="1" presStyleCnt="7">
        <dgm:presLayoutVars>
          <dgm:chPref val="3"/>
        </dgm:presLayoutVars>
      </dgm:prSet>
      <dgm:spPr/>
    </dgm:pt>
    <dgm:pt modelId="{CF341161-1AE6-794C-8B48-D6F33DF279FE}" type="pres">
      <dgm:prSet presAssocID="{9E984A12-2E15-EA44-B18C-B7F7D25CBC50}" presName="rootConnector" presStyleLbl="node4" presStyleIdx="1" presStyleCnt="7"/>
      <dgm:spPr/>
    </dgm:pt>
    <dgm:pt modelId="{FE2EFB21-84AE-EF49-A21F-D557CB9E5899}" type="pres">
      <dgm:prSet presAssocID="{9E984A12-2E15-EA44-B18C-B7F7D25CBC50}" presName="hierChild4" presStyleCnt="0"/>
      <dgm:spPr/>
    </dgm:pt>
    <dgm:pt modelId="{6CF08377-2D9B-384D-89E9-04572C9BA1E2}" type="pres">
      <dgm:prSet presAssocID="{9E984A12-2E15-EA44-B18C-B7F7D25CBC50}" presName="hierChild5" presStyleCnt="0"/>
      <dgm:spPr/>
    </dgm:pt>
    <dgm:pt modelId="{47446435-31E7-2B40-852D-EE200FB30250}" type="pres">
      <dgm:prSet presAssocID="{48242DBA-BE13-2241-94F6-C66A00EB0F71}" presName="hierChild5" presStyleCnt="0"/>
      <dgm:spPr/>
    </dgm:pt>
    <dgm:pt modelId="{6BB22962-77ED-204F-8820-39700627A7F2}" type="pres">
      <dgm:prSet presAssocID="{6DF74A15-068B-8849-A581-A86EACB77673}" presName="hierChild5" presStyleCnt="0"/>
      <dgm:spPr/>
    </dgm:pt>
    <dgm:pt modelId="{A97643BE-1611-BD42-9FEF-6BA4AF1C6997}" type="pres">
      <dgm:prSet presAssocID="{873117C1-17EE-104B-92D4-1D0732CCC1AC}" presName="Name35" presStyleLbl="parChTrans1D3" presStyleIdx="1" presStyleCnt="5"/>
      <dgm:spPr/>
    </dgm:pt>
    <dgm:pt modelId="{77992FA1-EBD3-774B-9428-8DB0A89DDDD3}" type="pres">
      <dgm:prSet presAssocID="{05C45BA1-7089-9C4D-BF15-51FAD6EAC28E}" presName="hierRoot2" presStyleCnt="0">
        <dgm:presLayoutVars>
          <dgm:hierBranch/>
        </dgm:presLayoutVars>
      </dgm:prSet>
      <dgm:spPr/>
    </dgm:pt>
    <dgm:pt modelId="{6FB33A7C-A036-FA4F-A7AF-BDFCA9904BA8}" type="pres">
      <dgm:prSet presAssocID="{05C45BA1-7089-9C4D-BF15-51FAD6EAC28E}" presName="rootComposite" presStyleCnt="0"/>
      <dgm:spPr/>
    </dgm:pt>
    <dgm:pt modelId="{0A364326-E3C3-3948-A53B-35E0E5874D41}" type="pres">
      <dgm:prSet presAssocID="{05C45BA1-7089-9C4D-BF15-51FAD6EAC28E}" presName="rootText" presStyleLbl="node3" presStyleIdx="1" presStyleCnt="5">
        <dgm:presLayoutVars>
          <dgm:chPref val="3"/>
        </dgm:presLayoutVars>
      </dgm:prSet>
      <dgm:spPr/>
    </dgm:pt>
    <dgm:pt modelId="{C3F4C9B2-958F-F940-A156-9A48E78A9553}" type="pres">
      <dgm:prSet presAssocID="{05C45BA1-7089-9C4D-BF15-51FAD6EAC28E}" presName="rootConnector" presStyleLbl="node3" presStyleIdx="1" presStyleCnt="5"/>
      <dgm:spPr/>
    </dgm:pt>
    <dgm:pt modelId="{BE16CA65-A139-EE4E-9B20-6717AD3C0F3F}" type="pres">
      <dgm:prSet presAssocID="{05C45BA1-7089-9C4D-BF15-51FAD6EAC28E}" presName="hierChild4" presStyleCnt="0"/>
      <dgm:spPr/>
    </dgm:pt>
    <dgm:pt modelId="{2A938360-1A22-3047-ADEB-6EDDE6DE38D7}" type="pres">
      <dgm:prSet presAssocID="{8A28018C-E13B-0F46-AC73-311A4DC66DF0}" presName="Name35" presStyleLbl="parChTrans1D4" presStyleIdx="2" presStyleCnt="7"/>
      <dgm:spPr/>
    </dgm:pt>
    <dgm:pt modelId="{95C08A04-1FCA-814B-9204-7657879970BB}" type="pres">
      <dgm:prSet presAssocID="{29467747-5C45-7D4B-99E9-590106FAF667}" presName="hierRoot2" presStyleCnt="0">
        <dgm:presLayoutVars>
          <dgm:hierBranch/>
        </dgm:presLayoutVars>
      </dgm:prSet>
      <dgm:spPr/>
    </dgm:pt>
    <dgm:pt modelId="{6A729E71-AD1D-314C-838F-F3401FD74981}" type="pres">
      <dgm:prSet presAssocID="{29467747-5C45-7D4B-99E9-590106FAF667}" presName="rootComposite" presStyleCnt="0"/>
      <dgm:spPr/>
    </dgm:pt>
    <dgm:pt modelId="{B57F99CE-3C8D-C043-9FD1-0D2D96DE80F3}" type="pres">
      <dgm:prSet presAssocID="{29467747-5C45-7D4B-99E9-590106FAF667}" presName="rootText" presStyleLbl="node4" presStyleIdx="2" presStyleCnt="7">
        <dgm:presLayoutVars>
          <dgm:chPref val="3"/>
        </dgm:presLayoutVars>
      </dgm:prSet>
      <dgm:spPr/>
    </dgm:pt>
    <dgm:pt modelId="{8AB3E551-79A0-4149-BCAC-BA7C65CB0F74}" type="pres">
      <dgm:prSet presAssocID="{29467747-5C45-7D4B-99E9-590106FAF667}" presName="rootConnector" presStyleLbl="node4" presStyleIdx="2" presStyleCnt="7"/>
      <dgm:spPr/>
    </dgm:pt>
    <dgm:pt modelId="{07B613E0-3018-EA40-9BFD-BFE6424CAFA9}" type="pres">
      <dgm:prSet presAssocID="{29467747-5C45-7D4B-99E9-590106FAF667}" presName="hierChild4" presStyleCnt="0"/>
      <dgm:spPr/>
    </dgm:pt>
    <dgm:pt modelId="{E36E143E-3397-EE43-BEA5-9FE3E8F845FC}" type="pres">
      <dgm:prSet presAssocID="{8504BD5C-3C7A-BF40-B003-972BD94A3700}" presName="Name35" presStyleLbl="parChTrans1D4" presStyleIdx="3" presStyleCnt="7"/>
      <dgm:spPr/>
    </dgm:pt>
    <dgm:pt modelId="{DB075A26-47B7-0B43-B39E-8787BE9E8BB6}" type="pres">
      <dgm:prSet presAssocID="{72E8AFEC-8977-554F-AADA-FB352F677B4C}" presName="hierRoot2" presStyleCnt="0">
        <dgm:presLayoutVars>
          <dgm:hierBranch val="r"/>
        </dgm:presLayoutVars>
      </dgm:prSet>
      <dgm:spPr/>
    </dgm:pt>
    <dgm:pt modelId="{69B2FB63-6A42-724E-B734-075D30A86988}" type="pres">
      <dgm:prSet presAssocID="{72E8AFEC-8977-554F-AADA-FB352F677B4C}" presName="rootComposite" presStyleCnt="0"/>
      <dgm:spPr/>
    </dgm:pt>
    <dgm:pt modelId="{8D9BF4CF-2EE5-3A45-BF3E-0EE703897D4A}" type="pres">
      <dgm:prSet presAssocID="{72E8AFEC-8977-554F-AADA-FB352F677B4C}" presName="rootText" presStyleLbl="node4" presStyleIdx="3" presStyleCnt="7">
        <dgm:presLayoutVars>
          <dgm:chPref val="3"/>
        </dgm:presLayoutVars>
      </dgm:prSet>
      <dgm:spPr/>
    </dgm:pt>
    <dgm:pt modelId="{55AEB203-D153-A845-9B15-5F98B14E5B9C}" type="pres">
      <dgm:prSet presAssocID="{72E8AFEC-8977-554F-AADA-FB352F677B4C}" presName="rootConnector" presStyleLbl="node4" presStyleIdx="3" presStyleCnt="7"/>
      <dgm:spPr/>
    </dgm:pt>
    <dgm:pt modelId="{16427E2D-C7C2-FE45-8B7B-36BE6F859A19}" type="pres">
      <dgm:prSet presAssocID="{72E8AFEC-8977-554F-AADA-FB352F677B4C}" presName="hierChild4" presStyleCnt="0"/>
      <dgm:spPr/>
    </dgm:pt>
    <dgm:pt modelId="{44838A4D-F5F2-284E-9E22-CF4534F64C99}" type="pres">
      <dgm:prSet presAssocID="{72E8AFEC-8977-554F-AADA-FB352F677B4C}" presName="hierChild5" presStyleCnt="0"/>
      <dgm:spPr/>
    </dgm:pt>
    <dgm:pt modelId="{DEF6D387-0B77-A24B-B4E2-1FC69ECA49AC}" type="pres">
      <dgm:prSet presAssocID="{29467747-5C45-7D4B-99E9-590106FAF667}" presName="hierChild5" presStyleCnt="0"/>
      <dgm:spPr/>
    </dgm:pt>
    <dgm:pt modelId="{C5D4D92C-16E9-4D47-9D31-B5AC7AE862CC}" type="pres">
      <dgm:prSet presAssocID="{05C45BA1-7089-9C4D-BF15-51FAD6EAC28E}" presName="hierChild5" presStyleCnt="0"/>
      <dgm:spPr/>
    </dgm:pt>
    <dgm:pt modelId="{02BE6DE2-F23A-E24C-B36B-1AF7A2E51085}" type="pres">
      <dgm:prSet presAssocID="{602E8BED-E9CA-474E-9660-5C2BADF7CDB7}" presName="Name35" presStyleLbl="parChTrans1D3" presStyleIdx="2" presStyleCnt="5"/>
      <dgm:spPr/>
    </dgm:pt>
    <dgm:pt modelId="{C40DF1A8-1662-0D4A-B91D-5B687268FDA6}" type="pres">
      <dgm:prSet presAssocID="{F2E7590E-7302-B849-B94B-2008EDF75731}" presName="hierRoot2" presStyleCnt="0">
        <dgm:presLayoutVars>
          <dgm:hierBranch/>
        </dgm:presLayoutVars>
      </dgm:prSet>
      <dgm:spPr/>
    </dgm:pt>
    <dgm:pt modelId="{6AABE0D7-E62B-1B49-9498-8D6A6FFE5792}" type="pres">
      <dgm:prSet presAssocID="{F2E7590E-7302-B849-B94B-2008EDF75731}" presName="rootComposite" presStyleCnt="0"/>
      <dgm:spPr/>
    </dgm:pt>
    <dgm:pt modelId="{5BD0E324-2B7A-1C4B-BF96-E1E66BA3E8FD}" type="pres">
      <dgm:prSet presAssocID="{F2E7590E-7302-B849-B94B-2008EDF75731}" presName="rootText" presStyleLbl="node3" presStyleIdx="2" presStyleCnt="5">
        <dgm:presLayoutVars>
          <dgm:chPref val="3"/>
        </dgm:presLayoutVars>
      </dgm:prSet>
      <dgm:spPr/>
    </dgm:pt>
    <dgm:pt modelId="{79C5148B-ACAE-A140-A1EA-B9953B6F0FFF}" type="pres">
      <dgm:prSet presAssocID="{F2E7590E-7302-B849-B94B-2008EDF75731}" presName="rootConnector" presStyleLbl="node3" presStyleIdx="2" presStyleCnt="5"/>
      <dgm:spPr/>
    </dgm:pt>
    <dgm:pt modelId="{3756A2F8-0F5F-9341-8E58-E5EFA43C7B8B}" type="pres">
      <dgm:prSet presAssocID="{F2E7590E-7302-B849-B94B-2008EDF75731}" presName="hierChild4" presStyleCnt="0"/>
      <dgm:spPr/>
    </dgm:pt>
    <dgm:pt modelId="{BD2E8343-0BDA-7848-8BD1-C048A9C4BD7A}" type="pres">
      <dgm:prSet presAssocID="{972E0E1D-28DD-0241-8031-45F56364B899}" presName="Name35" presStyleLbl="parChTrans1D4" presStyleIdx="4" presStyleCnt="7"/>
      <dgm:spPr/>
    </dgm:pt>
    <dgm:pt modelId="{84957C30-54EA-7B47-B757-E28C070E3843}" type="pres">
      <dgm:prSet presAssocID="{CEA7F0A5-4443-364D-8A90-F0F6046321FC}" presName="hierRoot2" presStyleCnt="0">
        <dgm:presLayoutVars>
          <dgm:hierBranch/>
        </dgm:presLayoutVars>
      </dgm:prSet>
      <dgm:spPr/>
    </dgm:pt>
    <dgm:pt modelId="{CD83187B-14C0-2146-8C38-DDDA2AFE9055}" type="pres">
      <dgm:prSet presAssocID="{CEA7F0A5-4443-364D-8A90-F0F6046321FC}" presName="rootComposite" presStyleCnt="0"/>
      <dgm:spPr/>
    </dgm:pt>
    <dgm:pt modelId="{50B44915-83B4-9747-AC0D-DC7AD272C85E}" type="pres">
      <dgm:prSet presAssocID="{CEA7F0A5-4443-364D-8A90-F0F6046321FC}" presName="rootText" presStyleLbl="node4" presStyleIdx="4" presStyleCnt="7">
        <dgm:presLayoutVars>
          <dgm:chPref val="3"/>
        </dgm:presLayoutVars>
      </dgm:prSet>
      <dgm:spPr/>
    </dgm:pt>
    <dgm:pt modelId="{53F0EF68-BD48-9E4F-A0C4-78A95BEFEF67}" type="pres">
      <dgm:prSet presAssocID="{CEA7F0A5-4443-364D-8A90-F0F6046321FC}" presName="rootConnector" presStyleLbl="node4" presStyleIdx="4" presStyleCnt="7"/>
      <dgm:spPr/>
    </dgm:pt>
    <dgm:pt modelId="{137D2E26-742C-0F48-BF3F-1A1198536A77}" type="pres">
      <dgm:prSet presAssocID="{CEA7F0A5-4443-364D-8A90-F0F6046321FC}" presName="hierChild4" presStyleCnt="0"/>
      <dgm:spPr/>
    </dgm:pt>
    <dgm:pt modelId="{E76BF20C-5E7C-E848-8E90-7155F89CE9E1}" type="pres">
      <dgm:prSet presAssocID="{84BF2927-4B37-384E-AAB0-82546C839C81}" presName="Name35" presStyleLbl="parChTrans1D4" presStyleIdx="5" presStyleCnt="7"/>
      <dgm:spPr/>
    </dgm:pt>
    <dgm:pt modelId="{CFDEC637-0B01-424C-8E3C-4CA5EBAB934A}" type="pres">
      <dgm:prSet presAssocID="{88F1148E-4E30-7D43-A507-63A5603381C1}" presName="hierRoot2" presStyleCnt="0">
        <dgm:presLayoutVars>
          <dgm:hierBranch val="r"/>
        </dgm:presLayoutVars>
      </dgm:prSet>
      <dgm:spPr/>
    </dgm:pt>
    <dgm:pt modelId="{035A0A35-38A6-7747-80B8-827EF39A1F6C}" type="pres">
      <dgm:prSet presAssocID="{88F1148E-4E30-7D43-A507-63A5603381C1}" presName="rootComposite" presStyleCnt="0"/>
      <dgm:spPr/>
    </dgm:pt>
    <dgm:pt modelId="{6640E141-F0B2-9A4D-995A-5823B905414B}" type="pres">
      <dgm:prSet presAssocID="{88F1148E-4E30-7D43-A507-63A5603381C1}" presName="rootText" presStyleLbl="node4" presStyleIdx="5" presStyleCnt="7">
        <dgm:presLayoutVars>
          <dgm:chPref val="3"/>
        </dgm:presLayoutVars>
      </dgm:prSet>
      <dgm:spPr/>
    </dgm:pt>
    <dgm:pt modelId="{B15584DD-081C-EE49-B558-9959D9C6575C}" type="pres">
      <dgm:prSet presAssocID="{88F1148E-4E30-7D43-A507-63A5603381C1}" presName="rootConnector" presStyleLbl="node4" presStyleIdx="5" presStyleCnt="7"/>
      <dgm:spPr/>
    </dgm:pt>
    <dgm:pt modelId="{61D4E3F8-21B9-9343-AD1E-AFD9F1606F20}" type="pres">
      <dgm:prSet presAssocID="{88F1148E-4E30-7D43-A507-63A5603381C1}" presName="hierChild4" presStyleCnt="0"/>
      <dgm:spPr/>
    </dgm:pt>
    <dgm:pt modelId="{D805DE21-1F29-A548-B70B-FCF770F2E0EA}" type="pres">
      <dgm:prSet presAssocID="{88F1148E-4E30-7D43-A507-63A5603381C1}" presName="hierChild5" presStyleCnt="0"/>
      <dgm:spPr/>
    </dgm:pt>
    <dgm:pt modelId="{3599D233-5B98-D340-B806-7D54A7BF98E4}" type="pres">
      <dgm:prSet presAssocID="{CEA7F0A5-4443-364D-8A90-F0F6046321FC}" presName="hierChild5" presStyleCnt="0"/>
      <dgm:spPr/>
    </dgm:pt>
    <dgm:pt modelId="{9DC45D9B-A19C-BB40-B273-FB70E96033A0}" type="pres">
      <dgm:prSet presAssocID="{F2E7590E-7302-B849-B94B-2008EDF75731}" presName="hierChild5" presStyleCnt="0"/>
      <dgm:spPr/>
    </dgm:pt>
    <dgm:pt modelId="{BCBD86BF-C35D-214F-93B5-E2491A2E4F19}" type="pres">
      <dgm:prSet presAssocID="{12AB71F9-3230-4141-844D-B89D113928F8}" presName="hierChild5" presStyleCnt="0"/>
      <dgm:spPr/>
    </dgm:pt>
    <dgm:pt modelId="{3DA01506-48DF-D548-AE56-637C0BCD2DEC}" type="pres">
      <dgm:prSet presAssocID="{B45ABA20-0489-1B4C-982C-5A3B64EA8DA2}" presName="Name35" presStyleLbl="parChTrans1D2" presStyleIdx="1" presStyleCnt="2"/>
      <dgm:spPr/>
    </dgm:pt>
    <dgm:pt modelId="{9F46D823-57C7-9848-91B3-898B82606177}" type="pres">
      <dgm:prSet presAssocID="{C6A559A6-ABF1-4A4A-A867-6EEF6A603BC2}" presName="hierRoot2" presStyleCnt="0">
        <dgm:presLayoutVars>
          <dgm:hierBranch/>
        </dgm:presLayoutVars>
      </dgm:prSet>
      <dgm:spPr/>
    </dgm:pt>
    <dgm:pt modelId="{76867119-86C1-E44E-B6D6-3FDAC2304143}" type="pres">
      <dgm:prSet presAssocID="{C6A559A6-ABF1-4A4A-A867-6EEF6A603BC2}" presName="rootComposite" presStyleCnt="0"/>
      <dgm:spPr/>
    </dgm:pt>
    <dgm:pt modelId="{C59B6D8A-7DF0-FC49-92FA-54F2BC745753}" type="pres">
      <dgm:prSet presAssocID="{C6A559A6-ABF1-4A4A-A867-6EEF6A603BC2}" presName="rootText" presStyleLbl="node2" presStyleIdx="1" presStyleCnt="2">
        <dgm:presLayoutVars>
          <dgm:chPref val="3"/>
        </dgm:presLayoutVars>
      </dgm:prSet>
      <dgm:spPr/>
    </dgm:pt>
    <dgm:pt modelId="{34B8B36F-8B5B-1645-AA6F-39AE9C84A02C}" type="pres">
      <dgm:prSet presAssocID="{C6A559A6-ABF1-4A4A-A867-6EEF6A603BC2}" presName="rootConnector" presStyleLbl="node2" presStyleIdx="1" presStyleCnt="2"/>
      <dgm:spPr/>
    </dgm:pt>
    <dgm:pt modelId="{8449B681-0CAF-B14E-81A4-517C7B82B6CD}" type="pres">
      <dgm:prSet presAssocID="{C6A559A6-ABF1-4A4A-A867-6EEF6A603BC2}" presName="hierChild4" presStyleCnt="0"/>
      <dgm:spPr/>
    </dgm:pt>
    <dgm:pt modelId="{0C1BE0DE-AE06-B64A-986F-9388B0CD4A48}" type="pres">
      <dgm:prSet presAssocID="{84B85BEB-D228-B748-B67A-F6FB3353E851}" presName="Name35" presStyleLbl="parChTrans1D3" presStyleIdx="3" presStyleCnt="5"/>
      <dgm:spPr/>
    </dgm:pt>
    <dgm:pt modelId="{FF1426C5-F90B-CD43-A865-6557EABBC0A0}" type="pres">
      <dgm:prSet presAssocID="{E4117656-CA6F-4C4C-B433-FFF7518B8BDD}" presName="hierRoot2" presStyleCnt="0">
        <dgm:presLayoutVars>
          <dgm:hierBranch/>
        </dgm:presLayoutVars>
      </dgm:prSet>
      <dgm:spPr/>
    </dgm:pt>
    <dgm:pt modelId="{2DE68DC2-008D-8E4A-A15B-2DFDA8DA50EB}" type="pres">
      <dgm:prSet presAssocID="{E4117656-CA6F-4C4C-B433-FFF7518B8BDD}" presName="rootComposite" presStyleCnt="0"/>
      <dgm:spPr/>
    </dgm:pt>
    <dgm:pt modelId="{29C272CB-4A8B-6B48-989E-71955184D433}" type="pres">
      <dgm:prSet presAssocID="{E4117656-CA6F-4C4C-B433-FFF7518B8BDD}" presName="rootText" presStyleLbl="node3" presStyleIdx="3" presStyleCnt="5">
        <dgm:presLayoutVars>
          <dgm:chPref val="3"/>
        </dgm:presLayoutVars>
      </dgm:prSet>
      <dgm:spPr/>
    </dgm:pt>
    <dgm:pt modelId="{44ADAC8D-264A-FD49-9518-C484EAFC0624}" type="pres">
      <dgm:prSet presAssocID="{E4117656-CA6F-4C4C-B433-FFF7518B8BDD}" presName="rootConnector" presStyleLbl="node3" presStyleIdx="3" presStyleCnt="5"/>
      <dgm:spPr/>
    </dgm:pt>
    <dgm:pt modelId="{4411C7A4-4994-DB49-BF35-76A7672B0867}" type="pres">
      <dgm:prSet presAssocID="{E4117656-CA6F-4C4C-B433-FFF7518B8BDD}" presName="hierChild4" presStyleCnt="0"/>
      <dgm:spPr/>
    </dgm:pt>
    <dgm:pt modelId="{B5D39B50-3A86-5745-B62D-F0D8250BE294}" type="pres">
      <dgm:prSet presAssocID="{BF5F3780-013D-1148-85E7-842048074177}" presName="Name35" presStyleLbl="parChTrans1D4" presStyleIdx="6" presStyleCnt="7"/>
      <dgm:spPr/>
    </dgm:pt>
    <dgm:pt modelId="{0A827562-9ABE-9242-8035-7B14E560B89E}" type="pres">
      <dgm:prSet presAssocID="{6D212265-D216-FC4E-8905-D39F8352838E}" presName="hierRoot2" presStyleCnt="0">
        <dgm:presLayoutVars>
          <dgm:hierBranch val="r"/>
        </dgm:presLayoutVars>
      </dgm:prSet>
      <dgm:spPr/>
    </dgm:pt>
    <dgm:pt modelId="{BC0DD7DF-B84E-0345-84BD-F3AC1F5BB26E}" type="pres">
      <dgm:prSet presAssocID="{6D212265-D216-FC4E-8905-D39F8352838E}" presName="rootComposite" presStyleCnt="0"/>
      <dgm:spPr/>
    </dgm:pt>
    <dgm:pt modelId="{FAA38B40-642D-884B-86EE-624A7D2B43EF}" type="pres">
      <dgm:prSet presAssocID="{6D212265-D216-FC4E-8905-D39F8352838E}" presName="rootText" presStyleLbl="node4" presStyleIdx="6" presStyleCnt="7">
        <dgm:presLayoutVars>
          <dgm:chPref val="3"/>
        </dgm:presLayoutVars>
      </dgm:prSet>
      <dgm:spPr/>
    </dgm:pt>
    <dgm:pt modelId="{A17AA81C-8A6F-CB4A-A195-EA9D22576008}" type="pres">
      <dgm:prSet presAssocID="{6D212265-D216-FC4E-8905-D39F8352838E}" presName="rootConnector" presStyleLbl="node4" presStyleIdx="6" presStyleCnt="7"/>
      <dgm:spPr/>
    </dgm:pt>
    <dgm:pt modelId="{CC4D811E-C5C4-374D-8696-8015B2A24EB9}" type="pres">
      <dgm:prSet presAssocID="{6D212265-D216-FC4E-8905-D39F8352838E}" presName="hierChild4" presStyleCnt="0"/>
      <dgm:spPr/>
    </dgm:pt>
    <dgm:pt modelId="{5F964A1A-BBC4-7842-B832-14050655F091}" type="pres">
      <dgm:prSet presAssocID="{6D212265-D216-FC4E-8905-D39F8352838E}" presName="hierChild5" presStyleCnt="0"/>
      <dgm:spPr/>
    </dgm:pt>
    <dgm:pt modelId="{6382F385-D281-914F-BEC6-905DB96DFCBF}" type="pres">
      <dgm:prSet presAssocID="{E4117656-CA6F-4C4C-B433-FFF7518B8BDD}" presName="hierChild5" presStyleCnt="0"/>
      <dgm:spPr/>
    </dgm:pt>
    <dgm:pt modelId="{191C91E8-B79F-914C-9706-74CB0FF146A4}" type="pres">
      <dgm:prSet presAssocID="{01ABE0B3-EAC3-A545-A1CA-C2D91BEA44EC}" presName="Name35" presStyleLbl="parChTrans1D3" presStyleIdx="4" presStyleCnt="5"/>
      <dgm:spPr/>
    </dgm:pt>
    <dgm:pt modelId="{5EC213B8-FFD3-A14C-A405-4F28872615CF}" type="pres">
      <dgm:prSet presAssocID="{ED63248F-5C36-D649-8134-B945CF833253}" presName="hierRoot2" presStyleCnt="0">
        <dgm:presLayoutVars>
          <dgm:hierBranch/>
        </dgm:presLayoutVars>
      </dgm:prSet>
      <dgm:spPr/>
    </dgm:pt>
    <dgm:pt modelId="{D019383A-1705-A24C-9AA0-96EBEEB216A2}" type="pres">
      <dgm:prSet presAssocID="{ED63248F-5C36-D649-8134-B945CF833253}" presName="rootComposite" presStyleCnt="0"/>
      <dgm:spPr/>
    </dgm:pt>
    <dgm:pt modelId="{91565FD5-26E8-3448-B65B-9A0087EBD4B1}" type="pres">
      <dgm:prSet presAssocID="{ED63248F-5C36-D649-8134-B945CF833253}" presName="rootText" presStyleLbl="node3" presStyleIdx="4" presStyleCnt="5">
        <dgm:presLayoutVars>
          <dgm:chPref val="3"/>
        </dgm:presLayoutVars>
      </dgm:prSet>
      <dgm:spPr/>
    </dgm:pt>
    <dgm:pt modelId="{899E57E0-82A2-B447-B726-63353AE1DC52}" type="pres">
      <dgm:prSet presAssocID="{ED63248F-5C36-D649-8134-B945CF833253}" presName="rootConnector" presStyleLbl="node3" presStyleIdx="4" presStyleCnt="5"/>
      <dgm:spPr/>
    </dgm:pt>
    <dgm:pt modelId="{E115131C-7A2B-6C49-ABC6-C9E96CBAC9B3}" type="pres">
      <dgm:prSet presAssocID="{ED63248F-5C36-D649-8134-B945CF833253}" presName="hierChild4" presStyleCnt="0"/>
      <dgm:spPr/>
    </dgm:pt>
    <dgm:pt modelId="{CD55C2C1-2E8E-3F47-8379-7B0E1052264C}" type="pres">
      <dgm:prSet presAssocID="{ED63248F-5C36-D649-8134-B945CF833253}" presName="hierChild5" presStyleCnt="0"/>
      <dgm:spPr/>
    </dgm:pt>
    <dgm:pt modelId="{0B57E843-FDCC-E74E-95AF-2D3273D1F3C0}" type="pres">
      <dgm:prSet presAssocID="{C6A559A6-ABF1-4A4A-A867-6EEF6A603BC2}" presName="hierChild5" presStyleCnt="0"/>
      <dgm:spPr/>
    </dgm:pt>
    <dgm:pt modelId="{C3895B0E-29AF-8B43-BDFE-1D47C4DE3790}" type="pres">
      <dgm:prSet presAssocID="{4A73DE3E-999D-E444-8F67-7FCD172A54F0}" presName="hierChild3" presStyleCnt="0"/>
      <dgm:spPr/>
    </dgm:pt>
  </dgm:ptLst>
  <dgm:cxnLst>
    <dgm:cxn modelId="{9791830B-A11F-5F4C-877E-C76F6DE2C9B2}" type="presOf" srcId="{05C45BA1-7089-9C4D-BF15-51FAD6EAC28E}" destId="{0A364326-E3C3-3948-A53B-35E0E5874D41}" srcOrd="0" destOrd="0" presId="urn:microsoft.com/office/officeart/2005/8/layout/orgChart1"/>
    <dgm:cxn modelId="{25BD871B-5EAA-C248-971B-157AF37C2658}" srcId="{6DF74A15-068B-8849-A581-A86EACB77673}" destId="{48242DBA-BE13-2241-94F6-C66A00EB0F71}" srcOrd="0" destOrd="0" parTransId="{714F8B35-4D89-DF4A-8729-370B61027AC9}" sibTransId="{91686E62-DE27-CA41-AF14-903BBFC5C710}"/>
    <dgm:cxn modelId="{9D824E1F-5FDC-1C48-A614-E459096C6386}" type="presOf" srcId="{9E984A12-2E15-EA44-B18C-B7F7D25CBC50}" destId="{CF341161-1AE6-794C-8B48-D6F33DF279FE}" srcOrd="1" destOrd="0" presId="urn:microsoft.com/office/officeart/2005/8/layout/orgChart1"/>
    <dgm:cxn modelId="{CAD42B25-E11E-8F4A-BEE6-BE2234090EB8}" type="presOf" srcId="{29467747-5C45-7D4B-99E9-590106FAF667}" destId="{8AB3E551-79A0-4149-BCAC-BA7C65CB0F74}" srcOrd="1" destOrd="0" presId="urn:microsoft.com/office/officeart/2005/8/layout/orgChart1"/>
    <dgm:cxn modelId="{539E6229-2244-5B46-A543-79DD8DE93C99}" type="presOf" srcId="{714F8B35-4D89-DF4A-8729-370B61027AC9}" destId="{DCEEEA4A-9F65-2148-B6DD-A8F05139EA60}" srcOrd="0" destOrd="0" presId="urn:microsoft.com/office/officeart/2005/8/layout/orgChart1"/>
    <dgm:cxn modelId="{EF15232A-7B2C-2D49-98A6-EA2FD3F51A17}" type="presOf" srcId="{C6A559A6-ABF1-4A4A-A867-6EEF6A603BC2}" destId="{C59B6D8A-7DF0-FC49-92FA-54F2BC745753}" srcOrd="0" destOrd="0" presId="urn:microsoft.com/office/officeart/2005/8/layout/orgChart1"/>
    <dgm:cxn modelId="{7C110D2B-1BD2-4F49-9048-198F6914678A}" type="presOf" srcId="{B45ABA20-0489-1B4C-982C-5A3B64EA8DA2}" destId="{3DA01506-48DF-D548-AE56-637C0BCD2DEC}" srcOrd="0" destOrd="0" presId="urn:microsoft.com/office/officeart/2005/8/layout/orgChart1"/>
    <dgm:cxn modelId="{2776FE2E-D4CA-8D4C-BC05-A826EBE3A589}" type="presOf" srcId="{72E8AFEC-8977-554F-AADA-FB352F677B4C}" destId="{55AEB203-D153-A845-9B15-5F98B14E5B9C}" srcOrd="1" destOrd="0" presId="urn:microsoft.com/office/officeart/2005/8/layout/orgChart1"/>
    <dgm:cxn modelId="{87500431-C94F-F647-B573-9AF03A559912}" srcId="{05C45BA1-7089-9C4D-BF15-51FAD6EAC28E}" destId="{29467747-5C45-7D4B-99E9-590106FAF667}" srcOrd="0" destOrd="0" parTransId="{8A28018C-E13B-0F46-AC73-311A4DC66DF0}" sibTransId="{366EFD78-651F-8944-8F98-016BB3D60817}"/>
    <dgm:cxn modelId="{D1CAE532-F803-3740-8A8B-FFD0A86ED407}" type="presOf" srcId="{ED63248F-5C36-D649-8134-B945CF833253}" destId="{899E57E0-82A2-B447-B726-63353AE1DC52}" srcOrd="1" destOrd="0" presId="urn:microsoft.com/office/officeart/2005/8/layout/orgChart1"/>
    <dgm:cxn modelId="{D79D0636-F0CD-9D4C-8DA3-A2D63ED9E963}" type="presOf" srcId="{6DF74A15-068B-8849-A581-A86EACB77673}" destId="{9BE847A9-987C-F34F-9DDE-56750045E16F}" srcOrd="0" destOrd="0" presId="urn:microsoft.com/office/officeart/2005/8/layout/orgChart1"/>
    <dgm:cxn modelId="{BC08E73C-5910-6A40-82AD-08BC3AC8A9BD}" type="presOf" srcId="{29467747-5C45-7D4B-99E9-590106FAF667}" destId="{B57F99CE-3C8D-C043-9FD1-0D2D96DE80F3}" srcOrd="0" destOrd="0" presId="urn:microsoft.com/office/officeart/2005/8/layout/orgChart1"/>
    <dgm:cxn modelId="{B996E33E-D5F2-5F41-AE48-2B4A7E3DA9E0}" type="presOf" srcId="{9E984A12-2E15-EA44-B18C-B7F7D25CBC50}" destId="{7E953492-F117-004A-8BF9-5D61F621551A}" srcOrd="0" destOrd="0" presId="urn:microsoft.com/office/officeart/2005/8/layout/orgChart1"/>
    <dgm:cxn modelId="{9327AF3F-2D5B-7843-BA2B-7D4AA7A3123A}" type="presOf" srcId="{4A73DE3E-999D-E444-8F67-7FCD172A54F0}" destId="{F8AA312C-B363-FD4D-957F-72F4CE51DD74}" srcOrd="1" destOrd="0" presId="urn:microsoft.com/office/officeart/2005/8/layout/orgChart1"/>
    <dgm:cxn modelId="{A4FF1140-828F-AA48-987B-B42C23D82546}" type="presOf" srcId="{05C45BA1-7089-9C4D-BF15-51FAD6EAC28E}" destId="{C3F4C9B2-958F-F940-A156-9A48E78A9553}" srcOrd="1" destOrd="0" presId="urn:microsoft.com/office/officeart/2005/8/layout/orgChart1"/>
    <dgm:cxn modelId="{219A5E42-403B-B343-85C0-A16B5C345D58}" type="presOf" srcId="{03C36334-E98C-914B-8D4A-FC40234829B1}" destId="{20ADB6F0-43AA-DC43-965A-13EE3BAD5919}" srcOrd="0" destOrd="0" presId="urn:microsoft.com/office/officeart/2005/8/layout/orgChart1"/>
    <dgm:cxn modelId="{5F718846-0F7D-BC45-B8ED-657F9D62E855}" type="presOf" srcId="{01ABE0B3-EAC3-A545-A1CA-C2D91BEA44EC}" destId="{191C91E8-B79F-914C-9706-74CB0FF146A4}" srcOrd="0" destOrd="0" presId="urn:microsoft.com/office/officeart/2005/8/layout/orgChart1"/>
    <dgm:cxn modelId="{34B08149-9375-274F-AE24-9B66502DDE09}" type="presOf" srcId="{6DF74A15-068B-8849-A581-A86EACB77673}" destId="{915B6848-B0E0-5643-9ECA-DB4978A6E9F0}" srcOrd="1" destOrd="0" presId="urn:microsoft.com/office/officeart/2005/8/layout/orgChart1"/>
    <dgm:cxn modelId="{12F02557-74A0-E449-9BA5-0CECAEED2AFC}" type="presOf" srcId="{CEA7F0A5-4443-364D-8A90-F0F6046321FC}" destId="{53F0EF68-BD48-9E4F-A0C4-78A95BEFEF67}" srcOrd="1" destOrd="0" presId="urn:microsoft.com/office/officeart/2005/8/layout/orgChart1"/>
    <dgm:cxn modelId="{7FA5615B-91C0-E444-8A21-EDC03BD2DB97}" type="presOf" srcId="{84BF2927-4B37-384E-AAB0-82546C839C81}" destId="{E76BF20C-5E7C-E848-8E90-7155F89CE9E1}" srcOrd="0" destOrd="0" presId="urn:microsoft.com/office/officeart/2005/8/layout/orgChart1"/>
    <dgm:cxn modelId="{E41A5B5C-D69F-164C-AD89-F2AD3FA1D942}" srcId="{12AB71F9-3230-4141-844D-B89D113928F8}" destId="{05C45BA1-7089-9C4D-BF15-51FAD6EAC28E}" srcOrd="1" destOrd="0" parTransId="{873117C1-17EE-104B-92D4-1D0732CCC1AC}" sibTransId="{F3271CEE-F696-9848-B552-808566BCB139}"/>
    <dgm:cxn modelId="{2AD2385E-542C-F248-8A67-F89A75297823}" srcId="{C6A559A6-ABF1-4A4A-A867-6EEF6A603BC2}" destId="{E4117656-CA6F-4C4C-B433-FFF7518B8BDD}" srcOrd="0" destOrd="0" parTransId="{84B85BEB-D228-B748-B67A-F6FB3353E851}" sibTransId="{E18B6D55-7095-6146-A03F-F439CBE3454C}"/>
    <dgm:cxn modelId="{D053A35E-4756-7143-B2CB-5175B3C59648}" srcId="{C6A559A6-ABF1-4A4A-A867-6EEF6A603BC2}" destId="{ED63248F-5C36-D649-8134-B945CF833253}" srcOrd="1" destOrd="0" parTransId="{01ABE0B3-EAC3-A545-A1CA-C2D91BEA44EC}" sibTransId="{38E83CF5-52EB-F54C-9901-0C64F22AA884}"/>
    <dgm:cxn modelId="{D2D5B366-D7E0-4C44-B025-5B292CC6A749}" type="presOf" srcId="{6D212265-D216-FC4E-8905-D39F8352838E}" destId="{A17AA81C-8A6F-CB4A-A195-EA9D22576008}" srcOrd="1" destOrd="0" presId="urn:microsoft.com/office/officeart/2005/8/layout/orgChart1"/>
    <dgm:cxn modelId="{00341F6A-8B72-9F42-A714-31C425346F86}" type="presOf" srcId="{4A73DE3E-999D-E444-8F67-7FCD172A54F0}" destId="{3636764F-53D5-A44E-9888-151BB4726526}" srcOrd="0" destOrd="0" presId="urn:microsoft.com/office/officeart/2005/8/layout/orgChart1"/>
    <dgm:cxn modelId="{C986046E-BA52-284F-A4DD-381B9455B0FC}" srcId="{48242DBA-BE13-2241-94F6-C66A00EB0F71}" destId="{9E984A12-2E15-EA44-B18C-B7F7D25CBC50}" srcOrd="0" destOrd="0" parTransId="{03C36334-E98C-914B-8D4A-FC40234829B1}" sibTransId="{5BDE7560-29D7-A647-BB5B-468B1EB16B75}"/>
    <dgm:cxn modelId="{C1F6F570-DCCC-9543-83D0-71E1F30CD107}" type="presOf" srcId="{602E8BED-E9CA-474E-9660-5C2BADF7CDB7}" destId="{02BE6DE2-F23A-E24C-B36B-1AF7A2E51085}" srcOrd="0" destOrd="0" presId="urn:microsoft.com/office/officeart/2005/8/layout/orgChart1"/>
    <dgm:cxn modelId="{2C7C6381-2F5C-4C40-A733-88E7FCF931D9}" type="presOf" srcId="{12AB71F9-3230-4141-844D-B89D113928F8}" destId="{55334CC7-9A65-544B-B0E0-510C68B6E97E}" srcOrd="1" destOrd="0" presId="urn:microsoft.com/office/officeart/2005/8/layout/orgChart1"/>
    <dgm:cxn modelId="{71897D81-D637-4649-BF06-B94592D0CE1D}" srcId="{27D4BACF-FE21-C747-A427-BB0ED0D0F275}" destId="{4A73DE3E-999D-E444-8F67-7FCD172A54F0}" srcOrd="0" destOrd="0" parTransId="{ECADC8EE-64DF-4C4F-BD83-1ACC19A295A8}" sibTransId="{97EC2ACF-9AC7-B541-9BB2-4270E5FFE22E}"/>
    <dgm:cxn modelId="{4744B987-5DFC-634D-8514-03FE37F76BC2}" type="presOf" srcId="{ED63248F-5C36-D649-8134-B945CF833253}" destId="{91565FD5-26E8-3448-B65B-9A0087EBD4B1}" srcOrd="0" destOrd="0" presId="urn:microsoft.com/office/officeart/2005/8/layout/orgChart1"/>
    <dgm:cxn modelId="{87F2828B-4D81-BC47-B2CC-F74116B5C4A6}" srcId="{4A73DE3E-999D-E444-8F67-7FCD172A54F0}" destId="{C6A559A6-ABF1-4A4A-A867-6EEF6A603BC2}" srcOrd="1" destOrd="0" parTransId="{B45ABA20-0489-1B4C-982C-5A3B64EA8DA2}" sibTransId="{161526AB-C981-5546-8D1A-634F116803D6}"/>
    <dgm:cxn modelId="{1F0C638D-3009-E848-A6A7-C1E32045D338}" type="presOf" srcId="{972E0E1D-28DD-0241-8031-45F56364B899}" destId="{BD2E8343-0BDA-7848-8BD1-C048A9C4BD7A}" srcOrd="0" destOrd="0" presId="urn:microsoft.com/office/officeart/2005/8/layout/orgChart1"/>
    <dgm:cxn modelId="{0F0F6792-1156-BB4A-BE68-216D922D9C52}" type="presOf" srcId="{27D4BACF-FE21-C747-A427-BB0ED0D0F275}" destId="{BED4E18C-0821-FD44-A27C-26185D4908F1}" srcOrd="0" destOrd="0" presId="urn:microsoft.com/office/officeart/2005/8/layout/orgChart1"/>
    <dgm:cxn modelId="{B9160493-97E5-6A45-94EC-1E5B10261FB5}" srcId="{12AB71F9-3230-4141-844D-B89D113928F8}" destId="{F2E7590E-7302-B849-B94B-2008EDF75731}" srcOrd="2" destOrd="0" parTransId="{602E8BED-E9CA-474E-9660-5C2BADF7CDB7}" sibTransId="{8E85B31C-D838-254F-B921-7B6DC346F4DE}"/>
    <dgm:cxn modelId="{E1EA3E95-1225-6D4B-9255-B329788FB419}" type="presOf" srcId="{6D212265-D216-FC4E-8905-D39F8352838E}" destId="{FAA38B40-642D-884B-86EE-624A7D2B43EF}" srcOrd="0" destOrd="0" presId="urn:microsoft.com/office/officeart/2005/8/layout/orgChart1"/>
    <dgm:cxn modelId="{6014659E-391C-8C46-8DD7-7EF6D6A5A4CC}" type="presOf" srcId="{CEA7F0A5-4443-364D-8A90-F0F6046321FC}" destId="{50B44915-83B4-9747-AC0D-DC7AD272C85E}" srcOrd="0" destOrd="0" presId="urn:microsoft.com/office/officeart/2005/8/layout/orgChart1"/>
    <dgm:cxn modelId="{82502A9F-2B02-8146-9009-39FF4FDF49B4}" type="presOf" srcId="{34CFC59A-A8AC-AB4B-BAF6-F0DF651C8632}" destId="{7701E436-2D93-AE4E-B0BB-C217A61E0647}" srcOrd="0" destOrd="0" presId="urn:microsoft.com/office/officeart/2005/8/layout/orgChart1"/>
    <dgm:cxn modelId="{BD6D5DA6-70D4-4F48-AF5C-E44BDAC53F00}" type="presOf" srcId="{E4117656-CA6F-4C4C-B433-FFF7518B8BDD}" destId="{44ADAC8D-264A-FD49-9518-C484EAFC0624}" srcOrd="1" destOrd="0" presId="urn:microsoft.com/office/officeart/2005/8/layout/orgChart1"/>
    <dgm:cxn modelId="{B7A56DB0-75E4-884A-BE27-8DD022B2C615}" type="presOf" srcId="{E4117656-CA6F-4C4C-B433-FFF7518B8BDD}" destId="{29C272CB-4A8B-6B48-989E-71955184D433}" srcOrd="0" destOrd="0" presId="urn:microsoft.com/office/officeart/2005/8/layout/orgChart1"/>
    <dgm:cxn modelId="{A3FCD5B8-0E07-3348-92A1-ED7B48A665B5}" srcId="{29467747-5C45-7D4B-99E9-590106FAF667}" destId="{72E8AFEC-8977-554F-AADA-FB352F677B4C}" srcOrd="0" destOrd="0" parTransId="{8504BD5C-3C7A-BF40-B003-972BD94A3700}" sibTransId="{627FB44D-1099-374C-86EF-31E32199362B}"/>
    <dgm:cxn modelId="{797012B9-732B-3D4B-AC9C-3CEC619C0AC7}" type="presOf" srcId="{A39CC89B-390D-1342-8FB3-3C5A7686D8C0}" destId="{38F3A7D5-4912-B046-AEC4-4885BCD76A50}" srcOrd="0" destOrd="0" presId="urn:microsoft.com/office/officeart/2005/8/layout/orgChart1"/>
    <dgm:cxn modelId="{E1A9BABB-2804-A742-B950-118E7D563960}" srcId="{E4117656-CA6F-4C4C-B433-FFF7518B8BDD}" destId="{6D212265-D216-FC4E-8905-D39F8352838E}" srcOrd="0" destOrd="0" parTransId="{BF5F3780-013D-1148-85E7-842048074177}" sibTransId="{9F4F2610-1390-3E44-8505-3FBD852D19E9}"/>
    <dgm:cxn modelId="{DCA525BE-03D6-D04D-9DB0-5D1C776D0FB2}" type="presOf" srcId="{88F1148E-4E30-7D43-A507-63A5603381C1}" destId="{B15584DD-081C-EE49-B558-9959D9C6575C}" srcOrd="1" destOrd="0" presId="urn:microsoft.com/office/officeart/2005/8/layout/orgChart1"/>
    <dgm:cxn modelId="{733516C2-93AD-DB4E-BFED-72342EA8C563}" srcId="{CEA7F0A5-4443-364D-8A90-F0F6046321FC}" destId="{88F1148E-4E30-7D43-A507-63A5603381C1}" srcOrd="0" destOrd="0" parTransId="{84BF2927-4B37-384E-AAB0-82546C839C81}" sibTransId="{7A80340D-C46E-BB4E-86A7-DD1787FE1A45}"/>
    <dgm:cxn modelId="{BA9B84C7-1517-E84B-A5DA-A36D159C15CB}" srcId="{4A73DE3E-999D-E444-8F67-7FCD172A54F0}" destId="{12AB71F9-3230-4141-844D-B89D113928F8}" srcOrd="0" destOrd="0" parTransId="{A39CC89B-390D-1342-8FB3-3C5A7686D8C0}" sibTransId="{FA39AF54-AF23-8F43-BE4C-11F4822E8620}"/>
    <dgm:cxn modelId="{F3C293D3-F65C-D14D-9A61-A84E511FB3DB}" type="presOf" srcId="{72E8AFEC-8977-554F-AADA-FB352F677B4C}" destId="{8D9BF4CF-2EE5-3A45-BF3E-0EE703897D4A}" srcOrd="0" destOrd="0" presId="urn:microsoft.com/office/officeart/2005/8/layout/orgChart1"/>
    <dgm:cxn modelId="{946ECAD8-6BDB-5A49-9EC7-9FDFFCF64FD0}" type="presOf" srcId="{F2E7590E-7302-B849-B94B-2008EDF75731}" destId="{5BD0E324-2B7A-1C4B-BF96-E1E66BA3E8FD}" srcOrd="0" destOrd="0" presId="urn:microsoft.com/office/officeart/2005/8/layout/orgChart1"/>
    <dgm:cxn modelId="{4F3BC5DB-8872-254F-9892-5675EFF90007}" type="presOf" srcId="{48242DBA-BE13-2241-94F6-C66A00EB0F71}" destId="{C0FC76F6-3ED5-DB45-95EE-4D14CD4E678C}" srcOrd="0" destOrd="0" presId="urn:microsoft.com/office/officeart/2005/8/layout/orgChart1"/>
    <dgm:cxn modelId="{D12C04DF-87FD-774D-A20C-5A67791D080C}" type="presOf" srcId="{C6A559A6-ABF1-4A4A-A867-6EEF6A603BC2}" destId="{34B8B36F-8B5B-1645-AA6F-39AE9C84A02C}" srcOrd="1" destOrd="0" presId="urn:microsoft.com/office/officeart/2005/8/layout/orgChart1"/>
    <dgm:cxn modelId="{F224AFDF-62F6-9046-9FAC-D7E2ED34764D}" srcId="{F2E7590E-7302-B849-B94B-2008EDF75731}" destId="{CEA7F0A5-4443-364D-8A90-F0F6046321FC}" srcOrd="0" destOrd="0" parTransId="{972E0E1D-28DD-0241-8031-45F56364B899}" sibTransId="{F63B9E30-6C9E-594D-AC77-2A861B16FC37}"/>
    <dgm:cxn modelId="{9D2232E1-5A3F-0B4B-8930-5D9D451B5F4E}" type="presOf" srcId="{BF5F3780-013D-1148-85E7-842048074177}" destId="{B5D39B50-3A86-5745-B62D-F0D8250BE294}" srcOrd="0" destOrd="0" presId="urn:microsoft.com/office/officeart/2005/8/layout/orgChart1"/>
    <dgm:cxn modelId="{3F5615E2-EF4B-EB45-B72D-5C2EE5E59C54}" srcId="{12AB71F9-3230-4141-844D-B89D113928F8}" destId="{6DF74A15-068B-8849-A581-A86EACB77673}" srcOrd="0" destOrd="0" parTransId="{34CFC59A-A8AC-AB4B-BAF6-F0DF651C8632}" sibTransId="{233EB8D1-511F-314F-A82F-6383FDB77F0D}"/>
    <dgm:cxn modelId="{679F4BE5-4B90-364B-9592-AA5BFA821EE5}" type="presOf" srcId="{8A28018C-E13B-0F46-AC73-311A4DC66DF0}" destId="{2A938360-1A22-3047-ADEB-6EDDE6DE38D7}" srcOrd="0" destOrd="0" presId="urn:microsoft.com/office/officeart/2005/8/layout/orgChart1"/>
    <dgm:cxn modelId="{405369E5-ADBB-BD45-9DFF-65AA025DDC0B}" type="presOf" srcId="{12AB71F9-3230-4141-844D-B89D113928F8}" destId="{38484976-AF6E-8540-817B-A726F69F0BE9}" srcOrd="0" destOrd="0" presId="urn:microsoft.com/office/officeart/2005/8/layout/orgChart1"/>
    <dgm:cxn modelId="{E691B6EA-F95C-294A-B70C-CE9CCD001BBE}" type="presOf" srcId="{873117C1-17EE-104B-92D4-1D0732CCC1AC}" destId="{A97643BE-1611-BD42-9FEF-6BA4AF1C6997}" srcOrd="0" destOrd="0" presId="urn:microsoft.com/office/officeart/2005/8/layout/orgChart1"/>
    <dgm:cxn modelId="{32DC14EE-4B92-AB42-9124-C9C7BD351757}" type="presOf" srcId="{88F1148E-4E30-7D43-A507-63A5603381C1}" destId="{6640E141-F0B2-9A4D-995A-5823B905414B}" srcOrd="0" destOrd="0" presId="urn:microsoft.com/office/officeart/2005/8/layout/orgChart1"/>
    <dgm:cxn modelId="{B54615EE-9292-9C45-8375-32E5A36BE401}" type="presOf" srcId="{84B85BEB-D228-B748-B67A-F6FB3353E851}" destId="{0C1BE0DE-AE06-B64A-986F-9388B0CD4A48}" srcOrd="0" destOrd="0" presId="urn:microsoft.com/office/officeart/2005/8/layout/orgChart1"/>
    <dgm:cxn modelId="{747E23F2-01DB-884E-AF22-E14209CA051F}" type="presOf" srcId="{F2E7590E-7302-B849-B94B-2008EDF75731}" destId="{79C5148B-ACAE-A140-A1EA-B9953B6F0FFF}" srcOrd="1" destOrd="0" presId="urn:microsoft.com/office/officeart/2005/8/layout/orgChart1"/>
    <dgm:cxn modelId="{FBB000F4-A4BE-AE4B-95F8-2AB16CA8B096}" type="presOf" srcId="{8504BD5C-3C7A-BF40-B003-972BD94A3700}" destId="{E36E143E-3397-EE43-BEA5-9FE3E8F845FC}" srcOrd="0" destOrd="0" presId="urn:microsoft.com/office/officeart/2005/8/layout/orgChart1"/>
    <dgm:cxn modelId="{EAF93EF6-08F2-0440-BF2B-527291E29B91}" type="presOf" srcId="{48242DBA-BE13-2241-94F6-C66A00EB0F71}" destId="{40716D90-01B0-4741-8A37-EA9A5DFCDCD5}" srcOrd="1" destOrd="0" presId="urn:microsoft.com/office/officeart/2005/8/layout/orgChart1"/>
    <dgm:cxn modelId="{373C1263-72CF-D549-80BA-E03F884E9F61}" type="presParOf" srcId="{BED4E18C-0821-FD44-A27C-26185D4908F1}" destId="{009250A0-C645-C043-BEC0-B68B4B5E7EDC}" srcOrd="0" destOrd="0" presId="urn:microsoft.com/office/officeart/2005/8/layout/orgChart1"/>
    <dgm:cxn modelId="{896CA6DE-E40A-2B47-8B4D-B514CEEE3BBF}" type="presParOf" srcId="{009250A0-C645-C043-BEC0-B68B4B5E7EDC}" destId="{2714E325-786A-4E4B-8D9D-33FF66119671}" srcOrd="0" destOrd="0" presId="urn:microsoft.com/office/officeart/2005/8/layout/orgChart1"/>
    <dgm:cxn modelId="{D807E0B9-B527-1C44-B58B-C3D76167C5AD}" type="presParOf" srcId="{2714E325-786A-4E4B-8D9D-33FF66119671}" destId="{3636764F-53D5-A44E-9888-151BB4726526}" srcOrd="0" destOrd="0" presId="urn:microsoft.com/office/officeart/2005/8/layout/orgChart1"/>
    <dgm:cxn modelId="{92FD7D01-EC1B-194E-9C0C-8D1FC725D4F0}" type="presParOf" srcId="{2714E325-786A-4E4B-8D9D-33FF66119671}" destId="{F8AA312C-B363-FD4D-957F-72F4CE51DD74}" srcOrd="1" destOrd="0" presId="urn:microsoft.com/office/officeart/2005/8/layout/orgChart1"/>
    <dgm:cxn modelId="{BE4E3143-E9CB-7A40-8F8E-5820F7AB33AD}" type="presParOf" srcId="{009250A0-C645-C043-BEC0-B68B4B5E7EDC}" destId="{89974227-1E20-6D4A-8D86-3B96F1762AD7}" srcOrd="1" destOrd="0" presId="urn:microsoft.com/office/officeart/2005/8/layout/orgChart1"/>
    <dgm:cxn modelId="{1472F8B7-3BFB-5C4D-BC75-1200058DA1B4}" type="presParOf" srcId="{89974227-1E20-6D4A-8D86-3B96F1762AD7}" destId="{38F3A7D5-4912-B046-AEC4-4885BCD76A50}" srcOrd="0" destOrd="0" presId="urn:microsoft.com/office/officeart/2005/8/layout/orgChart1"/>
    <dgm:cxn modelId="{57B53A31-C45B-A94B-A994-0088D79CB3FD}" type="presParOf" srcId="{89974227-1E20-6D4A-8D86-3B96F1762AD7}" destId="{F15F78C5-D33F-924B-85F1-9C98304048AF}" srcOrd="1" destOrd="0" presId="urn:microsoft.com/office/officeart/2005/8/layout/orgChart1"/>
    <dgm:cxn modelId="{CF7469ED-F551-FF4A-AFAC-6B4BB3F0D341}" type="presParOf" srcId="{F15F78C5-D33F-924B-85F1-9C98304048AF}" destId="{A27034AB-7A61-5E4D-BE2A-F2F738B8E0A3}" srcOrd="0" destOrd="0" presId="urn:microsoft.com/office/officeart/2005/8/layout/orgChart1"/>
    <dgm:cxn modelId="{61E2E08C-48DE-CF43-8FEC-F64E3D020FF7}" type="presParOf" srcId="{A27034AB-7A61-5E4D-BE2A-F2F738B8E0A3}" destId="{38484976-AF6E-8540-817B-A726F69F0BE9}" srcOrd="0" destOrd="0" presId="urn:microsoft.com/office/officeart/2005/8/layout/orgChart1"/>
    <dgm:cxn modelId="{257798B2-87FA-954A-A308-1D44FA69C70F}" type="presParOf" srcId="{A27034AB-7A61-5E4D-BE2A-F2F738B8E0A3}" destId="{55334CC7-9A65-544B-B0E0-510C68B6E97E}" srcOrd="1" destOrd="0" presId="urn:microsoft.com/office/officeart/2005/8/layout/orgChart1"/>
    <dgm:cxn modelId="{5B21580E-0FE1-DD43-9F63-949C0BDB3C3E}" type="presParOf" srcId="{F15F78C5-D33F-924B-85F1-9C98304048AF}" destId="{53D35044-22D3-DA4C-A0C6-4F4D759D7228}" srcOrd="1" destOrd="0" presId="urn:microsoft.com/office/officeart/2005/8/layout/orgChart1"/>
    <dgm:cxn modelId="{93FAFE51-CAAC-2B40-A41A-47D381DB54F7}" type="presParOf" srcId="{53D35044-22D3-DA4C-A0C6-4F4D759D7228}" destId="{7701E436-2D93-AE4E-B0BB-C217A61E0647}" srcOrd="0" destOrd="0" presId="urn:microsoft.com/office/officeart/2005/8/layout/orgChart1"/>
    <dgm:cxn modelId="{D452EF49-2C20-BA4E-B524-B1B648BA0AD1}" type="presParOf" srcId="{53D35044-22D3-DA4C-A0C6-4F4D759D7228}" destId="{E2D8261D-85D3-B942-82CA-5492B0D5EC82}" srcOrd="1" destOrd="0" presId="urn:microsoft.com/office/officeart/2005/8/layout/orgChart1"/>
    <dgm:cxn modelId="{B06A27D6-0C16-0A4E-82A5-084FF97AA462}" type="presParOf" srcId="{E2D8261D-85D3-B942-82CA-5492B0D5EC82}" destId="{B6C2E358-3C33-214C-A48B-9CF2C784C70B}" srcOrd="0" destOrd="0" presId="urn:microsoft.com/office/officeart/2005/8/layout/orgChart1"/>
    <dgm:cxn modelId="{835DBB6E-6087-A942-A1AB-B4309DC0A0EB}" type="presParOf" srcId="{B6C2E358-3C33-214C-A48B-9CF2C784C70B}" destId="{9BE847A9-987C-F34F-9DDE-56750045E16F}" srcOrd="0" destOrd="0" presId="urn:microsoft.com/office/officeart/2005/8/layout/orgChart1"/>
    <dgm:cxn modelId="{0449CBB9-357A-7048-B2DE-F1D581E97795}" type="presParOf" srcId="{B6C2E358-3C33-214C-A48B-9CF2C784C70B}" destId="{915B6848-B0E0-5643-9ECA-DB4978A6E9F0}" srcOrd="1" destOrd="0" presId="urn:microsoft.com/office/officeart/2005/8/layout/orgChart1"/>
    <dgm:cxn modelId="{36D6E9AB-0EA1-9247-8ADF-B7AD19CDCC79}" type="presParOf" srcId="{E2D8261D-85D3-B942-82CA-5492B0D5EC82}" destId="{4B3D82BF-C483-6C46-B279-1C5F7E4DDA98}" srcOrd="1" destOrd="0" presId="urn:microsoft.com/office/officeart/2005/8/layout/orgChart1"/>
    <dgm:cxn modelId="{667D5203-29D9-4E4D-9BD8-5920E75F693F}" type="presParOf" srcId="{4B3D82BF-C483-6C46-B279-1C5F7E4DDA98}" destId="{DCEEEA4A-9F65-2148-B6DD-A8F05139EA60}" srcOrd="0" destOrd="0" presId="urn:microsoft.com/office/officeart/2005/8/layout/orgChart1"/>
    <dgm:cxn modelId="{F7F35AE1-5B40-584B-8612-6AEB1938437A}" type="presParOf" srcId="{4B3D82BF-C483-6C46-B279-1C5F7E4DDA98}" destId="{4D2E270E-DB6C-AC44-A5D2-369AFF451C86}" srcOrd="1" destOrd="0" presId="urn:microsoft.com/office/officeart/2005/8/layout/orgChart1"/>
    <dgm:cxn modelId="{92088965-C624-E349-BC38-A2A659270C09}" type="presParOf" srcId="{4D2E270E-DB6C-AC44-A5D2-369AFF451C86}" destId="{9F55BDB8-A391-D34A-BAAD-4BA939CC7459}" srcOrd="0" destOrd="0" presId="urn:microsoft.com/office/officeart/2005/8/layout/orgChart1"/>
    <dgm:cxn modelId="{EDD735B4-AFDD-1E44-89C0-771DF28DE2CE}" type="presParOf" srcId="{9F55BDB8-A391-D34A-BAAD-4BA939CC7459}" destId="{C0FC76F6-3ED5-DB45-95EE-4D14CD4E678C}" srcOrd="0" destOrd="0" presId="urn:microsoft.com/office/officeart/2005/8/layout/orgChart1"/>
    <dgm:cxn modelId="{61223E49-7F67-7F48-8E2B-8FCAF870506C}" type="presParOf" srcId="{9F55BDB8-A391-D34A-BAAD-4BA939CC7459}" destId="{40716D90-01B0-4741-8A37-EA9A5DFCDCD5}" srcOrd="1" destOrd="0" presId="urn:microsoft.com/office/officeart/2005/8/layout/orgChart1"/>
    <dgm:cxn modelId="{D891E12A-27D4-414C-BBC4-8EED9E21D51F}" type="presParOf" srcId="{4D2E270E-DB6C-AC44-A5D2-369AFF451C86}" destId="{F735F145-1A28-774E-BB67-98DD943D8767}" srcOrd="1" destOrd="0" presId="urn:microsoft.com/office/officeart/2005/8/layout/orgChart1"/>
    <dgm:cxn modelId="{135F717B-28A5-A941-9536-C23CB490D1B1}" type="presParOf" srcId="{F735F145-1A28-774E-BB67-98DD943D8767}" destId="{20ADB6F0-43AA-DC43-965A-13EE3BAD5919}" srcOrd="0" destOrd="0" presId="urn:microsoft.com/office/officeart/2005/8/layout/orgChart1"/>
    <dgm:cxn modelId="{266C81D1-6123-B546-A2F2-2F52B149F89B}" type="presParOf" srcId="{F735F145-1A28-774E-BB67-98DD943D8767}" destId="{11E8A7DE-3BC5-644A-8033-87ED55DC4F48}" srcOrd="1" destOrd="0" presId="urn:microsoft.com/office/officeart/2005/8/layout/orgChart1"/>
    <dgm:cxn modelId="{54047232-2ED1-A34C-8ACC-AD3BF923770C}" type="presParOf" srcId="{11E8A7DE-3BC5-644A-8033-87ED55DC4F48}" destId="{9B0A630E-B5C9-BA4B-9548-6ADCD91BFE5A}" srcOrd="0" destOrd="0" presId="urn:microsoft.com/office/officeart/2005/8/layout/orgChart1"/>
    <dgm:cxn modelId="{DA104713-64D5-D64C-A721-A181E7EE3D8A}" type="presParOf" srcId="{9B0A630E-B5C9-BA4B-9548-6ADCD91BFE5A}" destId="{7E953492-F117-004A-8BF9-5D61F621551A}" srcOrd="0" destOrd="0" presId="urn:microsoft.com/office/officeart/2005/8/layout/orgChart1"/>
    <dgm:cxn modelId="{95BA662C-E0B3-D344-B1E8-F42A5F7750E7}" type="presParOf" srcId="{9B0A630E-B5C9-BA4B-9548-6ADCD91BFE5A}" destId="{CF341161-1AE6-794C-8B48-D6F33DF279FE}" srcOrd="1" destOrd="0" presId="urn:microsoft.com/office/officeart/2005/8/layout/orgChart1"/>
    <dgm:cxn modelId="{B8EC2559-7B14-694F-BFFA-098048921F5E}" type="presParOf" srcId="{11E8A7DE-3BC5-644A-8033-87ED55DC4F48}" destId="{FE2EFB21-84AE-EF49-A21F-D557CB9E5899}" srcOrd="1" destOrd="0" presId="urn:microsoft.com/office/officeart/2005/8/layout/orgChart1"/>
    <dgm:cxn modelId="{94B5AC19-85F7-764A-904A-150EDF16FF1D}" type="presParOf" srcId="{11E8A7DE-3BC5-644A-8033-87ED55DC4F48}" destId="{6CF08377-2D9B-384D-89E9-04572C9BA1E2}" srcOrd="2" destOrd="0" presId="urn:microsoft.com/office/officeart/2005/8/layout/orgChart1"/>
    <dgm:cxn modelId="{D0CBCD72-1E87-2D45-872A-285E38D2584E}" type="presParOf" srcId="{4D2E270E-DB6C-AC44-A5D2-369AFF451C86}" destId="{47446435-31E7-2B40-852D-EE200FB30250}" srcOrd="2" destOrd="0" presId="urn:microsoft.com/office/officeart/2005/8/layout/orgChart1"/>
    <dgm:cxn modelId="{D9FF3FB8-F7AA-F149-8796-93658E8B0F19}" type="presParOf" srcId="{E2D8261D-85D3-B942-82CA-5492B0D5EC82}" destId="{6BB22962-77ED-204F-8820-39700627A7F2}" srcOrd="2" destOrd="0" presId="urn:microsoft.com/office/officeart/2005/8/layout/orgChart1"/>
    <dgm:cxn modelId="{533169DF-14F0-7949-A349-CE5FF4B210B8}" type="presParOf" srcId="{53D35044-22D3-DA4C-A0C6-4F4D759D7228}" destId="{A97643BE-1611-BD42-9FEF-6BA4AF1C6997}" srcOrd="2" destOrd="0" presId="urn:microsoft.com/office/officeart/2005/8/layout/orgChart1"/>
    <dgm:cxn modelId="{43AB0FC7-46B2-6C4E-BEA9-6D7E1D4F6371}" type="presParOf" srcId="{53D35044-22D3-DA4C-A0C6-4F4D759D7228}" destId="{77992FA1-EBD3-774B-9428-8DB0A89DDDD3}" srcOrd="3" destOrd="0" presId="urn:microsoft.com/office/officeart/2005/8/layout/orgChart1"/>
    <dgm:cxn modelId="{A064BEE4-9727-4A44-97DC-A19FAC1A9515}" type="presParOf" srcId="{77992FA1-EBD3-774B-9428-8DB0A89DDDD3}" destId="{6FB33A7C-A036-FA4F-A7AF-BDFCA9904BA8}" srcOrd="0" destOrd="0" presId="urn:microsoft.com/office/officeart/2005/8/layout/orgChart1"/>
    <dgm:cxn modelId="{B780AAA4-9096-9B4E-99C0-FAAA7A36E82B}" type="presParOf" srcId="{6FB33A7C-A036-FA4F-A7AF-BDFCA9904BA8}" destId="{0A364326-E3C3-3948-A53B-35E0E5874D41}" srcOrd="0" destOrd="0" presId="urn:microsoft.com/office/officeart/2005/8/layout/orgChart1"/>
    <dgm:cxn modelId="{1211A063-4818-D148-9502-D064D3F9A21A}" type="presParOf" srcId="{6FB33A7C-A036-FA4F-A7AF-BDFCA9904BA8}" destId="{C3F4C9B2-958F-F940-A156-9A48E78A9553}" srcOrd="1" destOrd="0" presId="urn:microsoft.com/office/officeart/2005/8/layout/orgChart1"/>
    <dgm:cxn modelId="{54D48CE3-BED5-714A-ABE4-5C6804361056}" type="presParOf" srcId="{77992FA1-EBD3-774B-9428-8DB0A89DDDD3}" destId="{BE16CA65-A139-EE4E-9B20-6717AD3C0F3F}" srcOrd="1" destOrd="0" presId="urn:microsoft.com/office/officeart/2005/8/layout/orgChart1"/>
    <dgm:cxn modelId="{29926551-A972-8F47-BDD9-2DBE3DAF7D24}" type="presParOf" srcId="{BE16CA65-A139-EE4E-9B20-6717AD3C0F3F}" destId="{2A938360-1A22-3047-ADEB-6EDDE6DE38D7}" srcOrd="0" destOrd="0" presId="urn:microsoft.com/office/officeart/2005/8/layout/orgChart1"/>
    <dgm:cxn modelId="{F788E77B-3192-7649-B0EF-AC3EAE8DFA57}" type="presParOf" srcId="{BE16CA65-A139-EE4E-9B20-6717AD3C0F3F}" destId="{95C08A04-1FCA-814B-9204-7657879970BB}" srcOrd="1" destOrd="0" presId="urn:microsoft.com/office/officeart/2005/8/layout/orgChart1"/>
    <dgm:cxn modelId="{9B15AA90-27E1-1D4A-92FE-1ECB3BFF672B}" type="presParOf" srcId="{95C08A04-1FCA-814B-9204-7657879970BB}" destId="{6A729E71-AD1D-314C-838F-F3401FD74981}" srcOrd="0" destOrd="0" presId="urn:microsoft.com/office/officeart/2005/8/layout/orgChart1"/>
    <dgm:cxn modelId="{0B2B498A-69E6-8240-AD25-B59EBBBF1E19}" type="presParOf" srcId="{6A729E71-AD1D-314C-838F-F3401FD74981}" destId="{B57F99CE-3C8D-C043-9FD1-0D2D96DE80F3}" srcOrd="0" destOrd="0" presId="urn:microsoft.com/office/officeart/2005/8/layout/orgChart1"/>
    <dgm:cxn modelId="{B1A0F7F9-CCC3-2248-BC4B-7A6158D08DD3}" type="presParOf" srcId="{6A729E71-AD1D-314C-838F-F3401FD74981}" destId="{8AB3E551-79A0-4149-BCAC-BA7C65CB0F74}" srcOrd="1" destOrd="0" presId="urn:microsoft.com/office/officeart/2005/8/layout/orgChart1"/>
    <dgm:cxn modelId="{9C226E59-48AB-D049-8A4B-0E1B8A3F2C31}" type="presParOf" srcId="{95C08A04-1FCA-814B-9204-7657879970BB}" destId="{07B613E0-3018-EA40-9BFD-BFE6424CAFA9}" srcOrd="1" destOrd="0" presId="urn:microsoft.com/office/officeart/2005/8/layout/orgChart1"/>
    <dgm:cxn modelId="{0D53B8DC-74A6-7A4B-97C9-2323FB940B8E}" type="presParOf" srcId="{07B613E0-3018-EA40-9BFD-BFE6424CAFA9}" destId="{E36E143E-3397-EE43-BEA5-9FE3E8F845FC}" srcOrd="0" destOrd="0" presId="urn:microsoft.com/office/officeart/2005/8/layout/orgChart1"/>
    <dgm:cxn modelId="{F7CEB675-2D71-D649-8AAB-A58FD23E5273}" type="presParOf" srcId="{07B613E0-3018-EA40-9BFD-BFE6424CAFA9}" destId="{DB075A26-47B7-0B43-B39E-8787BE9E8BB6}" srcOrd="1" destOrd="0" presId="urn:microsoft.com/office/officeart/2005/8/layout/orgChart1"/>
    <dgm:cxn modelId="{2D9B4001-8B3F-6948-BDA3-5BB8C7CA8854}" type="presParOf" srcId="{DB075A26-47B7-0B43-B39E-8787BE9E8BB6}" destId="{69B2FB63-6A42-724E-B734-075D30A86988}" srcOrd="0" destOrd="0" presId="urn:microsoft.com/office/officeart/2005/8/layout/orgChart1"/>
    <dgm:cxn modelId="{289515BA-89DC-D44E-91FE-2223126833B2}" type="presParOf" srcId="{69B2FB63-6A42-724E-B734-075D30A86988}" destId="{8D9BF4CF-2EE5-3A45-BF3E-0EE703897D4A}" srcOrd="0" destOrd="0" presId="urn:microsoft.com/office/officeart/2005/8/layout/orgChart1"/>
    <dgm:cxn modelId="{2D2CCFB2-DF7F-8D49-9CB6-61F02E0EFE7E}" type="presParOf" srcId="{69B2FB63-6A42-724E-B734-075D30A86988}" destId="{55AEB203-D153-A845-9B15-5F98B14E5B9C}" srcOrd="1" destOrd="0" presId="urn:microsoft.com/office/officeart/2005/8/layout/orgChart1"/>
    <dgm:cxn modelId="{CD0FA07E-A304-934A-8F86-FC4C39F4AA3C}" type="presParOf" srcId="{DB075A26-47B7-0B43-B39E-8787BE9E8BB6}" destId="{16427E2D-C7C2-FE45-8B7B-36BE6F859A19}" srcOrd="1" destOrd="0" presId="urn:microsoft.com/office/officeart/2005/8/layout/orgChart1"/>
    <dgm:cxn modelId="{F0E00F16-0D95-1145-893C-5B1985FB8E5B}" type="presParOf" srcId="{DB075A26-47B7-0B43-B39E-8787BE9E8BB6}" destId="{44838A4D-F5F2-284E-9E22-CF4534F64C99}" srcOrd="2" destOrd="0" presId="urn:microsoft.com/office/officeart/2005/8/layout/orgChart1"/>
    <dgm:cxn modelId="{95CB168D-5CAF-0344-93B4-8FE2A5806335}" type="presParOf" srcId="{95C08A04-1FCA-814B-9204-7657879970BB}" destId="{DEF6D387-0B77-A24B-B4E2-1FC69ECA49AC}" srcOrd="2" destOrd="0" presId="urn:microsoft.com/office/officeart/2005/8/layout/orgChart1"/>
    <dgm:cxn modelId="{EE44B5AA-5004-AA4E-A300-4CDC3D647D5C}" type="presParOf" srcId="{77992FA1-EBD3-774B-9428-8DB0A89DDDD3}" destId="{C5D4D92C-16E9-4D47-9D31-B5AC7AE862CC}" srcOrd="2" destOrd="0" presId="urn:microsoft.com/office/officeart/2005/8/layout/orgChart1"/>
    <dgm:cxn modelId="{A23C9F36-8D58-CC4D-B184-540D1EC2655B}" type="presParOf" srcId="{53D35044-22D3-DA4C-A0C6-4F4D759D7228}" destId="{02BE6DE2-F23A-E24C-B36B-1AF7A2E51085}" srcOrd="4" destOrd="0" presId="urn:microsoft.com/office/officeart/2005/8/layout/orgChart1"/>
    <dgm:cxn modelId="{50FD3DB7-BE34-9C44-B816-DC1465602038}" type="presParOf" srcId="{53D35044-22D3-DA4C-A0C6-4F4D759D7228}" destId="{C40DF1A8-1662-0D4A-B91D-5B687268FDA6}" srcOrd="5" destOrd="0" presId="urn:microsoft.com/office/officeart/2005/8/layout/orgChart1"/>
    <dgm:cxn modelId="{9601B0D8-9FDA-EC44-8811-A88F17A38820}" type="presParOf" srcId="{C40DF1A8-1662-0D4A-B91D-5B687268FDA6}" destId="{6AABE0D7-E62B-1B49-9498-8D6A6FFE5792}" srcOrd="0" destOrd="0" presId="urn:microsoft.com/office/officeart/2005/8/layout/orgChart1"/>
    <dgm:cxn modelId="{B519A347-4ADD-2D4B-A98B-F7E1F0D89A38}" type="presParOf" srcId="{6AABE0D7-E62B-1B49-9498-8D6A6FFE5792}" destId="{5BD0E324-2B7A-1C4B-BF96-E1E66BA3E8FD}" srcOrd="0" destOrd="0" presId="urn:microsoft.com/office/officeart/2005/8/layout/orgChart1"/>
    <dgm:cxn modelId="{3AFC3337-C79F-3B41-9C22-674B7CC0DBD6}" type="presParOf" srcId="{6AABE0D7-E62B-1B49-9498-8D6A6FFE5792}" destId="{79C5148B-ACAE-A140-A1EA-B9953B6F0FFF}" srcOrd="1" destOrd="0" presId="urn:microsoft.com/office/officeart/2005/8/layout/orgChart1"/>
    <dgm:cxn modelId="{F0AFFA5D-AD7F-FE44-814F-F4EE973DA587}" type="presParOf" srcId="{C40DF1A8-1662-0D4A-B91D-5B687268FDA6}" destId="{3756A2F8-0F5F-9341-8E58-E5EFA43C7B8B}" srcOrd="1" destOrd="0" presId="urn:microsoft.com/office/officeart/2005/8/layout/orgChart1"/>
    <dgm:cxn modelId="{DBEB87C1-FD2C-BC47-ADCD-250ED453CEC4}" type="presParOf" srcId="{3756A2F8-0F5F-9341-8E58-E5EFA43C7B8B}" destId="{BD2E8343-0BDA-7848-8BD1-C048A9C4BD7A}" srcOrd="0" destOrd="0" presId="urn:microsoft.com/office/officeart/2005/8/layout/orgChart1"/>
    <dgm:cxn modelId="{E6E79A20-3F43-4345-9150-D4415C8081B6}" type="presParOf" srcId="{3756A2F8-0F5F-9341-8E58-E5EFA43C7B8B}" destId="{84957C30-54EA-7B47-B757-E28C070E3843}" srcOrd="1" destOrd="0" presId="urn:microsoft.com/office/officeart/2005/8/layout/orgChart1"/>
    <dgm:cxn modelId="{0CCF5C63-7765-D041-BD1D-1350BE09D18F}" type="presParOf" srcId="{84957C30-54EA-7B47-B757-E28C070E3843}" destId="{CD83187B-14C0-2146-8C38-DDDA2AFE9055}" srcOrd="0" destOrd="0" presId="urn:microsoft.com/office/officeart/2005/8/layout/orgChart1"/>
    <dgm:cxn modelId="{61451414-8108-B145-A1F2-5E0BB88B4F98}" type="presParOf" srcId="{CD83187B-14C0-2146-8C38-DDDA2AFE9055}" destId="{50B44915-83B4-9747-AC0D-DC7AD272C85E}" srcOrd="0" destOrd="0" presId="urn:microsoft.com/office/officeart/2005/8/layout/orgChart1"/>
    <dgm:cxn modelId="{968A7C13-7F61-5946-ACC4-E2426890DD14}" type="presParOf" srcId="{CD83187B-14C0-2146-8C38-DDDA2AFE9055}" destId="{53F0EF68-BD48-9E4F-A0C4-78A95BEFEF67}" srcOrd="1" destOrd="0" presId="urn:microsoft.com/office/officeart/2005/8/layout/orgChart1"/>
    <dgm:cxn modelId="{E9D93286-DC04-784D-9C1D-8A6625B0731E}" type="presParOf" srcId="{84957C30-54EA-7B47-B757-E28C070E3843}" destId="{137D2E26-742C-0F48-BF3F-1A1198536A77}" srcOrd="1" destOrd="0" presId="urn:microsoft.com/office/officeart/2005/8/layout/orgChart1"/>
    <dgm:cxn modelId="{CF82B25C-38C1-EA40-8AB0-3E524B75E909}" type="presParOf" srcId="{137D2E26-742C-0F48-BF3F-1A1198536A77}" destId="{E76BF20C-5E7C-E848-8E90-7155F89CE9E1}" srcOrd="0" destOrd="0" presId="urn:microsoft.com/office/officeart/2005/8/layout/orgChart1"/>
    <dgm:cxn modelId="{7A1FF99A-2485-1E4A-88D8-CB0E23518B52}" type="presParOf" srcId="{137D2E26-742C-0F48-BF3F-1A1198536A77}" destId="{CFDEC637-0B01-424C-8E3C-4CA5EBAB934A}" srcOrd="1" destOrd="0" presId="urn:microsoft.com/office/officeart/2005/8/layout/orgChart1"/>
    <dgm:cxn modelId="{F88C04FB-8A72-3244-B3B0-35E27B52F7C3}" type="presParOf" srcId="{CFDEC637-0B01-424C-8E3C-4CA5EBAB934A}" destId="{035A0A35-38A6-7747-80B8-827EF39A1F6C}" srcOrd="0" destOrd="0" presId="urn:microsoft.com/office/officeart/2005/8/layout/orgChart1"/>
    <dgm:cxn modelId="{F8FE38E7-53C2-644B-B641-85FA203D8448}" type="presParOf" srcId="{035A0A35-38A6-7747-80B8-827EF39A1F6C}" destId="{6640E141-F0B2-9A4D-995A-5823B905414B}" srcOrd="0" destOrd="0" presId="urn:microsoft.com/office/officeart/2005/8/layout/orgChart1"/>
    <dgm:cxn modelId="{6366E7FD-5B10-1B41-806D-FE4AD4B22D12}" type="presParOf" srcId="{035A0A35-38A6-7747-80B8-827EF39A1F6C}" destId="{B15584DD-081C-EE49-B558-9959D9C6575C}" srcOrd="1" destOrd="0" presId="urn:microsoft.com/office/officeart/2005/8/layout/orgChart1"/>
    <dgm:cxn modelId="{A0B12653-4C48-3A46-BB4A-B61C8DBEF42B}" type="presParOf" srcId="{CFDEC637-0B01-424C-8E3C-4CA5EBAB934A}" destId="{61D4E3F8-21B9-9343-AD1E-AFD9F1606F20}" srcOrd="1" destOrd="0" presId="urn:microsoft.com/office/officeart/2005/8/layout/orgChart1"/>
    <dgm:cxn modelId="{684F6667-E06F-FF42-8237-95C8E2A7F4DB}" type="presParOf" srcId="{CFDEC637-0B01-424C-8E3C-4CA5EBAB934A}" destId="{D805DE21-1F29-A548-B70B-FCF770F2E0EA}" srcOrd="2" destOrd="0" presId="urn:microsoft.com/office/officeart/2005/8/layout/orgChart1"/>
    <dgm:cxn modelId="{A8C75B8E-E581-D840-A4BF-AE1E6F0F3309}" type="presParOf" srcId="{84957C30-54EA-7B47-B757-E28C070E3843}" destId="{3599D233-5B98-D340-B806-7D54A7BF98E4}" srcOrd="2" destOrd="0" presId="urn:microsoft.com/office/officeart/2005/8/layout/orgChart1"/>
    <dgm:cxn modelId="{A951CD52-F2A2-844D-BDA0-2FC453673E97}" type="presParOf" srcId="{C40DF1A8-1662-0D4A-B91D-5B687268FDA6}" destId="{9DC45D9B-A19C-BB40-B273-FB70E96033A0}" srcOrd="2" destOrd="0" presId="urn:microsoft.com/office/officeart/2005/8/layout/orgChart1"/>
    <dgm:cxn modelId="{6CDAEDAA-8A11-2441-8C76-51E3432D30BD}" type="presParOf" srcId="{F15F78C5-D33F-924B-85F1-9C98304048AF}" destId="{BCBD86BF-C35D-214F-93B5-E2491A2E4F19}" srcOrd="2" destOrd="0" presId="urn:microsoft.com/office/officeart/2005/8/layout/orgChart1"/>
    <dgm:cxn modelId="{ED2F0A70-1AEC-D447-9AF6-D8642F88E1BE}" type="presParOf" srcId="{89974227-1E20-6D4A-8D86-3B96F1762AD7}" destId="{3DA01506-48DF-D548-AE56-637C0BCD2DEC}" srcOrd="2" destOrd="0" presId="urn:microsoft.com/office/officeart/2005/8/layout/orgChart1"/>
    <dgm:cxn modelId="{B380F8D4-10F5-3340-A3F1-9C877BC07BFB}" type="presParOf" srcId="{89974227-1E20-6D4A-8D86-3B96F1762AD7}" destId="{9F46D823-57C7-9848-91B3-898B82606177}" srcOrd="3" destOrd="0" presId="urn:microsoft.com/office/officeart/2005/8/layout/orgChart1"/>
    <dgm:cxn modelId="{2B2ADBF2-5254-D840-94D5-19DCAE9B656E}" type="presParOf" srcId="{9F46D823-57C7-9848-91B3-898B82606177}" destId="{76867119-86C1-E44E-B6D6-3FDAC2304143}" srcOrd="0" destOrd="0" presId="urn:microsoft.com/office/officeart/2005/8/layout/orgChart1"/>
    <dgm:cxn modelId="{249A2567-CE05-EF43-A9FE-8A50DABD5FA9}" type="presParOf" srcId="{76867119-86C1-E44E-B6D6-3FDAC2304143}" destId="{C59B6D8A-7DF0-FC49-92FA-54F2BC745753}" srcOrd="0" destOrd="0" presId="urn:microsoft.com/office/officeart/2005/8/layout/orgChart1"/>
    <dgm:cxn modelId="{72015DBF-76B0-0B40-88CA-CECF151DB652}" type="presParOf" srcId="{76867119-86C1-E44E-B6D6-3FDAC2304143}" destId="{34B8B36F-8B5B-1645-AA6F-39AE9C84A02C}" srcOrd="1" destOrd="0" presId="urn:microsoft.com/office/officeart/2005/8/layout/orgChart1"/>
    <dgm:cxn modelId="{1822BEB8-0398-B741-842A-E7D818CE1A07}" type="presParOf" srcId="{9F46D823-57C7-9848-91B3-898B82606177}" destId="{8449B681-0CAF-B14E-81A4-517C7B82B6CD}" srcOrd="1" destOrd="0" presId="urn:microsoft.com/office/officeart/2005/8/layout/orgChart1"/>
    <dgm:cxn modelId="{9F31F566-6406-8944-A543-AF6EA778E089}" type="presParOf" srcId="{8449B681-0CAF-B14E-81A4-517C7B82B6CD}" destId="{0C1BE0DE-AE06-B64A-986F-9388B0CD4A48}" srcOrd="0" destOrd="0" presId="urn:microsoft.com/office/officeart/2005/8/layout/orgChart1"/>
    <dgm:cxn modelId="{C7AA2425-3C68-B847-98AE-2F8B303BD026}" type="presParOf" srcId="{8449B681-0CAF-B14E-81A4-517C7B82B6CD}" destId="{FF1426C5-F90B-CD43-A865-6557EABBC0A0}" srcOrd="1" destOrd="0" presId="urn:microsoft.com/office/officeart/2005/8/layout/orgChart1"/>
    <dgm:cxn modelId="{03D452C5-BD4E-E747-A3C3-AD04BEC538D2}" type="presParOf" srcId="{FF1426C5-F90B-CD43-A865-6557EABBC0A0}" destId="{2DE68DC2-008D-8E4A-A15B-2DFDA8DA50EB}" srcOrd="0" destOrd="0" presId="urn:microsoft.com/office/officeart/2005/8/layout/orgChart1"/>
    <dgm:cxn modelId="{7DFDEE30-6F58-6D48-99ED-F24B032B68F3}" type="presParOf" srcId="{2DE68DC2-008D-8E4A-A15B-2DFDA8DA50EB}" destId="{29C272CB-4A8B-6B48-989E-71955184D433}" srcOrd="0" destOrd="0" presId="urn:microsoft.com/office/officeart/2005/8/layout/orgChart1"/>
    <dgm:cxn modelId="{741B829F-C4B8-D746-8EFA-72A432CDFF16}" type="presParOf" srcId="{2DE68DC2-008D-8E4A-A15B-2DFDA8DA50EB}" destId="{44ADAC8D-264A-FD49-9518-C484EAFC0624}" srcOrd="1" destOrd="0" presId="urn:microsoft.com/office/officeart/2005/8/layout/orgChart1"/>
    <dgm:cxn modelId="{410EC2D1-5185-4F4D-B2E6-50E22934BAD1}" type="presParOf" srcId="{FF1426C5-F90B-CD43-A865-6557EABBC0A0}" destId="{4411C7A4-4994-DB49-BF35-76A7672B0867}" srcOrd="1" destOrd="0" presId="urn:microsoft.com/office/officeart/2005/8/layout/orgChart1"/>
    <dgm:cxn modelId="{0ED927FD-88D4-6542-B87D-00254C2D8ED6}" type="presParOf" srcId="{4411C7A4-4994-DB49-BF35-76A7672B0867}" destId="{B5D39B50-3A86-5745-B62D-F0D8250BE294}" srcOrd="0" destOrd="0" presId="urn:microsoft.com/office/officeart/2005/8/layout/orgChart1"/>
    <dgm:cxn modelId="{9DC1BDF6-9F38-0248-8AB5-EB8EE8321D63}" type="presParOf" srcId="{4411C7A4-4994-DB49-BF35-76A7672B0867}" destId="{0A827562-9ABE-9242-8035-7B14E560B89E}" srcOrd="1" destOrd="0" presId="urn:microsoft.com/office/officeart/2005/8/layout/orgChart1"/>
    <dgm:cxn modelId="{981CAC18-82B4-4D4D-B986-8A6AFAC8D085}" type="presParOf" srcId="{0A827562-9ABE-9242-8035-7B14E560B89E}" destId="{BC0DD7DF-B84E-0345-84BD-F3AC1F5BB26E}" srcOrd="0" destOrd="0" presId="urn:microsoft.com/office/officeart/2005/8/layout/orgChart1"/>
    <dgm:cxn modelId="{BC439DA3-A833-344D-B9B4-BB704CFDB00C}" type="presParOf" srcId="{BC0DD7DF-B84E-0345-84BD-F3AC1F5BB26E}" destId="{FAA38B40-642D-884B-86EE-624A7D2B43EF}" srcOrd="0" destOrd="0" presId="urn:microsoft.com/office/officeart/2005/8/layout/orgChart1"/>
    <dgm:cxn modelId="{BF3E053C-BCB1-B049-A77E-AB356EC74F71}" type="presParOf" srcId="{BC0DD7DF-B84E-0345-84BD-F3AC1F5BB26E}" destId="{A17AA81C-8A6F-CB4A-A195-EA9D22576008}" srcOrd="1" destOrd="0" presId="urn:microsoft.com/office/officeart/2005/8/layout/orgChart1"/>
    <dgm:cxn modelId="{3AA9FA81-1E9F-3043-9975-8506A0FCE53F}" type="presParOf" srcId="{0A827562-9ABE-9242-8035-7B14E560B89E}" destId="{CC4D811E-C5C4-374D-8696-8015B2A24EB9}" srcOrd="1" destOrd="0" presId="urn:microsoft.com/office/officeart/2005/8/layout/orgChart1"/>
    <dgm:cxn modelId="{E68A11C2-2314-5748-9144-20D9998AACEB}" type="presParOf" srcId="{0A827562-9ABE-9242-8035-7B14E560B89E}" destId="{5F964A1A-BBC4-7842-B832-14050655F091}" srcOrd="2" destOrd="0" presId="urn:microsoft.com/office/officeart/2005/8/layout/orgChart1"/>
    <dgm:cxn modelId="{722E5A3C-26AB-704D-8DBC-AF9A3ECD5A6E}" type="presParOf" srcId="{FF1426C5-F90B-CD43-A865-6557EABBC0A0}" destId="{6382F385-D281-914F-BEC6-905DB96DFCBF}" srcOrd="2" destOrd="0" presId="urn:microsoft.com/office/officeart/2005/8/layout/orgChart1"/>
    <dgm:cxn modelId="{2748A03A-CC67-C540-942A-3F632E987062}" type="presParOf" srcId="{8449B681-0CAF-B14E-81A4-517C7B82B6CD}" destId="{191C91E8-B79F-914C-9706-74CB0FF146A4}" srcOrd="2" destOrd="0" presId="urn:microsoft.com/office/officeart/2005/8/layout/orgChart1"/>
    <dgm:cxn modelId="{0DE4DA6F-CBA9-134D-81E7-6938E600001D}" type="presParOf" srcId="{8449B681-0CAF-B14E-81A4-517C7B82B6CD}" destId="{5EC213B8-FFD3-A14C-A405-4F28872615CF}" srcOrd="3" destOrd="0" presId="urn:microsoft.com/office/officeart/2005/8/layout/orgChart1"/>
    <dgm:cxn modelId="{104D48A1-21A4-3845-B9A0-32E09207BCB9}" type="presParOf" srcId="{5EC213B8-FFD3-A14C-A405-4F28872615CF}" destId="{D019383A-1705-A24C-9AA0-96EBEEB216A2}" srcOrd="0" destOrd="0" presId="urn:microsoft.com/office/officeart/2005/8/layout/orgChart1"/>
    <dgm:cxn modelId="{C528B823-5EFE-2F42-B2BB-358A7A4B376B}" type="presParOf" srcId="{D019383A-1705-A24C-9AA0-96EBEEB216A2}" destId="{91565FD5-26E8-3448-B65B-9A0087EBD4B1}" srcOrd="0" destOrd="0" presId="urn:microsoft.com/office/officeart/2005/8/layout/orgChart1"/>
    <dgm:cxn modelId="{A6C3922E-7913-A545-8F90-980C8CFF1E40}" type="presParOf" srcId="{D019383A-1705-A24C-9AA0-96EBEEB216A2}" destId="{899E57E0-82A2-B447-B726-63353AE1DC52}" srcOrd="1" destOrd="0" presId="urn:microsoft.com/office/officeart/2005/8/layout/orgChart1"/>
    <dgm:cxn modelId="{7572E523-0BD3-5246-BFBE-07247884A57E}" type="presParOf" srcId="{5EC213B8-FFD3-A14C-A405-4F28872615CF}" destId="{E115131C-7A2B-6C49-ABC6-C9E96CBAC9B3}" srcOrd="1" destOrd="0" presId="urn:microsoft.com/office/officeart/2005/8/layout/orgChart1"/>
    <dgm:cxn modelId="{CAAAFC88-D04F-3547-8453-499FEEB77871}" type="presParOf" srcId="{5EC213B8-FFD3-A14C-A405-4F28872615CF}" destId="{CD55C2C1-2E8E-3F47-8379-7B0E1052264C}" srcOrd="2" destOrd="0" presId="urn:microsoft.com/office/officeart/2005/8/layout/orgChart1"/>
    <dgm:cxn modelId="{8050849A-A7BE-3E41-99FD-C29558ED1486}" type="presParOf" srcId="{9F46D823-57C7-9848-91B3-898B82606177}" destId="{0B57E843-FDCC-E74E-95AF-2D3273D1F3C0}" srcOrd="2" destOrd="0" presId="urn:microsoft.com/office/officeart/2005/8/layout/orgChart1"/>
    <dgm:cxn modelId="{9D6BF2F0-0F6F-504F-BD42-4974B505330F}" type="presParOf" srcId="{009250A0-C645-C043-BEC0-B68B4B5E7EDC}" destId="{C3895B0E-29AF-8B43-BDFE-1D47C4DE379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F30563-BCBA-4F3E-A209-576E3AFDCE3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EB8458B-C6A6-4C4D-AAB9-2A57A1D980BA}">
      <dgm:prSet/>
      <dgm:spPr/>
      <dgm:t>
        <a:bodyPr/>
        <a:lstStyle/>
        <a:p>
          <a:r>
            <a:rPr lang="cs-CZ"/>
            <a:t>Pacienti s normální váhou mají 2.5× vyšší šanci na hypertenzi než pacienti s podváhou.  </a:t>
          </a:r>
          <a:endParaRPr lang="en-US"/>
        </a:p>
      </dgm:t>
    </dgm:pt>
    <dgm:pt modelId="{31317FD1-307B-4891-B891-DD37F3264740}" type="parTrans" cxnId="{99AEBFED-AF22-491C-B663-218A936BEEBD}">
      <dgm:prSet/>
      <dgm:spPr/>
      <dgm:t>
        <a:bodyPr/>
        <a:lstStyle/>
        <a:p>
          <a:endParaRPr lang="en-US"/>
        </a:p>
      </dgm:t>
    </dgm:pt>
    <dgm:pt modelId="{B49840D7-D7F7-4DBB-9E79-320413CDEE0E}" type="sibTrans" cxnId="{99AEBFED-AF22-491C-B663-218A936BEEBD}">
      <dgm:prSet/>
      <dgm:spPr/>
      <dgm:t>
        <a:bodyPr/>
        <a:lstStyle/>
        <a:p>
          <a:endParaRPr lang="en-US"/>
        </a:p>
      </dgm:t>
    </dgm:pt>
    <dgm:pt modelId="{302F9B61-6892-421A-B1F1-19A0599593FF}">
      <dgm:prSet/>
      <dgm:spPr/>
      <dgm:t>
        <a:bodyPr/>
        <a:lstStyle/>
        <a:p>
          <a:r>
            <a:rPr lang="cs-CZ"/>
            <a:t>Pacienti s nadváhou mají 2.6× vyšší šanci na hypertenzi než pacienti s normální váhou. </a:t>
          </a:r>
          <a:endParaRPr lang="en-US"/>
        </a:p>
      </dgm:t>
    </dgm:pt>
    <dgm:pt modelId="{77333596-6395-43AA-B948-36A80145BB66}" type="parTrans" cxnId="{5126AB7C-040E-4ABF-835B-063AE59AB0D2}">
      <dgm:prSet/>
      <dgm:spPr/>
      <dgm:t>
        <a:bodyPr/>
        <a:lstStyle/>
        <a:p>
          <a:endParaRPr lang="en-US"/>
        </a:p>
      </dgm:t>
    </dgm:pt>
    <dgm:pt modelId="{9A394703-6B69-4074-AC06-C96D7873158A}" type="sibTrans" cxnId="{5126AB7C-040E-4ABF-835B-063AE59AB0D2}">
      <dgm:prSet/>
      <dgm:spPr/>
      <dgm:t>
        <a:bodyPr/>
        <a:lstStyle/>
        <a:p>
          <a:endParaRPr lang="en-US"/>
        </a:p>
      </dgm:t>
    </dgm:pt>
    <dgm:pt modelId="{1B4B3E30-83AC-464B-84EE-D13948903905}">
      <dgm:prSet/>
      <dgm:spPr/>
      <dgm:t>
        <a:bodyPr/>
        <a:lstStyle/>
        <a:p>
          <a:r>
            <a:rPr lang="cs-CZ"/>
            <a:t>Pacienti s obezitou mají 3.2× vyšší šanci na hypertenzi než pacienti s nadváhou.</a:t>
          </a:r>
          <a:endParaRPr lang="en-US"/>
        </a:p>
      </dgm:t>
    </dgm:pt>
    <dgm:pt modelId="{408B633A-3DCF-446F-A451-2520FA7F3F4B}" type="parTrans" cxnId="{D04336DC-0043-4D6C-B204-DD23115883E3}">
      <dgm:prSet/>
      <dgm:spPr/>
      <dgm:t>
        <a:bodyPr/>
        <a:lstStyle/>
        <a:p>
          <a:endParaRPr lang="en-US"/>
        </a:p>
      </dgm:t>
    </dgm:pt>
    <dgm:pt modelId="{A0F0FB8E-F612-4DCD-A9CD-DCC786BD97BB}" type="sibTrans" cxnId="{D04336DC-0043-4D6C-B204-DD23115883E3}">
      <dgm:prSet/>
      <dgm:spPr/>
      <dgm:t>
        <a:bodyPr/>
        <a:lstStyle/>
        <a:p>
          <a:endParaRPr lang="en-US"/>
        </a:p>
      </dgm:t>
    </dgm:pt>
    <dgm:pt modelId="{A23E792A-79E3-E549-AE93-D4DBA78E1D8F}" type="pres">
      <dgm:prSet presAssocID="{54F30563-BCBA-4F3E-A209-576E3AFDCE3C}" presName="linear" presStyleCnt="0">
        <dgm:presLayoutVars>
          <dgm:animLvl val="lvl"/>
          <dgm:resizeHandles val="exact"/>
        </dgm:presLayoutVars>
      </dgm:prSet>
      <dgm:spPr/>
    </dgm:pt>
    <dgm:pt modelId="{BDC60A02-3358-DB43-9892-4425DEAB67B3}" type="pres">
      <dgm:prSet presAssocID="{4EB8458B-C6A6-4C4D-AAB9-2A57A1D980BA}" presName="parentText" presStyleLbl="node1" presStyleIdx="0" presStyleCnt="3">
        <dgm:presLayoutVars>
          <dgm:chMax val="0"/>
          <dgm:bulletEnabled val="1"/>
        </dgm:presLayoutVars>
      </dgm:prSet>
      <dgm:spPr/>
    </dgm:pt>
    <dgm:pt modelId="{127EFE84-6C98-224E-A00A-FBA486CDEC34}" type="pres">
      <dgm:prSet presAssocID="{B49840D7-D7F7-4DBB-9E79-320413CDEE0E}" presName="spacer" presStyleCnt="0"/>
      <dgm:spPr/>
    </dgm:pt>
    <dgm:pt modelId="{D0040A59-AC0E-4B4F-B335-FD60B77F6EB8}" type="pres">
      <dgm:prSet presAssocID="{302F9B61-6892-421A-B1F1-19A0599593FF}" presName="parentText" presStyleLbl="node1" presStyleIdx="1" presStyleCnt="3">
        <dgm:presLayoutVars>
          <dgm:chMax val="0"/>
          <dgm:bulletEnabled val="1"/>
        </dgm:presLayoutVars>
      </dgm:prSet>
      <dgm:spPr/>
    </dgm:pt>
    <dgm:pt modelId="{92A1C098-501C-A24A-8B23-4EB13B4EC488}" type="pres">
      <dgm:prSet presAssocID="{9A394703-6B69-4074-AC06-C96D7873158A}" presName="spacer" presStyleCnt="0"/>
      <dgm:spPr/>
    </dgm:pt>
    <dgm:pt modelId="{C0B0988E-E8F8-2249-87CC-F340BA1ED368}" type="pres">
      <dgm:prSet presAssocID="{1B4B3E30-83AC-464B-84EE-D13948903905}" presName="parentText" presStyleLbl="node1" presStyleIdx="2" presStyleCnt="3">
        <dgm:presLayoutVars>
          <dgm:chMax val="0"/>
          <dgm:bulletEnabled val="1"/>
        </dgm:presLayoutVars>
      </dgm:prSet>
      <dgm:spPr/>
    </dgm:pt>
  </dgm:ptLst>
  <dgm:cxnLst>
    <dgm:cxn modelId="{83CF1F57-2025-4D42-85B9-CA86D214E125}" type="presOf" srcId="{1B4B3E30-83AC-464B-84EE-D13948903905}" destId="{C0B0988E-E8F8-2249-87CC-F340BA1ED368}" srcOrd="0" destOrd="0" presId="urn:microsoft.com/office/officeart/2005/8/layout/vList2"/>
    <dgm:cxn modelId="{A2F1666D-6589-1446-99D9-1A2911A3706C}" type="presOf" srcId="{4EB8458B-C6A6-4C4D-AAB9-2A57A1D980BA}" destId="{BDC60A02-3358-DB43-9892-4425DEAB67B3}" srcOrd="0" destOrd="0" presId="urn:microsoft.com/office/officeart/2005/8/layout/vList2"/>
    <dgm:cxn modelId="{49409272-910A-364F-9C27-AF0314102216}" type="presOf" srcId="{54F30563-BCBA-4F3E-A209-576E3AFDCE3C}" destId="{A23E792A-79E3-E549-AE93-D4DBA78E1D8F}" srcOrd="0" destOrd="0" presId="urn:microsoft.com/office/officeart/2005/8/layout/vList2"/>
    <dgm:cxn modelId="{5126AB7C-040E-4ABF-835B-063AE59AB0D2}" srcId="{54F30563-BCBA-4F3E-A209-576E3AFDCE3C}" destId="{302F9B61-6892-421A-B1F1-19A0599593FF}" srcOrd="1" destOrd="0" parTransId="{77333596-6395-43AA-B948-36A80145BB66}" sibTransId="{9A394703-6B69-4074-AC06-C96D7873158A}"/>
    <dgm:cxn modelId="{619373DB-7E4A-8543-A716-BF1599849886}" type="presOf" srcId="{302F9B61-6892-421A-B1F1-19A0599593FF}" destId="{D0040A59-AC0E-4B4F-B335-FD60B77F6EB8}" srcOrd="0" destOrd="0" presId="urn:microsoft.com/office/officeart/2005/8/layout/vList2"/>
    <dgm:cxn modelId="{D04336DC-0043-4D6C-B204-DD23115883E3}" srcId="{54F30563-BCBA-4F3E-A209-576E3AFDCE3C}" destId="{1B4B3E30-83AC-464B-84EE-D13948903905}" srcOrd="2" destOrd="0" parTransId="{408B633A-3DCF-446F-A451-2520FA7F3F4B}" sibTransId="{A0F0FB8E-F612-4DCD-A9CD-DCC786BD97BB}"/>
    <dgm:cxn modelId="{99AEBFED-AF22-491C-B663-218A936BEEBD}" srcId="{54F30563-BCBA-4F3E-A209-576E3AFDCE3C}" destId="{4EB8458B-C6A6-4C4D-AAB9-2A57A1D980BA}" srcOrd="0" destOrd="0" parTransId="{31317FD1-307B-4891-B891-DD37F3264740}" sibTransId="{B49840D7-D7F7-4DBB-9E79-320413CDEE0E}"/>
    <dgm:cxn modelId="{8A924B8E-31DD-544D-BF92-987C36A0A95E}" type="presParOf" srcId="{A23E792A-79E3-E549-AE93-D4DBA78E1D8F}" destId="{BDC60A02-3358-DB43-9892-4425DEAB67B3}" srcOrd="0" destOrd="0" presId="urn:microsoft.com/office/officeart/2005/8/layout/vList2"/>
    <dgm:cxn modelId="{7AB65B5D-17A0-C942-9737-7F598C1DC216}" type="presParOf" srcId="{A23E792A-79E3-E549-AE93-D4DBA78E1D8F}" destId="{127EFE84-6C98-224E-A00A-FBA486CDEC34}" srcOrd="1" destOrd="0" presId="urn:microsoft.com/office/officeart/2005/8/layout/vList2"/>
    <dgm:cxn modelId="{4489CCBB-632D-254D-8BC2-464E2B46BAE4}" type="presParOf" srcId="{A23E792A-79E3-E549-AE93-D4DBA78E1D8F}" destId="{D0040A59-AC0E-4B4F-B335-FD60B77F6EB8}" srcOrd="2" destOrd="0" presId="urn:microsoft.com/office/officeart/2005/8/layout/vList2"/>
    <dgm:cxn modelId="{2CB25AB2-52CC-184A-BC43-6DB12531C10D}" type="presParOf" srcId="{A23E792A-79E3-E549-AE93-D4DBA78E1D8F}" destId="{92A1C098-501C-A24A-8B23-4EB13B4EC488}" srcOrd="3" destOrd="0" presId="urn:microsoft.com/office/officeart/2005/8/layout/vList2"/>
    <dgm:cxn modelId="{6787AF7D-5020-B440-91EA-36D2A90B6308}" type="presParOf" srcId="{A23E792A-79E3-E549-AE93-D4DBA78E1D8F}" destId="{C0B0988E-E8F8-2249-87CC-F340BA1ED36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482E7-02AC-4766-8CFB-6ED14BF2A5DE}">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2E2033-CA4D-4600-85DD-356847447055}">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B229DB-B906-4380-920D-CE3BAAA2EBBB}">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cs-CZ" sz="1900" kern="1200"/>
            <a:t>Jde o náhodný vzorek brněnské populace ve věku 25-64 let. </a:t>
          </a:r>
          <a:endParaRPr lang="en-US" sz="1900" kern="1200"/>
        </a:p>
      </dsp:txBody>
      <dsp:txXfrm>
        <a:off x="1131174" y="4597"/>
        <a:ext cx="5382429" cy="979371"/>
      </dsp:txXfrm>
    </dsp:sp>
    <dsp:sp modelId="{0492F33C-132A-4F6A-88BC-43481ECE9D4A}">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C654E4-4D99-41C1-944D-76799F1E3EAC}">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26FE97-CDC5-4E65-A173-8CD4AFDB737C}">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cs-CZ" sz="1900" kern="1200"/>
            <a:t>Účastníci studie byli osloveni na základě databází zdravotních pojišťoven </a:t>
          </a:r>
          <a:endParaRPr lang="en-US" sz="1900" kern="1200"/>
        </a:p>
      </dsp:txBody>
      <dsp:txXfrm>
        <a:off x="1131174" y="1228812"/>
        <a:ext cx="5382429" cy="979371"/>
      </dsp:txXfrm>
    </dsp:sp>
    <dsp:sp modelId="{C46293DA-EAAC-4E50-BD44-721894A27C6A}">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AEF603-2AAB-4282-8EEA-425BA5F2EA63}">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712812-3DB6-4667-B450-DB643691726E}">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cs-CZ" sz="1900" kern="1200"/>
            <a:t>celkem bylo zařazeno 1975 osob v letech 2012-2015</a:t>
          </a:r>
          <a:endParaRPr lang="en-US" sz="1900" kern="1200"/>
        </a:p>
      </dsp:txBody>
      <dsp:txXfrm>
        <a:off x="1131174" y="2453027"/>
        <a:ext cx="5382429" cy="979371"/>
      </dsp:txXfrm>
    </dsp:sp>
    <dsp:sp modelId="{28179DB1-1A23-455E-A9DF-450CECFA8417}">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E53A91-A8C7-4A78-AA15-9E6D711AEE78}">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57861E-FBB4-4489-9B6E-A4FA45E04382}">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cs-CZ" sz="1900" kern="1200"/>
            <a:t>metodika použita jako u post-MONICA studie</a:t>
          </a:r>
          <a:endParaRPr lang="en-US" sz="1900" kern="1200"/>
        </a:p>
      </dsp:txBody>
      <dsp:txXfrm>
        <a:off x="1131174" y="3677241"/>
        <a:ext cx="5382429" cy="979371"/>
      </dsp:txXfrm>
    </dsp:sp>
    <dsp:sp modelId="{B5534233-FD3D-4B04-A3DF-421695CBA300}">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CEE088-3E0F-4ED9-A789-A66FF437F7DF}">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71FD45-C580-43C0-B362-AE7FB00CD6C1}">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cs-CZ" sz="1900" kern="1200"/>
            <a:t>bylo stanoveno procento tělesného tuku bioimpedanční metodou přístrojem InBody 370</a:t>
          </a:r>
          <a:endParaRPr lang="en-US" sz="1900" kern="1200"/>
        </a:p>
      </dsp:txBody>
      <dsp:txXfrm>
        <a:off x="1131174" y="4901456"/>
        <a:ext cx="5382429" cy="979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C91E8-B79F-914C-9706-74CB0FF146A4}">
      <dsp:nvSpPr>
        <dsp:cNvPr id="0" name=""/>
        <dsp:cNvSpPr/>
      </dsp:nvSpPr>
      <dsp:spPr>
        <a:xfrm>
          <a:off x="3278094" y="1913595"/>
          <a:ext cx="418804" cy="145370"/>
        </a:xfrm>
        <a:custGeom>
          <a:avLst/>
          <a:gdLst/>
          <a:ahLst/>
          <a:cxnLst/>
          <a:rect l="0" t="0" r="0" b="0"/>
          <a:pathLst>
            <a:path>
              <a:moveTo>
                <a:pt x="0" y="0"/>
              </a:moveTo>
              <a:lnTo>
                <a:pt x="0" y="72685"/>
              </a:lnTo>
              <a:lnTo>
                <a:pt x="418804" y="72685"/>
              </a:lnTo>
              <a:lnTo>
                <a:pt x="418804" y="145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D39B50-3A86-5745-B62D-F0D8250BE294}">
      <dsp:nvSpPr>
        <dsp:cNvPr id="0" name=""/>
        <dsp:cNvSpPr/>
      </dsp:nvSpPr>
      <dsp:spPr>
        <a:xfrm>
          <a:off x="2813569" y="2405084"/>
          <a:ext cx="91440" cy="145370"/>
        </a:xfrm>
        <a:custGeom>
          <a:avLst/>
          <a:gdLst/>
          <a:ahLst/>
          <a:cxnLst/>
          <a:rect l="0" t="0" r="0" b="0"/>
          <a:pathLst>
            <a:path>
              <a:moveTo>
                <a:pt x="45720" y="0"/>
              </a:moveTo>
              <a:lnTo>
                <a:pt x="45720" y="145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1BE0DE-AE06-B64A-986F-9388B0CD4A48}">
      <dsp:nvSpPr>
        <dsp:cNvPr id="0" name=""/>
        <dsp:cNvSpPr/>
      </dsp:nvSpPr>
      <dsp:spPr>
        <a:xfrm>
          <a:off x="2859289" y="1913595"/>
          <a:ext cx="418804" cy="145370"/>
        </a:xfrm>
        <a:custGeom>
          <a:avLst/>
          <a:gdLst/>
          <a:ahLst/>
          <a:cxnLst/>
          <a:rect l="0" t="0" r="0" b="0"/>
          <a:pathLst>
            <a:path>
              <a:moveTo>
                <a:pt x="418804" y="0"/>
              </a:moveTo>
              <a:lnTo>
                <a:pt x="418804" y="72685"/>
              </a:lnTo>
              <a:lnTo>
                <a:pt x="0" y="72685"/>
              </a:lnTo>
              <a:lnTo>
                <a:pt x="0" y="145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A01506-48DF-D548-AE56-637C0BCD2DEC}">
      <dsp:nvSpPr>
        <dsp:cNvPr id="0" name=""/>
        <dsp:cNvSpPr/>
      </dsp:nvSpPr>
      <dsp:spPr>
        <a:xfrm>
          <a:off x="2231083" y="1422106"/>
          <a:ext cx="1047010" cy="145370"/>
        </a:xfrm>
        <a:custGeom>
          <a:avLst/>
          <a:gdLst/>
          <a:ahLst/>
          <a:cxnLst/>
          <a:rect l="0" t="0" r="0" b="0"/>
          <a:pathLst>
            <a:path>
              <a:moveTo>
                <a:pt x="0" y="0"/>
              </a:moveTo>
              <a:lnTo>
                <a:pt x="0" y="72685"/>
              </a:lnTo>
              <a:lnTo>
                <a:pt x="1047010" y="72685"/>
              </a:lnTo>
              <a:lnTo>
                <a:pt x="1047010" y="1453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6BF20C-5E7C-E848-8E90-7155F89CE9E1}">
      <dsp:nvSpPr>
        <dsp:cNvPr id="0" name=""/>
        <dsp:cNvSpPr/>
      </dsp:nvSpPr>
      <dsp:spPr>
        <a:xfrm>
          <a:off x="1975961" y="2896573"/>
          <a:ext cx="91440" cy="145370"/>
        </a:xfrm>
        <a:custGeom>
          <a:avLst/>
          <a:gdLst/>
          <a:ahLst/>
          <a:cxnLst/>
          <a:rect l="0" t="0" r="0" b="0"/>
          <a:pathLst>
            <a:path>
              <a:moveTo>
                <a:pt x="45720" y="0"/>
              </a:moveTo>
              <a:lnTo>
                <a:pt x="45720" y="145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2E8343-0BDA-7848-8BD1-C048A9C4BD7A}">
      <dsp:nvSpPr>
        <dsp:cNvPr id="0" name=""/>
        <dsp:cNvSpPr/>
      </dsp:nvSpPr>
      <dsp:spPr>
        <a:xfrm>
          <a:off x="1975961" y="2405084"/>
          <a:ext cx="91440" cy="145370"/>
        </a:xfrm>
        <a:custGeom>
          <a:avLst/>
          <a:gdLst/>
          <a:ahLst/>
          <a:cxnLst/>
          <a:rect l="0" t="0" r="0" b="0"/>
          <a:pathLst>
            <a:path>
              <a:moveTo>
                <a:pt x="45720" y="0"/>
              </a:moveTo>
              <a:lnTo>
                <a:pt x="45720" y="145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BE6DE2-F23A-E24C-B36B-1AF7A2E51085}">
      <dsp:nvSpPr>
        <dsp:cNvPr id="0" name=""/>
        <dsp:cNvSpPr/>
      </dsp:nvSpPr>
      <dsp:spPr>
        <a:xfrm>
          <a:off x="1184073" y="1913595"/>
          <a:ext cx="837608" cy="145370"/>
        </a:xfrm>
        <a:custGeom>
          <a:avLst/>
          <a:gdLst/>
          <a:ahLst/>
          <a:cxnLst/>
          <a:rect l="0" t="0" r="0" b="0"/>
          <a:pathLst>
            <a:path>
              <a:moveTo>
                <a:pt x="0" y="0"/>
              </a:moveTo>
              <a:lnTo>
                <a:pt x="0" y="72685"/>
              </a:lnTo>
              <a:lnTo>
                <a:pt x="837608" y="72685"/>
              </a:lnTo>
              <a:lnTo>
                <a:pt x="837608" y="145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6E143E-3397-EE43-BEA5-9FE3E8F845FC}">
      <dsp:nvSpPr>
        <dsp:cNvPr id="0" name=""/>
        <dsp:cNvSpPr/>
      </dsp:nvSpPr>
      <dsp:spPr>
        <a:xfrm>
          <a:off x="1138353" y="2896573"/>
          <a:ext cx="91440" cy="145370"/>
        </a:xfrm>
        <a:custGeom>
          <a:avLst/>
          <a:gdLst/>
          <a:ahLst/>
          <a:cxnLst/>
          <a:rect l="0" t="0" r="0" b="0"/>
          <a:pathLst>
            <a:path>
              <a:moveTo>
                <a:pt x="45720" y="0"/>
              </a:moveTo>
              <a:lnTo>
                <a:pt x="45720" y="145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938360-1A22-3047-ADEB-6EDDE6DE38D7}">
      <dsp:nvSpPr>
        <dsp:cNvPr id="0" name=""/>
        <dsp:cNvSpPr/>
      </dsp:nvSpPr>
      <dsp:spPr>
        <a:xfrm>
          <a:off x="1138353" y="2405084"/>
          <a:ext cx="91440" cy="145370"/>
        </a:xfrm>
        <a:custGeom>
          <a:avLst/>
          <a:gdLst/>
          <a:ahLst/>
          <a:cxnLst/>
          <a:rect l="0" t="0" r="0" b="0"/>
          <a:pathLst>
            <a:path>
              <a:moveTo>
                <a:pt x="45720" y="0"/>
              </a:moveTo>
              <a:lnTo>
                <a:pt x="45720" y="145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7643BE-1611-BD42-9FEF-6BA4AF1C6997}">
      <dsp:nvSpPr>
        <dsp:cNvPr id="0" name=""/>
        <dsp:cNvSpPr/>
      </dsp:nvSpPr>
      <dsp:spPr>
        <a:xfrm>
          <a:off x="1138353" y="1913595"/>
          <a:ext cx="91440" cy="145370"/>
        </a:xfrm>
        <a:custGeom>
          <a:avLst/>
          <a:gdLst/>
          <a:ahLst/>
          <a:cxnLst/>
          <a:rect l="0" t="0" r="0" b="0"/>
          <a:pathLst>
            <a:path>
              <a:moveTo>
                <a:pt x="45720" y="0"/>
              </a:moveTo>
              <a:lnTo>
                <a:pt x="45720" y="145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ADB6F0-43AA-DC43-965A-13EE3BAD5919}">
      <dsp:nvSpPr>
        <dsp:cNvPr id="0" name=""/>
        <dsp:cNvSpPr/>
      </dsp:nvSpPr>
      <dsp:spPr>
        <a:xfrm>
          <a:off x="300744" y="2896573"/>
          <a:ext cx="91440" cy="145370"/>
        </a:xfrm>
        <a:custGeom>
          <a:avLst/>
          <a:gdLst/>
          <a:ahLst/>
          <a:cxnLst/>
          <a:rect l="0" t="0" r="0" b="0"/>
          <a:pathLst>
            <a:path>
              <a:moveTo>
                <a:pt x="45720" y="0"/>
              </a:moveTo>
              <a:lnTo>
                <a:pt x="45720" y="145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EEEA4A-9F65-2148-B6DD-A8F05139EA60}">
      <dsp:nvSpPr>
        <dsp:cNvPr id="0" name=""/>
        <dsp:cNvSpPr/>
      </dsp:nvSpPr>
      <dsp:spPr>
        <a:xfrm>
          <a:off x="300744" y="2405084"/>
          <a:ext cx="91440" cy="145370"/>
        </a:xfrm>
        <a:custGeom>
          <a:avLst/>
          <a:gdLst/>
          <a:ahLst/>
          <a:cxnLst/>
          <a:rect l="0" t="0" r="0" b="0"/>
          <a:pathLst>
            <a:path>
              <a:moveTo>
                <a:pt x="45720" y="0"/>
              </a:moveTo>
              <a:lnTo>
                <a:pt x="45720" y="145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01E436-2D93-AE4E-B0BB-C217A61E0647}">
      <dsp:nvSpPr>
        <dsp:cNvPr id="0" name=""/>
        <dsp:cNvSpPr/>
      </dsp:nvSpPr>
      <dsp:spPr>
        <a:xfrm>
          <a:off x="346464" y="1913595"/>
          <a:ext cx="837608" cy="145370"/>
        </a:xfrm>
        <a:custGeom>
          <a:avLst/>
          <a:gdLst/>
          <a:ahLst/>
          <a:cxnLst/>
          <a:rect l="0" t="0" r="0" b="0"/>
          <a:pathLst>
            <a:path>
              <a:moveTo>
                <a:pt x="837608" y="0"/>
              </a:moveTo>
              <a:lnTo>
                <a:pt x="837608" y="72685"/>
              </a:lnTo>
              <a:lnTo>
                <a:pt x="0" y="72685"/>
              </a:lnTo>
              <a:lnTo>
                <a:pt x="0" y="1453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3A7D5-4912-B046-AEC4-4885BCD76A50}">
      <dsp:nvSpPr>
        <dsp:cNvPr id="0" name=""/>
        <dsp:cNvSpPr/>
      </dsp:nvSpPr>
      <dsp:spPr>
        <a:xfrm>
          <a:off x="1184073" y="1422106"/>
          <a:ext cx="1047010" cy="145370"/>
        </a:xfrm>
        <a:custGeom>
          <a:avLst/>
          <a:gdLst/>
          <a:ahLst/>
          <a:cxnLst/>
          <a:rect l="0" t="0" r="0" b="0"/>
          <a:pathLst>
            <a:path>
              <a:moveTo>
                <a:pt x="1047010" y="0"/>
              </a:moveTo>
              <a:lnTo>
                <a:pt x="1047010" y="72685"/>
              </a:lnTo>
              <a:lnTo>
                <a:pt x="0" y="72685"/>
              </a:lnTo>
              <a:lnTo>
                <a:pt x="0" y="1453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36764F-53D5-A44E-9888-151BB4726526}">
      <dsp:nvSpPr>
        <dsp:cNvPr id="0" name=""/>
        <dsp:cNvSpPr/>
      </dsp:nvSpPr>
      <dsp:spPr>
        <a:xfrm>
          <a:off x="1884964" y="1075986"/>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Projevy Pickwickova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syndromu</a:t>
          </a:r>
        </a:p>
      </dsp:txBody>
      <dsp:txXfrm>
        <a:off x="1884964" y="1075986"/>
        <a:ext cx="692238" cy="346119"/>
      </dsp:txXfrm>
    </dsp:sp>
    <dsp:sp modelId="{38484976-AF6E-8540-817B-A726F69F0BE9}">
      <dsp:nvSpPr>
        <dsp:cNvPr id="0" name=""/>
        <dsp:cNvSpPr/>
      </dsp:nvSpPr>
      <dsp:spPr>
        <a:xfrm>
          <a:off x="837953" y="1567476"/>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Snížený parciální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tlak kyslíku</a:t>
          </a:r>
        </a:p>
      </dsp:txBody>
      <dsp:txXfrm>
        <a:off x="837953" y="1567476"/>
        <a:ext cx="692238" cy="346119"/>
      </dsp:txXfrm>
    </dsp:sp>
    <dsp:sp modelId="{9BE847A9-987C-F34F-9DDE-56750045E16F}">
      <dsp:nvSpPr>
        <dsp:cNvPr id="0" name=""/>
        <dsp:cNvSpPr/>
      </dsp:nvSpPr>
      <dsp:spPr>
        <a:xfrm>
          <a:off x="345" y="2058965"/>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Vasokonstrikce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plicníchtepen</a:t>
          </a:r>
        </a:p>
      </dsp:txBody>
      <dsp:txXfrm>
        <a:off x="345" y="2058965"/>
        <a:ext cx="692238" cy="346119"/>
      </dsp:txXfrm>
    </dsp:sp>
    <dsp:sp modelId="{C0FC76F6-3ED5-DB45-95EE-4D14CD4E678C}">
      <dsp:nvSpPr>
        <dsp:cNvPr id="0" name=""/>
        <dsp:cNvSpPr/>
      </dsp:nvSpPr>
      <dsp:spPr>
        <a:xfrm>
          <a:off x="345" y="2550454"/>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Plicní hypertenze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500" b="0" i="0" u="none" strike="noStrike" kern="1200" cap="none" normalizeH="0" baseline="0">
            <a:ln>
              <a:noFill/>
            </a:ln>
            <a:solidFill>
              <a:schemeClr val="bg2"/>
            </a:solidFill>
            <a:effectLst/>
            <a:latin typeface="Arial" panose="020B0604020202020204" pitchFamily="34" charset="0"/>
          </a:endParaRPr>
        </a:p>
      </dsp:txBody>
      <dsp:txXfrm>
        <a:off x="345" y="2550454"/>
        <a:ext cx="692238" cy="346119"/>
      </dsp:txXfrm>
    </dsp:sp>
    <dsp:sp modelId="{7E953492-F117-004A-8BF9-5D61F621551A}">
      <dsp:nvSpPr>
        <dsp:cNvPr id="0" name=""/>
        <dsp:cNvSpPr/>
      </dsp:nvSpPr>
      <dsp:spPr>
        <a:xfrm>
          <a:off x="345" y="3041943"/>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Cor pulmonale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vedoucí k pravostranné</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kardiální insuf.</a:t>
          </a:r>
        </a:p>
      </dsp:txBody>
      <dsp:txXfrm>
        <a:off x="345" y="3041943"/>
        <a:ext cx="692238" cy="346119"/>
      </dsp:txXfrm>
    </dsp:sp>
    <dsp:sp modelId="{0A364326-E3C3-3948-A53B-35E0E5874D41}">
      <dsp:nvSpPr>
        <dsp:cNvPr id="0" name=""/>
        <dsp:cNvSpPr/>
      </dsp:nvSpPr>
      <dsp:spPr>
        <a:xfrm>
          <a:off x="837953" y="2058965"/>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Pokles saturace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hemoglobinu </a:t>
          </a:r>
        </a:p>
      </dsp:txBody>
      <dsp:txXfrm>
        <a:off x="837953" y="2058965"/>
        <a:ext cx="692238" cy="346119"/>
      </dsp:txXfrm>
    </dsp:sp>
    <dsp:sp modelId="{B57F99CE-3C8D-C043-9FD1-0D2D96DE80F3}">
      <dsp:nvSpPr>
        <dsp:cNvPr id="0" name=""/>
        <dsp:cNvSpPr/>
      </dsp:nvSpPr>
      <dsp:spPr>
        <a:xfrm>
          <a:off x="837953" y="2550454"/>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Vzestup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erytropoézy</a:t>
          </a:r>
        </a:p>
      </dsp:txBody>
      <dsp:txXfrm>
        <a:off x="837953" y="2550454"/>
        <a:ext cx="692238" cy="346119"/>
      </dsp:txXfrm>
    </dsp:sp>
    <dsp:sp modelId="{8D9BF4CF-2EE5-3A45-BF3E-0EE703897D4A}">
      <dsp:nvSpPr>
        <dsp:cNvPr id="0" name=""/>
        <dsp:cNvSpPr/>
      </dsp:nvSpPr>
      <dsp:spPr>
        <a:xfrm>
          <a:off x="837953" y="3041943"/>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Polycytémie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cyanosis</a:t>
          </a:r>
        </a:p>
      </dsp:txBody>
      <dsp:txXfrm>
        <a:off x="837953" y="3041943"/>
        <a:ext cx="692238" cy="346119"/>
      </dsp:txXfrm>
    </dsp:sp>
    <dsp:sp modelId="{5BD0E324-2B7A-1C4B-BF96-E1E66BA3E8FD}">
      <dsp:nvSpPr>
        <dsp:cNvPr id="0" name=""/>
        <dsp:cNvSpPr/>
      </dsp:nvSpPr>
      <dsp:spPr>
        <a:xfrm>
          <a:off x="1675562" y="2058965"/>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Probouzení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ze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spánku</a:t>
          </a:r>
        </a:p>
      </dsp:txBody>
      <dsp:txXfrm>
        <a:off x="1675562" y="2058965"/>
        <a:ext cx="692238" cy="346119"/>
      </dsp:txXfrm>
    </dsp:sp>
    <dsp:sp modelId="{50B44915-83B4-9747-AC0D-DC7AD272C85E}">
      <dsp:nvSpPr>
        <dsp:cNvPr id="0" name=""/>
        <dsp:cNvSpPr/>
      </dsp:nvSpPr>
      <dsp:spPr>
        <a:xfrm>
          <a:off x="1675562" y="2550454"/>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Narušený spánek</a:t>
          </a:r>
        </a:p>
      </dsp:txBody>
      <dsp:txXfrm>
        <a:off x="1675562" y="2550454"/>
        <a:ext cx="692238" cy="346119"/>
      </dsp:txXfrm>
    </dsp:sp>
    <dsp:sp modelId="{6640E141-F0B2-9A4D-995A-5823B905414B}">
      <dsp:nvSpPr>
        <dsp:cNvPr id="0" name=""/>
        <dsp:cNvSpPr/>
      </dsp:nvSpPr>
      <dsp:spPr>
        <a:xfrm>
          <a:off x="1675562" y="3041943"/>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Denní únava</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Somnolence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Zmatenost</a:t>
          </a:r>
        </a:p>
      </dsp:txBody>
      <dsp:txXfrm>
        <a:off x="1675562" y="3041943"/>
        <a:ext cx="692238" cy="346119"/>
      </dsp:txXfrm>
    </dsp:sp>
    <dsp:sp modelId="{C59B6D8A-7DF0-FC49-92FA-54F2BC745753}">
      <dsp:nvSpPr>
        <dsp:cNvPr id="0" name=""/>
        <dsp:cNvSpPr/>
      </dsp:nvSpPr>
      <dsp:spPr>
        <a:xfrm>
          <a:off x="2931974" y="1567476"/>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Pokles pH</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vzestup parciálního</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tlaku oxidu uhličitého</a:t>
          </a:r>
        </a:p>
      </dsp:txBody>
      <dsp:txXfrm>
        <a:off x="2931974" y="1567476"/>
        <a:ext cx="692238" cy="346119"/>
      </dsp:txXfrm>
    </dsp:sp>
    <dsp:sp modelId="{29C272CB-4A8B-6B48-989E-71955184D433}">
      <dsp:nvSpPr>
        <dsp:cNvPr id="0" name=""/>
        <dsp:cNvSpPr/>
      </dsp:nvSpPr>
      <dsp:spPr>
        <a:xfrm>
          <a:off x="2513170" y="2058965"/>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Vasodilatasce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mozkových cév</a:t>
          </a:r>
        </a:p>
      </dsp:txBody>
      <dsp:txXfrm>
        <a:off x="2513170" y="2058965"/>
        <a:ext cx="692238" cy="346119"/>
      </dsp:txXfrm>
    </dsp:sp>
    <dsp:sp modelId="{FAA38B40-642D-884B-86EE-624A7D2B43EF}">
      <dsp:nvSpPr>
        <dsp:cNvPr id="0" name=""/>
        <dsp:cNvSpPr/>
      </dsp:nvSpPr>
      <dsp:spPr>
        <a:xfrm>
          <a:off x="2513170" y="2550454"/>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Bolesti hlavy</a:t>
          </a:r>
        </a:p>
      </dsp:txBody>
      <dsp:txXfrm>
        <a:off x="2513170" y="2550454"/>
        <a:ext cx="692238" cy="346119"/>
      </dsp:txXfrm>
    </dsp:sp>
    <dsp:sp modelId="{91565FD5-26E8-3448-B65B-9A0087EBD4B1}">
      <dsp:nvSpPr>
        <dsp:cNvPr id="0" name=""/>
        <dsp:cNvSpPr/>
      </dsp:nvSpPr>
      <dsp:spPr>
        <a:xfrm>
          <a:off x="3350779" y="2058965"/>
          <a:ext cx="692238" cy="34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0">
              <a:ln>
                <a:noFill/>
              </a:ln>
              <a:solidFill>
                <a:schemeClr val="bg2"/>
              </a:solidFill>
              <a:effectLst/>
              <a:latin typeface="Arial" panose="020B0604020202020204" pitchFamily="34" charset="0"/>
            </a:rPr>
            <a:t>Vzestup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500" b="0" i="0" u="none" strike="noStrike" kern="1200" cap="none" normalizeH="0" baseline="30000">
              <a:ln>
                <a:noFill/>
              </a:ln>
              <a:solidFill>
                <a:schemeClr val="bg2"/>
              </a:solidFill>
              <a:effectLst/>
              <a:latin typeface="Arial" panose="020B0604020202020204" pitchFamily="34" charset="0"/>
            </a:rPr>
            <a:t>–</a:t>
          </a:r>
          <a:r>
            <a:rPr kumimoji="0" lang="cs-CZ" altLang="cs-CZ" sz="500" b="0" i="0" u="none" strike="noStrike" kern="1200" cap="none" normalizeH="0" baseline="0">
              <a:ln>
                <a:noFill/>
              </a:ln>
              <a:solidFill>
                <a:schemeClr val="bg2"/>
              </a:solidFill>
              <a:effectLst/>
              <a:latin typeface="Arial" panose="020B0604020202020204" pitchFamily="34" charset="0"/>
            </a:rPr>
            <a:t>HCO</a:t>
          </a:r>
          <a:r>
            <a:rPr kumimoji="0" lang="cs-CZ" altLang="cs-CZ" sz="500" b="0" i="0" u="none" strike="noStrike" kern="1200" cap="none" normalizeH="0" baseline="-25000">
              <a:ln>
                <a:noFill/>
              </a:ln>
              <a:solidFill>
                <a:schemeClr val="bg2"/>
              </a:solidFill>
              <a:effectLst/>
              <a:latin typeface="Arial" panose="020B0604020202020204" pitchFamily="34" charset="0"/>
            </a:rPr>
            <a:t>3</a:t>
          </a:r>
          <a:endParaRPr kumimoji="0" lang="cs-CZ" altLang="cs-CZ" sz="500" b="0" i="0" u="none" strike="noStrike" kern="1200" cap="none" normalizeH="0" baseline="0">
            <a:ln>
              <a:noFill/>
            </a:ln>
            <a:solidFill>
              <a:schemeClr val="bg2"/>
            </a:solidFill>
            <a:effectLst/>
            <a:latin typeface="Arial" panose="020B0604020202020204" pitchFamily="34" charset="0"/>
          </a:endParaRPr>
        </a:p>
      </dsp:txBody>
      <dsp:txXfrm>
        <a:off x="3350779" y="2058965"/>
        <a:ext cx="692238" cy="3461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60A02-3358-DB43-9892-4425DEAB67B3}">
      <dsp:nvSpPr>
        <dsp:cNvPr id="0" name=""/>
        <dsp:cNvSpPr/>
      </dsp:nvSpPr>
      <dsp:spPr>
        <a:xfrm>
          <a:off x="0" y="77114"/>
          <a:ext cx="6492875" cy="15947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a:t>Pacienti s normální váhou mají 2.5× vyšší šanci na hypertenzi než pacienti s podváhou.  </a:t>
          </a:r>
          <a:endParaRPr lang="en-US" sz="2900" kern="1200"/>
        </a:p>
      </dsp:txBody>
      <dsp:txXfrm>
        <a:off x="77847" y="154961"/>
        <a:ext cx="6337181" cy="1439016"/>
      </dsp:txXfrm>
    </dsp:sp>
    <dsp:sp modelId="{D0040A59-AC0E-4B4F-B335-FD60B77F6EB8}">
      <dsp:nvSpPr>
        <dsp:cNvPr id="0" name=""/>
        <dsp:cNvSpPr/>
      </dsp:nvSpPr>
      <dsp:spPr>
        <a:xfrm>
          <a:off x="0" y="1755344"/>
          <a:ext cx="6492875" cy="159471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a:t>Pacienti s nadváhou mají 2.6× vyšší šanci na hypertenzi než pacienti s normální váhou. </a:t>
          </a:r>
          <a:endParaRPr lang="en-US" sz="2900" kern="1200"/>
        </a:p>
      </dsp:txBody>
      <dsp:txXfrm>
        <a:off x="77847" y="1833191"/>
        <a:ext cx="6337181" cy="1439016"/>
      </dsp:txXfrm>
    </dsp:sp>
    <dsp:sp modelId="{C0B0988E-E8F8-2249-87CC-F340BA1ED368}">
      <dsp:nvSpPr>
        <dsp:cNvPr id="0" name=""/>
        <dsp:cNvSpPr/>
      </dsp:nvSpPr>
      <dsp:spPr>
        <a:xfrm>
          <a:off x="0" y="3433575"/>
          <a:ext cx="6492875" cy="15947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cs-CZ" sz="2900" kern="1200"/>
            <a:t>Pacienti s obezitou mají 3.2× vyšší šanci na hypertenzi než pacienti s nadváhou.</a:t>
          </a:r>
          <a:endParaRPr lang="en-US" sz="2900" kern="1200"/>
        </a:p>
      </dsp:txBody>
      <dsp:txXfrm>
        <a:off x="77847" y="3511422"/>
        <a:ext cx="6337181" cy="14390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441F0E-6E75-574A-A477-872C98212D85}" type="datetimeFigureOut">
              <a:rPr lang="cs-CZ" smtClean="0"/>
              <a:t>19.11.19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1E2A58-8175-2340-BE97-9040E5291F64}" type="slidenum">
              <a:rPr lang="cs-CZ" smtClean="0"/>
              <a:t>‹#›</a:t>
            </a:fld>
            <a:endParaRPr lang="cs-CZ"/>
          </a:p>
        </p:txBody>
      </p:sp>
    </p:spTree>
    <p:extLst>
      <p:ext uri="{BB962C8B-B14F-4D97-AF65-F5344CB8AC3E}">
        <p14:creationId xmlns:p14="http://schemas.microsoft.com/office/powerpoint/2010/main" val="3146957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clinicaltrials.gov/show/NCT01272219"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clinicaltrials.gov/show/NCT01272232"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clinicaltrials.gov/show/NCT01272219"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clinicaltrials.gov/show/NCT00781937" TargetMode="External"/><Relationship Id="rId4" Type="http://schemas.openxmlformats.org/officeDocument/2006/relationships/hyperlink" Target="http://clinicaltrials.gov/show/NCT01272232"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7307ADD-B94A-EF43-B485-93653F3C2B9E}"/>
              </a:ext>
            </a:extLst>
          </p:cNvPr>
          <p:cNvSpPr>
            <a:spLocks noRot="1" noChangeArrowheads="1" noTextEdit="1"/>
          </p:cNvSpPr>
          <p:nvPr>
            <p:ph type="sldImg"/>
          </p:nvPr>
        </p:nvSpPr>
        <p:spPr>
          <a:ln/>
        </p:spPr>
      </p:sp>
      <p:sp>
        <p:nvSpPr>
          <p:cNvPr id="48131" name="Rectangle 3">
            <a:extLst>
              <a:ext uri="{FF2B5EF4-FFF2-40B4-BE49-F238E27FC236}">
                <a16:creationId xmlns:a16="http://schemas.microsoft.com/office/drawing/2014/main" id="{ECF4AD78-24CD-6C46-A687-1AC585CC1B50}"/>
              </a:ext>
            </a:extLst>
          </p:cNvPr>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23873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075" eaLnBrk="0" hangingPunct="0">
              <a:defRPr/>
            </a:pPr>
            <a:r>
              <a:rPr lang="en-GB" sz="1050" u="sng" dirty="0"/>
              <a:t>Sharma AM. Obes Rev. 2010;11:808-9</a:t>
            </a:r>
          </a:p>
          <a:p>
            <a:pPr defTabSz="921075" eaLnBrk="0" hangingPunct="0">
              <a:defRPr/>
            </a:pPr>
            <a:r>
              <a:rPr lang="en-GB" sz="1050" b="1" u="none" dirty="0"/>
              <a:t>Abstract</a:t>
            </a:r>
          </a:p>
          <a:p>
            <a:pPr defTabSz="921075" eaLnBrk="0" hangingPunct="0">
              <a:defRPr/>
            </a:pPr>
            <a:r>
              <a:rPr lang="en-GB" sz="1050" u="none" dirty="0"/>
              <a:t>Obese individuals can present with a wide range of medical and psychosocial problems, which can promote weight gain, provide important indications for treatment but, in some cases, also pose significant barriers to management. To ensure a complete assessment and consideration of these factors, I propose the use of a simple mnemonic consisting of four Ms or 'M, M, M, &amp; M' that stand for Mental, Mechanical, Metabolic and </a:t>
            </a:r>
            <a:r>
              <a:rPr lang="en-GB" sz="1050" u="none" dirty="0" err="1"/>
              <a:t>Monetory</a:t>
            </a:r>
            <a:r>
              <a:rPr lang="en-GB" sz="1050" u="none" dirty="0"/>
              <a:t>, respectively, and may help the busy practitioner navigate through a thorough assessment of clients presenting with excess weight.</a:t>
            </a:r>
          </a:p>
          <a:p>
            <a:pPr defTabSz="921075" eaLnBrk="0" hangingPunct="0">
              <a:defRPr/>
            </a:pPr>
            <a:endParaRPr lang="en-GB" sz="1050" u="sng" dirty="0"/>
          </a:p>
          <a:p>
            <a:pPr defTabSz="921075" eaLnBrk="0" hangingPunct="0">
              <a:defRPr/>
            </a:pPr>
            <a:r>
              <a:rPr lang="en-GB" sz="1050" u="sng" dirty="0" err="1"/>
              <a:t>Guh</a:t>
            </a:r>
            <a:r>
              <a:rPr lang="en-GB" sz="1050" u="sng" dirty="0"/>
              <a:t> </a:t>
            </a:r>
            <a:r>
              <a:rPr lang="en-GB" sz="1050" i="1" u="sng" dirty="0"/>
              <a:t>et al. BMC Public Health</a:t>
            </a:r>
            <a:r>
              <a:rPr lang="en-GB" sz="1050" u="sng" dirty="0"/>
              <a:t>. 2009;9:88. </a:t>
            </a:r>
          </a:p>
          <a:p>
            <a:r>
              <a:rPr lang="en-GB" sz="1050" b="1" dirty="0"/>
              <a:t>Abstract</a:t>
            </a:r>
          </a:p>
          <a:p>
            <a:r>
              <a:rPr lang="en-GB" sz="1050" b="1" cap="all" dirty="0"/>
              <a:t>BACKGROUND:</a:t>
            </a:r>
          </a:p>
          <a:p>
            <a:r>
              <a:rPr lang="en-GB" sz="1050" dirty="0"/>
              <a:t>Overweight and obese persons are at risk of a number of medical conditions which can lead to further morbidity and mortality. The primary objective of this study is to provide an estimate of the incidence of each comorbidity related to obesity and overweight using a meta-analysis.</a:t>
            </a:r>
          </a:p>
          <a:p>
            <a:r>
              <a:rPr lang="en-GB" sz="1050" b="1" cap="all" dirty="0"/>
              <a:t>METHODS:</a:t>
            </a:r>
          </a:p>
          <a:p>
            <a:r>
              <a:rPr lang="en-GB" sz="1050" dirty="0"/>
              <a:t>A literature search for the twenty comorbidities identified in a preliminary search was conducted in Medline and </a:t>
            </a:r>
            <a:r>
              <a:rPr lang="en-GB" sz="1050" dirty="0" err="1"/>
              <a:t>Embase</a:t>
            </a:r>
            <a:r>
              <a:rPr lang="en-GB" sz="1050" dirty="0"/>
              <a:t> (Jan 2007). Studies meeting the inclusion criteria (prospective cohort studies of sufficient size reporting risk estimate based on the incidence of disease) were extracted. Study-specific unadjusted relative risks (RRs) on the log scale comparing overweight with normal and obese with normal were weighted by the inverse of their corresponding variances to obtain a pooled RR with 95% confidence intervals (CI).</a:t>
            </a:r>
          </a:p>
          <a:p>
            <a:r>
              <a:rPr lang="en-GB" sz="1050" b="1" cap="all" dirty="0"/>
              <a:t>RESULTS:</a:t>
            </a:r>
          </a:p>
          <a:p>
            <a:r>
              <a:rPr lang="en-GB" sz="1050" dirty="0"/>
              <a:t>A total of 89 relevant studies were identified. The review found evidence for 18 comorbidities which met the inclusion criteria. The meta-analysis determined statistically significant associations for overweight with the incidence of type II diabetes, all cancers except </a:t>
            </a:r>
            <a:r>
              <a:rPr lang="en-GB" sz="1050" dirty="0" err="1"/>
              <a:t>esophageal</a:t>
            </a:r>
            <a:r>
              <a:rPr lang="en-GB" sz="1050" dirty="0"/>
              <a:t> (female), pancreatic and prostate cancer, all cardiovascular diseases (except congestive heart failure), asthma, gallbladder disease, osteoarthritis and chronic back pain. We noted the strongest association between overweight defined by body mass index (BMI) and the incidence of type II diabetes in females (RR = 3.92 (95% CI: 3.10-4.97)). Statistically significant associations with obesity were found with the incidence of type II diabetes, all cancers except </a:t>
            </a:r>
            <a:r>
              <a:rPr lang="en-GB" sz="1050" dirty="0" err="1"/>
              <a:t>esophageal</a:t>
            </a:r>
            <a:r>
              <a:rPr lang="en-GB" sz="1050" dirty="0"/>
              <a:t> and prostate cancer, all cardiovascular diseases, asthma, gallbladder disease, osteoarthritis and chronic back pain. Obesity defined by BMI was also most strongly associated with the incidence of type II diabetes in females (12.41 (9.03-17.06)).</a:t>
            </a:r>
          </a:p>
          <a:p>
            <a:r>
              <a:rPr lang="en-GB" sz="1050" b="1" cap="all" dirty="0"/>
              <a:t>CONCLUSION:</a:t>
            </a:r>
          </a:p>
          <a:p>
            <a:r>
              <a:rPr lang="en-GB" sz="1050" dirty="0"/>
              <a:t>Both overweight and obesity are associated with the incidence of multiple comorbidities including type II diabetes, cancer and cardiovascular diseases. Maintenance of a healthy weight could be important in the prevention of the large disease burden in the future. Further studies are needed to explore the biological mechanisms that link overweight and obesity with these comorbidities.</a:t>
            </a:r>
          </a:p>
          <a:p>
            <a:endParaRPr lang="en-GB" sz="1050" u="sng" dirty="0"/>
          </a:p>
          <a:p>
            <a:r>
              <a:rPr lang="en-GB" sz="1050" u="sng" dirty="0" err="1"/>
              <a:t>Luppino</a:t>
            </a:r>
            <a:r>
              <a:rPr lang="en-GB" sz="1050" u="sng" dirty="0"/>
              <a:t> et al. Arch Gen Psychiatry 2010;67:220–9</a:t>
            </a:r>
          </a:p>
          <a:p>
            <a:r>
              <a:rPr lang="en-GB" sz="1200" b="1" i="0" kern="1200" dirty="0">
                <a:solidFill>
                  <a:srgbClr val="001965"/>
                </a:solidFill>
                <a:effectLst/>
                <a:latin typeface="+mn-lt"/>
                <a:ea typeface="+mn-ea"/>
                <a:cs typeface="+mn-cs"/>
              </a:rPr>
              <a:t>Abstract</a:t>
            </a:r>
          </a:p>
          <a:p>
            <a:r>
              <a:rPr lang="en-GB" sz="1200" b="1" i="0" kern="1200" cap="all" dirty="0">
                <a:solidFill>
                  <a:srgbClr val="001965"/>
                </a:solidFill>
                <a:effectLst/>
                <a:latin typeface="+mn-lt"/>
                <a:ea typeface="+mn-ea"/>
                <a:cs typeface="+mn-cs"/>
              </a:rPr>
              <a:t>CONTEXT:</a:t>
            </a:r>
          </a:p>
          <a:p>
            <a:r>
              <a:rPr lang="en-GB" sz="1200" b="0" i="0" kern="1200" dirty="0">
                <a:solidFill>
                  <a:srgbClr val="001965"/>
                </a:solidFill>
                <a:effectLst/>
                <a:latin typeface="+mn-lt"/>
                <a:ea typeface="+mn-ea"/>
                <a:cs typeface="+mn-cs"/>
              </a:rPr>
              <a:t>Association between obesity and depression has repeatedly been established. For treatment and prevention purposes, it is important to acquire more insight into their longitudinal interaction.</a:t>
            </a:r>
          </a:p>
          <a:p>
            <a:r>
              <a:rPr lang="en-GB" sz="1200" b="1" i="0" kern="1200" cap="all" dirty="0">
                <a:solidFill>
                  <a:srgbClr val="001965"/>
                </a:solidFill>
                <a:effectLst/>
                <a:latin typeface="+mn-lt"/>
                <a:ea typeface="+mn-ea"/>
                <a:cs typeface="+mn-cs"/>
              </a:rPr>
              <a:t>OBJECTIVE:</a:t>
            </a:r>
          </a:p>
          <a:p>
            <a:r>
              <a:rPr lang="en-GB" sz="1200" b="0" i="0" kern="1200" dirty="0">
                <a:solidFill>
                  <a:srgbClr val="001965"/>
                </a:solidFill>
                <a:effectLst/>
                <a:latin typeface="+mn-lt"/>
                <a:ea typeface="+mn-ea"/>
                <a:cs typeface="+mn-cs"/>
              </a:rPr>
              <a:t>To conduct a systematic review and meta-analysis on the longitudinal relationship between depression, overweight, and obesity and to identify possible influencing factors.</a:t>
            </a:r>
          </a:p>
          <a:p>
            <a:r>
              <a:rPr lang="en-GB" sz="1200" b="1" i="0" kern="1200" cap="all" dirty="0">
                <a:solidFill>
                  <a:srgbClr val="001965"/>
                </a:solidFill>
                <a:effectLst/>
                <a:latin typeface="+mn-lt"/>
                <a:ea typeface="+mn-ea"/>
                <a:cs typeface="+mn-cs"/>
              </a:rPr>
              <a:t>DATA SOURCES:</a:t>
            </a:r>
          </a:p>
          <a:p>
            <a:r>
              <a:rPr lang="en-GB" sz="1200" b="0" i="0" kern="1200" dirty="0">
                <a:solidFill>
                  <a:srgbClr val="001965"/>
                </a:solidFill>
                <a:effectLst/>
                <a:latin typeface="+mn-lt"/>
                <a:ea typeface="+mn-ea"/>
                <a:cs typeface="+mn-cs"/>
              </a:rPr>
              <a:t>Studies were found using PubMed, </a:t>
            </a:r>
            <a:r>
              <a:rPr lang="en-GB" sz="1200" b="0" i="0" kern="1200" dirty="0" err="1">
                <a:solidFill>
                  <a:srgbClr val="001965"/>
                </a:solidFill>
                <a:effectLst/>
                <a:latin typeface="+mn-lt"/>
                <a:ea typeface="+mn-ea"/>
                <a:cs typeface="+mn-cs"/>
              </a:rPr>
              <a:t>PsycINFO</a:t>
            </a:r>
            <a:r>
              <a:rPr lang="en-GB" sz="1200" b="0" i="0" kern="1200" dirty="0">
                <a:solidFill>
                  <a:srgbClr val="001965"/>
                </a:solidFill>
                <a:effectLst/>
                <a:latin typeface="+mn-lt"/>
                <a:ea typeface="+mn-ea"/>
                <a:cs typeface="+mn-cs"/>
              </a:rPr>
              <a:t>, and EMBASE databases and selected on several criteria.</a:t>
            </a:r>
          </a:p>
          <a:p>
            <a:r>
              <a:rPr lang="en-GB" sz="1200" b="1" i="0" kern="1200" cap="all" dirty="0">
                <a:solidFill>
                  <a:srgbClr val="001965"/>
                </a:solidFill>
                <a:effectLst/>
                <a:latin typeface="+mn-lt"/>
                <a:ea typeface="+mn-ea"/>
                <a:cs typeface="+mn-cs"/>
              </a:rPr>
              <a:t>STUDY SELECTION:</a:t>
            </a:r>
          </a:p>
          <a:p>
            <a:r>
              <a:rPr lang="en-GB" sz="1200" b="0" i="0" kern="1200" dirty="0">
                <a:solidFill>
                  <a:srgbClr val="001965"/>
                </a:solidFill>
                <a:effectLst/>
                <a:latin typeface="+mn-lt"/>
                <a:ea typeface="+mn-ea"/>
                <a:cs typeface="+mn-cs"/>
              </a:rPr>
              <a:t>Studies examining the longitudinal bidirectional relation between depression and overweight (body mass index 25-29.99) or obesity (body mass index &gt; or =30) were selected.</a:t>
            </a:r>
          </a:p>
          <a:p>
            <a:r>
              <a:rPr lang="en-GB" sz="1200" b="1" i="0" kern="1200" cap="all" dirty="0">
                <a:solidFill>
                  <a:srgbClr val="001965"/>
                </a:solidFill>
                <a:effectLst/>
                <a:latin typeface="+mn-lt"/>
                <a:ea typeface="+mn-ea"/>
                <a:cs typeface="+mn-cs"/>
              </a:rPr>
              <a:t>DATA EXTRACTION:</a:t>
            </a:r>
          </a:p>
          <a:p>
            <a:r>
              <a:rPr lang="en-GB" sz="1200" b="0" i="0" kern="1200" dirty="0">
                <a:solidFill>
                  <a:srgbClr val="001965"/>
                </a:solidFill>
                <a:effectLst/>
                <a:latin typeface="+mn-lt"/>
                <a:ea typeface="+mn-ea"/>
                <a:cs typeface="+mn-cs"/>
              </a:rPr>
              <a:t>Unadjusted and adjusted odds ratios (ORs) were extracted or provided by the authors.</a:t>
            </a:r>
          </a:p>
          <a:p>
            <a:r>
              <a:rPr lang="en-GB" sz="1200" b="1" i="0" kern="1200" cap="all" dirty="0">
                <a:solidFill>
                  <a:srgbClr val="001965"/>
                </a:solidFill>
                <a:effectLst/>
                <a:latin typeface="+mn-lt"/>
                <a:ea typeface="+mn-ea"/>
                <a:cs typeface="+mn-cs"/>
              </a:rPr>
              <a:t>DATA SYNTHESIS:</a:t>
            </a:r>
          </a:p>
          <a:p>
            <a:r>
              <a:rPr lang="en-GB" sz="1200" b="0" i="0" kern="1200" dirty="0">
                <a:solidFill>
                  <a:srgbClr val="001965"/>
                </a:solidFill>
                <a:effectLst/>
                <a:latin typeface="+mn-lt"/>
                <a:ea typeface="+mn-ea"/>
                <a:cs typeface="+mn-cs"/>
              </a:rPr>
              <a:t>Overall, unadjusted ORs were calculated and subgroup analyses were performed for the 15 included studies (N = 58 745) to estimate the effect of possible moderators (sex, age, depression severity). Obesity at baseline increased the risk of onset of depression at follow-up (unadjusted OR, 1.55; 95% confidence interval [CI], 1.22-1.98; P &lt; .001). This association was more pronounced among Americans than among Europeans (P = .05) and for depressive disorder than for depressive symptoms (P = .05). Overweight increased the risk of onset of depression at follow-up (unadjusted OR, 1.27; 95% CI, 1.07-1.51; P &lt; .01). This association was statistically significant among adults (aged 20-59 years and &gt; or =60 years) but not among younger persons (aged &lt;20 years). Baseline depression (symptoms and disorder) was not predictive of overweight over time. However, depression increased the odds for developing obesity (OR, 1.58; 95% CI, 1.33-1.87; P &lt; .001). Subgroup analyses did not reveal specific moderators of the association.</a:t>
            </a:r>
          </a:p>
          <a:p>
            <a:r>
              <a:rPr lang="en-GB" sz="1200" b="1" i="0" kern="1200" cap="all" dirty="0">
                <a:solidFill>
                  <a:srgbClr val="001965"/>
                </a:solidFill>
                <a:effectLst/>
                <a:latin typeface="+mn-lt"/>
                <a:ea typeface="+mn-ea"/>
                <a:cs typeface="+mn-cs"/>
              </a:rPr>
              <a:t>CONCLUSIONS:</a:t>
            </a:r>
          </a:p>
          <a:p>
            <a:r>
              <a:rPr lang="en-GB" sz="1200" b="0" i="0" kern="1200" dirty="0">
                <a:solidFill>
                  <a:srgbClr val="001965"/>
                </a:solidFill>
                <a:effectLst/>
                <a:latin typeface="+mn-lt"/>
                <a:ea typeface="+mn-ea"/>
                <a:cs typeface="+mn-cs"/>
              </a:rPr>
              <a:t>This meta-analysis confirms a reciprocal link between depression and obesity. Obesity was found to increase the risk of depression, most pronounced among Americans and for clinically diagnosed depression. In addition, depression was found to be predictive of developing obesity.</a:t>
            </a:r>
          </a:p>
          <a:p>
            <a:endParaRPr lang="en-GB" sz="1050" dirty="0"/>
          </a:p>
          <a:p>
            <a:r>
              <a:rPr lang="en-GB" sz="1050" u="sng" dirty="0"/>
              <a:t>Simon et al. Arch Gen Psychiatry 2006;63:824–30</a:t>
            </a:r>
          </a:p>
          <a:p>
            <a:r>
              <a:rPr lang="en-GB" sz="1200" b="1" i="0" kern="1200" dirty="0">
                <a:solidFill>
                  <a:srgbClr val="001965"/>
                </a:solidFill>
                <a:effectLst/>
                <a:latin typeface="+mn-lt"/>
                <a:ea typeface="+mn-ea"/>
                <a:cs typeface="+mn-cs"/>
              </a:rPr>
              <a:t>Abstract</a:t>
            </a:r>
          </a:p>
          <a:p>
            <a:r>
              <a:rPr lang="en-GB" sz="1200" b="1" i="0" kern="1200" cap="all" dirty="0">
                <a:solidFill>
                  <a:srgbClr val="001965"/>
                </a:solidFill>
                <a:effectLst/>
                <a:latin typeface="+mn-lt"/>
                <a:ea typeface="+mn-ea"/>
                <a:cs typeface="+mn-cs"/>
              </a:rPr>
              <a:t>BACKGROUND:</a:t>
            </a:r>
          </a:p>
          <a:p>
            <a:r>
              <a:rPr lang="en-GB" sz="1200" b="0" i="0" kern="1200" dirty="0">
                <a:solidFill>
                  <a:srgbClr val="001965"/>
                </a:solidFill>
                <a:effectLst/>
                <a:latin typeface="+mn-lt"/>
                <a:ea typeface="+mn-ea"/>
                <a:cs typeface="+mn-cs"/>
              </a:rPr>
              <a:t>Epidemiologic data suggest an association between obesity and depression, but findings vary across studies and suggest a stronger relationship in women than men.</a:t>
            </a:r>
          </a:p>
          <a:p>
            <a:r>
              <a:rPr lang="en-GB" sz="1200" b="1" i="0" kern="1200" cap="all" dirty="0">
                <a:solidFill>
                  <a:srgbClr val="001965"/>
                </a:solidFill>
                <a:effectLst/>
                <a:latin typeface="+mn-lt"/>
                <a:ea typeface="+mn-ea"/>
                <a:cs typeface="+mn-cs"/>
              </a:rPr>
              <a:t>OBJECTIVE:</a:t>
            </a:r>
          </a:p>
          <a:p>
            <a:r>
              <a:rPr lang="en-GB" sz="1200" b="0" i="0" kern="1200" dirty="0">
                <a:solidFill>
                  <a:srgbClr val="001965"/>
                </a:solidFill>
                <a:effectLst/>
                <a:latin typeface="+mn-lt"/>
                <a:ea typeface="+mn-ea"/>
                <a:cs typeface="+mn-cs"/>
              </a:rPr>
              <a:t>To evaluate the relationship between obesity and a range of mood, anxiety, and substance use disorders in the US general population.</a:t>
            </a:r>
          </a:p>
          <a:p>
            <a:r>
              <a:rPr lang="en-GB" sz="1200" b="1" i="0" kern="1200" cap="all" dirty="0">
                <a:solidFill>
                  <a:srgbClr val="001965"/>
                </a:solidFill>
                <a:effectLst/>
                <a:latin typeface="+mn-lt"/>
                <a:ea typeface="+mn-ea"/>
                <a:cs typeface="+mn-cs"/>
              </a:rPr>
              <a:t>DESIGN:</a:t>
            </a:r>
          </a:p>
          <a:p>
            <a:r>
              <a:rPr lang="en-GB" sz="1200" b="0" i="0" kern="1200" dirty="0">
                <a:solidFill>
                  <a:srgbClr val="001965"/>
                </a:solidFill>
                <a:effectLst/>
                <a:latin typeface="+mn-lt"/>
                <a:ea typeface="+mn-ea"/>
                <a:cs typeface="+mn-cs"/>
              </a:rPr>
              <a:t>Cross-sectional epidemiologic survey.</a:t>
            </a:r>
          </a:p>
          <a:p>
            <a:r>
              <a:rPr lang="en-GB" sz="1200" b="1" i="0" kern="1200" cap="all" dirty="0">
                <a:solidFill>
                  <a:srgbClr val="001965"/>
                </a:solidFill>
                <a:effectLst/>
                <a:latin typeface="+mn-lt"/>
                <a:ea typeface="+mn-ea"/>
                <a:cs typeface="+mn-cs"/>
              </a:rPr>
              <a:t>SETTING:</a:t>
            </a:r>
          </a:p>
          <a:p>
            <a:r>
              <a:rPr lang="en-GB" sz="1200" b="0" i="0" kern="1200" dirty="0">
                <a:solidFill>
                  <a:srgbClr val="001965"/>
                </a:solidFill>
                <a:effectLst/>
                <a:latin typeface="+mn-lt"/>
                <a:ea typeface="+mn-ea"/>
                <a:cs typeface="+mn-cs"/>
              </a:rPr>
              <a:t>Nationally representative sample of US adults.</a:t>
            </a:r>
          </a:p>
          <a:p>
            <a:r>
              <a:rPr lang="en-GB" sz="1200" b="1" i="0" kern="1200" cap="all" dirty="0">
                <a:solidFill>
                  <a:srgbClr val="001965"/>
                </a:solidFill>
                <a:effectLst/>
                <a:latin typeface="+mn-lt"/>
                <a:ea typeface="+mn-ea"/>
                <a:cs typeface="+mn-cs"/>
              </a:rPr>
              <a:t>PARTICIPANTS:</a:t>
            </a:r>
          </a:p>
          <a:p>
            <a:r>
              <a:rPr lang="en-GB" sz="1200" b="0" i="0" kern="1200" dirty="0">
                <a:solidFill>
                  <a:srgbClr val="001965"/>
                </a:solidFill>
                <a:effectLst/>
                <a:latin typeface="+mn-lt"/>
                <a:ea typeface="+mn-ea"/>
                <a:cs typeface="+mn-cs"/>
              </a:rPr>
              <a:t>A total of 9125 respondents who provided complete data on psychiatric disorder, height, and weight. Response rate was 70.9%.</a:t>
            </a:r>
          </a:p>
          <a:p>
            <a:r>
              <a:rPr lang="en-GB" sz="1200" b="1" i="0" kern="1200" cap="all" dirty="0">
                <a:solidFill>
                  <a:srgbClr val="001965"/>
                </a:solidFill>
                <a:effectLst/>
                <a:latin typeface="+mn-lt"/>
                <a:ea typeface="+mn-ea"/>
                <a:cs typeface="+mn-cs"/>
              </a:rPr>
              <a:t>MAIN OUTCOME MEASURES:</a:t>
            </a:r>
          </a:p>
          <a:p>
            <a:r>
              <a:rPr lang="en-GB" sz="1200" b="0" i="0" kern="1200" dirty="0">
                <a:solidFill>
                  <a:srgbClr val="001965"/>
                </a:solidFill>
                <a:effectLst/>
                <a:latin typeface="+mn-lt"/>
                <a:ea typeface="+mn-ea"/>
                <a:cs typeface="+mn-cs"/>
              </a:rPr>
              <a:t>Participants completed an in-person interview, including assessment of a range of mental disorders (assessed using the World Health Organization Composite International Diagnostic Interview) and height and weight (by self-report).</a:t>
            </a:r>
          </a:p>
          <a:p>
            <a:r>
              <a:rPr lang="en-GB" sz="1200" b="1" i="0" kern="1200" cap="all" dirty="0">
                <a:solidFill>
                  <a:srgbClr val="001965"/>
                </a:solidFill>
                <a:effectLst/>
                <a:latin typeface="+mn-lt"/>
                <a:ea typeface="+mn-ea"/>
                <a:cs typeface="+mn-cs"/>
              </a:rPr>
              <a:t>RESULTS:</a:t>
            </a:r>
          </a:p>
          <a:p>
            <a:r>
              <a:rPr lang="en-GB" sz="1200" b="0" i="0" kern="1200" dirty="0">
                <a:solidFill>
                  <a:srgbClr val="001965"/>
                </a:solidFill>
                <a:effectLst/>
                <a:latin typeface="+mn-lt"/>
                <a:ea typeface="+mn-ea"/>
                <a:cs typeface="+mn-cs"/>
              </a:rPr>
              <a:t>Obesity (defined as body mass index [calculated as weight in kilograms divided by the square of height in meters] of &gt; or =30) was associated with significant increases in lifetime diagnosis of major depression (odds ratio [OR], 1.21; 95% confidence interval [CI], 1.09-1.35), bipolar disorder (OR, 1.47; 95% CI, 1.12-1.93), and panic disorder or agoraphobia (OR, 1.27; 95% CI, 1.01-1.60). Obesity was associated with significantly lower lifetime risk of substance use disorder (OR, 0.78; 95% CI, 0.65-0.93). Subgroup analyses found no difference in these associations between men and women, but the association between obesity and mood disorder was strongest in non-Hispanic whites (OR, 1.38; 95% CI, 1.20-1.59) and college graduates (OR, 1.44; 95% CI, 1.14-1.81).</a:t>
            </a:r>
          </a:p>
          <a:p>
            <a:r>
              <a:rPr lang="en-GB" sz="1200" b="1" i="0" kern="1200" cap="all" dirty="0">
                <a:solidFill>
                  <a:srgbClr val="001965"/>
                </a:solidFill>
                <a:effectLst/>
                <a:latin typeface="+mn-lt"/>
                <a:ea typeface="+mn-ea"/>
                <a:cs typeface="+mn-cs"/>
              </a:rPr>
              <a:t>CONCLUSIONS:</a:t>
            </a:r>
          </a:p>
          <a:p>
            <a:r>
              <a:rPr lang="en-GB" sz="1200" b="0" i="0" kern="1200" dirty="0">
                <a:solidFill>
                  <a:srgbClr val="001965"/>
                </a:solidFill>
                <a:effectLst/>
                <a:latin typeface="+mn-lt"/>
                <a:ea typeface="+mn-ea"/>
                <a:cs typeface="+mn-cs"/>
              </a:rPr>
              <a:t>Obesity is associated with an approximately 25% increase in odds of mood and anxiety disorders and an approximately 25% decrease in odds of substance use disorders. Variation across demographic groups suggests that social or cultural factors may moderate or mediate the association between obesity and mood disorder.</a:t>
            </a:r>
          </a:p>
          <a:p>
            <a:endParaRPr lang="en-GB" sz="1050" dirty="0"/>
          </a:p>
          <a:p>
            <a:r>
              <a:rPr lang="en-GB" sz="1050" u="sng" dirty="0"/>
              <a:t>Church et al. Gastroenterology 2006;130:2023–30</a:t>
            </a:r>
          </a:p>
          <a:p>
            <a:r>
              <a:rPr lang="en-GB" sz="1200" b="1" i="0" kern="1200" dirty="0">
                <a:solidFill>
                  <a:srgbClr val="001965"/>
                </a:solidFill>
                <a:effectLst/>
                <a:latin typeface="+mn-lt"/>
                <a:ea typeface="+mn-ea"/>
                <a:cs typeface="+mn-cs"/>
              </a:rPr>
              <a:t>Abstract</a:t>
            </a:r>
          </a:p>
          <a:p>
            <a:r>
              <a:rPr lang="en-GB" sz="1200" b="1" i="0" kern="1200" cap="all" dirty="0">
                <a:solidFill>
                  <a:srgbClr val="001965"/>
                </a:solidFill>
                <a:effectLst/>
                <a:latin typeface="+mn-lt"/>
                <a:ea typeface="+mn-ea"/>
                <a:cs typeface="+mn-cs"/>
              </a:rPr>
              <a:t>BACKGROUND &amp; AIMS:</a:t>
            </a:r>
          </a:p>
          <a:p>
            <a:r>
              <a:rPr lang="en-GB" sz="1200" b="0" i="0" kern="1200" dirty="0">
                <a:solidFill>
                  <a:srgbClr val="001965"/>
                </a:solidFill>
                <a:effectLst/>
                <a:latin typeface="+mn-lt"/>
                <a:ea typeface="+mn-ea"/>
                <a:cs typeface="+mn-cs"/>
              </a:rPr>
              <a:t>There is a need for more work examining the potential of physical activity and/or weight control as a preventive and/or therapeutic option in the treatment of fatty liver diseases. The purpose of this study was to examine the association between cardiorespiratory fitness, body mass index (BMI), and waist circumference with markers of </a:t>
            </a:r>
            <a:r>
              <a:rPr lang="en-GB" sz="1200" b="0" i="0" kern="1200" dirty="0" err="1">
                <a:solidFill>
                  <a:srgbClr val="001965"/>
                </a:solidFill>
                <a:effectLst/>
                <a:latin typeface="+mn-lt"/>
                <a:ea typeface="+mn-ea"/>
                <a:cs typeface="+mn-cs"/>
              </a:rPr>
              <a:t>nonalcoholic</a:t>
            </a:r>
            <a:r>
              <a:rPr lang="en-GB" sz="1200" b="0" i="0" kern="1200" dirty="0">
                <a:solidFill>
                  <a:srgbClr val="001965"/>
                </a:solidFill>
                <a:effectLst/>
                <a:latin typeface="+mn-lt"/>
                <a:ea typeface="+mn-ea"/>
                <a:cs typeface="+mn-cs"/>
              </a:rPr>
              <a:t> fatty liver disease (NAFLD).</a:t>
            </a:r>
          </a:p>
          <a:p>
            <a:r>
              <a:rPr lang="en-GB" sz="1200" b="1" i="0" kern="1200" cap="all" dirty="0">
                <a:solidFill>
                  <a:srgbClr val="001965"/>
                </a:solidFill>
                <a:effectLst/>
                <a:latin typeface="+mn-lt"/>
                <a:ea typeface="+mn-ea"/>
                <a:cs typeface="+mn-cs"/>
              </a:rPr>
              <a:t>METHODS:</a:t>
            </a:r>
          </a:p>
          <a:p>
            <a:r>
              <a:rPr lang="en-GB" sz="1200" b="0" i="0" kern="1200" dirty="0">
                <a:solidFill>
                  <a:srgbClr val="001965"/>
                </a:solidFill>
                <a:effectLst/>
                <a:latin typeface="+mn-lt"/>
                <a:ea typeface="+mn-ea"/>
                <a:cs typeface="+mn-cs"/>
              </a:rPr>
              <a:t>Participants consisted of 218 apparently healthy </a:t>
            </a:r>
            <a:r>
              <a:rPr lang="en-GB" sz="1200" b="0" i="0" kern="1200" dirty="0" err="1">
                <a:solidFill>
                  <a:srgbClr val="001965"/>
                </a:solidFill>
                <a:effectLst/>
                <a:latin typeface="+mn-lt"/>
                <a:ea typeface="+mn-ea"/>
                <a:cs typeface="+mn-cs"/>
              </a:rPr>
              <a:t>nonsmoking</a:t>
            </a:r>
            <a:r>
              <a:rPr lang="en-GB" sz="1200" b="0" i="0" kern="1200" dirty="0">
                <a:solidFill>
                  <a:srgbClr val="001965"/>
                </a:solidFill>
                <a:effectLst/>
                <a:latin typeface="+mn-lt"/>
                <a:ea typeface="+mn-ea"/>
                <a:cs typeface="+mn-cs"/>
              </a:rPr>
              <a:t>, </a:t>
            </a:r>
            <a:r>
              <a:rPr lang="en-GB" sz="1200" b="0" i="0" kern="1200" dirty="0" err="1">
                <a:solidFill>
                  <a:srgbClr val="001965"/>
                </a:solidFill>
                <a:effectLst/>
                <a:latin typeface="+mn-lt"/>
                <a:ea typeface="+mn-ea"/>
                <a:cs typeface="+mn-cs"/>
              </a:rPr>
              <a:t>nonalcoholic</a:t>
            </a:r>
            <a:r>
              <a:rPr lang="en-GB" sz="1200" b="0" i="0" kern="1200" dirty="0">
                <a:solidFill>
                  <a:srgbClr val="001965"/>
                </a:solidFill>
                <a:effectLst/>
                <a:latin typeface="+mn-lt"/>
                <a:ea typeface="+mn-ea"/>
                <a:cs typeface="+mn-cs"/>
              </a:rPr>
              <a:t> men aged 33-73 years. Cardiorespiratory fitness was assessed by a maximal treadmill test. Liver and spleen density were measured using a computed tomography scan. We defined the presence of NAFLD as the following 3 conditions being met: (1) liver to spleen density of 1.0 or less, (2) serum alanine transaminase level greater than 30 U/L, and (3) serum aspartate transaminase/alanine transaminase level less than 1.0.</a:t>
            </a:r>
          </a:p>
          <a:p>
            <a:r>
              <a:rPr lang="en-GB" sz="1200" b="1" i="0" kern="1200" cap="all" dirty="0">
                <a:solidFill>
                  <a:srgbClr val="001965"/>
                </a:solidFill>
                <a:effectLst/>
                <a:latin typeface="+mn-lt"/>
                <a:ea typeface="+mn-ea"/>
                <a:cs typeface="+mn-cs"/>
              </a:rPr>
              <a:t>RESULTS:</a:t>
            </a:r>
          </a:p>
          <a:p>
            <a:r>
              <a:rPr lang="en-GB" sz="1200" b="0" i="0" kern="1200" dirty="0">
                <a:solidFill>
                  <a:srgbClr val="001965"/>
                </a:solidFill>
                <a:effectLst/>
                <a:latin typeface="+mn-lt"/>
                <a:ea typeface="+mn-ea"/>
                <a:cs typeface="+mn-cs"/>
              </a:rPr>
              <a:t>Twenty-four (11%) of the participants met the NAFLD definition. There was an inverse association between fitness categories, and a positive association for BMI categories (and waist circumference categories) with the prevalence of NAFLD (P for trend &lt;.001 for all). Fitness and BMI were independent of each other in their associations with the prevalence of NAFLD. The addition of waist circumference to the regression model attenuated the association with prevalence of NAFLD for both fitness (P value changed from &lt;.0001 to .06) and BMI (P value changed from &lt;.001 to .22).</a:t>
            </a:r>
          </a:p>
          <a:p>
            <a:r>
              <a:rPr lang="en-GB" sz="1200" b="1" i="0" kern="1200" cap="all" dirty="0">
                <a:solidFill>
                  <a:srgbClr val="001965"/>
                </a:solidFill>
                <a:effectLst/>
                <a:latin typeface="+mn-lt"/>
                <a:ea typeface="+mn-ea"/>
                <a:cs typeface="+mn-cs"/>
              </a:rPr>
              <a:t>CONCLUSIONS:</a:t>
            </a:r>
          </a:p>
          <a:p>
            <a:r>
              <a:rPr lang="en-GB" sz="1200" b="0" i="0" kern="1200" dirty="0">
                <a:solidFill>
                  <a:srgbClr val="001965"/>
                </a:solidFill>
                <a:effectLst/>
                <a:latin typeface="+mn-lt"/>
                <a:ea typeface="+mn-ea"/>
                <a:cs typeface="+mn-cs"/>
              </a:rPr>
              <a:t>Fitness (inversely) and BMI (directly) were associated with the prevalence of NAFLD. However, these associations were attenuated when abdominal obesity was included in the statistical mode</a:t>
            </a:r>
          </a:p>
          <a:p>
            <a:endParaRPr lang="en-GB" sz="1050" dirty="0"/>
          </a:p>
          <a:p>
            <a:r>
              <a:rPr lang="en-GB" sz="1050" u="sng" dirty="0"/>
              <a:t>Li et al. </a:t>
            </a:r>
            <a:r>
              <a:rPr lang="en-GB" sz="1050" u="sng" dirty="0" err="1"/>
              <a:t>Prev</a:t>
            </a:r>
            <a:r>
              <a:rPr lang="en-GB" sz="1050" u="sng" dirty="0"/>
              <a:t> Med 2010;51:18–23</a:t>
            </a:r>
          </a:p>
          <a:p>
            <a:r>
              <a:rPr lang="en-GB" sz="1200" b="1" i="0" kern="1200" cap="all" dirty="0">
                <a:solidFill>
                  <a:srgbClr val="001965"/>
                </a:solidFill>
                <a:effectLst/>
                <a:latin typeface="+mn-lt"/>
                <a:ea typeface="+mn-ea"/>
                <a:cs typeface="+mn-cs"/>
              </a:rPr>
              <a:t>OBJECTIVE:</a:t>
            </a:r>
          </a:p>
          <a:p>
            <a:r>
              <a:rPr lang="en-GB" sz="1200" b="0" i="0" kern="1200" dirty="0">
                <a:solidFill>
                  <a:srgbClr val="001965"/>
                </a:solidFill>
                <a:effectLst/>
                <a:latin typeface="+mn-lt"/>
                <a:ea typeface="+mn-ea"/>
                <a:cs typeface="+mn-cs"/>
              </a:rPr>
              <a:t>To estimate the prevalence of self-reported clinically diagnosed sleep </a:t>
            </a:r>
            <a:r>
              <a:rPr lang="en-GB" sz="1200" b="0" i="0" kern="1200" dirty="0" err="1">
                <a:solidFill>
                  <a:srgbClr val="001965"/>
                </a:solidFill>
                <a:effectLst/>
                <a:latin typeface="+mn-lt"/>
                <a:ea typeface="+mn-ea"/>
                <a:cs typeface="+mn-cs"/>
              </a:rPr>
              <a:t>apnea</a:t>
            </a:r>
            <a:r>
              <a:rPr lang="en-GB" sz="1200" b="0" i="0" kern="1200" dirty="0">
                <a:solidFill>
                  <a:srgbClr val="001965"/>
                </a:solidFill>
                <a:effectLst/>
                <a:latin typeface="+mn-lt"/>
                <a:ea typeface="+mn-ea"/>
                <a:cs typeface="+mn-cs"/>
              </a:rPr>
              <a:t> (diagnosed sleep </a:t>
            </a:r>
            <a:r>
              <a:rPr lang="en-GB" sz="1200" b="0" i="0" kern="1200" dirty="0" err="1">
                <a:solidFill>
                  <a:srgbClr val="001965"/>
                </a:solidFill>
                <a:effectLst/>
                <a:latin typeface="+mn-lt"/>
                <a:ea typeface="+mn-ea"/>
                <a:cs typeface="+mn-cs"/>
              </a:rPr>
              <a:t>apnea</a:t>
            </a:r>
            <a:r>
              <a:rPr lang="en-GB" sz="1200" b="0" i="0" kern="1200" dirty="0">
                <a:solidFill>
                  <a:srgbClr val="001965"/>
                </a:solidFill>
                <a:effectLst/>
                <a:latin typeface="+mn-lt"/>
                <a:ea typeface="+mn-ea"/>
                <a:cs typeface="+mn-cs"/>
              </a:rPr>
              <a:t>) according to body mass index (BMI, measure of total obesity) and waist circumference (measure of abdominal obesity) in US adults.</a:t>
            </a:r>
          </a:p>
          <a:p>
            <a:r>
              <a:rPr lang="en-GB" sz="1200" b="1" i="0" kern="1200" cap="all" dirty="0">
                <a:solidFill>
                  <a:srgbClr val="001965"/>
                </a:solidFill>
                <a:effectLst/>
                <a:latin typeface="+mn-lt"/>
                <a:ea typeface="+mn-ea"/>
                <a:cs typeface="+mn-cs"/>
              </a:rPr>
              <a:t>METHODS:</a:t>
            </a:r>
          </a:p>
          <a:p>
            <a:r>
              <a:rPr lang="en-GB" sz="1200" b="0" i="0" kern="1200" dirty="0">
                <a:solidFill>
                  <a:srgbClr val="001965"/>
                </a:solidFill>
                <a:effectLst/>
                <a:latin typeface="+mn-lt"/>
                <a:ea typeface="+mn-ea"/>
                <a:cs typeface="+mn-cs"/>
              </a:rPr>
              <a:t>Data from a representative sample of 4309 US adults in the National Health and Nutrition Examination Surveys 2005-2006 were </a:t>
            </a:r>
            <a:r>
              <a:rPr lang="en-GB" sz="1200" b="0" i="0" kern="1200" dirty="0" err="1">
                <a:solidFill>
                  <a:srgbClr val="001965"/>
                </a:solidFill>
                <a:effectLst/>
                <a:latin typeface="+mn-lt"/>
                <a:ea typeface="+mn-ea"/>
                <a:cs typeface="+mn-cs"/>
              </a:rPr>
              <a:t>analyzed</a:t>
            </a:r>
            <a:r>
              <a:rPr lang="en-GB" sz="1200" b="0" i="0" kern="1200" dirty="0">
                <a:solidFill>
                  <a:srgbClr val="001965"/>
                </a:solidFill>
                <a:effectLst/>
                <a:latin typeface="+mn-lt"/>
                <a:ea typeface="+mn-ea"/>
                <a:cs typeface="+mn-cs"/>
              </a:rPr>
              <a:t>. Log-linear regression analyses with a robust variance estimator were performed to estimate the prevalence ratios (PR) and 95% confidence intervals (CIs).</a:t>
            </a:r>
          </a:p>
          <a:p>
            <a:r>
              <a:rPr lang="en-GB" sz="1200" b="1" i="0" kern="1200" cap="all" dirty="0">
                <a:solidFill>
                  <a:srgbClr val="001965"/>
                </a:solidFill>
                <a:effectLst/>
                <a:latin typeface="+mn-lt"/>
                <a:ea typeface="+mn-ea"/>
                <a:cs typeface="+mn-cs"/>
              </a:rPr>
              <a:t>RESULTS:</a:t>
            </a:r>
          </a:p>
          <a:p>
            <a:r>
              <a:rPr lang="en-GB" sz="1200" b="0" i="0" kern="1200" dirty="0">
                <a:solidFill>
                  <a:srgbClr val="001965"/>
                </a:solidFill>
                <a:effectLst/>
                <a:latin typeface="+mn-lt"/>
                <a:ea typeface="+mn-ea"/>
                <a:cs typeface="+mn-cs"/>
              </a:rPr>
              <a:t>The overall crude and age-adjusted prevalence estimates of diagnosed sleep </a:t>
            </a:r>
            <a:r>
              <a:rPr lang="en-GB" sz="1200" b="0" i="0" kern="1200" dirty="0" err="1">
                <a:solidFill>
                  <a:srgbClr val="001965"/>
                </a:solidFill>
                <a:effectLst/>
                <a:latin typeface="+mn-lt"/>
                <a:ea typeface="+mn-ea"/>
                <a:cs typeface="+mn-cs"/>
              </a:rPr>
              <a:t>apnea</a:t>
            </a:r>
            <a:r>
              <a:rPr lang="en-GB" sz="1200" b="0" i="0" kern="1200" dirty="0">
                <a:solidFill>
                  <a:srgbClr val="001965"/>
                </a:solidFill>
                <a:effectLst/>
                <a:latin typeface="+mn-lt"/>
                <a:ea typeface="+mn-ea"/>
                <a:cs typeface="+mn-cs"/>
              </a:rPr>
              <a:t> were 4.7% (95% CI=4.0%-5.5%) and 4.5% (95% CI=3.9%-5.2%) in adults. Age-adjusted prevalence in men (6.1%, 95% CI=5.0%-7.3%) was higher than that in women (3.1%, 95% CI=2.1%-4.0%; P&lt;0.01). Age-adjusted prevalence was higher for persons with total obesity (i.e., BMI &gt; or = 30 kg/m(2)) (12.1% vs. 3.0% in men, P&lt;0.01; 7.0% vs. 0.7% in women, P&lt;0.01) or abdominal obesity (10.9% vs. 1.9% in men, P&lt;0.01; 4.6% vs. 0.6% in women, P&lt;0.01) than that for those without total obesity (BMI &lt;30 kg/m(2)) or without abdominal obesity.</a:t>
            </a:r>
          </a:p>
          <a:p>
            <a:r>
              <a:rPr lang="en-GB" sz="1200" b="1" i="0" kern="1200" cap="all" dirty="0">
                <a:solidFill>
                  <a:srgbClr val="001965"/>
                </a:solidFill>
                <a:effectLst/>
                <a:latin typeface="+mn-lt"/>
                <a:ea typeface="+mn-ea"/>
                <a:cs typeface="+mn-cs"/>
              </a:rPr>
              <a:t>CONCLUSIONS:</a:t>
            </a:r>
          </a:p>
          <a:p>
            <a:r>
              <a:rPr lang="en-GB" sz="1200" b="0" i="0" kern="1200" dirty="0">
                <a:solidFill>
                  <a:srgbClr val="001965"/>
                </a:solidFill>
                <a:effectLst/>
                <a:latin typeface="+mn-lt"/>
                <a:ea typeface="+mn-ea"/>
                <a:cs typeface="+mn-cs"/>
              </a:rPr>
              <a:t>These results from a nationally representative sample suggest that diagnosed sleep </a:t>
            </a:r>
            <a:r>
              <a:rPr lang="en-GB" sz="1200" b="0" i="0" kern="1200" dirty="0" err="1">
                <a:solidFill>
                  <a:srgbClr val="001965"/>
                </a:solidFill>
                <a:effectLst/>
                <a:latin typeface="+mn-lt"/>
                <a:ea typeface="+mn-ea"/>
                <a:cs typeface="+mn-cs"/>
              </a:rPr>
              <a:t>apnea</a:t>
            </a:r>
            <a:r>
              <a:rPr lang="en-GB" sz="1200" b="0" i="0" kern="1200" dirty="0">
                <a:solidFill>
                  <a:srgbClr val="001965"/>
                </a:solidFill>
                <a:effectLst/>
                <a:latin typeface="+mn-lt"/>
                <a:ea typeface="+mn-ea"/>
                <a:cs typeface="+mn-cs"/>
              </a:rPr>
              <a:t> is highly prevalent among adults with obesity in the general population, especially among men.</a:t>
            </a:r>
          </a:p>
          <a:p>
            <a:endParaRPr lang="en-GB" sz="1050" dirty="0"/>
          </a:p>
        </p:txBody>
      </p:sp>
    </p:spTree>
    <p:extLst>
      <p:ext uri="{BB962C8B-B14F-4D97-AF65-F5344CB8AC3E}">
        <p14:creationId xmlns:p14="http://schemas.microsoft.com/office/powerpoint/2010/main" val="623837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4F66322-4A2A-0149-A896-4D0B0EF559EA}"/>
              </a:ext>
            </a:extLst>
          </p:cNvPr>
          <p:cNvSpPr>
            <a:spLocks noRot="1" noChangeArrowheads="1" noTextEdit="1"/>
          </p:cNvSpPr>
          <p:nvPr>
            <p:ph type="sldImg"/>
          </p:nvPr>
        </p:nvSpPr>
        <p:spPr>
          <a:ln/>
        </p:spPr>
      </p:sp>
      <p:sp>
        <p:nvSpPr>
          <p:cNvPr id="46083" name="Rectangle 3">
            <a:extLst>
              <a:ext uri="{FF2B5EF4-FFF2-40B4-BE49-F238E27FC236}">
                <a16:creationId xmlns:a16="http://schemas.microsoft.com/office/drawing/2014/main" id="{B0ADDDC0-7D55-A44B-B76F-07FDF9AB2F0F}"/>
              </a:ext>
            </a:extLst>
          </p:cNvPr>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50636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defTabSz="921075" eaLnBrk="0" hangingPunct="0">
              <a:spcBef>
                <a:spcPct val="30000"/>
              </a:spcBef>
              <a:defRPr/>
            </a:pPr>
            <a:r>
              <a:rPr lang="en-GB" dirty="0">
                <a:solidFill>
                  <a:schemeClr val="tx1"/>
                </a:solidFill>
              </a:rPr>
              <a:t>Diabetes diagnosis may have varied across the studies included in </a:t>
            </a:r>
            <a:r>
              <a:rPr lang="en-GB">
                <a:solidFill>
                  <a:schemeClr val="tx1"/>
                </a:solidFill>
              </a:rPr>
              <a:t>this meta-analysis</a:t>
            </a:r>
            <a:endParaRPr lang="en-GB" u="sng"/>
          </a:p>
          <a:p>
            <a:pPr defTabSz="921075" eaLnBrk="0" hangingPunct="0">
              <a:defRPr/>
            </a:pPr>
            <a:endParaRPr lang="en-GB" u="sng"/>
          </a:p>
          <a:p>
            <a:pPr defTabSz="921075" eaLnBrk="0" hangingPunct="0">
              <a:defRPr/>
            </a:pPr>
            <a:r>
              <a:rPr lang="en-GB" u="sng"/>
              <a:t>Guh </a:t>
            </a:r>
            <a:r>
              <a:rPr lang="en-GB" i="1" u="sng"/>
              <a:t>et al. BMC Public Health</a:t>
            </a:r>
            <a:r>
              <a:rPr lang="en-GB" u="sng"/>
              <a:t>. 2009;9:88. </a:t>
            </a:r>
          </a:p>
          <a:p>
            <a:r>
              <a:rPr lang="en-GB" b="1"/>
              <a:t>Abstract</a:t>
            </a:r>
          </a:p>
          <a:p>
            <a:r>
              <a:rPr lang="en-GB" b="1" cap="all"/>
              <a:t>BACKGROUND:</a:t>
            </a:r>
          </a:p>
          <a:p>
            <a:r>
              <a:rPr lang="en-GB"/>
              <a:t>Overweight and obese persons are at risk of a number of medical conditions which can lead to further morbidity and mortality. The primary objective of this study is to provide an estimate of the incidence of each comorbidity related to obesity and overweight using a meta-analysis.</a:t>
            </a:r>
          </a:p>
          <a:p>
            <a:r>
              <a:rPr lang="en-GB" b="1" cap="all"/>
              <a:t>METHODS:</a:t>
            </a:r>
          </a:p>
          <a:p>
            <a:r>
              <a:rPr lang="en-GB"/>
              <a:t>A literature search for the twenty comorbidities identified in a preliminary search was conducted in Medline and Embase (Jan 2007). Studies meeting the inclusion criteria (prospective cohort studies of sufficient size reporting risk estimate based on the incidence of disease) were extracted. Study-specific unadjusted relative risks (RRs) on the log scale comparing overweight with normal and obese with normal were weighted by the inverse of their corresponding variances to obtain a pooled RR with 95% confidence intervals (CI).</a:t>
            </a:r>
          </a:p>
          <a:p>
            <a:r>
              <a:rPr lang="en-GB" b="1" cap="all"/>
              <a:t>RESULTS:</a:t>
            </a:r>
          </a:p>
          <a:p>
            <a:r>
              <a:rPr lang="en-GB"/>
              <a:t>A total of 89 relevant studies were identified. The review found evidence for 18 comorbidities which met the inclusion criteria. The meta-analysis determined statistically significant associations for overweight with the incidence of type II diabetes, all cancers except esophageal (female), pancreatic and prostate cancer, all cardiovascular diseases (except congestive heart failure), asthma, gallbladder disease, osteoarthritis and chronic back pain. We noted the strongest association between overweight defined by body mass index (BMI) and the incidence of type II diabetes in females (RR = 3.92 (95% CI: 3.10-4.97)). Statistically significant associations with obesity were found with the incidence of type II diabetes, all cancers except esophageal and prostate cancer, all cardiovascular diseases, asthma, gallbladder disease, osteoarthritis and chronic back pain. Obesity defined by BMI was also most strongly associated with the incidence of type II diabetes in females (12.41 (9.03-17.06)).</a:t>
            </a:r>
          </a:p>
          <a:p>
            <a:r>
              <a:rPr lang="en-GB" b="1" cap="all"/>
              <a:t>CONCLUSION:</a:t>
            </a:r>
          </a:p>
          <a:p>
            <a:r>
              <a:rPr lang="en-GB"/>
              <a:t>Both overweight and obesity are associated with the incidence of multiple comorbidities including type II diabetes, cancer and cardiovascular diseases. Maintenance of a healthy weight could be important in the prevention of the large disease burden in the future. Further studies are needed to explore the biological mechanisms that link overweight and obesity with these comorbidities.</a:t>
            </a:r>
            <a:endParaRPr lang="en-GB" dirty="0"/>
          </a:p>
        </p:txBody>
      </p:sp>
      <p:sp>
        <p:nvSpPr>
          <p:cNvPr id="5" name="Slide Number Placeholder 4"/>
          <p:cNvSpPr>
            <a:spLocks noGrp="1"/>
          </p:cNvSpPr>
          <p:nvPr>
            <p:ph type="sldNum" sz="quarter" idx="10"/>
          </p:nvPr>
        </p:nvSpPr>
        <p:spPr/>
        <p:txBody>
          <a:bodyPr/>
          <a:lstStyle/>
          <a:p>
            <a:fld id="{B4BAD52E-1D6A-43F7-88AC-109F45434CBB}" type="slidenum">
              <a:rPr lang="en-GB" smtClean="0"/>
              <a:t>20</a:t>
            </a:fld>
            <a:endParaRPr lang="en-GB" dirty="0"/>
          </a:p>
        </p:txBody>
      </p:sp>
    </p:spTree>
    <p:extLst>
      <p:ext uri="{BB962C8B-B14F-4D97-AF65-F5344CB8AC3E}">
        <p14:creationId xmlns:p14="http://schemas.microsoft.com/office/powerpoint/2010/main" val="4266111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en-GB" sz="1200" dirty="0" err="1">
                <a:solidFill>
                  <a:srgbClr val="82786F"/>
                </a:solidFill>
                <a:cs typeface="Verdana" panose="020B0604030504040204" pitchFamily="34" charset="0"/>
              </a:rPr>
              <a:t>Lauby-Secretan</a:t>
            </a:r>
            <a:r>
              <a:rPr lang="en-GB" sz="1200" dirty="0">
                <a:solidFill>
                  <a:srgbClr val="82786F"/>
                </a:solidFill>
                <a:cs typeface="Verdana" panose="020B0604030504040204" pitchFamily="34" charset="0"/>
              </a:rPr>
              <a:t> </a:t>
            </a:r>
            <a:r>
              <a:rPr lang="en-GB" sz="1200" i="1" dirty="0">
                <a:solidFill>
                  <a:srgbClr val="82786F"/>
                </a:solidFill>
                <a:cs typeface="Verdana" panose="020B0604030504040204" pitchFamily="34" charset="0"/>
              </a:rPr>
              <a:t>et al.</a:t>
            </a:r>
            <a:r>
              <a:rPr lang="en-GB" sz="1200" dirty="0">
                <a:solidFill>
                  <a:srgbClr val="82786F"/>
                </a:solidFill>
                <a:cs typeface="Verdana" panose="020B0604030504040204" pitchFamily="34" charset="0"/>
              </a:rPr>
              <a:t> </a:t>
            </a:r>
            <a:r>
              <a:rPr lang="en-GB" sz="1200" i="1" dirty="0">
                <a:solidFill>
                  <a:srgbClr val="82786F"/>
                </a:solidFill>
                <a:cs typeface="Verdana" panose="020B0604030504040204" pitchFamily="34" charset="0"/>
              </a:rPr>
              <a:t>N Engl J Med</a:t>
            </a:r>
            <a:r>
              <a:rPr lang="en-GB" sz="1200" dirty="0">
                <a:solidFill>
                  <a:srgbClr val="82786F"/>
                </a:solidFill>
                <a:cs typeface="Verdana" panose="020B0604030504040204" pitchFamily="34" charset="0"/>
              </a:rPr>
              <a:t> 2016;375:794–8</a:t>
            </a:r>
          </a:p>
          <a:p>
            <a:r>
              <a:rPr lang="en-GB" b="1" dirty="0"/>
              <a:t>Evaluation and Conclusions </a:t>
            </a:r>
          </a:p>
          <a:p>
            <a:r>
              <a:rPr lang="en-GB" dirty="0"/>
              <a:t>On the basis of the available data, we concluded that the absence of excess body fatness lowers the risk of most cancers. In addition, a review of studies in experimental animals and mechanistic data suggest a causal cancer-preventive effect of intentional weight loss, although evidence in humans remains to be established.</a:t>
            </a:r>
          </a:p>
          <a:p>
            <a:endParaRPr lang="en-GB" dirty="0"/>
          </a:p>
        </p:txBody>
      </p:sp>
      <p:sp>
        <p:nvSpPr>
          <p:cNvPr id="4" name="Slide Number Placeholder 3"/>
          <p:cNvSpPr>
            <a:spLocks noGrp="1"/>
          </p:cNvSpPr>
          <p:nvPr>
            <p:ph type="sldNum" sz="quarter" idx="10"/>
          </p:nvPr>
        </p:nvSpPr>
        <p:spPr/>
        <p:txBody>
          <a:bodyPr/>
          <a:lstStyle/>
          <a:p>
            <a:fld id="{B4BAD52E-1D6A-43F7-88AC-109F45434CBB}" type="slidenum">
              <a:rPr lang="en-GB" smtClean="0"/>
              <a:t>22</a:t>
            </a:fld>
            <a:endParaRPr lang="en-GB" dirty="0"/>
          </a:p>
        </p:txBody>
      </p:sp>
    </p:spTree>
    <p:extLst>
      <p:ext uri="{BB962C8B-B14F-4D97-AF65-F5344CB8AC3E}">
        <p14:creationId xmlns:p14="http://schemas.microsoft.com/office/powerpoint/2010/main" val="1690208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eaLnBrk="1" hangingPunct="1">
              <a:spcBef>
                <a:spcPct val="0"/>
              </a:spcBef>
            </a:pPr>
            <a:r>
              <a:rPr lang="en-GB" dirty="0">
                <a:solidFill>
                  <a:schemeClr val="tx1"/>
                </a:solidFill>
              </a:rPr>
              <a:t>Diabetes was diagnosed using ADA criteria (Report of the Expert Committee on the Diagnosis and Classification of Diabetes Mellitus. Diabetes Care 1997;20:1183-97.) </a:t>
            </a:r>
            <a:r>
              <a:rPr lang="en-GB" dirty="0"/>
              <a:t>Prediabetes was diagnosed as follows a plasma glucose concentration of 95 to 125 mg per </a:t>
            </a:r>
            <a:r>
              <a:rPr lang="en-GB" dirty="0" err="1"/>
              <a:t>deciliter</a:t>
            </a:r>
            <a:r>
              <a:rPr lang="en-GB" dirty="0"/>
              <a:t> (5.3 to 6.9 </a:t>
            </a:r>
            <a:r>
              <a:rPr lang="en-GB" dirty="0" err="1"/>
              <a:t>mmol</a:t>
            </a:r>
            <a:r>
              <a:rPr lang="en-GB" dirty="0"/>
              <a:t> per </a:t>
            </a:r>
            <a:r>
              <a:rPr lang="en-GB" dirty="0" err="1"/>
              <a:t>liter</a:t>
            </a:r>
            <a:r>
              <a:rPr lang="en-GB" dirty="0"/>
              <a:t>) in the fasting state (≤125 mg per </a:t>
            </a:r>
            <a:r>
              <a:rPr lang="en-GB" dirty="0" err="1"/>
              <a:t>deciliter</a:t>
            </a:r>
            <a:r>
              <a:rPr lang="en-GB" dirty="0"/>
              <a:t> in the American Indian clinics) and 140 to 199 mg per </a:t>
            </a:r>
            <a:r>
              <a:rPr lang="en-GB" dirty="0" err="1"/>
              <a:t>deciliter</a:t>
            </a:r>
            <a:r>
              <a:rPr lang="en-GB" dirty="0"/>
              <a:t> (7.8 to 11.0 </a:t>
            </a:r>
            <a:r>
              <a:rPr lang="en-GB" dirty="0" err="1"/>
              <a:t>mmol</a:t>
            </a:r>
            <a:r>
              <a:rPr lang="en-GB" dirty="0"/>
              <a:t> per </a:t>
            </a:r>
            <a:r>
              <a:rPr lang="en-GB" dirty="0" err="1"/>
              <a:t>liter</a:t>
            </a:r>
            <a:r>
              <a:rPr lang="en-GB" dirty="0"/>
              <a:t>) two hours after a 75-g oral glucose load. These concentrations are elevated but are not diagnostic of diabetes according to the 1997 criteria of the American Diabetes Association. Before June 1997, the criterion for plasma glucose in the fasting state was 100 to 139 mg per </a:t>
            </a:r>
            <a:r>
              <a:rPr lang="en-GB" dirty="0" err="1"/>
              <a:t>deciliter</a:t>
            </a:r>
            <a:r>
              <a:rPr lang="en-GB" dirty="0"/>
              <a:t> (5.6 to 7.7 </a:t>
            </a:r>
            <a:r>
              <a:rPr lang="en-GB" dirty="0" err="1"/>
              <a:t>mmol</a:t>
            </a:r>
            <a:r>
              <a:rPr lang="en-GB" dirty="0"/>
              <a:t> per </a:t>
            </a:r>
            <a:r>
              <a:rPr lang="en-GB" dirty="0" err="1"/>
              <a:t>liter</a:t>
            </a:r>
            <a:r>
              <a:rPr lang="en-GB" dirty="0"/>
              <a:t>), or ≤139 mg per </a:t>
            </a:r>
            <a:r>
              <a:rPr lang="en-GB" dirty="0" err="1"/>
              <a:t>deciliter</a:t>
            </a:r>
            <a:r>
              <a:rPr lang="en-GB" dirty="0"/>
              <a:t> in the American Indian clinics. </a:t>
            </a:r>
          </a:p>
          <a:p>
            <a:endParaRPr lang="en-GB" u="sng" dirty="0">
              <a:solidFill>
                <a:srgbClr val="002060"/>
              </a:solidFill>
            </a:endParaRPr>
          </a:p>
          <a:p>
            <a:r>
              <a:rPr lang="en-GB" u="sng" dirty="0" err="1">
                <a:solidFill>
                  <a:srgbClr val="002060"/>
                </a:solidFill>
              </a:rPr>
              <a:t>Knowler</a:t>
            </a:r>
            <a:r>
              <a:rPr lang="en-GB" u="sng" dirty="0">
                <a:solidFill>
                  <a:srgbClr val="002060"/>
                </a:solidFill>
              </a:rPr>
              <a:t> </a:t>
            </a:r>
            <a:r>
              <a:rPr lang="en-GB" i="1" u="sng" dirty="0">
                <a:solidFill>
                  <a:srgbClr val="002060"/>
                </a:solidFill>
              </a:rPr>
              <a:t>et al</a:t>
            </a:r>
            <a:r>
              <a:rPr lang="en-GB" u="sng" dirty="0">
                <a:solidFill>
                  <a:srgbClr val="002060"/>
                </a:solidFill>
              </a:rPr>
              <a:t>. </a:t>
            </a:r>
            <a:r>
              <a:rPr lang="en-GB" i="1" u="sng" dirty="0">
                <a:solidFill>
                  <a:srgbClr val="002060"/>
                </a:solidFill>
              </a:rPr>
              <a:t>N Engl J Med</a:t>
            </a:r>
            <a:r>
              <a:rPr lang="en-GB" u="sng" dirty="0">
                <a:solidFill>
                  <a:srgbClr val="002060"/>
                </a:solidFill>
              </a:rPr>
              <a:t> 2002;346:393–403.</a:t>
            </a:r>
          </a:p>
          <a:p>
            <a:r>
              <a:rPr lang="en-GB" b="1" dirty="0"/>
              <a:t>Abstract</a:t>
            </a:r>
          </a:p>
          <a:p>
            <a:r>
              <a:rPr lang="en-GB" b="1" cap="all" dirty="0"/>
              <a:t>BACKGROUND:</a:t>
            </a:r>
          </a:p>
          <a:p>
            <a:r>
              <a:rPr lang="en-GB" dirty="0"/>
              <a:t>Type 2 diabetes affects approximately 8 percent of adults in the United States. Some risk factors--elevated plasma glucose concentrations in the fasting state and after an oral glucose load, overweight, and a sedentary lifestyle--are potentially reversible. We hypothesized that modifying these factors with a lifestyle-intervention programme or the administration of metformin would prevent or delay the development of diabetes.</a:t>
            </a:r>
          </a:p>
          <a:p>
            <a:r>
              <a:rPr lang="en-GB" b="1" cap="all" dirty="0"/>
              <a:t>METHODS:</a:t>
            </a:r>
          </a:p>
          <a:p>
            <a:r>
              <a:rPr lang="en-GB" dirty="0"/>
              <a:t>We randomly assigned 3234 nondiabetic persons with elevated fasting and post-load plasma glucose concentrations to placebo, metformin (850 mg twice daily), or a lifestyle-modification programme with the goals of at least a 7 percent weight loss and at least 150 minutes of physical activity per week. The mean age of the participants was 51 years, and the mean body-mass index (the weight in kilograms divided by the square of the height in meters) was 34.0; 68 percent were women, and 45 percent were members of minority groups.</a:t>
            </a:r>
          </a:p>
          <a:p>
            <a:r>
              <a:rPr lang="en-GB" b="1" cap="all" dirty="0"/>
              <a:t>RESULTS:</a:t>
            </a:r>
          </a:p>
          <a:p>
            <a:r>
              <a:rPr lang="en-GB" dirty="0"/>
              <a:t>The average follow-up was 2.8 years. The incidence of diabetes was 11.0, 7.8, and 4.8 cases per 100 person-years in the placebo, metformin, and lifestyle groups, respectively. The lifestyle intervention reduced the incidence by 58 percent (95 percent confidence interval, 48 to 66 percent) and metformin by 31 percent (95 percent confidence interval, 17 to 43 percent), as compared with placebo; the lifestyle intervention was significantly more effective than metformin. To prevent one case of diabetes during a period of three years, 6.9 persons would have to participate in the lifestyle-intervention program, and 13.9 would have to receive metformin.</a:t>
            </a:r>
          </a:p>
          <a:p>
            <a:r>
              <a:rPr lang="en-GB" b="1" cap="all" dirty="0"/>
              <a:t>CONCLUSIONS:</a:t>
            </a:r>
          </a:p>
          <a:p>
            <a:r>
              <a:rPr lang="en-GB" dirty="0"/>
              <a:t>Lifestyle changes and treatment with metformin both reduced the incidence of diabetes in persons at high risk. The lifestyle intervention was more effective than metformin.</a:t>
            </a:r>
          </a:p>
          <a:p>
            <a:endParaRPr lang="en-GB" dirty="0"/>
          </a:p>
          <a:p>
            <a:r>
              <a:rPr lang="en-GB" u="sng" dirty="0">
                <a:solidFill>
                  <a:srgbClr val="002060"/>
                </a:solidFill>
              </a:rPr>
              <a:t>Li </a:t>
            </a:r>
            <a:r>
              <a:rPr lang="en-GB" i="1" u="sng" dirty="0">
                <a:solidFill>
                  <a:srgbClr val="002060"/>
                </a:solidFill>
              </a:rPr>
              <a:t>et al. Lancet Diabetes Endocrinol</a:t>
            </a:r>
            <a:r>
              <a:rPr lang="en-GB" u="sng" dirty="0">
                <a:solidFill>
                  <a:srgbClr val="002060"/>
                </a:solidFill>
              </a:rPr>
              <a:t>. 2014;2:474-480.</a:t>
            </a:r>
          </a:p>
          <a:p>
            <a:r>
              <a:rPr lang="en-GB" b="1" dirty="0"/>
              <a:t>Abstract</a:t>
            </a:r>
          </a:p>
          <a:p>
            <a:r>
              <a:rPr lang="en-GB" b="1" cap="all" dirty="0"/>
              <a:t>BACKGROUND:</a:t>
            </a:r>
          </a:p>
          <a:p>
            <a:r>
              <a:rPr lang="en-GB" dirty="0"/>
              <a:t>Lifestyle interventions among people with impaired glucose tolerance reduce the incidence of diabetes, but their effect on all-cause and cardiovascular disease mortality is unclear. We assessed the long-term effect of lifestyle intervention on long-term outcomes among adults with impaired glucose tolerance who participated in the Da Qing Diabetes Prevention Study.</a:t>
            </a:r>
          </a:p>
          <a:p>
            <a:r>
              <a:rPr lang="en-GB" b="1" cap="all" dirty="0"/>
              <a:t>METHODS:</a:t>
            </a:r>
          </a:p>
          <a:p>
            <a:r>
              <a:rPr lang="en-GB" dirty="0"/>
              <a:t>The study was a cluster randomised trial in which 33 clinics in Da Qing, China-serving 577 adults with impaired glucose tolerance-were randomised (1:1:1:1) to a control group or lifestyle intervention groups (diet or exercise or both). Patients were enrolled in 1986 and the intervention phase lasted for 6 years. In 2009, we followed up participants to assess the primary outcomes of cardiovascular mortality, all-cause mortality, and incidence of diabetes in the intention-to-treat population.</a:t>
            </a:r>
          </a:p>
          <a:p>
            <a:r>
              <a:rPr lang="en-GB" b="1" cap="all" dirty="0"/>
              <a:t>FINDINGS:</a:t>
            </a:r>
          </a:p>
          <a:p>
            <a:r>
              <a:rPr lang="en-GB" dirty="0"/>
              <a:t>Of the 577 patients, 439 were assigned to the intervention group and 138 were assigned to the control group (one refused baseline examination). 542 (94%) of 576 participants had complete data for mortality and 568 (99%) contributed data to the analysis. 174 participants died during the 23 years of follow-up (121 in the intervention group vs 53 in the control group). Cumulative incidence of cardiovascular disease mortality was 11·9% (95% CI 8·8-15·0) in the intervention group versus 19·6% (12·9-26·3) in the control group (hazard ratio [HR] 0·59, 95% CI 0·36-0·96; p=0·033). All-cause mortality was 28·1% (95% CI 23·9-32·4) versus 38·4% (30·3-46·5; HR 0·71, 95% CI 0·51-0·99; p=0·049). Incidence of diabetes was 72·6% (68·4-76·8) versus 89·9% (84·9-94·9; HR 0·55, 95% CI 0·40-0·76; p=0·001).</a:t>
            </a:r>
          </a:p>
          <a:p>
            <a:r>
              <a:rPr lang="en-GB" b="1" cap="all" dirty="0"/>
              <a:t>INTERPRETATION:</a:t>
            </a:r>
          </a:p>
          <a:p>
            <a:r>
              <a:rPr lang="en-GB" dirty="0"/>
              <a:t>A 6-year lifestyle intervention programme for Chinese people with impaired glucose tolerance can reduce incidence of cardiovascular and all-cause mortality and diabetes. These findings emphasise the long-term clinical benefits of lifestyle intervention for patients with impaired glucose tolerance and provide further justification for adoption of lifestyle interventions as public health measures to control the consequences of diabetes.</a:t>
            </a:r>
          </a:p>
          <a:p>
            <a:endParaRPr lang="en-GB" dirty="0"/>
          </a:p>
          <a:p>
            <a:r>
              <a:rPr lang="en-GB" u="sng" dirty="0" err="1"/>
              <a:t>Datillo</a:t>
            </a:r>
            <a:r>
              <a:rPr lang="en-GB" u="sng" dirty="0"/>
              <a:t> </a:t>
            </a:r>
            <a:r>
              <a:rPr lang="en-GB" i="1" u="sng" dirty="0"/>
              <a:t>et al</a:t>
            </a:r>
            <a:r>
              <a:rPr lang="en-GB" u="sng" dirty="0"/>
              <a:t>. </a:t>
            </a:r>
            <a:r>
              <a:rPr lang="en-GB" i="1" u="sng" dirty="0"/>
              <a:t>Am J Clin </a:t>
            </a:r>
            <a:r>
              <a:rPr lang="en-GB" i="1" u="sng" dirty="0" err="1"/>
              <a:t>Nutr</a:t>
            </a:r>
            <a:r>
              <a:rPr lang="en-GB" i="1" u="sng" dirty="0"/>
              <a:t> </a:t>
            </a:r>
            <a:r>
              <a:rPr lang="en-GB" u="sng" dirty="0"/>
              <a:t>1992;56:320–8.</a:t>
            </a:r>
          </a:p>
          <a:p>
            <a:r>
              <a:rPr lang="en-GB" b="1" dirty="0"/>
              <a:t>Abstract</a:t>
            </a:r>
          </a:p>
          <a:p>
            <a:r>
              <a:rPr lang="en-GB" dirty="0"/>
              <a:t>Studies designed to examine effects of weight reduction by dieting on total cholesterol (TC), low-density-lipoprotein cholesterol (LDL-C), high-density-lipoprotein cholesterol (HDL-C), very-low-density-lipoprotein cholesterol (VLDL-C), and triglycerides (TGs) have reported inconsistent results. The purpose of this study was to quantify effects of weight loss by dieting on lipids and lipoproteins through the review method of meta-analysis. Results from the 70 studies </a:t>
            </a:r>
            <a:r>
              <a:rPr lang="en-GB" dirty="0" err="1"/>
              <a:t>analyzed</a:t>
            </a:r>
            <a:r>
              <a:rPr lang="en-GB" dirty="0"/>
              <a:t> indicated that weight reduction was associated with significant decreases (P less than or equal to 0.001) and correlations (P less than or equal to 0.05) for TC (r = 0.32), LDL-C (r = 0.29), VLDL-C (r = 0.38), and TG (r = 0.32). For every kilogram decrease in body weight, a 0.009-mmol/L increase (P less than or equal to 0.01) in HDL-C occurred for subjects at a stabilized, reduced weight and a 0.007-mmol/L decrease (P less than or equal to 0.05) for subjects actively losing weight. Our results indicate that weight reduction through dieting can be a viable approach to help normalize plasma lipids and lipoproteins in overweight individuals.</a:t>
            </a:r>
          </a:p>
          <a:p>
            <a:endParaRPr lang="en-GB" dirty="0"/>
          </a:p>
          <a:p>
            <a:r>
              <a:rPr lang="en-GB" u="sng" dirty="0">
                <a:solidFill>
                  <a:srgbClr val="002060"/>
                </a:solidFill>
              </a:rPr>
              <a:t>Wing </a:t>
            </a:r>
            <a:r>
              <a:rPr lang="en-GB" i="1" u="sng" dirty="0">
                <a:solidFill>
                  <a:srgbClr val="002060"/>
                </a:solidFill>
              </a:rPr>
              <a:t>et al. </a:t>
            </a:r>
            <a:r>
              <a:rPr lang="en-GB" i="1" u="sng" dirty="0"/>
              <a:t>Diabetes Care</a:t>
            </a:r>
            <a:r>
              <a:rPr lang="en-GB" u="sng" dirty="0"/>
              <a:t>. 2011;34:1481-6</a:t>
            </a:r>
          </a:p>
          <a:p>
            <a:r>
              <a:rPr lang="en-GB" b="1" dirty="0"/>
              <a:t>Abstract</a:t>
            </a:r>
          </a:p>
          <a:p>
            <a:r>
              <a:rPr lang="en-GB" b="1" cap="all" dirty="0"/>
              <a:t>OBJECTIVE:</a:t>
            </a:r>
          </a:p>
          <a:p>
            <a:r>
              <a:rPr lang="en-GB" dirty="0"/>
              <a:t>Overweight and obese individuals are encouraged to lose 5-10% of their body weight to improve cardiovascular disease (CVD) risk, but data supporting this recommendation are limited, particularly for individuals with type 2 diabetes.</a:t>
            </a:r>
          </a:p>
          <a:p>
            <a:r>
              <a:rPr lang="en-GB" b="1" cap="all" dirty="0"/>
              <a:t>RESEARCH DESIGN AND METHODS:</a:t>
            </a:r>
          </a:p>
          <a:p>
            <a:r>
              <a:rPr lang="en-GB" dirty="0"/>
              <a:t>We conducted an observational analysis of participants in the Look AHEAD (Action For Health in Diabetes) study (n=5,145, 40.5% male, 37% from ethnic/racial minorities) and examined the association between the magnitude of weight loss and changes in CVD risk factors at 1 year and the odds of meeting predefined criteria for clinically significant improvements in risk factors in individuals with type 2 diabetes.</a:t>
            </a:r>
          </a:p>
          <a:p>
            <a:r>
              <a:rPr lang="en-GB" b="1" cap="all" dirty="0"/>
              <a:t>RESULTS:</a:t>
            </a:r>
          </a:p>
          <a:p>
            <a:r>
              <a:rPr lang="en-GB" dirty="0"/>
              <a:t>The magnitude of weight loss at 1 year was strongly (P&lt;0.0001) associated with improvements in glycaemia, blood pressure, triglycerides, and HDL cholesterol but not with LDL cholesterol (P=0.79). Compared with weight-stable participants, those who lost 5 to &lt;10% ([</a:t>
            </a:r>
            <a:r>
              <a:rPr lang="en-GB" dirty="0" err="1"/>
              <a:t>means±SD</a:t>
            </a:r>
            <a:r>
              <a:rPr lang="en-GB" dirty="0"/>
              <a:t>] 7.25±2.1 kg) of their body weight had increased odds of achieving a 0.5% point reduction in HbA1c (odds ratio 3.52 [95% CI 2.81-4.40]), a 5-mmHg decrease in diastolic blood pressure (1.48 [1.20-1.82]), a 5-mmHg decrease in systolic blood pressure (1.56 [1.27-1.91]), a 5 mg/dL increase in HDL cholesterol (1.69 [1.37-2.07]), and a 40 mg/dL decrease in triglycerides (2.20 [1.71-2.83]). The odds of clinically significant improvements in most risk factors were even greater in those who lost 10-15% of their body weight.</a:t>
            </a:r>
          </a:p>
          <a:p>
            <a:r>
              <a:rPr lang="en-GB" b="1" cap="all" dirty="0"/>
              <a:t>CONCLUSIONS:</a:t>
            </a:r>
          </a:p>
          <a:p>
            <a:r>
              <a:rPr lang="en-GB" dirty="0"/>
              <a:t>Modest weight losses of 5 to &lt;10% were associated with significant improvements in CVD risk factors at 1 year, but larger weight losses had greater benefits.</a:t>
            </a:r>
          </a:p>
          <a:p>
            <a:endParaRPr lang="en-GB" dirty="0"/>
          </a:p>
          <a:p>
            <a:r>
              <a:rPr lang="en-GB" u="sng" dirty="0"/>
              <a:t>Foster </a:t>
            </a:r>
            <a:r>
              <a:rPr lang="en-GB" i="1" u="sng" dirty="0"/>
              <a:t>et al. Arch Intern Med</a:t>
            </a:r>
            <a:r>
              <a:rPr lang="en-GB" u="sng" dirty="0"/>
              <a:t> 2009;169:1619-26</a:t>
            </a:r>
          </a:p>
          <a:p>
            <a:r>
              <a:rPr lang="en-GB" b="1" dirty="0"/>
              <a:t>Abstract</a:t>
            </a:r>
          </a:p>
          <a:p>
            <a:r>
              <a:rPr lang="en-GB" b="1" cap="all" dirty="0"/>
              <a:t>BACKGROUND:</a:t>
            </a:r>
          </a:p>
          <a:p>
            <a:r>
              <a:rPr lang="en-GB" dirty="0"/>
              <a:t>The belief that weight loss improves obstructive sleep </a:t>
            </a:r>
            <a:r>
              <a:rPr lang="en-GB" dirty="0" err="1"/>
              <a:t>apnea</a:t>
            </a:r>
            <a:r>
              <a:rPr lang="en-GB" dirty="0"/>
              <a:t> (OSA) has limited empirical support. The purpose of this 4-center study was to assess the effects of weight loss on OSA over a 1-year period.</a:t>
            </a:r>
          </a:p>
          <a:p>
            <a:r>
              <a:rPr lang="en-GB" b="1" cap="all" dirty="0"/>
              <a:t>METHODS:</a:t>
            </a:r>
          </a:p>
          <a:p>
            <a:r>
              <a:rPr lang="en-GB" dirty="0"/>
              <a:t>The study included 264 participants with type 2 diabetes and a mean (SD) age of 61.2 (6.5) years, weight of 102.4 (18.3) kg, body mass index (BMI) (calculated as weight in kilograms divided by height in meters squared) of 36.7 (5.7), and an </a:t>
            </a:r>
            <a:r>
              <a:rPr lang="en-GB" dirty="0" err="1"/>
              <a:t>apnea</a:t>
            </a:r>
            <a:r>
              <a:rPr lang="en-GB" dirty="0"/>
              <a:t>–hypopnea index (AHI) of 23.2 (16.5) events per hour. The participants were randomly assigned to either a behavioural weight loss programme developed specifically for obese patients with type 2 diabetes (intensive lifestyle intervention [ILI]) or 3 group sessions related to effective diabetes management (diabetes support and education [DSE]).</a:t>
            </a:r>
          </a:p>
          <a:p>
            <a:r>
              <a:rPr lang="en-GB" b="1" cap="all" dirty="0"/>
              <a:t>RESULTS:</a:t>
            </a:r>
          </a:p>
          <a:p>
            <a:r>
              <a:rPr lang="en-GB" dirty="0"/>
              <a:t>The ILI participants lost more weight at 1 year than did DSE participants (10.8 kg vs 0.6 kg; P &lt; .001). Relative to the DSE group, the ILI intervention was associated with an adjusted (SE) decrease in AHI of 9.7 (2.0) events per hour (P &lt; .001). At 1 year, more than 3 times as many participants in the ILI group than in the DSE group had total remission of their OSA, and the prevalence of severe OSA among ILI participants was half that of the DSE group. Initial AHI and weight loss were the strongest predictors of changes in AHI at 1 year (P &lt; .01). Participants with a weight loss of 10 kg or more had the greatest reductions in AHI.</a:t>
            </a:r>
          </a:p>
          <a:p>
            <a:r>
              <a:rPr lang="en-GB" b="1" cap="all" dirty="0"/>
              <a:t>CONCLUSIONS:</a:t>
            </a:r>
          </a:p>
          <a:p>
            <a:r>
              <a:rPr lang="en-GB" dirty="0"/>
              <a:t>Physicians and their patients can expect that weight loss will result in significant and clinically relevant improvements in OSA among obese patients with type 2 diabetes. Trial Registration clinicaltrials.gov Identifier: NCT00194259.</a:t>
            </a:r>
          </a:p>
          <a:p>
            <a:endParaRPr lang="en-GB" dirty="0"/>
          </a:p>
          <a:p>
            <a:r>
              <a:rPr lang="en-GB" u="sng" dirty="0">
                <a:solidFill>
                  <a:schemeClr val="accent2"/>
                </a:solidFill>
                <a:ea typeface="Batang" pitchFamily="18" charset="-127"/>
              </a:rPr>
              <a:t>Bischoff </a:t>
            </a:r>
            <a:r>
              <a:rPr lang="en-GB" i="1" u="sng" dirty="0">
                <a:solidFill>
                  <a:schemeClr val="accent2"/>
                </a:solidFill>
                <a:ea typeface="Batang" pitchFamily="18" charset="-127"/>
              </a:rPr>
              <a:t>et al. Int J Obes (Lond)</a:t>
            </a:r>
            <a:r>
              <a:rPr lang="en-GB" u="sng" dirty="0">
                <a:solidFill>
                  <a:schemeClr val="accent2"/>
                </a:solidFill>
                <a:ea typeface="Batang" pitchFamily="18" charset="-127"/>
              </a:rPr>
              <a:t>. 2012;36:614-24.</a:t>
            </a:r>
          </a:p>
          <a:p>
            <a:r>
              <a:rPr lang="en-GB" b="1" dirty="0"/>
              <a:t>Abstract</a:t>
            </a:r>
          </a:p>
          <a:p>
            <a:r>
              <a:rPr lang="en-GB" b="1" cap="all" dirty="0"/>
              <a:t>OBJECTIVES:</a:t>
            </a:r>
          </a:p>
          <a:p>
            <a:r>
              <a:rPr lang="en-GB" dirty="0"/>
              <a:t>To determine the effectiveness of a structured multidisciplinary non-surgical obesity therapy programme on the basis of a temporary low-calorie-diet for 12 weeks, and additional intervention modules to enhance nutritional education, to increase physical activity and to modify eating behaviour.</a:t>
            </a:r>
          </a:p>
          <a:p>
            <a:r>
              <a:rPr lang="en-GB" b="1" cap="all" dirty="0"/>
              <a:t>DESIGN:</a:t>
            </a:r>
          </a:p>
          <a:p>
            <a:r>
              <a:rPr lang="en-GB" dirty="0"/>
              <a:t>Prospective </a:t>
            </a:r>
            <a:r>
              <a:rPr lang="en-GB" dirty="0" err="1"/>
              <a:t>multicenter</a:t>
            </a:r>
            <a:r>
              <a:rPr lang="en-GB" dirty="0"/>
              <a:t> observational study in obese individuals undergoing a medically supervised outpatient-based 52-week treatment in 37 </a:t>
            </a:r>
            <a:r>
              <a:rPr lang="en-GB" dirty="0" err="1"/>
              <a:t>centers</a:t>
            </a:r>
            <a:r>
              <a:rPr lang="en-GB" dirty="0"/>
              <a:t> in Germany.</a:t>
            </a:r>
          </a:p>
          <a:p>
            <a:r>
              <a:rPr lang="en-GB" b="1" cap="all" dirty="0"/>
              <a:t>SUBJECTS:</a:t>
            </a:r>
          </a:p>
          <a:p>
            <a:r>
              <a:rPr lang="en-GB" dirty="0"/>
              <a:t>A total of 8296 participants with a body mass index (BMI) of &gt;30 kg m(-2) included within 8.5 years.</a:t>
            </a:r>
          </a:p>
          <a:p>
            <a:r>
              <a:rPr lang="en-GB" b="1" cap="all" dirty="0"/>
              <a:t>MEASUREMENTS:</a:t>
            </a:r>
          </a:p>
          <a:p>
            <a:r>
              <a:rPr lang="en-GB" dirty="0"/>
              <a:t>Main outcome measures were body weight loss, waist circumference (WC), blood pressure, quality of life and adverse events.</a:t>
            </a:r>
          </a:p>
          <a:p>
            <a:r>
              <a:rPr lang="en-GB" b="1" cap="all" dirty="0"/>
              <a:t>RESULTS:</a:t>
            </a:r>
          </a:p>
          <a:p>
            <a:r>
              <a:rPr lang="en-GB" dirty="0"/>
              <a:t>In females, initial body weight was reduced after the 1-year-intervention by 19.6 kg (95% confidence intervals 19.2-19.9 kg) and in males by 26.0 kg (25.2-26.8) according to per protocol analysis of 4850 individuals. Intention-to-treat (ITT) analysis revealed a weight reduction of 15.2 kg (14.9-15.6) in females and 19.4 kg (18.7-20.1) in males. Overall, the intervention resulted in mean reduction in WC of 11 cm; it reduced the prevalence of the metabolic syndrome by 50% and the frequency of hypertension from 47 to 29% of all participants (ITT, all P&lt;0.001). The beneficial effects could be documented for up to 3 years and comprised significant improvement of health-related quality of life. The incidence of adverse effects was low; the only event repeatedly observed and possibly related to either the intervention or the underlying disease was biliary disorders.</a:t>
            </a:r>
          </a:p>
          <a:p>
            <a:r>
              <a:rPr lang="en-GB" b="1" cap="all" dirty="0"/>
              <a:t>CONCLUSION:</a:t>
            </a:r>
          </a:p>
          <a:p>
            <a:r>
              <a:rPr lang="en-GB" dirty="0"/>
              <a:t>The present non-surgical intervention programme is a highly effective treatment of obesity grades I-III and obesity-related diseases, and therefore, could be a valuable basis for future weight maintenance strategies required for sustained success.</a:t>
            </a:r>
          </a:p>
          <a:p>
            <a:endParaRPr lang="en-GB" dirty="0"/>
          </a:p>
          <a:p>
            <a:r>
              <a:rPr lang="en-GB" u="sng" dirty="0"/>
              <a:t>Warkentin </a:t>
            </a:r>
            <a:r>
              <a:rPr lang="en-GB" i="1" u="sng" dirty="0"/>
              <a:t>et al. Obes Rev</a:t>
            </a:r>
            <a:r>
              <a:rPr lang="en-GB" u="sng" dirty="0"/>
              <a:t>. 2014;15:169-82.</a:t>
            </a:r>
          </a:p>
          <a:p>
            <a:r>
              <a:rPr lang="en-GB" b="1" dirty="0"/>
              <a:t>Abstract</a:t>
            </a:r>
          </a:p>
          <a:p>
            <a:r>
              <a:rPr lang="en-GB" dirty="0"/>
              <a:t>The aim of this study was to examine the effect of weight loss on health-related quality of life (HRQL) in randomized controlled intervention trials (RCTs). MEDLINE, </a:t>
            </a:r>
            <a:r>
              <a:rPr lang="en-GB" dirty="0" err="1"/>
              <a:t>HealthStar</a:t>
            </a:r>
            <a:r>
              <a:rPr lang="en-GB" dirty="0"/>
              <a:t> and PsycINFO were searched. RCTs of any weight loss intervention and 20 HRQL instruments were examined. Contingency tables were constructed to examine the association between statistically significant weight loss and statistically significant HRQL improvement within five HRQL categories. In addition, Short Form-36 (SF-36) outcomes were pooled using random-effects models. Fifty-three trials were included. Seventeen studies reported statistically significant weight loss and HRQL improvement. No statistically significant associations between weight loss and HRQL improvement were found in any contingency table. Because of suboptimal endpoint reporting, quantitative data pooling could only be performed using 25% of SF-36 trials in any one model. Significant improvements in physical health were found: mean difference 2.83 points, 95% CI 0.55-5.1, for the physical component score, and mean difference 6.81 points, 95% CI 2.99-10.63, for the physical functioning domain score. Conversely, no significant improvements in mental health were found. No significant association was found between weight loss and overall HRQL improvement. Weight loss may be associated with modest improvements in physical, but not mental, health.</a:t>
            </a:r>
          </a:p>
        </p:txBody>
      </p:sp>
      <p:sp>
        <p:nvSpPr>
          <p:cNvPr id="5" name="Slide Number Placeholder 4"/>
          <p:cNvSpPr>
            <a:spLocks noGrp="1"/>
          </p:cNvSpPr>
          <p:nvPr>
            <p:ph type="sldNum" sz="quarter" idx="10"/>
          </p:nvPr>
        </p:nvSpPr>
        <p:spPr/>
        <p:txBody>
          <a:bodyPr/>
          <a:lstStyle/>
          <a:p>
            <a:fld id="{B4BAD52E-1D6A-43F7-88AC-109F45434CBB}" type="slidenum">
              <a:rPr lang="en-GB" smtClean="0"/>
              <a:t>23</a:t>
            </a:fld>
            <a:endParaRPr lang="en-GB" dirty="0"/>
          </a:p>
        </p:txBody>
      </p:sp>
    </p:spTree>
    <p:extLst>
      <p:ext uri="{BB962C8B-B14F-4D97-AF65-F5344CB8AC3E}">
        <p14:creationId xmlns:p14="http://schemas.microsoft.com/office/powerpoint/2010/main" val="4031688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10"/>
          </p:nvPr>
        </p:nvSpPr>
        <p:spPr/>
        <p:txBody>
          <a:bodyPr/>
          <a:lstStyle/>
          <a:p>
            <a:fld id="{B4BAD52E-1D6A-43F7-88AC-109F45434CBB}" type="slidenum">
              <a:rPr lang="en-GB" smtClean="0"/>
              <a:t>24</a:t>
            </a:fld>
            <a:endParaRPr lang="en-GB" dirty="0"/>
          </a:p>
        </p:txBody>
      </p:sp>
      <p:sp>
        <p:nvSpPr>
          <p:cNvPr id="5" name="Notes Placeholder 4"/>
          <p:cNvSpPr>
            <a:spLocks noGrp="1"/>
          </p:cNvSpPr>
          <p:nvPr>
            <p:ph type="body" sz="quarter" idx="11"/>
          </p:nvPr>
        </p:nvSpPr>
        <p:spPr/>
        <p:txBody>
          <a:bodyPr/>
          <a:lstStyle/>
          <a:p>
            <a:pPr lvl="0">
              <a:spcBef>
                <a:spcPct val="30000"/>
              </a:spcBef>
              <a:defRPr/>
            </a:pPr>
            <a:r>
              <a:rPr lang="en-GB" u="sng"/>
              <a:t>Wadden </a:t>
            </a:r>
            <a:r>
              <a:rPr lang="en-GB" i="1" u="sng"/>
              <a:t>et al</a:t>
            </a:r>
            <a:r>
              <a:rPr lang="en-GB" u="sng"/>
              <a:t>. </a:t>
            </a:r>
            <a:r>
              <a:rPr lang="en-GB" i="1" u="sng"/>
              <a:t>Ann Intern Med</a:t>
            </a:r>
            <a:r>
              <a:rPr lang="en-GB" u="sng"/>
              <a:t> 1993;119:688–93</a:t>
            </a:r>
            <a:endParaRPr lang="en-GB" u="sng" dirty="0"/>
          </a:p>
          <a:p>
            <a:r>
              <a:rPr lang="en-GB" b="1"/>
              <a:t>Abstract</a:t>
            </a:r>
          </a:p>
          <a:p>
            <a:r>
              <a:rPr lang="en-GB"/>
              <a:t>Recent studies of the treatment of obesity by moderate and severe caloric restriction show that patients treated in randomized trials using a conventional 1200 kcal/d reducing diet, combined with behavior modification, lose approximately 8.5 kg in 20 weeks. They maintain approximately two thirds of this weight loss 1 year later. Patients treated under medical supervision using a very-low-calorie diet (400 to 800 kcal/d) lose approximately 20 kg in 12 to 16 weeks and maintain one half to two thirds of this loss in the following year. Both dietary interventions are associated with increasing weight regain over time, although regain can be minimized with the recognition that obesity, in many cases, is a chronic condition that requires continuing care. Patients who participate in a formal weight-loss maintenance program, exercise regularly, or both are likely to achieve the best long-term results.</a:t>
            </a:r>
          </a:p>
          <a:p>
            <a:endParaRPr lang="en-GB" dirty="0"/>
          </a:p>
          <a:p>
            <a:endParaRPr lang="en-GB" dirty="0"/>
          </a:p>
        </p:txBody>
      </p:sp>
    </p:spTree>
    <p:extLst>
      <p:ext uri="{BB962C8B-B14F-4D97-AF65-F5344CB8AC3E}">
        <p14:creationId xmlns:p14="http://schemas.microsoft.com/office/powerpoint/2010/main" val="3987481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259" eaLnBrk="0" hangingPunct="0">
              <a:defRPr/>
            </a:pPr>
            <a:r>
              <a:rPr lang="en-GB" u="sng" dirty="0" err="1">
                <a:solidFill>
                  <a:schemeClr val="accent2"/>
                </a:solidFill>
              </a:rPr>
              <a:t>Sumithran</a:t>
            </a:r>
            <a:r>
              <a:rPr lang="en-GB" u="sng" dirty="0">
                <a:solidFill>
                  <a:schemeClr val="accent2"/>
                </a:solidFill>
              </a:rPr>
              <a:t> </a:t>
            </a:r>
            <a:r>
              <a:rPr lang="en-GB" i="1" u="sng" dirty="0">
                <a:solidFill>
                  <a:schemeClr val="accent2"/>
                </a:solidFill>
              </a:rPr>
              <a:t>et al. N Engl J Med</a:t>
            </a:r>
            <a:r>
              <a:rPr lang="en-GB" u="sng" dirty="0">
                <a:solidFill>
                  <a:schemeClr val="accent2"/>
                </a:solidFill>
              </a:rPr>
              <a:t>. 2011;365:1597-604. </a:t>
            </a:r>
          </a:p>
          <a:p>
            <a:r>
              <a:rPr lang="en-GB" b="1" dirty="0"/>
              <a:t>Abstract</a:t>
            </a:r>
          </a:p>
          <a:p>
            <a:r>
              <a:rPr lang="en-GB" b="1" cap="all" dirty="0"/>
              <a:t>BACKGROUND:</a:t>
            </a:r>
          </a:p>
          <a:p>
            <a:r>
              <a:rPr lang="en-GB" dirty="0"/>
              <a:t>After weight loss, changes in the circulating levels of several peripheral hormones involved in the homeostatic regulation of body weight occur. Whether these changes are transient or persist over time may be important for an understanding of the reasons behind the high rate of weight regain after diet-induced weight loss.</a:t>
            </a:r>
          </a:p>
          <a:p>
            <a:r>
              <a:rPr lang="en-GB" b="1" cap="all" dirty="0"/>
              <a:t>METHODS:</a:t>
            </a:r>
          </a:p>
          <a:p>
            <a:r>
              <a:rPr lang="en-GB" dirty="0"/>
              <a:t>We enrolled 50 overweight or obese patients without diabetes in a 10-week weight-loss program for which a very-low-energy diet was prescribed. At baseline (before weight loss), at 10 weeks (after program completion), and at 62 weeks, we examined circulating levels of leptin, ghrelin, peptide YY, gastric inhibitory polypeptide, glucagon-like peptide 1, amylin, pancreatic polypeptide, cholecystokinin, and insulin and subjective ratings of appetite.</a:t>
            </a:r>
          </a:p>
          <a:p>
            <a:r>
              <a:rPr lang="en-GB" b="1" cap="all" dirty="0"/>
              <a:t>RESULTS:</a:t>
            </a:r>
          </a:p>
          <a:p>
            <a:r>
              <a:rPr lang="en-GB" dirty="0"/>
              <a:t>Weight loss (mean [±SE], 13.5±0.5 kg) led to significant reductions in levels of leptin, peptide YY, cholecystokinin, insulin (P&lt;0.001 for all comparisons), and amylin (P=0.002) and to increases in levels of ghrelin (P&lt;0.001), gastric inhibitory polypeptide (P=0.004), and pancreatic polypeptide (P=0.008). There was also a significant increase in subjective appetite (P&lt;0.001). One year after the initial weight loss, there were still significant differences from baseline in the mean levels of leptin (P&lt;0.001), peptide YY (P&lt;0.001), cholecystokinin (P=0.04), insulin (P=0.01), ghrelin (P&lt;0.001), gastric inhibitory polypeptide (P&lt;0.001), and pancreatic polypeptide (P=0.002), as well as hunger (P&lt;0.001).</a:t>
            </a:r>
          </a:p>
          <a:p>
            <a:r>
              <a:rPr lang="en-GB" b="1" cap="all" dirty="0"/>
              <a:t>CONCLUSIONS:</a:t>
            </a:r>
          </a:p>
          <a:p>
            <a:r>
              <a:rPr lang="en-GB" dirty="0"/>
              <a:t>One year after initial weight reduction, levels of the circulating mediators of appetite that encourage weight regain after diet-induced weight loss do not revert to the levels recorded before weight loss. Long-term strategies to counteract this change may be needed to prevent obesity relapse. (Funded by the National Health and Medical Research Council and others; ClinicalTrials.gov number, NCT00870259.).</a:t>
            </a:r>
          </a:p>
        </p:txBody>
      </p:sp>
      <p:sp>
        <p:nvSpPr>
          <p:cNvPr id="2" name="Slide Number Placeholder 1"/>
          <p:cNvSpPr>
            <a:spLocks noGrp="1"/>
          </p:cNvSpPr>
          <p:nvPr>
            <p:ph type="sldNum" sz="quarter" idx="10"/>
          </p:nvPr>
        </p:nvSpPr>
        <p:spPr/>
        <p:txBody>
          <a:bodyPr/>
          <a:lstStyle/>
          <a:p>
            <a:fld id="{B4BAD52E-1D6A-43F7-88AC-109F45434CBB}" type="slidenum">
              <a:rPr lang="en-GB" smtClean="0"/>
              <a:t>26</a:t>
            </a:fld>
            <a:endParaRPr lang="en-GB" dirty="0"/>
          </a:p>
        </p:txBody>
      </p:sp>
    </p:spTree>
    <p:extLst>
      <p:ext uri="{BB962C8B-B14F-4D97-AF65-F5344CB8AC3E}">
        <p14:creationId xmlns:p14="http://schemas.microsoft.com/office/powerpoint/2010/main" val="2335312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Lifestyle modification or very-low calorie diets can lead to modest weight losses of up to 10% but with a great chance of weight regain</a:t>
            </a:r>
          </a:p>
          <a:p>
            <a:pPr marL="171450" indent="-171450">
              <a:buFont typeface="Arial" panose="020B0604020202020204" pitchFamily="34" charset="0"/>
              <a:buChar char="•"/>
            </a:pPr>
            <a:r>
              <a:rPr lang="en-GB" dirty="0"/>
              <a:t>Evidence</a:t>
            </a:r>
            <a:r>
              <a:rPr lang="en-GB" baseline="0" dirty="0"/>
              <a:t> suggests that i</a:t>
            </a:r>
            <a:r>
              <a:rPr lang="en-GB" dirty="0"/>
              <a:t>ntensive</a:t>
            </a:r>
            <a:r>
              <a:rPr lang="en-GB" baseline="0" dirty="0"/>
              <a:t> behavioural therapy can deliver the weight loss of 4-6 %</a:t>
            </a:r>
          </a:p>
          <a:p>
            <a:pPr marL="171450" indent="-171450">
              <a:buFont typeface="Arial" panose="020B0604020202020204" pitchFamily="34" charset="0"/>
              <a:buChar char="•"/>
            </a:pPr>
            <a:r>
              <a:rPr lang="en-GB" baseline="0" dirty="0"/>
              <a:t>Approved and available </a:t>
            </a:r>
            <a:r>
              <a:rPr lang="en-GB" baseline="0" dirty="0" err="1"/>
              <a:t>pharmacotherapeutic</a:t>
            </a:r>
            <a:r>
              <a:rPr lang="en-GB" baseline="0" dirty="0"/>
              <a:t> options can deliver weight loss in range of 3-10%</a:t>
            </a:r>
          </a:p>
          <a:p>
            <a:pPr marL="171450" indent="-171450">
              <a:buFont typeface="Arial" panose="020B0604020202020204" pitchFamily="34" charset="0"/>
              <a:buChar char="•"/>
            </a:pPr>
            <a:r>
              <a:rPr lang="en-GB" dirty="0"/>
              <a:t>In contrast, bariatric surgery induces very large and sustained weight losses of 10–40%. However, only few patients are candidates for this invasive procedure.</a:t>
            </a:r>
          </a:p>
          <a:p>
            <a:pPr marL="171450" indent="-171450">
              <a:buFont typeface="Arial" panose="020B0604020202020204" pitchFamily="34" charset="0"/>
              <a:buChar char="•"/>
            </a:pPr>
            <a:r>
              <a:rPr lang="en-GB" dirty="0"/>
              <a:t>Therefore, there has been a treatment gap for the majority of patients requiring a clinically relevant weight loss, and newly approved pharmacotherapies, together with lifestyle modification, may be a suitable treatment option for these individuals.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BAD52E-1D6A-43F7-88AC-109F45434CBB}" type="slidenum">
              <a:rPr kumimoji="0" lang="en-GB" sz="1200" b="0" i="0" u="none" strike="noStrike" kern="1200" cap="none" spc="0" normalizeH="0" baseline="0" noProof="0" smtClean="0">
                <a:ln>
                  <a:noFill/>
                </a:ln>
                <a:solidFill>
                  <a:prstClr val="black"/>
                </a:solidFill>
                <a:effectLst/>
                <a:uLnTx/>
                <a:uFillTx/>
                <a:latin typeface="Verdana"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918362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4BAD52E-1D6A-43F7-88AC-109F45434CBB}" type="slidenum">
              <a:rPr lang="en-GB" smtClean="0"/>
              <a:pPr/>
              <a:t>28</a:t>
            </a:fld>
            <a:endParaRPr lang="en-GB" dirty="0"/>
          </a:p>
        </p:txBody>
      </p:sp>
      <p:sp>
        <p:nvSpPr>
          <p:cNvPr id="5" name="Slide Image Placeholder 4"/>
          <p:cNvSpPr>
            <a:spLocks noGrp="1" noRot="1" noChangeAspect="1"/>
          </p:cNvSpPr>
          <p:nvPr>
            <p:ph type="sldImg"/>
          </p:nvPr>
        </p:nvSpPr>
        <p:spPr>
          <a:xfrm>
            <a:off x="90488" y="744538"/>
            <a:ext cx="6616700" cy="3722687"/>
          </a:xfrm>
        </p:spPr>
      </p:sp>
      <p:sp>
        <p:nvSpPr>
          <p:cNvPr id="3" name="Notes Placeholder 2"/>
          <p:cNvSpPr>
            <a:spLocks noGrp="1"/>
          </p:cNvSpPr>
          <p:nvPr>
            <p:ph type="body" sz="quarter" idx="11"/>
          </p:nvPr>
        </p:nvSpPr>
        <p:spPr/>
        <p:txBody>
          <a:bodyPr/>
          <a:lstStyle/>
          <a:p>
            <a:pPr defTabSz="921075" eaLnBrk="0" hangingPunct="0">
              <a:defRPr/>
            </a:pPr>
            <a:r>
              <a:rPr lang="en-GB" sz="1000" u="sng" dirty="0" err="1">
                <a:latin typeface="Verdana" pitchFamily="34" charset="0"/>
              </a:rPr>
              <a:t>Merchenthaler</a:t>
            </a:r>
            <a:r>
              <a:rPr lang="en-GB" sz="1000" u="sng" dirty="0">
                <a:latin typeface="Verdana" pitchFamily="34" charset="0"/>
              </a:rPr>
              <a:t> </a:t>
            </a:r>
            <a:r>
              <a:rPr lang="en-GB" sz="1000" i="1" u="sng" dirty="0">
                <a:latin typeface="Verdana" pitchFamily="34" charset="0"/>
              </a:rPr>
              <a:t>et al. J Comp Neurol</a:t>
            </a:r>
            <a:r>
              <a:rPr lang="en-GB" sz="1000" u="sng" dirty="0">
                <a:latin typeface="Verdana" pitchFamily="34" charset="0"/>
              </a:rPr>
              <a:t>. 1999;403:261-280.</a:t>
            </a:r>
          </a:p>
          <a:p>
            <a:r>
              <a:rPr lang="en-GB" b="1" dirty="0"/>
              <a:t>Abstract</a:t>
            </a:r>
          </a:p>
          <a:p>
            <a:r>
              <a:rPr lang="en-GB" dirty="0"/>
              <a:t>Glucagon-like peptide-1 (GLP-1) is derived from the peptide precursor pre-pro-glucagon (PPG) by enzymatic cleavage and acts via its receptor, glucagon-like peptide-1 receptor (GLP-1R). By using </a:t>
            </a:r>
            <a:r>
              <a:rPr lang="en-GB" dirty="0" err="1"/>
              <a:t>riboprobes</a:t>
            </a:r>
            <a:r>
              <a:rPr lang="en-GB" dirty="0"/>
              <a:t> complementary to PPG and GLP-1R, we described the distribution of PPG and GLP-1R messenger RNAs (mRNAs) in the central nervous system of the rat. PPG mRNA-expressing </a:t>
            </a:r>
            <a:r>
              <a:rPr lang="en-GB" dirty="0" err="1"/>
              <a:t>perikarya</a:t>
            </a:r>
            <a:r>
              <a:rPr lang="en-GB" dirty="0"/>
              <a:t> were restricted to the nucleus of the solitary tact or to the dorsal and ventral medulla and olfactory bulb. GLP-1R mRNA was detected in numerous brain regions, including the mitral cell layer of the olfactory bulb; temporal cortex; caudal hippocampus; lateral septum; amygdala; nucleus </a:t>
            </a:r>
            <a:r>
              <a:rPr lang="en-GB" dirty="0" err="1"/>
              <a:t>accumbens</a:t>
            </a:r>
            <a:r>
              <a:rPr lang="en-GB" dirty="0"/>
              <a:t>; ventral pallium; nucleus basalis </a:t>
            </a:r>
            <a:r>
              <a:rPr lang="en-GB" dirty="0" err="1"/>
              <a:t>Meynert</a:t>
            </a:r>
            <a:r>
              <a:rPr lang="en-GB" dirty="0"/>
              <a:t>; bed nucleus of the </a:t>
            </a:r>
            <a:r>
              <a:rPr lang="en-GB" dirty="0" err="1"/>
              <a:t>stria</a:t>
            </a:r>
            <a:r>
              <a:rPr lang="en-GB" dirty="0"/>
              <a:t> terminalis; preoptic area; paraventricular, </a:t>
            </a:r>
            <a:r>
              <a:rPr lang="en-GB" dirty="0" err="1"/>
              <a:t>supraoptic</a:t>
            </a:r>
            <a:r>
              <a:rPr lang="en-GB" dirty="0"/>
              <a:t>, arcuate, and dorsomedial nuclei of the hypothalamus; lateral </a:t>
            </a:r>
            <a:r>
              <a:rPr lang="en-GB" dirty="0" err="1"/>
              <a:t>habenula</a:t>
            </a:r>
            <a:r>
              <a:rPr lang="en-GB" dirty="0"/>
              <a:t>; zona </a:t>
            </a:r>
            <a:r>
              <a:rPr lang="en-GB" dirty="0" err="1"/>
              <a:t>incerta</a:t>
            </a:r>
            <a:r>
              <a:rPr lang="en-GB" dirty="0"/>
              <a:t>; substantia </a:t>
            </a:r>
            <a:r>
              <a:rPr lang="en-GB" dirty="0" err="1"/>
              <a:t>innominata</a:t>
            </a:r>
            <a:r>
              <a:rPr lang="en-GB" dirty="0"/>
              <a:t>; posterior thalamic nuclei; ventral tegmental area; dorsal tegmental, </a:t>
            </a:r>
            <a:r>
              <a:rPr lang="en-GB" dirty="0" err="1"/>
              <a:t>posterodorsal</a:t>
            </a:r>
            <a:r>
              <a:rPr lang="en-GB" dirty="0"/>
              <a:t> tegmental, and interpeduncular nuclei; substantia </a:t>
            </a:r>
            <a:r>
              <a:rPr lang="en-GB" dirty="0" err="1"/>
              <a:t>nigra</a:t>
            </a:r>
            <a:r>
              <a:rPr lang="en-GB" dirty="0"/>
              <a:t>, central </a:t>
            </a:r>
            <a:r>
              <a:rPr lang="en-GB" dirty="0" err="1"/>
              <a:t>gray</a:t>
            </a:r>
            <a:r>
              <a:rPr lang="en-GB" dirty="0"/>
              <a:t>; raphe nuclei; parabrachial nuclei; locus </a:t>
            </a:r>
            <a:r>
              <a:rPr lang="en-GB" dirty="0" err="1"/>
              <a:t>ceruleus</a:t>
            </a:r>
            <a:r>
              <a:rPr lang="en-GB" dirty="0"/>
              <a:t>, nucleus of the solitary tract; area </a:t>
            </a:r>
            <a:r>
              <a:rPr lang="en-GB" dirty="0" err="1"/>
              <a:t>postrema</a:t>
            </a:r>
            <a:r>
              <a:rPr lang="en-GB" dirty="0"/>
              <a:t>; dorsal nucleus of the </a:t>
            </a:r>
            <a:r>
              <a:rPr lang="en-GB" dirty="0" err="1"/>
              <a:t>vagus</a:t>
            </a:r>
            <a:r>
              <a:rPr lang="en-GB" dirty="0"/>
              <a:t>; lateral reticular nucleus; and spinal cord. These studies, in addition to describing the sites of GLP-1 and GLP-1R synthesis, suggest that the efferent connections from the nucleus of the solitary tract are more widespread than previously reported. Although the current role of GLP-1 in regulating neuronal physiology is not known, these studies provide detailed information about the sites of GLP-1 synthesis and potential sites of action, an important first step in evaluating the function of GLP-1 in the brain. The widespread distribution of GLP-1R mRNA-containing cells strongly suggests that GLP-1 not only functions as a satiety factor but also acts as a neurotransmitter or neuromodulator in anatomically and functionally distinct areas of the central nervous system.</a:t>
            </a:r>
          </a:p>
          <a:p>
            <a:pPr defTabSz="921075" eaLnBrk="0" hangingPunct="0">
              <a:defRPr/>
            </a:pPr>
            <a:endParaRPr lang="en-GB" sz="1000" dirty="0">
              <a:latin typeface="Verdana" pitchFamily="34" charset="0"/>
            </a:endParaRPr>
          </a:p>
          <a:p>
            <a:pPr defTabSz="921075" eaLnBrk="0" hangingPunct="0">
              <a:defRPr/>
            </a:pPr>
            <a:r>
              <a:rPr lang="en-GB" sz="1000" u="sng" dirty="0">
                <a:latin typeface="Verdana" pitchFamily="34" charset="0"/>
              </a:rPr>
              <a:t>Baggio &amp; Drucker. </a:t>
            </a:r>
            <a:r>
              <a:rPr lang="en-GB" sz="1000" i="1" u="sng" dirty="0">
                <a:latin typeface="Verdana" pitchFamily="34" charset="0"/>
              </a:rPr>
              <a:t>Gastroenterology</a:t>
            </a:r>
            <a:r>
              <a:rPr lang="en-GB" sz="1000" u="sng" dirty="0">
                <a:latin typeface="Verdana" pitchFamily="34" charset="0"/>
              </a:rPr>
              <a:t>. 2007;132:2131-57.</a:t>
            </a:r>
          </a:p>
          <a:p>
            <a:r>
              <a:rPr lang="en-GB" b="1" dirty="0"/>
              <a:t>Abstract</a:t>
            </a:r>
          </a:p>
          <a:p>
            <a:r>
              <a:rPr lang="en-GB" dirty="0"/>
              <a:t>This review focuses on the mechanisms regulating the synthesis, secretion, biological actions, and therapeutic relevance of the incretin peptides glucose-dependent </a:t>
            </a:r>
            <a:r>
              <a:rPr lang="en-GB" dirty="0" err="1"/>
              <a:t>insulinotropic</a:t>
            </a:r>
            <a:r>
              <a:rPr lang="en-GB" dirty="0"/>
              <a:t> polypeptide (GIP) and glucagon-like peptide-1 (GLP-1). The published literature was reviewed, with emphasis on recent advances in our understanding of the biology of GIP and GLP-1. GIP and GLP-1 are both secreted within minutes of nutrient ingestion and facilitate the rapid disposal of ingested nutrients. Both peptides share common actions on islet beta-cells acting through structurally distinct yet related receptors. Incretin-receptor activation leads to glucose-dependent insulin secretion, induction of beta-cell proliferation, and enhanced resistance to apoptosis. GIP also promotes energy storage via direct actions on adipose tissue, and enhances bone formation via stimulation of osteoblast proliferation and inhibition of apoptosis. In contrast, GLP-1 exerts </a:t>
            </a:r>
            <a:r>
              <a:rPr lang="en-GB" dirty="0" err="1"/>
              <a:t>glucoregulatory</a:t>
            </a:r>
            <a:r>
              <a:rPr lang="en-GB" dirty="0"/>
              <a:t> actions via slowing of gastric emptying and glucose-dependent inhibition of glucagon secretion. GLP-1 also promotes satiety and sustained GLP-1-receptor activation is associated with weight loss in both preclinical and clinical studies. The rapid degradation of both GIP and GLP-1 by the enzyme dipeptidyl peptidase-4 has led to the development of degradation-resistant GLP-1-receptor agonists and dipeptidyl peptidase-4 inhibitors for the treatment of type 2 diabetes. These agents decrease </a:t>
            </a:r>
            <a:r>
              <a:rPr lang="en-GB" dirty="0" err="1"/>
              <a:t>hemoglobin</a:t>
            </a:r>
            <a:r>
              <a:rPr lang="en-GB" dirty="0"/>
              <a:t> A1c (HbA1c) safely without weight gain in subjects with type 2 diabetes. GLP-1 and GIP integrate nutrient-derived signals to control food intake, energy absorption, and assimilation. Recently approved therapeutic agents based on potentiation of incretin action provide new physiologically based approaches for the treatment of type 2 diabetes.</a:t>
            </a:r>
          </a:p>
          <a:p>
            <a:pPr defTabSz="921075" eaLnBrk="0" hangingPunct="0">
              <a:defRPr/>
            </a:pPr>
            <a:endParaRPr lang="en-GB" sz="1000" dirty="0">
              <a:latin typeface="Verdana" pitchFamily="34" charset="0"/>
            </a:endParaRPr>
          </a:p>
          <a:p>
            <a:pPr defTabSz="921075" eaLnBrk="0" hangingPunct="0">
              <a:defRPr/>
            </a:pPr>
            <a:r>
              <a:rPr lang="en-GB" sz="1000" u="sng" dirty="0">
                <a:latin typeface="Verdana" pitchFamily="34" charset="0"/>
              </a:rPr>
              <a:t>Drucker &amp; Nauck. </a:t>
            </a:r>
            <a:r>
              <a:rPr lang="en-GB" sz="1000" i="1" u="sng" dirty="0">
                <a:latin typeface="Verdana" pitchFamily="34" charset="0"/>
              </a:rPr>
              <a:t>Lancet</a:t>
            </a:r>
            <a:r>
              <a:rPr lang="en-GB" sz="1000" u="sng" dirty="0">
                <a:latin typeface="Verdana" pitchFamily="34" charset="0"/>
              </a:rPr>
              <a:t> 2006;368:1696–705.</a:t>
            </a:r>
          </a:p>
          <a:p>
            <a:r>
              <a:rPr lang="en-GB" b="1" dirty="0"/>
              <a:t>Abstract</a:t>
            </a:r>
          </a:p>
          <a:p>
            <a:r>
              <a:rPr lang="en-GB" dirty="0"/>
              <a:t>Glucagon-like peptide 1 (GLP-1) is a gut-derived incretin hormone that stimulates insulin and suppresses glucagon secretion, inhibits gastric emptying, and reduces appetite and food intake. Therapeutic approaches for enhancing incretin action include degradation-resistant GLP-1 receptor agonists (incretin mimetics), and inhibitors of dipeptidyl peptidase-4 (DPP-4) activity (incretin enhancers). Clinical trials with the incretin mimetic </a:t>
            </a:r>
            <a:r>
              <a:rPr lang="en-GB" dirty="0" err="1"/>
              <a:t>exenatide</a:t>
            </a:r>
            <a:r>
              <a:rPr lang="en-GB" dirty="0"/>
              <a:t> (two injections per day or long-acting release form once weekly) and liraglutide (one injection per day) show reductions in fasting and postprandial glucose concentrations, and haemoglobin A1c (HbA1c) (1-2%), associated with weight loss (2-5 kg). The most common adverse event associated with GLP-1 receptor agonists is mild nausea, which lessens over time. Orally administered DPP-4 inhibitors, such as </a:t>
            </a:r>
            <a:r>
              <a:rPr lang="en-GB" dirty="0" err="1"/>
              <a:t>sitagliptin</a:t>
            </a:r>
            <a:r>
              <a:rPr lang="en-GB" dirty="0"/>
              <a:t> and </a:t>
            </a:r>
            <a:r>
              <a:rPr lang="en-GB" dirty="0" err="1"/>
              <a:t>vildagliptin</a:t>
            </a:r>
            <a:r>
              <a:rPr lang="en-GB" dirty="0"/>
              <a:t>, reduce HbA1c by 0.5-1.0%, with few adverse events and no weight gain. These new classes of antidiabetic agents, and incretin mimetics and enhancers, also expand beta-cell mass in preclinical studies. However, long-term clinical studies are needed to determine the benefits of targeting the incretin axis for the treatment of type 2 diabetes.</a:t>
            </a:r>
          </a:p>
          <a:p>
            <a:endParaRPr lang="en-GB" sz="1000" dirty="0"/>
          </a:p>
          <a:p>
            <a:endParaRPr lang="en-GB" dirty="0"/>
          </a:p>
        </p:txBody>
      </p:sp>
    </p:spTree>
    <p:extLst>
      <p:ext uri="{BB962C8B-B14F-4D97-AF65-F5344CB8AC3E}">
        <p14:creationId xmlns:p14="http://schemas.microsoft.com/office/powerpoint/2010/main" val="4006229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4BAD52E-1D6A-43F7-88AC-109F45434CBB}" type="slidenum">
              <a:rPr lang="en-GB" smtClean="0"/>
              <a:t>29</a:t>
            </a:fld>
            <a:endParaRPr lang="en-GB" dirty="0"/>
          </a:p>
        </p:txBody>
      </p:sp>
      <p:sp>
        <p:nvSpPr>
          <p:cNvPr id="3" name="Slide Image Placeholder 2"/>
          <p:cNvSpPr>
            <a:spLocks noGrp="1" noRot="1" noChangeAspect="1"/>
          </p:cNvSpPr>
          <p:nvPr>
            <p:ph type="sldImg"/>
          </p:nvPr>
        </p:nvSpPr>
        <p:spPr>
          <a:xfrm>
            <a:off x="90488" y="744538"/>
            <a:ext cx="6616700" cy="3722687"/>
          </a:xfrm>
        </p:spPr>
      </p:sp>
      <p:sp>
        <p:nvSpPr>
          <p:cNvPr id="4" name="Notes Placeholder 3"/>
          <p:cNvSpPr>
            <a:spLocks noGrp="1"/>
          </p:cNvSpPr>
          <p:nvPr>
            <p:ph type="body" sz="quarter" idx="11"/>
          </p:nvPr>
        </p:nvSpPr>
        <p:spPr/>
        <p:txBody>
          <a:bodyPr/>
          <a:lstStyle/>
          <a:p>
            <a:pPr defTabSz="921075">
              <a:lnSpc>
                <a:spcPct val="90000"/>
              </a:lnSpc>
              <a:spcBef>
                <a:spcPts val="302"/>
              </a:spcBef>
              <a:defRPr/>
            </a:pPr>
            <a:r>
              <a:rPr lang="en-GB" u="sng" dirty="0" err="1"/>
              <a:t>Orskov</a:t>
            </a:r>
            <a:r>
              <a:rPr lang="en-GB" u="sng" dirty="0"/>
              <a:t> </a:t>
            </a:r>
            <a:r>
              <a:rPr lang="en-GB" i="1" u="sng" dirty="0"/>
              <a:t>et al. </a:t>
            </a:r>
            <a:r>
              <a:rPr lang="en-GB" i="1" u="sng" dirty="0" err="1"/>
              <a:t>Scand</a:t>
            </a:r>
            <a:r>
              <a:rPr lang="en-GB" i="1" u="sng" dirty="0"/>
              <a:t> J </a:t>
            </a:r>
            <a:r>
              <a:rPr lang="en-GB" i="1" u="sng" dirty="0" err="1"/>
              <a:t>Gastroenterol</a:t>
            </a:r>
            <a:r>
              <a:rPr lang="en-GB" u="sng" dirty="0"/>
              <a:t> 1996;31:665–70.</a:t>
            </a:r>
          </a:p>
          <a:p>
            <a:r>
              <a:rPr lang="en-GB" b="1" dirty="0"/>
              <a:t>Abstract</a:t>
            </a:r>
          </a:p>
          <a:p>
            <a:r>
              <a:rPr lang="en-GB" b="1" cap="all" dirty="0"/>
              <a:t>BACKGROUND:</a:t>
            </a:r>
          </a:p>
          <a:p>
            <a:r>
              <a:rPr lang="en-GB" dirty="0"/>
              <a:t>The </a:t>
            </a:r>
            <a:r>
              <a:rPr lang="en-GB" dirty="0" err="1"/>
              <a:t>insulinotropic</a:t>
            </a:r>
            <a:r>
              <a:rPr lang="en-GB" dirty="0"/>
              <a:t> hormones gastric inhibitory polypeptide (GIP) and glucagon-like peptide-1 (GLP-1), secreted from the K-cells of the upper small intestine and from the L-cells of the lower small intestine, respectively, are thought to be responsible for intestinal stimulation of insulin secretion. If true, their plasma concentrations should parallel the meal-related diurnal changes in plasma insulin concentrations.</a:t>
            </a:r>
          </a:p>
          <a:p>
            <a:r>
              <a:rPr lang="en-GB" b="1" cap="all" dirty="0"/>
              <a:t>METHODS:</a:t>
            </a:r>
          </a:p>
          <a:p>
            <a:r>
              <a:rPr lang="en-GB" dirty="0"/>
              <a:t>Using COOH-terminal assays, thought to reflect accurately their rates of secretion, we measured circulating levels of GIP and GLP-1 in six normal subjects for 15 h of a day, during which they ate three mixed meals.</a:t>
            </a:r>
          </a:p>
          <a:p>
            <a:r>
              <a:rPr lang="en-GB" b="1" cap="all" dirty="0"/>
              <a:t>RESULTS:</a:t>
            </a:r>
          </a:p>
          <a:p>
            <a:r>
              <a:rPr lang="en-GB" dirty="0"/>
              <a:t>Both GIP and GLP-1 concentrations increased significantly and in parallel with insulin in response to all three meals. The plasma insulin concentrations correlated significantly with both GIP and GLP-1 values throughout the study period (correlation coefficients, 0.49 +/- 0.07 and 0.56 +/- 0.05; p &lt; 0.001).</a:t>
            </a:r>
          </a:p>
          <a:p>
            <a:r>
              <a:rPr lang="en-GB" b="1" cap="all" dirty="0"/>
              <a:t>CONCLUSIONS:</a:t>
            </a:r>
          </a:p>
          <a:p>
            <a:r>
              <a:rPr lang="en-GB" dirty="0"/>
              <a:t>These results support the notion that GLP-1 and GIP are important incretin hormones.</a:t>
            </a:r>
          </a:p>
          <a:p>
            <a:pPr>
              <a:lnSpc>
                <a:spcPct val="90000"/>
              </a:lnSpc>
              <a:spcBef>
                <a:spcPts val="302"/>
              </a:spcBef>
            </a:pPr>
            <a:endParaRPr lang="en-GB" dirty="0"/>
          </a:p>
          <a:p>
            <a:endParaRPr lang="en-GB" dirty="0"/>
          </a:p>
        </p:txBody>
      </p:sp>
    </p:spTree>
    <p:extLst>
      <p:ext uri="{BB962C8B-B14F-4D97-AF65-F5344CB8AC3E}">
        <p14:creationId xmlns:p14="http://schemas.microsoft.com/office/powerpoint/2010/main" val="3464270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43338" y="942975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5</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9638" y="744538"/>
            <a:ext cx="4962525" cy="3722687"/>
          </a:xfrm>
          <a:ln/>
        </p:spPr>
      </p:sp>
      <p:sp>
        <p:nvSpPr>
          <p:cNvPr id="31748" name="Rectangle 3"/>
          <p:cNvSpPr>
            <a:spLocks noGrp="1" noChangeArrowheads="1"/>
          </p:cNvSpPr>
          <p:nvPr>
            <p:ph type="body" idx="1"/>
          </p:nvPr>
        </p:nvSpPr>
        <p:spPr>
          <a:noFill/>
        </p:spPr>
        <p:txBody>
          <a:bodyPr/>
          <a:lstStyle/>
          <a:p>
            <a:endParaRPr lang="cs-CZ"/>
          </a:p>
        </p:txBody>
      </p:sp>
    </p:spTree>
    <p:extLst>
      <p:ext uri="{BB962C8B-B14F-4D97-AF65-F5344CB8AC3E}">
        <p14:creationId xmlns:p14="http://schemas.microsoft.com/office/powerpoint/2010/main" val="3922788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5" name="Slide Number Placeholder 4"/>
          <p:cNvSpPr>
            <a:spLocks noGrp="1"/>
          </p:cNvSpPr>
          <p:nvPr>
            <p:ph type="sldNum" sz="quarter" idx="10"/>
          </p:nvPr>
        </p:nvSpPr>
        <p:spPr/>
        <p:txBody>
          <a:bodyPr/>
          <a:lstStyle/>
          <a:p>
            <a:fld id="{B4BAD52E-1D6A-43F7-88AC-109F45434CBB}" type="slidenum">
              <a:rPr lang="en-GB" smtClean="0"/>
              <a:t>30</a:t>
            </a:fld>
            <a:endParaRPr lang="en-GB" dirty="0"/>
          </a:p>
        </p:txBody>
      </p:sp>
      <p:sp>
        <p:nvSpPr>
          <p:cNvPr id="4" name="Notes Placeholder 3"/>
          <p:cNvSpPr>
            <a:spLocks noGrp="1"/>
          </p:cNvSpPr>
          <p:nvPr>
            <p:ph type="body" sz="quarter" idx="11"/>
          </p:nvPr>
        </p:nvSpPr>
        <p:spPr/>
        <p:txBody>
          <a:bodyPr/>
          <a:lstStyle/>
          <a:p>
            <a:pPr lvl="0" defTabSz="921075" eaLnBrk="0" hangingPunct="0">
              <a:spcBef>
                <a:spcPct val="30000"/>
              </a:spcBef>
              <a:defRPr/>
            </a:pPr>
            <a:r>
              <a:rPr lang="en-GB" sz="1000" u="sng" dirty="0" err="1">
                <a:latin typeface="Verdana" pitchFamily="34" charset="0"/>
              </a:rPr>
              <a:t>Merchenthaler</a:t>
            </a:r>
            <a:r>
              <a:rPr lang="en-GB" sz="1000" u="sng" dirty="0">
                <a:latin typeface="Verdana" pitchFamily="34" charset="0"/>
              </a:rPr>
              <a:t> </a:t>
            </a:r>
            <a:r>
              <a:rPr lang="en-GB" sz="1000" i="1" u="sng" dirty="0">
                <a:latin typeface="Verdana" pitchFamily="34" charset="0"/>
              </a:rPr>
              <a:t>et al. J Comp Neurol</a:t>
            </a:r>
            <a:r>
              <a:rPr lang="en-GB" sz="1000" u="sng" dirty="0">
                <a:latin typeface="Verdana" pitchFamily="34" charset="0"/>
              </a:rPr>
              <a:t>. 1999;403:261-280.</a:t>
            </a:r>
          </a:p>
          <a:p>
            <a:pPr lvl="0">
              <a:spcBef>
                <a:spcPct val="30000"/>
              </a:spcBef>
              <a:defRPr/>
            </a:pPr>
            <a:r>
              <a:rPr lang="en-GB" b="1" dirty="0"/>
              <a:t>Abstract</a:t>
            </a:r>
          </a:p>
          <a:p>
            <a:pPr lvl="0">
              <a:spcBef>
                <a:spcPct val="30000"/>
              </a:spcBef>
              <a:defRPr/>
            </a:pPr>
            <a:r>
              <a:rPr lang="en-GB" dirty="0"/>
              <a:t>Glucagon-like peptide-1 (GLP-1) is derived from the peptide precursor pre-pro-glucagon (PPG) by enzymatic cleavage and acts via its receptor, glucagon-like peptide-1 receptor (GLP-1R). By using </a:t>
            </a:r>
            <a:r>
              <a:rPr lang="en-GB" dirty="0" err="1"/>
              <a:t>riboprobes</a:t>
            </a:r>
            <a:r>
              <a:rPr lang="en-GB" dirty="0"/>
              <a:t> complementary to PPG and GLP-1R, we described the distribution of PPG and GLP-1R messenger RNAs (mRNAs) in the central nervous system of the rat. PPG mRNA-expressing </a:t>
            </a:r>
            <a:r>
              <a:rPr lang="en-GB" dirty="0" err="1"/>
              <a:t>perikarya</a:t>
            </a:r>
            <a:r>
              <a:rPr lang="en-GB" dirty="0"/>
              <a:t> were restricted to the nucleus of the solitary tact or to the dorsal and ventral medulla and olfactory bulb. GLP-1R mRNA was detected in numerous brain regions, including the mitral cell layer of the olfactory bulb; temporal cortex; caudal hippocampus; lateral septum; amygdala; nucleus </a:t>
            </a:r>
            <a:r>
              <a:rPr lang="en-GB" dirty="0" err="1"/>
              <a:t>accumbens</a:t>
            </a:r>
            <a:r>
              <a:rPr lang="en-GB" dirty="0"/>
              <a:t>; ventral pallium; nucleus basalis </a:t>
            </a:r>
            <a:r>
              <a:rPr lang="en-GB" dirty="0" err="1"/>
              <a:t>Meynert</a:t>
            </a:r>
            <a:r>
              <a:rPr lang="en-GB" dirty="0"/>
              <a:t>; bed nucleus of the </a:t>
            </a:r>
            <a:r>
              <a:rPr lang="en-GB" dirty="0" err="1"/>
              <a:t>stria</a:t>
            </a:r>
            <a:r>
              <a:rPr lang="en-GB" dirty="0"/>
              <a:t> terminalis; preoptic area; paraventricular, </a:t>
            </a:r>
            <a:r>
              <a:rPr lang="en-GB" dirty="0" err="1"/>
              <a:t>supraoptic</a:t>
            </a:r>
            <a:r>
              <a:rPr lang="en-GB" dirty="0"/>
              <a:t>, arcuate, and dorsomedial nuclei of the hypothalamus; lateral </a:t>
            </a:r>
            <a:r>
              <a:rPr lang="en-GB" dirty="0" err="1"/>
              <a:t>habenula</a:t>
            </a:r>
            <a:r>
              <a:rPr lang="en-GB" dirty="0"/>
              <a:t>; zona </a:t>
            </a:r>
            <a:r>
              <a:rPr lang="en-GB" dirty="0" err="1"/>
              <a:t>incerta</a:t>
            </a:r>
            <a:r>
              <a:rPr lang="en-GB" dirty="0"/>
              <a:t>; substantia </a:t>
            </a:r>
            <a:r>
              <a:rPr lang="en-GB" dirty="0" err="1"/>
              <a:t>innominata</a:t>
            </a:r>
            <a:r>
              <a:rPr lang="en-GB" dirty="0"/>
              <a:t>; posterior thalamic nuclei; ventral tegmental area; dorsal tegmental, </a:t>
            </a:r>
            <a:r>
              <a:rPr lang="en-GB" dirty="0" err="1"/>
              <a:t>posterodorsal</a:t>
            </a:r>
            <a:r>
              <a:rPr lang="en-GB" dirty="0"/>
              <a:t> tegmental, and interpeduncular nuclei; substantia </a:t>
            </a:r>
            <a:r>
              <a:rPr lang="en-GB" dirty="0" err="1"/>
              <a:t>nigra</a:t>
            </a:r>
            <a:r>
              <a:rPr lang="en-GB" dirty="0"/>
              <a:t>, central </a:t>
            </a:r>
            <a:r>
              <a:rPr lang="en-GB" dirty="0" err="1"/>
              <a:t>gray</a:t>
            </a:r>
            <a:r>
              <a:rPr lang="en-GB" dirty="0"/>
              <a:t>; raphe nuclei; parabrachial nuclei; locus </a:t>
            </a:r>
            <a:r>
              <a:rPr lang="en-GB" dirty="0" err="1"/>
              <a:t>ceruleus</a:t>
            </a:r>
            <a:r>
              <a:rPr lang="en-GB" dirty="0"/>
              <a:t>, nucleus of the solitary tract; area </a:t>
            </a:r>
            <a:r>
              <a:rPr lang="en-GB" dirty="0" err="1"/>
              <a:t>postrema</a:t>
            </a:r>
            <a:r>
              <a:rPr lang="en-GB" dirty="0"/>
              <a:t>; dorsal nucleus of the </a:t>
            </a:r>
            <a:r>
              <a:rPr lang="en-GB" dirty="0" err="1"/>
              <a:t>vagus</a:t>
            </a:r>
            <a:r>
              <a:rPr lang="en-GB" dirty="0"/>
              <a:t>; lateral reticular nucleus; and spinal cord. These studies, in addition to describing the sites of GLP-1 and GLP-1R synthesis, suggest that the efferent connections from the nucleus of the solitary tract are more widespread than previously reported. Although the current role of GLP-1 in regulating neuronal physiology is not known, these studies provide detailed information about the sites of GLP-1 synthesis and potential sites of action, an important first step in evaluating the function of GLP-1 in the brain. The widespread distribution of GLP-1R mRNA-containing cells strongly suggests that GLP-1 not only functions as a satiety factor but also acts as a neurotransmitter or neuromodulator in anatomically and functionally distinct areas of the central nervous system.</a:t>
            </a:r>
          </a:p>
          <a:p>
            <a:pPr lvl="0" defTabSz="921075" eaLnBrk="0" hangingPunct="0">
              <a:spcBef>
                <a:spcPct val="30000"/>
              </a:spcBef>
              <a:defRPr/>
            </a:pPr>
            <a:endParaRPr lang="en-GB" sz="1000" dirty="0">
              <a:latin typeface="Verdana" pitchFamily="34" charset="0"/>
            </a:endParaRPr>
          </a:p>
          <a:p>
            <a:pPr lvl="0" defTabSz="921075" eaLnBrk="0" hangingPunct="0">
              <a:spcBef>
                <a:spcPct val="30000"/>
              </a:spcBef>
              <a:defRPr/>
            </a:pPr>
            <a:r>
              <a:rPr lang="en-GB" sz="1000" u="sng" dirty="0">
                <a:latin typeface="Verdana" pitchFamily="34" charset="0"/>
              </a:rPr>
              <a:t>Baggio &amp; Drucker. </a:t>
            </a:r>
            <a:r>
              <a:rPr lang="en-GB" sz="1000" i="1" u="sng" dirty="0">
                <a:latin typeface="Verdana" pitchFamily="34" charset="0"/>
              </a:rPr>
              <a:t>Gastroenterology</a:t>
            </a:r>
            <a:r>
              <a:rPr lang="en-GB" sz="1000" u="sng" dirty="0">
                <a:latin typeface="Verdana" pitchFamily="34" charset="0"/>
              </a:rPr>
              <a:t>. 2007;132:2131-57.</a:t>
            </a:r>
          </a:p>
          <a:p>
            <a:pPr lvl="0">
              <a:spcBef>
                <a:spcPct val="30000"/>
              </a:spcBef>
              <a:defRPr/>
            </a:pPr>
            <a:r>
              <a:rPr lang="en-GB" b="1" dirty="0"/>
              <a:t>Abstract</a:t>
            </a:r>
          </a:p>
          <a:p>
            <a:pPr lvl="0">
              <a:spcBef>
                <a:spcPct val="30000"/>
              </a:spcBef>
              <a:defRPr/>
            </a:pPr>
            <a:r>
              <a:rPr lang="en-GB" dirty="0"/>
              <a:t>This review focuses on the mechanisms regulating the synthesis, secretion, biological actions, and therapeutic relevance of the incretin peptides glucose-dependent </a:t>
            </a:r>
            <a:r>
              <a:rPr lang="en-GB" dirty="0" err="1"/>
              <a:t>insulinotropic</a:t>
            </a:r>
            <a:r>
              <a:rPr lang="en-GB" dirty="0"/>
              <a:t> polypeptide (GIP) and glucagon-like peptide-1 (GLP-1). The published literature was reviewed, with emphasis on recent advances in our understanding of the biology of GIP and GLP-1. GIP and GLP-1 are both secreted within minutes of nutrient ingestion and facilitate the rapid disposal of ingested nutrients. Both peptides share common actions on islet beta-cells acting through structurally distinct yet related receptors. Incretin-receptor activation leads to glucose-dependent insulin secretion, induction of beta-cell proliferation, and enhanced resistance to apoptosis. GIP also promotes energy storage via direct actions on adipose tissue, and enhances bone formation via stimulation of osteoblast proliferation and inhibition of apoptosis. In contrast, GLP-1 exerts </a:t>
            </a:r>
            <a:r>
              <a:rPr lang="en-GB" dirty="0" err="1"/>
              <a:t>glucoregulatory</a:t>
            </a:r>
            <a:r>
              <a:rPr lang="en-GB" dirty="0"/>
              <a:t> actions via slowing of gastric emptying and glucose-dependent inhibition of glucagon secretion. GLP-1 also promotes satiety and sustained GLP-1-receptor activation is associated with weight loss in both preclinical and clinical studies. The rapid degradation of both GIP and GLP-1 by the enzyme dipeptidyl peptidase-4 has led to the development of degradation-resistant GLP-1-receptor agonists and dipeptidyl peptidase-4 inhibitors for the treatment of type 2 diabetes. These agents decrease </a:t>
            </a:r>
            <a:r>
              <a:rPr lang="en-GB" dirty="0" err="1"/>
              <a:t>hemoglobin</a:t>
            </a:r>
            <a:r>
              <a:rPr lang="en-GB" dirty="0"/>
              <a:t> A1c (HbA1c) safely without weight gain in subjects with type 2 diabetes. GLP-1 and GIP integrate nutrient-derived signals to control food intake, energy absorption, and assimilation. Recently approved therapeutic agents based on potentiation of incretin action provide new physiologically based approaches for the treatment of type 2 diabetes.</a:t>
            </a:r>
          </a:p>
          <a:p>
            <a:pPr lvl="0" defTabSz="921075" eaLnBrk="0" hangingPunct="0">
              <a:spcBef>
                <a:spcPct val="30000"/>
              </a:spcBef>
              <a:defRPr/>
            </a:pPr>
            <a:endParaRPr lang="en-GB" sz="1000" dirty="0">
              <a:latin typeface="Verdana" pitchFamily="34" charset="0"/>
            </a:endParaRPr>
          </a:p>
          <a:p>
            <a:pPr lvl="0">
              <a:spcBef>
                <a:spcPct val="30000"/>
              </a:spcBef>
              <a:defRPr/>
            </a:pPr>
            <a:r>
              <a:rPr lang="en-GB" u="sng" dirty="0"/>
              <a:t>Ban </a:t>
            </a:r>
            <a:r>
              <a:rPr lang="en-GB" i="1" u="sng" dirty="0"/>
              <a:t>et al. Circulation</a:t>
            </a:r>
            <a:r>
              <a:rPr lang="en-GB" u="sng" dirty="0"/>
              <a:t>. 2008; 117:2340-50.</a:t>
            </a:r>
          </a:p>
          <a:p>
            <a:pPr lvl="0">
              <a:spcBef>
                <a:spcPct val="30000"/>
              </a:spcBef>
              <a:defRPr/>
            </a:pPr>
            <a:r>
              <a:rPr lang="en-GB" b="1" dirty="0"/>
              <a:t>Abstract</a:t>
            </a:r>
          </a:p>
          <a:p>
            <a:pPr lvl="0">
              <a:spcBef>
                <a:spcPct val="30000"/>
              </a:spcBef>
              <a:defRPr/>
            </a:pPr>
            <a:r>
              <a:rPr lang="en-GB" b="1" cap="all" dirty="0"/>
              <a:t>BACKGROUND:</a:t>
            </a:r>
          </a:p>
          <a:p>
            <a:pPr lvl="0">
              <a:spcBef>
                <a:spcPct val="30000"/>
              </a:spcBef>
              <a:defRPr/>
            </a:pPr>
            <a:r>
              <a:rPr lang="en-GB" dirty="0"/>
              <a:t>The glucagon-like peptide 1 receptor (GLP-1R) is believed to mediate </a:t>
            </a:r>
            <a:r>
              <a:rPr lang="en-GB" dirty="0" err="1"/>
              <a:t>glucoregulatory</a:t>
            </a:r>
            <a:r>
              <a:rPr lang="en-GB" dirty="0"/>
              <a:t> and cardiovascular effects of the incretin hormone GLP-1(7-36) (GLP-1), which is rapidly degraded by dipeptidyl peptidase-4 (DPP-4) to GLP-1(9-36), a truncated metabolite generally thought to be inactive. Novel drugs for the treatment of diabetes include analogues of GLP-1 and inhibitors of DPP-4; however, the cardiovascular effects of distinct GLP-1 peptides have received limited attention.</a:t>
            </a:r>
          </a:p>
          <a:p>
            <a:pPr lvl="0">
              <a:spcBef>
                <a:spcPct val="30000"/>
              </a:spcBef>
              <a:defRPr/>
            </a:pPr>
            <a:r>
              <a:rPr lang="en-GB" b="1" cap="all" dirty="0"/>
              <a:t>METHODS AND RESULTS:</a:t>
            </a:r>
          </a:p>
          <a:p>
            <a:pPr lvl="0">
              <a:spcBef>
                <a:spcPct val="30000"/>
              </a:spcBef>
              <a:defRPr/>
            </a:pPr>
            <a:r>
              <a:rPr lang="en-GB" dirty="0"/>
              <a:t>Here, we show that endothelium and cardiac and vascular myocytes express a functional GLP-1R as GLP-1 administration increased glucose uptake, </a:t>
            </a:r>
            <a:r>
              <a:rPr lang="en-GB" dirty="0" err="1"/>
              <a:t>cAMP</a:t>
            </a:r>
            <a:r>
              <a:rPr lang="en-GB" dirty="0"/>
              <a:t> and cGMP release, left ventricular developed pressure, and coronary flow in isolated mouse hearts. GLP-1 also increased functional recovery and cardiomyocyte viability after ischemia-reperfusion injury of isolated hearts and dilated </a:t>
            </a:r>
            <a:r>
              <a:rPr lang="en-GB" dirty="0" err="1"/>
              <a:t>preconstricted</a:t>
            </a:r>
            <a:r>
              <a:rPr lang="en-GB" dirty="0"/>
              <a:t> arteries from wild-type mice. Unexpectedly, many of these actions of GLP-1 were preserved in Glp1r(-/-) mice. Furthermore, GLP-1(9-36) administration during reperfusion reduced ischemic damage after ischemia-reperfusion and increased cGMP release, vasodilatation, and coronary flow in wild-type and Glp1r(-/-) mice, with modest effects on glucose uptake. Studies using a DPP-4-resistant GLP-1R agonist and inhibitors of DPP-4 and nitric oxide synthase showed that the effects of GLP-1(7-36) were partly mediated by GLP-1(9-36) through a nitric oxide synthase-requiring mechanism that is independent of the known GLP-1R.</a:t>
            </a:r>
          </a:p>
          <a:p>
            <a:pPr lvl="0">
              <a:spcBef>
                <a:spcPct val="30000"/>
              </a:spcBef>
              <a:defRPr/>
            </a:pPr>
            <a:r>
              <a:rPr lang="en-GB" b="1" cap="all" dirty="0"/>
              <a:t>CONCLUSIONS:</a:t>
            </a:r>
          </a:p>
          <a:p>
            <a:pPr lvl="0">
              <a:spcBef>
                <a:spcPct val="30000"/>
              </a:spcBef>
              <a:defRPr/>
            </a:pPr>
            <a:r>
              <a:rPr lang="en-GB" dirty="0"/>
              <a:t>These data describe </a:t>
            </a:r>
            <a:r>
              <a:rPr lang="en-GB" dirty="0" err="1"/>
              <a:t>cardioprotective</a:t>
            </a:r>
            <a:r>
              <a:rPr lang="en-GB" dirty="0"/>
              <a:t> actions of GLP-1(7-36) mediated through the known GLP-1R and novel cardiac and vascular actions of GLP-1(7-36) and its metabolite GLP-1(9-36) independent of the known GLP-1R. Our data suggest that the extent to which GLP-1 is metabolized to GLP-1(9-36) may have functional implications in the cardiovascular system.</a:t>
            </a:r>
          </a:p>
          <a:p>
            <a:pPr lvl="0">
              <a:spcBef>
                <a:spcPct val="30000"/>
              </a:spcBef>
              <a:defRPr/>
            </a:pPr>
            <a:endParaRPr lang="en-GB" dirty="0"/>
          </a:p>
          <a:p>
            <a:pPr lvl="0" defTabSz="921075" eaLnBrk="0" hangingPunct="0">
              <a:spcBef>
                <a:spcPct val="30000"/>
              </a:spcBef>
              <a:defRPr/>
            </a:pPr>
            <a:r>
              <a:rPr lang="en-GB" u="sng" dirty="0" err="1"/>
              <a:t>Vrang</a:t>
            </a:r>
            <a:r>
              <a:rPr lang="en-GB" u="sng" dirty="0"/>
              <a:t> </a:t>
            </a:r>
            <a:r>
              <a:rPr lang="en-GB" i="1" u="sng" dirty="0"/>
              <a:t>et al. </a:t>
            </a:r>
            <a:r>
              <a:rPr lang="en-GB" i="1" u="sng" dirty="0" err="1"/>
              <a:t>Prog</a:t>
            </a:r>
            <a:r>
              <a:rPr lang="en-GB" i="1" u="sng" dirty="0"/>
              <a:t> </a:t>
            </a:r>
            <a:r>
              <a:rPr lang="en-GB" i="1" u="sng" dirty="0" err="1"/>
              <a:t>Neurobiol</a:t>
            </a:r>
            <a:r>
              <a:rPr lang="en-GB" u="sng" dirty="0"/>
              <a:t>. 2010;92:442-462.</a:t>
            </a:r>
          </a:p>
          <a:p>
            <a:pPr lvl="0">
              <a:spcBef>
                <a:spcPct val="30000"/>
              </a:spcBef>
              <a:defRPr/>
            </a:pPr>
            <a:r>
              <a:rPr lang="en-GB" b="1" dirty="0"/>
              <a:t>Abstract</a:t>
            </a:r>
          </a:p>
          <a:p>
            <a:pPr lvl="0">
              <a:spcBef>
                <a:spcPct val="30000"/>
              </a:spcBef>
              <a:defRPr/>
            </a:pPr>
            <a:r>
              <a:rPr lang="en-GB" dirty="0"/>
              <a:t>The scientific understanding of </a:t>
            </a:r>
            <a:r>
              <a:rPr lang="en-GB" dirty="0" err="1"/>
              <a:t>preproglucagon</a:t>
            </a:r>
            <a:r>
              <a:rPr lang="en-GB" dirty="0"/>
              <a:t> derived peptides has provided people with type 2 diabetes with two novel classes of glucose lowering agents, the dipeptidyl peptidase IV (DPP-IV) inhibitors and GLP-1 receptor agonists. For the scientists, the novel GLP-1 agonists, and DPP-IV inhibitors have evolved as useful tools to understand the role of the </a:t>
            </a:r>
            <a:r>
              <a:rPr lang="en-GB" dirty="0" err="1"/>
              <a:t>preproglucagon</a:t>
            </a:r>
            <a:r>
              <a:rPr lang="en-GB" dirty="0"/>
              <a:t> derived peptides in normal physiology and disease. However, the overwhelming interest attracted by GLP-1 analogues as potent incretins has somewhat clouded the efforts to understand the importance of </a:t>
            </a:r>
            <a:r>
              <a:rPr lang="en-GB" dirty="0" err="1"/>
              <a:t>preproglucagon</a:t>
            </a:r>
            <a:r>
              <a:rPr lang="en-GB" dirty="0"/>
              <a:t> derived peptides in other physiological contexts. In particular, our neurobiological understanding of the </a:t>
            </a:r>
            <a:r>
              <a:rPr lang="en-GB" dirty="0" err="1"/>
              <a:t>preproglucagon</a:t>
            </a:r>
            <a:r>
              <a:rPr lang="en-GB" dirty="0"/>
              <a:t> expressing neuronal pathways in the central nervous system as well as the degree to which central GLP-1 receptors are targeted by peripherally administered GLP-1 receptor agonists is still fairly limited. The role of GLP-1 as an anorectic neurotransmitter is well recognized, but clarification of the neuronal targets and physiological basis of this response is further warranted, as is the mapping of GLP-1 sensitive neurons involved in a variety of neuroendocrine and </a:t>
            </a:r>
            <a:r>
              <a:rPr lang="en-GB" dirty="0" err="1"/>
              <a:t>behavioral</a:t>
            </a:r>
            <a:r>
              <a:rPr lang="en-GB" dirty="0"/>
              <a:t> responses. Further recent evidence points to GLP-1 as a central neuropeptide with neuroprotective capabilities potentially mitigating a wide array of neurodegenerative conditions. It is the aim of the present review to summarize our current understanding of </a:t>
            </a:r>
            <a:r>
              <a:rPr lang="en-GB" dirty="0" err="1"/>
              <a:t>preproglucagon</a:t>
            </a:r>
            <a:r>
              <a:rPr lang="en-GB" dirty="0"/>
              <a:t> derived peptides as neurotransmitters in the central nervous system.</a:t>
            </a:r>
          </a:p>
          <a:p>
            <a:endParaRPr lang="en-GB" dirty="0"/>
          </a:p>
        </p:txBody>
      </p:sp>
    </p:spTree>
    <p:extLst>
      <p:ext uri="{BB962C8B-B14F-4D97-AF65-F5344CB8AC3E}">
        <p14:creationId xmlns:p14="http://schemas.microsoft.com/office/powerpoint/2010/main" val="410795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en-GB" u="sng"/>
              <a:t>Campbell &amp; Drucker. Cell Metab 2013;17:819–37</a:t>
            </a:r>
            <a:endParaRPr lang="en-GB" u="sng" dirty="0"/>
          </a:p>
          <a:p>
            <a:r>
              <a:rPr lang="en-GB" sz="1200" b="1" i="0" kern="1200" dirty="0">
                <a:solidFill>
                  <a:srgbClr val="001965"/>
                </a:solidFill>
                <a:effectLst/>
                <a:latin typeface="+mn-lt"/>
                <a:ea typeface="+mn-ea"/>
                <a:cs typeface="+mn-cs"/>
              </a:rPr>
              <a:t>Abstract</a:t>
            </a:r>
          </a:p>
          <a:p>
            <a:r>
              <a:rPr lang="en-GB" sz="1200" b="0" i="0" kern="1200" dirty="0" err="1">
                <a:solidFill>
                  <a:srgbClr val="001965"/>
                </a:solidFill>
                <a:effectLst/>
                <a:latin typeface="+mn-lt"/>
                <a:ea typeface="+mn-ea"/>
                <a:cs typeface="+mn-cs"/>
              </a:rPr>
              <a:t>Incretin</a:t>
            </a:r>
            <a:r>
              <a:rPr lang="en-GB" sz="1200" b="0" i="0" kern="1200" dirty="0">
                <a:solidFill>
                  <a:srgbClr val="001965"/>
                </a:solidFill>
                <a:effectLst/>
                <a:latin typeface="+mn-lt"/>
                <a:ea typeface="+mn-ea"/>
                <a:cs typeface="+mn-cs"/>
              </a:rPr>
              <a:t> peptides, principally GLP-1 and GIP, regulate islet hormone secretion, glucose concentrations, lipid metabolism, gut motility, appetite and body weight, and immune function, providing a scientific basis for utilizing </a:t>
            </a:r>
            <a:r>
              <a:rPr lang="en-GB" sz="1200" b="0" i="0" kern="1200" dirty="0" err="1">
                <a:solidFill>
                  <a:srgbClr val="001965"/>
                </a:solidFill>
                <a:effectLst/>
                <a:latin typeface="+mn-lt"/>
                <a:ea typeface="+mn-ea"/>
                <a:cs typeface="+mn-cs"/>
              </a:rPr>
              <a:t>incretin</a:t>
            </a:r>
            <a:r>
              <a:rPr lang="en-GB" sz="1200" b="0" i="0" kern="1200" dirty="0">
                <a:solidFill>
                  <a:srgbClr val="001965"/>
                </a:solidFill>
                <a:effectLst/>
                <a:latin typeface="+mn-lt"/>
                <a:ea typeface="+mn-ea"/>
                <a:cs typeface="+mn-cs"/>
              </a:rPr>
              <a:t>-based therapies in the treatment of type 2 diabetes. Activation of GLP-1 and GIP receptors also leads to </a:t>
            </a:r>
            <a:r>
              <a:rPr lang="en-GB" sz="1200" b="0" i="0" kern="1200" dirty="0" err="1">
                <a:solidFill>
                  <a:srgbClr val="001965"/>
                </a:solidFill>
                <a:effectLst/>
                <a:latin typeface="+mn-lt"/>
                <a:ea typeface="+mn-ea"/>
                <a:cs typeface="+mn-cs"/>
              </a:rPr>
              <a:t>nonglycemic</a:t>
            </a:r>
            <a:r>
              <a:rPr lang="en-GB" sz="1200" b="0" i="0" kern="1200" dirty="0">
                <a:solidFill>
                  <a:srgbClr val="001965"/>
                </a:solidFill>
                <a:effectLst/>
                <a:latin typeface="+mn-lt"/>
                <a:ea typeface="+mn-ea"/>
                <a:cs typeface="+mn-cs"/>
              </a:rPr>
              <a:t> effects in multiple tissues, through direct actions on tissues expressing </a:t>
            </a:r>
            <a:r>
              <a:rPr lang="en-GB" sz="1200" b="0" i="0" kern="1200" dirty="0" err="1">
                <a:solidFill>
                  <a:srgbClr val="001965"/>
                </a:solidFill>
                <a:effectLst/>
                <a:latin typeface="+mn-lt"/>
                <a:ea typeface="+mn-ea"/>
                <a:cs typeface="+mn-cs"/>
              </a:rPr>
              <a:t>incretin</a:t>
            </a:r>
            <a:r>
              <a:rPr lang="en-GB" sz="1200" b="0" i="0" kern="1200" dirty="0">
                <a:solidFill>
                  <a:srgbClr val="001965"/>
                </a:solidFill>
                <a:effectLst/>
                <a:latin typeface="+mn-lt"/>
                <a:ea typeface="+mn-ea"/>
                <a:cs typeface="+mn-cs"/>
              </a:rPr>
              <a:t> receptors and indirect mechanisms mediated through neuronal and endocrine pathways. Here we contrast the pharmacology and physiology of </a:t>
            </a:r>
            <a:r>
              <a:rPr lang="en-GB" sz="1200" b="0" i="0" kern="1200" dirty="0" err="1">
                <a:solidFill>
                  <a:srgbClr val="001965"/>
                </a:solidFill>
                <a:effectLst/>
                <a:latin typeface="+mn-lt"/>
                <a:ea typeface="+mn-ea"/>
                <a:cs typeface="+mn-cs"/>
              </a:rPr>
              <a:t>incretin</a:t>
            </a:r>
            <a:r>
              <a:rPr lang="en-GB" sz="1200" b="0" i="0" kern="1200" dirty="0">
                <a:solidFill>
                  <a:srgbClr val="001965"/>
                </a:solidFill>
                <a:effectLst/>
                <a:latin typeface="+mn-lt"/>
                <a:ea typeface="+mn-ea"/>
                <a:cs typeface="+mn-cs"/>
              </a:rPr>
              <a:t> hormones and review recent advances in mechanisms coupling </a:t>
            </a:r>
            <a:r>
              <a:rPr lang="en-GB" sz="1200" b="0" i="0" kern="1200" dirty="0" err="1">
                <a:solidFill>
                  <a:srgbClr val="001965"/>
                </a:solidFill>
                <a:effectLst/>
                <a:latin typeface="+mn-lt"/>
                <a:ea typeface="+mn-ea"/>
                <a:cs typeface="+mn-cs"/>
              </a:rPr>
              <a:t>incretin</a:t>
            </a:r>
            <a:r>
              <a:rPr lang="en-GB" sz="1200" b="0" i="0" kern="1200" dirty="0">
                <a:solidFill>
                  <a:srgbClr val="001965"/>
                </a:solidFill>
                <a:effectLst/>
                <a:latin typeface="+mn-lt"/>
                <a:ea typeface="+mn-ea"/>
                <a:cs typeface="+mn-cs"/>
              </a:rPr>
              <a:t> receptor </a:t>
            </a:r>
            <a:r>
              <a:rPr lang="en-GB" sz="1200" b="0" i="0" kern="1200" dirty="0" err="1">
                <a:solidFill>
                  <a:srgbClr val="001965"/>
                </a:solidFill>
                <a:effectLst/>
                <a:latin typeface="+mn-lt"/>
                <a:ea typeface="+mn-ea"/>
                <a:cs typeface="+mn-cs"/>
              </a:rPr>
              <a:t>signaling</a:t>
            </a:r>
            <a:r>
              <a:rPr lang="en-GB" sz="1200" b="0" i="0" kern="1200" dirty="0">
                <a:solidFill>
                  <a:srgbClr val="001965"/>
                </a:solidFill>
                <a:effectLst/>
                <a:latin typeface="+mn-lt"/>
                <a:ea typeface="+mn-ea"/>
                <a:cs typeface="+mn-cs"/>
              </a:rPr>
              <a:t> to pleiotropic metabolic actions in preclinical studies. We discuss whether mechanisms identified in preclinical studies have potential translational relevance for the treatment of human disease and highlight controversies and uncertainties in </a:t>
            </a:r>
            <a:r>
              <a:rPr lang="en-GB" sz="1200" b="0" i="0" kern="1200" dirty="0" err="1">
                <a:solidFill>
                  <a:srgbClr val="001965"/>
                </a:solidFill>
                <a:effectLst/>
                <a:latin typeface="+mn-lt"/>
                <a:ea typeface="+mn-ea"/>
                <a:cs typeface="+mn-cs"/>
              </a:rPr>
              <a:t>incretin</a:t>
            </a:r>
            <a:r>
              <a:rPr lang="en-GB" sz="1200" b="0" i="0" kern="1200" dirty="0">
                <a:solidFill>
                  <a:srgbClr val="001965"/>
                </a:solidFill>
                <a:effectLst/>
                <a:latin typeface="+mn-lt"/>
                <a:ea typeface="+mn-ea"/>
                <a:cs typeface="+mn-cs"/>
              </a:rPr>
              <a:t> biology that require resolution in future studies.</a:t>
            </a:r>
          </a:p>
          <a:p>
            <a:pPr marL="0" marR="0" lvl="0" indent="0" algn="l" defTabSz="914400" rtl="0" eaLnBrk="1" fontAlgn="base" latinLnBrk="0" hangingPunct="1">
              <a:lnSpc>
                <a:spcPct val="100000"/>
              </a:lnSpc>
              <a:spcBef>
                <a:spcPts val="0"/>
              </a:spcBef>
              <a:spcAft>
                <a:spcPct val="0"/>
              </a:spcAft>
              <a:buClrTx/>
              <a:buSzTx/>
              <a:buFontTx/>
              <a:buNone/>
              <a:tabLst/>
              <a:defRPr/>
            </a:pPr>
            <a:endParaRPr lang="en-GB" dirty="0"/>
          </a:p>
          <a:p>
            <a:pPr marL="0" marR="0" lvl="0" indent="0" algn="l" defTabSz="914400" rtl="0" eaLnBrk="1" fontAlgn="base" latinLnBrk="0" hangingPunct="1">
              <a:lnSpc>
                <a:spcPct val="100000"/>
              </a:lnSpc>
              <a:spcBef>
                <a:spcPts val="0"/>
              </a:spcBef>
              <a:spcAft>
                <a:spcPct val="0"/>
              </a:spcAft>
              <a:buClrTx/>
              <a:buSzTx/>
              <a:buFontTx/>
              <a:buNone/>
              <a:tabLst/>
              <a:defRPr/>
            </a:pPr>
            <a:r>
              <a:rPr lang="en-GB" b="0" u="sng" dirty="0"/>
              <a:t>Pratley &amp; Gilbert. Rev </a:t>
            </a:r>
            <a:r>
              <a:rPr lang="en-GB" b="0" u="sng" dirty="0" err="1"/>
              <a:t>Diabet</a:t>
            </a:r>
            <a:r>
              <a:rPr lang="en-GB" b="0" u="sng" dirty="0"/>
              <a:t> Stud 2008;5:73–94</a:t>
            </a:r>
          </a:p>
          <a:p>
            <a:r>
              <a:rPr lang="en-GB" sz="1200" b="1" i="0" kern="1200" dirty="0">
                <a:solidFill>
                  <a:srgbClr val="001965"/>
                </a:solidFill>
                <a:effectLst/>
                <a:latin typeface="+mn-lt"/>
                <a:ea typeface="+mn-ea"/>
                <a:cs typeface="+mn-cs"/>
              </a:rPr>
              <a:t>Abstract</a:t>
            </a:r>
          </a:p>
          <a:p>
            <a:r>
              <a:rPr lang="en-GB" sz="1200" b="0" i="0" kern="1200" dirty="0">
                <a:solidFill>
                  <a:srgbClr val="001965"/>
                </a:solidFill>
                <a:effectLst/>
                <a:latin typeface="+mn-lt"/>
                <a:ea typeface="+mn-ea"/>
                <a:cs typeface="+mn-cs"/>
              </a:rPr>
              <a:t>Until recently, the pathogenesis of type 2 diabetes mellitus (T2DM) has been conceptualized in terms of the predominant defects in insulin secretion and insulin action. It is now recognized that abnormalities in other hormones also contribute to the development of </a:t>
            </a:r>
            <a:r>
              <a:rPr lang="en-GB" sz="1200" b="0" i="0" kern="1200" dirty="0" err="1">
                <a:solidFill>
                  <a:srgbClr val="001965"/>
                </a:solidFill>
                <a:effectLst/>
                <a:latin typeface="+mn-lt"/>
                <a:ea typeface="+mn-ea"/>
                <a:cs typeface="+mn-cs"/>
              </a:rPr>
              <a:t>hyperglycemia</a:t>
            </a:r>
            <a:r>
              <a:rPr lang="en-GB" sz="1200" b="0" i="0" kern="1200" dirty="0">
                <a:solidFill>
                  <a:srgbClr val="001965"/>
                </a:solidFill>
                <a:effectLst/>
                <a:latin typeface="+mn-lt"/>
                <a:ea typeface="+mn-ea"/>
                <a:cs typeface="+mn-cs"/>
              </a:rPr>
              <a:t>. For example, the </a:t>
            </a:r>
            <a:r>
              <a:rPr lang="en-GB" sz="1200" b="0" i="0" kern="1200" dirty="0" err="1">
                <a:solidFill>
                  <a:srgbClr val="001965"/>
                </a:solidFill>
                <a:effectLst/>
                <a:latin typeface="+mn-lt"/>
                <a:ea typeface="+mn-ea"/>
                <a:cs typeface="+mn-cs"/>
              </a:rPr>
              <a:t>incretin</a:t>
            </a:r>
            <a:r>
              <a:rPr lang="en-GB" sz="1200" b="0" i="0" kern="1200" dirty="0">
                <a:solidFill>
                  <a:srgbClr val="001965"/>
                </a:solidFill>
                <a:effectLst/>
                <a:latin typeface="+mn-lt"/>
                <a:ea typeface="+mn-ea"/>
                <a:cs typeface="+mn-cs"/>
              </a:rPr>
              <a:t> effect, mediated by glucagon-like peptide-1 (GLP-1) and glucose-dependent </a:t>
            </a:r>
            <a:r>
              <a:rPr lang="en-GB" sz="1200" b="0" i="0" kern="1200" dirty="0" err="1">
                <a:solidFill>
                  <a:srgbClr val="001965"/>
                </a:solidFill>
                <a:effectLst/>
                <a:latin typeface="+mn-lt"/>
                <a:ea typeface="+mn-ea"/>
                <a:cs typeface="+mn-cs"/>
              </a:rPr>
              <a:t>insulinotropic</a:t>
            </a:r>
            <a:r>
              <a:rPr lang="en-GB" sz="1200" b="0" i="0" kern="1200" dirty="0">
                <a:solidFill>
                  <a:srgbClr val="001965"/>
                </a:solidFill>
                <a:effectLst/>
                <a:latin typeface="+mn-lt"/>
                <a:ea typeface="+mn-ea"/>
                <a:cs typeface="+mn-cs"/>
              </a:rPr>
              <a:t> peptide (GIP), is attenuated in T2DM. Intravenous administration of GLP-1 ameliorates </a:t>
            </a:r>
            <a:r>
              <a:rPr lang="en-GB" sz="1200" b="0" i="0" kern="1200" dirty="0" err="1">
                <a:solidFill>
                  <a:srgbClr val="001965"/>
                </a:solidFill>
                <a:effectLst/>
                <a:latin typeface="+mn-lt"/>
                <a:ea typeface="+mn-ea"/>
                <a:cs typeface="+mn-cs"/>
              </a:rPr>
              <a:t>hyperglycemia</a:t>
            </a:r>
            <a:r>
              <a:rPr lang="en-GB" sz="1200" b="0" i="0" kern="1200" dirty="0">
                <a:solidFill>
                  <a:srgbClr val="001965"/>
                </a:solidFill>
                <a:effectLst/>
                <a:latin typeface="+mn-lt"/>
                <a:ea typeface="+mn-ea"/>
                <a:cs typeface="+mn-cs"/>
              </a:rPr>
              <a:t> in patients with T2DM, but an extremely short half-life limits its utility as a therapeutic agent. Strategies to leverage the beneficial effects of GLP-1 include GLP-1 receptor agonists or </a:t>
            </a:r>
            <a:r>
              <a:rPr lang="en-GB" sz="1200" b="0" i="0" kern="1200" dirty="0" err="1">
                <a:solidFill>
                  <a:srgbClr val="001965"/>
                </a:solidFill>
                <a:effectLst/>
                <a:latin typeface="+mn-lt"/>
                <a:ea typeface="+mn-ea"/>
                <a:cs typeface="+mn-cs"/>
              </a:rPr>
              <a:t>analogs</a:t>
            </a:r>
            <a:r>
              <a:rPr lang="en-GB" sz="1200" b="0" i="0" kern="1200" dirty="0">
                <a:solidFill>
                  <a:srgbClr val="001965"/>
                </a:solidFill>
                <a:effectLst/>
                <a:latin typeface="+mn-lt"/>
                <a:ea typeface="+mn-ea"/>
                <a:cs typeface="+mn-cs"/>
              </a:rPr>
              <a:t> or dipeptidyl peptidase-4 (DPP-4) inhibitors-agents that act by slowing the inactivation of endogenous GLP-1 and GIP. The GLP-1 agonist </a:t>
            </a:r>
            <a:r>
              <a:rPr lang="en-GB" sz="1200" b="0" i="0" kern="1200" dirty="0" err="1">
                <a:solidFill>
                  <a:srgbClr val="001965"/>
                </a:solidFill>
                <a:effectLst/>
                <a:latin typeface="+mn-lt"/>
                <a:ea typeface="+mn-ea"/>
                <a:cs typeface="+mn-cs"/>
              </a:rPr>
              <a:t>exenatide</a:t>
            </a:r>
            <a:r>
              <a:rPr lang="en-GB" sz="1200" b="0" i="0" kern="1200" dirty="0">
                <a:solidFill>
                  <a:srgbClr val="001965"/>
                </a:solidFill>
                <a:effectLst/>
                <a:latin typeface="+mn-lt"/>
                <a:ea typeface="+mn-ea"/>
                <a:cs typeface="+mn-cs"/>
              </a:rPr>
              <a:t> has been shown to improve HbA1c and decrease body weight. However, </a:t>
            </a:r>
            <a:r>
              <a:rPr lang="en-GB" sz="1200" b="0" i="0" kern="1200" dirty="0" err="1">
                <a:solidFill>
                  <a:srgbClr val="001965"/>
                </a:solidFill>
                <a:effectLst/>
                <a:latin typeface="+mn-lt"/>
                <a:ea typeface="+mn-ea"/>
                <a:cs typeface="+mn-cs"/>
              </a:rPr>
              <a:t>exenatide</a:t>
            </a:r>
            <a:r>
              <a:rPr lang="en-GB" sz="1200" b="0" i="0" kern="1200" dirty="0">
                <a:solidFill>
                  <a:srgbClr val="001965"/>
                </a:solidFill>
                <a:effectLst/>
                <a:latin typeface="+mn-lt"/>
                <a:ea typeface="+mn-ea"/>
                <a:cs typeface="+mn-cs"/>
              </a:rPr>
              <a:t> is limited by its relatively short pharmacologic half-life, various gastrointestinal (GI) side effects, and the development of antibodies. Studies of a long-acting </a:t>
            </a:r>
            <a:r>
              <a:rPr lang="en-GB" sz="1200" b="0" i="0" kern="1200" dirty="0" err="1">
                <a:solidFill>
                  <a:srgbClr val="001965"/>
                </a:solidFill>
                <a:effectLst/>
                <a:latin typeface="+mn-lt"/>
                <a:ea typeface="+mn-ea"/>
                <a:cs typeface="+mn-cs"/>
              </a:rPr>
              <a:t>exenatide</a:t>
            </a:r>
            <a:r>
              <a:rPr lang="en-GB" sz="1200" b="0" i="0" kern="1200" dirty="0">
                <a:solidFill>
                  <a:srgbClr val="001965"/>
                </a:solidFill>
                <a:effectLst/>
                <a:latin typeface="+mn-lt"/>
                <a:ea typeface="+mn-ea"/>
                <a:cs typeface="+mn-cs"/>
              </a:rPr>
              <a:t> formulation suggest that it has improved efficacy and also promotes weight loss. Another prospect is </a:t>
            </a:r>
            <a:r>
              <a:rPr lang="en-GB" sz="1200" b="0" i="0" kern="1200" dirty="0" err="1">
                <a:solidFill>
                  <a:srgbClr val="001965"/>
                </a:solidFill>
                <a:effectLst/>
                <a:latin typeface="+mn-lt"/>
                <a:ea typeface="+mn-ea"/>
                <a:cs typeface="+mn-cs"/>
              </a:rPr>
              <a:t>liraglutide</a:t>
            </a:r>
            <a:r>
              <a:rPr lang="en-GB" sz="1200" b="0" i="0" kern="1200" dirty="0">
                <a:solidFill>
                  <a:srgbClr val="001965"/>
                </a:solidFill>
                <a:effectLst/>
                <a:latin typeface="+mn-lt"/>
                <a:ea typeface="+mn-ea"/>
                <a:cs typeface="+mn-cs"/>
              </a:rPr>
              <a:t>, a once-daily human GLP-1 </a:t>
            </a:r>
            <a:r>
              <a:rPr lang="en-GB" sz="1200" b="0" i="0" kern="1200" dirty="0" err="1">
                <a:solidFill>
                  <a:srgbClr val="001965"/>
                </a:solidFill>
                <a:effectLst/>
                <a:latin typeface="+mn-lt"/>
                <a:ea typeface="+mn-ea"/>
                <a:cs typeface="+mn-cs"/>
              </a:rPr>
              <a:t>analog</a:t>
            </a:r>
            <a:r>
              <a:rPr lang="en-GB" sz="1200" b="0" i="0" kern="1200" dirty="0">
                <a:solidFill>
                  <a:srgbClr val="001965"/>
                </a:solidFill>
                <a:effectLst/>
                <a:latin typeface="+mn-lt"/>
                <a:ea typeface="+mn-ea"/>
                <a:cs typeface="+mn-cs"/>
              </a:rPr>
              <a:t>. In phase 2 studies, </a:t>
            </a:r>
            <a:r>
              <a:rPr lang="en-GB" sz="1200" b="0" i="0" kern="1200" dirty="0" err="1">
                <a:solidFill>
                  <a:srgbClr val="001965"/>
                </a:solidFill>
                <a:effectLst/>
                <a:latin typeface="+mn-lt"/>
                <a:ea typeface="+mn-ea"/>
                <a:cs typeface="+mn-cs"/>
              </a:rPr>
              <a:t>liraglutide</a:t>
            </a:r>
            <a:r>
              <a:rPr lang="en-GB" sz="1200" b="0" i="0" kern="1200" dirty="0">
                <a:solidFill>
                  <a:srgbClr val="001965"/>
                </a:solidFill>
                <a:effectLst/>
                <a:latin typeface="+mn-lt"/>
                <a:ea typeface="+mn-ea"/>
                <a:cs typeface="+mn-cs"/>
              </a:rPr>
              <a:t> lowered HbA1c by up to 1.7% and weight by approximately 3 kg, with apparently fewer GI side effects than </a:t>
            </a:r>
            <a:r>
              <a:rPr lang="en-GB" sz="1200" b="0" i="0" kern="1200" dirty="0" err="1">
                <a:solidFill>
                  <a:srgbClr val="001965"/>
                </a:solidFill>
                <a:effectLst/>
                <a:latin typeface="+mn-lt"/>
                <a:ea typeface="+mn-ea"/>
                <a:cs typeface="+mn-cs"/>
              </a:rPr>
              <a:t>exenatide</a:t>
            </a:r>
            <a:r>
              <a:rPr lang="en-GB" sz="1200" b="0" i="0" kern="1200" dirty="0">
                <a:solidFill>
                  <a:srgbClr val="001965"/>
                </a:solidFill>
                <a:effectLst/>
                <a:latin typeface="+mn-lt"/>
                <a:ea typeface="+mn-ea"/>
                <a:cs typeface="+mn-cs"/>
              </a:rPr>
              <a:t>. DPP-4 inhibitors such as </a:t>
            </a:r>
            <a:r>
              <a:rPr lang="en-GB" sz="1200" b="0" i="0" kern="1200" dirty="0" err="1">
                <a:solidFill>
                  <a:srgbClr val="001965"/>
                </a:solidFill>
                <a:effectLst/>
                <a:latin typeface="+mn-lt"/>
                <a:ea typeface="+mn-ea"/>
                <a:cs typeface="+mn-cs"/>
              </a:rPr>
              <a:t>sitagliptin</a:t>
            </a:r>
            <a:r>
              <a:rPr lang="en-GB" sz="1200" b="0" i="0" kern="1200" dirty="0">
                <a:solidFill>
                  <a:srgbClr val="001965"/>
                </a:solidFill>
                <a:effectLst/>
                <a:latin typeface="+mn-lt"/>
                <a:ea typeface="+mn-ea"/>
                <a:cs typeface="+mn-cs"/>
              </a:rPr>
              <a:t> and </a:t>
            </a:r>
            <a:r>
              <a:rPr lang="en-GB" sz="1200" b="0" i="0" kern="1200" dirty="0" err="1">
                <a:solidFill>
                  <a:srgbClr val="001965"/>
                </a:solidFill>
                <a:effectLst/>
                <a:latin typeface="+mn-lt"/>
                <a:ea typeface="+mn-ea"/>
                <a:cs typeface="+mn-cs"/>
              </a:rPr>
              <a:t>vildagliptin</a:t>
            </a:r>
            <a:r>
              <a:rPr lang="en-GB" sz="1200" b="0" i="0" kern="1200" dirty="0">
                <a:solidFill>
                  <a:srgbClr val="001965"/>
                </a:solidFill>
                <a:effectLst/>
                <a:latin typeface="+mn-lt"/>
                <a:ea typeface="+mn-ea"/>
                <a:cs typeface="+mn-cs"/>
              </a:rPr>
              <a:t> result in clinically significant reductions in HbA1c, and are weight neutral with few GI side effects. This review will provide an overview of current and emerging agents that augment the </a:t>
            </a:r>
            <a:r>
              <a:rPr lang="en-GB" sz="1200" b="0" i="0" kern="1200" dirty="0" err="1">
                <a:solidFill>
                  <a:srgbClr val="001965"/>
                </a:solidFill>
                <a:effectLst/>
                <a:latin typeface="+mn-lt"/>
                <a:ea typeface="+mn-ea"/>
                <a:cs typeface="+mn-cs"/>
              </a:rPr>
              <a:t>incretin</a:t>
            </a:r>
            <a:r>
              <a:rPr lang="en-GB" sz="1200" b="0" i="0" kern="1200" dirty="0">
                <a:solidFill>
                  <a:srgbClr val="001965"/>
                </a:solidFill>
                <a:effectLst/>
                <a:latin typeface="+mn-lt"/>
                <a:ea typeface="+mn-ea"/>
                <a:cs typeface="+mn-cs"/>
              </a:rPr>
              <a:t> system with a focus on the role of GLP-1 receptor agonists and DPP-4 inhibitors.</a:t>
            </a:r>
          </a:p>
          <a:p>
            <a:pPr marL="0" marR="0" lvl="0" indent="0" algn="l" defTabSz="914400" rtl="0" eaLnBrk="1" fontAlgn="base" latinLnBrk="0" hangingPunct="1">
              <a:lnSpc>
                <a:spcPct val="100000"/>
              </a:lnSpc>
              <a:spcBef>
                <a:spcPts val="0"/>
              </a:spcBef>
              <a:spcAft>
                <a:spcPct val="0"/>
              </a:spcAft>
              <a:buClrTx/>
              <a:buSzTx/>
              <a:buFontTx/>
              <a:buNone/>
              <a:tabLst/>
              <a:defRPr/>
            </a:pPr>
            <a:endParaRPr lang="en-GB" dirty="0"/>
          </a:p>
          <a:p>
            <a:pPr marL="0" marR="0" lvl="0" indent="0" algn="l" defTabSz="914400" rtl="0" eaLnBrk="1" fontAlgn="base" latinLnBrk="0" hangingPunct="1">
              <a:lnSpc>
                <a:spcPct val="100000"/>
              </a:lnSpc>
              <a:spcBef>
                <a:spcPts val="0"/>
              </a:spcBef>
              <a:spcAft>
                <a:spcPct val="0"/>
              </a:spcAft>
              <a:buClrTx/>
              <a:buSzTx/>
              <a:buFontTx/>
              <a:buNone/>
              <a:tabLst/>
              <a:defRPr/>
            </a:pPr>
            <a:endParaRPr lang="en-GB" dirty="0"/>
          </a:p>
          <a:p>
            <a:pPr marL="0" marR="0" lvl="0" indent="0" algn="l" defTabSz="914400" rtl="0" eaLnBrk="1" fontAlgn="base" latinLnBrk="0" hangingPunct="1">
              <a:lnSpc>
                <a:spcPct val="100000"/>
              </a:lnSpc>
              <a:spcBef>
                <a:spcPts val="0"/>
              </a:spcBef>
              <a:spcAft>
                <a:spcPct val="0"/>
              </a:spcAft>
              <a:buClrTx/>
              <a:buSzTx/>
              <a:buFontTx/>
              <a:buNone/>
              <a:tabLst/>
              <a:defRPr/>
            </a:pPr>
            <a:r>
              <a:rPr lang="en-GB" dirty="0"/>
              <a:t>1. Campbell JE, DJ Drucker. Cell </a:t>
            </a:r>
            <a:r>
              <a:rPr lang="en-GB" dirty="0" err="1"/>
              <a:t>Metab</a:t>
            </a:r>
            <a:r>
              <a:rPr lang="en-GB" dirty="0"/>
              <a:t> 2013;17:819–37; 2. </a:t>
            </a:r>
            <a:r>
              <a:rPr lang="en-GB" dirty="0" err="1"/>
              <a:t>Marso</a:t>
            </a:r>
            <a:r>
              <a:rPr lang="en-GB" dirty="0"/>
              <a:t> SP et al. N </a:t>
            </a:r>
            <a:r>
              <a:rPr lang="en-GB" dirty="0" err="1"/>
              <a:t>Engl</a:t>
            </a:r>
            <a:r>
              <a:rPr lang="en-GB" dirty="0"/>
              <a:t> J Med 2016;375:311–22; 3. Ryan D, Acosta A. Obesity 2015;23:1119–29; 4. Hogan AE et al. </a:t>
            </a:r>
            <a:r>
              <a:rPr lang="en-GB" dirty="0" err="1"/>
              <a:t>Diabetologia</a:t>
            </a:r>
            <a:r>
              <a:rPr lang="en-GB" dirty="0"/>
              <a:t> 2014;57:781–4; 5. Baggio LL, Drucker DJ. J </a:t>
            </a:r>
            <a:r>
              <a:rPr lang="en-GB" dirty="0" err="1"/>
              <a:t>Clin</a:t>
            </a:r>
            <a:r>
              <a:rPr lang="en-GB" dirty="0"/>
              <a:t> Invest 2014;124:4223–6; 6. Bagger JI et al. </a:t>
            </a:r>
            <a:r>
              <a:rPr lang="en-GB" dirty="0" err="1"/>
              <a:t>Clin</a:t>
            </a:r>
            <a:r>
              <a:rPr lang="en-GB" dirty="0"/>
              <a:t> </a:t>
            </a:r>
            <a:r>
              <a:rPr lang="en-GB" dirty="0" err="1"/>
              <a:t>Endocrinol</a:t>
            </a:r>
            <a:r>
              <a:rPr lang="en-GB" dirty="0"/>
              <a:t> </a:t>
            </a:r>
            <a:r>
              <a:rPr lang="en-GB" dirty="0" err="1"/>
              <a:t>Metab</a:t>
            </a:r>
            <a:r>
              <a:rPr lang="en-GB" dirty="0"/>
              <a:t> 2015;100:4541–52; 7. Flint A et al. J </a:t>
            </a:r>
            <a:r>
              <a:rPr lang="en-GB" dirty="0" err="1"/>
              <a:t>Clin</a:t>
            </a:r>
            <a:r>
              <a:rPr lang="en-GB" dirty="0"/>
              <a:t> Invest 1998;101:515–20; 8. Blundell J et al. Diabetes </a:t>
            </a:r>
            <a:r>
              <a:rPr lang="en-GB" dirty="0" err="1"/>
              <a:t>Obes</a:t>
            </a:r>
            <a:r>
              <a:rPr lang="en-GB" dirty="0"/>
              <a:t> </a:t>
            </a:r>
            <a:r>
              <a:rPr lang="en-GB" dirty="0" err="1"/>
              <a:t>Metab</a:t>
            </a:r>
            <a:r>
              <a:rPr lang="en-GB" dirty="0"/>
              <a:t>. 2017;19(9):1242–51; 9. Tong J, </a:t>
            </a:r>
            <a:r>
              <a:rPr lang="en-GB" dirty="0" err="1"/>
              <a:t>D'Alessio</a:t>
            </a:r>
            <a:r>
              <a:rPr lang="en-GB" dirty="0"/>
              <a:t> D. Diabetes 2014;63:407–9; 10. Armstrong MJ et al. J </a:t>
            </a:r>
            <a:r>
              <a:rPr lang="en-GB" dirty="0" err="1"/>
              <a:t>Hepatol</a:t>
            </a:r>
            <a:r>
              <a:rPr lang="en-GB" dirty="0"/>
              <a:t> 2016;64:399–408; 11. Armstrong MJ et al. Lancet 2016;387:679–90.</a:t>
            </a:r>
          </a:p>
          <a:p>
            <a:r>
              <a:rPr lang="en-GB" dirty="0"/>
              <a:t>.</a:t>
            </a:r>
          </a:p>
        </p:txBody>
      </p:sp>
      <p:sp>
        <p:nvSpPr>
          <p:cNvPr id="4" name="Slide Number Placeholder 3"/>
          <p:cNvSpPr>
            <a:spLocks noGrp="1"/>
          </p:cNvSpPr>
          <p:nvPr>
            <p:ph type="sldNum" sz="quarter" idx="10"/>
          </p:nvPr>
        </p:nvSpPr>
        <p:spPr/>
        <p:txBody>
          <a:bodyPr/>
          <a:lstStyle/>
          <a:p>
            <a:fld id="{B4BAD52E-1D6A-43F7-88AC-109F45434CBB}" type="slidenum">
              <a:rPr lang="en-GB" smtClean="0"/>
              <a:t>31</a:t>
            </a:fld>
            <a:endParaRPr lang="en-GB" dirty="0"/>
          </a:p>
        </p:txBody>
      </p:sp>
    </p:spTree>
    <p:extLst>
      <p:ext uri="{BB962C8B-B14F-4D97-AF65-F5344CB8AC3E}">
        <p14:creationId xmlns:p14="http://schemas.microsoft.com/office/powerpoint/2010/main" val="2440369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defTabSz="921075" eaLnBrk="0" hangingPunct="0">
              <a:defRPr/>
            </a:pPr>
            <a:r>
              <a:rPr lang="en-GB" u="sng" dirty="0"/>
              <a:t>Knudsen </a:t>
            </a:r>
            <a:r>
              <a:rPr lang="en-GB" i="1" u="sng" dirty="0"/>
              <a:t>et al. J Med </a:t>
            </a:r>
            <a:r>
              <a:rPr lang="en-GB" i="1" u="sng" dirty="0" err="1"/>
              <a:t>Chem</a:t>
            </a:r>
            <a:r>
              <a:rPr lang="en-GB" u="sng" dirty="0"/>
              <a:t> 2000;43:1664–9.</a:t>
            </a:r>
          </a:p>
          <a:p>
            <a:r>
              <a:rPr lang="en-GB" b="1" dirty="0"/>
              <a:t>Abstract</a:t>
            </a:r>
          </a:p>
          <a:p>
            <a:r>
              <a:rPr lang="en-GB" dirty="0"/>
              <a:t>A series of very potent derivatives of the 30-amino acid peptide hormone glucagon-like peptide-1 (GLP-1) is described. The compounds were all </a:t>
            </a:r>
            <a:r>
              <a:rPr lang="en-GB" dirty="0" err="1"/>
              <a:t>derivatized</a:t>
            </a:r>
            <a:r>
              <a:rPr lang="en-GB" dirty="0"/>
              <a:t> with fatty acids in order to protract their action by facilitating binding to serum albumin. GLP-1 had a potency (EC(50)) of 55 </a:t>
            </a:r>
            <a:r>
              <a:rPr lang="en-GB" dirty="0" err="1"/>
              <a:t>pM</a:t>
            </a:r>
            <a:r>
              <a:rPr lang="en-GB" dirty="0"/>
              <a:t> for the cloned human GLP-1 receptor. Many of the compounds had similar or even higher potencies, despite quite large substituents. All compounds </a:t>
            </a:r>
            <a:r>
              <a:rPr lang="en-GB" dirty="0" err="1"/>
              <a:t>derivatized</a:t>
            </a:r>
            <a:r>
              <a:rPr lang="en-GB" dirty="0"/>
              <a:t> with fatty acids equal to or longer than 12 carbon atoms were very protracted compared to GLP-1 and thus seem suitable for once daily administration to type 2 diabetic patients. A structure-activity relationship was obtained. GLP-1 could be </a:t>
            </a:r>
            <a:r>
              <a:rPr lang="en-GB" dirty="0" err="1"/>
              <a:t>derivatized</a:t>
            </a:r>
            <a:r>
              <a:rPr lang="en-GB" dirty="0"/>
              <a:t> with linear fatty acids up to the length of 16 carbon atoms, sometimes longer, almost anywhere in the C-terminal part without considerable loss of potency. Derivatization with two fatty acid substituents led to a considerable loss of potency. A structure-activity relationship on derivatization of specific amino acids generally was obtained. It was found that the longer the fatty acid, the more potency was lost. Simultaneous modification of the N-terminus (in order to obtain better metabolic stability) interfered with fatty acid derivatization and led to loss of potency.</a:t>
            </a:r>
          </a:p>
          <a:p>
            <a:pPr defTabSz="921075" eaLnBrk="0" hangingPunct="0">
              <a:defRPr/>
            </a:pPr>
            <a:endParaRPr lang="en-GB" u="sng" dirty="0"/>
          </a:p>
          <a:p>
            <a:pPr defTabSz="921075" eaLnBrk="0" hangingPunct="0">
              <a:defRPr/>
            </a:pPr>
            <a:r>
              <a:rPr lang="en-GB" u="sng" dirty="0" err="1"/>
              <a:t>Degn</a:t>
            </a:r>
            <a:r>
              <a:rPr lang="en-GB" u="sng" dirty="0"/>
              <a:t> </a:t>
            </a:r>
            <a:r>
              <a:rPr lang="en-GB" i="1" u="sng" dirty="0"/>
              <a:t>et al. Diabetes </a:t>
            </a:r>
            <a:r>
              <a:rPr lang="en-GB" u="sng" dirty="0"/>
              <a:t>2004;53:1187–94.</a:t>
            </a:r>
          </a:p>
          <a:p>
            <a:r>
              <a:rPr lang="en-GB" b="1" dirty="0"/>
              <a:t>Abstract</a:t>
            </a:r>
          </a:p>
          <a:p>
            <a:r>
              <a:rPr lang="en-GB" dirty="0"/>
              <a:t>Glucagon-like peptide 1 (GLP-1) is potentially a very attractive agent for treating type 2 diabetes. We explored the effect of short-term (1 week) treatment with a GLP-1 derivative, liraglutide (NN2211), on 24-h dynamics in </a:t>
            </a:r>
            <a:r>
              <a:rPr lang="en-GB" dirty="0" err="1"/>
              <a:t>glycemia</a:t>
            </a:r>
            <a:r>
              <a:rPr lang="en-GB" dirty="0"/>
              <a:t> and circulating free fatty acids, islet cell hormone profiles, and gastric emptying during meals using acetaminophen. Furthermore, fasting endogenous glucose release and gluconeogenesis (3-(3)H-glucose infusion and (2)H(2)O ingestion, respectively) were determined, and aspects of pancreatic islet cell function were elucidated on the subsequent day using homeostasis model assessment and first- and second-phase insulin response during a </a:t>
            </a:r>
            <a:r>
              <a:rPr lang="en-GB" dirty="0" err="1"/>
              <a:t>hyperglycemic</a:t>
            </a:r>
            <a:r>
              <a:rPr lang="en-GB" dirty="0"/>
              <a:t> clamp (plasma glucose approximately 16 </a:t>
            </a:r>
            <a:r>
              <a:rPr lang="en-GB" dirty="0" err="1"/>
              <a:t>mmol</a:t>
            </a:r>
            <a:r>
              <a:rPr lang="en-GB" dirty="0"/>
              <a:t>/l), and, finally, on top of </a:t>
            </a:r>
            <a:r>
              <a:rPr lang="en-GB" dirty="0" err="1"/>
              <a:t>hyperglycemia</a:t>
            </a:r>
            <a:r>
              <a:rPr lang="en-GB" dirty="0"/>
              <a:t>, an arginine stimulation test was performed. For accomplishing this, 13 patients with type 2 diabetes were examined in a double-blind, placebo-controlled crossover design. Liraglutide (6 micro g/kg) was administered subcutaneously once daily. Liraglutide significantly reduced the 24-h area under the curve for glucose (P = 0.01) and glucagon (P = 0.04), whereas the area under the curve for circulating free fatty acids was unaltered. Twenty-four-hour insulin secretion rates as assessed by deconvolution of serum C-peptide concentrations were unchanged, indicating a relative increase. Gastric emptying was not influenced at the dose of liraglutide used. Fasting endogenous glucose release was decreased (P = 0.04) as a result of a reduced </a:t>
            </a:r>
            <a:r>
              <a:rPr lang="en-GB" dirty="0" err="1"/>
              <a:t>glycogenolysis</a:t>
            </a:r>
            <a:r>
              <a:rPr lang="en-GB" dirty="0"/>
              <a:t> (P = 0.01), whereas gluconeogenesis was unaltered. First-phase insulin response and the insulin response to an arginine stimulation test with the presence of </a:t>
            </a:r>
            <a:r>
              <a:rPr lang="en-GB" dirty="0" err="1"/>
              <a:t>hyperglycemia</a:t>
            </a:r>
            <a:r>
              <a:rPr lang="en-GB" dirty="0"/>
              <a:t> were markedly increased (P &lt; 0.001), whereas the proinsulin/insulin ratio fell (P = 0.001). The disposition index (peak insulin concentration after intravenous bolus of glucose multiplied by insulin sensitivity as assessed by homeostasis model assessment) almost doubled during liraglutide treatment (P &lt; 0.01). Both during </a:t>
            </a:r>
            <a:r>
              <a:rPr lang="en-GB" dirty="0" err="1"/>
              <a:t>hyperglycemia</a:t>
            </a:r>
            <a:r>
              <a:rPr lang="en-GB" dirty="0"/>
              <a:t> per se and after arginine exposure, the glucagon responses were reduced during liraglutide administration (P &lt; 0.01 and P = 0.01). Thus, 1 week's treatment with a single daily dose of the GLP-1 derivative liraglutide, operating through several different mechanisms including an ameliorated pancreatic islet cell function in individuals with type 2 diabetes, improves </a:t>
            </a:r>
            <a:r>
              <a:rPr lang="en-GB" dirty="0" err="1"/>
              <a:t>glycemic</a:t>
            </a:r>
            <a:r>
              <a:rPr lang="en-GB" dirty="0"/>
              <a:t> control throughout 24 h of daily living, i.e., prandial and nocturnal periods. This study further emphasizes GLP-1 and its derivatives as a promising novel concept for treatment of type 2 diabetes.</a:t>
            </a:r>
          </a:p>
          <a:p>
            <a:endParaRPr lang="en-GB" u="sng" dirty="0"/>
          </a:p>
        </p:txBody>
      </p:sp>
      <p:sp>
        <p:nvSpPr>
          <p:cNvPr id="3" name="Slide Number Placeholder 2"/>
          <p:cNvSpPr>
            <a:spLocks noGrp="1"/>
          </p:cNvSpPr>
          <p:nvPr>
            <p:ph type="sldNum" sz="quarter" idx="10"/>
          </p:nvPr>
        </p:nvSpPr>
        <p:spPr/>
        <p:txBody>
          <a:bodyPr/>
          <a:lstStyle/>
          <a:p>
            <a:fld id="{B4BAD52E-1D6A-43F7-88AC-109F45434CBB}" type="slidenum">
              <a:rPr lang="en-GB" smtClean="0"/>
              <a:t>32</a:t>
            </a:fld>
            <a:endParaRPr lang="en-GB" dirty="0"/>
          </a:p>
        </p:txBody>
      </p:sp>
      <p:sp>
        <p:nvSpPr>
          <p:cNvPr id="4" name="Slide Image Placeholder 3"/>
          <p:cNvSpPr>
            <a:spLocks noGrp="1" noRot="1" noChangeAspect="1"/>
          </p:cNvSpPr>
          <p:nvPr>
            <p:ph type="sldImg"/>
          </p:nvPr>
        </p:nvSpPr>
        <p:spPr>
          <a:xfrm>
            <a:off x="90488" y="744538"/>
            <a:ext cx="6616700" cy="3722687"/>
          </a:xfrm>
        </p:spPr>
      </p:sp>
    </p:spTree>
    <p:extLst>
      <p:ext uri="{BB962C8B-B14F-4D97-AF65-F5344CB8AC3E}">
        <p14:creationId xmlns:p14="http://schemas.microsoft.com/office/powerpoint/2010/main" val="972643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Slide Number Placeholder 1"/>
          <p:cNvSpPr>
            <a:spLocks noGrp="1"/>
          </p:cNvSpPr>
          <p:nvPr>
            <p:ph type="sldNum" sz="quarter" idx="10"/>
          </p:nvPr>
        </p:nvSpPr>
        <p:spPr/>
        <p:txBody>
          <a:bodyPr/>
          <a:lstStyle/>
          <a:p>
            <a:fld id="{B4BAD52E-1D6A-43F7-88AC-109F45434CBB}" type="slidenum">
              <a:rPr lang="en-GB" smtClean="0"/>
              <a:t>33</a:t>
            </a:fld>
            <a:endParaRPr lang="en-GB" dirty="0"/>
          </a:p>
        </p:txBody>
      </p:sp>
      <p:sp>
        <p:nvSpPr>
          <p:cNvPr id="3" name="Notes Placeholder 2"/>
          <p:cNvSpPr>
            <a:spLocks noGrp="1"/>
          </p:cNvSpPr>
          <p:nvPr>
            <p:ph type="body" sz="quarter" idx="11"/>
          </p:nvPr>
        </p:nvSpPr>
        <p:spPr/>
        <p:txBody>
          <a:bodyPr/>
          <a:lstStyle/>
          <a:p>
            <a:pPr defTabSz="921075" eaLnBrk="0" hangingPunct="0">
              <a:defRPr/>
            </a:pPr>
            <a:r>
              <a:rPr lang="en-GB" u="sng" dirty="0" err="1"/>
              <a:t>Astrup</a:t>
            </a:r>
            <a:r>
              <a:rPr lang="en-GB" u="sng" dirty="0"/>
              <a:t> </a:t>
            </a:r>
            <a:r>
              <a:rPr lang="en-GB" i="1" u="sng" dirty="0"/>
              <a:t>et al. Int J </a:t>
            </a:r>
            <a:r>
              <a:rPr lang="en-GB" i="1" u="sng" dirty="0" err="1"/>
              <a:t>Obes</a:t>
            </a:r>
            <a:r>
              <a:rPr lang="en-GB" i="1" u="sng" dirty="0"/>
              <a:t> (</a:t>
            </a:r>
            <a:r>
              <a:rPr lang="en-GB" i="1" u="sng" dirty="0" err="1"/>
              <a:t>Lond</a:t>
            </a:r>
            <a:r>
              <a:rPr lang="en-GB" i="1" u="sng" dirty="0"/>
              <a:t>). </a:t>
            </a:r>
            <a:r>
              <a:rPr lang="en-GB" u="sng" dirty="0"/>
              <a:t>2012;36:843-54</a:t>
            </a:r>
            <a:endParaRPr lang="en-GB" b="1" u="sng" dirty="0"/>
          </a:p>
          <a:p>
            <a:r>
              <a:rPr lang="en-GB" b="1" dirty="0"/>
              <a:t>Abstract</a:t>
            </a:r>
            <a:endParaRPr lang="en-GB" dirty="0"/>
          </a:p>
          <a:p>
            <a:r>
              <a:rPr lang="en-GB" b="1" dirty="0"/>
              <a:t>Objective</a:t>
            </a:r>
            <a:r>
              <a:rPr lang="en-GB" dirty="0"/>
              <a:t>: Having demonstrated short-term weight loss with liraglutide in this group of obese adults, we now evaluate safety/tolerability primary outcome) and long-term efficacy for sustaining weight loss (secondary outcome) over 2 years.</a:t>
            </a:r>
          </a:p>
          <a:p>
            <a:r>
              <a:rPr lang="en-GB" b="1" dirty="0"/>
              <a:t>Design</a:t>
            </a:r>
            <a:r>
              <a:rPr lang="en-GB" dirty="0"/>
              <a:t>: A randomised, double-blind, placebo-controlled 20-week study with 2-year extension (sponsor </a:t>
            </a:r>
            <a:r>
              <a:rPr lang="en-GB" dirty="0" err="1"/>
              <a:t>unblinded</a:t>
            </a:r>
            <a:r>
              <a:rPr lang="en-GB" dirty="0"/>
              <a:t> at 20 weeks, participants/investigators at 1 year) in 19 European clinical research </a:t>
            </a:r>
            <a:r>
              <a:rPr lang="en-GB" dirty="0" err="1"/>
              <a:t>centers</a:t>
            </a:r>
            <a:r>
              <a:rPr lang="en-GB" dirty="0"/>
              <a:t>.</a:t>
            </a:r>
          </a:p>
          <a:p>
            <a:r>
              <a:rPr lang="en-GB" b="1" dirty="0"/>
              <a:t>Subjects</a:t>
            </a:r>
            <a:r>
              <a:rPr lang="en-GB" dirty="0"/>
              <a:t>: A total of 564 adults (n=90-98 per group; body mass index 30-40 kg m(-2)) enrolled, 398 entered the extension and 268 completed the 2-year trial. Participants received diet 500 kcal deficit per day) and exercise </a:t>
            </a:r>
            <a:r>
              <a:rPr lang="en-GB" dirty="0" err="1"/>
              <a:t>counseling</a:t>
            </a:r>
            <a:r>
              <a:rPr lang="en-GB" dirty="0"/>
              <a:t> during 2-week run-in, before being randomly assigned (with a telephone or web-based system) to once-daily subcutaneous liraglutide (1.2, 1.8, 2.4 or 3.0 mg, n=90-95), placebo (n=98) or open-label orlistat (120 mg × 3, n=95). After 1 year, liraglutide/placebo recipients switched to liraglutide 2.4 mg, then 3.0 mg (based on 20-week and 1-year results, respectively). The trial ran from January 2007-April 2009 and is registered with Clinicaltrials.gov, number NCT00480909.</a:t>
            </a:r>
          </a:p>
          <a:p>
            <a:r>
              <a:rPr lang="en-GB" b="1" dirty="0"/>
              <a:t>Results</a:t>
            </a:r>
            <a:r>
              <a:rPr lang="en-GB" dirty="0"/>
              <a:t>: From randomisation to year 1, liraglutide 3.0 mg recipients lost 5.8 kg (95% confidence interval 3.7-8.0) more weight than those on placebo and 3.8 kg (1.6-6.0) more than those on orlistat (P≤ 0.0001; intention-to-treat, last-observation-carried-forward). At year 2, participants on liraglutide 2.4/3.0 mg for the full 2 years (pooled group, n=184) lost 3.0 kg (1.3-4.7) more weight than those on orlistat (n=95; P&lt;0.001). Completers on liraglutide 2.4/3.0 mg (n=92) maintained a 2-year weight loss of 7.8 kg from screening. With liraglutide 3.0 mg, 20-week body fat decreased by 15.4% and lean tissue by 2.0%. The most frequent drug-related side effects were mild to moderate, transient nausea and vomiting. With liraglutide 2.4/3.0 mg, the 2-year prevalence of prediabetes and metabolic syndrome decreased by 52 and 59%, with improvements in blood pressure and lipids.</a:t>
            </a:r>
          </a:p>
          <a:p>
            <a:r>
              <a:rPr lang="en-GB" b="1" dirty="0"/>
              <a:t>Conclusion</a:t>
            </a:r>
            <a:r>
              <a:rPr lang="en-GB" dirty="0"/>
              <a:t>: Liraglutide is well tolerated, sustains weight loss over 2 years and improves cardiovascular risk factors.</a:t>
            </a:r>
            <a:endParaRPr lang="en-GB" altLang="en-US" dirty="0"/>
          </a:p>
          <a:p>
            <a:endParaRPr lang="en-GB" dirty="0"/>
          </a:p>
        </p:txBody>
      </p:sp>
    </p:spTree>
    <p:extLst>
      <p:ext uri="{BB962C8B-B14F-4D97-AF65-F5344CB8AC3E}">
        <p14:creationId xmlns:p14="http://schemas.microsoft.com/office/powerpoint/2010/main" val="19299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10"/>
          </p:nvPr>
        </p:nvSpPr>
        <p:spPr>
          <a:xfrm>
            <a:off x="3850442" y="9428584"/>
            <a:ext cx="2945660" cy="496332"/>
          </a:xfrm>
          <a:prstGeom prst="rect">
            <a:avLst/>
          </a:prstGeom>
        </p:spPr>
        <p:txBody>
          <a:bodyPr/>
          <a:lstStyle/>
          <a:p>
            <a:pPr>
              <a:defRPr/>
            </a:pPr>
            <a:fld id="{9A5708E6-0F26-4A60-B562-8316E9EF9307}" type="slidenum">
              <a:rPr lang="en-GB">
                <a:solidFill>
                  <a:srgbClr val="001965"/>
                </a:solidFill>
                <a:latin typeface="Calibri" panose="020F0502020204030204"/>
              </a:rPr>
              <a:pPr>
                <a:defRPr/>
              </a:pPr>
              <a:t>34</a:t>
            </a:fld>
            <a:endParaRPr lang="en-GB" dirty="0">
              <a:solidFill>
                <a:srgbClr val="001965"/>
              </a:solidFill>
              <a:latin typeface="Calibri" panose="020F0502020204030204"/>
            </a:endParaRPr>
          </a:p>
        </p:txBody>
      </p:sp>
      <p:sp>
        <p:nvSpPr>
          <p:cNvPr id="5" name="Notes Placeholder 4"/>
          <p:cNvSpPr>
            <a:spLocks noGrp="1"/>
          </p:cNvSpPr>
          <p:nvPr>
            <p:ph type="body" sz="quarter" idx="11"/>
          </p:nvPr>
        </p:nvSpPr>
        <p:spPr/>
        <p:txBody>
          <a:bodyPr/>
          <a:lstStyle/>
          <a:p>
            <a:r>
              <a:rPr lang="en-GB" u="sng" dirty="0"/>
              <a:t>Pi-</a:t>
            </a:r>
            <a:r>
              <a:rPr lang="en-GB" u="sng" dirty="0" err="1"/>
              <a:t>Sunyer</a:t>
            </a:r>
            <a:r>
              <a:rPr lang="en-GB" u="sng" dirty="0"/>
              <a:t> </a:t>
            </a:r>
            <a:r>
              <a:rPr lang="en-GB" i="1" u="sng" dirty="0"/>
              <a:t>et al. N Engl J Med </a:t>
            </a:r>
            <a:r>
              <a:rPr lang="en-GB" u="sng" dirty="0"/>
              <a:t>2015;373:11–22</a:t>
            </a:r>
          </a:p>
          <a:p>
            <a:r>
              <a:rPr lang="en-GB" b="1" dirty="0"/>
              <a:t>Abstract</a:t>
            </a:r>
          </a:p>
          <a:p>
            <a:r>
              <a:rPr lang="en-GB" b="1" cap="all" dirty="0"/>
              <a:t>BACKGROUND: </a:t>
            </a:r>
            <a:r>
              <a:rPr lang="en-GB" dirty="0"/>
              <a:t>Obesity is a chronic disease with serious health consequences, but weight loss is difficult to maintain through lifestyle intervention alone. Liraglutide, a glucagon-like peptide-1 analogue, has been shown to have potential benefit for weight management at a once-daily dose of 3.0 mg, injected subcutaneously.</a:t>
            </a:r>
          </a:p>
          <a:p>
            <a:r>
              <a:rPr lang="en-GB" b="1" cap="all" dirty="0"/>
              <a:t>METHODS: </a:t>
            </a:r>
            <a:r>
              <a:rPr lang="en-GB" dirty="0"/>
              <a:t>We conducted a 56-week, double-blind trial involving 3731 patients who did not have type 2 diabetes and who had a body-mass index (BMI; the weight in kilograms divided by the square of the height in meters) of at least 30 or a BMI of at least 27 if they had treated or untreated </a:t>
            </a:r>
            <a:r>
              <a:rPr lang="en-GB" dirty="0" err="1"/>
              <a:t>dyslipidemia</a:t>
            </a:r>
            <a:r>
              <a:rPr lang="en-GB" dirty="0"/>
              <a:t> or hypertension. We randomly assigned patients in a 2:1 ratio to receive once-daily subcutaneous injections of liraglutide at a dose of 3.0 mg (2487 patients) or placebo (1244 patients); both groups received </a:t>
            </a:r>
            <a:r>
              <a:rPr lang="en-GB" dirty="0" err="1"/>
              <a:t>counseling</a:t>
            </a:r>
            <a:r>
              <a:rPr lang="en-GB" dirty="0"/>
              <a:t> on lifestyle modification. The coprimary end points were the change in body weight and the proportions of patients losing at least 5% and more than 10% of their initial body weight.</a:t>
            </a:r>
          </a:p>
          <a:p>
            <a:r>
              <a:rPr lang="en-GB" b="1" cap="all" dirty="0"/>
              <a:t>RESULTS: </a:t>
            </a:r>
            <a:r>
              <a:rPr lang="en-GB" dirty="0"/>
              <a:t>At baseline, the mean (±SD) age of the patients was 45.1±12.0 years, the mean weight was 106.2±21.4 kg, and the mean BMI was 38.3±6.4; a total of 78.5% of the patients were women and 61.2% had prediabetes. At week 56, patients in the liraglutide group had lost a mean of 8.4±7.3 kg of body weight, and those in the placebo group had lost a mean of 2.8±6.5 kg (a difference of -5.6 kg; 95% confidence interval, -6.0 to -5.1; P&lt;0.001, with last-observation-carried-forward imputation). A total of 63.2% of the patients in the liraglutide group as compared with 27.1% in the placebo group lost at least 5% of their body weight (P&lt;0.001), and 33.1% and 10.6%, respectively, lost more than 10% of their body weight (P&lt;0.001). The most frequently reported adverse events with liraglutide were mild or moderate nausea and </a:t>
            </a:r>
            <a:r>
              <a:rPr lang="en-GB" dirty="0" err="1"/>
              <a:t>diarrhea</a:t>
            </a:r>
            <a:r>
              <a:rPr lang="en-GB" dirty="0"/>
              <a:t>. Serious events occurred in 6.2% of the patients in the liraglutide group and in 5.0% of the patients in the placebo group.</a:t>
            </a:r>
          </a:p>
          <a:p>
            <a:r>
              <a:rPr lang="en-GB" b="1" cap="all" dirty="0"/>
              <a:t>CONCLUSIONS: </a:t>
            </a:r>
            <a:r>
              <a:rPr lang="en-GB" dirty="0"/>
              <a:t>In this study, 3.0 mg of liraglutide, as an adjunct to diet and exercise, was associated with reduced body weight and improved metabolic control. (Funded by Novo Nordisk; SCALE Obesity and Prediabetes NN8022-1839 ClinicalTrials.gov number, </a:t>
            </a:r>
            <a:r>
              <a:rPr lang="en-GB" u="sng" dirty="0">
                <a:hlinkClick r:id="rId3" tooltip="See in ClincalTrials.gov"/>
              </a:rPr>
              <a:t>NCT01272219</a:t>
            </a:r>
            <a:r>
              <a:rPr lang="en-GB" dirty="0"/>
              <a:t>.).</a:t>
            </a:r>
          </a:p>
          <a:p>
            <a:endParaRPr lang="en-GB" dirty="0"/>
          </a:p>
          <a:p>
            <a:r>
              <a:rPr lang="en-GB" u="sng" dirty="0"/>
              <a:t>Davies </a:t>
            </a:r>
            <a:r>
              <a:rPr lang="en-GB" i="1" u="sng" dirty="0"/>
              <a:t>et al</a:t>
            </a:r>
            <a:r>
              <a:rPr lang="en-GB" u="sng" dirty="0"/>
              <a:t>. </a:t>
            </a:r>
            <a:r>
              <a:rPr lang="en-GB" i="1" u="sng" dirty="0"/>
              <a:t>JAMA</a:t>
            </a:r>
            <a:r>
              <a:rPr lang="en-GB" u="sng" dirty="0"/>
              <a:t> 2015;314:687–99</a:t>
            </a:r>
          </a:p>
          <a:p>
            <a:r>
              <a:rPr lang="en-GB" b="1" cap="all" dirty="0"/>
              <a:t>IMPORTANCE:</a:t>
            </a:r>
          </a:p>
          <a:p>
            <a:r>
              <a:rPr lang="en-GB" dirty="0"/>
              <a:t>Weight loss of 5% to 10% can improve type 2 diabetes and related comorbidities. Few safe, effective weight-management drugs are currently available.</a:t>
            </a:r>
          </a:p>
          <a:p>
            <a:r>
              <a:rPr lang="en-GB" b="1" cap="all" dirty="0"/>
              <a:t>OBJECTIVE: </a:t>
            </a:r>
            <a:r>
              <a:rPr lang="en-GB" dirty="0"/>
              <a:t>To investigate efficacy and safety of liraglutide vs placebo for weight management in adults with overweight or obesity and type 2 diabetes.</a:t>
            </a:r>
          </a:p>
          <a:p>
            <a:r>
              <a:rPr lang="en-GB" b="1" cap="all" dirty="0"/>
              <a:t>DESIGN, SETTING, AND PARTICIPANTS: </a:t>
            </a:r>
            <a:r>
              <a:rPr lang="en-GB" dirty="0"/>
              <a:t>Fifty-six-week randomized (2:1:1), double-blind, placebo-controlled, parallel-group trial with 12-week observational off-drug follow-up period. The study was conducted at 126 sites in 9 countries between June 2011 and January 2013. Of 1361 participants assessed for eligibility, 846 were randomized. Inclusion criteria were body mass index of 27.0 or greater, age 18 years or older, taking 0 to 3 oral </a:t>
            </a:r>
            <a:r>
              <a:rPr lang="en-GB" dirty="0" err="1"/>
              <a:t>hypoglycemic</a:t>
            </a:r>
            <a:r>
              <a:rPr lang="en-GB" dirty="0"/>
              <a:t> agents (metformin, thiazolidinedione, sulfonylurea) with stable body weight, and glycated </a:t>
            </a:r>
            <a:r>
              <a:rPr lang="en-GB" dirty="0" err="1"/>
              <a:t>hemoglobin</a:t>
            </a:r>
            <a:r>
              <a:rPr lang="en-GB" dirty="0"/>
              <a:t> level 7.0% to 10.0%.</a:t>
            </a:r>
          </a:p>
          <a:p>
            <a:r>
              <a:rPr lang="en-GB" b="1" cap="all" dirty="0"/>
              <a:t>INTERVENTIONS: </a:t>
            </a:r>
            <a:r>
              <a:rPr lang="en-GB" dirty="0"/>
              <a:t>Once-daily, subcutaneous liraglutide (3.0 mg) (n = 423), liraglutide (1.8 mg) (n = 211), or placebo (n = 212), all as adjunct to 500 kcal/d dietary deficit and increased physical activity (≥150 min/</a:t>
            </a:r>
            <a:r>
              <a:rPr lang="en-GB" dirty="0" err="1"/>
              <a:t>wk</a:t>
            </a:r>
            <a:r>
              <a:rPr lang="en-GB" dirty="0"/>
              <a:t>).</a:t>
            </a:r>
          </a:p>
          <a:p>
            <a:r>
              <a:rPr lang="en-GB" b="1" cap="all" dirty="0"/>
              <a:t>MAIN OUTCOMES AND MEASURES: </a:t>
            </a:r>
            <a:r>
              <a:rPr lang="en-GB" dirty="0"/>
              <a:t>Three </a:t>
            </a:r>
            <a:r>
              <a:rPr lang="en-GB" dirty="0" err="1"/>
              <a:t>coprimary</a:t>
            </a:r>
            <a:r>
              <a:rPr lang="en-GB" dirty="0"/>
              <a:t> end points: relative change in weight, proportion of participants losing 5% or more, or more than 10%, of baseline weight at week 56.</a:t>
            </a:r>
          </a:p>
          <a:p>
            <a:r>
              <a:rPr lang="en-GB" b="1" cap="all" dirty="0"/>
              <a:t>RESULTS: </a:t>
            </a:r>
            <a:r>
              <a:rPr lang="en-GB" dirty="0"/>
              <a:t>Baseline weight was 105.7 kg with liraglutide (3.0-mg dose), 105.8 kg with liraglutide (1.8-mg dose), and 106.5 kg with placebo. Weight loss was 6.0% (6.4 kg) with liraglutide (3.0-mg dose), 4.7% (5.0 kg) with liraglutide (1.8-mg dose), and 2.0% (2.2 kg) with placebo (estimated difference for liraglutide [3.0 mg] vs placebo, -4.00% [95% CI, -5.10% to -2.90%]; liraglutide [1.8 mg] vs placebo, -2.71% [95% CI, -4.00% to -1.42%]; P &lt; .001 for both). Weight loss of 5% or greater occurred in 54.3% with liraglutide (3.0 mg) and 40.4% with liraglutide (1.8 mg) vs 21.4% with placebo (estimated difference for liraglutide [3.0 mg] vs placebo, 32.9% [95% CI, 24.6% to 41.2%]; for liraglutide [1.8 mg] vs placebo, 19.0% [95% CI, 9.1% to 28.8%]; P &lt; .001 for both). Weight loss greater than 10% occurred in 25.2% with liraglutide (3.0 mg) and 15.9% with liraglutide (1.8 mg) vs 6.7% with placebo (estimated difference for liraglutide [3.0 mg] vs placebo, 18.5% [95% CI, 12.7% to 24.4%], P &lt; .001; for liraglutide [1.8 mg] vs placebo, 9.3% [95% CI, 2.7% to 15.8%], P = .006). More gastrointestinal disorders were reported with liraglutide (3.0 mg) vs liraglutide (1.8 mg) and placebo. No pancreatitis was reported.</a:t>
            </a:r>
          </a:p>
          <a:p>
            <a:r>
              <a:rPr lang="en-GB" b="1" cap="all" dirty="0"/>
              <a:t>CONCLUSIONS AND RELEVANCE: </a:t>
            </a:r>
            <a:r>
              <a:rPr lang="en-GB" dirty="0"/>
              <a:t>Among overweight and obese participants with type 2 diabetes, use of subcutaneous liraglutide (3.0 mg) daily, compared with placebo, resulted in weight loss over 56 weeks. Further studies are needed to evaluate longer-term efficacy and safety.</a:t>
            </a:r>
          </a:p>
          <a:p>
            <a:r>
              <a:rPr lang="en-GB" b="1" cap="all" dirty="0"/>
              <a:t>TRIAL REGISTRATION: </a:t>
            </a:r>
            <a:r>
              <a:rPr lang="en-GB" dirty="0"/>
              <a:t>clinicaltrials.gov Identifier:</a:t>
            </a:r>
            <a:r>
              <a:rPr lang="en-GB" u="sng" dirty="0">
                <a:hlinkClick r:id="rId4" tooltip="See in ClincalTrials.gov"/>
              </a:rPr>
              <a:t>NCT01272232</a:t>
            </a:r>
            <a:r>
              <a:rPr lang="en-GB" dirty="0"/>
              <a:t>.</a:t>
            </a:r>
          </a:p>
          <a:p>
            <a:pPr defTabSz="921075">
              <a:defRPr/>
            </a:pPr>
            <a:endParaRPr lang="en-GB" dirty="0"/>
          </a:p>
          <a:p>
            <a:pPr defTabSz="921075">
              <a:defRPr/>
            </a:pPr>
            <a:r>
              <a:rPr lang="en-GB" u="sng" dirty="0"/>
              <a:t>Blackman </a:t>
            </a:r>
            <a:r>
              <a:rPr lang="en-GB" i="1" u="sng" dirty="0"/>
              <a:t>et al. Int J </a:t>
            </a:r>
            <a:r>
              <a:rPr lang="en-GB" i="1" u="sng" dirty="0" err="1"/>
              <a:t>Obes</a:t>
            </a:r>
            <a:r>
              <a:rPr lang="en-GB" i="1" u="sng" dirty="0"/>
              <a:t> (</a:t>
            </a:r>
            <a:r>
              <a:rPr lang="en-GB" i="1" u="sng" dirty="0" err="1"/>
              <a:t>Lond</a:t>
            </a:r>
            <a:r>
              <a:rPr lang="en-GB" i="1" u="sng" dirty="0"/>
              <a:t>).</a:t>
            </a:r>
            <a:r>
              <a:rPr lang="en-GB" u="sng" dirty="0"/>
              <a:t> 2016;40:1310-9</a:t>
            </a:r>
          </a:p>
          <a:p>
            <a:pPr defTabSz="921075">
              <a:defRPr/>
            </a:pPr>
            <a:r>
              <a:rPr lang="en-GB" b="1" dirty="0"/>
              <a:t>Abstract</a:t>
            </a:r>
          </a:p>
          <a:p>
            <a:r>
              <a:rPr lang="en-GB" b="1" dirty="0"/>
              <a:t>BACKGROUND: </a:t>
            </a:r>
            <a:r>
              <a:rPr lang="en-GB" dirty="0"/>
              <a:t>Obesity is strongly associated with prevalence of obstructive sleep </a:t>
            </a:r>
            <a:r>
              <a:rPr lang="en-GB" dirty="0" err="1"/>
              <a:t>apnea</a:t>
            </a:r>
            <a:r>
              <a:rPr lang="en-GB" dirty="0"/>
              <a:t> (OSA), and weight loss has been shown to reduce disease severity.</a:t>
            </a:r>
          </a:p>
          <a:p>
            <a:r>
              <a:rPr lang="en-GB" b="1" dirty="0"/>
              <a:t>OBJECTIVE: </a:t>
            </a:r>
            <a:r>
              <a:rPr lang="en-GB" dirty="0"/>
              <a:t>To investigate whether liraglutide 3.0 mg reduces OSA severity compared with placebo using the primary end point of change in </a:t>
            </a:r>
            <a:r>
              <a:rPr lang="en-GB" dirty="0" err="1"/>
              <a:t>apnea</a:t>
            </a:r>
            <a:r>
              <a:rPr lang="en-GB" dirty="0"/>
              <a:t>-hypopnea index (AHI) after 32 weeks. Liraglutide's weight loss efficacy was also examined.</a:t>
            </a:r>
          </a:p>
          <a:p>
            <a:r>
              <a:rPr lang="en-GB" b="1" dirty="0"/>
              <a:t>SUBJECTS/METHODS: </a:t>
            </a:r>
            <a:r>
              <a:rPr lang="en-GB" dirty="0"/>
              <a:t>In this randomized, double-blind trial, non-diabetic participants with obesity who had moderate (AHI 15-29.9 events h</a:t>
            </a:r>
            <a:r>
              <a:rPr lang="en-GB" baseline="30000" dirty="0"/>
              <a:t>-1</a:t>
            </a:r>
            <a:r>
              <a:rPr lang="en-GB" dirty="0"/>
              <a:t>) or severe (AHI ⩾30 events h</a:t>
            </a:r>
            <a:r>
              <a:rPr lang="en-GB" baseline="30000" dirty="0"/>
              <a:t>-1</a:t>
            </a:r>
            <a:r>
              <a:rPr lang="en-GB" dirty="0"/>
              <a:t>) OSA and were unwilling/unable to use continuous positive airway pressure therapy were randomized for 32 weeks to liraglutide 3.0 mg (n=180) or placebo (n=179), both as adjunct to diet (500 kcal day</a:t>
            </a:r>
            <a:r>
              <a:rPr lang="en-GB" baseline="30000" dirty="0"/>
              <a:t>-1</a:t>
            </a:r>
            <a:r>
              <a:rPr lang="en-GB" dirty="0"/>
              <a:t> deficit) and exercise. Baseline characteristics were similar between groups (mean age 48.5 years, males 71.9%, AHI 49.2 events h</a:t>
            </a:r>
            <a:r>
              <a:rPr lang="en-GB" baseline="30000" dirty="0"/>
              <a:t>-1</a:t>
            </a:r>
            <a:r>
              <a:rPr lang="en-GB" dirty="0"/>
              <a:t>, severe OSA 67.1%, body weight 117.6 kg, body mass index 39.1 kg m</a:t>
            </a:r>
            <a:r>
              <a:rPr lang="en-GB" baseline="30000" dirty="0"/>
              <a:t>-2</a:t>
            </a:r>
            <a:r>
              <a:rPr lang="en-GB" dirty="0"/>
              <a:t>, prediabetes 63.2%, HbA</a:t>
            </a:r>
            <a:r>
              <a:rPr lang="en-GB" baseline="-25000" dirty="0"/>
              <a:t>1c</a:t>
            </a:r>
            <a:r>
              <a:rPr lang="en-GB" dirty="0"/>
              <a:t> 5.7%).</a:t>
            </a:r>
          </a:p>
          <a:p>
            <a:r>
              <a:rPr lang="en-GB" b="1" dirty="0"/>
              <a:t>RESULTS: </a:t>
            </a:r>
            <a:r>
              <a:rPr lang="en-GB" dirty="0"/>
              <a:t>After 32 weeks, the mean reduction in AHI was greater with liraglutide than with placebo (-12.2 vs -6.1 events h</a:t>
            </a:r>
            <a:r>
              <a:rPr lang="en-GB" baseline="30000" dirty="0"/>
              <a:t>-1</a:t>
            </a:r>
            <a:r>
              <a:rPr lang="en-GB" dirty="0"/>
              <a:t>, estimated treatment difference: -6.1 events h</a:t>
            </a:r>
            <a:r>
              <a:rPr lang="en-GB" baseline="30000" dirty="0"/>
              <a:t>-1</a:t>
            </a:r>
            <a:r>
              <a:rPr lang="en-GB" dirty="0"/>
              <a:t> (95% confidence interval (CI), -11.0 to -1.2), P=0.0150). Liraglutide produced greater mean percentage weight loss compared with placebo (-5.7% vs -1.6%, estimated treatment difference: -4.2% (95% CI, -5.2 to -3.1%), P&lt;0.0001). A statistically significant association between the degree of weight loss and improvement in OSA end points (P&lt;0.01, all) was demonstrated post hoc. Greater reductions in glycated </a:t>
            </a:r>
            <a:r>
              <a:rPr lang="en-GB" dirty="0" err="1"/>
              <a:t>hemoglobin</a:t>
            </a:r>
            <a:r>
              <a:rPr lang="en-GB" dirty="0"/>
              <a:t> (HbA</a:t>
            </a:r>
            <a:r>
              <a:rPr lang="en-GB" baseline="-25000" dirty="0"/>
              <a:t>1c</a:t>
            </a:r>
            <a:r>
              <a:rPr lang="en-GB" dirty="0"/>
              <a:t>) and systolic blood pressure (SBP) were seen with liraglutide versus placebo (both P&lt;0.001). The safety profile of liraglutide 3.0 mg was similar to that seen with doses ⩽1.8 mg.</a:t>
            </a:r>
          </a:p>
          <a:p>
            <a:r>
              <a:rPr lang="en-GB" b="1" dirty="0"/>
              <a:t>CONCLUSIONS: </a:t>
            </a:r>
            <a:r>
              <a:rPr lang="en-GB" dirty="0"/>
              <a:t>As an adjunct to diet and exercise, liraglutide 3.0 mg was generally well tolerated and produced significantly greater reductions than placebo in AHI, body weight, SBP and HbA</a:t>
            </a:r>
            <a:r>
              <a:rPr lang="en-GB" baseline="-25000" dirty="0"/>
              <a:t>1c</a:t>
            </a:r>
            <a:r>
              <a:rPr lang="en-GB" dirty="0"/>
              <a:t> in participants with obesity and moderate/severe OSA. The results confirm that weight loss improves OSA-related parameters.</a:t>
            </a:r>
          </a:p>
          <a:p>
            <a:pPr defTabSz="921075">
              <a:defRPr/>
            </a:pPr>
            <a:endParaRPr lang="en-GB" dirty="0"/>
          </a:p>
          <a:p>
            <a:pPr defTabSz="921075">
              <a:defRPr/>
            </a:pPr>
            <a:r>
              <a:rPr lang="en-GB" u="sng" dirty="0" err="1"/>
              <a:t>Wadden</a:t>
            </a:r>
            <a:r>
              <a:rPr lang="en-GB" u="sng" dirty="0"/>
              <a:t> </a:t>
            </a:r>
            <a:r>
              <a:rPr lang="en-GB" i="1" u="sng" dirty="0"/>
              <a:t>et al. Int J </a:t>
            </a:r>
            <a:r>
              <a:rPr lang="en-GB" i="1" u="sng" dirty="0" err="1"/>
              <a:t>Obes</a:t>
            </a:r>
            <a:r>
              <a:rPr lang="en-GB" i="1" u="sng" dirty="0"/>
              <a:t> (</a:t>
            </a:r>
            <a:r>
              <a:rPr lang="en-GB" i="1" u="sng" dirty="0" err="1"/>
              <a:t>Lond</a:t>
            </a:r>
            <a:r>
              <a:rPr lang="en-GB" i="1" u="sng" dirty="0"/>
              <a:t>)</a:t>
            </a:r>
            <a:r>
              <a:rPr lang="en-GB" u="sng" dirty="0"/>
              <a:t> 2013;37:1443–51</a:t>
            </a:r>
          </a:p>
          <a:p>
            <a:r>
              <a:rPr lang="en-GB" b="1" dirty="0"/>
              <a:t>Abstract</a:t>
            </a:r>
          </a:p>
          <a:p>
            <a:r>
              <a:rPr lang="en-GB" b="1" dirty="0"/>
              <a:t>Objective: </a:t>
            </a:r>
            <a:r>
              <a:rPr lang="en-GB" dirty="0"/>
              <a:t>Liraglutide, a once-daily human glucagon-like peptide-1 </a:t>
            </a:r>
            <a:r>
              <a:rPr lang="en-GB" dirty="0" err="1"/>
              <a:t>analog</a:t>
            </a:r>
            <a:r>
              <a:rPr lang="en-GB" dirty="0"/>
              <a:t>, induced clinically meaningful weight loss in a phase 2 study in obese individuals without diabetes. The present randomised phase 3 trial assessed the efficacy of liraglutide in maintaining weight loss achieved with a low-calorie diet (LCD).</a:t>
            </a:r>
          </a:p>
          <a:p>
            <a:r>
              <a:rPr lang="en-GB" b="1" dirty="0"/>
              <a:t>Methods</a:t>
            </a:r>
            <a:r>
              <a:rPr lang="en-GB" dirty="0"/>
              <a:t>: Obese/overweight participants (18 years, body mass index 30 kg m</a:t>
            </a:r>
            <a:r>
              <a:rPr lang="en-GB" baseline="30000" dirty="0"/>
              <a:t>−2</a:t>
            </a:r>
            <a:r>
              <a:rPr lang="en-GB" dirty="0"/>
              <a:t> or 27 kg m</a:t>
            </a:r>
            <a:r>
              <a:rPr lang="en-GB" baseline="30000" dirty="0"/>
              <a:t>−2</a:t>
            </a:r>
            <a:r>
              <a:rPr lang="en-GB" dirty="0"/>
              <a:t> with comorbidities) who lost 5% of initial weight during a LCD run-in were randomly assigned to liraglutide 3.0 mg per day or placebo (subcutaneous administration) for 56 weeks. Diet and exercise </a:t>
            </a:r>
            <a:r>
              <a:rPr lang="en-GB" dirty="0" err="1"/>
              <a:t>counseling</a:t>
            </a:r>
            <a:r>
              <a:rPr lang="en-GB" dirty="0"/>
              <a:t> were provided throughout the trial. Co-primary end points were percentage weight change from randomisation, the proportion of participants that maintained the initial 5% weight loss, and the proportion that lost 5% of randomisation weight (intention-to-treat analysis). ClinicalTrials.gov identifier: NCT00781937.</a:t>
            </a:r>
          </a:p>
          <a:p>
            <a:r>
              <a:rPr lang="en-GB" b="1" dirty="0"/>
              <a:t>Results: </a:t>
            </a:r>
            <a:r>
              <a:rPr lang="en-GB" dirty="0"/>
              <a:t>Participants (n=422) lost a mean 6.0% (</a:t>
            </a:r>
            <a:r>
              <a:rPr lang="en-GB" dirty="0" err="1"/>
              <a:t>s.d.</a:t>
            </a:r>
            <a:r>
              <a:rPr lang="en-GB" dirty="0"/>
              <a:t> 0.9) of screening weight during run-in. From randomisation to week 56, weight decreased an additional mean 6.2% (</a:t>
            </a:r>
            <a:r>
              <a:rPr lang="en-GB" dirty="0" err="1"/>
              <a:t>s.d.</a:t>
            </a:r>
            <a:r>
              <a:rPr lang="en-GB" dirty="0"/>
              <a:t> 7.3) with liraglutide and 0.2% (</a:t>
            </a:r>
            <a:r>
              <a:rPr lang="en-GB" dirty="0" err="1"/>
              <a:t>s.d.</a:t>
            </a:r>
            <a:r>
              <a:rPr lang="en-GB" dirty="0"/>
              <a:t> 7.0) with placebo (estimated difference −6.1% (95%class intervals −7.5 to −4.6), P&lt;0.0001). More participants receiving liraglutide (81.4%) maintained the 5% run-in weight loss, compared with those receiving placebo (48.9%) (estimated odds ratio 4.8 (3.0; 7.7), P&lt;0.0001), and 50.5% versus 21.8% of participants lost 5% of randomisation weight (estimated odds ratio 3.9 (2.4; 6.1), P&lt;0.0001). Liraglutide produced small but statistically significant improvements in several cardiometabolic risk factors compared with placebo. Gastrointestinal (GI) disorders were reported more frequently with liraglutide than placebo, but most events were transient, and mild or moderate in severity.</a:t>
            </a:r>
          </a:p>
          <a:p>
            <a:r>
              <a:rPr lang="en-GB" b="1" dirty="0"/>
              <a:t>Conclusion: </a:t>
            </a:r>
            <a:r>
              <a:rPr lang="en-GB" dirty="0"/>
              <a:t>Liraglutide, with diet and exercise, maintained weight loss achieved by caloric restriction and induced further weight loss over 56 weeks. Improvements in some cardiovascular disease-risk factors were also observed. Liraglutide, prescribed as 3.0 mg per day, holds promise for improving </a:t>
            </a:r>
          </a:p>
          <a:p>
            <a:endParaRPr lang="en-GB" dirty="0"/>
          </a:p>
        </p:txBody>
      </p:sp>
    </p:spTree>
    <p:extLst>
      <p:ext uri="{BB962C8B-B14F-4D97-AF65-F5344CB8AC3E}">
        <p14:creationId xmlns:p14="http://schemas.microsoft.com/office/powerpoint/2010/main" val="1839446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spcBef>
                <a:spcPct val="30000"/>
              </a:spcBef>
              <a:defRPr/>
            </a:pPr>
            <a:r>
              <a:rPr lang="en-GB" u="sng" dirty="0">
                <a:ea typeface="Verdana" panose="020B0604030504040204" pitchFamily="34" charset="0"/>
                <a:cs typeface="Verdana" panose="020B0604030504040204" pitchFamily="34" charset="0"/>
              </a:rPr>
              <a:t>1. Pi-</a:t>
            </a:r>
            <a:r>
              <a:rPr lang="en-GB" u="sng" dirty="0" err="1">
                <a:ea typeface="Verdana" panose="020B0604030504040204" pitchFamily="34" charset="0"/>
                <a:cs typeface="Verdana" panose="020B0604030504040204" pitchFamily="34" charset="0"/>
              </a:rPr>
              <a:t>Sunyer</a:t>
            </a:r>
            <a:r>
              <a:rPr lang="en-GB" u="sng" dirty="0">
                <a:ea typeface="Verdana" panose="020B0604030504040204" pitchFamily="34" charset="0"/>
                <a:cs typeface="Verdana" panose="020B0604030504040204" pitchFamily="34" charset="0"/>
              </a:rPr>
              <a:t> </a:t>
            </a:r>
            <a:r>
              <a:rPr lang="en-GB" i="1" u="sng" dirty="0">
                <a:ea typeface="Verdana" panose="020B0604030504040204" pitchFamily="34" charset="0"/>
                <a:cs typeface="Verdana" panose="020B0604030504040204" pitchFamily="34" charset="0"/>
              </a:rPr>
              <a:t>et al. N </a:t>
            </a:r>
            <a:r>
              <a:rPr lang="en-GB" i="1" u="sng" dirty="0" err="1">
                <a:ea typeface="Verdana" panose="020B0604030504040204" pitchFamily="34" charset="0"/>
                <a:cs typeface="Verdana" panose="020B0604030504040204" pitchFamily="34" charset="0"/>
              </a:rPr>
              <a:t>Engl</a:t>
            </a:r>
            <a:r>
              <a:rPr lang="en-GB" i="1" u="sng" dirty="0">
                <a:ea typeface="Verdana" panose="020B0604030504040204" pitchFamily="34" charset="0"/>
                <a:cs typeface="Verdana" panose="020B0604030504040204" pitchFamily="34" charset="0"/>
              </a:rPr>
              <a:t> J Med </a:t>
            </a:r>
            <a:r>
              <a:rPr lang="en-GB" u="sng" dirty="0">
                <a:ea typeface="Verdana" panose="020B0604030504040204" pitchFamily="34" charset="0"/>
                <a:cs typeface="Verdana" panose="020B0604030504040204" pitchFamily="34" charset="0"/>
              </a:rPr>
              <a:t>2015;373:11–22</a:t>
            </a:r>
          </a:p>
          <a:p>
            <a:r>
              <a:rPr lang="en-GB" b="1" cap="all" dirty="0"/>
              <a:t>BACKGROUND: </a:t>
            </a:r>
            <a:r>
              <a:rPr lang="en-GB" dirty="0"/>
              <a:t>Obesity is a chronic disease with serious health consequences, but weight loss is difficult to maintain through lifestyle intervention alone. Liraglutide, a glucagon-like peptide-1 analogue, has been shown to have potential benefit for weight management at a once-daily dose of 3.0 mg, injected subcutaneously.</a:t>
            </a:r>
          </a:p>
          <a:p>
            <a:r>
              <a:rPr lang="en-GB" b="1" cap="all" dirty="0"/>
              <a:t>METHODS: </a:t>
            </a:r>
            <a:r>
              <a:rPr lang="en-GB" dirty="0"/>
              <a:t>We conducted a 56-week, double-blind trial involving 3731 patients who did not have type 2 diabetes and who had a body-mass index (BMI; the weight in kilograms divided by the square of the height in meters) of at least 30 or a BMI of at least 27 if they had treated or untreated </a:t>
            </a:r>
            <a:r>
              <a:rPr lang="en-GB" dirty="0" err="1"/>
              <a:t>dyslipidemia</a:t>
            </a:r>
            <a:r>
              <a:rPr lang="en-GB" dirty="0"/>
              <a:t> or hypertension. We randomly assigned patients in a 2:1 ratio to receive once-daily subcutaneous injections of liraglutide at a dose of 3.0 mg (2487 patients) or placebo (1244 patients); both groups received </a:t>
            </a:r>
            <a:r>
              <a:rPr lang="en-GB" dirty="0" err="1"/>
              <a:t>counseling</a:t>
            </a:r>
            <a:r>
              <a:rPr lang="en-GB" dirty="0"/>
              <a:t> on lifestyle modification. The coprimary end points were the change in body weight and the proportions of patients losing at least 5% and more than 10% of their initial body weight.</a:t>
            </a:r>
          </a:p>
          <a:p>
            <a:r>
              <a:rPr lang="en-GB" b="1" cap="all" dirty="0"/>
              <a:t>RESULTS: </a:t>
            </a:r>
            <a:r>
              <a:rPr lang="en-GB" dirty="0"/>
              <a:t>At baseline, the mean (±SD) age of the patients was 45.1±12.0 years, the mean weight was 106.2±21.4 kg, and the mean BMI was 38.3±6.4; a total of 78.5% of the patients were women and 61.2% had prediabetes. At week 56, patients in the liraglutide group had lost a mean of 8.4±7.3 kg of body weight, and those in the placebo group had lost a mean of 2.8±6.5 kg (a difference of -5.6 kg; 95% confidence interval, -6.0 to -5.1; P&lt;0.001, with last-observation-carried-forward imputation). A total of 63.2% of the patients in the liraglutide group as compared with 27.1% in the placebo group lost at least 5% of their body weight (P&lt;0.001), and 33.1% and 10.6%, respectively, lost more than 10% of their body weight (P&lt;0.001). The most frequently reported adverse events with liraglutide were mild or moderate nausea and </a:t>
            </a:r>
            <a:r>
              <a:rPr lang="en-GB" dirty="0" err="1"/>
              <a:t>diarrhea</a:t>
            </a:r>
            <a:r>
              <a:rPr lang="en-GB" dirty="0"/>
              <a:t>. Serious events occurred in 6.2% of the patients in the liraglutide group and in 5.0% of the patients in the placebo group.</a:t>
            </a:r>
          </a:p>
          <a:p>
            <a:r>
              <a:rPr lang="en-GB" b="1" cap="all" dirty="0"/>
              <a:t>CONCLUSIONS: </a:t>
            </a:r>
            <a:r>
              <a:rPr lang="en-GB" dirty="0"/>
              <a:t>In this study, 3.0 mg of liraglutide, as an adjunct to diet and exercise, was associated with reduced body weight and improved metabolic control. (Funded by Novo Nordisk; SCALE Obesity and Prediabetes NN8022-1839 ClinicalTrials.gov number, </a:t>
            </a:r>
            <a:r>
              <a:rPr lang="en-GB" u="sng" dirty="0">
                <a:hlinkClick r:id="rId3" tooltip="See in ClincalTrials.gov"/>
              </a:rPr>
              <a:t>NCT01272219</a:t>
            </a:r>
            <a:r>
              <a:rPr lang="en-GB" dirty="0"/>
              <a:t>.).</a:t>
            </a:r>
            <a:endParaRPr lang="en-GB" dirty="0">
              <a:ea typeface="Verdana" panose="020B0604030504040204" pitchFamily="34" charset="0"/>
              <a:cs typeface="Verdana" panose="020B0604030504040204" pitchFamily="34" charset="0"/>
            </a:endParaRPr>
          </a:p>
          <a:p>
            <a:pPr>
              <a:spcBef>
                <a:spcPct val="30000"/>
              </a:spcBef>
              <a:defRPr/>
            </a:pPr>
            <a:endParaRPr lang="en-GB" dirty="0">
              <a:ea typeface="Verdana" panose="020B0604030504040204" pitchFamily="34" charset="0"/>
              <a:cs typeface="Verdana" panose="020B0604030504040204" pitchFamily="34" charset="0"/>
            </a:endParaRPr>
          </a:p>
          <a:p>
            <a:pPr>
              <a:spcBef>
                <a:spcPct val="30000"/>
              </a:spcBef>
              <a:defRPr/>
            </a:pPr>
            <a:r>
              <a:rPr lang="en-GB" u="sng" dirty="0">
                <a:latin typeface="Verdana" panose="020B0604030504040204" pitchFamily="34" charset="0"/>
                <a:cs typeface="Arial" panose="020B0604020202020204" pitchFamily="34" charset="0"/>
              </a:rPr>
              <a:t>2. le Roux CW </a:t>
            </a:r>
            <a:r>
              <a:rPr lang="en-GB" i="1" u="sng" dirty="0">
                <a:latin typeface="Verdana" panose="020B0604030504040204" pitchFamily="34" charset="0"/>
                <a:cs typeface="Arial" panose="020B0604020202020204" pitchFamily="34" charset="0"/>
              </a:rPr>
              <a:t>et al. Lancet. </a:t>
            </a:r>
            <a:r>
              <a:rPr lang="en-GB" u="sng" dirty="0">
                <a:latin typeface="Verdana" panose="020B0604030504040204" pitchFamily="34" charset="0"/>
                <a:cs typeface="Arial" panose="020B0604020202020204" pitchFamily="34" charset="0"/>
              </a:rPr>
              <a:t>2017;389:1399–1409</a:t>
            </a:r>
            <a:endParaRPr lang="en-GB" i="1" u="sng" dirty="0">
              <a:latin typeface="Verdana" panose="020B0604030504040204" pitchFamily="34" charset="0"/>
              <a:cs typeface="Arial" panose="020B0604020202020204" pitchFamily="34" charset="0"/>
            </a:endParaRPr>
          </a:p>
          <a:p>
            <a:r>
              <a:rPr lang="en-GB" b="1" cap="all" dirty="0"/>
              <a:t>BACKGROUND:</a:t>
            </a:r>
          </a:p>
          <a:p>
            <a:r>
              <a:rPr lang="en-GB" dirty="0"/>
              <a:t>Liraglutide 3·0 mg was shown to reduce bodyweight and improve glucose metabolism after the 56-week period of this trial, one of four trials in the SCALE programme. In the 3-year assessment of the SCALE Obesity and Prediabetes trial we aimed to evaluate the proportion of individuals with prediabetes who were diagnosed with type 2 diabetes.</a:t>
            </a:r>
          </a:p>
          <a:p>
            <a:r>
              <a:rPr lang="en-GB" b="1" cap="all" dirty="0"/>
              <a:t>METHODS:</a:t>
            </a:r>
          </a:p>
          <a:p>
            <a:r>
              <a:rPr lang="en-GB" dirty="0"/>
              <a:t>In this randomised, double-blind, placebo-controlled trial, adults with prediabetes and a body-mass index of at least 30 kg/m2, or at least 27 kg/m2 with comorbidities, were randomised 2:1, using a telephone or web-based system, to once-daily subcutaneous liraglutide 3·0 mg or matched placebo, as an adjunct to a reduced-calorie diet and increased physical activity. Time to diabetes onset by 160 weeks was the primary outcome, evaluated in all randomised treated individuals with at least one post-baseline assessment. The trial was conducted at 191 clinical research sites in 27 countries and is registered with ClinicalTrials.gov, number </a:t>
            </a:r>
            <a:r>
              <a:rPr lang="en-GB" u="sng" dirty="0">
                <a:hlinkClick r:id="rId3" tooltip="See in ClinicalTrials.gov"/>
              </a:rPr>
              <a:t>NCT01272219</a:t>
            </a:r>
            <a:r>
              <a:rPr lang="en-GB" dirty="0"/>
              <a:t>.</a:t>
            </a:r>
          </a:p>
          <a:p>
            <a:r>
              <a:rPr lang="en-GB" b="1" cap="all" dirty="0"/>
              <a:t>FINDINGS:</a:t>
            </a:r>
          </a:p>
          <a:p>
            <a:r>
              <a:rPr lang="en-GB" dirty="0"/>
              <a:t>The study ran between June 1, 2011, and March 2, 2015. We randomly assigned 2254 patients to receive liraglutide (n=1505) or placebo (n=749). 1128 (50%) participants completed the study up to week 160, after withdrawal of 714 (47%) participants in the liraglutide group and 412 (55%) participants in the placebo group. By week 160, 26 (2%) of 1472 individuals in the liraglutide group versus 46 (6%) of 738 in the placebo group were diagnosed with diabetes while on treatment. The mean time from randomisation to diagnosis was 99 (SD 47) weeks for the 26 individuals in the liraglutide group versus 87 (47) weeks for the 46 individuals in the placebo group. Taking the different diagnosis frequencies between the treatment groups into account, the time to onset of diabetes over 160 weeks among all randomised individuals was 2·7 times longer with liraglutide than with placebo (95% CI 1·9 to 3·9, p&lt;0·0001), corresponding with a hazard ratio of 0·21 (95% CI 0·13-0·34). Liraglutide induced greater weight loss than placebo at week 160 (-6·1 [SD 7·3] vs -1·9% [6·3]; estimated treatment difference -4·3%, 95% CI -4·9 to -3·7, p&lt;0·0001). Serious adverse events were reported by 227 (15%) of 1501 randomised treated individuals in the liraglutide group versus 96 (13%) of 747 individuals in the placebo group.</a:t>
            </a:r>
          </a:p>
          <a:p>
            <a:r>
              <a:rPr lang="en-GB" b="1" cap="all" dirty="0"/>
              <a:t>INTERPRETATION:</a:t>
            </a:r>
          </a:p>
          <a:p>
            <a:r>
              <a:rPr lang="en-GB" dirty="0"/>
              <a:t>In this trial, we provide results for 3 years of treatment, with the limitation that withdrawn individuals were not followed up after discontinuation. Liraglutide 3·0 mg might provide health benefits in terms of reduced risk of diabetes in individuals with obesity and prediabetes.</a:t>
            </a:r>
            <a:endParaRPr lang="en-GB" dirty="0">
              <a:ea typeface="Verdana" panose="020B0604030504040204" pitchFamily="34" charset="0"/>
              <a:cs typeface="Verdana" panose="020B0604030504040204" pitchFamily="34" charset="0"/>
            </a:endParaRPr>
          </a:p>
          <a:p>
            <a:pPr>
              <a:spcBef>
                <a:spcPct val="30000"/>
              </a:spcBef>
              <a:defRPr/>
            </a:pPr>
            <a:endParaRPr lang="en-GB" dirty="0">
              <a:ea typeface="Verdana" panose="020B0604030504040204" pitchFamily="34" charset="0"/>
              <a:cs typeface="Verdana" panose="020B0604030504040204" pitchFamily="34" charset="0"/>
            </a:endParaRPr>
          </a:p>
          <a:p>
            <a:pPr>
              <a:spcBef>
                <a:spcPct val="30000"/>
              </a:spcBef>
              <a:defRPr/>
            </a:pPr>
            <a:r>
              <a:rPr lang="en-GB" u="sng" dirty="0">
                <a:ea typeface="Verdana" panose="020B0604030504040204" pitchFamily="34" charset="0"/>
                <a:cs typeface="Verdana" panose="020B0604030504040204" pitchFamily="34" charset="0"/>
              </a:rPr>
              <a:t>3. Davies </a:t>
            </a:r>
            <a:r>
              <a:rPr lang="en-GB" i="1" u="sng" dirty="0">
                <a:ea typeface="Verdana" panose="020B0604030504040204" pitchFamily="34" charset="0"/>
                <a:cs typeface="Verdana" panose="020B0604030504040204" pitchFamily="34" charset="0"/>
              </a:rPr>
              <a:t>et al. JAMA </a:t>
            </a:r>
            <a:r>
              <a:rPr lang="en-GB" u="sng" dirty="0">
                <a:ea typeface="Verdana" panose="020B0604030504040204" pitchFamily="34" charset="0"/>
                <a:cs typeface="Verdana" panose="020B0604030504040204" pitchFamily="34" charset="0"/>
              </a:rPr>
              <a:t>2015;314:687–99</a:t>
            </a:r>
          </a:p>
          <a:p>
            <a:r>
              <a:rPr lang="en-GB" b="1" cap="all" dirty="0"/>
              <a:t>IMPORTANCE: </a:t>
            </a:r>
            <a:r>
              <a:rPr lang="en-GB" dirty="0"/>
              <a:t>Weight loss of 5% to 10% can improve type 2 diabetes and related comorbidities. Few safe, effective weight-management drugs are currently available.</a:t>
            </a:r>
          </a:p>
          <a:p>
            <a:r>
              <a:rPr lang="en-GB" b="1" cap="all" dirty="0"/>
              <a:t>OBJECTIVE: </a:t>
            </a:r>
            <a:r>
              <a:rPr lang="en-GB" dirty="0"/>
              <a:t>To investigate efficacy and safety of </a:t>
            </a:r>
            <a:r>
              <a:rPr lang="en-GB" dirty="0" err="1"/>
              <a:t>liraglutide</a:t>
            </a:r>
            <a:r>
              <a:rPr lang="en-GB" dirty="0"/>
              <a:t> vs placebo for weight management in adults with overweight or obesity and type 2 diabetes.</a:t>
            </a:r>
          </a:p>
          <a:p>
            <a:r>
              <a:rPr lang="en-GB" b="1" cap="all" dirty="0"/>
              <a:t>DESIGN, SETTING, AND PARTICIPANTS: </a:t>
            </a:r>
            <a:r>
              <a:rPr lang="en-GB" dirty="0"/>
              <a:t>Fifty-six-week randomized (2:1:1), double-blind, placebo-controlled, parallel-group trial with 12-week observational off-drug follow-up period. The study was conducted at 126 sites in 9 countries between June 2011 and January 2013. Of 1361 participants assessed for eligibility, 846 were randomized. Inclusion criteria were body mass index of 27.0 or greater, age 18 years or older, taking 0 to 3 oral </a:t>
            </a:r>
            <a:r>
              <a:rPr lang="en-GB" dirty="0" err="1"/>
              <a:t>hypoglycemic</a:t>
            </a:r>
            <a:r>
              <a:rPr lang="en-GB" dirty="0"/>
              <a:t> agents (metformin, thiazolidinedione, sulfonylurea) with stable body weight, and glycated </a:t>
            </a:r>
            <a:r>
              <a:rPr lang="en-GB" dirty="0" err="1"/>
              <a:t>hemoglobin</a:t>
            </a:r>
            <a:r>
              <a:rPr lang="en-GB" dirty="0"/>
              <a:t> level 7.0% to 10.0%.</a:t>
            </a:r>
          </a:p>
          <a:p>
            <a:r>
              <a:rPr lang="en-GB" b="1" cap="all" dirty="0"/>
              <a:t>INTERVENTIONS: </a:t>
            </a:r>
            <a:r>
              <a:rPr lang="en-GB" dirty="0"/>
              <a:t>Once-daily, subcutaneous </a:t>
            </a:r>
            <a:r>
              <a:rPr lang="en-GB" dirty="0" err="1"/>
              <a:t>liraglutide</a:t>
            </a:r>
            <a:r>
              <a:rPr lang="en-GB" dirty="0"/>
              <a:t> (3.0 mg) (n = 423), </a:t>
            </a:r>
            <a:r>
              <a:rPr lang="en-GB" dirty="0" err="1"/>
              <a:t>liraglutide</a:t>
            </a:r>
            <a:r>
              <a:rPr lang="en-GB" dirty="0"/>
              <a:t> (1.8 mg) (n = 211), or placebo (n = 212), all as adjunct to 500 kcal/d dietary deficit and increased physical activity (≥150 min/</a:t>
            </a:r>
            <a:r>
              <a:rPr lang="en-GB" dirty="0" err="1"/>
              <a:t>wk</a:t>
            </a:r>
            <a:r>
              <a:rPr lang="en-GB" dirty="0"/>
              <a:t>).</a:t>
            </a:r>
          </a:p>
          <a:p>
            <a:r>
              <a:rPr lang="en-GB" b="1" cap="all" dirty="0"/>
              <a:t>MAIN OUTCOMES AND MEASURES: </a:t>
            </a:r>
            <a:r>
              <a:rPr lang="en-GB" dirty="0"/>
              <a:t>Three </a:t>
            </a:r>
            <a:r>
              <a:rPr lang="en-GB" dirty="0" err="1"/>
              <a:t>coprimary</a:t>
            </a:r>
            <a:r>
              <a:rPr lang="en-GB" dirty="0"/>
              <a:t> end points: relative change in weight, proportion of participants losing 5% or more, or more than 10%, of baseline weight at week 56.</a:t>
            </a:r>
          </a:p>
          <a:p>
            <a:r>
              <a:rPr lang="en-GB" b="1" cap="all" dirty="0"/>
              <a:t>RESULTS: </a:t>
            </a:r>
            <a:r>
              <a:rPr lang="en-GB" dirty="0"/>
              <a:t>Baseline weight was 105.7 kg with </a:t>
            </a:r>
            <a:r>
              <a:rPr lang="en-GB" dirty="0" err="1"/>
              <a:t>liraglutide</a:t>
            </a:r>
            <a:r>
              <a:rPr lang="en-GB" dirty="0"/>
              <a:t> (3.0-mg dose), 105.8 kg with </a:t>
            </a:r>
            <a:r>
              <a:rPr lang="en-GB" dirty="0" err="1"/>
              <a:t>liraglutide</a:t>
            </a:r>
            <a:r>
              <a:rPr lang="en-GB" dirty="0"/>
              <a:t> (1.8-mg dose), and 106.5 kg with placebo. Weight loss was 6.0% (6.4 kg) with </a:t>
            </a:r>
            <a:r>
              <a:rPr lang="en-GB" dirty="0" err="1"/>
              <a:t>liraglutide</a:t>
            </a:r>
            <a:r>
              <a:rPr lang="en-GB" dirty="0"/>
              <a:t> (3.0-mg dose), 4.7% (5.0 kg) with </a:t>
            </a:r>
            <a:r>
              <a:rPr lang="en-GB" dirty="0" err="1"/>
              <a:t>liraglutide</a:t>
            </a:r>
            <a:r>
              <a:rPr lang="en-GB" dirty="0"/>
              <a:t> (1.8-mg dose), and 2.0% (2.2 kg) with placebo (estimated difference for </a:t>
            </a:r>
            <a:r>
              <a:rPr lang="en-GB" dirty="0" err="1"/>
              <a:t>liraglutide</a:t>
            </a:r>
            <a:r>
              <a:rPr lang="en-GB" dirty="0"/>
              <a:t> [3.0 mg] vs placebo, -4.00% [95% CI, -5.10% to -2.90%]; </a:t>
            </a:r>
            <a:r>
              <a:rPr lang="en-GB" dirty="0" err="1"/>
              <a:t>liraglutide</a:t>
            </a:r>
            <a:r>
              <a:rPr lang="en-GB" dirty="0"/>
              <a:t> [1.8 mg] vs placebo, -2.71% [95% CI, -4.00% to -1.42%]; P &lt; .001 for both). Weight loss of 5% or greater occurred in 54.3% with </a:t>
            </a:r>
            <a:r>
              <a:rPr lang="en-GB" dirty="0" err="1"/>
              <a:t>liraglutide</a:t>
            </a:r>
            <a:r>
              <a:rPr lang="en-GB" dirty="0"/>
              <a:t> (3.0 mg) and 40.4% with </a:t>
            </a:r>
            <a:r>
              <a:rPr lang="en-GB" dirty="0" err="1"/>
              <a:t>liraglutide</a:t>
            </a:r>
            <a:r>
              <a:rPr lang="en-GB" dirty="0"/>
              <a:t> (1.8 mg) vs 21.4% with placebo (estimated difference for </a:t>
            </a:r>
            <a:r>
              <a:rPr lang="en-GB" dirty="0" err="1"/>
              <a:t>liraglutide</a:t>
            </a:r>
            <a:r>
              <a:rPr lang="en-GB" dirty="0"/>
              <a:t> [3.0 mg] vs placebo, 32.9% [95% CI, 24.6% to 41.2%]; for </a:t>
            </a:r>
            <a:r>
              <a:rPr lang="en-GB" dirty="0" err="1"/>
              <a:t>liraglutide</a:t>
            </a:r>
            <a:r>
              <a:rPr lang="en-GB" dirty="0"/>
              <a:t> [1.8 mg] vs placebo, 19.0% [95% CI, 9.1% to 28.8%]; P &lt; .001 for both). Weight loss greater than 10% occurred in 25.2% with </a:t>
            </a:r>
            <a:r>
              <a:rPr lang="en-GB" dirty="0" err="1"/>
              <a:t>liraglutide</a:t>
            </a:r>
            <a:r>
              <a:rPr lang="en-GB" dirty="0"/>
              <a:t> (3.0 mg) and 15.9% with </a:t>
            </a:r>
            <a:r>
              <a:rPr lang="en-GB" dirty="0" err="1"/>
              <a:t>liraglutide</a:t>
            </a:r>
            <a:r>
              <a:rPr lang="en-GB" dirty="0"/>
              <a:t> (1.8 mg) vs 6.7% with placebo (estimated difference for </a:t>
            </a:r>
            <a:r>
              <a:rPr lang="en-GB" dirty="0" err="1"/>
              <a:t>liraglutide</a:t>
            </a:r>
            <a:r>
              <a:rPr lang="en-GB" dirty="0"/>
              <a:t> [3.0 mg] vs placebo, 18.5% [95% CI, 12.7% to 24.4%], P &lt; .001; for </a:t>
            </a:r>
            <a:r>
              <a:rPr lang="en-GB" dirty="0" err="1"/>
              <a:t>liraglutide</a:t>
            </a:r>
            <a:r>
              <a:rPr lang="en-GB" dirty="0"/>
              <a:t> [1.8 mg] vs placebo, 9.3% [95% CI, 2.7% to 15.8%], P = .006). More gastrointestinal disorders were reported with </a:t>
            </a:r>
            <a:r>
              <a:rPr lang="en-GB" dirty="0" err="1"/>
              <a:t>liraglutide</a:t>
            </a:r>
            <a:r>
              <a:rPr lang="en-GB" dirty="0"/>
              <a:t> (3.0 mg) vs </a:t>
            </a:r>
            <a:r>
              <a:rPr lang="en-GB" dirty="0" err="1"/>
              <a:t>liraglutide</a:t>
            </a:r>
            <a:r>
              <a:rPr lang="en-GB" dirty="0"/>
              <a:t> (1.8 mg) and placebo. No pancreatitis was reported.</a:t>
            </a:r>
          </a:p>
          <a:p>
            <a:r>
              <a:rPr lang="en-GB" b="1" cap="all" dirty="0"/>
              <a:t>CONCLUSIONS AND RELEVANCE: </a:t>
            </a:r>
            <a:r>
              <a:rPr lang="en-GB" dirty="0"/>
              <a:t>Among overweight and obese participants with type 2 diabetes, use of subcutaneous </a:t>
            </a:r>
            <a:r>
              <a:rPr lang="en-GB" dirty="0" err="1"/>
              <a:t>liraglutide</a:t>
            </a:r>
            <a:r>
              <a:rPr lang="en-GB" dirty="0"/>
              <a:t> (3.0 mg) daily, compared with placebo, resulted in weight loss over 56 weeks. Further studies are needed to evaluate longer-term efficacy and safety.</a:t>
            </a:r>
          </a:p>
          <a:p>
            <a:r>
              <a:rPr lang="en-GB" b="1" cap="all" dirty="0"/>
              <a:t>TRIAL REGISTRATION: </a:t>
            </a:r>
            <a:r>
              <a:rPr lang="en-GB" dirty="0"/>
              <a:t>clinicaltrials.gov Identifier:</a:t>
            </a:r>
            <a:r>
              <a:rPr lang="en-GB" u="sng" dirty="0">
                <a:hlinkClick r:id="rId4" tooltip="See in ClincalTrials.gov"/>
              </a:rPr>
              <a:t>NCT01272232</a:t>
            </a:r>
            <a:r>
              <a:rPr lang="en-GB" dirty="0"/>
              <a:t>.</a:t>
            </a:r>
          </a:p>
          <a:p>
            <a:pPr>
              <a:spcBef>
                <a:spcPct val="30000"/>
              </a:spcBef>
              <a:defRPr/>
            </a:pPr>
            <a:endParaRPr lang="en-GB" dirty="0">
              <a:ea typeface="Verdana" panose="020B0604030504040204" pitchFamily="34" charset="0"/>
              <a:cs typeface="Verdana" panose="020B0604030504040204" pitchFamily="34" charset="0"/>
            </a:endParaRPr>
          </a:p>
          <a:p>
            <a:pPr>
              <a:spcBef>
                <a:spcPct val="30000"/>
              </a:spcBef>
              <a:defRPr/>
            </a:pPr>
            <a:r>
              <a:rPr lang="en-GB" u="sng" dirty="0"/>
              <a:t>4. Blackman </a:t>
            </a:r>
            <a:r>
              <a:rPr lang="en-GB" i="1" u="sng" dirty="0"/>
              <a:t>et al. Int J Obes (Lond)</a:t>
            </a:r>
            <a:r>
              <a:rPr lang="en-GB" u="sng" dirty="0"/>
              <a:t> 2016;40:1310-9</a:t>
            </a:r>
          </a:p>
          <a:p>
            <a:r>
              <a:rPr lang="en-GB" b="1" cap="all" dirty="0"/>
              <a:t>BACKGROUND: </a:t>
            </a:r>
            <a:r>
              <a:rPr lang="en-GB" dirty="0"/>
              <a:t>Obesity is strongly associated with prevalence of obstructive sleep </a:t>
            </a:r>
            <a:r>
              <a:rPr lang="en-GB" dirty="0" err="1"/>
              <a:t>apnea</a:t>
            </a:r>
            <a:r>
              <a:rPr lang="en-GB" dirty="0"/>
              <a:t> (OSA), and weight loss has been shown to reduce disease severity.</a:t>
            </a:r>
          </a:p>
          <a:p>
            <a:r>
              <a:rPr lang="en-GB" b="1" cap="all" dirty="0"/>
              <a:t>OBJECTIVE: </a:t>
            </a:r>
            <a:r>
              <a:rPr lang="en-GB" dirty="0"/>
              <a:t>To investigate whether liraglutide 3.0 mg reduces OSA severity compared with placebo using the primary end point of change in </a:t>
            </a:r>
            <a:r>
              <a:rPr lang="en-GB" dirty="0" err="1"/>
              <a:t>apnea</a:t>
            </a:r>
            <a:r>
              <a:rPr lang="en-GB" dirty="0"/>
              <a:t>-hypopnea index (AHI) after 32 weeks. Liraglutide's weight loss efficacy was also examined.</a:t>
            </a:r>
          </a:p>
          <a:p>
            <a:r>
              <a:rPr lang="en-GB" b="1" cap="all" dirty="0"/>
              <a:t>SUBJECTS/METHODS: </a:t>
            </a:r>
            <a:r>
              <a:rPr lang="en-GB" dirty="0"/>
              <a:t>In this randomized, double-blind trial, non-diabetic participants with obesity who had moderate (AHI 15-29.9 events h(-1)) or severe (AHI ⩾30 events h(-1)) OSA and were unwilling/unable to use continuous positive airway pressure therapy were randomized for 32 weeks to liraglutide 3.0 mg (n=180) or placebo (n=179), both as adjunct to diet (500 kcal day(-1) deficit) and exercise. Baseline characteristics were similar between groups (mean age 48.5 years, males 71.9%, AHI 49.2 events h(-1), severe OSA 67.1%, body weight 117.6 kg, body mass index 39.1 kg m(-2), prediabetes 63.2%, HbA1c 5.7%).</a:t>
            </a:r>
          </a:p>
          <a:p>
            <a:r>
              <a:rPr lang="en-GB" b="1" cap="all" dirty="0"/>
              <a:t>RESULTS: </a:t>
            </a:r>
            <a:r>
              <a:rPr lang="en-GB" dirty="0"/>
              <a:t>After 32 weeks, the mean reduction in AHI was greater with liraglutide than with placebo (-12.2 vs -6.1 events h(-1), estimated treatment difference: -6.1 events h(-1) (95% confidence interval (CI), -11.0 to -1.2), P=0.0150). Liraglutide produced greater mean percentage weight loss compared with placebo (-5.7% vs -1.6%, estimated treatment difference: -4.2% (95% CI, -5.2 to -3.1%), P&lt;0.0001). A statistically significant association between the degree of weight loss and improvement in OSA end points (P&lt;0.01, all) was demonstrated post hoc. Greater reductions in glycated </a:t>
            </a:r>
            <a:r>
              <a:rPr lang="en-GB" dirty="0" err="1"/>
              <a:t>hemoglobin</a:t>
            </a:r>
            <a:r>
              <a:rPr lang="en-GB" dirty="0"/>
              <a:t> (HbA1c) and systolic blood pressure (SBP) were seen with liraglutide versus placebo (both P&lt;0.001). The safety profile of liraglutide 3.0 mg was similar to that seen with doses ⩽1.8 mg.</a:t>
            </a:r>
          </a:p>
          <a:p>
            <a:r>
              <a:rPr lang="en-GB" b="1" cap="all" dirty="0"/>
              <a:t>CONCLUSIONS: </a:t>
            </a:r>
            <a:r>
              <a:rPr lang="en-GB" dirty="0"/>
              <a:t>As an adjunct to diet and exercise, liraglutide 3.0 mg was generally well tolerated and produced significantly greater reductions than placebo in AHI, body weight, SBP and HbA1c in participants with obesity and moderate/severe OSA. The results confirm that weight loss improves OSA-related parameters.</a:t>
            </a:r>
          </a:p>
          <a:p>
            <a:pPr>
              <a:spcBef>
                <a:spcPct val="30000"/>
              </a:spcBef>
              <a:defRPr/>
            </a:pPr>
            <a:br>
              <a:rPr lang="en-GB" dirty="0"/>
            </a:br>
            <a:r>
              <a:rPr lang="en-GB" u="sng" dirty="0"/>
              <a:t>5. </a:t>
            </a:r>
            <a:r>
              <a:rPr lang="en-GB" u="sng" dirty="0" err="1">
                <a:ea typeface="Verdana" panose="020B0604030504040204" pitchFamily="34" charset="0"/>
                <a:cs typeface="Verdana" panose="020B0604030504040204" pitchFamily="34" charset="0"/>
              </a:rPr>
              <a:t>Wadden</a:t>
            </a:r>
            <a:r>
              <a:rPr lang="en-GB" u="sng" dirty="0">
                <a:ea typeface="Verdana" panose="020B0604030504040204" pitchFamily="34" charset="0"/>
                <a:cs typeface="Verdana" panose="020B0604030504040204" pitchFamily="34" charset="0"/>
              </a:rPr>
              <a:t> </a:t>
            </a:r>
            <a:r>
              <a:rPr lang="en-GB" i="1" u="sng" dirty="0">
                <a:ea typeface="Verdana" panose="020B0604030504040204" pitchFamily="34" charset="0"/>
                <a:cs typeface="Verdana" panose="020B0604030504040204" pitchFamily="34" charset="0"/>
              </a:rPr>
              <a:t>et al. Int J Obes (Lond)</a:t>
            </a:r>
            <a:r>
              <a:rPr lang="en-GB" u="sng" dirty="0">
                <a:ea typeface="Verdana" panose="020B0604030504040204" pitchFamily="34" charset="0"/>
                <a:cs typeface="Verdana" panose="020B0604030504040204" pitchFamily="34" charset="0"/>
              </a:rPr>
              <a:t> 2013;37:1443–51</a:t>
            </a:r>
            <a:endParaRPr lang="en-GB" b="1" u="sng" dirty="0"/>
          </a:p>
          <a:p>
            <a:r>
              <a:rPr lang="en-GB" b="1" cap="all" dirty="0"/>
              <a:t>OBJECTIVE: </a:t>
            </a:r>
            <a:r>
              <a:rPr lang="en-GB" dirty="0"/>
              <a:t>Liraglutide, a once-daily human glucagon-like peptide-1 </a:t>
            </a:r>
            <a:r>
              <a:rPr lang="en-GB" dirty="0" err="1"/>
              <a:t>analog</a:t>
            </a:r>
            <a:r>
              <a:rPr lang="en-GB" dirty="0"/>
              <a:t>, induced clinically meaningful weight loss in a phase 2 study in obese individuals without diabetes. The present randomized phase 3 trial assessed the efficacy of liraglutide in maintaining weight loss achieved with a low-calorie diet (LCD).</a:t>
            </a:r>
          </a:p>
          <a:p>
            <a:r>
              <a:rPr lang="en-GB" b="1" cap="all" dirty="0"/>
              <a:t>METHODS: </a:t>
            </a:r>
            <a:r>
              <a:rPr lang="en-GB" dirty="0"/>
              <a:t>Obese/overweight participants (≥18 years, body mass index ≥30 kg m(-2) or ≥27 kg m(-2) with comorbidities) who lost ≥5% of initial weight during a LCD run-in were randomly assigned to liraglutide 3.0 mg per day or placebo (subcutaneous administration) for 56 weeks. Diet and exercise </a:t>
            </a:r>
            <a:r>
              <a:rPr lang="en-GB" dirty="0" err="1"/>
              <a:t>counseling</a:t>
            </a:r>
            <a:r>
              <a:rPr lang="en-GB" dirty="0"/>
              <a:t> were provided throughout the trial. Co-primary end points were percentage weight change from randomization, the proportion of participants that maintained the initial ≥5% weight loss, and the proportion that lost ≥5% of randomization weight (intention-to-treat analysis). ClinicalTrials.gov identifier: </a:t>
            </a:r>
            <a:r>
              <a:rPr lang="en-GB" u="sng" dirty="0">
                <a:hlinkClick r:id="rId5" tooltip="See in ClincalTrials.gov"/>
              </a:rPr>
              <a:t>NCT00781937</a:t>
            </a:r>
            <a:r>
              <a:rPr lang="en-GB" dirty="0"/>
              <a:t>.</a:t>
            </a:r>
          </a:p>
          <a:p>
            <a:r>
              <a:rPr lang="en-GB" b="1" cap="all" dirty="0"/>
              <a:t>RESULTS: </a:t>
            </a:r>
            <a:r>
              <a:rPr lang="en-GB" dirty="0"/>
              <a:t>Participants (n=422) lost a mean 6.0% (s.d. 0.9) of screening weight during run-in. From randomization to week 56, weight decreased an additional mean 6.2% (s.d. 7.3) with liraglutide and 0.2% (s.d. 7.0) with placebo (estimated difference -6.1% (95% class intervals -7.5 to -4.6), P&lt;0.0001). More participants receiving liraglutide (81.4%) maintained the ≥5% run-in weight loss, compared with those receiving placebo (48.9%) (estimated odds ratio 4.8 (3.0; 7.7), P&lt;0.0001), and 50.5% versus 21.8% of participants lost ≥5% of randomization weight (estimated odds ratio 3.9 (2.4; 6.1), P&lt;0.0001). Liraglutide produced small but statistically significant improvements in several cardiometabolic risk factors compared with placebo. Gastrointestinal (GI) disorders were reported more frequently with liraglutide than placebo, but most events were transient, and mild or moderate in severity.</a:t>
            </a:r>
          </a:p>
          <a:p>
            <a:r>
              <a:rPr lang="en-GB" b="1" cap="all" dirty="0"/>
              <a:t>CONCLUSION: </a:t>
            </a:r>
            <a:r>
              <a:rPr lang="en-GB" dirty="0"/>
              <a:t>Liraglutide, with diet and exercise, maintained weight loss achieved by caloric restriction and induced further weight loss over 56 weeks. Improvements in some cardiovascular disease-risk factors were also observed. Liraglutide, prescribed as 3.0 mg per day, holds promise for improving the maintenance of lost weight.</a:t>
            </a:r>
          </a:p>
          <a:p>
            <a:endParaRPr lang="en-GB" dirty="0"/>
          </a:p>
        </p:txBody>
      </p:sp>
      <p:sp>
        <p:nvSpPr>
          <p:cNvPr id="4" name="Slide Number Placeholder 3"/>
          <p:cNvSpPr>
            <a:spLocks noGrp="1"/>
          </p:cNvSpPr>
          <p:nvPr>
            <p:ph type="sldNum" sz="quarter" idx="10"/>
          </p:nvPr>
        </p:nvSpPr>
        <p:spPr/>
        <p:txBody>
          <a:bodyPr/>
          <a:lstStyle/>
          <a:p>
            <a:fld id="{B4BAD52E-1D6A-43F7-88AC-109F45434CBB}" type="slidenum">
              <a:rPr lang="en-GB" smtClean="0"/>
              <a:t>35</a:t>
            </a:fld>
            <a:endParaRPr lang="en-GB" dirty="0"/>
          </a:p>
        </p:txBody>
      </p:sp>
    </p:spTree>
    <p:extLst>
      <p:ext uri="{BB962C8B-B14F-4D97-AF65-F5344CB8AC3E}">
        <p14:creationId xmlns:p14="http://schemas.microsoft.com/office/powerpoint/2010/main" val="56823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43338" y="942975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9638" y="744538"/>
            <a:ext cx="4962525" cy="3722687"/>
          </a:xfrm>
          <a:ln/>
        </p:spPr>
      </p:sp>
      <p:sp>
        <p:nvSpPr>
          <p:cNvPr id="31748" name="Rectangle 3"/>
          <p:cNvSpPr>
            <a:spLocks noGrp="1" noChangeArrowheads="1"/>
          </p:cNvSpPr>
          <p:nvPr>
            <p:ph type="body" idx="1"/>
          </p:nvPr>
        </p:nvSpPr>
        <p:spPr>
          <a:noFill/>
        </p:spPr>
        <p:txBody>
          <a:bodyPr/>
          <a:lstStyle/>
          <a:p>
            <a:endParaRPr lang="cs-CZ"/>
          </a:p>
        </p:txBody>
      </p:sp>
    </p:spTree>
    <p:extLst>
      <p:ext uri="{BB962C8B-B14F-4D97-AF65-F5344CB8AC3E}">
        <p14:creationId xmlns:p14="http://schemas.microsoft.com/office/powerpoint/2010/main" val="141430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43338" y="942975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7</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9638" y="744538"/>
            <a:ext cx="4962525" cy="3722687"/>
          </a:xfrm>
          <a:ln/>
        </p:spPr>
      </p:sp>
      <p:sp>
        <p:nvSpPr>
          <p:cNvPr id="31748" name="Rectangle 3"/>
          <p:cNvSpPr>
            <a:spLocks noGrp="1" noChangeArrowheads="1"/>
          </p:cNvSpPr>
          <p:nvPr>
            <p:ph type="body" idx="1"/>
          </p:nvPr>
        </p:nvSpPr>
        <p:spPr>
          <a:noFill/>
        </p:spPr>
        <p:txBody>
          <a:bodyPr/>
          <a:lstStyle/>
          <a:p>
            <a:endParaRPr lang="cs-CZ"/>
          </a:p>
        </p:txBody>
      </p:sp>
    </p:spTree>
    <p:extLst>
      <p:ext uri="{BB962C8B-B14F-4D97-AF65-F5344CB8AC3E}">
        <p14:creationId xmlns:p14="http://schemas.microsoft.com/office/powerpoint/2010/main" val="4237955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3843338" y="942975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8</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909638" y="744538"/>
            <a:ext cx="4962525" cy="3722687"/>
          </a:xfrm>
          <a:ln/>
        </p:spPr>
      </p:sp>
      <p:sp>
        <p:nvSpPr>
          <p:cNvPr id="31748" name="Rectangle 3"/>
          <p:cNvSpPr>
            <a:spLocks noGrp="1" noChangeArrowheads="1"/>
          </p:cNvSpPr>
          <p:nvPr>
            <p:ph type="body" idx="1"/>
          </p:nvPr>
        </p:nvSpPr>
        <p:spPr>
          <a:noFill/>
        </p:spPr>
        <p:txBody>
          <a:bodyPr/>
          <a:lstStyle/>
          <a:p>
            <a:endParaRPr lang="cs-CZ"/>
          </a:p>
        </p:txBody>
      </p:sp>
    </p:spTree>
    <p:extLst>
      <p:ext uri="{BB962C8B-B14F-4D97-AF65-F5344CB8AC3E}">
        <p14:creationId xmlns:p14="http://schemas.microsoft.com/office/powerpoint/2010/main" val="246030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u="sng" dirty="0"/>
              <a:t>NCD Risk Factor Collaboration (NCD-</a:t>
            </a:r>
            <a:r>
              <a:rPr lang="en-GB" u="sng" dirty="0" err="1"/>
              <a:t>RisC</a:t>
            </a:r>
            <a:r>
              <a:rPr lang="en-GB" u="sng" dirty="0"/>
              <a:t>). </a:t>
            </a:r>
            <a:r>
              <a:rPr lang="en-GB" u="sng" dirty="0">
                <a:latin typeface="Verdana" panose="020B0604030504040204" pitchFamily="34" charset="0"/>
              </a:rPr>
              <a:t>Lancet 2017:390;2627–42</a:t>
            </a:r>
          </a:p>
          <a:p>
            <a:endParaRPr lang="en-GB" dirty="0"/>
          </a:p>
          <a:p>
            <a:r>
              <a:rPr lang="en-GB" b="1" dirty="0"/>
              <a:t>Background</a:t>
            </a:r>
          </a:p>
          <a:p>
            <a:r>
              <a:rPr lang="en-GB" dirty="0"/>
              <a:t>Underweight, overweight, and obesity in childhood and adolescence are associated with adverse health consequences throughout the life-course. Our aim was to estimate worldwide trends in mean body-mass index (BMI) and a comprehensive set of BMI categories that cover underweight to obesity in children and adolescents, and to compare trends with those of adults.</a:t>
            </a:r>
          </a:p>
          <a:p>
            <a:r>
              <a:rPr lang="en-GB" b="1" dirty="0"/>
              <a:t>Methods</a:t>
            </a:r>
          </a:p>
          <a:p>
            <a:r>
              <a:rPr lang="en-GB" dirty="0"/>
              <a:t>We pooled 2416 population-based studies with measurements of height and weight on 128·9 million participants aged 5 years and older, including 31·5 million aged 5–19 years. We used a Bayesian hierarchical model to estimate trends from 1975 to 2016 in 200 countries for mean BMI and for prevalence of BMI in the following categories for children and adolescents aged 5–19 years: more than 2 SD below the median of the WHO growth reference for children and adolescents (referred to as moderate and severe underweight hereafter), 2 SD to more than 1 SD below the median (mild underweight), 1 SD below the median to 1 SD above the median (healthy weight), more than 1 SD to 2 SD above the median (overweight but not obese), and more than 2 SD above the median (obesity).</a:t>
            </a:r>
          </a:p>
          <a:p>
            <a:r>
              <a:rPr lang="en-GB" b="1" dirty="0"/>
              <a:t>Findings</a:t>
            </a:r>
          </a:p>
          <a:p>
            <a:r>
              <a:rPr lang="en-GB" dirty="0"/>
              <a:t>Regional change in age-standardised mean BMI in girls from 1975 to 2016 ranged from virtually no change (−0·01 kg/m2 per decade; 95% credible interval −0·42 to 0·39, posterior probability [PP] of the observed decrease being a true decrease=0·5098) in eastern Europe to an increase of 1·00 kg/m2 per decade (0·69–1·35, PP&gt;0·9999) in central Latin America and an increase of 0·95 kg/m2 per decade (0·64–1·25, PP&gt;0·9999) in Polynesia and Micronesia. The range for boys was from a non-significant increase of 0·09 kg/m2 per decade (−0·33 to 0·49, PP=0·6926) in eastern Europe to an increase of 0·77 kg/m2 per decade (0·50–1·06, PP&gt;0·9999) in Polynesia and Micronesia. Trends in mean BMI have recently flattened in </a:t>
            </a:r>
            <a:r>
              <a:rPr lang="en-GB" dirty="0" err="1"/>
              <a:t>northwestern</a:t>
            </a:r>
            <a:r>
              <a:rPr lang="en-GB" dirty="0"/>
              <a:t> Europe and the high-income English-speaking and Asia-Pacific regions for both sexes, southwestern Europe for boys, and central and Andean Latin America for girls. By contrast, the rise in BMI has accelerated in east and south Asia for both sexes, and southeast Asia for boys. Global age-standardised prevalence of obesity increased from 0·7% (0·4–1·2) in 1975 to 5·6% (4·8–6·5) in 2016 in girls, and from 0·9% (0·5–1·3) in 1975 to 7·8% (6·7–9·1) in 2016 in boys; the prevalence of moderate and severe underweight decreased from 9·2% (6·0–12·9) in 1975 to 8·4% (6·8–10·1) in 2016 in girls and from 14·8% (10·4–19·5) in 1975 to 12·4% (10·3–14·5) in 2016 in boys. Prevalence of moderate and severe underweight was highest in India, at 22·7% (16·7–29·6) among girls and 30·7% (23·5–38·0) among boys. Prevalence of obesity was more than 30% in girls in Nauru, the Cook Islands, and Palau; and boys in the Cook Islands, Nauru, Palau, Niue, and American Samoa in 2016. Prevalence of obesity was about 20% or more in several countries in Polynesia and Micronesia, the Middle East and north Africa, the Caribbean, and the USA. In 2016, 75 (44–117) million girls and 117 (70–178) million boys worldwide were moderately or severely underweight. In the same year, 50 (24–89) million girls and 74 (39–125) million boys worldwide were obese.</a:t>
            </a:r>
          </a:p>
          <a:p>
            <a:r>
              <a:rPr lang="en-GB" b="1" dirty="0"/>
              <a:t>Interpretation</a:t>
            </a:r>
          </a:p>
          <a:p>
            <a:r>
              <a:rPr lang="en-GB" dirty="0"/>
              <a:t>The rising trends in children's and adolescents' BMI have plateaued in many high-income countries, albeit at high levels, but have accelerated in parts of Asia, with trends no longer correlated with those of adults.</a:t>
            </a:r>
          </a:p>
          <a:p>
            <a:r>
              <a:rPr lang="en-GB" b="1" dirty="0"/>
              <a:t>Funding</a:t>
            </a:r>
          </a:p>
          <a:p>
            <a:r>
              <a:rPr lang="en-GB" dirty="0" err="1"/>
              <a:t>Wellcome</a:t>
            </a:r>
            <a:r>
              <a:rPr lang="en-GB" dirty="0"/>
              <a:t> Trust, AstraZeneca Young Health Programme.</a:t>
            </a:r>
          </a:p>
        </p:txBody>
      </p:sp>
      <p:sp>
        <p:nvSpPr>
          <p:cNvPr id="4" name="Slide Number Placeholder 3"/>
          <p:cNvSpPr>
            <a:spLocks noGrp="1"/>
          </p:cNvSpPr>
          <p:nvPr>
            <p:ph type="sldNum" sz="quarter" idx="10"/>
          </p:nvPr>
        </p:nvSpPr>
        <p:spPr>
          <a:xfrm>
            <a:off x="3885834" y="237547"/>
            <a:ext cx="2972735" cy="234078"/>
          </a:xfrm>
          <a:prstGeom prst="rect">
            <a:avLst/>
          </a:prstGeom>
        </p:spPr>
        <p:txBody>
          <a:bodyPr/>
          <a:lstStyle/>
          <a:p>
            <a:pPr>
              <a:defRPr/>
            </a:pPr>
            <a:fld id="{4F3E6B5F-5A84-49BD-8A8A-787023CAF9FA}" type="slidenum">
              <a:rPr lang="en-GB">
                <a:solidFill>
                  <a:srgbClr val="001965"/>
                </a:solidFill>
              </a:rPr>
              <a:pPr>
                <a:defRPr/>
              </a:pPr>
              <a:t>9</a:t>
            </a:fld>
            <a:endParaRPr lang="en-GB" dirty="0">
              <a:solidFill>
                <a:srgbClr val="001965"/>
              </a:solidFill>
            </a:endParaRPr>
          </a:p>
        </p:txBody>
      </p:sp>
    </p:spTree>
    <p:extLst>
      <p:ext uri="{BB962C8B-B14F-4D97-AF65-F5344CB8AC3E}">
        <p14:creationId xmlns:p14="http://schemas.microsoft.com/office/powerpoint/2010/main" val="2454638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30000" dirty="0">
              <a:solidFill>
                <a:srgbClr val="82786F"/>
              </a:solidFill>
            </a:endParaRPr>
          </a:p>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10</a:t>
            </a:fld>
            <a:endParaRPr lang="en-GB" dirty="0"/>
          </a:p>
        </p:txBody>
      </p:sp>
    </p:spTree>
    <p:extLst>
      <p:ext uri="{BB962C8B-B14F-4D97-AF65-F5344CB8AC3E}">
        <p14:creationId xmlns:p14="http://schemas.microsoft.com/office/powerpoint/2010/main" val="2820163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b="1" dirty="0"/>
              <a:t>BMI vs. lifespan in western Europe, year 2000</a:t>
            </a:r>
            <a:endParaRPr lang="en-GB" dirty="0"/>
          </a:p>
          <a:p>
            <a:pPr eaLnBrk="1" hangingPunct="1">
              <a:spcBef>
                <a:spcPct val="0"/>
              </a:spcBef>
            </a:pPr>
            <a:r>
              <a:rPr lang="en-GB" dirty="0"/>
              <a:t>Estimated effects of the BMI that would be reached by about 60 years of age on survival from age 35 years, identifying European Union (EU) mortality rates in 2000 with those for BMI 25–30 kg/m</a:t>
            </a:r>
            <a:r>
              <a:rPr lang="en-GB" baseline="30000" dirty="0"/>
              <a:t>2</a:t>
            </a:r>
            <a:r>
              <a:rPr lang="en-GB" dirty="0"/>
              <a:t> and combining the disease-specific EU mortality rates with disease-specific relative risks. The absolute differences in median survival (but probably not in survival to age 70 years) should be robust to changes in mortality rates, and therefore </a:t>
            </a:r>
            <a:r>
              <a:rPr lang="en-GB" dirty="0" err="1"/>
              <a:t>generalisable</a:t>
            </a:r>
            <a:r>
              <a:rPr lang="en-GB" dirty="0"/>
              <a:t> decades hence three main and two higher BMI categories (the two higher BMI categories account for just 2% of PSC participants, and so are indicated by dashed lines).</a:t>
            </a:r>
          </a:p>
          <a:p>
            <a:pPr eaLnBrk="1" hangingPunct="1">
              <a:spcBef>
                <a:spcPct val="0"/>
              </a:spcBef>
            </a:pPr>
            <a:endParaRPr lang="en-GB" dirty="0"/>
          </a:p>
          <a:p>
            <a:pPr defTabSz="921075">
              <a:spcBef>
                <a:spcPct val="0"/>
              </a:spcBef>
              <a:defRPr/>
            </a:pPr>
            <a:r>
              <a:rPr lang="en-GB" u="sng" dirty="0"/>
              <a:t>Prospective Studies Collaboration. </a:t>
            </a:r>
            <a:r>
              <a:rPr lang="en-GB" i="1" u="sng" dirty="0"/>
              <a:t>Lancet.</a:t>
            </a:r>
            <a:r>
              <a:rPr lang="en-GB" u="sng" dirty="0"/>
              <a:t> 2009;373:1083–96. </a:t>
            </a:r>
          </a:p>
          <a:p>
            <a:r>
              <a:rPr lang="en-GB" b="1"/>
              <a:t>Abstract</a:t>
            </a:r>
          </a:p>
          <a:p>
            <a:r>
              <a:rPr lang="en-GB" b="1" cap="all"/>
              <a:t>BACKGROUND:</a:t>
            </a:r>
          </a:p>
          <a:p>
            <a:r>
              <a:rPr lang="en-GB"/>
              <a:t>The main associations of body-mass index (BMI) with overall and cause-specific mortality can best be assessed by long-termprospective follow-up of large numbers of people. The Prospective Studies Collaboration aimed to investigate these associations by sharing data from many studies.</a:t>
            </a:r>
          </a:p>
          <a:p>
            <a:r>
              <a:rPr lang="en-GB" b="1" cap="all"/>
              <a:t>METHODS:</a:t>
            </a:r>
          </a:p>
          <a:p>
            <a:r>
              <a:rPr lang="en-GB"/>
              <a:t>Collaborative analyses were undertaken of baseline BMI versus mortality in 57 prospective studies with 894 576 participants, mostly in western Europe and North America (61% [n=541 452] male, mean recruitment age 46 [SD 11] years, median recruitment year 1979 [IQR 1975-85], mean BMI 25 [SD 4] kg/m(2)). The analyses were adjusted for age, sex, smoking status, and study. To limit reverse causality, the first 5 years of follow-up were excluded, leaving 66 552 deaths of known cause during a mean of 8 (SD 6) further years of follow-up (mean age at death 67 [SD 10] years): 30 416 vascular; 2070 diabetic, renal or hepatic; 22 592 neoplastic; 3770 respiratory; 7704 other.</a:t>
            </a:r>
          </a:p>
          <a:p>
            <a:r>
              <a:rPr lang="en-GB" b="1" cap="all"/>
              <a:t>FINDINGS:</a:t>
            </a:r>
          </a:p>
          <a:p>
            <a:r>
              <a:rPr lang="en-GB"/>
              <a:t>In both sexes, mortality was lowest at about 22.5-25 kg/m(2). Above this range, positive associations were recorded for several specific causes and inverse associations for none, the absolute excess risks for higher BMI and smoking were roughly additive, and each 5 kg/m(2) higher BMI was on average associated with about 30% higher overall mortality (hazard ratio per 5 kg/m(2) [HR] 1.29 [95% CI 1.27-1.32]): 40% for vascular mortality (HR 1.41 [1.37-1.45]); 60-120% for diabetic, renal, and hepatic mortality (HRs 2.16 [1.89-2.46], 1.59 [1.27-1.99], and 1.82 [1.59-2.09], respectively); 10% for neoplastic mortality (HR 1.10 [1.06-1.15]); and 20% for respiratory and for all other mortality (HRs 1.20 [1.07-1.34] and 1.20 [1.16-1.25], respectively). Below the range 22.5-25 kg/m(2), BMI was associated inversely with overall mortality, mainly because of strong inverse associations with respiratory disease and lung cancer. These inverse associations were much stronger for smokers than for non-smokers, despite cigarette consumption per smoker varying little with BMI.</a:t>
            </a:r>
          </a:p>
          <a:p>
            <a:r>
              <a:rPr lang="en-GB" b="1" cap="all"/>
              <a:t>INTERPRETATION:</a:t>
            </a:r>
          </a:p>
          <a:p>
            <a:r>
              <a:rPr lang="en-GB"/>
              <a:t>Although other anthropometric measures (eg, waist circumference, waist-to-hip ratio) could well add extra information to BMI, and BMI to them, BMI is in itself a strong predictor of overall mortality both above and below the apparent optimum of about 22.5-25 kg/m(2). The progressive excess mortality above this range is due mainly to vascular disease and is probably largely causal. At 30-35 kg/m(2), median survival is reduced by 2-4 years; at 40-45 kg/m(2), it is reduced by 8-10 years (which is comparable with the effects of smoking). The definite excess mortality below 22.5 kg/m(2) is due mainly to smoking-related diseases, and is not fully explained.</a:t>
            </a:r>
            <a:endParaRPr lang="en-GB" dirty="0"/>
          </a:p>
        </p:txBody>
      </p:sp>
      <p:sp>
        <p:nvSpPr>
          <p:cNvPr id="2" name="Slide Number Placeholder 1"/>
          <p:cNvSpPr>
            <a:spLocks noGrp="1"/>
          </p:cNvSpPr>
          <p:nvPr>
            <p:ph type="sldNum" sz="quarter" idx="10"/>
          </p:nvPr>
        </p:nvSpPr>
        <p:spPr/>
        <p:txBody>
          <a:bodyPr/>
          <a:lstStyle/>
          <a:p>
            <a:fld id="{B4BAD52E-1D6A-43F7-88AC-109F45434CBB}" type="slidenum">
              <a:rPr lang="en-GB" smtClean="0"/>
              <a:t>13</a:t>
            </a:fld>
            <a:endParaRPr lang="en-GB" dirty="0"/>
          </a:p>
        </p:txBody>
      </p:sp>
    </p:spTree>
    <p:extLst>
      <p:ext uri="{BB962C8B-B14F-4D97-AF65-F5344CB8AC3E}">
        <p14:creationId xmlns:p14="http://schemas.microsoft.com/office/powerpoint/2010/main" val="3628198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BAD52E-1D6A-43F7-88AC-109F45434CBB}" type="slidenum">
              <a:rPr lang="en-GB" smtClean="0"/>
              <a:t>14</a:t>
            </a:fld>
            <a:endParaRPr lang="en-GB" dirty="0"/>
          </a:p>
        </p:txBody>
      </p:sp>
    </p:spTree>
    <p:extLst>
      <p:ext uri="{BB962C8B-B14F-4D97-AF65-F5344CB8AC3E}">
        <p14:creationId xmlns:p14="http://schemas.microsoft.com/office/powerpoint/2010/main" val="3896547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0888AA-790C-0A4D-8124-D96C66251A5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BFC4B2FD-A16E-F540-8DDB-8B79FA5042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3979B344-481B-E54D-B3C0-BC50EB3DFF98}"/>
              </a:ext>
            </a:extLst>
          </p:cNvPr>
          <p:cNvSpPr>
            <a:spLocks noGrp="1"/>
          </p:cNvSpPr>
          <p:nvPr>
            <p:ph type="dt" sz="half" idx="10"/>
          </p:nvPr>
        </p:nvSpPr>
        <p:spPr/>
        <p:txBody>
          <a:bodyPr/>
          <a:lstStyle/>
          <a:p>
            <a:fld id="{24525739-F506-0249-8089-688662B05F01}" type="datetimeFigureOut">
              <a:rPr lang="cs-CZ" smtClean="0"/>
              <a:t>19.11.19</a:t>
            </a:fld>
            <a:endParaRPr lang="cs-CZ"/>
          </a:p>
        </p:txBody>
      </p:sp>
      <p:sp>
        <p:nvSpPr>
          <p:cNvPr id="5" name="Zástupný symbol pro zápatí 4">
            <a:extLst>
              <a:ext uri="{FF2B5EF4-FFF2-40B4-BE49-F238E27FC236}">
                <a16:creationId xmlns:a16="http://schemas.microsoft.com/office/drawing/2014/main" id="{889AD192-1550-BB49-AA3C-E449648ED30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4E2B5D3-E39A-BA41-B4D0-DFDAD74F17D9}"/>
              </a:ext>
            </a:extLst>
          </p:cNvPr>
          <p:cNvSpPr>
            <a:spLocks noGrp="1"/>
          </p:cNvSpPr>
          <p:nvPr>
            <p:ph type="sldNum" sz="quarter" idx="12"/>
          </p:nvPr>
        </p:nvSpPr>
        <p:spPr/>
        <p:txBody>
          <a:bodyPr/>
          <a:lstStyle/>
          <a:p>
            <a:fld id="{470A45A9-0B3C-3340-894A-509BCD67661F}" type="slidenum">
              <a:rPr lang="cs-CZ" smtClean="0"/>
              <a:t>‹#›</a:t>
            </a:fld>
            <a:endParaRPr lang="cs-CZ"/>
          </a:p>
        </p:txBody>
      </p:sp>
    </p:spTree>
    <p:extLst>
      <p:ext uri="{BB962C8B-B14F-4D97-AF65-F5344CB8AC3E}">
        <p14:creationId xmlns:p14="http://schemas.microsoft.com/office/powerpoint/2010/main" val="318208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86686D-8DE2-C64E-BDB5-286728285BD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1F446C36-580B-9641-BF6E-52709970D4E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42283BA-A467-DA44-99BF-BB7E243269A3}"/>
              </a:ext>
            </a:extLst>
          </p:cNvPr>
          <p:cNvSpPr>
            <a:spLocks noGrp="1"/>
          </p:cNvSpPr>
          <p:nvPr>
            <p:ph type="dt" sz="half" idx="10"/>
          </p:nvPr>
        </p:nvSpPr>
        <p:spPr/>
        <p:txBody>
          <a:bodyPr/>
          <a:lstStyle/>
          <a:p>
            <a:fld id="{24525739-F506-0249-8089-688662B05F01}" type="datetimeFigureOut">
              <a:rPr lang="cs-CZ" smtClean="0"/>
              <a:t>19.11.19</a:t>
            </a:fld>
            <a:endParaRPr lang="cs-CZ"/>
          </a:p>
        </p:txBody>
      </p:sp>
      <p:sp>
        <p:nvSpPr>
          <p:cNvPr id="5" name="Zástupný symbol pro zápatí 4">
            <a:extLst>
              <a:ext uri="{FF2B5EF4-FFF2-40B4-BE49-F238E27FC236}">
                <a16:creationId xmlns:a16="http://schemas.microsoft.com/office/drawing/2014/main" id="{9EEB5387-6F29-EF41-B92D-823B67DDD2D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E052C4D-7825-B94F-B62E-B1F4171D5CB9}"/>
              </a:ext>
            </a:extLst>
          </p:cNvPr>
          <p:cNvSpPr>
            <a:spLocks noGrp="1"/>
          </p:cNvSpPr>
          <p:nvPr>
            <p:ph type="sldNum" sz="quarter" idx="12"/>
          </p:nvPr>
        </p:nvSpPr>
        <p:spPr/>
        <p:txBody>
          <a:bodyPr/>
          <a:lstStyle/>
          <a:p>
            <a:fld id="{470A45A9-0B3C-3340-894A-509BCD67661F}" type="slidenum">
              <a:rPr lang="cs-CZ" smtClean="0"/>
              <a:t>‹#›</a:t>
            </a:fld>
            <a:endParaRPr lang="cs-CZ"/>
          </a:p>
        </p:txBody>
      </p:sp>
    </p:spTree>
    <p:extLst>
      <p:ext uri="{BB962C8B-B14F-4D97-AF65-F5344CB8AC3E}">
        <p14:creationId xmlns:p14="http://schemas.microsoft.com/office/powerpoint/2010/main" val="401630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F4B4B9D-FCD1-654A-A3F0-DBFF132002FF}"/>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EB7CCFC-E89E-4240-B918-0131647DF0A5}"/>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36F2AA2-6A59-6141-AA33-EDCDE17897F6}"/>
              </a:ext>
            </a:extLst>
          </p:cNvPr>
          <p:cNvSpPr>
            <a:spLocks noGrp="1"/>
          </p:cNvSpPr>
          <p:nvPr>
            <p:ph type="dt" sz="half" idx="10"/>
          </p:nvPr>
        </p:nvSpPr>
        <p:spPr/>
        <p:txBody>
          <a:bodyPr/>
          <a:lstStyle/>
          <a:p>
            <a:fld id="{24525739-F506-0249-8089-688662B05F01}" type="datetimeFigureOut">
              <a:rPr lang="cs-CZ" smtClean="0"/>
              <a:t>19.11.19</a:t>
            </a:fld>
            <a:endParaRPr lang="cs-CZ"/>
          </a:p>
        </p:txBody>
      </p:sp>
      <p:sp>
        <p:nvSpPr>
          <p:cNvPr id="5" name="Zástupný symbol pro zápatí 4">
            <a:extLst>
              <a:ext uri="{FF2B5EF4-FFF2-40B4-BE49-F238E27FC236}">
                <a16:creationId xmlns:a16="http://schemas.microsoft.com/office/drawing/2014/main" id="{5E2F07D3-B460-D84D-A658-EF0F9B51733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99957A1-C097-7245-A008-B9091B7EAE4F}"/>
              </a:ext>
            </a:extLst>
          </p:cNvPr>
          <p:cNvSpPr>
            <a:spLocks noGrp="1"/>
          </p:cNvSpPr>
          <p:nvPr>
            <p:ph type="sldNum" sz="quarter" idx="12"/>
          </p:nvPr>
        </p:nvSpPr>
        <p:spPr/>
        <p:txBody>
          <a:bodyPr/>
          <a:lstStyle/>
          <a:p>
            <a:fld id="{470A45A9-0B3C-3340-894A-509BCD67661F}" type="slidenum">
              <a:rPr lang="cs-CZ" smtClean="0"/>
              <a:t>‹#›</a:t>
            </a:fld>
            <a:endParaRPr lang="cs-CZ"/>
          </a:p>
        </p:txBody>
      </p:sp>
    </p:spTree>
    <p:extLst>
      <p:ext uri="{BB962C8B-B14F-4D97-AF65-F5344CB8AC3E}">
        <p14:creationId xmlns:p14="http://schemas.microsoft.com/office/powerpoint/2010/main" val="1174409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rmal">
    <p:spTree>
      <p:nvGrpSpPr>
        <p:cNvPr id="1" name=""/>
        <p:cNvGrpSpPr/>
        <p:nvPr/>
      </p:nvGrpSpPr>
      <p:grpSpPr>
        <a:xfrm>
          <a:off x="0" y="0"/>
          <a:ext cx="0" cy="0"/>
          <a:chOff x="0" y="0"/>
          <a:chExt cx="0" cy="0"/>
        </a:xfrm>
      </p:grpSpPr>
      <p:sp>
        <p:nvSpPr>
          <p:cNvPr id="6"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itle 1"/>
          <p:cNvSpPr>
            <a:spLocks noGrp="1"/>
          </p:cNvSpPr>
          <p:nvPr>
            <p:ph type="title"/>
          </p:nvPr>
        </p:nvSpPr>
        <p:spPr>
          <a:xfrm>
            <a:off x="422400" y="687228"/>
            <a:ext cx="11347200" cy="521883"/>
          </a:xfrm>
        </p:spPr>
        <p:txBody>
          <a:bodyPr/>
          <a:lstStyle>
            <a:lvl1pPr>
              <a:defRPr sz="3200"/>
            </a:lvl1pPr>
          </a:lstStyle>
          <a:p>
            <a:r>
              <a:rPr lang="en-US" noProof="0"/>
              <a:t>Click to edit Master title style</a:t>
            </a:r>
            <a:endParaRPr lang="en-GB" noProof="0" dirty="0"/>
          </a:p>
        </p:txBody>
      </p:sp>
    </p:spTree>
    <p:extLst>
      <p:ext uri="{BB962C8B-B14F-4D97-AF65-F5344CB8AC3E}">
        <p14:creationId xmlns:p14="http://schemas.microsoft.com/office/powerpoint/2010/main" val="322476184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Content Placeholder 2"/>
          <p:cNvSpPr>
            <a:spLocks noGrp="1"/>
          </p:cNvSpPr>
          <p:nvPr>
            <p:ph sz="quarter" idx="11" hasCustomPrompt="1"/>
          </p:nvPr>
        </p:nvSpPr>
        <p:spPr>
          <a:xfrm>
            <a:off x="112185" y="6527802"/>
            <a:ext cx="11346268" cy="266052"/>
          </a:xfrm>
        </p:spPr>
        <p:txBody>
          <a:bodyPr anchor="b"/>
          <a:lstStyle>
            <a:lvl1pPr marL="0" indent="0">
              <a:spcAft>
                <a:spcPts val="0"/>
              </a:spcAft>
              <a:buNone/>
              <a:defRPr sz="1067">
                <a:solidFill>
                  <a:schemeClr val="accent3"/>
                </a:solidFill>
              </a:defRPr>
            </a:lvl1pPr>
          </a:lstStyle>
          <a:p>
            <a:pPr lvl="0"/>
            <a:r>
              <a:rPr lang="en-US" dirty="0"/>
              <a:t>Insert reference here</a:t>
            </a:r>
          </a:p>
        </p:txBody>
      </p:sp>
      <p:sp>
        <p:nvSpPr>
          <p:cNvPr id="8" name="Text Placeholder 2"/>
          <p:cNvSpPr>
            <a:spLocks noGrp="1"/>
          </p:cNvSpPr>
          <p:nvPr>
            <p:ph type="body" sz="quarter" idx="12" hasCustomPrompt="1"/>
          </p:nvPr>
        </p:nvSpPr>
        <p:spPr>
          <a:xfrm>
            <a:off x="561977" y="6140583"/>
            <a:ext cx="10896473" cy="342900"/>
          </a:xfrm>
        </p:spPr>
        <p:txBody>
          <a:bodyPr anchor="b"/>
          <a:lstStyle>
            <a:lvl1pPr marL="0" indent="0">
              <a:buNone/>
              <a:defRPr lang="en-US" sz="1067" kern="1200" dirty="0" smtClean="0">
                <a:solidFill>
                  <a:schemeClr val="accent3"/>
                </a:solidFill>
                <a:latin typeface="+mn-lt"/>
                <a:ea typeface="+mn-ea"/>
                <a:cs typeface="+mn-cs"/>
              </a:defRPr>
            </a:lvl1pPr>
            <a:lvl2pPr>
              <a:defRPr lang="en-US" sz="1067" kern="1200" dirty="0" smtClean="0">
                <a:solidFill>
                  <a:schemeClr val="accent3"/>
                </a:solidFill>
                <a:latin typeface="+mn-lt"/>
                <a:ea typeface="+mn-ea"/>
                <a:cs typeface="+mn-cs"/>
              </a:defRPr>
            </a:lvl2pPr>
            <a:lvl3pPr>
              <a:defRPr lang="en-US" sz="1067" kern="1200" dirty="0" smtClean="0">
                <a:solidFill>
                  <a:schemeClr val="accent3"/>
                </a:solidFill>
                <a:latin typeface="+mn-lt"/>
                <a:ea typeface="+mn-ea"/>
                <a:cs typeface="+mn-cs"/>
              </a:defRPr>
            </a:lvl3pPr>
            <a:lvl4pPr>
              <a:defRPr lang="en-US" sz="1067" kern="1200" dirty="0" smtClean="0">
                <a:solidFill>
                  <a:schemeClr val="accent3"/>
                </a:solidFill>
                <a:latin typeface="+mn-lt"/>
                <a:ea typeface="+mn-ea"/>
                <a:cs typeface="+mn-cs"/>
              </a:defRPr>
            </a:lvl4pPr>
            <a:lvl5pPr>
              <a:defRPr lang="en-GB" sz="1067" kern="1200" dirty="0">
                <a:solidFill>
                  <a:schemeClr val="accent3"/>
                </a:solidFill>
                <a:latin typeface="+mn-lt"/>
                <a:ea typeface="+mn-ea"/>
                <a:cs typeface="+mn-cs"/>
              </a:defRPr>
            </a:lvl5pPr>
          </a:lstStyle>
          <a:p>
            <a:r>
              <a:rPr lang="en-GB" sz="1067" dirty="0">
                <a:solidFill>
                  <a:srgbClr val="82786F"/>
                </a:solidFill>
                <a:cs typeface="Verdana" panose="020B0604030504040204" pitchFamily="34" charset="0"/>
              </a:rPr>
              <a:t>Footnote (Verdana 8)</a:t>
            </a:r>
          </a:p>
        </p:txBody>
      </p:sp>
    </p:spTree>
    <p:extLst>
      <p:ext uri="{BB962C8B-B14F-4D97-AF65-F5344CB8AC3E}">
        <p14:creationId xmlns:p14="http://schemas.microsoft.com/office/powerpoint/2010/main" val="346919095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Normal">
    <p:spTree>
      <p:nvGrpSpPr>
        <p:cNvPr id="1" name=""/>
        <p:cNvGrpSpPr/>
        <p:nvPr/>
      </p:nvGrpSpPr>
      <p:grpSpPr>
        <a:xfrm>
          <a:off x="0" y="0"/>
          <a:ext cx="0" cy="0"/>
          <a:chOff x="0" y="0"/>
          <a:chExt cx="0" cy="0"/>
        </a:xfrm>
      </p:grpSpPr>
      <p:sp>
        <p:nvSpPr>
          <p:cNvPr id="6"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marL="715397" indent="-361934">
              <a:buClr>
                <a:schemeClr val="accent1"/>
              </a:buClr>
              <a:buFont typeface="Verdana" panose="020B0604030504040204" pitchFamily="34" charset="0"/>
              <a:buChar char="–"/>
              <a:defRPr>
                <a:solidFill>
                  <a:schemeClr val="accent2"/>
                </a:solidFill>
              </a:defRPr>
            </a:lvl2pPr>
            <a:lvl3pPr marL="1077330" indent="-361934">
              <a:buClr>
                <a:schemeClr val="accent1"/>
              </a:buClr>
              <a:buFont typeface="Wingdings" panose="05000000000000000000" pitchFamily="2" charset="2"/>
              <a:buChar char="§"/>
              <a:defRPr>
                <a:solidFill>
                  <a:schemeClr val="accent2"/>
                </a:solidFill>
              </a:defRPr>
            </a:lvl3pPr>
            <a:lvl4pPr>
              <a:buClr>
                <a:srgbClr val="C00000"/>
              </a:buClr>
              <a:defRPr>
                <a:solidFill>
                  <a:schemeClr val="accent2"/>
                </a:solidFill>
              </a:defRPr>
            </a:lvl4pPr>
            <a:lvl5pPr>
              <a:buClr>
                <a:srgbClr val="C00000"/>
              </a:buClr>
              <a:defRPr>
                <a:solidFill>
                  <a:schemeClr val="accent2"/>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1" name="Title 1"/>
          <p:cNvSpPr>
            <a:spLocks noGrp="1"/>
          </p:cNvSpPr>
          <p:nvPr>
            <p:ph type="title"/>
          </p:nvPr>
        </p:nvSpPr>
        <p:spPr>
          <a:xfrm>
            <a:off x="422400" y="687229"/>
            <a:ext cx="11347200" cy="521883"/>
          </a:xfrm>
        </p:spPr>
        <p:txBody>
          <a:bodyPr/>
          <a:lstStyle>
            <a:lvl1pPr>
              <a:defRPr sz="3200"/>
            </a:lvl1pPr>
          </a:lstStyle>
          <a:p>
            <a:r>
              <a:rPr lang="en-US" noProof="0" dirty="0"/>
              <a:t>Click to edit Master title style</a:t>
            </a:r>
            <a:endParaRPr lang="en-GB" noProof="0" dirty="0"/>
          </a:p>
        </p:txBody>
      </p:sp>
      <p:sp>
        <p:nvSpPr>
          <p:cNvPr id="4" name="Text Placeholder 2"/>
          <p:cNvSpPr>
            <a:spLocks noGrp="1"/>
          </p:cNvSpPr>
          <p:nvPr>
            <p:ph type="body" sz="quarter" idx="10" hasCustomPrompt="1"/>
          </p:nvPr>
        </p:nvSpPr>
        <p:spPr>
          <a:xfrm>
            <a:off x="0" y="6615691"/>
            <a:ext cx="12192000" cy="242311"/>
          </a:xfrm>
        </p:spPr>
        <p:txBody>
          <a:bodyPr lIns="90000" tIns="46800" rIns="90000" bIns="46800" anchor="b" anchorCtr="0">
            <a:spAutoFit/>
          </a:bodyPr>
          <a:lstStyle>
            <a:lvl1pPr marL="0" indent="0">
              <a:buNone/>
              <a:defRPr sz="1067">
                <a:solidFill>
                  <a:schemeClr val="accent2"/>
                </a:solidFill>
              </a:defRPr>
            </a:lvl1pPr>
          </a:lstStyle>
          <a:p>
            <a:pPr lvl="0"/>
            <a:r>
              <a:rPr lang="en-US" dirty="0"/>
              <a:t>References</a:t>
            </a:r>
          </a:p>
        </p:txBody>
      </p:sp>
      <p:sp>
        <p:nvSpPr>
          <p:cNvPr id="5" name="Text Placeholder 6"/>
          <p:cNvSpPr>
            <a:spLocks noGrp="1"/>
          </p:cNvSpPr>
          <p:nvPr>
            <p:ph type="body" sz="quarter" idx="11" hasCustomPrompt="1"/>
          </p:nvPr>
        </p:nvSpPr>
        <p:spPr>
          <a:xfrm>
            <a:off x="422400" y="6319701"/>
            <a:ext cx="11347200" cy="242311"/>
          </a:xfrm>
        </p:spPr>
        <p:txBody>
          <a:bodyPr wrap="square" lIns="90000" tIns="46800" rIns="90000" bIns="46800" anchor="b" anchorCtr="0">
            <a:spAutoFit/>
          </a:bodyPr>
          <a:lstStyle>
            <a:lvl1pPr marL="0" indent="0">
              <a:buNone/>
              <a:defRPr sz="1067">
                <a:solidFill>
                  <a:schemeClr val="accent2"/>
                </a:solidFill>
              </a:defRPr>
            </a:lvl1pPr>
          </a:lstStyle>
          <a:p>
            <a:pPr lvl="0"/>
            <a:r>
              <a:rPr lang="en-GB" dirty="0"/>
              <a:t>Footnotes</a:t>
            </a:r>
          </a:p>
        </p:txBody>
      </p:sp>
    </p:spTree>
    <p:extLst>
      <p:ext uri="{BB962C8B-B14F-4D97-AF65-F5344CB8AC3E}">
        <p14:creationId xmlns:p14="http://schemas.microsoft.com/office/powerpoint/2010/main" val="308301505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placeholders">
    <p:spTree>
      <p:nvGrpSpPr>
        <p:cNvPr id="1" name=""/>
        <p:cNvGrpSpPr/>
        <p:nvPr/>
      </p:nvGrpSpPr>
      <p:grpSpPr>
        <a:xfrm>
          <a:off x="0" y="0"/>
          <a:ext cx="0" cy="0"/>
          <a:chOff x="0" y="0"/>
          <a:chExt cx="0" cy="0"/>
        </a:xfrm>
      </p:grpSpPr>
      <p:sp>
        <p:nvSpPr>
          <p:cNvPr id="18" name="Title 1"/>
          <p:cNvSpPr>
            <a:spLocks noGrp="1"/>
          </p:cNvSpPr>
          <p:nvPr>
            <p:ph type="title"/>
          </p:nvPr>
        </p:nvSpPr>
        <p:spPr>
          <a:xfrm>
            <a:off x="422400" y="687228"/>
            <a:ext cx="11347200" cy="521883"/>
          </a:xfrm>
        </p:spPr>
        <p:txBody>
          <a:bodyPr/>
          <a:lstStyle>
            <a:lvl1pPr>
              <a:defRPr sz="3200"/>
            </a:lvl1pPr>
          </a:lstStyle>
          <a:p>
            <a:r>
              <a:rPr lang="en-US" noProof="0"/>
              <a:t>Click to edit Master title style</a:t>
            </a:r>
            <a:endParaRPr lang="en-GB" noProof="0" dirty="0"/>
          </a:p>
        </p:txBody>
      </p:sp>
      <p:sp>
        <p:nvSpPr>
          <p:cNvPr id="36" name="Content Placeholder 2"/>
          <p:cNvSpPr>
            <a:spLocks noGrp="1"/>
          </p:cNvSpPr>
          <p:nvPr>
            <p:ph idx="1"/>
          </p:nvPr>
        </p:nvSpPr>
        <p:spPr>
          <a:xfrm>
            <a:off x="422401" y="1749631"/>
            <a:ext cx="54624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7" name="Content Placeholder 2"/>
          <p:cNvSpPr>
            <a:spLocks noGrp="1"/>
          </p:cNvSpPr>
          <p:nvPr>
            <p:ph idx="10"/>
          </p:nvPr>
        </p:nvSpPr>
        <p:spPr>
          <a:xfrm>
            <a:off x="6307200" y="1749631"/>
            <a:ext cx="5462400" cy="3940800"/>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2932405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299296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6683C0-0BDD-9747-823B-81B323F7FF8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4A631D8-B9F5-DD43-A1B1-3D28E1568C2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AA8909D-7097-434B-A03E-6EBE0E9362E3}"/>
              </a:ext>
            </a:extLst>
          </p:cNvPr>
          <p:cNvSpPr>
            <a:spLocks noGrp="1"/>
          </p:cNvSpPr>
          <p:nvPr>
            <p:ph type="dt" sz="half" idx="10"/>
          </p:nvPr>
        </p:nvSpPr>
        <p:spPr/>
        <p:txBody>
          <a:bodyPr/>
          <a:lstStyle/>
          <a:p>
            <a:fld id="{24525739-F506-0249-8089-688662B05F01}" type="datetimeFigureOut">
              <a:rPr lang="cs-CZ" smtClean="0"/>
              <a:t>19.11.19</a:t>
            </a:fld>
            <a:endParaRPr lang="cs-CZ"/>
          </a:p>
        </p:txBody>
      </p:sp>
      <p:sp>
        <p:nvSpPr>
          <p:cNvPr id="5" name="Zástupný symbol pro zápatí 4">
            <a:extLst>
              <a:ext uri="{FF2B5EF4-FFF2-40B4-BE49-F238E27FC236}">
                <a16:creationId xmlns:a16="http://schemas.microsoft.com/office/drawing/2014/main" id="{E03B0473-B277-4846-9F50-33424635908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07F68C6-2C26-CF49-91CF-E7A59F2122E2}"/>
              </a:ext>
            </a:extLst>
          </p:cNvPr>
          <p:cNvSpPr>
            <a:spLocks noGrp="1"/>
          </p:cNvSpPr>
          <p:nvPr>
            <p:ph type="sldNum" sz="quarter" idx="12"/>
          </p:nvPr>
        </p:nvSpPr>
        <p:spPr/>
        <p:txBody>
          <a:bodyPr/>
          <a:lstStyle/>
          <a:p>
            <a:fld id="{470A45A9-0B3C-3340-894A-509BCD67661F}" type="slidenum">
              <a:rPr lang="cs-CZ" smtClean="0"/>
              <a:t>‹#›</a:t>
            </a:fld>
            <a:endParaRPr lang="cs-CZ"/>
          </a:p>
        </p:txBody>
      </p:sp>
    </p:spTree>
    <p:extLst>
      <p:ext uri="{BB962C8B-B14F-4D97-AF65-F5344CB8AC3E}">
        <p14:creationId xmlns:p14="http://schemas.microsoft.com/office/powerpoint/2010/main" val="352945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EF90DE-1442-6348-B1D9-CBD09F2B86F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EB04508E-2A29-D741-B52B-9EE1D0A713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EB08171B-5B93-544F-A553-F7B3BDCA5251}"/>
              </a:ext>
            </a:extLst>
          </p:cNvPr>
          <p:cNvSpPr>
            <a:spLocks noGrp="1"/>
          </p:cNvSpPr>
          <p:nvPr>
            <p:ph type="dt" sz="half" idx="10"/>
          </p:nvPr>
        </p:nvSpPr>
        <p:spPr/>
        <p:txBody>
          <a:bodyPr/>
          <a:lstStyle/>
          <a:p>
            <a:fld id="{24525739-F506-0249-8089-688662B05F01}" type="datetimeFigureOut">
              <a:rPr lang="cs-CZ" smtClean="0"/>
              <a:t>19.11.19</a:t>
            </a:fld>
            <a:endParaRPr lang="cs-CZ"/>
          </a:p>
        </p:txBody>
      </p:sp>
      <p:sp>
        <p:nvSpPr>
          <p:cNvPr id="5" name="Zástupný symbol pro zápatí 4">
            <a:extLst>
              <a:ext uri="{FF2B5EF4-FFF2-40B4-BE49-F238E27FC236}">
                <a16:creationId xmlns:a16="http://schemas.microsoft.com/office/drawing/2014/main" id="{B16908C6-F656-B04E-9DD4-D51C897DB34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4941F15-D71D-0F4C-A19C-19D3E3AB049E}"/>
              </a:ext>
            </a:extLst>
          </p:cNvPr>
          <p:cNvSpPr>
            <a:spLocks noGrp="1"/>
          </p:cNvSpPr>
          <p:nvPr>
            <p:ph type="sldNum" sz="quarter" idx="12"/>
          </p:nvPr>
        </p:nvSpPr>
        <p:spPr/>
        <p:txBody>
          <a:bodyPr/>
          <a:lstStyle/>
          <a:p>
            <a:fld id="{470A45A9-0B3C-3340-894A-509BCD67661F}" type="slidenum">
              <a:rPr lang="cs-CZ" smtClean="0"/>
              <a:t>‹#›</a:t>
            </a:fld>
            <a:endParaRPr lang="cs-CZ"/>
          </a:p>
        </p:txBody>
      </p:sp>
    </p:spTree>
    <p:extLst>
      <p:ext uri="{BB962C8B-B14F-4D97-AF65-F5344CB8AC3E}">
        <p14:creationId xmlns:p14="http://schemas.microsoft.com/office/powerpoint/2010/main" val="1475309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92B2AC-0782-0F48-B9D5-C3F0B46AA82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7AF1B09-8D61-5F41-8C11-0C90EBB303E7}"/>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92D0370F-59A4-6046-AA0D-D407F2DEF26B}"/>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177DD9C-2E22-524C-B70E-609F443728D6}"/>
              </a:ext>
            </a:extLst>
          </p:cNvPr>
          <p:cNvSpPr>
            <a:spLocks noGrp="1"/>
          </p:cNvSpPr>
          <p:nvPr>
            <p:ph type="dt" sz="half" idx="10"/>
          </p:nvPr>
        </p:nvSpPr>
        <p:spPr/>
        <p:txBody>
          <a:bodyPr/>
          <a:lstStyle/>
          <a:p>
            <a:fld id="{24525739-F506-0249-8089-688662B05F01}" type="datetimeFigureOut">
              <a:rPr lang="cs-CZ" smtClean="0"/>
              <a:t>19.11.19</a:t>
            </a:fld>
            <a:endParaRPr lang="cs-CZ"/>
          </a:p>
        </p:txBody>
      </p:sp>
      <p:sp>
        <p:nvSpPr>
          <p:cNvPr id="6" name="Zástupný symbol pro zápatí 5">
            <a:extLst>
              <a:ext uri="{FF2B5EF4-FFF2-40B4-BE49-F238E27FC236}">
                <a16:creationId xmlns:a16="http://schemas.microsoft.com/office/drawing/2014/main" id="{0700B9D0-7E39-4D45-BB91-4EA9C6A1D35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8F12BAC-6686-4B46-9A18-36426208E0CC}"/>
              </a:ext>
            </a:extLst>
          </p:cNvPr>
          <p:cNvSpPr>
            <a:spLocks noGrp="1"/>
          </p:cNvSpPr>
          <p:nvPr>
            <p:ph type="sldNum" sz="quarter" idx="12"/>
          </p:nvPr>
        </p:nvSpPr>
        <p:spPr/>
        <p:txBody>
          <a:bodyPr/>
          <a:lstStyle/>
          <a:p>
            <a:fld id="{470A45A9-0B3C-3340-894A-509BCD67661F}" type="slidenum">
              <a:rPr lang="cs-CZ" smtClean="0"/>
              <a:t>‹#›</a:t>
            </a:fld>
            <a:endParaRPr lang="cs-CZ"/>
          </a:p>
        </p:txBody>
      </p:sp>
    </p:spTree>
    <p:extLst>
      <p:ext uri="{BB962C8B-B14F-4D97-AF65-F5344CB8AC3E}">
        <p14:creationId xmlns:p14="http://schemas.microsoft.com/office/powerpoint/2010/main" val="24016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DD9864-A199-B842-A64E-244CE0219DE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691AFFC1-1584-374F-A1E6-1DFBCE9EB3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5B9BF894-D981-7D41-8D55-87D40568D03E}"/>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DF1412A5-6307-8042-BC2F-39F8F08755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B082A255-853F-9245-B017-B1B5B2987053}"/>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F7138EC-4113-9E4A-B97B-E9994CAC779E}"/>
              </a:ext>
            </a:extLst>
          </p:cNvPr>
          <p:cNvSpPr>
            <a:spLocks noGrp="1"/>
          </p:cNvSpPr>
          <p:nvPr>
            <p:ph type="dt" sz="half" idx="10"/>
          </p:nvPr>
        </p:nvSpPr>
        <p:spPr/>
        <p:txBody>
          <a:bodyPr/>
          <a:lstStyle/>
          <a:p>
            <a:fld id="{24525739-F506-0249-8089-688662B05F01}" type="datetimeFigureOut">
              <a:rPr lang="cs-CZ" smtClean="0"/>
              <a:t>19.11.19</a:t>
            </a:fld>
            <a:endParaRPr lang="cs-CZ"/>
          </a:p>
        </p:txBody>
      </p:sp>
      <p:sp>
        <p:nvSpPr>
          <p:cNvPr id="8" name="Zástupný symbol pro zápatí 7">
            <a:extLst>
              <a:ext uri="{FF2B5EF4-FFF2-40B4-BE49-F238E27FC236}">
                <a16:creationId xmlns:a16="http://schemas.microsoft.com/office/drawing/2014/main" id="{F8C761A4-22F5-5743-9593-BDC94A9204D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7C31BC6-6DC6-C94F-92A3-1534ADFA5F85}"/>
              </a:ext>
            </a:extLst>
          </p:cNvPr>
          <p:cNvSpPr>
            <a:spLocks noGrp="1"/>
          </p:cNvSpPr>
          <p:nvPr>
            <p:ph type="sldNum" sz="quarter" idx="12"/>
          </p:nvPr>
        </p:nvSpPr>
        <p:spPr/>
        <p:txBody>
          <a:bodyPr/>
          <a:lstStyle/>
          <a:p>
            <a:fld id="{470A45A9-0B3C-3340-894A-509BCD67661F}" type="slidenum">
              <a:rPr lang="cs-CZ" smtClean="0"/>
              <a:t>‹#›</a:t>
            </a:fld>
            <a:endParaRPr lang="cs-CZ"/>
          </a:p>
        </p:txBody>
      </p:sp>
    </p:spTree>
    <p:extLst>
      <p:ext uri="{BB962C8B-B14F-4D97-AF65-F5344CB8AC3E}">
        <p14:creationId xmlns:p14="http://schemas.microsoft.com/office/powerpoint/2010/main" val="2683782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EABFC3-C4E5-D342-BF2D-1AC6398EC35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67E9AB87-C141-EB49-8CDE-06475F89C321}"/>
              </a:ext>
            </a:extLst>
          </p:cNvPr>
          <p:cNvSpPr>
            <a:spLocks noGrp="1"/>
          </p:cNvSpPr>
          <p:nvPr>
            <p:ph type="dt" sz="half" idx="10"/>
          </p:nvPr>
        </p:nvSpPr>
        <p:spPr/>
        <p:txBody>
          <a:bodyPr/>
          <a:lstStyle/>
          <a:p>
            <a:fld id="{24525739-F506-0249-8089-688662B05F01}" type="datetimeFigureOut">
              <a:rPr lang="cs-CZ" smtClean="0"/>
              <a:t>19.11.19</a:t>
            </a:fld>
            <a:endParaRPr lang="cs-CZ"/>
          </a:p>
        </p:txBody>
      </p:sp>
      <p:sp>
        <p:nvSpPr>
          <p:cNvPr id="4" name="Zástupný symbol pro zápatí 3">
            <a:extLst>
              <a:ext uri="{FF2B5EF4-FFF2-40B4-BE49-F238E27FC236}">
                <a16:creationId xmlns:a16="http://schemas.microsoft.com/office/drawing/2014/main" id="{F4D892B8-17C3-4748-9BED-3F47B7F335B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92D6225-14C0-0343-AB86-7CC649699F08}"/>
              </a:ext>
            </a:extLst>
          </p:cNvPr>
          <p:cNvSpPr>
            <a:spLocks noGrp="1"/>
          </p:cNvSpPr>
          <p:nvPr>
            <p:ph type="sldNum" sz="quarter" idx="12"/>
          </p:nvPr>
        </p:nvSpPr>
        <p:spPr/>
        <p:txBody>
          <a:bodyPr/>
          <a:lstStyle/>
          <a:p>
            <a:fld id="{470A45A9-0B3C-3340-894A-509BCD67661F}" type="slidenum">
              <a:rPr lang="cs-CZ" smtClean="0"/>
              <a:t>‹#›</a:t>
            </a:fld>
            <a:endParaRPr lang="cs-CZ"/>
          </a:p>
        </p:txBody>
      </p:sp>
    </p:spTree>
    <p:extLst>
      <p:ext uri="{BB962C8B-B14F-4D97-AF65-F5344CB8AC3E}">
        <p14:creationId xmlns:p14="http://schemas.microsoft.com/office/powerpoint/2010/main" val="1621536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D74DE8C-2E93-6241-981D-9675ADD647A8}"/>
              </a:ext>
            </a:extLst>
          </p:cNvPr>
          <p:cNvSpPr>
            <a:spLocks noGrp="1"/>
          </p:cNvSpPr>
          <p:nvPr>
            <p:ph type="dt" sz="half" idx="10"/>
          </p:nvPr>
        </p:nvSpPr>
        <p:spPr/>
        <p:txBody>
          <a:bodyPr/>
          <a:lstStyle/>
          <a:p>
            <a:fld id="{24525739-F506-0249-8089-688662B05F01}" type="datetimeFigureOut">
              <a:rPr lang="cs-CZ" smtClean="0"/>
              <a:t>19.11.19</a:t>
            </a:fld>
            <a:endParaRPr lang="cs-CZ"/>
          </a:p>
        </p:txBody>
      </p:sp>
      <p:sp>
        <p:nvSpPr>
          <p:cNvPr id="3" name="Zástupný symbol pro zápatí 2">
            <a:extLst>
              <a:ext uri="{FF2B5EF4-FFF2-40B4-BE49-F238E27FC236}">
                <a16:creationId xmlns:a16="http://schemas.microsoft.com/office/drawing/2014/main" id="{18D4BEF7-203D-694C-BDDD-08E2EF22281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84AA39E-D1A2-6047-8F74-9FC65F75133B}"/>
              </a:ext>
            </a:extLst>
          </p:cNvPr>
          <p:cNvSpPr>
            <a:spLocks noGrp="1"/>
          </p:cNvSpPr>
          <p:nvPr>
            <p:ph type="sldNum" sz="quarter" idx="12"/>
          </p:nvPr>
        </p:nvSpPr>
        <p:spPr/>
        <p:txBody>
          <a:bodyPr/>
          <a:lstStyle/>
          <a:p>
            <a:fld id="{470A45A9-0B3C-3340-894A-509BCD67661F}" type="slidenum">
              <a:rPr lang="cs-CZ" smtClean="0"/>
              <a:t>‹#›</a:t>
            </a:fld>
            <a:endParaRPr lang="cs-CZ"/>
          </a:p>
        </p:txBody>
      </p:sp>
    </p:spTree>
    <p:extLst>
      <p:ext uri="{BB962C8B-B14F-4D97-AF65-F5344CB8AC3E}">
        <p14:creationId xmlns:p14="http://schemas.microsoft.com/office/powerpoint/2010/main" val="159001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A96112-7979-8B45-A405-953097E90A3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B5BDB3C7-0610-E94C-834F-ED2978217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7374BEF-129C-5B41-8058-C624FB990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9300572-DBB1-D744-B29B-0C68A9CFF76C}"/>
              </a:ext>
            </a:extLst>
          </p:cNvPr>
          <p:cNvSpPr>
            <a:spLocks noGrp="1"/>
          </p:cNvSpPr>
          <p:nvPr>
            <p:ph type="dt" sz="half" idx="10"/>
          </p:nvPr>
        </p:nvSpPr>
        <p:spPr/>
        <p:txBody>
          <a:bodyPr/>
          <a:lstStyle/>
          <a:p>
            <a:fld id="{24525739-F506-0249-8089-688662B05F01}" type="datetimeFigureOut">
              <a:rPr lang="cs-CZ" smtClean="0"/>
              <a:t>19.11.19</a:t>
            </a:fld>
            <a:endParaRPr lang="cs-CZ"/>
          </a:p>
        </p:txBody>
      </p:sp>
      <p:sp>
        <p:nvSpPr>
          <p:cNvPr id="6" name="Zástupný symbol pro zápatí 5">
            <a:extLst>
              <a:ext uri="{FF2B5EF4-FFF2-40B4-BE49-F238E27FC236}">
                <a16:creationId xmlns:a16="http://schemas.microsoft.com/office/drawing/2014/main" id="{897FD50F-706F-5142-B977-4D9C0E7BBBC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09F7346-2FC6-374B-9981-40D6CDAB654C}"/>
              </a:ext>
            </a:extLst>
          </p:cNvPr>
          <p:cNvSpPr>
            <a:spLocks noGrp="1"/>
          </p:cNvSpPr>
          <p:nvPr>
            <p:ph type="sldNum" sz="quarter" idx="12"/>
          </p:nvPr>
        </p:nvSpPr>
        <p:spPr/>
        <p:txBody>
          <a:bodyPr/>
          <a:lstStyle/>
          <a:p>
            <a:fld id="{470A45A9-0B3C-3340-894A-509BCD67661F}" type="slidenum">
              <a:rPr lang="cs-CZ" smtClean="0"/>
              <a:t>‹#›</a:t>
            </a:fld>
            <a:endParaRPr lang="cs-CZ"/>
          </a:p>
        </p:txBody>
      </p:sp>
    </p:spTree>
    <p:extLst>
      <p:ext uri="{BB962C8B-B14F-4D97-AF65-F5344CB8AC3E}">
        <p14:creationId xmlns:p14="http://schemas.microsoft.com/office/powerpoint/2010/main" val="358529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0EF347-4296-F247-9D4E-83839533A58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5E499C8-9B16-4340-B973-98D7959AEC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A2BF8C03-209F-BC41-B5F5-A92306F93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C4C8EB5-F887-7A49-AC8A-DD209DFF6DFC}"/>
              </a:ext>
            </a:extLst>
          </p:cNvPr>
          <p:cNvSpPr>
            <a:spLocks noGrp="1"/>
          </p:cNvSpPr>
          <p:nvPr>
            <p:ph type="dt" sz="half" idx="10"/>
          </p:nvPr>
        </p:nvSpPr>
        <p:spPr/>
        <p:txBody>
          <a:bodyPr/>
          <a:lstStyle/>
          <a:p>
            <a:fld id="{24525739-F506-0249-8089-688662B05F01}" type="datetimeFigureOut">
              <a:rPr lang="cs-CZ" smtClean="0"/>
              <a:t>19.11.19</a:t>
            </a:fld>
            <a:endParaRPr lang="cs-CZ"/>
          </a:p>
        </p:txBody>
      </p:sp>
      <p:sp>
        <p:nvSpPr>
          <p:cNvPr id="6" name="Zástupný symbol pro zápatí 5">
            <a:extLst>
              <a:ext uri="{FF2B5EF4-FFF2-40B4-BE49-F238E27FC236}">
                <a16:creationId xmlns:a16="http://schemas.microsoft.com/office/drawing/2014/main" id="{2B7084C0-E174-A84D-882F-903A5A4441A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4AF8CFA-542B-1A49-936E-75B24D48E72E}"/>
              </a:ext>
            </a:extLst>
          </p:cNvPr>
          <p:cNvSpPr>
            <a:spLocks noGrp="1"/>
          </p:cNvSpPr>
          <p:nvPr>
            <p:ph type="sldNum" sz="quarter" idx="12"/>
          </p:nvPr>
        </p:nvSpPr>
        <p:spPr/>
        <p:txBody>
          <a:bodyPr/>
          <a:lstStyle/>
          <a:p>
            <a:fld id="{470A45A9-0B3C-3340-894A-509BCD67661F}" type="slidenum">
              <a:rPr lang="cs-CZ" smtClean="0"/>
              <a:t>‹#›</a:t>
            </a:fld>
            <a:endParaRPr lang="cs-CZ"/>
          </a:p>
        </p:txBody>
      </p:sp>
    </p:spTree>
    <p:extLst>
      <p:ext uri="{BB962C8B-B14F-4D97-AF65-F5344CB8AC3E}">
        <p14:creationId xmlns:p14="http://schemas.microsoft.com/office/powerpoint/2010/main" val="1531949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01B6328-BE50-4D41-AB1C-C62F6C0E63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5617E3C7-39EF-B148-B712-6DA59F47DD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416FB31-2842-8C47-B75B-D53F995517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25739-F506-0249-8089-688662B05F01}" type="datetimeFigureOut">
              <a:rPr lang="cs-CZ" smtClean="0"/>
              <a:t>19.11.19</a:t>
            </a:fld>
            <a:endParaRPr lang="cs-CZ"/>
          </a:p>
        </p:txBody>
      </p:sp>
      <p:sp>
        <p:nvSpPr>
          <p:cNvPr id="5" name="Zástupný symbol pro zápatí 4">
            <a:extLst>
              <a:ext uri="{FF2B5EF4-FFF2-40B4-BE49-F238E27FC236}">
                <a16:creationId xmlns:a16="http://schemas.microsoft.com/office/drawing/2014/main" id="{868E85E6-1845-464C-A530-B7C22DBCAE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7F6AE2F-F466-C443-B8C9-64E3AF432F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A45A9-0B3C-3340-894A-509BCD67661F}" type="slidenum">
              <a:rPr lang="cs-CZ" smtClean="0"/>
              <a:t>‹#›</a:t>
            </a:fld>
            <a:endParaRPr lang="cs-CZ"/>
          </a:p>
        </p:txBody>
      </p:sp>
    </p:spTree>
    <p:extLst>
      <p:ext uri="{BB962C8B-B14F-4D97-AF65-F5344CB8AC3E}">
        <p14:creationId xmlns:p14="http://schemas.microsoft.com/office/powerpoint/2010/main" val="3196626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gamapserver.who.int/mapLibrary/Files/Maps/Global_Obesity_2016_Female.png" TargetMode="External"/><Relationship Id="rId3" Type="http://schemas.openxmlformats.org/officeDocument/2006/relationships/tags" Target="../tags/tag2.xml"/><Relationship Id="rId7" Type="http://schemas.openxmlformats.org/officeDocument/2006/relationships/image" Target="../media/image8.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7.xml"/><Relationship Id="rId4" Type="http://schemas.openxmlformats.org/officeDocument/2006/relationships/slideLayout" Target="../slideLayouts/slideLayout12.xml"/><Relationship Id="rId9" Type="http://schemas.openxmlformats.org/officeDocument/2006/relationships/hyperlink" Target="http://gamapserver.who.int/mapLibrary/Files/Maps/Global_Obesity_2016_Male.png" TargetMode="Externa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9.xml"/><Relationship Id="rId16" Type="http://schemas.openxmlformats.org/officeDocument/2006/relationships/image" Target="../media/image37.svg"/><Relationship Id="rId1" Type="http://schemas.openxmlformats.org/officeDocument/2006/relationships/slideLayout" Target="../slideLayouts/slideLayout1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https://www.cdc.gov/mmwr/volumes/66/wr/mm6639e1.htm"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0CD73B03-A7F1-4E41-A161-A221A9DDA172}"/>
              </a:ext>
            </a:extLst>
          </p:cNvPr>
          <p:cNvSpPr>
            <a:spLocks noGrp="1"/>
          </p:cNvSpPr>
          <p:nvPr>
            <p:ph type="ctrTitle"/>
          </p:nvPr>
        </p:nvSpPr>
        <p:spPr>
          <a:xfrm>
            <a:off x="838199" y="4525347"/>
            <a:ext cx="6801321" cy="1737360"/>
          </a:xfrm>
        </p:spPr>
        <p:txBody>
          <a:bodyPr anchor="ctr">
            <a:normAutofit/>
          </a:bodyPr>
          <a:lstStyle/>
          <a:p>
            <a:pPr algn="r"/>
            <a:r>
              <a:rPr lang="cs-CZ" sz="4200" b="1" i="1"/>
              <a:t>Prevalence obezity, její příčiny v Brně a možnosti léčby</a:t>
            </a:r>
            <a:endParaRPr lang="cs-CZ" sz="4200" b="1"/>
          </a:p>
        </p:txBody>
      </p:sp>
      <p:sp>
        <p:nvSpPr>
          <p:cNvPr id="3" name="Podnadpis 2">
            <a:extLst>
              <a:ext uri="{FF2B5EF4-FFF2-40B4-BE49-F238E27FC236}">
                <a16:creationId xmlns:a16="http://schemas.microsoft.com/office/drawing/2014/main" id="{38ECDB0A-FF25-D64E-8EA4-89963FCE1FC3}"/>
              </a:ext>
            </a:extLst>
          </p:cNvPr>
          <p:cNvSpPr>
            <a:spLocks noGrp="1"/>
          </p:cNvSpPr>
          <p:nvPr>
            <p:ph type="subTitle" idx="1"/>
          </p:nvPr>
        </p:nvSpPr>
        <p:spPr>
          <a:xfrm>
            <a:off x="7961258" y="4525347"/>
            <a:ext cx="3258675" cy="1737360"/>
          </a:xfrm>
        </p:spPr>
        <p:txBody>
          <a:bodyPr anchor="ctr">
            <a:normAutofit/>
          </a:bodyPr>
          <a:lstStyle/>
          <a:p>
            <a:pPr algn="l"/>
            <a:r>
              <a:rPr lang="cs-CZ" b="1"/>
              <a:t>Robert Prosecký</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014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3"/>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038"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2118" y="2118"/>
                        <a:ext cx="2116" cy="2116"/>
                      </a:xfrm>
                      <a:prstGeom prst="rect">
                        <a:avLst/>
                      </a:prstGeom>
                    </p:spPr>
                  </p:pic>
                </p:oleObj>
              </mc:Fallback>
            </mc:AlternateContent>
          </a:graphicData>
        </a:graphic>
      </p:graphicFrame>
      <p:sp>
        <p:nvSpPr>
          <p:cNvPr id="7" name="Title 6"/>
          <p:cNvSpPr>
            <a:spLocks noGrp="1"/>
          </p:cNvSpPr>
          <p:nvPr>
            <p:ph type="title"/>
          </p:nvPr>
        </p:nvSpPr>
        <p:spPr bwMode="auto">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anchor="ctr">
            <a:normAutofit fontScale="90000"/>
          </a:bodyPr>
          <a:lstStyle/>
          <a:p>
            <a:r>
              <a:rPr lang="en-GB" dirty="0" err="1"/>
              <a:t>Globalní</a:t>
            </a:r>
            <a:r>
              <a:rPr lang="en-GB" dirty="0"/>
              <a:t> prevalence </a:t>
            </a:r>
            <a:r>
              <a:rPr lang="en-GB" dirty="0" err="1"/>
              <a:t>obezity</a:t>
            </a:r>
            <a:r>
              <a:rPr lang="en-GB" dirty="0"/>
              <a:t>: 2016 </a:t>
            </a:r>
            <a:br>
              <a:rPr lang="en-GB" dirty="0"/>
            </a:br>
            <a:r>
              <a:rPr lang="en-GB" sz="1867" dirty="0">
                <a:solidFill>
                  <a:srgbClr val="009FDA"/>
                </a:solidFill>
              </a:rPr>
              <a:t>Age-standardised adjusted estimates for adults with BMI ≥30 kg/m</a:t>
            </a:r>
            <a:r>
              <a:rPr lang="en-GB" sz="1867" baseline="30000" dirty="0">
                <a:solidFill>
                  <a:srgbClr val="009FDA"/>
                </a:solidFill>
              </a:rPr>
              <a:t>2</a:t>
            </a:r>
            <a:endParaRPr lang="en-GB" b="0" dirty="0">
              <a:solidFill>
                <a:srgbClr val="009FDA"/>
              </a:solidFill>
            </a:endParaRPr>
          </a:p>
        </p:txBody>
      </p:sp>
      <p:sp>
        <p:nvSpPr>
          <p:cNvPr id="8" name="Freeform 6"/>
          <p:cNvSpPr>
            <a:spLocks/>
          </p:cNvSpPr>
          <p:nvPr/>
        </p:nvSpPr>
        <p:spPr bwMode="auto">
          <a:xfrm>
            <a:off x="4029275" y="3095227"/>
            <a:ext cx="228411" cy="182923"/>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 name="Freeform 7"/>
          <p:cNvSpPr>
            <a:spLocks/>
          </p:cNvSpPr>
          <p:nvPr/>
        </p:nvSpPr>
        <p:spPr bwMode="auto">
          <a:xfrm>
            <a:off x="3215321" y="3985642"/>
            <a:ext cx="220668" cy="242929"/>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0" name="Freeform 8"/>
          <p:cNvSpPr>
            <a:spLocks/>
          </p:cNvSpPr>
          <p:nvPr/>
        </p:nvSpPr>
        <p:spPr bwMode="auto">
          <a:xfrm>
            <a:off x="3222094" y="3957575"/>
            <a:ext cx="19357" cy="27100"/>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1" name="Freeform 9"/>
          <p:cNvSpPr>
            <a:spLocks/>
          </p:cNvSpPr>
          <p:nvPr/>
        </p:nvSpPr>
        <p:spPr bwMode="auto">
          <a:xfrm>
            <a:off x="3323718" y="3011023"/>
            <a:ext cx="30004" cy="60975"/>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2" name="Freeform 10"/>
          <p:cNvSpPr>
            <a:spLocks/>
          </p:cNvSpPr>
          <p:nvPr/>
        </p:nvSpPr>
        <p:spPr bwMode="auto">
          <a:xfrm>
            <a:off x="3903455" y="3343962"/>
            <a:ext cx="82268" cy="71621"/>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3" name="Freeform 11"/>
          <p:cNvSpPr>
            <a:spLocks noEditPoints="1"/>
          </p:cNvSpPr>
          <p:nvPr/>
        </p:nvSpPr>
        <p:spPr bwMode="auto">
          <a:xfrm>
            <a:off x="1813885" y="4306966"/>
            <a:ext cx="273900" cy="663940"/>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4" name="Freeform 12"/>
          <p:cNvSpPr>
            <a:spLocks/>
          </p:cNvSpPr>
          <p:nvPr/>
        </p:nvSpPr>
        <p:spPr bwMode="auto">
          <a:xfrm>
            <a:off x="3720534" y="3040059"/>
            <a:ext cx="56135" cy="49360"/>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5" name="Freeform 13"/>
          <p:cNvSpPr>
            <a:spLocks noEditPoints="1"/>
          </p:cNvSpPr>
          <p:nvPr/>
        </p:nvSpPr>
        <p:spPr bwMode="auto">
          <a:xfrm>
            <a:off x="4942918" y="4082426"/>
            <a:ext cx="707492" cy="661036"/>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6" name="Freeform 14"/>
          <p:cNvSpPr>
            <a:spLocks/>
          </p:cNvSpPr>
          <p:nvPr/>
        </p:nvSpPr>
        <p:spPr bwMode="auto">
          <a:xfrm>
            <a:off x="3160152" y="2885204"/>
            <a:ext cx="116141" cy="52264"/>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7" name="Freeform 15"/>
          <p:cNvSpPr>
            <a:spLocks/>
          </p:cNvSpPr>
          <p:nvPr/>
        </p:nvSpPr>
        <p:spPr bwMode="auto">
          <a:xfrm>
            <a:off x="3745697" y="3070063"/>
            <a:ext cx="25164" cy="19356"/>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8" name="Freeform 16"/>
          <p:cNvSpPr>
            <a:spLocks/>
          </p:cNvSpPr>
          <p:nvPr/>
        </p:nvSpPr>
        <p:spPr bwMode="auto">
          <a:xfrm>
            <a:off x="3742794" y="3027478"/>
            <a:ext cx="91945" cy="71621"/>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9" name="Freeform 17"/>
          <p:cNvSpPr>
            <a:spLocks/>
          </p:cNvSpPr>
          <p:nvPr/>
        </p:nvSpPr>
        <p:spPr bwMode="auto">
          <a:xfrm>
            <a:off x="3526966" y="3914990"/>
            <a:ext cx="30004" cy="43553"/>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0" name="Freeform 18"/>
          <p:cNvSpPr>
            <a:spLocks/>
          </p:cNvSpPr>
          <p:nvPr/>
        </p:nvSpPr>
        <p:spPr bwMode="auto">
          <a:xfrm>
            <a:off x="3048851" y="2837780"/>
            <a:ext cx="56135" cy="38715"/>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1" name="Freeform 19"/>
          <p:cNvSpPr>
            <a:spLocks/>
          </p:cNvSpPr>
          <p:nvPr/>
        </p:nvSpPr>
        <p:spPr bwMode="auto">
          <a:xfrm>
            <a:off x="3023687" y="3621733"/>
            <a:ext cx="54200" cy="122916"/>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2" name="Freeform 20"/>
          <p:cNvSpPr>
            <a:spLocks/>
          </p:cNvSpPr>
          <p:nvPr/>
        </p:nvSpPr>
        <p:spPr bwMode="auto">
          <a:xfrm>
            <a:off x="2913353" y="3563662"/>
            <a:ext cx="135499" cy="111303"/>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3" name="Freeform 21"/>
          <p:cNvSpPr>
            <a:spLocks/>
          </p:cNvSpPr>
          <p:nvPr/>
        </p:nvSpPr>
        <p:spPr bwMode="auto">
          <a:xfrm>
            <a:off x="4531586" y="3336219"/>
            <a:ext cx="93881" cy="116141"/>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4" name="Freeform 22"/>
          <p:cNvSpPr>
            <a:spLocks/>
          </p:cNvSpPr>
          <p:nvPr/>
        </p:nvSpPr>
        <p:spPr bwMode="auto">
          <a:xfrm>
            <a:off x="3370174" y="2980053"/>
            <a:ext cx="98719" cy="60007"/>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5" name="Freeform 23"/>
          <p:cNvSpPr>
            <a:spLocks/>
          </p:cNvSpPr>
          <p:nvPr/>
        </p:nvSpPr>
        <p:spPr bwMode="auto">
          <a:xfrm>
            <a:off x="1654188" y="3361383"/>
            <a:ext cx="14517" cy="30003"/>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6" name="Freeform 24"/>
          <p:cNvSpPr>
            <a:spLocks/>
          </p:cNvSpPr>
          <p:nvPr/>
        </p:nvSpPr>
        <p:spPr bwMode="auto">
          <a:xfrm>
            <a:off x="1651287" y="3327509"/>
            <a:ext cx="20325" cy="9679"/>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7" name="Freeform 25"/>
          <p:cNvSpPr>
            <a:spLocks/>
          </p:cNvSpPr>
          <p:nvPr/>
        </p:nvSpPr>
        <p:spPr bwMode="auto">
          <a:xfrm>
            <a:off x="1672579" y="3324605"/>
            <a:ext cx="12583" cy="23228"/>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8" name="Freeform 26"/>
          <p:cNvSpPr>
            <a:spLocks/>
          </p:cNvSpPr>
          <p:nvPr/>
        </p:nvSpPr>
        <p:spPr bwMode="auto">
          <a:xfrm>
            <a:off x="3261776" y="2960696"/>
            <a:ext cx="62909" cy="51296"/>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9" name="Freeform 27"/>
          <p:cNvSpPr>
            <a:spLocks/>
          </p:cNvSpPr>
          <p:nvPr/>
        </p:nvSpPr>
        <p:spPr bwMode="auto">
          <a:xfrm>
            <a:off x="3362433" y="2747771"/>
            <a:ext cx="141305" cy="92912"/>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30" name="Freeform 28"/>
          <p:cNvSpPr>
            <a:spLocks/>
          </p:cNvSpPr>
          <p:nvPr/>
        </p:nvSpPr>
        <p:spPr bwMode="auto">
          <a:xfrm>
            <a:off x="1441265" y="3495912"/>
            <a:ext cx="25164" cy="52264"/>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31" name="Freeform 29"/>
          <p:cNvSpPr>
            <a:spLocks/>
          </p:cNvSpPr>
          <p:nvPr/>
        </p:nvSpPr>
        <p:spPr bwMode="auto">
          <a:xfrm>
            <a:off x="1780010" y="4064036"/>
            <a:ext cx="222604" cy="264221"/>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32" name="Freeform 30"/>
          <p:cNvSpPr>
            <a:spLocks/>
          </p:cNvSpPr>
          <p:nvPr/>
        </p:nvSpPr>
        <p:spPr bwMode="auto">
          <a:xfrm>
            <a:off x="1697743" y="3762071"/>
            <a:ext cx="696847" cy="784920"/>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33" name="Freeform 31"/>
          <p:cNvSpPr>
            <a:spLocks/>
          </p:cNvSpPr>
          <p:nvPr/>
        </p:nvSpPr>
        <p:spPr bwMode="auto">
          <a:xfrm>
            <a:off x="5039703" y="3758199"/>
            <a:ext cx="21292" cy="29035"/>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34" name="Freeform 32"/>
          <p:cNvSpPr>
            <a:spLocks/>
          </p:cNvSpPr>
          <p:nvPr/>
        </p:nvSpPr>
        <p:spPr bwMode="auto">
          <a:xfrm>
            <a:off x="4536426" y="3299440"/>
            <a:ext cx="57103" cy="30971"/>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35" name="Freeform 33"/>
          <p:cNvSpPr>
            <a:spLocks/>
          </p:cNvSpPr>
          <p:nvPr/>
        </p:nvSpPr>
        <p:spPr bwMode="auto">
          <a:xfrm>
            <a:off x="3354690" y="4222763"/>
            <a:ext cx="167437" cy="184859"/>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36" name="Freeform 34"/>
          <p:cNvSpPr>
            <a:spLocks/>
          </p:cNvSpPr>
          <p:nvPr/>
        </p:nvSpPr>
        <p:spPr bwMode="auto">
          <a:xfrm>
            <a:off x="3267583" y="3643994"/>
            <a:ext cx="229379" cy="178084"/>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37" name="Freeform 35"/>
          <p:cNvSpPr>
            <a:spLocks/>
          </p:cNvSpPr>
          <p:nvPr/>
        </p:nvSpPr>
        <p:spPr bwMode="auto">
          <a:xfrm>
            <a:off x="1993903" y="2924886"/>
            <a:ext cx="35811" cy="21292"/>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38" name="Freeform 36"/>
          <p:cNvSpPr>
            <a:spLocks noEditPoints="1"/>
          </p:cNvSpPr>
          <p:nvPr/>
        </p:nvSpPr>
        <p:spPr bwMode="auto">
          <a:xfrm>
            <a:off x="1005735" y="2306433"/>
            <a:ext cx="1346269" cy="724915"/>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39" name="Freeform 37"/>
          <p:cNvSpPr>
            <a:spLocks/>
          </p:cNvSpPr>
          <p:nvPr/>
        </p:nvSpPr>
        <p:spPr bwMode="auto">
          <a:xfrm>
            <a:off x="3105952" y="2909401"/>
            <a:ext cx="68717" cy="40649"/>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40" name="Freeform 38"/>
          <p:cNvSpPr>
            <a:spLocks noEditPoints="1"/>
          </p:cNvSpPr>
          <p:nvPr/>
        </p:nvSpPr>
        <p:spPr bwMode="auto">
          <a:xfrm>
            <a:off x="1777105" y="4221795"/>
            <a:ext cx="236155" cy="755885"/>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41" name="Freeform 39"/>
          <p:cNvSpPr>
            <a:spLocks/>
          </p:cNvSpPr>
          <p:nvPr/>
        </p:nvSpPr>
        <p:spPr bwMode="auto">
          <a:xfrm>
            <a:off x="4910981" y="3463974"/>
            <a:ext cx="39681" cy="37745"/>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42" name="Freeform 40"/>
          <p:cNvSpPr>
            <a:spLocks/>
          </p:cNvSpPr>
          <p:nvPr/>
        </p:nvSpPr>
        <p:spPr bwMode="auto">
          <a:xfrm>
            <a:off x="4220909" y="2800034"/>
            <a:ext cx="910740" cy="660068"/>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43" name="Freeform 41"/>
          <p:cNvSpPr>
            <a:spLocks/>
          </p:cNvSpPr>
          <p:nvPr/>
        </p:nvSpPr>
        <p:spPr bwMode="auto">
          <a:xfrm>
            <a:off x="2858186" y="3656575"/>
            <a:ext cx="106463" cy="123884"/>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44" name="Freeform 42"/>
          <p:cNvSpPr>
            <a:spLocks/>
          </p:cNvSpPr>
          <p:nvPr/>
        </p:nvSpPr>
        <p:spPr bwMode="auto">
          <a:xfrm>
            <a:off x="3161120" y="3609150"/>
            <a:ext cx="134531" cy="223572"/>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45" name="Freeform 43"/>
          <p:cNvSpPr>
            <a:spLocks/>
          </p:cNvSpPr>
          <p:nvPr/>
        </p:nvSpPr>
        <p:spPr bwMode="auto">
          <a:xfrm>
            <a:off x="3226934" y="3759972"/>
            <a:ext cx="337777" cy="376817"/>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46" name="Freeform 44"/>
          <p:cNvSpPr>
            <a:spLocks/>
          </p:cNvSpPr>
          <p:nvPr/>
        </p:nvSpPr>
        <p:spPr bwMode="auto">
          <a:xfrm>
            <a:off x="3207577" y="3793040"/>
            <a:ext cx="130659" cy="176147"/>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47" name="Freeform 45"/>
          <p:cNvSpPr>
            <a:spLocks/>
          </p:cNvSpPr>
          <p:nvPr/>
        </p:nvSpPr>
        <p:spPr bwMode="auto">
          <a:xfrm>
            <a:off x="1605798" y="3617861"/>
            <a:ext cx="215829" cy="336809"/>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48" name="Freeform 46"/>
          <p:cNvSpPr>
            <a:spLocks/>
          </p:cNvSpPr>
          <p:nvPr/>
        </p:nvSpPr>
        <p:spPr bwMode="auto">
          <a:xfrm>
            <a:off x="1489657" y="3642058"/>
            <a:ext cx="58071" cy="60975"/>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49" name="Freeform 47"/>
          <p:cNvSpPr>
            <a:spLocks/>
          </p:cNvSpPr>
          <p:nvPr/>
        </p:nvSpPr>
        <p:spPr bwMode="auto">
          <a:xfrm>
            <a:off x="1531274" y="3402031"/>
            <a:ext cx="183889" cy="66781"/>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50" name="Freeform 48"/>
          <p:cNvSpPr>
            <a:spLocks/>
          </p:cNvSpPr>
          <p:nvPr/>
        </p:nvSpPr>
        <p:spPr bwMode="auto">
          <a:xfrm>
            <a:off x="3557937" y="3151362"/>
            <a:ext cx="30004" cy="13549"/>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51" name="Freeform 49"/>
          <p:cNvSpPr>
            <a:spLocks/>
          </p:cNvSpPr>
          <p:nvPr/>
        </p:nvSpPr>
        <p:spPr bwMode="auto">
          <a:xfrm>
            <a:off x="3550194" y="3161039"/>
            <a:ext cx="30004" cy="11615"/>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52" name="Freeform 50"/>
          <p:cNvSpPr>
            <a:spLocks/>
          </p:cNvSpPr>
          <p:nvPr/>
        </p:nvSpPr>
        <p:spPr bwMode="auto">
          <a:xfrm>
            <a:off x="3198867" y="2844555"/>
            <a:ext cx="103560" cy="50328"/>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53" name="Freeform 51"/>
          <p:cNvSpPr>
            <a:spLocks/>
          </p:cNvSpPr>
          <p:nvPr/>
        </p:nvSpPr>
        <p:spPr bwMode="auto">
          <a:xfrm>
            <a:off x="3102083" y="2770031"/>
            <a:ext cx="138403" cy="150016"/>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54" name="Freeform 52"/>
          <p:cNvSpPr>
            <a:spLocks/>
          </p:cNvSpPr>
          <p:nvPr/>
        </p:nvSpPr>
        <p:spPr bwMode="auto">
          <a:xfrm>
            <a:off x="3746665" y="3613021"/>
            <a:ext cx="29035" cy="34843"/>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55" name="Freeform 53"/>
          <p:cNvSpPr>
            <a:spLocks/>
          </p:cNvSpPr>
          <p:nvPr/>
        </p:nvSpPr>
        <p:spPr bwMode="auto">
          <a:xfrm>
            <a:off x="3171767" y="2748737"/>
            <a:ext cx="26132" cy="25163"/>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56" name="Freeform 54"/>
          <p:cNvSpPr>
            <a:spLocks/>
          </p:cNvSpPr>
          <p:nvPr/>
        </p:nvSpPr>
        <p:spPr bwMode="auto">
          <a:xfrm>
            <a:off x="3129182" y="2717769"/>
            <a:ext cx="41617" cy="55167"/>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57" name="Freeform 55"/>
          <p:cNvSpPr>
            <a:spLocks/>
          </p:cNvSpPr>
          <p:nvPr/>
        </p:nvSpPr>
        <p:spPr bwMode="auto">
          <a:xfrm>
            <a:off x="1750007" y="3467845"/>
            <a:ext cx="63877" cy="46456"/>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58" name="Freeform 56"/>
          <p:cNvSpPr>
            <a:spLocks/>
          </p:cNvSpPr>
          <p:nvPr/>
        </p:nvSpPr>
        <p:spPr bwMode="auto">
          <a:xfrm>
            <a:off x="2861088" y="3122326"/>
            <a:ext cx="357133" cy="362941"/>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59" name="Freeform 57"/>
          <p:cNvSpPr>
            <a:spLocks/>
          </p:cNvSpPr>
          <p:nvPr/>
        </p:nvSpPr>
        <p:spPr bwMode="auto">
          <a:xfrm>
            <a:off x="1570955" y="3840465"/>
            <a:ext cx="101624" cy="126788"/>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0" name="Freeform 58"/>
          <p:cNvSpPr>
            <a:spLocks/>
          </p:cNvSpPr>
          <p:nvPr/>
        </p:nvSpPr>
        <p:spPr bwMode="auto">
          <a:xfrm>
            <a:off x="3431149" y="3232660"/>
            <a:ext cx="220668" cy="192600"/>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1" name="Freeform 59"/>
          <p:cNvSpPr>
            <a:spLocks/>
          </p:cNvSpPr>
          <p:nvPr/>
        </p:nvSpPr>
        <p:spPr bwMode="auto">
          <a:xfrm>
            <a:off x="3649880" y="3506559"/>
            <a:ext cx="120981" cy="111303"/>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2" name="Freeform 60"/>
          <p:cNvSpPr>
            <a:spLocks/>
          </p:cNvSpPr>
          <p:nvPr/>
        </p:nvSpPr>
        <p:spPr bwMode="auto">
          <a:xfrm>
            <a:off x="2859153" y="2989731"/>
            <a:ext cx="200344" cy="155823"/>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3" name="Freeform 61"/>
          <p:cNvSpPr>
            <a:spLocks/>
          </p:cNvSpPr>
          <p:nvPr/>
        </p:nvSpPr>
        <p:spPr bwMode="auto">
          <a:xfrm>
            <a:off x="3345011" y="2681958"/>
            <a:ext cx="68717" cy="40649"/>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4" name="Freeform 62"/>
          <p:cNvSpPr>
            <a:spLocks/>
          </p:cNvSpPr>
          <p:nvPr/>
        </p:nvSpPr>
        <p:spPr bwMode="auto">
          <a:xfrm>
            <a:off x="3594714" y="3567533"/>
            <a:ext cx="263253" cy="231315"/>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5" name="Freeform 63"/>
          <p:cNvSpPr>
            <a:spLocks/>
          </p:cNvSpPr>
          <p:nvPr/>
        </p:nvSpPr>
        <p:spPr bwMode="auto">
          <a:xfrm>
            <a:off x="3276294" y="2495163"/>
            <a:ext cx="170340" cy="182923"/>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6" name="Freeform 64"/>
          <p:cNvSpPr>
            <a:spLocks/>
          </p:cNvSpPr>
          <p:nvPr/>
        </p:nvSpPr>
        <p:spPr bwMode="auto">
          <a:xfrm>
            <a:off x="2077137" y="4890575"/>
            <a:ext cx="51296" cy="23228"/>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7" name="Freeform 65"/>
          <p:cNvSpPr>
            <a:spLocks/>
          </p:cNvSpPr>
          <p:nvPr/>
        </p:nvSpPr>
        <p:spPr bwMode="auto">
          <a:xfrm>
            <a:off x="2041327" y="3752391"/>
            <a:ext cx="51296" cy="74525"/>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solidFill>
            <a:srgbClr val="E0DED8"/>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8" name="Freeform 66"/>
          <p:cNvSpPr>
            <a:spLocks/>
          </p:cNvSpPr>
          <p:nvPr/>
        </p:nvSpPr>
        <p:spPr bwMode="auto">
          <a:xfrm>
            <a:off x="3148539" y="3005217"/>
            <a:ext cx="16453" cy="31940"/>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9" name="Freeform 67"/>
          <p:cNvSpPr>
            <a:spLocks/>
          </p:cNvSpPr>
          <p:nvPr/>
        </p:nvSpPr>
        <p:spPr bwMode="auto">
          <a:xfrm>
            <a:off x="2938516" y="2844555"/>
            <a:ext cx="197440" cy="173244"/>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0" name="Freeform 68"/>
          <p:cNvSpPr>
            <a:spLocks/>
          </p:cNvSpPr>
          <p:nvPr/>
        </p:nvSpPr>
        <p:spPr bwMode="auto">
          <a:xfrm>
            <a:off x="3166927" y="3821109"/>
            <a:ext cx="99688" cy="126788"/>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1" name="Freeform 69"/>
          <p:cNvSpPr>
            <a:spLocks/>
          </p:cNvSpPr>
          <p:nvPr/>
        </p:nvSpPr>
        <p:spPr bwMode="auto">
          <a:xfrm>
            <a:off x="2896899" y="2766159"/>
            <a:ext cx="29035" cy="25163"/>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2" name="Freeform 70"/>
          <p:cNvSpPr>
            <a:spLocks/>
          </p:cNvSpPr>
          <p:nvPr/>
        </p:nvSpPr>
        <p:spPr bwMode="auto">
          <a:xfrm>
            <a:off x="2920127" y="2701315"/>
            <a:ext cx="116141" cy="166468"/>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3" name="Freeform 71"/>
          <p:cNvSpPr>
            <a:spLocks/>
          </p:cNvSpPr>
          <p:nvPr/>
        </p:nvSpPr>
        <p:spPr bwMode="auto">
          <a:xfrm>
            <a:off x="3653752" y="2993601"/>
            <a:ext cx="116141" cy="50328"/>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4" name="Freeform 72"/>
          <p:cNvSpPr>
            <a:spLocks/>
          </p:cNvSpPr>
          <p:nvPr/>
        </p:nvSpPr>
        <p:spPr bwMode="auto">
          <a:xfrm>
            <a:off x="2953034" y="3644962"/>
            <a:ext cx="76460" cy="127756"/>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5" name="Freeform 73"/>
          <p:cNvSpPr>
            <a:spLocks/>
          </p:cNvSpPr>
          <p:nvPr/>
        </p:nvSpPr>
        <p:spPr bwMode="auto">
          <a:xfrm>
            <a:off x="2743013" y="3614958"/>
            <a:ext cx="128723" cy="106463"/>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6" name="Freeform 74"/>
          <p:cNvSpPr>
            <a:spLocks/>
          </p:cNvSpPr>
          <p:nvPr/>
        </p:nvSpPr>
        <p:spPr bwMode="auto">
          <a:xfrm>
            <a:off x="2713009" y="3588827"/>
            <a:ext cx="53232" cy="15485"/>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7" name="Freeform 75"/>
          <p:cNvSpPr>
            <a:spLocks/>
          </p:cNvSpPr>
          <p:nvPr/>
        </p:nvSpPr>
        <p:spPr bwMode="auto">
          <a:xfrm>
            <a:off x="2715913" y="3613990"/>
            <a:ext cx="52264" cy="31940"/>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8" name="Freeform 76"/>
          <p:cNvSpPr>
            <a:spLocks/>
          </p:cNvSpPr>
          <p:nvPr/>
        </p:nvSpPr>
        <p:spPr bwMode="auto">
          <a:xfrm>
            <a:off x="3175639" y="3822076"/>
            <a:ext cx="35811" cy="25163"/>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9" name="Freeform 77"/>
          <p:cNvSpPr>
            <a:spLocks/>
          </p:cNvSpPr>
          <p:nvPr/>
        </p:nvSpPr>
        <p:spPr bwMode="auto">
          <a:xfrm>
            <a:off x="3404049" y="3150394"/>
            <a:ext cx="46456" cy="15485"/>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0" name="Freeform 78"/>
          <p:cNvSpPr>
            <a:spLocks/>
          </p:cNvSpPr>
          <p:nvPr/>
        </p:nvSpPr>
        <p:spPr bwMode="auto">
          <a:xfrm>
            <a:off x="3341139" y="3028445"/>
            <a:ext cx="101624" cy="107431"/>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1" name="Freeform 79"/>
          <p:cNvSpPr>
            <a:spLocks/>
          </p:cNvSpPr>
          <p:nvPr/>
        </p:nvSpPr>
        <p:spPr bwMode="auto">
          <a:xfrm>
            <a:off x="2173920" y="2302563"/>
            <a:ext cx="703621" cy="371652"/>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2" name="Freeform 80"/>
          <p:cNvSpPr>
            <a:spLocks/>
          </p:cNvSpPr>
          <p:nvPr/>
        </p:nvSpPr>
        <p:spPr bwMode="auto">
          <a:xfrm>
            <a:off x="1385130" y="3509463"/>
            <a:ext cx="72588" cy="82267"/>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3" name="Freeform 81"/>
          <p:cNvSpPr>
            <a:spLocks/>
          </p:cNvSpPr>
          <p:nvPr/>
        </p:nvSpPr>
        <p:spPr bwMode="auto">
          <a:xfrm>
            <a:off x="1920348" y="3700129"/>
            <a:ext cx="85169" cy="142273"/>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4" name="Freeform 82"/>
          <p:cNvSpPr>
            <a:spLocks/>
          </p:cNvSpPr>
          <p:nvPr/>
        </p:nvSpPr>
        <p:spPr bwMode="auto">
          <a:xfrm>
            <a:off x="1435458" y="3546242"/>
            <a:ext cx="110333" cy="60975"/>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5" name="Freeform 83"/>
          <p:cNvSpPr>
            <a:spLocks/>
          </p:cNvSpPr>
          <p:nvPr/>
        </p:nvSpPr>
        <p:spPr bwMode="auto">
          <a:xfrm>
            <a:off x="3227902" y="2935532"/>
            <a:ext cx="90977" cy="79363"/>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6" name="Freeform 84"/>
          <p:cNvSpPr>
            <a:spLocks/>
          </p:cNvSpPr>
          <p:nvPr/>
        </p:nvSpPr>
        <p:spPr bwMode="auto">
          <a:xfrm>
            <a:off x="1705485" y="3467846"/>
            <a:ext cx="52264" cy="37745"/>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7" name="Freeform 85"/>
          <p:cNvSpPr>
            <a:spLocks/>
          </p:cNvSpPr>
          <p:nvPr/>
        </p:nvSpPr>
        <p:spPr bwMode="auto">
          <a:xfrm>
            <a:off x="3265648" y="2893915"/>
            <a:ext cx="100656" cy="56135"/>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8" name="Freeform 86"/>
          <p:cNvSpPr>
            <a:spLocks noEditPoints="1"/>
          </p:cNvSpPr>
          <p:nvPr/>
        </p:nvSpPr>
        <p:spPr bwMode="auto">
          <a:xfrm>
            <a:off x="4702894" y="3758199"/>
            <a:ext cx="813956" cy="318421"/>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9" name="Freeform 87"/>
          <p:cNvSpPr>
            <a:spLocks/>
          </p:cNvSpPr>
          <p:nvPr/>
        </p:nvSpPr>
        <p:spPr bwMode="auto">
          <a:xfrm>
            <a:off x="4192840" y="3154265"/>
            <a:ext cx="487792" cy="553607"/>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0" name="Freeform 88"/>
          <p:cNvSpPr>
            <a:spLocks/>
          </p:cNvSpPr>
          <p:nvPr/>
        </p:nvSpPr>
        <p:spPr bwMode="auto">
          <a:xfrm>
            <a:off x="2858186" y="2767127"/>
            <a:ext cx="60975" cy="66781"/>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1" name="Freeform 89"/>
          <p:cNvSpPr>
            <a:spLocks/>
          </p:cNvSpPr>
          <p:nvPr/>
        </p:nvSpPr>
        <p:spPr bwMode="auto">
          <a:xfrm>
            <a:off x="3735051" y="3070063"/>
            <a:ext cx="364877" cy="293256"/>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2" name="Freeform 90"/>
          <p:cNvSpPr>
            <a:spLocks/>
          </p:cNvSpPr>
          <p:nvPr/>
        </p:nvSpPr>
        <p:spPr bwMode="auto">
          <a:xfrm>
            <a:off x="3664399" y="3116519"/>
            <a:ext cx="174212" cy="166468"/>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3" name="Freeform 91"/>
          <p:cNvSpPr>
            <a:spLocks/>
          </p:cNvSpPr>
          <p:nvPr/>
        </p:nvSpPr>
        <p:spPr bwMode="auto">
          <a:xfrm>
            <a:off x="2683973" y="2557105"/>
            <a:ext cx="143240" cy="54200"/>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4" name="Freeform 92"/>
          <p:cNvSpPr>
            <a:spLocks/>
          </p:cNvSpPr>
          <p:nvPr/>
        </p:nvSpPr>
        <p:spPr bwMode="auto">
          <a:xfrm>
            <a:off x="3591811" y="3198786"/>
            <a:ext cx="23228" cy="76460"/>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5" name="Freeform 93"/>
          <p:cNvSpPr>
            <a:spLocks/>
          </p:cNvSpPr>
          <p:nvPr/>
        </p:nvSpPr>
        <p:spPr bwMode="auto">
          <a:xfrm>
            <a:off x="3216287" y="3100066"/>
            <a:ext cx="50328" cy="31940"/>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6" name="Freeform 94"/>
          <p:cNvSpPr>
            <a:spLocks/>
          </p:cNvSpPr>
          <p:nvPr/>
        </p:nvSpPr>
        <p:spPr bwMode="auto">
          <a:xfrm>
            <a:off x="3143699" y="3040057"/>
            <a:ext cx="27100" cy="46456"/>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7" name="Freeform 95"/>
          <p:cNvSpPr>
            <a:spLocks/>
          </p:cNvSpPr>
          <p:nvPr/>
        </p:nvSpPr>
        <p:spPr bwMode="auto">
          <a:xfrm>
            <a:off x="3118536" y="2923917"/>
            <a:ext cx="194537" cy="181955"/>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8" name="Freeform 96"/>
          <p:cNvSpPr>
            <a:spLocks/>
          </p:cNvSpPr>
          <p:nvPr/>
        </p:nvSpPr>
        <p:spPr bwMode="auto">
          <a:xfrm>
            <a:off x="1637738" y="3495912"/>
            <a:ext cx="36777" cy="16453"/>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9" name="Freeform 97"/>
          <p:cNvSpPr>
            <a:spLocks/>
          </p:cNvSpPr>
          <p:nvPr/>
        </p:nvSpPr>
        <p:spPr bwMode="auto">
          <a:xfrm>
            <a:off x="3606329" y="3196849"/>
            <a:ext cx="67748" cy="84203"/>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00" name="Freeform 98"/>
          <p:cNvSpPr>
            <a:spLocks/>
          </p:cNvSpPr>
          <p:nvPr/>
        </p:nvSpPr>
        <p:spPr bwMode="auto">
          <a:xfrm>
            <a:off x="5240046" y="3177492"/>
            <a:ext cx="36777" cy="32907"/>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01" name="Freeform 99"/>
          <p:cNvSpPr>
            <a:spLocks/>
          </p:cNvSpPr>
          <p:nvPr/>
        </p:nvSpPr>
        <p:spPr bwMode="auto">
          <a:xfrm>
            <a:off x="5191654" y="3037155"/>
            <a:ext cx="168405" cy="207119"/>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02" name="Freeform 100"/>
          <p:cNvSpPr>
            <a:spLocks/>
          </p:cNvSpPr>
          <p:nvPr/>
        </p:nvSpPr>
        <p:spPr bwMode="auto">
          <a:xfrm>
            <a:off x="5268114" y="2953921"/>
            <a:ext cx="87105" cy="79363"/>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03" name="Freeform 101"/>
          <p:cNvSpPr>
            <a:spLocks/>
          </p:cNvSpPr>
          <p:nvPr/>
        </p:nvSpPr>
        <p:spPr bwMode="auto">
          <a:xfrm>
            <a:off x="3736020" y="2762289"/>
            <a:ext cx="631033" cy="289385"/>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04" name="Freeform 102"/>
          <p:cNvSpPr>
            <a:spLocks/>
          </p:cNvSpPr>
          <p:nvPr/>
        </p:nvSpPr>
        <p:spPr bwMode="auto">
          <a:xfrm>
            <a:off x="3613104" y="3757231"/>
            <a:ext cx="141305" cy="205183"/>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05" name="Freeform 103"/>
          <p:cNvSpPr>
            <a:spLocks/>
          </p:cNvSpPr>
          <p:nvPr/>
        </p:nvSpPr>
        <p:spPr bwMode="auto">
          <a:xfrm>
            <a:off x="4149287" y="2999408"/>
            <a:ext cx="160661" cy="79363"/>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06" name="Freeform 104"/>
          <p:cNvSpPr>
            <a:spLocks/>
          </p:cNvSpPr>
          <p:nvPr/>
        </p:nvSpPr>
        <p:spPr bwMode="auto">
          <a:xfrm>
            <a:off x="4816132" y="3575276"/>
            <a:ext cx="93881" cy="82267"/>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07" name="Freeform 105"/>
          <p:cNvSpPr>
            <a:spLocks/>
          </p:cNvSpPr>
          <p:nvPr/>
        </p:nvSpPr>
        <p:spPr bwMode="auto">
          <a:xfrm>
            <a:off x="5098742" y="3092323"/>
            <a:ext cx="74524" cy="84203"/>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08" name="Freeform 106"/>
          <p:cNvSpPr>
            <a:spLocks/>
          </p:cNvSpPr>
          <p:nvPr/>
        </p:nvSpPr>
        <p:spPr bwMode="auto">
          <a:xfrm>
            <a:off x="3335333" y="2999408"/>
            <a:ext cx="27100" cy="28067"/>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09" name="Freeform 107"/>
          <p:cNvSpPr>
            <a:spLocks/>
          </p:cNvSpPr>
          <p:nvPr/>
        </p:nvSpPr>
        <p:spPr bwMode="auto">
          <a:xfrm>
            <a:off x="3806672" y="3263631"/>
            <a:ext cx="32907" cy="30971"/>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10" name="Freeform 108"/>
          <p:cNvSpPr>
            <a:spLocks/>
          </p:cNvSpPr>
          <p:nvPr/>
        </p:nvSpPr>
        <p:spPr bwMode="auto">
          <a:xfrm>
            <a:off x="4758061" y="3416550"/>
            <a:ext cx="146145" cy="172276"/>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11" name="Freeform 109"/>
          <p:cNvSpPr>
            <a:spLocks/>
          </p:cNvSpPr>
          <p:nvPr/>
        </p:nvSpPr>
        <p:spPr bwMode="auto">
          <a:xfrm>
            <a:off x="3602457" y="3171685"/>
            <a:ext cx="23228" cy="30971"/>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12" name="Freeform 110"/>
          <p:cNvSpPr>
            <a:spLocks/>
          </p:cNvSpPr>
          <p:nvPr/>
        </p:nvSpPr>
        <p:spPr bwMode="auto">
          <a:xfrm>
            <a:off x="2807858" y="3696256"/>
            <a:ext cx="68717" cy="84203"/>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13" name="Freeform 111"/>
          <p:cNvSpPr>
            <a:spLocks/>
          </p:cNvSpPr>
          <p:nvPr/>
        </p:nvSpPr>
        <p:spPr bwMode="auto">
          <a:xfrm>
            <a:off x="3170799" y="3201689"/>
            <a:ext cx="276803" cy="272931"/>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14" name="Freeform 112"/>
          <p:cNvSpPr>
            <a:spLocks/>
          </p:cNvSpPr>
          <p:nvPr/>
        </p:nvSpPr>
        <p:spPr bwMode="auto">
          <a:xfrm>
            <a:off x="4424156" y="3670124"/>
            <a:ext cx="37745" cy="77427"/>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15" name="Freeform 113"/>
          <p:cNvSpPr>
            <a:spLocks/>
          </p:cNvSpPr>
          <p:nvPr/>
        </p:nvSpPr>
        <p:spPr bwMode="auto">
          <a:xfrm>
            <a:off x="3470830" y="4444398"/>
            <a:ext cx="40649" cy="39681"/>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16" name="Freeform 114"/>
          <p:cNvSpPr>
            <a:spLocks/>
          </p:cNvSpPr>
          <p:nvPr/>
        </p:nvSpPr>
        <p:spPr bwMode="auto">
          <a:xfrm>
            <a:off x="3320814" y="2743899"/>
            <a:ext cx="85169" cy="46456"/>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17" name="Freeform 115"/>
          <p:cNvSpPr>
            <a:spLocks/>
          </p:cNvSpPr>
          <p:nvPr/>
        </p:nvSpPr>
        <p:spPr bwMode="auto">
          <a:xfrm>
            <a:off x="3098211" y="2863911"/>
            <a:ext cx="8711" cy="13549"/>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18" name="Freeform 116"/>
          <p:cNvSpPr>
            <a:spLocks/>
          </p:cNvSpPr>
          <p:nvPr/>
        </p:nvSpPr>
        <p:spPr bwMode="auto">
          <a:xfrm>
            <a:off x="3319847" y="2712928"/>
            <a:ext cx="105496" cy="45488"/>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19" name="Freeform 117"/>
          <p:cNvSpPr>
            <a:spLocks/>
          </p:cNvSpPr>
          <p:nvPr/>
        </p:nvSpPr>
        <p:spPr bwMode="auto">
          <a:xfrm>
            <a:off x="2713977" y="3149426"/>
            <a:ext cx="277771" cy="287449"/>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20" name="Freeform 118"/>
          <p:cNvSpPr>
            <a:spLocks/>
          </p:cNvSpPr>
          <p:nvPr/>
        </p:nvSpPr>
        <p:spPr bwMode="auto">
          <a:xfrm>
            <a:off x="3427277" y="2896819"/>
            <a:ext cx="58071" cy="59039"/>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21" name="Freeform 119"/>
          <p:cNvSpPr>
            <a:spLocks/>
          </p:cNvSpPr>
          <p:nvPr/>
        </p:nvSpPr>
        <p:spPr bwMode="auto">
          <a:xfrm>
            <a:off x="3763120" y="4110494"/>
            <a:ext cx="136465" cy="271964"/>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22" name="Freeform 120"/>
          <p:cNvSpPr>
            <a:spLocks/>
          </p:cNvSpPr>
          <p:nvPr/>
        </p:nvSpPr>
        <p:spPr bwMode="auto">
          <a:xfrm>
            <a:off x="1030899" y="3210400"/>
            <a:ext cx="466500" cy="364877"/>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23" name="Freeform 121"/>
          <p:cNvSpPr>
            <a:spLocks/>
          </p:cNvSpPr>
          <p:nvPr/>
        </p:nvSpPr>
        <p:spPr bwMode="auto">
          <a:xfrm>
            <a:off x="3343076" y="3018767"/>
            <a:ext cx="40649" cy="29035"/>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24" name="Freeform 122"/>
          <p:cNvSpPr>
            <a:spLocks/>
          </p:cNvSpPr>
          <p:nvPr/>
        </p:nvSpPr>
        <p:spPr bwMode="auto">
          <a:xfrm>
            <a:off x="2796245" y="3364539"/>
            <a:ext cx="289385" cy="302432"/>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25" name="Freeform 123"/>
          <p:cNvSpPr>
            <a:spLocks/>
          </p:cNvSpPr>
          <p:nvPr/>
        </p:nvSpPr>
        <p:spPr bwMode="auto">
          <a:xfrm>
            <a:off x="4618691" y="3298473"/>
            <a:ext cx="154855" cy="369715"/>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26" name="Freeform 124"/>
          <p:cNvSpPr>
            <a:spLocks/>
          </p:cNvSpPr>
          <p:nvPr/>
        </p:nvSpPr>
        <p:spPr bwMode="auto">
          <a:xfrm>
            <a:off x="3309201" y="2994571"/>
            <a:ext cx="30004" cy="32907"/>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27" name="Freeform 125"/>
          <p:cNvSpPr>
            <a:spLocks/>
          </p:cNvSpPr>
          <p:nvPr/>
        </p:nvSpPr>
        <p:spPr bwMode="auto">
          <a:xfrm>
            <a:off x="4372861" y="2827134"/>
            <a:ext cx="527473" cy="206151"/>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28" name="Freeform 126"/>
          <p:cNvSpPr>
            <a:spLocks/>
          </p:cNvSpPr>
          <p:nvPr/>
        </p:nvSpPr>
        <p:spPr bwMode="auto">
          <a:xfrm>
            <a:off x="3542452" y="4075651"/>
            <a:ext cx="186793" cy="330035"/>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29" name="Freeform 127"/>
          <p:cNvSpPr>
            <a:spLocks/>
          </p:cNvSpPr>
          <p:nvPr/>
        </p:nvSpPr>
        <p:spPr bwMode="auto">
          <a:xfrm>
            <a:off x="2713010" y="3315411"/>
            <a:ext cx="211957" cy="260348"/>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30" name="Freeform 128"/>
          <p:cNvSpPr>
            <a:spLocks/>
          </p:cNvSpPr>
          <p:nvPr/>
        </p:nvSpPr>
        <p:spPr bwMode="auto">
          <a:xfrm>
            <a:off x="3586971" y="4053391"/>
            <a:ext cx="52264" cy="151952"/>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31" name="Freeform 129"/>
          <p:cNvSpPr>
            <a:spLocks noEditPoints="1"/>
          </p:cNvSpPr>
          <p:nvPr/>
        </p:nvSpPr>
        <p:spPr bwMode="auto">
          <a:xfrm>
            <a:off x="4787097" y="3729163"/>
            <a:ext cx="339713" cy="122916"/>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32" name="Freeform 130"/>
          <p:cNvSpPr>
            <a:spLocks/>
          </p:cNvSpPr>
          <p:nvPr/>
        </p:nvSpPr>
        <p:spPr bwMode="auto">
          <a:xfrm>
            <a:off x="3216288" y="4208245"/>
            <a:ext cx="234217" cy="243896"/>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33" name="Freeform 131"/>
          <p:cNvSpPr>
            <a:spLocks/>
          </p:cNvSpPr>
          <p:nvPr/>
        </p:nvSpPr>
        <p:spPr bwMode="auto">
          <a:xfrm>
            <a:off x="5875920" y="4272123"/>
            <a:ext cx="41617" cy="46456"/>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34" name="Freeform 132"/>
          <p:cNvSpPr>
            <a:spLocks/>
          </p:cNvSpPr>
          <p:nvPr/>
        </p:nvSpPr>
        <p:spPr bwMode="auto">
          <a:xfrm>
            <a:off x="3015945" y="3396225"/>
            <a:ext cx="271964" cy="237121"/>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35" name="Freeform 133"/>
          <p:cNvSpPr>
            <a:spLocks/>
          </p:cNvSpPr>
          <p:nvPr/>
        </p:nvSpPr>
        <p:spPr bwMode="auto">
          <a:xfrm>
            <a:off x="3058530" y="3587737"/>
            <a:ext cx="209053" cy="195748"/>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36" name="Freeform 134"/>
          <p:cNvSpPr>
            <a:spLocks/>
          </p:cNvSpPr>
          <p:nvPr/>
        </p:nvSpPr>
        <p:spPr bwMode="auto">
          <a:xfrm>
            <a:off x="1462556" y="3565598"/>
            <a:ext cx="83235" cy="87105"/>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37" name="Freeform 135"/>
          <p:cNvSpPr>
            <a:spLocks/>
          </p:cNvSpPr>
          <p:nvPr/>
        </p:nvSpPr>
        <p:spPr bwMode="auto">
          <a:xfrm>
            <a:off x="3061433" y="2799067"/>
            <a:ext cx="56135" cy="52264"/>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38" name="Freeform 136"/>
          <p:cNvSpPr>
            <a:spLocks/>
          </p:cNvSpPr>
          <p:nvPr/>
        </p:nvSpPr>
        <p:spPr bwMode="auto">
          <a:xfrm>
            <a:off x="3079821" y="2477741"/>
            <a:ext cx="329067" cy="233251"/>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39" name="Freeform 137"/>
          <p:cNvSpPr>
            <a:spLocks/>
          </p:cNvSpPr>
          <p:nvPr/>
        </p:nvSpPr>
        <p:spPr bwMode="auto">
          <a:xfrm>
            <a:off x="3247257" y="2367409"/>
            <a:ext cx="46456" cy="14519"/>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40" name="Freeform 138"/>
          <p:cNvSpPr>
            <a:spLocks/>
          </p:cNvSpPr>
          <p:nvPr/>
        </p:nvSpPr>
        <p:spPr bwMode="auto">
          <a:xfrm>
            <a:off x="3127245" y="2346116"/>
            <a:ext cx="125819" cy="45488"/>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41" name="Freeform 139"/>
          <p:cNvSpPr>
            <a:spLocks/>
          </p:cNvSpPr>
          <p:nvPr/>
        </p:nvSpPr>
        <p:spPr bwMode="auto">
          <a:xfrm>
            <a:off x="3201771" y="2338374"/>
            <a:ext cx="112271" cy="16453"/>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42" name="Freeform 140"/>
          <p:cNvSpPr>
            <a:spLocks/>
          </p:cNvSpPr>
          <p:nvPr/>
        </p:nvSpPr>
        <p:spPr bwMode="auto">
          <a:xfrm>
            <a:off x="4380601" y="3256857"/>
            <a:ext cx="147112" cy="80332"/>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43" name="Freeform 141"/>
          <p:cNvSpPr>
            <a:spLocks noEditPoints="1"/>
          </p:cNvSpPr>
          <p:nvPr/>
        </p:nvSpPr>
        <p:spPr bwMode="auto">
          <a:xfrm>
            <a:off x="5650411" y="4560540"/>
            <a:ext cx="315517" cy="242929"/>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solidFill>
            <a:srgbClr val="E75016"/>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44" name="Freeform 142"/>
          <p:cNvSpPr>
            <a:spLocks/>
          </p:cNvSpPr>
          <p:nvPr/>
        </p:nvSpPr>
        <p:spPr bwMode="auto">
          <a:xfrm>
            <a:off x="3920876" y="3367190"/>
            <a:ext cx="129691" cy="166468"/>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45" name="Freeform 143"/>
          <p:cNvSpPr>
            <a:spLocks/>
          </p:cNvSpPr>
          <p:nvPr/>
        </p:nvSpPr>
        <p:spPr bwMode="auto">
          <a:xfrm>
            <a:off x="4048633" y="3122326"/>
            <a:ext cx="262287" cy="269060"/>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46" name="Freeform 144"/>
          <p:cNvSpPr>
            <a:spLocks/>
          </p:cNvSpPr>
          <p:nvPr/>
        </p:nvSpPr>
        <p:spPr bwMode="auto">
          <a:xfrm>
            <a:off x="1539016" y="3674965"/>
            <a:ext cx="101624" cy="47425"/>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solidFill>
            <a:srgbClr val="009FDA"/>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47" name="Freeform 145"/>
          <p:cNvSpPr>
            <a:spLocks/>
          </p:cNvSpPr>
          <p:nvPr/>
        </p:nvSpPr>
        <p:spPr bwMode="auto">
          <a:xfrm>
            <a:off x="1564181" y="3869501"/>
            <a:ext cx="234217" cy="367780"/>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48" name="Freeform 146"/>
          <p:cNvSpPr>
            <a:spLocks noEditPoints="1"/>
          </p:cNvSpPr>
          <p:nvPr/>
        </p:nvSpPr>
        <p:spPr bwMode="auto">
          <a:xfrm>
            <a:off x="5088095" y="3495912"/>
            <a:ext cx="167437" cy="259381"/>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49" name="Freeform 147"/>
          <p:cNvSpPr>
            <a:spLocks/>
          </p:cNvSpPr>
          <p:nvPr/>
        </p:nvSpPr>
        <p:spPr bwMode="auto">
          <a:xfrm>
            <a:off x="5754939" y="3969189"/>
            <a:ext cx="25164" cy="37745"/>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50" name="Freeform 148"/>
          <p:cNvSpPr>
            <a:spLocks/>
          </p:cNvSpPr>
          <p:nvPr/>
        </p:nvSpPr>
        <p:spPr bwMode="auto">
          <a:xfrm>
            <a:off x="5644605" y="3951769"/>
            <a:ext cx="72588" cy="43553"/>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51" name="Freeform 149"/>
          <p:cNvSpPr>
            <a:spLocks/>
          </p:cNvSpPr>
          <p:nvPr/>
        </p:nvSpPr>
        <p:spPr bwMode="auto">
          <a:xfrm>
            <a:off x="5510074" y="3919828"/>
            <a:ext cx="170340" cy="162597"/>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52" name="Freeform 150"/>
          <p:cNvSpPr>
            <a:spLocks/>
          </p:cNvSpPr>
          <p:nvPr/>
        </p:nvSpPr>
        <p:spPr bwMode="auto">
          <a:xfrm>
            <a:off x="5689126" y="3917892"/>
            <a:ext cx="42585" cy="45488"/>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53" name="Freeform 151"/>
          <p:cNvSpPr>
            <a:spLocks/>
          </p:cNvSpPr>
          <p:nvPr/>
        </p:nvSpPr>
        <p:spPr bwMode="auto">
          <a:xfrm>
            <a:off x="3223062" y="2772935"/>
            <a:ext cx="156791" cy="113237"/>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54" name="Freeform 152"/>
          <p:cNvSpPr>
            <a:spLocks/>
          </p:cNvSpPr>
          <p:nvPr/>
        </p:nvSpPr>
        <p:spPr bwMode="auto">
          <a:xfrm>
            <a:off x="1832272" y="3495913"/>
            <a:ext cx="29035" cy="10647"/>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55" name="Freeform 153"/>
          <p:cNvSpPr>
            <a:spLocks/>
          </p:cNvSpPr>
          <p:nvPr/>
        </p:nvSpPr>
        <p:spPr bwMode="auto">
          <a:xfrm>
            <a:off x="5046478" y="3005217"/>
            <a:ext cx="82268" cy="106463"/>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56" name="Freeform 154"/>
          <p:cNvSpPr>
            <a:spLocks/>
          </p:cNvSpPr>
          <p:nvPr/>
        </p:nvSpPr>
        <p:spPr bwMode="auto">
          <a:xfrm>
            <a:off x="2853347" y="3018767"/>
            <a:ext cx="53232" cy="109367"/>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57" name="Freeform 155"/>
          <p:cNvSpPr>
            <a:spLocks/>
          </p:cNvSpPr>
          <p:nvPr/>
        </p:nvSpPr>
        <p:spPr bwMode="auto">
          <a:xfrm>
            <a:off x="1920347" y="4256638"/>
            <a:ext cx="150984" cy="165501"/>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58" name="Freeform 156"/>
          <p:cNvSpPr>
            <a:spLocks/>
          </p:cNvSpPr>
          <p:nvPr/>
        </p:nvSpPr>
        <p:spPr bwMode="auto">
          <a:xfrm>
            <a:off x="3602457" y="3214270"/>
            <a:ext cx="10647" cy="23228"/>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59" name="Freeform 157"/>
          <p:cNvSpPr>
            <a:spLocks/>
          </p:cNvSpPr>
          <p:nvPr/>
        </p:nvSpPr>
        <p:spPr bwMode="auto">
          <a:xfrm>
            <a:off x="3886034" y="3342993"/>
            <a:ext cx="16453" cy="30971"/>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solidFill>
            <a:srgbClr val="00196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60" name="Freeform 158"/>
          <p:cNvSpPr>
            <a:spLocks/>
          </p:cNvSpPr>
          <p:nvPr/>
        </p:nvSpPr>
        <p:spPr bwMode="auto">
          <a:xfrm>
            <a:off x="3330494" y="2901658"/>
            <a:ext cx="152919" cy="90009"/>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61" name="Freeform 159"/>
          <p:cNvSpPr>
            <a:spLocks/>
          </p:cNvSpPr>
          <p:nvPr/>
        </p:nvSpPr>
        <p:spPr bwMode="auto">
          <a:xfrm>
            <a:off x="5139391" y="2781646"/>
            <a:ext cx="145176" cy="164533"/>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62" name="Freeform 160"/>
          <p:cNvSpPr>
            <a:spLocks/>
          </p:cNvSpPr>
          <p:nvPr/>
        </p:nvSpPr>
        <p:spPr bwMode="auto">
          <a:xfrm>
            <a:off x="3304361" y="2766159"/>
            <a:ext cx="46456" cy="16453"/>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63" name="Freeform 161"/>
          <p:cNvSpPr>
            <a:spLocks/>
          </p:cNvSpPr>
          <p:nvPr/>
        </p:nvSpPr>
        <p:spPr bwMode="auto">
          <a:xfrm>
            <a:off x="4716443" y="2435158"/>
            <a:ext cx="49360" cy="10647"/>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64" name="Freeform 162"/>
          <p:cNvSpPr>
            <a:spLocks/>
          </p:cNvSpPr>
          <p:nvPr/>
        </p:nvSpPr>
        <p:spPr bwMode="auto">
          <a:xfrm>
            <a:off x="4743543" y="2409994"/>
            <a:ext cx="61941" cy="12583"/>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65" name="Freeform 163"/>
          <p:cNvSpPr>
            <a:spLocks/>
          </p:cNvSpPr>
          <p:nvPr/>
        </p:nvSpPr>
        <p:spPr bwMode="auto">
          <a:xfrm>
            <a:off x="4628370" y="2400315"/>
            <a:ext cx="107431" cy="23228"/>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66" name="Freeform 164"/>
          <p:cNvSpPr>
            <a:spLocks/>
          </p:cNvSpPr>
          <p:nvPr/>
        </p:nvSpPr>
        <p:spPr bwMode="auto">
          <a:xfrm>
            <a:off x="3649881" y="2388701"/>
            <a:ext cx="163567" cy="97752"/>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67" name="Freeform 165"/>
          <p:cNvSpPr>
            <a:spLocks/>
          </p:cNvSpPr>
          <p:nvPr/>
        </p:nvSpPr>
        <p:spPr bwMode="auto">
          <a:xfrm>
            <a:off x="4145417" y="2354827"/>
            <a:ext cx="60007" cy="20325"/>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68" name="Freeform 166"/>
          <p:cNvSpPr>
            <a:spLocks/>
          </p:cNvSpPr>
          <p:nvPr/>
        </p:nvSpPr>
        <p:spPr bwMode="auto">
          <a:xfrm>
            <a:off x="3502769" y="2334502"/>
            <a:ext cx="72588" cy="11615"/>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69" name="Freeform 167"/>
          <p:cNvSpPr>
            <a:spLocks/>
          </p:cNvSpPr>
          <p:nvPr/>
        </p:nvSpPr>
        <p:spPr bwMode="auto">
          <a:xfrm>
            <a:off x="4015726" y="2330629"/>
            <a:ext cx="120981" cy="32907"/>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70" name="Freeform 168"/>
          <p:cNvSpPr>
            <a:spLocks/>
          </p:cNvSpPr>
          <p:nvPr/>
        </p:nvSpPr>
        <p:spPr bwMode="auto">
          <a:xfrm>
            <a:off x="3526965" y="3890792"/>
            <a:ext cx="31939" cy="35811"/>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71" name="Freeform 169"/>
          <p:cNvSpPr>
            <a:spLocks/>
          </p:cNvSpPr>
          <p:nvPr/>
        </p:nvSpPr>
        <p:spPr bwMode="auto">
          <a:xfrm>
            <a:off x="2713010" y="3312023"/>
            <a:ext cx="149047" cy="133563"/>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72" name="Freeform 170"/>
          <p:cNvSpPr>
            <a:spLocks/>
          </p:cNvSpPr>
          <p:nvPr/>
        </p:nvSpPr>
        <p:spPr bwMode="auto">
          <a:xfrm>
            <a:off x="3604392" y="3222014"/>
            <a:ext cx="374555" cy="317452"/>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73" name="Freeform 171"/>
          <p:cNvSpPr>
            <a:spLocks/>
          </p:cNvSpPr>
          <p:nvPr/>
        </p:nvSpPr>
        <p:spPr bwMode="auto">
          <a:xfrm>
            <a:off x="3398241" y="3423745"/>
            <a:ext cx="285515" cy="272092"/>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74" name="Freeform 172"/>
          <p:cNvSpPr>
            <a:spLocks/>
          </p:cNvSpPr>
          <p:nvPr/>
        </p:nvSpPr>
        <p:spPr bwMode="auto">
          <a:xfrm>
            <a:off x="3434053" y="3621732"/>
            <a:ext cx="203247" cy="176147"/>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75" name="Freeform 173"/>
          <p:cNvSpPr>
            <a:spLocks/>
          </p:cNvSpPr>
          <p:nvPr/>
        </p:nvSpPr>
        <p:spPr bwMode="auto">
          <a:xfrm>
            <a:off x="2699461" y="3534626"/>
            <a:ext cx="108399" cy="85169"/>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76" name="Freeform 174"/>
          <p:cNvSpPr>
            <a:spLocks/>
          </p:cNvSpPr>
          <p:nvPr/>
        </p:nvSpPr>
        <p:spPr bwMode="auto">
          <a:xfrm>
            <a:off x="5866240" y="4073715"/>
            <a:ext cx="17421" cy="11615"/>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77" name="Freeform 175"/>
          <p:cNvSpPr>
            <a:spLocks/>
          </p:cNvSpPr>
          <p:nvPr/>
        </p:nvSpPr>
        <p:spPr bwMode="auto">
          <a:xfrm>
            <a:off x="5838174" y="4054359"/>
            <a:ext cx="21292" cy="12583"/>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78" name="Freeform 176"/>
          <p:cNvSpPr>
            <a:spLocks/>
          </p:cNvSpPr>
          <p:nvPr/>
        </p:nvSpPr>
        <p:spPr bwMode="auto">
          <a:xfrm>
            <a:off x="5857530" y="4035001"/>
            <a:ext cx="16453" cy="30003"/>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79" name="Freeform 177"/>
          <p:cNvSpPr>
            <a:spLocks/>
          </p:cNvSpPr>
          <p:nvPr/>
        </p:nvSpPr>
        <p:spPr bwMode="auto">
          <a:xfrm>
            <a:off x="5817849" y="4015645"/>
            <a:ext cx="28068" cy="24196"/>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80" name="Freeform 178"/>
          <p:cNvSpPr>
            <a:spLocks/>
          </p:cNvSpPr>
          <p:nvPr/>
        </p:nvSpPr>
        <p:spPr bwMode="auto">
          <a:xfrm>
            <a:off x="5787846" y="4000159"/>
            <a:ext cx="17421" cy="16453"/>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81" name="Freeform 179"/>
          <p:cNvSpPr>
            <a:spLocks/>
          </p:cNvSpPr>
          <p:nvPr/>
        </p:nvSpPr>
        <p:spPr bwMode="auto">
          <a:xfrm>
            <a:off x="2775919" y="3666254"/>
            <a:ext cx="53232" cy="65813"/>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82" name="Freeform 180"/>
          <p:cNvSpPr>
            <a:spLocks/>
          </p:cNvSpPr>
          <p:nvPr/>
        </p:nvSpPr>
        <p:spPr bwMode="auto">
          <a:xfrm>
            <a:off x="1420941" y="3578179"/>
            <a:ext cx="42585" cy="25163"/>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83" name="Freeform 181"/>
          <p:cNvSpPr>
            <a:spLocks/>
          </p:cNvSpPr>
          <p:nvPr/>
        </p:nvSpPr>
        <p:spPr bwMode="auto">
          <a:xfrm>
            <a:off x="3764086" y="3637218"/>
            <a:ext cx="113237" cy="69685"/>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84" name="Freeform 182"/>
          <p:cNvSpPr>
            <a:spLocks/>
          </p:cNvSpPr>
          <p:nvPr/>
        </p:nvSpPr>
        <p:spPr bwMode="auto">
          <a:xfrm>
            <a:off x="3738923" y="3626571"/>
            <a:ext cx="175180" cy="274867"/>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85" name="Freeform 183"/>
          <p:cNvSpPr>
            <a:spLocks/>
          </p:cNvSpPr>
          <p:nvPr/>
        </p:nvSpPr>
        <p:spPr bwMode="auto">
          <a:xfrm>
            <a:off x="3309201" y="2942307"/>
            <a:ext cx="71620" cy="77427"/>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86" name="Freeform 184"/>
          <p:cNvSpPr>
            <a:spLocks/>
          </p:cNvSpPr>
          <p:nvPr/>
        </p:nvSpPr>
        <p:spPr bwMode="auto">
          <a:xfrm>
            <a:off x="1979385" y="3746585"/>
            <a:ext cx="72588" cy="85169"/>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87" name="Freeform 185"/>
          <p:cNvSpPr>
            <a:spLocks/>
          </p:cNvSpPr>
          <p:nvPr/>
        </p:nvSpPr>
        <p:spPr bwMode="auto">
          <a:xfrm>
            <a:off x="3274358" y="2875525"/>
            <a:ext cx="87105" cy="34843"/>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88" name="Freeform 186"/>
          <p:cNvSpPr>
            <a:spLocks/>
          </p:cNvSpPr>
          <p:nvPr/>
        </p:nvSpPr>
        <p:spPr bwMode="auto">
          <a:xfrm>
            <a:off x="3227902" y="2928757"/>
            <a:ext cx="44521" cy="28067"/>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89" name="Freeform 187"/>
          <p:cNvSpPr>
            <a:spLocks/>
          </p:cNvSpPr>
          <p:nvPr/>
        </p:nvSpPr>
        <p:spPr bwMode="auto">
          <a:xfrm>
            <a:off x="3168863" y="2512584"/>
            <a:ext cx="160661" cy="250672"/>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90" name="Freeform 188"/>
          <p:cNvSpPr>
            <a:spLocks/>
          </p:cNvSpPr>
          <p:nvPr/>
        </p:nvSpPr>
        <p:spPr bwMode="auto">
          <a:xfrm>
            <a:off x="3538579" y="4383424"/>
            <a:ext cx="23228" cy="32907"/>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91" name="Freeform 189"/>
          <p:cNvSpPr>
            <a:spLocks/>
          </p:cNvSpPr>
          <p:nvPr/>
        </p:nvSpPr>
        <p:spPr bwMode="auto">
          <a:xfrm>
            <a:off x="3610201" y="3120389"/>
            <a:ext cx="102591" cy="97752"/>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92" name="Freeform 190"/>
          <p:cNvSpPr>
            <a:spLocks/>
          </p:cNvSpPr>
          <p:nvPr/>
        </p:nvSpPr>
        <p:spPr bwMode="auto">
          <a:xfrm>
            <a:off x="3249195" y="3397193"/>
            <a:ext cx="181955" cy="321324"/>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93" name="Freeform 191"/>
          <p:cNvSpPr>
            <a:spLocks/>
          </p:cNvSpPr>
          <p:nvPr/>
        </p:nvSpPr>
        <p:spPr bwMode="auto">
          <a:xfrm>
            <a:off x="3009168" y="3645929"/>
            <a:ext cx="33875" cy="102591"/>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94" name="Freeform 192"/>
          <p:cNvSpPr>
            <a:spLocks/>
          </p:cNvSpPr>
          <p:nvPr/>
        </p:nvSpPr>
        <p:spPr bwMode="auto">
          <a:xfrm>
            <a:off x="4716443" y="3457199"/>
            <a:ext cx="153887" cy="296159"/>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95" name="Freeform 193"/>
          <p:cNvSpPr>
            <a:spLocks/>
          </p:cNvSpPr>
          <p:nvPr/>
        </p:nvSpPr>
        <p:spPr bwMode="auto">
          <a:xfrm>
            <a:off x="4120252" y="3044900"/>
            <a:ext cx="133563" cy="85169"/>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96" name="Freeform 194"/>
          <p:cNvSpPr>
            <a:spLocks/>
          </p:cNvSpPr>
          <p:nvPr/>
        </p:nvSpPr>
        <p:spPr bwMode="auto">
          <a:xfrm>
            <a:off x="3862805" y="3010056"/>
            <a:ext cx="250672" cy="149048"/>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97" name="Freeform 195"/>
          <p:cNvSpPr>
            <a:spLocks/>
          </p:cNvSpPr>
          <p:nvPr/>
        </p:nvSpPr>
        <p:spPr bwMode="auto">
          <a:xfrm>
            <a:off x="5225529" y="4034034"/>
            <a:ext cx="42585" cy="22260"/>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98" name="Freeform 196"/>
          <p:cNvSpPr>
            <a:spLocks/>
          </p:cNvSpPr>
          <p:nvPr/>
        </p:nvSpPr>
        <p:spPr bwMode="auto">
          <a:xfrm>
            <a:off x="1913571" y="3648832"/>
            <a:ext cx="19357" cy="18389"/>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199" name="Freeform 197"/>
          <p:cNvSpPr>
            <a:spLocks/>
          </p:cNvSpPr>
          <p:nvPr/>
        </p:nvSpPr>
        <p:spPr bwMode="auto">
          <a:xfrm>
            <a:off x="3136925" y="3117485"/>
            <a:ext cx="67748" cy="141304"/>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00" name="Freeform 198"/>
          <p:cNvSpPr>
            <a:spLocks/>
          </p:cNvSpPr>
          <p:nvPr/>
        </p:nvSpPr>
        <p:spPr bwMode="auto">
          <a:xfrm>
            <a:off x="3439860" y="3023606"/>
            <a:ext cx="313581" cy="124852"/>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01" name="Freeform 199"/>
          <p:cNvSpPr>
            <a:spLocks/>
          </p:cNvSpPr>
          <p:nvPr/>
        </p:nvSpPr>
        <p:spPr bwMode="auto">
          <a:xfrm>
            <a:off x="3434053" y="3021670"/>
            <a:ext cx="48393" cy="39681"/>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02" name="Freeform 200"/>
          <p:cNvSpPr>
            <a:spLocks/>
          </p:cNvSpPr>
          <p:nvPr/>
        </p:nvSpPr>
        <p:spPr bwMode="auto">
          <a:xfrm>
            <a:off x="5093902" y="3359447"/>
            <a:ext cx="24197" cy="66781"/>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03" name="Freeform 201"/>
          <p:cNvSpPr>
            <a:spLocks/>
          </p:cNvSpPr>
          <p:nvPr/>
        </p:nvSpPr>
        <p:spPr bwMode="auto">
          <a:xfrm>
            <a:off x="3531805" y="3886922"/>
            <a:ext cx="192601" cy="216796"/>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04" name="Freeform 202"/>
          <p:cNvSpPr>
            <a:spLocks/>
          </p:cNvSpPr>
          <p:nvPr/>
        </p:nvSpPr>
        <p:spPr bwMode="auto">
          <a:xfrm>
            <a:off x="3536644" y="3782395"/>
            <a:ext cx="96784" cy="114205"/>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05" name="Freeform 203"/>
          <p:cNvSpPr>
            <a:spLocks/>
          </p:cNvSpPr>
          <p:nvPr/>
        </p:nvSpPr>
        <p:spPr bwMode="auto">
          <a:xfrm>
            <a:off x="3355656" y="2821327"/>
            <a:ext cx="278739" cy="156791"/>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06" name="Freeform 204"/>
          <p:cNvSpPr>
            <a:spLocks/>
          </p:cNvSpPr>
          <p:nvPr/>
        </p:nvSpPr>
        <p:spPr bwMode="auto">
          <a:xfrm>
            <a:off x="2025842" y="4473433"/>
            <a:ext cx="87105" cy="96784"/>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07" name="Freeform 205"/>
          <p:cNvSpPr>
            <a:spLocks/>
          </p:cNvSpPr>
          <p:nvPr/>
        </p:nvSpPr>
        <p:spPr bwMode="auto">
          <a:xfrm>
            <a:off x="750224" y="2712929"/>
            <a:ext cx="46456" cy="24196"/>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08" name="Freeform 207"/>
          <p:cNvSpPr>
            <a:spLocks/>
          </p:cNvSpPr>
          <p:nvPr/>
        </p:nvSpPr>
        <p:spPr bwMode="auto">
          <a:xfrm>
            <a:off x="632147" y="2668407"/>
            <a:ext cx="27100" cy="11615"/>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09" name="Freeform 208"/>
          <p:cNvSpPr>
            <a:spLocks/>
          </p:cNvSpPr>
          <p:nvPr/>
        </p:nvSpPr>
        <p:spPr bwMode="auto">
          <a:xfrm>
            <a:off x="648602" y="2605498"/>
            <a:ext cx="39681" cy="14519"/>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10" name="Freeform 209"/>
          <p:cNvSpPr>
            <a:spLocks/>
          </p:cNvSpPr>
          <p:nvPr/>
        </p:nvSpPr>
        <p:spPr bwMode="auto">
          <a:xfrm>
            <a:off x="546978" y="2474839"/>
            <a:ext cx="660068" cy="306807"/>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11" name="Freeform 210"/>
          <p:cNvSpPr>
            <a:spLocks/>
          </p:cNvSpPr>
          <p:nvPr/>
        </p:nvSpPr>
        <p:spPr bwMode="auto">
          <a:xfrm>
            <a:off x="973797" y="2878429"/>
            <a:ext cx="968811" cy="484889"/>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12" name="Freeform 211"/>
          <p:cNvSpPr>
            <a:spLocks/>
          </p:cNvSpPr>
          <p:nvPr/>
        </p:nvSpPr>
        <p:spPr bwMode="auto">
          <a:xfrm>
            <a:off x="3902489" y="2953922"/>
            <a:ext cx="300031" cy="167437"/>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13" name="Freeform 212"/>
          <p:cNvSpPr>
            <a:spLocks/>
          </p:cNvSpPr>
          <p:nvPr/>
        </p:nvSpPr>
        <p:spPr bwMode="auto">
          <a:xfrm>
            <a:off x="1711293" y="3623668"/>
            <a:ext cx="240024" cy="229379"/>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14" name="Freeform 213"/>
          <p:cNvSpPr>
            <a:spLocks/>
          </p:cNvSpPr>
          <p:nvPr/>
        </p:nvSpPr>
        <p:spPr bwMode="auto">
          <a:xfrm>
            <a:off x="4787097" y="3398160"/>
            <a:ext cx="153887" cy="297128"/>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15" name="Freeform 214"/>
          <p:cNvSpPr>
            <a:spLocks/>
          </p:cNvSpPr>
          <p:nvPr/>
        </p:nvSpPr>
        <p:spPr bwMode="auto">
          <a:xfrm>
            <a:off x="5950443" y="4187920"/>
            <a:ext cx="9679" cy="13549"/>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16" name="Freeform 215"/>
          <p:cNvSpPr>
            <a:spLocks/>
          </p:cNvSpPr>
          <p:nvPr/>
        </p:nvSpPr>
        <p:spPr bwMode="auto">
          <a:xfrm>
            <a:off x="5943669" y="4161789"/>
            <a:ext cx="9679" cy="22260"/>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17" name="Freeform 216"/>
          <p:cNvSpPr>
            <a:spLocks/>
          </p:cNvSpPr>
          <p:nvPr/>
        </p:nvSpPr>
        <p:spPr bwMode="auto">
          <a:xfrm>
            <a:off x="3760215" y="3486235"/>
            <a:ext cx="182923" cy="128723"/>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18" name="Freeform 217"/>
          <p:cNvSpPr>
            <a:spLocks/>
          </p:cNvSpPr>
          <p:nvPr/>
        </p:nvSpPr>
        <p:spPr bwMode="auto">
          <a:xfrm>
            <a:off x="3289844" y="4311805"/>
            <a:ext cx="285515" cy="255511"/>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19" name="Freeform 218"/>
          <p:cNvSpPr>
            <a:spLocks/>
          </p:cNvSpPr>
          <p:nvPr/>
        </p:nvSpPr>
        <p:spPr bwMode="auto">
          <a:xfrm>
            <a:off x="3470830" y="4444398"/>
            <a:ext cx="40649" cy="39681"/>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20" name="Freeform 219"/>
          <p:cNvSpPr>
            <a:spLocks/>
          </p:cNvSpPr>
          <p:nvPr/>
        </p:nvSpPr>
        <p:spPr bwMode="auto">
          <a:xfrm>
            <a:off x="3395339" y="4034033"/>
            <a:ext cx="208087" cy="195504"/>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21" name="Freeform 220"/>
          <p:cNvSpPr>
            <a:spLocks/>
          </p:cNvSpPr>
          <p:nvPr/>
        </p:nvSpPr>
        <p:spPr bwMode="auto">
          <a:xfrm>
            <a:off x="3453408" y="4180178"/>
            <a:ext cx="134531" cy="135497"/>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22" name="Freeform 221"/>
          <p:cNvSpPr>
            <a:spLocks/>
          </p:cNvSpPr>
          <p:nvPr/>
        </p:nvSpPr>
        <p:spPr bwMode="auto">
          <a:xfrm>
            <a:off x="3378886" y="2378054"/>
            <a:ext cx="2124415" cy="663940"/>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223" name="Freeform 222"/>
          <p:cNvSpPr>
            <a:spLocks/>
          </p:cNvSpPr>
          <p:nvPr/>
        </p:nvSpPr>
        <p:spPr bwMode="auto">
          <a:xfrm>
            <a:off x="3470822" y="4444421"/>
            <a:ext cx="40649" cy="39681"/>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457" name="Freeform: Shape 456">
            <a:extLst>
              <a:ext uri="{FF2B5EF4-FFF2-40B4-BE49-F238E27FC236}">
                <a16:creationId xmlns:a16="http://schemas.microsoft.com/office/drawing/2014/main" id="{7E763065-D30D-4858-A71E-6052A16BB279}"/>
              </a:ext>
            </a:extLst>
          </p:cNvPr>
          <p:cNvSpPr/>
          <p:nvPr/>
        </p:nvSpPr>
        <p:spPr>
          <a:xfrm>
            <a:off x="2716945" y="3289037"/>
            <a:ext cx="143376" cy="143376"/>
          </a:xfrm>
          <a:custGeom>
            <a:avLst/>
            <a:gdLst>
              <a:gd name="connsiteX0" fmla="*/ 209550 w 209550"/>
              <a:gd name="connsiteY0" fmla="*/ 23812 h 209550"/>
              <a:gd name="connsiteX1" fmla="*/ 164306 w 209550"/>
              <a:gd name="connsiteY1" fmla="*/ 0 h 209550"/>
              <a:gd name="connsiteX2" fmla="*/ 138112 w 209550"/>
              <a:gd name="connsiteY2" fmla="*/ 19050 h 209550"/>
              <a:gd name="connsiteX3" fmla="*/ 126206 w 209550"/>
              <a:gd name="connsiteY3" fmla="*/ 19050 h 209550"/>
              <a:gd name="connsiteX4" fmla="*/ 111918 w 209550"/>
              <a:gd name="connsiteY4" fmla="*/ 26193 h 209550"/>
              <a:gd name="connsiteX5" fmla="*/ 100012 w 209550"/>
              <a:gd name="connsiteY5" fmla="*/ 42862 h 209550"/>
              <a:gd name="connsiteX6" fmla="*/ 83343 w 209550"/>
              <a:gd name="connsiteY6" fmla="*/ 66675 h 209550"/>
              <a:gd name="connsiteX7" fmla="*/ 59531 w 209550"/>
              <a:gd name="connsiteY7" fmla="*/ 85725 h 209550"/>
              <a:gd name="connsiteX8" fmla="*/ 59531 w 209550"/>
              <a:gd name="connsiteY8" fmla="*/ 114300 h 209550"/>
              <a:gd name="connsiteX9" fmla="*/ 47625 w 209550"/>
              <a:gd name="connsiteY9" fmla="*/ 126206 h 209550"/>
              <a:gd name="connsiteX10" fmla="*/ 28575 w 209550"/>
              <a:gd name="connsiteY10" fmla="*/ 145256 h 209550"/>
              <a:gd name="connsiteX11" fmla="*/ 16668 w 209550"/>
              <a:gd name="connsiteY11" fmla="*/ 166687 h 209550"/>
              <a:gd name="connsiteX12" fmla="*/ 16668 w 209550"/>
              <a:gd name="connsiteY12" fmla="*/ 183356 h 209550"/>
              <a:gd name="connsiteX13" fmla="*/ 0 w 209550"/>
              <a:gd name="connsiteY13" fmla="*/ 202406 h 209550"/>
              <a:gd name="connsiteX14" fmla="*/ 0 w 209550"/>
              <a:gd name="connsiteY14" fmla="*/ 202406 h 209550"/>
              <a:gd name="connsiteX15" fmla="*/ 54768 w 209550"/>
              <a:gd name="connsiteY15" fmla="*/ 209550 h 209550"/>
              <a:gd name="connsiteX16" fmla="*/ 69056 w 209550"/>
              <a:gd name="connsiteY16" fmla="*/ 192881 h 209550"/>
              <a:gd name="connsiteX17" fmla="*/ 80962 w 209550"/>
              <a:gd name="connsiteY17" fmla="*/ 164306 h 209550"/>
              <a:gd name="connsiteX18" fmla="*/ 104775 w 209550"/>
              <a:gd name="connsiteY18" fmla="*/ 126206 h 209550"/>
              <a:gd name="connsiteX19" fmla="*/ 133350 w 209550"/>
              <a:gd name="connsiteY19" fmla="*/ 83343 h 209550"/>
              <a:gd name="connsiteX20" fmla="*/ 140493 w 209550"/>
              <a:gd name="connsiteY20" fmla="*/ 71437 h 209550"/>
              <a:gd name="connsiteX21" fmla="*/ 159543 w 209550"/>
              <a:gd name="connsiteY21" fmla="*/ 52387 h 209550"/>
              <a:gd name="connsiteX22" fmla="*/ 159543 w 209550"/>
              <a:gd name="connsiteY22" fmla="*/ 52387 h 209550"/>
              <a:gd name="connsiteX23" fmla="*/ 197643 w 209550"/>
              <a:gd name="connsiteY23" fmla="*/ 42862 h 209550"/>
              <a:gd name="connsiteX24" fmla="*/ 209550 w 209550"/>
              <a:gd name="connsiteY24" fmla="*/ 2381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9550" h="209550">
                <a:moveTo>
                  <a:pt x="209550" y="23812"/>
                </a:moveTo>
                <a:lnTo>
                  <a:pt x="164306" y="0"/>
                </a:lnTo>
                <a:lnTo>
                  <a:pt x="138112" y="19050"/>
                </a:lnTo>
                <a:lnTo>
                  <a:pt x="126206" y="19050"/>
                </a:lnTo>
                <a:lnTo>
                  <a:pt x="111918" y="26193"/>
                </a:lnTo>
                <a:lnTo>
                  <a:pt x="100012" y="42862"/>
                </a:lnTo>
                <a:lnTo>
                  <a:pt x="83343" y="66675"/>
                </a:lnTo>
                <a:lnTo>
                  <a:pt x="59531" y="85725"/>
                </a:lnTo>
                <a:lnTo>
                  <a:pt x="59531" y="114300"/>
                </a:lnTo>
                <a:lnTo>
                  <a:pt x="47625" y="126206"/>
                </a:lnTo>
                <a:lnTo>
                  <a:pt x="28575" y="145256"/>
                </a:lnTo>
                <a:lnTo>
                  <a:pt x="16668" y="166687"/>
                </a:lnTo>
                <a:lnTo>
                  <a:pt x="16668" y="183356"/>
                </a:lnTo>
                <a:cubicBezTo>
                  <a:pt x="1651" y="200877"/>
                  <a:pt x="7556" y="194850"/>
                  <a:pt x="0" y="202406"/>
                </a:cubicBezTo>
                <a:lnTo>
                  <a:pt x="0" y="202406"/>
                </a:lnTo>
                <a:lnTo>
                  <a:pt x="54768" y="209550"/>
                </a:lnTo>
                <a:lnTo>
                  <a:pt x="69056" y="192881"/>
                </a:lnTo>
                <a:lnTo>
                  <a:pt x="80962" y="164306"/>
                </a:lnTo>
                <a:lnTo>
                  <a:pt x="104775" y="126206"/>
                </a:lnTo>
                <a:lnTo>
                  <a:pt x="133350" y="83343"/>
                </a:lnTo>
                <a:lnTo>
                  <a:pt x="140493" y="71437"/>
                </a:lnTo>
                <a:cubicBezTo>
                  <a:pt x="155936" y="53421"/>
                  <a:pt x="148235" y="58041"/>
                  <a:pt x="159543" y="52387"/>
                </a:cubicBezTo>
                <a:lnTo>
                  <a:pt x="159543" y="52387"/>
                </a:lnTo>
                <a:cubicBezTo>
                  <a:pt x="193864" y="49747"/>
                  <a:pt x="183180" y="57325"/>
                  <a:pt x="197643" y="42862"/>
                </a:cubicBezTo>
                <a:lnTo>
                  <a:pt x="209550" y="23812"/>
                </a:lnTo>
                <a:close/>
              </a:path>
            </a:pathLst>
          </a:custGeom>
          <a:solidFill>
            <a:srgbClr val="F2F2F2"/>
          </a:solidFill>
          <a:ln w="317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 name="Rectangle 3">
            <a:extLst>
              <a:ext uri="{FF2B5EF4-FFF2-40B4-BE49-F238E27FC236}">
                <a16:creationId xmlns:a16="http://schemas.microsoft.com/office/drawing/2014/main" id="{A17BD997-073A-4124-A40C-AE3297A3D9B3}"/>
              </a:ext>
            </a:extLst>
          </p:cNvPr>
          <p:cNvSpPr/>
          <p:nvPr/>
        </p:nvSpPr>
        <p:spPr>
          <a:xfrm>
            <a:off x="6415766" y="5206226"/>
            <a:ext cx="294191" cy="150205"/>
          </a:xfrm>
          <a:prstGeom prst="rect">
            <a:avLst/>
          </a:prstGeom>
          <a:solidFill>
            <a:srgbClr val="C7C2BA"/>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67" dirty="0"/>
          </a:p>
        </p:txBody>
      </p:sp>
      <p:sp>
        <p:nvSpPr>
          <p:cNvPr id="455" name="Rectangle 454">
            <a:extLst>
              <a:ext uri="{FF2B5EF4-FFF2-40B4-BE49-F238E27FC236}">
                <a16:creationId xmlns:a16="http://schemas.microsoft.com/office/drawing/2014/main" id="{D5018933-F5FA-44A9-801E-8C344B2D0882}"/>
              </a:ext>
            </a:extLst>
          </p:cNvPr>
          <p:cNvSpPr/>
          <p:nvPr/>
        </p:nvSpPr>
        <p:spPr>
          <a:xfrm>
            <a:off x="5039703" y="5217048"/>
            <a:ext cx="294191" cy="150205"/>
          </a:xfrm>
          <a:prstGeom prst="rect">
            <a:avLst/>
          </a:prstGeom>
          <a:solidFill>
            <a:schemeClr val="accent5">
              <a:lumMod val="60000"/>
              <a:lumOff val="40000"/>
            </a:schemeClr>
          </a:solid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67" dirty="0"/>
          </a:p>
        </p:txBody>
      </p:sp>
      <p:sp>
        <p:nvSpPr>
          <p:cNvPr id="456" name="Rectangle 455">
            <a:extLst>
              <a:ext uri="{FF2B5EF4-FFF2-40B4-BE49-F238E27FC236}">
                <a16:creationId xmlns:a16="http://schemas.microsoft.com/office/drawing/2014/main" id="{89BC13D7-43B2-42C8-914B-7305E3D7D741}"/>
              </a:ext>
            </a:extLst>
          </p:cNvPr>
          <p:cNvSpPr/>
          <p:nvPr/>
        </p:nvSpPr>
        <p:spPr>
          <a:xfrm>
            <a:off x="4157701" y="5206226"/>
            <a:ext cx="294191" cy="150205"/>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67" dirty="0"/>
          </a:p>
        </p:txBody>
      </p:sp>
      <p:sp>
        <p:nvSpPr>
          <p:cNvPr id="458" name="Rectangle 457">
            <a:extLst>
              <a:ext uri="{FF2B5EF4-FFF2-40B4-BE49-F238E27FC236}">
                <a16:creationId xmlns:a16="http://schemas.microsoft.com/office/drawing/2014/main" id="{89BFCD07-C7C7-4DA0-A1A5-42DF2F4E624D}"/>
              </a:ext>
            </a:extLst>
          </p:cNvPr>
          <p:cNvSpPr/>
          <p:nvPr/>
        </p:nvSpPr>
        <p:spPr>
          <a:xfrm>
            <a:off x="7774293" y="5203914"/>
            <a:ext cx="294191" cy="150205"/>
          </a:xfrm>
          <a:prstGeom prst="rect">
            <a:avLst/>
          </a:prstGeom>
          <a:solidFill>
            <a:srgbClr val="F2F2F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67" dirty="0"/>
          </a:p>
        </p:txBody>
      </p:sp>
      <p:sp>
        <p:nvSpPr>
          <p:cNvPr id="460" name="TextBox 459">
            <a:extLst>
              <a:ext uri="{FF2B5EF4-FFF2-40B4-BE49-F238E27FC236}">
                <a16:creationId xmlns:a16="http://schemas.microsoft.com/office/drawing/2014/main" id="{03BF0B24-E855-4BFB-A347-9F4097C58F83}"/>
              </a:ext>
            </a:extLst>
          </p:cNvPr>
          <p:cNvSpPr txBox="1"/>
          <p:nvPr/>
        </p:nvSpPr>
        <p:spPr>
          <a:xfrm>
            <a:off x="8316502" y="5150744"/>
            <a:ext cx="1627369" cy="256545"/>
          </a:xfrm>
          <a:prstGeom prst="rect">
            <a:avLst/>
          </a:prstGeom>
          <a:noFill/>
        </p:spPr>
        <p:txBody>
          <a:bodyPr wrap="none" rtlCol="0" anchor="ctr">
            <a:spAutoFit/>
          </a:bodyPr>
          <a:lstStyle/>
          <a:p>
            <a:pPr algn="ctr"/>
            <a:r>
              <a:rPr lang="en-GB" sz="1067" dirty="0"/>
              <a:t>&lt;10.0 or no data available</a:t>
            </a:r>
          </a:p>
        </p:txBody>
      </p:sp>
      <p:sp>
        <p:nvSpPr>
          <p:cNvPr id="461" name="TextBox 460">
            <a:extLst>
              <a:ext uri="{FF2B5EF4-FFF2-40B4-BE49-F238E27FC236}">
                <a16:creationId xmlns:a16="http://schemas.microsoft.com/office/drawing/2014/main" id="{CE337A60-0358-4DC4-969B-0B217DB93213}"/>
              </a:ext>
            </a:extLst>
          </p:cNvPr>
          <p:cNvSpPr txBox="1"/>
          <p:nvPr/>
        </p:nvSpPr>
        <p:spPr>
          <a:xfrm>
            <a:off x="6836179" y="5153056"/>
            <a:ext cx="859531" cy="256545"/>
          </a:xfrm>
          <a:prstGeom prst="rect">
            <a:avLst/>
          </a:prstGeom>
          <a:noFill/>
        </p:spPr>
        <p:txBody>
          <a:bodyPr wrap="none" rtlCol="0" anchor="ctr">
            <a:spAutoFit/>
          </a:bodyPr>
          <a:lstStyle/>
          <a:p>
            <a:pPr algn="ctr"/>
            <a:r>
              <a:rPr lang="en-GB" sz="1067" dirty="0"/>
              <a:t>10.0 – 19.9  </a:t>
            </a:r>
          </a:p>
        </p:txBody>
      </p:sp>
      <p:sp>
        <p:nvSpPr>
          <p:cNvPr id="462" name="TextBox 461">
            <a:extLst>
              <a:ext uri="{FF2B5EF4-FFF2-40B4-BE49-F238E27FC236}">
                <a16:creationId xmlns:a16="http://schemas.microsoft.com/office/drawing/2014/main" id="{CA6FFC6C-246C-4370-B146-033C27F7047C}"/>
              </a:ext>
            </a:extLst>
          </p:cNvPr>
          <p:cNvSpPr txBox="1"/>
          <p:nvPr/>
        </p:nvSpPr>
        <p:spPr>
          <a:xfrm>
            <a:off x="5443819" y="5163880"/>
            <a:ext cx="755335" cy="256545"/>
          </a:xfrm>
          <a:prstGeom prst="rect">
            <a:avLst/>
          </a:prstGeom>
          <a:noFill/>
        </p:spPr>
        <p:txBody>
          <a:bodyPr wrap="none" rtlCol="0" anchor="ctr">
            <a:spAutoFit/>
          </a:bodyPr>
          <a:lstStyle/>
          <a:p>
            <a:pPr algn="ctr"/>
            <a:r>
              <a:rPr lang="en-GB" sz="1067" dirty="0"/>
              <a:t>20 – 29.9  </a:t>
            </a:r>
          </a:p>
        </p:txBody>
      </p:sp>
      <p:sp>
        <p:nvSpPr>
          <p:cNvPr id="463" name="TextBox 462">
            <a:extLst>
              <a:ext uri="{FF2B5EF4-FFF2-40B4-BE49-F238E27FC236}">
                <a16:creationId xmlns:a16="http://schemas.microsoft.com/office/drawing/2014/main" id="{7560DC60-FA2B-42FD-A8DF-C51E3721B0D5}"/>
              </a:ext>
            </a:extLst>
          </p:cNvPr>
          <p:cNvSpPr txBox="1"/>
          <p:nvPr/>
        </p:nvSpPr>
        <p:spPr>
          <a:xfrm>
            <a:off x="4420760" y="5153056"/>
            <a:ext cx="500458" cy="256545"/>
          </a:xfrm>
          <a:prstGeom prst="rect">
            <a:avLst/>
          </a:prstGeom>
          <a:noFill/>
        </p:spPr>
        <p:txBody>
          <a:bodyPr wrap="none" rtlCol="0" anchor="ctr">
            <a:spAutoFit/>
          </a:bodyPr>
          <a:lstStyle/>
          <a:p>
            <a:pPr algn="ctr"/>
            <a:r>
              <a:rPr lang="en-GB" sz="1067" dirty="0">
                <a:latin typeface="Verdana Pro" panose="020B0604030504040204" pitchFamily="34" charset="0"/>
              </a:rPr>
              <a:t>≥30</a:t>
            </a:r>
            <a:r>
              <a:rPr lang="en-GB" sz="1067" dirty="0"/>
              <a:t> </a:t>
            </a:r>
          </a:p>
        </p:txBody>
      </p:sp>
      <p:sp>
        <p:nvSpPr>
          <p:cNvPr id="464" name="TextBox 463">
            <a:extLst>
              <a:ext uri="{FF2B5EF4-FFF2-40B4-BE49-F238E27FC236}">
                <a16:creationId xmlns:a16="http://schemas.microsoft.com/office/drawing/2014/main" id="{0DE4527E-8A26-43A3-84D1-E56717BCA8ED}"/>
              </a:ext>
            </a:extLst>
          </p:cNvPr>
          <p:cNvSpPr txBox="1"/>
          <p:nvPr/>
        </p:nvSpPr>
        <p:spPr>
          <a:xfrm>
            <a:off x="2527099" y="5152593"/>
            <a:ext cx="1433895" cy="276999"/>
          </a:xfrm>
          <a:prstGeom prst="rect">
            <a:avLst/>
          </a:prstGeom>
          <a:noFill/>
        </p:spPr>
        <p:txBody>
          <a:bodyPr wrap="square" rtlCol="0" anchor="ctr">
            <a:spAutoFit/>
          </a:bodyPr>
          <a:lstStyle/>
          <a:p>
            <a:pPr algn="ctr"/>
            <a:r>
              <a:rPr lang="en-GB" sz="1200" dirty="0"/>
              <a:t>Prevalence (%)</a:t>
            </a:r>
          </a:p>
        </p:txBody>
      </p:sp>
      <p:sp>
        <p:nvSpPr>
          <p:cNvPr id="686" name="Rectangle 685">
            <a:extLst>
              <a:ext uri="{FF2B5EF4-FFF2-40B4-BE49-F238E27FC236}">
                <a16:creationId xmlns:a16="http://schemas.microsoft.com/office/drawing/2014/main" id="{72570841-18C8-4AE9-AB95-852D4CCBC4CA}"/>
              </a:ext>
            </a:extLst>
          </p:cNvPr>
          <p:cNvSpPr/>
          <p:nvPr/>
        </p:nvSpPr>
        <p:spPr>
          <a:xfrm>
            <a:off x="422400" y="2228353"/>
            <a:ext cx="5632963" cy="2849883"/>
          </a:xfrm>
          <a:prstGeom prst="rect">
            <a:avLst/>
          </a:prstGeom>
          <a:no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87" name="TextBox 686">
            <a:extLst>
              <a:ext uri="{FF2B5EF4-FFF2-40B4-BE49-F238E27FC236}">
                <a16:creationId xmlns:a16="http://schemas.microsoft.com/office/drawing/2014/main" id="{501BB24E-71DC-4CAE-8CA6-E0A039355078}"/>
              </a:ext>
            </a:extLst>
          </p:cNvPr>
          <p:cNvSpPr txBox="1"/>
          <p:nvPr/>
        </p:nvSpPr>
        <p:spPr>
          <a:xfrm>
            <a:off x="815035" y="1893251"/>
            <a:ext cx="3716146" cy="338554"/>
          </a:xfrm>
          <a:prstGeom prst="rect">
            <a:avLst/>
          </a:prstGeom>
          <a:noFill/>
        </p:spPr>
        <p:txBody>
          <a:bodyPr wrap="none" rtlCol="0">
            <a:spAutoFit/>
          </a:bodyPr>
          <a:lstStyle/>
          <a:p>
            <a:r>
              <a:rPr lang="en-GB" sz="1600" dirty="0"/>
              <a:t>Prevalence of obesity, &gt;18 years – Female</a:t>
            </a:r>
            <a:r>
              <a:rPr lang="en-GB" sz="1600" baseline="30000" dirty="0"/>
              <a:t>1</a:t>
            </a:r>
          </a:p>
        </p:txBody>
      </p:sp>
      <p:sp>
        <p:nvSpPr>
          <p:cNvPr id="688" name="Rectangle 687">
            <a:extLst>
              <a:ext uri="{FF2B5EF4-FFF2-40B4-BE49-F238E27FC236}">
                <a16:creationId xmlns:a16="http://schemas.microsoft.com/office/drawing/2014/main" id="{4846E5F0-AF96-45A2-BD12-2FD59780C8C0}"/>
              </a:ext>
            </a:extLst>
          </p:cNvPr>
          <p:cNvSpPr/>
          <p:nvPr/>
        </p:nvSpPr>
        <p:spPr>
          <a:xfrm>
            <a:off x="6200539" y="2228353"/>
            <a:ext cx="5632963" cy="2849883"/>
          </a:xfrm>
          <a:prstGeom prst="rect">
            <a:avLst/>
          </a:prstGeom>
          <a:no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89" name="TextBox 688">
            <a:extLst>
              <a:ext uri="{FF2B5EF4-FFF2-40B4-BE49-F238E27FC236}">
                <a16:creationId xmlns:a16="http://schemas.microsoft.com/office/drawing/2014/main" id="{2E213E4F-2395-4438-97AD-D861F23F4A1C}"/>
              </a:ext>
            </a:extLst>
          </p:cNvPr>
          <p:cNvSpPr txBox="1"/>
          <p:nvPr/>
        </p:nvSpPr>
        <p:spPr>
          <a:xfrm>
            <a:off x="6635305" y="1914692"/>
            <a:ext cx="3533211" cy="338554"/>
          </a:xfrm>
          <a:prstGeom prst="rect">
            <a:avLst/>
          </a:prstGeom>
          <a:noFill/>
        </p:spPr>
        <p:txBody>
          <a:bodyPr wrap="none" rtlCol="0">
            <a:spAutoFit/>
          </a:bodyPr>
          <a:lstStyle/>
          <a:p>
            <a:r>
              <a:rPr lang="en-GB" sz="1600" dirty="0"/>
              <a:t>Prevalence of obesity, &gt;18 years – Male</a:t>
            </a:r>
            <a:r>
              <a:rPr lang="en-GB" sz="1600" baseline="30000" dirty="0"/>
              <a:t>2</a:t>
            </a:r>
          </a:p>
        </p:txBody>
      </p:sp>
      <p:sp>
        <p:nvSpPr>
          <p:cNvPr id="692" name="Freeform 6">
            <a:extLst>
              <a:ext uri="{FF2B5EF4-FFF2-40B4-BE49-F238E27FC236}">
                <a16:creationId xmlns:a16="http://schemas.microsoft.com/office/drawing/2014/main" id="{6D069F44-12CF-4144-98D6-4E0B5DD1EF15}"/>
              </a:ext>
            </a:extLst>
          </p:cNvPr>
          <p:cNvSpPr>
            <a:spLocks/>
          </p:cNvSpPr>
          <p:nvPr/>
        </p:nvSpPr>
        <p:spPr bwMode="auto">
          <a:xfrm>
            <a:off x="9802409" y="3114908"/>
            <a:ext cx="229644" cy="182923"/>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93" name="Freeform 7">
            <a:extLst>
              <a:ext uri="{FF2B5EF4-FFF2-40B4-BE49-F238E27FC236}">
                <a16:creationId xmlns:a16="http://schemas.microsoft.com/office/drawing/2014/main" id="{2615CF61-C5B1-4D01-8179-E6F3510F6908}"/>
              </a:ext>
            </a:extLst>
          </p:cNvPr>
          <p:cNvSpPr>
            <a:spLocks/>
          </p:cNvSpPr>
          <p:nvPr/>
        </p:nvSpPr>
        <p:spPr bwMode="auto">
          <a:xfrm>
            <a:off x="8984061" y="4005324"/>
            <a:ext cx="221860" cy="242929"/>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94" name="Freeform 8">
            <a:extLst>
              <a:ext uri="{FF2B5EF4-FFF2-40B4-BE49-F238E27FC236}">
                <a16:creationId xmlns:a16="http://schemas.microsoft.com/office/drawing/2014/main" id="{8CCDABBC-D808-4D39-BFD0-9E39EB2F8F57}"/>
              </a:ext>
            </a:extLst>
          </p:cNvPr>
          <p:cNvSpPr>
            <a:spLocks/>
          </p:cNvSpPr>
          <p:nvPr/>
        </p:nvSpPr>
        <p:spPr bwMode="auto">
          <a:xfrm>
            <a:off x="8990871" y="3977257"/>
            <a:ext cx="19461" cy="27100"/>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95" name="Freeform 9">
            <a:extLst>
              <a:ext uri="{FF2B5EF4-FFF2-40B4-BE49-F238E27FC236}">
                <a16:creationId xmlns:a16="http://schemas.microsoft.com/office/drawing/2014/main" id="{255C1A79-2567-4A84-A271-E00D06A8DA7F}"/>
              </a:ext>
            </a:extLst>
          </p:cNvPr>
          <p:cNvSpPr>
            <a:spLocks/>
          </p:cNvSpPr>
          <p:nvPr/>
        </p:nvSpPr>
        <p:spPr bwMode="auto">
          <a:xfrm>
            <a:off x="9093043" y="3030705"/>
            <a:ext cx="30165" cy="60975"/>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96" name="Freeform 10">
            <a:extLst>
              <a:ext uri="{FF2B5EF4-FFF2-40B4-BE49-F238E27FC236}">
                <a16:creationId xmlns:a16="http://schemas.microsoft.com/office/drawing/2014/main" id="{19BD6468-2577-45C2-9519-B2D8F20B6D7A}"/>
              </a:ext>
            </a:extLst>
          </p:cNvPr>
          <p:cNvSpPr>
            <a:spLocks/>
          </p:cNvSpPr>
          <p:nvPr/>
        </p:nvSpPr>
        <p:spPr bwMode="auto">
          <a:xfrm>
            <a:off x="9675909" y="3363643"/>
            <a:ext cx="82712" cy="71621"/>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97" name="Freeform 11">
            <a:extLst>
              <a:ext uri="{FF2B5EF4-FFF2-40B4-BE49-F238E27FC236}">
                <a16:creationId xmlns:a16="http://schemas.microsoft.com/office/drawing/2014/main" id="{0487F27F-3722-4A9D-9235-08D678760347}"/>
              </a:ext>
            </a:extLst>
          </p:cNvPr>
          <p:cNvSpPr>
            <a:spLocks noEditPoints="1"/>
          </p:cNvSpPr>
          <p:nvPr/>
        </p:nvSpPr>
        <p:spPr bwMode="auto">
          <a:xfrm>
            <a:off x="7575059" y="4326647"/>
            <a:ext cx="275379" cy="663940"/>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98" name="Freeform 12">
            <a:extLst>
              <a:ext uri="{FF2B5EF4-FFF2-40B4-BE49-F238E27FC236}">
                <a16:creationId xmlns:a16="http://schemas.microsoft.com/office/drawing/2014/main" id="{9A5805BD-29A9-4FBB-A103-431673000C82}"/>
              </a:ext>
            </a:extLst>
          </p:cNvPr>
          <p:cNvSpPr>
            <a:spLocks/>
          </p:cNvSpPr>
          <p:nvPr/>
        </p:nvSpPr>
        <p:spPr bwMode="auto">
          <a:xfrm>
            <a:off x="9492000" y="3059740"/>
            <a:ext cx="56437" cy="49360"/>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699" name="Freeform 13">
            <a:extLst>
              <a:ext uri="{FF2B5EF4-FFF2-40B4-BE49-F238E27FC236}">
                <a16:creationId xmlns:a16="http://schemas.microsoft.com/office/drawing/2014/main" id="{B6E42D0B-9F9B-49E6-8E19-8C212B8256FC}"/>
              </a:ext>
            </a:extLst>
          </p:cNvPr>
          <p:cNvSpPr>
            <a:spLocks noEditPoints="1"/>
          </p:cNvSpPr>
          <p:nvPr/>
        </p:nvSpPr>
        <p:spPr bwMode="auto">
          <a:xfrm>
            <a:off x="10720984" y="4102107"/>
            <a:ext cx="711312" cy="661036"/>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00" name="Freeform 14">
            <a:extLst>
              <a:ext uri="{FF2B5EF4-FFF2-40B4-BE49-F238E27FC236}">
                <a16:creationId xmlns:a16="http://schemas.microsoft.com/office/drawing/2014/main" id="{47107F5C-4D9E-4658-A56C-3F19AB9F93CD}"/>
              </a:ext>
            </a:extLst>
          </p:cNvPr>
          <p:cNvSpPr>
            <a:spLocks/>
          </p:cNvSpPr>
          <p:nvPr/>
        </p:nvSpPr>
        <p:spPr bwMode="auto">
          <a:xfrm>
            <a:off x="8928595" y="2904885"/>
            <a:ext cx="116768" cy="52264"/>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01" name="Freeform 15">
            <a:extLst>
              <a:ext uri="{FF2B5EF4-FFF2-40B4-BE49-F238E27FC236}">
                <a16:creationId xmlns:a16="http://schemas.microsoft.com/office/drawing/2014/main" id="{B4457FA0-B218-4F5D-8DF2-C6987ED59A7D}"/>
              </a:ext>
            </a:extLst>
          </p:cNvPr>
          <p:cNvSpPr>
            <a:spLocks/>
          </p:cNvSpPr>
          <p:nvPr/>
        </p:nvSpPr>
        <p:spPr bwMode="auto">
          <a:xfrm>
            <a:off x="9517301" y="3089745"/>
            <a:ext cx="25300" cy="19356"/>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02" name="Freeform 16">
            <a:extLst>
              <a:ext uri="{FF2B5EF4-FFF2-40B4-BE49-F238E27FC236}">
                <a16:creationId xmlns:a16="http://schemas.microsoft.com/office/drawing/2014/main" id="{3FEF5792-756A-4556-A950-739CA4576B5C}"/>
              </a:ext>
            </a:extLst>
          </p:cNvPr>
          <p:cNvSpPr>
            <a:spLocks/>
          </p:cNvSpPr>
          <p:nvPr/>
        </p:nvSpPr>
        <p:spPr bwMode="auto">
          <a:xfrm>
            <a:off x="9514382" y="3047159"/>
            <a:ext cx="92441" cy="71621"/>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03" name="Freeform 17">
            <a:extLst>
              <a:ext uri="{FF2B5EF4-FFF2-40B4-BE49-F238E27FC236}">
                <a16:creationId xmlns:a16="http://schemas.microsoft.com/office/drawing/2014/main" id="{56FD2A8C-7FAF-4D72-A1EB-61B0F85CAD7B}"/>
              </a:ext>
            </a:extLst>
          </p:cNvPr>
          <p:cNvSpPr>
            <a:spLocks/>
          </p:cNvSpPr>
          <p:nvPr/>
        </p:nvSpPr>
        <p:spPr bwMode="auto">
          <a:xfrm>
            <a:off x="9297388" y="3934672"/>
            <a:ext cx="30165" cy="43553"/>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04" name="Freeform 18">
            <a:extLst>
              <a:ext uri="{FF2B5EF4-FFF2-40B4-BE49-F238E27FC236}">
                <a16:creationId xmlns:a16="http://schemas.microsoft.com/office/drawing/2014/main" id="{ED2C3425-7B9D-4F73-A7F3-2FCC4EB21B47}"/>
              </a:ext>
            </a:extLst>
          </p:cNvPr>
          <p:cNvSpPr>
            <a:spLocks/>
          </p:cNvSpPr>
          <p:nvPr/>
        </p:nvSpPr>
        <p:spPr bwMode="auto">
          <a:xfrm>
            <a:off x="8816692" y="2857461"/>
            <a:ext cx="56437" cy="38715"/>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05" name="Freeform 19">
            <a:extLst>
              <a:ext uri="{FF2B5EF4-FFF2-40B4-BE49-F238E27FC236}">
                <a16:creationId xmlns:a16="http://schemas.microsoft.com/office/drawing/2014/main" id="{4BE76425-552E-4A8E-B411-BD00D186EB51}"/>
              </a:ext>
            </a:extLst>
          </p:cNvPr>
          <p:cNvSpPr>
            <a:spLocks/>
          </p:cNvSpPr>
          <p:nvPr/>
        </p:nvSpPr>
        <p:spPr bwMode="auto">
          <a:xfrm>
            <a:off x="8791393" y="3641414"/>
            <a:ext cx="54492" cy="122916"/>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06" name="Freeform 20">
            <a:extLst>
              <a:ext uri="{FF2B5EF4-FFF2-40B4-BE49-F238E27FC236}">
                <a16:creationId xmlns:a16="http://schemas.microsoft.com/office/drawing/2014/main" id="{113E4D6C-AB7C-4BED-82B1-E00281AFCB28}"/>
              </a:ext>
            </a:extLst>
          </p:cNvPr>
          <p:cNvSpPr>
            <a:spLocks/>
          </p:cNvSpPr>
          <p:nvPr/>
        </p:nvSpPr>
        <p:spPr bwMode="auto">
          <a:xfrm>
            <a:off x="8680464" y="3583343"/>
            <a:ext cx="136229" cy="111303"/>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07" name="Freeform 21">
            <a:extLst>
              <a:ext uri="{FF2B5EF4-FFF2-40B4-BE49-F238E27FC236}">
                <a16:creationId xmlns:a16="http://schemas.microsoft.com/office/drawing/2014/main" id="{A768BAC5-4E05-4C30-BF0A-F7A4B13F1DC8}"/>
              </a:ext>
            </a:extLst>
          </p:cNvPr>
          <p:cNvSpPr>
            <a:spLocks/>
          </p:cNvSpPr>
          <p:nvPr/>
        </p:nvSpPr>
        <p:spPr bwMode="auto">
          <a:xfrm>
            <a:off x="10307431" y="3355900"/>
            <a:ext cx="94388" cy="116141"/>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08" name="Freeform 22">
            <a:extLst>
              <a:ext uri="{FF2B5EF4-FFF2-40B4-BE49-F238E27FC236}">
                <a16:creationId xmlns:a16="http://schemas.microsoft.com/office/drawing/2014/main" id="{06D70959-5C3A-42FF-A547-BF5F16078AF4}"/>
              </a:ext>
            </a:extLst>
          </p:cNvPr>
          <p:cNvSpPr>
            <a:spLocks/>
          </p:cNvSpPr>
          <p:nvPr/>
        </p:nvSpPr>
        <p:spPr bwMode="auto">
          <a:xfrm>
            <a:off x="9139750" y="2999734"/>
            <a:ext cx="99252" cy="60007"/>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09" name="Freeform 23">
            <a:extLst>
              <a:ext uri="{FF2B5EF4-FFF2-40B4-BE49-F238E27FC236}">
                <a16:creationId xmlns:a16="http://schemas.microsoft.com/office/drawing/2014/main" id="{52D982C0-8C73-4512-944B-4D9BFB851594}"/>
              </a:ext>
            </a:extLst>
          </p:cNvPr>
          <p:cNvSpPr>
            <a:spLocks/>
          </p:cNvSpPr>
          <p:nvPr/>
        </p:nvSpPr>
        <p:spPr bwMode="auto">
          <a:xfrm>
            <a:off x="7414502" y="3381064"/>
            <a:ext cx="14596" cy="30003"/>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10" name="Freeform 24">
            <a:extLst>
              <a:ext uri="{FF2B5EF4-FFF2-40B4-BE49-F238E27FC236}">
                <a16:creationId xmlns:a16="http://schemas.microsoft.com/office/drawing/2014/main" id="{4AD7539C-240D-412A-B57D-407CB4BF1E35}"/>
              </a:ext>
            </a:extLst>
          </p:cNvPr>
          <p:cNvSpPr>
            <a:spLocks/>
          </p:cNvSpPr>
          <p:nvPr/>
        </p:nvSpPr>
        <p:spPr bwMode="auto">
          <a:xfrm>
            <a:off x="7411583" y="3347190"/>
            <a:ext cx="20435" cy="9679"/>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11" name="Freeform 25">
            <a:extLst>
              <a:ext uri="{FF2B5EF4-FFF2-40B4-BE49-F238E27FC236}">
                <a16:creationId xmlns:a16="http://schemas.microsoft.com/office/drawing/2014/main" id="{EC62954C-9B99-439C-A9A2-D8256924179F}"/>
              </a:ext>
            </a:extLst>
          </p:cNvPr>
          <p:cNvSpPr>
            <a:spLocks/>
          </p:cNvSpPr>
          <p:nvPr/>
        </p:nvSpPr>
        <p:spPr bwMode="auto">
          <a:xfrm>
            <a:off x="7432991" y="3344286"/>
            <a:ext cx="12651" cy="23228"/>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12" name="Freeform 26">
            <a:extLst>
              <a:ext uri="{FF2B5EF4-FFF2-40B4-BE49-F238E27FC236}">
                <a16:creationId xmlns:a16="http://schemas.microsoft.com/office/drawing/2014/main" id="{066EA693-EC29-4CBC-B4EE-A567256B7C77}"/>
              </a:ext>
            </a:extLst>
          </p:cNvPr>
          <p:cNvSpPr>
            <a:spLocks/>
          </p:cNvSpPr>
          <p:nvPr/>
        </p:nvSpPr>
        <p:spPr bwMode="auto">
          <a:xfrm>
            <a:off x="9030768" y="2980377"/>
            <a:ext cx="63249" cy="51296"/>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13" name="Freeform 27">
            <a:extLst>
              <a:ext uri="{FF2B5EF4-FFF2-40B4-BE49-F238E27FC236}">
                <a16:creationId xmlns:a16="http://schemas.microsoft.com/office/drawing/2014/main" id="{5E465F73-962D-4444-BDF6-53188448EFB3}"/>
              </a:ext>
            </a:extLst>
          </p:cNvPr>
          <p:cNvSpPr>
            <a:spLocks/>
          </p:cNvSpPr>
          <p:nvPr/>
        </p:nvSpPr>
        <p:spPr bwMode="auto">
          <a:xfrm>
            <a:off x="9131966" y="2767452"/>
            <a:ext cx="142068" cy="92912"/>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14" name="Freeform 28">
            <a:extLst>
              <a:ext uri="{FF2B5EF4-FFF2-40B4-BE49-F238E27FC236}">
                <a16:creationId xmlns:a16="http://schemas.microsoft.com/office/drawing/2014/main" id="{93E22712-0F0E-4178-9A50-6A3208DD9400}"/>
              </a:ext>
            </a:extLst>
          </p:cNvPr>
          <p:cNvSpPr>
            <a:spLocks/>
          </p:cNvSpPr>
          <p:nvPr/>
        </p:nvSpPr>
        <p:spPr bwMode="auto">
          <a:xfrm>
            <a:off x="7200429" y="3515593"/>
            <a:ext cx="25300" cy="52264"/>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15" name="Freeform 29">
            <a:extLst>
              <a:ext uri="{FF2B5EF4-FFF2-40B4-BE49-F238E27FC236}">
                <a16:creationId xmlns:a16="http://schemas.microsoft.com/office/drawing/2014/main" id="{2A6DF29E-BD21-4E36-B4BA-4946924D7887}"/>
              </a:ext>
            </a:extLst>
          </p:cNvPr>
          <p:cNvSpPr>
            <a:spLocks/>
          </p:cNvSpPr>
          <p:nvPr/>
        </p:nvSpPr>
        <p:spPr bwMode="auto">
          <a:xfrm>
            <a:off x="7541002" y="4083718"/>
            <a:ext cx="223805" cy="264221"/>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16" name="Freeform 30">
            <a:extLst>
              <a:ext uri="{FF2B5EF4-FFF2-40B4-BE49-F238E27FC236}">
                <a16:creationId xmlns:a16="http://schemas.microsoft.com/office/drawing/2014/main" id="{D3914805-57E6-4997-82C4-206DA12CC0E4}"/>
              </a:ext>
            </a:extLst>
          </p:cNvPr>
          <p:cNvSpPr>
            <a:spLocks/>
          </p:cNvSpPr>
          <p:nvPr/>
        </p:nvSpPr>
        <p:spPr bwMode="auto">
          <a:xfrm>
            <a:off x="7458291" y="3768405"/>
            <a:ext cx="700608" cy="798268"/>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17" name="Freeform 31">
            <a:extLst>
              <a:ext uri="{FF2B5EF4-FFF2-40B4-BE49-F238E27FC236}">
                <a16:creationId xmlns:a16="http://schemas.microsoft.com/office/drawing/2014/main" id="{BD0D8087-4284-4A9B-A83C-1DEA010B2C2C}"/>
              </a:ext>
            </a:extLst>
          </p:cNvPr>
          <p:cNvSpPr>
            <a:spLocks/>
          </p:cNvSpPr>
          <p:nvPr/>
        </p:nvSpPr>
        <p:spPr bwMode="auto">
          <a:xfrm>
            <a:off x="10818291" y="3777880"/>
            <a:ext cx="21408" cy="29035"/>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18" name="Freeform 32">
            <a:extLst>
              <a:ext uri="{FF2B5EF4-FFF2-40B4-BE49-F238E27FC236}">
                <a16:creationId xmlns:a16="http://schemas.microsoft.com/office/drawing/2014/main" id="{7105ECFD-BCC8-4AD3-B692-C2BCD4CB995B}"/>
              </a:ext>
            </a:extLst>
          </p:cNvPr>
          <p:cNvSpPr>
            <a:spLocks/>
          </p:cNvSpPr>
          <p:nvPr/>
        </p:nvSpPr>
        <p:spPr bwMode="auto">
          <a:xfrm>
            <a:off x="10312296" y="3319121"/>
            <a:ext cx="57411" cy="30971"/>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19" name="Freeform 33">
            <a:extLst>
              <a:ext uri="{FF2B5EF4-FFF2-40B4-BE49-F238E27FC236}">
                <a16:creationId xmlns:a16="http://schemas.microsoft.com/office/drawing/2014/main" id="{F8114DEB-2082-4135-B610-48313DED8EA8}"/>
              </a:ext>
            </a:extLst>
          </p:cNvPr>
          <p:cNvSpPr>
            <a:spLocks/>
          </p:cNvSpPr>
          <p:nvPr/>
        </p:nvSpPr>
        <p:spPr bwMode="auto">
          <a:xfrm>
            <a:off x="9124182" y="4242444"/>
            <a:ext cx="168341" cy="184859"/>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20" name="Freeform 34">
            <a:extLst>
              <a:ext uri="{FF2B5EF4-FFF2-40B4-BE49-F238E27FC236}">
                <a16:creationId xmlns:a16="http://schemas.microsoft.com/office/drawing/2014/main" id="{E1BFA110-56D6-44D9-91D0-87F92D67A5AA}"/>
              </a:ext>
            </a:extLst>
          </p:cNvPr>
          <p:cNvSpPr>
            <a:spLocks/>
          </p:cNvSpPr>
          <p:nvPr/>
        </p:nvSpPr>
        <p:spPr bwMode="auto">
          <a:xfrm>
            <a:off x="9036606" y="3663675"/>
            <a:ext cx="230617" cy="178084"/>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21" name="Freeform 35">
            <a:extLst>
              <a:ext uri="{FF2B5EF4-FFF2-40B4-BE49-F238E27FC236}">
                <a16:creationId xmlns:a16="http://schemas.microsoft.com/office/drawing/2014/main" id="{55D39462-4F3C-40B0-A478-53DB301EBC32}"/>
              </a:ext>
            </a:extLst>
          </p:cNvPr>
          <p:cNvSpPr>
            <a:spLocks/>
          </p:cNvSpPr>
          <p:nvPr/>
        </p:nvSpPr>
        <p:spPr bwMode="auto">
          <a:xfrm>
            <a:off x="7756050" y="2944567"/>
            <a:ext cx="36004" cy="21292"/>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22" name="Freeform 36">
            <a:extLst>
              <a:ext uri="{FF2B5EF4-FFF2-40B4-BE49-F238E27FC236}">
                <a16:creationId xmlns:a16="http://schemas.microsoft.com/office/drawing/2014/main" id="{7FC65BC2-5325-4BA6-B720-6F98EA8A5DC7}"/>
              </a:ext>
            </a:extLst>
          </p:cNvPr>
          <p:cNvSpPr>
            <a:spLocks noEditPoints="1"/>
          </p:cNvSpPr>
          <p:nvPr/>
        </p:nvSpPr>
        <p:spPr bwMode="auto">
          <a:xfrm>
            <a:off x="6762547" y="2326115"/>
            <a:ext cx="1353536" cy="724915"/>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23" name="Freeform 37">
            <a:extLst>
              <a:ext uri="{FF2B5EF4-FFF2-40B4-BE49-F238E27FC236}">
                <a16:creationId xmlns:a16="http://schemas.microsoft.com/office/drawing/2014/main" id="{C084C1B3-EBA9-4ADE-BCF7-6FBEEC25E2D3}"/>
              </a:ext>
            </a:extLst>
          </p:cNvPr>
          <p:cNvSpPr>
            <a:spLocks/>
          </p:cNvSpPr>
          <p:nvPr/>
        </p:nvSpPr>
        <p:spPr bwMode="auto">
          <a:xfrm>
            <a:off x="8874103" y="2929082"/>
            <a:ext cx="69088" cy="40649"/>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24" name="Freeform 38">
            <a:extLst>
              <a:ext uri="{FF2B5EF4-FFF2-40B4-BE49-F238E27FC236}">
                <a16:creationId xmlns:a16="http://schemas.microsoft.com/office/drawing/2014/main" id="{C5E374B1-52F0-48DE-AA39-4E5C5B9CBC8F}"/>
              </a:ext>
            </a:extLst>
          </p:cNvPr>
          <p:cNvSpPr>
            <a:spLocks noEditPoints="1"/>
          </p:cNvSpPr>
          <p:nvPr/>
        </p:nvSpPr>
        <p:spPr bwMode="auto">
          <a:xfrm>
            <a:off x="7538082" y="4241476"/>
            <a:ext cx="237429" cy="755885"/>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25" name="Freeform 39">
            <a:extLst>
              <a:ext uri="{FF2B5EF4-FFF2-40B4-BE49-F238E27FC236}">
                <a16:creationId xmlns:a16="http://schemas.microsoft.com/office/drawing/2014/main" id="{FEAEBB3A-77D5-4135-A9E0-D8BAE027813A}"/>
              </a:ext>
            </a:extLst>
          </p:cNvPr>
          <p:cNvSpPr>
            <a:spLocks/>
          </p:cNvSpPr>
          <p:nvPr/>
        </p:nvSpPr>
        <p:spPr bwMode="auto">
          <a:xfrm>
            <a:off x="10688873" y="3483656"/>
            <a:ext cx="39896" cy="37745"/>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26" name="Freeform 40">
            <a:extLst>
              <a:ext uri="{FF2B5EF4-FFF2-40B4-BE49-F238E27FC236}">
                <a16:creationId xmlns:a16="http://schemas.microsoft.com/office/drawing/2014/main" id="{FC7FA19C-9E00-4111-B8EE-9AE100205851}"/>
              </a:ext>
            </a:extLst>
          </p:cNvPr>
          <p:cNvSpPr>
            <a:spLocks/>
          </p:cNvSpPr>
          <p:nvPr/>
        </p:nvSpPr>
        <p:spPr bwMode="auto">
          <a:xfrm>
            <a:off x="9995076" y="2819715"/>
            <a:ext cx="915656" cy="660068"/>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27" name="Freeform 41">
            <a:extLst>
              <a:ext uri="{FF2B5EF4-FFF2-40B4-BE49-F238E27FC236}">
                <a16:creationId xmlns:a16="http://schemas.microsoft.com/office/drawing/2014/main" id="{81A7CB5F-640B-4CC3-84F1-D770276D1F5C}"/>
              </a:ext>
            </a:extLst>
          </p:cNvPr>
          <p:cNvSpPr>
            <a:spLocks/>
          </p:cNvSpPr>
          <p:nvPr/>
        </p:nvSpPr>
        <p:spPr bwMode="auto">
          <a:xfrm>
            <a:off x="8624998" y="3676257"/>
            <a:ext cx="107037" cy="123884"/>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28" name="Freeform 42">
            <a:extLst>
              <a:ext uri="{FF2B5EF4-FFF2-40B4-BE49-F238E27FC236}">
                <a16:creationId xmlns:a16="http://schemas.microsoft.com/office/drawing/2014/main" id="{A704817D-7D4C-44CD-9AF7-4A96F35FF09F}"/>
              </a:ext>
            </a:extLst>
          </p:cNvPr>
          <p:cNvSpPr>
            <a:spLocks/>
          </p:cNvSpPr>
          <p:nvPr/>
        </p:nvSpPr>
        <p:spPr bwMode="auto">
          <a:xfrm>
            <a:off x="8929568" y="3628831"/>
            <a:ext cx="135257" cy="223572"/>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29" name="Freeform 43">
            <a:extLst>
              <a:ext uri="{FF2B5EF4-FFF2-40B4-BE49-F238E27FC236}">
                <a16:creationId xmlns:a16="http://schemas.microsoft.com/office/drawing/2014/main" id="{E164FFAC-E54B-4986-BDA3-4F11EFA6F87C}"/>
              </a:ext>
            </a:extLst>
          </p:cNvPr>
          <p:cNvSpPr>
            <a:spLocks/>
          </p:cNvSpPr>
          <p:nvPr/>
        </p:nvSpPr>
        <p:spPr bwMode="auto">
          <a:xfrm>
            <a:off x="8995737" y="3779653"/>
            <a:ext cx="339601" cy="376817"/>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30" name="Freeform 44">
            <a:extLst>
              <a:ext uri="{FF2B5EF4-FFF2-40B4-BE49-F238E27FC236}">
                <a16:creationId xmlns:a16="http://schemas.microsoft.com/office/drawing/2014/main" id="{18A304F6-B4B0-47F3-B523-A978B7672C5D}"/>
              </a:ext>
            </a:extLst>
          </p:cNvPr>
          <p:cNvSpPr>
            <a:spLocks/>
          </p:cNvSpPr>
          <p:nvPr/>
        </p:nvSpPr>
        <p:spPr bwMode="auto">
          <a:xfrm>
            <a:off x="8976275" y="3812721"/>
            <a:ext cx="131364" cy="176147"/>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31" name="Freeform 45">
            <a:extLst>
              <a:ext uri="{FF2B5EF4-FFF2-40B4-BE49-F238E27FC236}">
                <a16:creationId xmlns:a16="http://schemas.microsoft.com/office/drawing/2014/main" id="{ED5D0FFD-B553-43DC-85E1-1D7F023B8C1F}"/>
              </a:ext>
            </a:extLst>
          </p:cNvPr>
          <p:cNvSpPr>
            <a:spLocks/>
          </p:cNvSpPr>
          <p:nvPr/>
        </p:nvSpPr>
        <p:spPr bwMode="auto">
          <a:xfrm>
            <a:off x="7365849" y="3631816"/>
            <a:ext cx="216993" cy="342537"/>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32" name="Freeform 46">
            <a:extLst>
              <a:ext uri="{FF2B5EF4-FFF2-40B4-BE49-F238E27FC236}">
                <a16:creationId xmlns:a16="http://schemas.microsoft.com/office/drawing/2014/main" id="{0A416DE5-85FF-43D7-A99C-E9A14DBDE412}"/>
              </a:ext>
            </a:extLst>
          </p:cNvPr>
          <p:cNvSpPr>
            <a:spLocks/>
          </p:cNvSpPr>
          <p:nvPr/>
        </p:nvSpPr>
        <p:spPr bwMode="auto">
          <a:xfrm>
            <a:off x="7249081" y="3661739"/>
            <a:ext cx="58384" cy="60975"/>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33" name="Freeform 47">
            <a:extLst>
              <a:ext uri="{FF2B5EF4-FFF2-40B4-BE49-F238E27FC236}">
                <a16:creationId xmlns:a16="http://schemas.microsoft.com/office/drawing/2014/main" id="{BB75EE8D-5115-41A8-BCD3-FE79989CE015}"/>
              </a:ext>
            </a:extLst>
          </p:cNvPr>
          <p:cNvSpPr>
            <a:spLocks/>
          </p:cNvSpPr>
          <p:nvPr/>
        </p:nvSpPr>
        <p:spPr bwMode="auto">
          <a:xfrm>
            <a:off x="7290924" y="3421712"/>
            <a:ext cx="184881" cy="66781"/>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34" name="Freeform 48">
            <a:extLst>
              <a:ext uri="{FF2B5EF4-FFF2-40B4-BE49-F238E27FC236}">
                <a16:creationId xmlns:a16="http://schemas.microsoft.com/office/drawing/2014/main" id="{6FF0304A-D32B-4391-B861-73A7B12CE913}"/>
              </a:ext>
            </a:extLst>
          </p:cNvPr>
          <p:cNvSpPr>
            <a:spLocks/>
          </p:cNvSpPr>
          <p:nvPr/>
        </p:nvSpPr>
        <p:spPr bwMode="auto">
          <a:xfrm>
            <a:off x="9328526" y="3171043"/>
            <a:ext cx="30165" cy="13549"/>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35" name="Freeform 49">
            <a:extLst>
              <a:ext uri="{FF2B5EF4-FFF2-40B4-BE49-F238E27FC236}">
                <a16:creationId xmlns:a16="http://schemas.microsoft.com/office/drawing/2014/main" id="{D6BF6992-3494-4098-8EA9-B446E1D010E9}"/>
              </a:ext>
            </a:extLst>
          </p:cNvPr>
          <p:cNvSpPr>
            <a:spLocks/>
          </p:cNvSpPr>
          <p:nvPr/>
        </p:nvSpPr>
        <p:spPr bwMode="auto">
          <a:xfrm>
            <a:off x="9320742" y="3180721"/>
            <a:ext cx="30165" cy="11615"/>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36" name="Freeform 50">
            <a:extLst>
              <a:ext uri="{FF2B5EF4-FFF2-40B4-BE49-F238E27FC236}">
                <a16:creationId xmlns:a16="http://schemas.microsoft.com/office/drawing/2014/main" id="{CE5C38BF-3A62-4003-882F-9BB47D2EFD4F}"/>
              </a:ext>
            </a:extLst>
          </p:cNvPr>
          <p:cNvSpPr>
            <a:spLocks/>
          </p:cNvSpPr>
          <p:nvPr/>
        </p:nvSpPr>
        <p:spPr bwMode="auto">
          <a:xfrm>
            <a:off x="8967518" y="2864236"/>
            <a:ext cx="104119" cy="50328"/>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37" name="Freeform 51">
            <a:extLst>
              <a:ext uri="{FF2B5EF4-FFF2-40B4-BE49-F238E27FC236}">
                <a16:creationId xmlns:a16="http://schemas.microsoft.com/office/drawing/2014/main" id="{9ECFCA2C-DF9E-49BF-B92B-46B20FF7F3D5}"/>
              </a:ext>
            </a:extLst>
          </p:cNvPr>
          <p:cNvSpPr>
            <a:spLocks/>
          </p:cNvSpPr>
          <p:nvPr/>
        </p:nvSpPr>
        <p:spPr bwMode="auto">
          <a:xfrm>
            <a:off x="8870211" y="2789712"/>
            <a:ext cx="139149" cy="150016"/>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38" name="Freeform 52">
            <a:extLst>
              <a:ext uri="{FF2B5EF4-FFF2-40B4-BE49-F238E27FC236}">
                <a16:creationId xmlns:a16="http://schemas.microsoft.com/office/drawing/2014/main" id="{E8A7DD45-3537-4AD1-9FEE-E459DF25E7EE}"/>
              </a:ext>
            </a:extLst>
          </p:cNvPr>
          <p:cNvSpPr>
            <a:spLocks/>
          </p:cNvSpPr>
          <p:nvPr/>
        </p:nvSpPr>
        <p:spPr bwMode="auto">
          <a:xfrm>
            <a:off x="9518273" y="3632703"/>
            <a:ext cx="29192" cy="34843"/>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39" name="Freeform 53">
            <a:extLst>
              <a:ext uri="{FF2B5EF4-FFF2-40B4-BE49-F238E27FC236}">
                <a16:creationId xmlns:a16="http://schemas.microsoft.com/office/drawing/2014/main" id="{493A7C72-FB23-484B-BE45-74E1772D73DF}"/>
              </a:ext>
            </a:extLst>
          </p:cNvPr>
          <p:cNvSpPr>
            <a:spLocks/>
          </p:cNvSpPr>
          <p:nvPr/>
        </p:nvSpPr>
        <p:spPr bwMode="auto">
          <a:xfrm>
            <a:off x="8940273" y="2768419"/>
            <a:ext cx="26273" cy="25163"/>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40" name="Freeform 54">
            <a:extLst>
              <a:ext uri="{FF2B5EF4-FFF2-40B4-BE49-F238E27FC236}">
                <a16:creationId xmlns:a16="http://schemas.microsoft.com/office/drawing/2014/main" id="{FF0814C6-DB30-44E9-8A17-81CCD01AB004}"/>
              </a:ext>
            </a:extLst>
          </p:cNvPr>
          <p:cNvSpPr>
            <a:spLocks/>
          </p:cNvSpPr>
          <p:nvPr/>
        </p:nvSpPr>
        <p:spPr bwMode="auto">
          <a:xfrm>
            <a:off x="8897456" y="2737450"/>
            <a:ext cx="41843" cy="55167"/>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41" name="Freeform 55">
            <a:extLst>
              <a:ext uri="{FF2B5EF4-FFF2-40B4-BE49-F238E27FC236}">
                <a16:creationId xmlns:a16="http://schemas.microsoft.com/office/drawing/2014/main" id="{32ED5F55-BA2B-4851-9952-657684C72890}"/>
              </a:ext>
            </a:extLst>
          </p:cNvPr>
          <p:cNvSpPr>
            <a:spLocks/>
          </p:cNvSpPr>
          <p:nvPr/>
        </p:nvSpPr>
        <p:spPr bwMode="auto">
          <a:xfrm>
            <a:off x="7510837" y="3487527"/>
            <a:ext cx="64223" cy="46456"/>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42" name="Freeform 56">
            <a:extLst>
              <a:ext uri="{FF2B5EF4-FFF2-40B4-BE49-F238E27FC236}">
                <a16:creationId xmlns:a16="http://schemas.microsoft.com/office/drawing/2014/main" id="{DDBFF2B3-D3AB-40D3-AD15-ADD7859CDC1E}"/>
              </a:ext>
            </a:extLst>
          </p:cNvPr>
          <p:cNvSpPr>
            <a:spLocks/>
          </p:cNvSpPr>
          <p:nvPr/>
        </p:nvSpPr>
        <p:spPr bwMode="auto">
          <a:xfrm>
            <a:off x="8627916" y="3142007"/>
            <a:ext cx="359061" cy="362941"/>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43" name="Freeform 57">
            <a:extLst>
              <a:ext uri="{FF2B5EF4-FFF2-40B4-BE49-F238E27FC236}">
                <a16:creationId xmlns:a16="http://schemas.microsoft.com/office/drawing/2014/main" id="{CB3DA0ED-C7EB-49B9-97EE-D328EF3B9588}"/>
              </a:ext>
            </a:extLst>
          </p:cNvPr>
          <p:cNvSpPr>
            <a:spLocks/>
          </p:cNvSpPr>
          <p:nvPr/>
        </p:nvSpPr>
        <p:spPr bwMode="auto">
          <a:xfrm>
            <a:off x="7330819" y="3860146"/>
            <a:ext cx="102172" cy="126788"/>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44" name="Freeform 58">
            <a:extLst>
              <a:ext uri="{FF2B5EF4-FFF2-40B4-BE49-F238E27FC236}">
                <a16:creationId xmlns:a16="http://schemas.microsoft.com/office/drawing/2014/main" id="{AB48589E-DC02-482B-B6DE-01F59CFBD4A9}"/>
              </a:ext>
            </a:extLst>
          </p:cNvPr>
          <p:cNvSpPr>
            <a:spLocks/>
          </p:cNvSpPr>
          <p:nvPr/>
        </p:nvSpPr>
        <p:spPr bwMode="auto">
          <a:xfrm>
            <a:off x="9201054" y="3252341"/>
            <a:ext cx="221860" cy="192600"/>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45" name="Freeform 59">
            <a:extLst>
              <a:ext uri="{FF2B5EF4-FFF2-40B4-BE49-F238E27FC236}">
                <a16:creationId xmlns:a16="http://schemas.microsoft.com/office/drawing/2014/main" id="{BDFE8D33-A28C-4E80-9FDA-4B884F2EE79B}"/>
              </a:ext>
            </a:extLst>
          </p:cNvPr>
          <p:cNvSpPr>
            <a:spLocks/>
          </p:cNvSpPr>
          <p:nvPr/>
        </p:nvSpPr>
        <p:spPr bwMode="auto">
          <a:xfrm>
            <a:off x="9420968" y="3526241"/>
            <a:ext cx="121633" cy="111303"/>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46" name="Freeform 60">
            <a:extLst>
              <a:ext uri="{FF2B5EF4-FFF2-40B4-BE49-F238E27FC236}">
                <a16:creationId xmlns:a16="http://schemas.microsoft.com/office/drawing/2014/main" id="{ADFE1BE7-A302-4F1A-9609-69508CEB7E6F}"/>
              </a:ext>
            </a:extLst>
          </p:cNvPr>
          <p:cNvSpPr>
            <a:spLocks/>
          </p:cNvSpPr>
          <p:nvPr/>
        </p:nvSpPr>
        <p:spPr bwMode="auto">
          <a:xfrm>
            <a:off x="8625972" y="3009413"/>
            <a:ext cx="201425" cy="155823"/>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47" name="Freeform 61">
            <a:extLst>
              <a:ext uri="{FF2B5EF4-FFF2-40B4-BE49-F238E27FC236}">
                <a16:creationId xmlns:a16="http://schemas.microsoft.com/office/drawing/2014/main" id="{0448C7ED-B176-449B-9774-CE8B108E2018}"/>
              </a:ext>
            </a:extLst>
          </p:cNvPr>
          <p:cNvSpPr>
            <a:spLocks/>
          </p:cNvSpPr>
          <p:nvPr/>
        </p:nvSpPr>
        <p:spPr bwMode="auto">
          <a:xfrm>
            <a:off x="9114451" y="2701640"/>
            <a:ext cx="69088" cy="40649"/>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48" name="Freeform 62">
            <a:extLst>
              <a:ext uri="{FF2B5EF4-FFF2-40B4-BE49-F238E27FC236}">
                <a16:creationId xmlns:a16="http://schemas.microsoft.com/office/drawing/2014/main" id="{D4E3B52B-71EF-498D-A871-68A5AF683D31}"/>
              </a:ext>
            </a:extLst>
          </p:cNvPr>
          <p:cNvSpPr>
            <a:spLocks/>
          </p:cNvSpPr>
          <p:nvPr/>
        </p:nvSpPr>
        <p:spPr bwMode="auto">
          <a:xfrm>
            <a:off x="9365502" y="3587215"/>
            <a:ext cx="264673" cy="231315"/>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49" name="Freeform 63">
            <a:extLst>
              <a:ext uri="{FF2B5EF4-FFF2-40B4-BE49-F238E27FC236}">
                <a16:creationId xmlns:a16="http://schemas.microsoft.com/office/drawing/2014/main" id="{01C12C93-7ADB-4654-92DB-8F019C0AA5B4}"/>
              </a:ext>
            </a:extLst>
          </p:cNvPr>
          <p:cNvSpPr>
            <a:spLocks/>
          </p:cNvSpPr>
          <p:nvPr/>
        </p:nvSpPr>
        <p:spPr bwMode="auto">
          <a:xfrm>
            <a:off x="9045363" y="2514844"/>
            <a:ext cx="171260" cy="182923"/>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50" name="Freeform 64">
            <a:extLst>
              <a:ext uri="{FF2B5EF4-FFF2-40B4-BE49-F238E27FC236}">
                <a16:creationId xmlns:a16="http://schemas.microsoft.com/office/drawing/2014/main" id="{D5FCBE59-AFCD-4521-B7DB-666FBFED9AC8}"/>
              </a:ext>
            </a:extLst>
          </p:cNvPr>
          <p:cNvSpPr>
            <a:spLocks/>
          </p:cNvSpPr>
          <p:nvPr/>
        </p:nvSpPr>
        <p:spPr bwMode="auto">
          <a:xfrm>
            <a:off x="7839734" y="4910257"/>
            <a:ext cx="51573" cy="23228"/>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51" name="Freeform 65">
            <a:extLst>
              <a:ext uri="{FF2B5EF4-FFF2-40B4-BE49-F238E27FC236}">
                <a16:creationId xmlns:a16="http://schemas.microsoft.com/office/drawing/2014/main" id="{82B27F71-E2CC-4DBB-94A5-5BD31D6B9CB9}"/>
              </a:ext>
            </a:extLst>
          </p:cNvPr>
          <p:cNvSpPr>
            <a:spLocks/>
          </p:cNvSpPr>
          <p:nvPr/>
        </p:nvSpPr>
        <p:spPr bwMode="auto">
          <a:xfrm>
            <a:off x="7803730" y="3772072"/>
            <a:ext cx="51573" cy="74525"/>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solidFill>
            <a:srgbClr val="E0DED8"/>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52" name="Freeform 66">
            <a:extLst>
              <a:ext uri="{FF2B5EF4-FFF2-40B4-BE49-F238E27FC236}">
                <a16:creationId xmlns:a16="http://schemas.microsoft.com/office/drawing/2014/main" id="{E2A549F0-B522-4C37-9296-4CC993885F97}"/>
              </a:ext>
            </a:extLst>
          </p:cNvPr>
          <p:cNvSpPr>
            <a:spLocks/>
          </p:cNvSpPr>
          <p:nvPr/>
        </p:nvSpPr>
        <p:spPr bwMode="auto">
          <a:xfrm>
            <a:off x="8916919" y="3024898"/>
            <a:ext cx="16543" cy="31940"/>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53" name="Freeform 67">
            <a:extLst>
              <a:ext uri="{FF2B5EF4-FFF2-40B4-BE49-F238E27FC236}">
                <a16:creationId xmlns:a16="http://schemas.microsoft.com/office/drawing/2014/main" id="{0B6203BD-05E1-4A86-99D8-FE913D18A637}"/>
              </a:ext>
            </a:extLst>
          </p:cNvPr>
          <p:cNvSpPr>
            <a:spLocks/>
          </p:cNvSpPr>
          <p:nvPr/>
        </p:nvSpPr>
        <p:spPr bwMode="auto">
          <a:xfrm>
            <a:off x="8705764" y="2864237"/>
            <a:ext cx="198505" cy="173244"/>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54" name="Freeform 68">
            <a:extLst>
              <a:ext uri="{FF2B5EF4-FFF2-40B4-BE49-F238E27FC236}">
                <a16:creationId xmlns:a16="http://schemas.microsoft.com/office/drawing/2014/main" id="{335C5D04-95EB-4066-A389-8C721D033E00}"/>
              </a:ext>
            </a:extLst>
          </p:cNvPr>
          <p:cNvSpPr>
            <a:spLocks/>
          </p:cNvSpPr>
          <p:nvPr/>
        </p:nvSpPr>
        <p:spPr bwMode="auto">
          <a:xfrm>
            <a:off x="8935405" y="3840790"/>
            <a:ext cx="100227" cy="126788"/>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55" name="Freeform 69">
            <a:extLst>
              <a:ext uri="{FF2B5EF4-FFF2-40B4-BE49-F238E27FC236}">
                <a16:creationId xmlns:a16="http://schemas.microsoft.com/office/drawing/2014/main" id="{80CB8C19-F342-44EF-B7F7-A888B61D8E64}"/>
              </a:ext>
            </a:extLst>
          </p:cNvPr>
          <p:cNvSpPr>
            <a:spLocks/>
          </p:cNvSpPr>
          <p:nvPr/>
        </p:nvSpPr>
        <p:spPr bwMode="auto">
          <a:xfrm>
            <a:off x="8663920" y="2785840"/>
            <a:ext cx="29192" cy="25163"/>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56" name="Freeform 70">
            <a:extLst>
              <a:ext uri="{FF2B5EF4-FFF2-40B4-BE49-F238E27FC236}">
                <a16:creationId xmlns:a16="http://schemas.microsoft.com/office/drawing/2014/main" id="{33599150-2932-4DE6-8CC8-82D02ECBB7D0}"/>
              </a:ext>
            </a:extLst>
          </p:cNvPr>
          <p:cNvSpPr>
            <a:spLocks/>
          </p:cNvSpPr>
          <p:nvPr/>
        </p:nvSpPr>
        <p:spPr bwMode="auto">
          <a:xfrm>
            <a:off x="8687273" y="2720997"/>
            <a:ext cx="116768" cy="166468"/>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57" name="Freeform 71">
            <a:extLst>
              <a:ext uri="{FF2B5EF4-FFF2-40B4-BE49-F238E27FC236}">
                <a16:creationId xmlns:a16="http://schemas.microsoft.com/office/drawing/2014/main" id="{DD4AF735-D40C-459C-85E8-0262DBB14D23}"/>
              </a:ext>
            </a:extLst>
          </p:cNvPr>
          <p:cNvSpPr>
            <a:spLocks/>
          </p:cNvSpPr>
          <p:nvPr/>
        </p:nvSpPr>
        <p:spPr bwMode="auto">
          <a:xfrm>
            <a:off x="9424859" y="3013283"/>
            <a:ext cx="116768" cy="50328"/>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58" name="Freeform 72">
            <a:extLst>
              <a:ext uri="{FF2B5EF4-FFF2-40B4-BE49-F238E27FC236}">
                <a16:creationId xmlns:a16="http://schemas.microsoft.com/office/drawing/2014/main" id="{831E6181-03EF-460A-AA7F-C452DE54444E}"/>
              </a:ext>
            </a:extLst>
          </p:cNvPr>
          <p:cNvSpPr>
            <a:spLocks/>
          </p:cNvSpPr>
          <p:nvPr/>
        </p:nvSpPr>
        <p:spPr bwMode="auto">
          <a:xfrm>
            <a:off x="8720358" y="3664643"/>
            <a:ext cx="76873" cy="127756"/>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59" name="Freeform 73">
            <a:extLst>
              <a:ext uri="{FF2B5EF4-FFF2-40B4-BE49-F238E27FC236}">
                <a16:creationId xmlns:a16="http://schemas.microsoft.com/office/drawing/2014/main" id="{7C199364-E380-481D-9DC7-E14E5594C3E1}"/>
              </a:ext>
            </a:extLst>
          </p:cNvPr>
          <p:cNvSpPr>
            <a:spLocks/>
          </p:cNvSpPr>
          <p:nvPr/>
        </p:nvSpPr>
        <p:spPr bwMode="auto">
          <a:xfrm>
            <a:off x="8509204" y="3634639"/>
            <a:ext cx="129419" cy="106463"/>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60" name="Freeform 74">
            <a:extLst>
              <a:ext uri="{FF2B5EF4-FFF2-40B4-BE49-F238E27FC236}">
                <a16:creationId xmlns:a16="http://schemas.microsoft.com/office/drawing/2014/main" id="{64C51756-418C-4604-90D9-31C85210F1ED}"/>
              </a:ext>
            </a:extLst>
          </p:cNvPr>
          <p:cNvSpPr>
            <a:spLocks/>
          </p:cNvSpPr>
          <p:nvPr/>
        </p:nvSpPr>
        <p:spPr bwMode="auto">
          <a:xfrm>
            <a:off x="8479037" y="3608508"/>
            <a:ext cx="53520" cy="15485"/>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61" name="Freeform 75">
            <a:extLst>
              <a:ext uri="{FF2B5EF4-FFF2-40B4-BE49-F238E27FC236}">
                <a16:creationId xmlns:a16="http://schemas.microsoft.com/office/drawing/2014/main" id="{2DAD1F9F-C955-4996-A967-512E539BC6E1}"/>
              </a:ext>
            </a:extLst>
          </p:cNvPr>
          <p:cNvSpPr>
            <a:spLocks/>
          </p:cNvSpPr>
          <p:nvPr/>
        </p:nvSpPr>
        <p:spPr bwMode="auto">
          <a:xfrm>
            <a:off x="8481958" y="3633671"/>
            <a:ext cx="52545" cy="31940"/>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62" name="Freeform 76">
            <a:extLst>
              <a:ext uri="{FF2B5EF4-FFF2-40B4-BE49-F238E27FC236}">
                <a16:creationId xmlns:a16="http://schemas.microsoft.com/office/drawing/2014/main" id="{AC197934-1607-44F0-B07C-296ACBED0EC1}"/>
              </a:ext>
            </a:extLst>
          </p:cNvPr>
          <p:cNvSpPr>
            <a:spLocks/>
          </p:cNvSpPr>
          <p:nvPr/>
        </p:nvSpPr>
        <p:spPr bwMode="auto">
          <a:xfrm>
            <a:off x="8944165" y="3841757"/>
            <a:ext cx="36004" cy="25163"/>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63" name="Freeform 77">
            <a:extLst>
              <a:ext uri="{FF2B5EF4-FFF2-40B4-BE49-F238E27FC236}">
                <a16:creationId xmlns:a16="http://schemas.microsoft.com/office/drawing/2014/main" id="{47DFD391-3A15-4A6E-AC4F-6D1D55E2BC95}"/>
              </a:ext>
            </a:extLst>
          </p:cNvPr>
          <p:cNvSpPr>
            <a:spLocks/>
          </p:cNvSpPr>
          <p:nvPr/>
        </p:nvSpPr>
        <p:spPr bwMode="auto">
          <a:xfrm>
            <a:off x="9173808" y="3170075"/>
            <a:ext cx="46707" cy="15485"/>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64" name="Freeform 78">
            <a:extLst>
              <a:ext uri="{FF2B5EF4-FFF2-40B4-BE49-F238E27FC236}">
                <a16:creationId xmlns:a16="http://schemas.microsoft.com/office/drawing/2014/main" id="{A9C88863-440D-48C0-990E-7E5EB2536543}"/>
              </a:ext>
            </a:extLst>
          </p:cNvPr>
          <p:cNvSpPr>
            <a:spLocks/>
          </p:cNvSpPr>
          <p:nvPr/>
        </p:nvSpPr>
        <p:spPr bwMode="auto">
          <a:xfrm>
            <a:off x="9110558" y="3048126"/>
            <a:ext cx="102172" cy="107431"/>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65" name="Freeform 79">
            <a:extLst>
              <a:ext uri="{FF2B5EF4-FFF2-40B4-BE49-F238E27FC236}">
                <a16:creationId xmlns:a16="http://schemas.microsoft.com/office/drawing/2014/main" id="{764AA061-5BD3-4C0B-9214-A0B13337609A}"/>
              </a:ext>
            </a:extLst>
          </p:cNvPr>
          <p:cNvSpPr>
            <a:spLocks/>
          </p:cNvSpPr>
          <p:nvPr/>
        </p:nvSpPr>
        <p:spPr bwMode="auto">
          <a:xfrm>
            <a:off x="7937039" y="2322245"/>
            <a:ext cx="707420" cy="371652"/>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66" name="Freeform 80">
            <a:extLst>
              <a:ext uri="{FF2B5EF4-FFF2-40B4-BE49-F238E27FC236}">
                <a16:creationId xmlns:a16="http://schemas.microsoft.com/office/drawing/2014/main" id="{D9F43C45-7801-450E-A4CE-DF0A276A9F26}"/>
              </a:ext>
            </a:extLst>
          </p:cNvPr>
          <p:cNvSpPr>
            <a:spLocks/>
          </p:cNvSpPr>
          <p:nvPr/>
        </p:nvSpPr>
        <p:spPr bwMode="auto">
          <a:xfrm>
            <a:off x="7143990" y="3529144"/>
            <a:ext cx="72980" cy="82267"/>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67" name="Freeform 81">
            <a:extLst>
              <a:ext uri="{FF2B5EF4-FFF2-40B4-BE49-F238E27FC236}">
                <a16:creationId xmlns:a16="http://schemas.microsoft.com/office/drawing/2014/main" id="{801E147B-89E1-4EDA-85FC-8152891A4422}"/>
              </a:ext>
            </a:extLst>
          </p:cNvPr>
          <p:cNvSpPr>
            <a:spLocks/>
          </p:cNvSpPr>
          <p:nvPr/>
        </p:nvSpPr>
        <p:spPr bwMode="auto">
          <a:xfrm>
            <a:off x="7682096" y="3717390"/>
            <a:ext cx="85629" cy="144693"/>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68" name="Freeform 82">
            <a:extLst>
              <a:ext uri="{FF2B5EF4-FFF2-40B4-BE49-F238E27FC236}">
                <a16:creationId xmlns:a16="http://schemas.microsoft.com/office/drawing/2014/main" id="{BB50DB4D-794F-47B8-955F-CE7FD281F9DC}"/>
              </a:ext>
            </a:extLst>
          </p:cNvPr>
          <p:cNvSpPr>
            <a:spLocks/>
          </p:cNvSpPr>
          <p:nvPr/>
        </p:nvSpPr>
        <p:spPr bwMode="auto">
          <a:xfrm>
            <a:off x="7194590" y="3565923"/>
            <a:ext cx="110929" cy="60975"/>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69" name="Freeform 83">
            <a:extLst>
              <a:ext uri="{FF2B5EF4-FFF2-40B4-BE49-F238E27FC236}">
                <a16:creationId xmlns:a16="http://schemas.microsoft.com/office/drawing/2014/main" id="{8FA97B03-3A13-4BA3-805F-C06995AC9852}"/>
              </a:ext>
            </a:extLst>
          </p:cNvPr>
          <p:cNvSpPr>
            <a:spLocks/>
          </p:cNvSpPr>
          <p:nvPr/>
        </p:nvSpPr>
        <p:spPr bwMode="auto">
          <a:xfrm>
            <a:off x="8996710" y="2955213"/>
            <a:ext cx="91468" cy="79363"/>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70" name="Freeform 84">
            <a:extLst>
              <a:ext uri="{FF2B5EF4-FFF2-40B4-BE49-F238E27FC236}">
                <a16:creationId xmlns:a16="http://schemas.microsoft.com/office/drawing/2014/main" id="{8B166495-48A9-473F-A57E-F2EB7F761640}"/>
              </a:ext>
            </a:extLst>
          </p:cNvPr>
          <p:cNvSpPr>
            <a:spLocks/>
          </p:cNvSpPr>
          <p:nvPr/>
        </p:nvSpPr>
        <p:spPr bwMode="auto">
          <a:xfrm>
            <a:off x="7466076" y="3487528"/>
            <a:ext cx="52545" cy="37745"/>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71" name="Freeform 85">
            <a:extLst>
              <a:ext uri="{FF2B5EF4-FFF2-40B4-BE49-F238E27FC236}">
                <a16:creationId xmlns:a16="http://schemas.microsoft.com/office/drawing/2014/main" id="{08F63CC5-E5CB-42A0-A00A-1C646C2DB682}"/>
              </a:ext>
            </a:extLst>
          </p:cNvPr>
          <p:cNvSpPr>
            <a:spLocks/>
          </p:cNvSpPr>
          <p:nvPr/>
        </p:nvSpPr>
        <p:spPr bwMode="auto">
          <a:xfrm>
            <a:off x="9034659" y="2913597"/>
            <a:ext cx="101199" cy="56135"/>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72" name="Freeform 86">
            <a:extLst>
              <a:ext uri="{FF2B5EF4-FFF2-40B4-BE49-F238E27FC236}">
                <a16:creationId xmlns:a16="http://schemas.microsoft.com/office/drawing/2014/main" id="{4BEA92AE-749D-4EAF-B84A-9CAD6479E3FD}"/>
              </a:ext>
            </a:extLst>
          </p:cNvPr>
          <p:cNvSpPr>
            <a:spLocks noEditPoints="1"/>
          </p:cNvSpPr>
          <p:nvPr/>
        </p:nvSpPr>
        <p:spPr bwMode="auto">
          <a:xfrm>
            <a:off x="10479663" y="3777880"/>
            <a:ext cx="818349" cy="318421"/>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73" name="Freeform 87">
            <a:extLst>
              <a:ext uri="{FF2B5EF4-FFF2-40B4-BE49-F238E27FC236}">
                <a16:creationId xmlns:a16="http://schemas.microsoft.com/office/drawing/2014/main" id="{03BE1F45-6D64-438B-8A03-39FA474E12FF}"/>
              </a:ext>
            </a:extLst>
          </p:cNvPr>
          <p:cNvSpPr>
            <a:spLocks/>
          </p:cNvSpPr>
          <p:nvPr/>
        </p:nvSpPr>
        <p:spPr bwMode="auto">
          <a:xfrm>
            <a:off x="9966858" y="3173946"/>
            <a:ext cx="490425" cy="553607"/>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74" name="Freeform 88">
            <a:extLst>
              <a:ext uri="{FF2B5EF4-FFF2-40B4-BE49-F238E27FC236}">
                <a16:creationId xmlns:a16="http://schemas.microsoft.com/office/drawing/2014/main" id="{AA3A60C6-5BAE-48D8-B901-9624A12E4A3E}"/>
              </a:ext>
            </a:extLst>
          </p:cNvPr>
          <p:cNvSpPr>
            <a:spLocks/>
          </p:cNvSpPr>
          <p:nvPr/>
        </p:nvSpPr>
        <p:spPr bwMode="auto">
          <a:xfrm>
            <a:off x="8624998" y="2786808"/>
            <a:ext cx="61303" cy="66781"/>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75" name="Freeform 89">
            <a:extLst>
              <a:ext uri="{FF2B5EF4-FFF2-40B4-BE49-F238E27FC236}">
                <a16:creationId xmlns:a16="http://schemas.microsoft.com/office/drawing/2014/main" id="{E8AA0019-F84A-4758-B3FB-A7F9F09BB4C0}"/>
              </a:ext>
            </a:extLst>
          </p:cNvPr>
          <p:cNvSpPr>
            <a:spLocks/>
          </p:cNvSpPr>
          <p:nvPr/>
        </p:nvSpPr>
        <p:spPr bwMode="auto">
          <a:xfrm>
            <a:off x="9506597" y="3089744"/>
            <a:ext cx="366847" cy="293256"/>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76" name="Freeform 90">
            <a:extLst>
              <a:ext uri="{FF2B5EF4-FFF2-40B4-BE49-F238E27FC236}">
                <a16:creationId xmlns:a16="http://schemas.microsoft.com/office/drawing/2014/main" id="{6317BE22-2F6A-48EE-8169-3E75A16B1E97}"/>
              </a:ext>
            </a:extLst>
          </p:cNvPr>
          <p:cNvSpPr>
            <a:spLocks/>
          </p:cNvSpPr>
          <p:nvPr/>
        </p:nvSpPr>
        <p:spPr bwMode="auto">
          <a:xfrm>
            <a:off x="9435563" y="3136201"/>
            <a:ext cx="175152" cy="166468"/>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77" name="Freeform 91">
            <a:extLst>
              <a:ext uri="{FF2B5EF4-FFF2-40B4-BE49-F238E27FC236}">
                <a16:creationId xmlns:a16="http://schemas.microsoft.com/office/drawing/2014/main" id="{35A7D130-58E4-4926-8E79-808412F4FD29}"/>
              </a:ext>
            </a:extLst>
          </p:cNvPr>
          <p:cNvSpPr>
            <a:spLocks/>
          </p:cNvSpPr>
          <p:nvPr/>
        </p:nvSpPr>
        <p:spPr bwMode="auto">
          <a:xfrm>
            <a:off x="8449846" y="2576787"/>
            <a:ext cx="144013" cy="54200"/>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78" name="Freeform 92">
            <a:extLst>
              <a:ext uri="{FF2B5EF4-FFF2-40B4-BE49-F238E27FC236}">
                <a16:creationId xmlns:a16="http://schemas.microsoft.com/office/drawing/2014/main" id="{AA98A3DC-A893-4279-8164-F368A80506D7}"/>
              </a:ext>
            </a:extLst>
          </p:cNvPr>
          <p:cNvSpPr>
            <a:spLocks/>
          </p:cNvSpPr>
          <p:nvPr/>
        </p:nvSpPr>
        <p:spPr bwMode="auto">
          <a:xfrm>
            <a:off x="9362584" y="3218467"/>
            <a:ext cx="23353" cy="76460"/>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79" name="Freeform 93">
            <a:extLst>
              <a:ext uri="{FF2B5EF4-FFF2-40B4-BE49-F238E27FC236}">
                <a16:creationId xmlns:a16="http://schemas.microsoft.com/office/drawing/2014/main" id="{13F25352-DF69-4106-A56F-C7C2851E2955}"/>
              </a:ext>
            </a:extLst>
          </p:cNvPr>
          <p:cNvSpPr>
            <a:spLocks/>
          </p:cNvSpPr>
          <p:nvPr/>
        </p:nvSpPr>
        <p:spPr bwMode="auto">
          <a:xfrm>
            <a:off x="8985032" y="3119747"/>
            <a:ext cx="50600" cy="31940"/>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80" name="Freeform 94">
            <a:extLst>
              <a:ext uri="{FF2B5EF4-FFF2-40B4-BE49-F238E27FC236}">
                <a16:creationId xmlns:a16="http://schemas.microsoft.com/office/drawing/2014/main" id="{6F09CF57-4CBE-44B8-AD54-A3F5A1425050}"/>
              </a:ext>
            </a:extLst>
          </p:cNvPr>
          <p:cNvSpPr>
            <a:spLocks/>
          </p:cNvSpPr>
          <p:nvPr/>
        </p:nvSpPr>
        <p:spPr bwMode="auto">
          <a:xfrm>
            <a:off x="8912052" y="3059739"/>
            <a:ext cx="27245" cy="46456"/>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81" name="Freeform 95">
            <a:extLst>
              <a:ext uri="{FF2B5EF4-FFF2-40B4-BE49-F238E27FC236}">
                <a16:creationId xmlns:a16="http://schemas.microsoft.com/office/drawing/2014/main" id="{2E71EF9D-00F2-425C-B3DB-324EB987AC28}"/>
              </a:ext>
            </a:extLst>
          </p:cNvPr>
          <p:cNvSpPr>
            <a:spLocks/>
          </p:cNvSpPr>
          <p:nvPr/>
        </p:nvSpPr>
        <p:spPr bwMode="auto">
          <a:xfrm>
            <a:off x="8886753" y="2943599"/>
            <a:ext cx="195587" cy="181955"/>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82" name="Freeform 96">
            <a:extLst>
              <a:ext uri="{FF2B5EF4-FFF2-40B4-BE49-F238E27FC236}">
                <a16:creationId xmlns:a16="http://schemas.microsoft.com/office/drawing/2014/main" id="{D713598C-EF6A-47D8-82C9-A1A1808B3B26}"/>
              </a:ext>
            </a:extLst>
          </p:cNvPr>
          <p:cNvSpPr>
            <a:spLocks/>
          </p:cNvSpPr>
          <p:nvPr/>
        </p:nvSpPr>
        <p:spPr bwMode="auto">
          <a:xfrm>
            <a:off x="7397961" y="3515594"/>
            <a:ext cx="36976" cy="16453"/>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83" name="Freeform 97">
            <a:extLst>
              <a:ext uri="{FF2B5EF4-FFF2-40B4-BE49-F238E27FC236}">
                <a16:creationId xmlns:a16="http://schemas.microsoft.com/office/drawing/2014/main" id="{A25E501D-1FEB-4825-AB50-0324194038DD}"/>
              </a:ext>
            </a:extLst>
          </p:cNvPr>
          <p:cNvSpPr>
            <a:spLocks/>
          </p:cNvSpPr>
          <p:nvPr/>
        </p:nvSpPr>
        <p:spPr bwMode="auto">
          <a:xfrm>
            <a:off x="9377179" y="3216531"/>
            <a:ext cx="68115" cy="84203"/>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84" name="Freeform 98">
            <a:extLst>
              <a:ext uri="{FF2B5EF4-FFF2-40B4-BE49-F238E27FC236}">
                <a16:creationId xmlns:a16="http://schemas.microsoft.com/office/drawing/2014/main" id="{64A23165-F95F-438A-9DB8-652E41485D4C}"/>
              </a:ext>
            </a:extLst>
          </p:cNvPr>
          <p:cNvSpPr>
            <a:spLocks/>
          </p:cNvSpPr>
          <p:nvPr/>
        </p:nvSpPr>
        <p:spPr bwMode="auto">
          <a:xfrm>
            <a:off x="11019716" y="3197173"/>
            <a:ext cx="36976" cy="32907"/>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85" name="Freeform 99">
            <a:extLst>
              <a:ext uri="{FF2B5EF4-FFF2-40B4-BE49-F238E27FC236}">
                <a16:creationId xmlns:a16="http://schemas.microsoft.com/office/drawing/2014/main" id="{0AFC8E44-66ED-4B82-AAFE-E4D9D7C8C09F}"/>
              </a:ext>
            </a:extLst>
          </p:cNvPr>
          <p:cNvSpPr>
            <a:spLocks/>
          </p:cNvSpPr>
          <p:nvPr/>
        </p:nvSpPr>
        <p:spPr bwMode="auto">
          <a:xfrm>
            <a:off x="10971062" y="3056837"/>
            <a:ext cx="169313" cy="207119"/>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86" name="Freeform 100">
            <a:extLst>
              <a:ext uri="{FF2B5EF4-FFF2-40B4-BE49-F238E27FC236}">
                <a16:creationId xmlns:a16="http://schemas.microsoft.com/office/drawing/2014/main" id="{AE6FDAB9-0BC5-407E-8EAF-ECC6FC48C54A}"/>
              </a:ext>
            </a:extLst>
          </p:cNvPr>
          <p:cNvSpPr>
            <a:spLocks/>
          </p:cNvSpPr>
          <p:nvPr/>
        </p:nvSpPr>
        <p:spPr bwMode="auto">
          <a:xfrm>
            <a:off x="11047935" y="2973603"/>
            <a:ext cx="87576" cy="79363"/>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87" name="Freeform 101">
            <a:extLst>
              <a:ext uri="{FF2B5EF4-FFF2-40B4-BE49-F238E27FC236}">
                <a16:creationId xmlns:a16="http://schemas.microsoft.com/office/drawing/2014/main" id="{94B3BF73-E5F1-4634-90F6-2F929185066F}"/>
              </a:ext>
            </a:extLst>
          </p:cNvPr>
          <p:cNvSpPr>
            <a:spLocks/>
          </p:cNvSpPr>
          <p:nvPr/>
        </p:nvSpPr>
        <p:spPr bwMode="auto">
          <a:xfrm>
            <a:off x="9507569" y="2781970"/>
            <a:ext cx="634440" cy="289385"/>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88" name="Freeform 102">
            <a:extLst>
              <a:ext uri="{FF2B5EF4-FFF2-40B4-BE49-F238E27FC236}">
                <a16:creationId xmlns:a16="http://schemas.microsoft.com/office/drawing/2014/main" id="{D41A0CB1-4069-4AF5-BAEA-D7BBD94C65E4}"/>
              </a:ext>
            </a:extLst>
          </p:cNvPr>
          <p:cNvSpPr>
            <a:spLocks/>
          </p:cNvSpPr>
          <p:nvPr/>
        </p:nvSpPr>
        <p:spPr bwMode="auto">
          <a:xfrm>
            <a:off x="9383990" y="3776913"/>
            <a:ext cx="142068" cy="205183"/>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89" name="Freeform 103">
            <a:extLst>
              <a:ext uri="{FF2B5EF4-FFF2-40B4-BE49-F238E27FC236}">
                <a16:creationId xmlns:a16="http://schemas.microsoft.com/office/drawing/2014/main" id="{FBDF6FDC-E59F-4AAB-89B4-75495D24259A}"/>
              </a:ext>
            </a:extLst>
          </p:cNvPr>
          <p:cNvSpPr>
            <a:spLocks/>
          </p:cNvSpPr>
          <p:nvPr/>
        </p:nvSpPr>
        <p:spPr bwMode="auto">
          <a:xfrm>
            <a:off x="9923069" y="3019089"/>
            <a:ext cx="161529" cy="79363"/>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90" name="Freeform 104">
            <a:extLst>
              <a:ext uri="{FF2B5EF4-FFF2-40B4-BE49-F238E27FC236}">
                <a16:creationId xmlns:a16="http://schemas.microsoft.com/office/drawing/2014/main" id="{B0DD9407-CEB0-439A-8343-F17937CC15AE}"/>
              </a:ext>
            </a:extLst>
          </p:cNvPr>
          <p:cNvSpPr>
            <a:spLocks/>
          </p:cNvSpPr>
          <p:nvPr/>
        </p:nvSpPr>
        <p:spPr bwMode="auto">
          <a:xfrm>
            <a:off x="10593513" y="3594957"/>
            <a:ext cx="94388" cy="82267"/>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91" name="Freeform 105">
            <a:extLst>
              <a:ext uri="{FF2B5EF4-FFF2-40B4-BE49-F238E27FC236}">
                <a16:creationId xmlns:a16="http://schemas.microsoft.com/office/drawing/2014/main" id="{0FB2A11F-0731-4704-8B00-17A729D3576E}"/>
              </a:ext>
            </a:extLst>
          </p:cNvPr>
          <p:cNvSpPr>
            <a:spLocks/>
          </p:cNvSpPr>
          <p:nvPr/>
        </p:nvSpPr>
        <p:spPr bwMode="auto">
          <a:xfrm>
            <a:off x="10877649" y="3112004"/>
            <a:ext cx="74927" cy="84203"/>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92" name="Freeform 106">
            <a:extLst>
              <a:ext uri="{FF2B5EF4-FFF2-40B4-BE49-F238E27FC236}">
                <a16:creationId xmlns:a16="http://schemas.microsoft.com/office/drawing/2014/main" id="{CB6085BA-E6E5-4032-97E2-CFA9617B8C50}"/>
              </a:ext>
            </a:extLst>
          </p:cNvPr>
          <p:cNvSpPr>
            <a:spLocks/>
          </p:cNvSpPr>
          <p:nvPr/>
        </p:nvSpPr>
        <p:spPr bwMode="auto">
          <a:xfrm>
            <a:off x="9104720" y="3019089"/>
            <a:ext cx="27245" cy="28067"/>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93" name="Freeform 107">
            <a:extLst>
              <a:ext uri="{FF2B5EF4-FFF2-40B4-BE49-F238E27FC236}">
                <a16:creationId xmlns:a16="http://schemas.microsoft.com/office/drawing/2014/main" id="{427BF797-4B2C-4CDE-BB1F-BDAF5E94470E}"/>
              </a:ext>
            </a:extLst>
          </p:cNvPr>
          <p:cNvSpPr>
            <a:spLocks/>
          </p:cNvSpPr>
          <p:nvPr/>
        </p:nvSpPr>
        <p:spPr bwMode="auto">
          <a:xfrm>
            <a:off x="9578605" y="3283312"/>
            <a:ext cx="33084" cy="30971"/>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94" name="Freeform 108">
            <a:extLst>
              <a:ext uri="{FF2B5EF4-FFF2-40B4-BE49-F238E27FC236}">
                <a16:creationId xmlns:a16="http://schemas.microsoft.com/office/drawing/2014/main" id="{F5F726F9-3E2A-4D9C-80DA-4B5683834046}"/>
              </a:ext>
            </a:extLst>
          </p:cNvPr>
          <p:cNvSpPr>
            <a:spLocks/>
          </p:cNvSpPr>
          <p:nvPr/>
        </p:nvSpPr>
        <p:spPr bwMode="auto">
          <a:xfrm>
            <a:off x="10535128" y="3436231"/>
            <a:ext cx="146933" cy="172276"/>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95" name="Freeform 109">
            <a:extLst>
              <a:ext uri="{FF2B5EF4-FFF2-40B4-BE49-F238E27FC236}">
                <a16:creationId xmlns:a16="http://schemas.microsoft.com/office/drawing/2014/main" id="{B2A7FF4C-935C-4D00-AC21-D6856B9B3C62}"/>
              </a:ext>
            </a:extLst>
          </p:cNvPr>
          <p:cNvSpPr>
            <a:spLocks/>
          </p:cNvSpPr>
          <p:nvPr/>
        </p:nvSpPr>
        <p:spPr bwMode="auto">
          <a:xfrm>
            <a:off x="9373288" y="3191367"/>
            <a:ext cx="23353" cy="30971"/>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96" name="Freeform 110">
            <a:extLst>
              <a:ext uri="{FF2B5EF4-FFF2-40B4-BE49-F238E27FC236}">
                <a16:creationId xmlns:a16="http://schemas.microsoft.com/office/drawing/2014/main" id="{157BA81E-8B3B-4183-9564-C398ACE79E25}"/>
              </a:ext>
            </a:extLst>
          </p:cNvPr>
          <p:cNvSpPr>
            <a:spLocks/>
          </p:cNvSpPr>
          <p:nvPr/>
        </p:nvSpPr>
        <p:spPr bwMode="auto">
          <a:xfrm>
            <a:off x="8574399" y="3715937"/>
            <a:ext cx="69088" cy="84203"/>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97" name="Freeform 111">
            <a:extLst>
              <a:ext uri="{FF2B5EF4-FFF2-40B4-BE49-F238E27FC236}">
                <a16:creationId xmlns:a16="http://schemas.microsoft.com/office/drawing/2014/main" id="{2014995C-5017-414A-9F68-AD58748ED839}"/>
              </a:ext>
            </a:extLst>
          </p:cNvPr>
          <p:cNvSpPr>
            <a:spLocks/>
          </p:cNvSpPr>
          <p:nvPr/>
        </p:nvSpPr>
        <p:spPr bwMode="auto">
          <a:xfrm>
            <a:off x="8939300" y="3221371"/>
            <a:ext cx="278297" cy="272931"/>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98" name="Freeform 112">
            <a:extLst>
              <a:ext uri="{FF2B5EF4-FFF2-40B4-BE49-F238E27FC236}">
                <a16:creationId xmlns:a16="http://schemas.microsoft.com/office/drawing/2014/main" id="{055C186E-0EFF-469A-B553-98E0F725432D}"/>
              </a:ext>
            </a:extLst>
          </p:cNvPr>
          <p:cNvSpPr>
            <a:spLocks/>
          </p:cNvSpPr>
          <p:nvPr/>
        </p:nvSpPr>
        <p:spPr bwMode="auto">
          <a:xfrm>
            <a:off x="10199420" y="3689805"/>
            <a:ext cx="37949" cy="77427"/>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799" name="Freeform 113">
            <a:extLst>
              <a:ext uri="{FF2B5EF4-FFF2-40B4-BE49-F238E27FC236}">
                <a16:creationId xmlns:a16="http://schemas.microsoft.com/office/drawing/2014/main" id="{04AD4106-B912-48B7-9EC0-66D2DE59E129}"/>
              </a:ext>
            </a:extLst>
          </p:cNvPr>
          <p:cNvSpPr>
            <a:spLocks/>
          </p:cNvSpPr>
          <p:nvPr/>
        </p:nvSpPr>
        <p:spPr bwMode="auto">
          <a:xfrm>
            <a:off x="9240950" y="4464080"/>
            <a:ext cx="40868" cy="39681"/>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00" name="Freeform 114">
            <a:extLst>
              <a:ext uri="{FF2B5EF4-FFF2-40B4-BE49-F238E27FC236}">
                <a16:creationId xmlns:a16="http://schemas.microsoft.com/office/drawing/2014/main" id="{9081B635-95C9-4C15-8B09-87400D6987B5}"/>
              </a:ext>
            </a:extLst>
          </p:cNvPr>
          <p:cNvSpPr>
            <a:spLocks/>
          </p:cNvSpPr>
          <p:nvPr/>
        </p:nvSpPr>
        <p:spPr bwMode="auto">
          <a:xfrm>
            <a:off x="9090124" y="2763580"/>
            <a:ext cx="85629" cy="46456"/>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01" name="Freeform 115">
            <a:extLst>
              <a:ext uri="{FF2B5EF4-FFF2-40B4-BE49-F238E27FC236}">
                <a16:creationId xmlns:a16="http://schemas.microsoft.com/office/drawing/2014/main" id="{C8BCF709-DF42-41E6-9519-2C3C7DA5B8D8}"/>
              </a:ext>
            </a:extLst>
          </p:cNvPr>
          <p:cNvSpPr>
            <a:spLocks/>
          </p:cNvSpPr>
          <p:nvPr/>
        </p:nvSpPr>
        <p:spPr bwMode="auto">
          <a:xfrm>
            <a:off x="8866318" y="2883592"/>
            <a:ext cx="8757" cy="13549"/>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02" name="Freeform 116">
            <a:extLst>
              <a:ext uri="{FF2B5EF4-FFF2-40B4-BE49-F238E27FC236}">
                <a16:creationId xmlns:a16="http://schemas.microsoft.com/office/drawing/2014/main" id="{16F2BF3E-8BF5-4DDA-B1B0-98387D5E43C5}"/>
              </a:ext>
            </a:extLst>
          </p:cNvPr>
          <p:cNvSpPr>
            <a:spLocks/>
          </p:cNvSpPr>
          <p:nvPr/>
        </p:nvSpPr>
        <p:spPr bwMode="auto">
          <a:xfrm>
            <a:off x="9089152" y="2732609"/>
            <a:ext cx="106065" cy="45488"/>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03" name="Freeform 117">
            <a:extLst>
              <a:ext uri="{FF2B5EF4-FFF2-40B4-BE49-F238E27FC236}">
                <a16:creationId xmlns:a16="http://schemas.microsoft.com/office/drawing/2014/main" id="{CB04D0B9-BA60-4FD7-ABCC-1ECFA19602E6}"/>
              </a:ext>
            </a:extLst>
          </p:cNvPr>
          <p:cNvSpPr>
            <a:spLocks/>
          </p:cNvSpPr>
          <p:nvPr/>
        </p:nvSpPr>
        <p:spPr bwMode="auto">
          <a:xfrm>
            <a:off x="8480013" y="3169108"/>
            <a:ext cx="279271" cy="287449"/>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04" name="Freeform 118">
            <a:extLst>
              <a:ext uri="{FF2B5EF4-FFF2-40B4-BE49-F238E27FC236}">
                <a16:creationId xmlns:a16="http://schemas.microsoft.com/office/drawing/2014/main" id="{E87D4B0D-F05E-40D7-A453-D9E48842F18D}"/>
              </a:ext>
            </a:extLst>
          </p:cNvPr>
          <p:cNvSpPr>
            <a:spLocks/>
          </p:cNvSpPr>
          <p:nvPr/>
        </p:nvSpPr>
        <p:spPr bwMode="auto">
          <a:xfrm>
            <a:off x="9197160" y="2916501"/>
            <a:ext cx="58384" cy="59039"/>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05" name="Freeform 119">
            <a:extLst>
              <a:ext uri="{FF2B5EF4-FFF2-40B4-BE49-F238E27FC236}">
                <a16:creationId xmlns:a16="http://schemas.microsoft.com/office/drawing/2014/main" id="{4C909AAE-39C6-4BC9-97A7-9AFA4D756446}"/>
              </a:ext>
            </a:extLst>
          </p:cNvPr>
          <p:cNvSpPr>
            <a:spLocks/>
          </p:cNvSpPr>
          <p:nvPr/>
        </p:nvSpPr>
        <p:spPr bwMode="auto">
          <a:xfrm>
            <a:off x="9534816" y="4130175"/>
            <a:ext cx="137203" cy="271964"/>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06" name="Freeform 120">
            <a:extLst>
              <a:ext uri="{FF2B5EF4-FFF2-40B4-BE49-F238E27FC236}">
                <a16:creationId xmlns:a16="http://schemas.microsoft.com/office/drawing/2014/main" id="{7FAA5AF3-3298-4501-BBBD-15EB05525D6D}"/>
              </a:ext>
            </a:extLst>
          </p:cNvPr>
          <p:cNvSpPr>
            <a:spLocks/>
          </p:cNvSpPr>
          <p:nvPr/>
        </p:nvSpPr>
        <p:spPr bwMode="auto">
          <a:xfrm>
            <a:off x="6787848" y="3230082"/>
            <a:ext cx="469017" cy="364877"/>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07" name="Freeform 121">
            <a:extLst>
              <a:ext uri="{FF2B5EF4-FFF2-40B4-BE49-F238E27FC236}">
                <a16:creationId xmlns:a16="http://schemas.microsoft.com/office/drawing/2014/main" id="{DB91B996-1D8A-4EF6-9CA4-EB3414776439}"/>
              </a:ext>
            </a:extLst>
          </p:cNvPr>
          <p:cNvSpPr>
            <a:spLocks/>
          </p:cNvSpPr>
          <p:nvPr/>
        </p:nvSpPr>
        <p:spPr bwMode="auto">
          <a:xfrm>
            <a:off x="9112505" y="3038448"/>
            <a:ext cx="40868" cy="29035"/>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08" name="Freeform 122">
            <a:extLst>
              <a:ext uri="{FF2B5EF4-FFF2-40B4-BE49-F238E27FC236}">
                <a16:creationId xmlns:a16="http://schemas.microsoft.com/office/drawing/2014/main" id="{1267A035-0332-4BCD-9562-37EF03CF49D7}"/>
              </a:ext>
            </a:extLst>
          </p:cNvPr>
          <p:cNvSpPr>
            <a:spLocks/>
          </p:cNvSpPr>
          <p:nvPr/>
        </p:nvSpPr>
        <p:spPr bwMode="auto">
          <a:xfrm>
            <a:off x="8562721" y="3384220"/>
            <a:ext cx="290947" cy="302432"/>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09" name="Freeform 123">
            <a:extLst>
              <a:ext uri="{FF2B5EF4-FFF2-40B4-BE49-F238E27FC236}">
                <a16:creationId xmlns:a16="http://schemas.microsoft.com/office/drawing/2014/main" id="{55EE6BF2-88B5-4C53-9094-455CBB98AF87}"/>
              </a:ext>
            </a:extLst>
          </p:cNvPr>
          <p:cNvSpPr>
            <a:spLocks/>
          </p:cNvSpPr>
          <p:nvPr/>
        </p:nvSpPr>
        <p:spPr bwMode="auto">
          <a:xfrm>
            <a:off x="10395008" y="3318155"/>
            <a:ext cx="155689" cy="369715"/>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10" name="Freeform 124">
            <a:extLst>
              <a:ext uri="{FF2B5EF4-FFF2-40B4-BE49-F238E27FC236}">
                <a16:creationId xmlns:a16="http://schemas.microsoft.com/office/drawing/2014/main" id="{ED60894F-A3BB-46C1-963E-CB8D56079890}"/>
              </a:ext>
            </a:extLst>
          </p:cNvPr>
          <p:cNvSpPr>
            <a:spLocks/>
          </p:cNvSpPr>
          <p:nvPr/>
        </p:nvSpPr>
        <p:spPr bwMode="auto">
          <a:xfrm>
            <a:off x="9078447" y="3014252"/>
            <a:ext cx="30165" cy="32907"/>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11" name="Freeform 125">
            <a:extLst>
              <a:ext uri="{FF2B5EF4-FFF2-40B4-BE49-F238E27FC236}">
                <a16:creationId xmlns:a16="http://schemas.microsoft.com/office/drawing/2014/main" id="{937ED02F-0431-40AC-A515-B9C5BE48FD06}"/>
              </a:ext>
            </a:extLst>
          </p:cNvPr>
          <p:cNvSpPr>
            <a:spLocks/>
          </p:cNvSpPr>
          <p:nvPr/>
        </p:nvSpPr>
        <p:spPr bwMode="auto">
          <a:xfrm>
            <a:off x="10147849" y="2846815"/>
            <a:ext cx="530321" cy="206151"/>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12" name="Freeform 126">
            <a:extLst>
              <a:ext uri="{FF2B5EF4-FFF2-40B4-BE49-F238E27FC236}">
                <a16:creationId xmlns:a16="http://schemas.microsoft.com/office/drawing/2014/main" id="{5946D410-8717-4AC6-B4D4-19E0BDB40CCE}"/>
              </a:ext>
            </a:extLst>
          </p:cNvPr>
          <p:cNvSpPr>
            <a:spLocks/>
          </p:cNvSpPr>
          <p:nvPr/>
        </p:nvSpPr>
        <p:spPr bwMode="auto">
          <a:xfrm>
            <a:off x="9312957" y="4095332"/>
            <a:ext cx="187801" cy="330035"/>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13" name="Freeform 127">
            <a:extLst>
              <a:ext uri="{FF2B5EF4-FFF2-40B4-BE49-F238E27FC236}">
                <a16:creationId xmlns:a16="http://schemas.microsoft.com/office/drawing/2014/main" id="{65B61E34-726B-4A7A-ACAD-E5656A7B2A76}"/>
              </a:ext>
            </a:extLst>
          </p:cNvPr>
          <p:cNvSpPr>
            <a:spLocks/>
          </p:cNvSpPr>
          <p:nvPr/>
        </p:nvSpPr>
        <p:spPr bwMode="auto">
          <a:xfrm>
            <a:off x="8479038" y="3335093"/>
            <a:ext cx="213101" cy="260348"/>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14" name="Freeform 128">
            <a:extLst>
              <a:ext uri="{FF2B5EF4-FFF2-40B4-BE49-F238E27FC236}">
                <a16:creationId xmlns:a16="http://schemas.microsoft.com/office/drawing/2014/main" id="{45F5483C-B0E2-409E-BA34-0C01EE8803C2}"/>
              </a:ext>
            </a:extLst>
          </p:cNvPr>
          <p:cNvSpPr>
            <a:spLocks/>
          </p:cNvSpPr>
          <p:nvPr/>
        </p:nvSpPr>
        <p:spPr bwMode="auto">
          <a:xfrm>
            <a:off x="9357718" y="4073072"/>
            <a:ext cx="52545" cy="151952"/>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15" name="Freeform 129">
            <a:extLst>
              <a:ext uri="{FF2B5EF4-FFF2-40B4-BE49-F238E27FC236}">
                <a16:creationId xmlns:a16="http://schemas.microsoft.com/office/drawing/2014/main" id="{77420B89-6E65-4CD4-AB56-AD2E9CD1C0F2}"/>
              </a:ext>
            </a:extLst>
          </p:cNvPr>
          <p:cNvSpPr>
            <a:spLocks noEditPoints="1"/>
          </p:cNvSpPr>
          <p:nvPr/>
        </p:nvSpPr>
        <p:spPr bwMode="auto">
          <a:xfrm>
            <a:off x="10564320" y="3748845"/>
            <a:ext cx="341547" cy="122916"/>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16" name="Freeform 130">
            <a:extLst>
              <a:ext uri="{FF2B5EF4-FFF2-40B4-BE49-F238E27FC236}">
                <a16:creationId xmlns:a16="http://schemas.microsoft.com/office/drawing/2014/main" id="{3634CDB9-B275-48DA-B434-A838F10A256A}"/>
              </a:ext>
            </a:extLst>
          </p:cNvPr>
          <p:cNvSpPr>
            <a:spLocks/>
          </p:cNvSpPr>
          <p:nvPr/>
        </p:nvSpPr>
        <p:spPr bwMode="auto">
          <a:xfrm>
            <a:off x="8985032" y="4227927"/>
            <a:ext cx="235483" cy="243896"/>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17" name="Freeform 131">
            <a:extLst>
              <a:ext uri="{FF2B5EF4-FFF2-40B4-BE49-F238E27FC236}">
                <a16:creationId xmlns:a16="http://schemas.microsoft.com/office/drawing/2014/main" id="{F35FA02E-ADB0-44F4-B7F9-4A3750662511}"/>
              </a:ext>
            </a:extLst>
          </p:cNvPr>
          <p:cNvSpPr>
            <a:spLocks/>
          </p:cNvSpPr>
          <p:nvPr/>
        </p:nvSpPr>
        <p:spPr bwMode="auto">
          <a:xfrm>
            <a:off x="11659021" y="4291804"/>
            <a:ext cx="41843" cy="46456"/>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18" name="Freeform 132">
            <a:extLst>
              <a:ext uri="{FF2B5EF4-FFF2-40B4-BE49-F238E27FC236}">
                <a16:creationId xmlns:a16="http://schemas.microsoft.com/office/drawing/2014/main" id="{F3B113DF-142E-4D7C-9CA2-08287E999378}"/>
              </a:ext>
            </a:extLst>
          </p:cNvPr>
          <p:cNvSpPr>
            <a:spLocks/>
          </p:cNvSpPr>
          <p:nvPr/>
        </p:nvSpPr>
        <p:spPr bwMode="auto">
          <a:xfrm>
            <a:off x="8783608" y="3415906"/>
            <a:ext cx="273432" cy="237121"/>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19" name="Freeform 133">
            <a:extLst>
              <a:ext uri="{FF2B5EF4-FFF2-40B4-BE49-F238E27FC236}">
                <a16:creationId xmlns:a16="http://schemas.microsoft.com/office/drawing/2014/main" id="{61BE9DAD-F942-4AF2-9A7D-3CCA3A98F97D}"/>
              </a:ext>
            </a:extLst>
          </p:cNvPr>
          <p:cNvSpPr>
            <a:spLocks/>
          </p:cNvSpPr>
          <p:nvPr/>
        </p:nvSpPr>
        <p:spPr bwMode="auto">
          <a:xfrm>
            <a:off x="8826423" y="3607418"/>
            <a:ext cx="210183" cy="195748"/>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20" name="Freeform 134">
            <a:extLst>
              <a:ext uri="{FF2B5EF4-FFF2-40B4-BE49-F238E27FC236}">
                <a16:creationId xmlns:a16="http://schemas.microsoft.com/office/drawing/2014/main" id="{AF65F7DC-099D-45EC-88BA-71B9885E63E9}"/>
              </a:ext>
            </a:extLst>
          </p:cNvPr>
          <p:cNvSpPr>
            <a:spLocks/>
          </p:cNvSpPr>
          <p:nvPr/>
        </p:nvSpPr>
        <p:spPr bwMode="auto">
          <a:xfrm>
            <a:off x="7221835" y="3585280"/>
            <a:ext cx="83684" cy="87105"/>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21" name="Freeform 135">
            <a:extLst>
              <a:ext uri="{FF2B5EF4-FFF2-40B4-BE49-F238E27FC236}">
                <a16:creationId xmlns:a16="http://schemas.microsoft.com/office/drawing/2014/main" id="{6D742152-13E3-4313-8994-C9E9CC0A1663}"/>
              </a:ext>
            </a:extLst>
          </p:cNvPr>
          <p:cNvSpPr>
            <a:spLocks/>
          </p:cNvSpPr>
          <p:nvPr/>
        </p:nvSpPr>
        <p:spPr bwMode="auto">
          <a:xfrm>
            <a:off x="8829342" y="2818748"/>
            <a:ext cx="56437" cy="52264"/>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22" name="Freeform 136">
            <a:extLst>
              <a:ext uri="{FF2B5EF4-FFF2-40B4-BE49-F238E27FC236}">
                <a16:creationId xmlns:a16="http://schemas.microsoft.com/office/drawing/2014/main" id="{D8B2B86B-51C0-46BD-A7EB-C714D7C09966}"/>
              </a:ext>
            </a:extLst>
          </p:cNvPr>
          <p:cNvSpPr>
            <a:spLocks/>
          </p:cNvSpPr>
          <p:nvPr/>
        </p:nvSpPr>
        <p:spPr bwMode="auto">
          <a:xfrm>
            <a:off x="8847829" y="2497423"/>
            <a:ext cx="330843" cy="233251"/>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23" name="Freeform 137">
            <a:extLst>
              <a:ext uri="{FF2B5EF4-FFF2-40B4-BE49-F238E27FC236}">
                <a16:creationId xmlns:a16="http://schemas.microsoft.com/office/drawing/2014/main" id="{F7E374B7-649F-449E-995C-52717BE242B2}"/>
              </a:ext>
            </a:extLst>
          </p:cNvPr>
          <p:cNvSpPr>
            <a:spLocks/>
          </p:cNvSpPr>
          <p:nvPr/>
        </p:nvSpPr>
        <p:spPr bwMode="auto">
          <a:xfrm>
            <a:off x="9016171" y="2387090"/>
            <a:ext cx="46707" cy="14519"/>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24" name="Freeform 138">
            <a:extLst>
              <a:ext uri="{FF2B5EF4-FFF2-40B4-BE49-F238E27FC236}">
                <a16:creationId xmlns:a16="http://schemas.microsoft.com/office/drawing/2014/main" id="{5F4C00F3-8C8E-4370-A9B7-DA96CE39243F}"/>
              </a:ext>
            </a:extLst>
          </p:cNvPr>
          <p:cNvSpPr>
            <a:spLocks/>
          </p:cNvSpPr>
          <p:nvPr/>
        </p:nvSpPr>
        <p:spPr bwMode="auto">
          <a:xfrm>
            <a:off x="8895509" y="2365797"/>
            <a:ext cx="126499" cy="45488"/>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25" name="Freeform 139">
            <a:extLst>
              <a:ext uri="{FF2B5EF4-FFF2-40B4-BE49-F238E27FC236}">
                <a16:creationId xmlns:a16="http://schemas.microsoft.com/office/drawing/2014/main" id="{F691140B-0EAF-4339-9BBE-BB4920BA7D7F}"/>
              </a:ext>
            </a:extLst>
          </p:cNvPr>
          <p:cNvSpPr>
            <a:spLocks/>
          </p:cNvSpPr>
          <p:nvPr/>
        </p:nvSpPr>
        <p:spPr bwMode="auto">
          <a:xfrm>
            <a:off x="8970438" y="2358055"/>
            <a:ext cx="112876" cy="16453"/>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26" name="Freeform 140">
            <a:extLst>
              <a:ext uri="{FF2B5EF4-FFF2-40B4-BE49-F238E27FC236}">
                <a16:creationId xmlns:a16="http://schemas.microsoft.com/office/drawing/2014/main" id="{8674A81C-3450-4ED0-B335-BBB880A979F4}"/>
              </a:ext>
            </a:extLst>
          </p:cNvPr>
          <p:cNvSpPr>
            <a:spLocks/>
          </p:cNvSpPr>
          <p:nvPr/>
        </p:nvSpPr>
        <p:spPr bwMode="auto">
          <a:xfrm>
            <a:off x="10155632" y="3276538"/>
            <a:ext cx="147907" cy="80332"/>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27" name="Freeform 141">
            <a:extLst>
              <a:ext uri="{FF2B5EF4-FFF2-40B4-BE49-F238E27FC236}">
                <a16:creationId xmlns:a16="http://schemas.microsoft.com/office/drawing/2014/main" id="{4A20A662-C833-4810-81CE-EC1812009183}"/>
              </a:ext>
            </a:extLst>
          </p:cNvPr>
          <p:cNvSpPr>
            <a:spLocks noEditPoints="1"/>
          </p:cNvSpPr>
          <p:nvPr/>
        </p:nvSpPr>
        <p:spPr bwMode="auto">
          <a:xfrm>
            <a:off x="11432297" y="4580221"/>
            <a:ext cx="317220" cy="242929"/>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28" name="Freeform 142">
            <a:extLst>
              <a:ext uri="{FF2B5EF4-FFF2-40B4-BE49-F238E27FC236}">
                <a16:creationId xmlns:a16="http://schemas.microsoft.com/office/drawing/2014/main" id="{385E3703-8A10-4D68-B4CC-4C0C7C4D32DE}"/>
              </a:ext>
            </a:extLst>
          </p:cNvPr>
          <p:cNvSpPr>
            <a:spLocks/>
          </p:cNvSpPr>
          <p:nvPr/>
        </p:nvSpPr>
        <p:spPr bwMode="auto">
          <a:xfrm>
            <a:off x="9693426" y="3386871"/>
            <a:ext cx="130391" cy="166468"/>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29" name="Freeform 143">
            <a:extLst>
              <a:ext uri="{FF2B5EF4-FFF2-40B4-BE49-F238E27FC236}">
                <a16:creationId xmlns:a16="http://schemas.microsoft.com/office/drawing/2014/main" id="{0FAB55BB-7984-43CD-92FB-BA2FE9EEBA11}"/>
              </a:ext>
            </a:extLst>
          </p:cNvPr>
          <p:cNvSpPr>
            <a:spLocks/>
          </p:cNvSpPr>
          <p:nvPr/>
        </p:nvSpPr>
        <p:spPr bwMode="auto">
          <a:xfrm>
            <a:off x="9821871" y="3142007"/>
            <a:ext cx="263701" cy="269060"/>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30" name="Freeform 144">
            <a:extLst>
              <a:ext uri="{FF2B5EF4-FFF2-40B4-BE49-F238E27FC236}">
                <a16:creationId xmlns:a16="http://schemas.microsoft.com/office/drawing/2014/main" id="{7C6E5573-AF79-472E-B4F5-0D2A096D9B11}"/>
              </a:ext>
            </a:extLst>
          </p:cNvPr>
          <p:cNvSpPr>
            <a:spLocks/>
          </p:cNvSpPr>
          <p:nvPr/>
        </p:nvSpPr>
        <p:spPr bwMode="auto">
          <a:xfrm>
            <a:off x="7298707" y="3694646"/>
            <a:ext cx="102172" cy="47425"/>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31" name="Freeform 145">
            <a:extLst>
              <a:ext uri="{FF2B5EF4-FFF2-40B4-BE49-F238E27FC236}">
                <a16:creationId xmlns:a16="http://schemas.microsoft.com/office/drawing/2014/main" id="{8A90E901-13EE-4C9A-B195-180EA469FC78}"/>
              </a:ext>
            </a:extLst>
          </p:cNvPr>
          <p:cNvSpPr>
            <a:spLocks/>
          </p:cNvSpPr>
          <p:nvPr/>
        </p:nvSpPr>
        <p:spPr bwMode="auto">
          <a:xfrm>
            <a:off x="7324008" y="3889182"/>
            <a:ext cx="235483" cy="367780"/>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32" name="Freeform 146">
            <a:extLst>
              <a:ext uri="{FF2B5EF4-FFF2-40B4-BE49-F238E27FC236}">
                <a16:creationId xmlns:a16="http://schemas.microsoft.com/office/drawing/2014/main" id="{B968F0BD-61AC-45F1-B8AE-12ED437A4F4D}"/>
              </a:ext>
            </a:extLst>
          </p:cNvPr>
          <p:cNvSpPr>
            <a:spLocks noEditPoints="1"/>
          </p:cNvSpPr>
          <p:nvPr/>
        </p:nvSpPr>
        <p:spPr bwMode="auto">
          <a:xfrm>
            <a:off x="10866944" y="3515594"/>
            <a:ext cx="168341" cy="259381"/>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33" name="Freeform 147">
            <a:extLst>
              <a:ext uri="{FF2B5EF4-FFF2-40B4-BE49-F238E27FC236}">
                <a16:creationId xmlns:a16="http://schemas.microsoft.com/office/drawing/2014/main" id="{3319A611-6ADB-4C7A-85E9-03BB4B80C824}"/>
              </a:ext>
            </a:extLst>
          </p:cNvPr>
          <p:cNvSpPr>
            <a:spLocks/>
          </p:cNvSpPr>
          <p:nvPr/>
        </p:nvSpPr>
        <p:spPr bwMode="auto">
          <a:xfrm>
            <a:off x="11537389" y="3988870"/>
            <a:ext cx="25300" cy="37745"/>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34" name="Freeform 148">
            <a:extLst>
              <a:ext uri="{FF2B5EF4-FFF2-40B4-BE49-F238E27FC236}">
                <a16:creationId xmlns:a16="http://schemas.microsoft.com/office/drawing/2014/main" id="{D60EE7BB-FA5D-4174-A94F-1DC7C470B63E}"/>
              </a:ext>
            </a:extLst>
          </p:cNvPr>
          <p:cNvSpPr>
            <a:spLocks/>
          </p:cNvSpPr>
          <p:nvPr/>
        </p:nvSpPr>
        <p:spPr bwMode="auto">
          <a:xfrm>
            <a:off x="11426458" y="3971450"/>
            <a:ext cx="72980" cy="43553"/>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35" name="Freeform 149">
            <a:extLst>
              <a:ext uri="{FF2B5EF4-FFF2-40B4-BE49-F238E27FC236}">
                <a16:creationId xmlns:a16="http://schemas.microsoft.com/office/drawing/2014/main" id="{67EFBE7C-DAC5-4323-93F0-2860C5A5BC8A}"/>
              </a:ext>
            </a:extLst>
          </p:cNvPr>
          <p:cNvSpPr>
            <a:spLocks/>
          </p:cNvSpPr>
          <p:nvPr/>
        </p:nvSpPr>
        <p:spPr bwMode="auto">
          <a:xfrm>
            <a:off x="11291201" y="3939510"/>
            <a:ext cx="171260" cy="162597"/>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36" name="Freeform 150">
            <a:extLst>
              <a:ext uri="{FF2B5EF4-FFF2-40B4-BE49-F238E27FC236}">
                <a16:creationId xmlns:a16="http://schemas.microsoft.com/office/drawing/2014/main" id="{DD5799E2-86B2-468F-A39B-A6FA997C067D}"/>
              </a:ext>
            </a:extLst>
          </p:cNvPr>
          <p:cNvSpPr>
            <a:spLocks/>
          </p:cNvSpPr>
          <p:nvPr/>
        </p:nvSpPr>
        <p:spPr bwMode="auto">
          <a:xfrm>
            <a:off x="11471219" y="3937573"/>
            <a:ext cx="42815" cy="45488"/>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37" name="Freeform 151">
            <a:extLst>
              <a:ext uri="{FF2B5EF4-FFF2-40B4-BE49-F238E27FC236}">
                <a16:creationId xmlns:a16="http://schemas.microsoft.com/office/drawing/2014/main" id="{0A33DF42-6BE5-4ED3-ABA0-DB47102F73D3}"/>
              </a:ext>
            </a:extLst>
          </p:cNvPr>
          <p:cNvSpPr>
            <a:spLocks/>
          </p:cNvSpPr>
          <p:nvPr/>
        </p:nvSpPr>
        <p:spPr bwMode="auto">
          <a:xfrm>
            <a:off x="8991843" y="2792616"/>
            <a:ext cx="157637" cy="113237"/>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38" name="Freeform 152">
            <a:extLst>
              <a:ext uri="{FF2B5EF4-FFF2-40B4-BE49-F238E27FC236}">
                <a16:creationId xmlns:a16="http://schemas.microsoft.com/office/drawing/2014/main" id="{F8FA1E4E-F212-46D0-A0A6-2885BF33FFC8}"/>
              </a:ext>
            </a:extLst>
          </p:cNvPr>
          <p:cNvSpPr>
            <a:spLocks/>
          </p:cNvSpPr>
          <p:nvPr/>
        </p:nvSpPr>
        <p:spPr bwMode="auto">
          <a:xfrm>
            <a:off x="7593547" y="3515594"/>
            <a:ext cx="29192" cy="10647"/>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39" name="Freeform 153">
            <a:extLst>
              <a:ext uri="{FF2B5EF4-FFF2-40B4-BE49-F238E27FC236}">
                <a16:creationId xmlns:a16="http://schemas.microsoft.com/office/drawing/2014/main" id="{2F5502D6-2D9F-4460-897A-25EFF71E6A60}"/>
              </a:ext>
            </a:extLst>
          </p:cNvPr>
          <p:cNvSpPr>
            <a:spLocks/>
          </p:cNvSpPr>
          <p:nvPr/>
        </p:nvSpPr>
        <p:spPr bwMode="auto">
          <a:xfrm>
            <a:off x="10825101" y="3024898"/>
            <a:ext cx="82712" cy="106463"/>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40" name="Freeform 154">
            <a:extLst>
              <a:ext uri="{FF2B5EF4-FFF2-40B4-BE49-F238E27FC236}">
                <a16:creationId xmlns:a16="http://schemas.microsoft.com/office/drawing/2014/main" id="{4D01539A-0563-4F53-867F-E0D5753AEDE9}"/>
              </a:ext>
            </a:extLst>
          </p:cNvPr>
          <p:cNvSpPr>
            <a:spLocks/>
          </p:cNvSpPr>
          <p:nvPr/>
        </p:nvSpPr>
        <p:spPr bwMode="auto">
          <a:xfrm>
            <a:off x="8620133" y="3038449"/>
            <a:ext cx="53520" cy="109367"/>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41" name="Freeform 155">
            <a:extLst>
              <a:ext uri="{FF2B5EF4-FFF2-40B4-BE49-F238E27FC236}">
                <a16:creationId xmlns:a16="http://schemas.microsoft.com/office/drawing/2014/main" id="{8311E6D7-BBA2-49EC-9A51-05017FEAA636}"/>
              </a:ext>
            </a:extLst>
          </p:cNvPr>
          <p:cNvSpPr>
            <a:spLocks/>
          </p:cNvSpPr>
          <p:nvPr/>
        </p:nvSpPr>
        <p:spPr bwMode="auto">
          <a:xfrm>
            <a:off x="7682097" y="4276319"/>
            <a:ext cx="151799" cy="165501"/>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42" name="Freeform 156">
            <a:extLst>
              <a:ext uri="{FF2B5EF4-FFF2-40B4-BE49-F238E27FC236}">
                <a16:creationId xmlns:a16="http://schemas.microsoft.com/office/drawing/2014/main" id="{262F884E-7901-4C73-8E3E-4178067754CD}"/>
              </a:ext>
            </a:extLst>
          </p:cNvPr>
          <p:cNvSpPr>
            <a:spLocks/>
          </p:cNvSpPr>
          <p:nvPr/>
        </p:nvSpPr>
        <p:spPr bwMode="auto">
          <a:xfrm>
            <a:off x="9373287" y="3233951"/>
            <a:ext cx="10704" cy="23228"/>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43" name="Freeform 157">
            <a:extLst>
              <a:ext uri="{FF2B5EF4-FFF2-40B4-BE49-F238E27FC236}">
                <a16:creationId xmlns:a16="http://schemas.microsoft.com/office/drawing/2014/main" id="{507BB8F0-62D0-48D4-B878-5306CE8C022C}"/>
              </a:ext>
            </a:extLst>
          </p:cNvPr>
          <p:cNvSpPr>
            <a:spLocks/>
          </p:cNvSpPr>
          <p:nvPr/>
        </p:nvSpPr>
        <p:spPr bwMode="auto">
          <a:xfrm>
            <a:off x="9658395" y="3362675"/>
            <a:ext cx="16543" cy="30971"/>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44" name="Freeform 158">
            <a:extLst>
              <a:ext uri="{FF2B5EF4-FFF2-40B4-BE49-F238E27FC236}">
                <a16:creationId xmlns:a16="http://schemas.microsoft.com/office/drawing/2014/main" id="{51082314-2F9E-42AD-A0C4-59B35CE565B7}"/>
              </a:ext>
            </a:extLst>
          </p:cNvPr>
          <p:cNvSpPr>
            <a:spLocks/>
          </p:cNvSpPr>
          <p:nvPr/>
        </p:nvSpPr>
        <p:spPr bwMode="auto">
          <a:xfrm>
            <a:off x="9099855" y="2921340"/>
            <a:ext cx="153744" cy="90009"/>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45" name="Freeform 159">
            <a:extLst>
              <a:ext uri="{FF2B5EF4-FFF2-40B4-BE49-F238E27FC236}">
                <a16:creationId xmlns:a16="http://schemas.microsoft.com/office/drawing/2014/main" id="{C7B6F3C6-A363-4D96-9768-DB3F70F3C222}"/>
              </a:ext>
            </a:extLst>
          </p:cNvPr>
          <p:cNvSpPr>
            <a:spLocks/>
          </p:cNvSpPr>
          <p:nvPr/>
        </p:nvSpPr>
        <p:spPr bwMode="auto">
          <a:xfrm>
            <a:off x="10918516" y="2801327"/>
            <a:ext cx="145960" cy="164533"/>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46" name="Freeform 160">
            <a:extLst>
              <a:ext uri="{FF2B5EF4-FFF2-40B4-BE49-F238E27FC236}">
                <a16:creationId xmlns:a16="http://schemas.microsoft.com/office/drawing/2014/main" id="{AEDB73FF-F1B1-4B7A-B7B8-859F03F477B1}"/>
              </a:ext>
            </a:extLst>
          </p:cNvPr>
          <p:cNvSpPr>
            <a:spLocks/>
          </p:cNvSpPr>
          <p:nvPr/>
        </p:nvSpPr>
        <p:spPr bwMode="auto">
          <a:xfrm>
            <a:off x="9073583" y="2785840"/>
            <a:ext cx="46707" cy="16453"/>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47" name="Freeform 161">
            <a:extLst>
              <a:ext uri="{FF2B5EF4-FFF2-40B4-BE49-F238E27FC236}">
                <a16:creationId xmlns:a16="http://schemas.microsoft.com/office/drawing/2014/main" id="{7D7235E4-60BC-47E3-A96B-F9B3EE27D604}"/>
              </a:ext>
            </a:extLst>
          </p:cNvPr>
          <p:cNvSpPr>
            <a:spLocks/>
          </p:cNvSpPr>
          <p:nvPr/>
        </p:nvSpPr>
        <p:spPr bwMode="auto">
          <a:xfrm>
            <a:off x="10493285" y="2454839"/>
            <a:ext cx="49627" cy="10647"/>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48" name="Freeform 162">
            <a:extLst>
              <a:ext uri="{FF2B5EF4-FFF2-40B4-BE49-F238E27FC236}">
                <a16:creationId xmlns:a16="http://schemas.microsoft.com/office/drawing/2014/main" id="{B9D37DE9-63D3-417A-B703-B45A60C6214D}"/>
              </a:ext>
            </a:extLst>
          </p:cNvPr>
          <p:cNvSpPr>
            <a:spLocks/>
          </p:cNvSpPr>
          <p:nvPr/>
        </p:nvSpPr>
        <p:spPr bwMode="auto">
          <a:xfrm>
            <a:off x="10520533" y="2429675"/>
            <a:ext cx="62276" cy="12583"/>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49" name="Freeform 163">
            <a:extLst>
              <a:ext uri="{FF2B5EF4-FFF2-40B4-BE49-F238E27FC236}">
                <a16:creationId xmlns:a16="http://schemas.microsoft.com/office/drawing/2014/main" id="{CA6EA6DF-82C6-46A6-9492-9DBEF0F71220}"/>
              </a:ext>
            </a:extLst>
          </p:cNvPr>
          <p:cNvSpPr>
            <a:spLocks/>
          </p:cNvSpPr>
          <p:nvPr/>
        </p:nvSpPr>
        <p:spPr bwMode="auto">
          <a:xfrm>
            <a:off x="10404737" y="2419997"/>
            <a:ext cx="108011" cy="23228"/>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50" name="Freeform 164">
            <a:extLst>
              <a:ext uri="{FF2B5EF4-FFF2-40B4-BE49-F238E27FC236}">
                <a16:creationId xmlns:a16="http://schemas.microsoft.com/office/drawing/2014/main" id="{28C28A4C-F6E8-42E1-AF4F-0C276188EC80}"/>
              </a:ext>
            </a:extLst>
          </p:cNvPr>
          <p:cNvSpPr>
            <a:spLocks/>
          </p:cNvSpPr>
          <p:nvPr/>
        </p:nvSpPr>
        <p:spPr bwMode="auto">
          <a:xfrm>
            <a:off x="9420968" y="2408383"/>
            <a:ext cx="164449" cy="97752"/>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51" name="Freeform 165">
            <a:extLst>
              <a:ext uri="{FF2B5EF4-FFF2-40B4-BE49-F238E27FC236}">
                <a16:creationId xmlns:a16="http://schemas.microsoft.com/office/drawing/2014/main" id="{35CED2B7-16C5-4086-97E3-D9E426B7667D}"/>
              </a:ext>
            </a:extLst>
          </p:cNvPr>
          <p:cNvSpPr>
            <a:spLocks/>
          </p:cNvSpPr>
          <p:nvPr/>
        </p:nvSpPr>
        <p:spPr bwMode="auto">
          <a:xfrm>
            <a:off x="9919177" y="2374508"/>
            <a:ext cx="60331" cy="20325"/>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52" name="Freeform 166">
            <a:extLst>
              <a:ext uri="{FF2B5EF4-FFF2-40B4-BE49-F238E27FC236}">
                <a16:creationId xmlns:a16="http://schemas.microsoft.com/office/drawing/2014/main" id="{B7011124-0370-4C56-AA4B-274FF2B5578A}"/>
              </a:ext>
            </a:extLst>
          </p:cNvPr>
          <p:cNvSpPr>
            <a:spLocks/>
          </p:cNvSpPr>
          <p:nvPr/>
        </p:nvSpPr>
        <p:spPr bwMode="auto">
          <a:xfrm>
            <a:off x="9273061" y="2354183"/>
            <a:ext cx="72980" cy="11615"/>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53" name="Freeform 167">
            <a:extLst>
              <a:ext uri="{FF2B5EF4-FFF2-40B4-BE49-F238E27FC236}">
                <a16:creationId xmlns:a16="http://schemas.microsoft.com/office/drawing/2014/main" id="{0F7576CA-DE11-4B88-B16B-7B198DBAD1E2}"/>
              </a:ext>
            </a:extLst>
          </p:cNvPr>
          <p:cNvSpPr>
            <a:spLocks/>
          </p:cNvSpPr>
          <p:nvPr/>
        </p:nvSpPr>
        <p:spPr bwMode="auto">
          <a:xfrm>
            <a:off x="9788786" y="2350311"/>
            <a:ext cx="121633" cy="32907"/>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54" name="Freeform 168">
            <a:extLst>
              <a:ext uri="{FF2B5EF4-FFF2-40B4-BE49-F238E27FC236}">
                <a16:creationId xmlns:a16="http://schemas.microsoft.com/office/drawing/2014/main" id="{82125B0E-8B46-4C4B-8493-2D6F125EBEE4}"/>
              </a:ext>
            </a:extLst>
          </p:cNvPr>
          <p:cNvSpPr>
            <a:spLocks/>
          </p:cNvSpPr>
          <p:nvPr/>
        </p:nvSpPr>
        <p:spPr bwMode="auto">
          <a:xfrm>
            <a:off x="9297388" y="3910473"/>
            <a:ext cx="32112" cy="35811"/>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55" name="Freeform 169">
            <a:extLst>
              <a:ext uri="{FF2B5EF4-FFF2-40B4-BE49-F238E27FC236}">
                <a16:creationId xmlns:a16="http://schemas.microsoft.com/office/drawing/2014/main" id="{1E42722C-C340-40C8-BA77-2F6CCBA9D693}"/>
              </a:ext>
            </a:extLst>
          </p:cNvPr>
          <p:cNvSpPr>
            <a:spLocks/>
          </p:cNvSpPr>
          <p:nvPr/>
        </p:nvSpPr>
        <p:spPr bwMode="auto">
          <a:xfrm>
            <a:off x="8479038" y="3331704"/>
            <a:ext cx="149852" cy="133563"/>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56" name="Freeform 170">
            <a:extLst>
              <a:ext uri="{FF2B5EF4-FFF2-40B4-BE49-F238E27FC236}">
                <a16:creationId xmlns:a16="http://schemas.microsoft.com/office/drawing/2014/main" id="{1A602F46-9C7A-45D3-9299-DDEFF8832C84}"/>
              </a:ext>
            </a:extLst>
          </p:cNvPr>
          <p:cNvSpPr>
            <a:spLocks/>
          </p:cNvSpPr>
          <p:nvPr/>
        </p:nvSpPr>
        <p:spPr bwMode="auto">
          <a:xfrm>
            <a:off x="9375233" y="3241695"/>
            <a:ext cx="376577" cy="317452"/>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57" name="Freeform 171">
            <a:extLst>
              <a:ext uri="{FF2B5EF4-FFF2-40B4-BE49-F238E27FC236}">
                <a16:creationId xmlns:a16="http://schemas.microsoft.com/office/drawing/2014/main" id="{93D8D11E-CD71-49C6-936D-47FDB354E684}"/>
              </a:ext>
            </a:extLst>
          </p:cNvPr>
          <p:cNvSpPr>
            <a:spLocks/>
          </p:cNvSpPr>
          <p:nvPr/>
        </p:nvSpPr>
        <p:spPr bwMode="auto">
          <a:xfrm>
            <a:off x="9167969" y="3443426"/>
            <a:ext cx="287056" cy="272092"/>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58" name="Freeform 172">
            <a:extLst>
              <a:ext uri="{FF2B5EF4-FFF2-40B4-BE49-F238E27FC236}">
                <a16:creationId xmlns:a16="http://schemas.microsoft.com/office/drawing/2014/main" id="{72C23D1A-234C-474F-8938-DC54210BA9E1}"/>
              </a:ext>
            </a:extLst>
          </p:cNvPr>
          <p:cNvSpPr>
            <a:spLocks/>
          </p:cNvSpPr>
          <p:nvPr/>
        </p:nvSpPr>
        <p:spPr bwMode="auto">
          <a:xfrm>
            <a:off x="9203973" y="3641413"/>
            <a:ext cx="204344" cy="176147"/>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59" name="Freeform 173">
            <a:extLst>
              <a:ext uri="{FF2B5EF4-FFF2-40B4-BE49-F238E27FC236}">
                <a16:creationId xmlns:a16="http://schemas.microsoft.com/office/drawing/2014/main" id="{70B8064C-6D64-4A26-9F02-B9CCFFCE3C30}"/>
              </a:ext>
            </a:extLst>
          </p:cNvPr>
          <p:cNvSpPr>
            <a:spLocks/>
          </p:cNvSpPr>
          <p:nvPr/>
        </p:nvSpPr>
        <p:spPr bwMode="auto">
          <a:xfrm>
            <a:off x="8465415" y="3554308"/>
            <a:ext cx="108983" cy="85169"/>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60" name="Freeform 174">
            <a:extLst>
              <a:ext uri="{FF2B5EF4-FFF2-40B4-BE49-F238E27FC236}">
                <a16:creationId xmlns:a16="http://schemas.microsoft.com/office/drawing/2014/main" id="{1F444865-170C-43AF-A92E-8949D72CF827}"/>
              </a:ext>
            </a:extLst>
          </p:cNvPr>
          <p:cNvSpPr>
            <a:spLocks/>
          </p:cNvSpPr>
          <p:nvPr/>
        </p:nvSpPr>
        <p:spPr bwMode="auto">
          <a:xfrm>
            <a:off x="11649290" y="4093397"/>
            <a:ext cx="17516" cy="11615"/>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61" name="Freeform 175">
            <a:extLst>
              <a:ext uri="{FF2B5EF4-FFF2-40B4-BE49-F238E27FC236}">
                <a16:creationId xmlns:a16="http://schemas.microsoft.com/office/drawing/2014/main" id="{7E2A55F6-F272-4255-9D35-899FA81C6299}"/>
              </a:ext>
            </a:extLst>
          </p:cNvPr>
          <p:cNvSpPr>
            <a:spLocks/>
          </p:cNvSpPr>
          <p:nvPr/>
        </p:nvSpPr>
        <p:spPr bwMode="auto">
          <a:xfrm>
            <a:off x="11621071" y="4074041"/>
            <a:ext cx="21408" cy="12583"/>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62" name="Freeform 176">
            <a:extLst>
              <a:ext uri="{FF2B5EF4-FFF2-40B4-BE49-F238E27FC236}">
                <a16:creationId xmlns:a16="http://schemas.microsoft.com/office/drawing/2014/main" id="{4F5F721B-B01D-4302-8B82-437257FD24D4}"/>
              </a:ext>
            </a:extLst>
          </p:cNvPr>
          <p:cNvSpPr>
            <a:spLocks/>
          </p:cNvSpPr>
          <p:nvPr/>
        </p:nvSpPr>
        <p:spPr bwMode="auto">
          <a:xfrm>
            <a:off x="11640534" y="4054683"/>
            <a:ext cx="16543" cy="30003"/>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63" name="Freeform 177">
            <a:extLst>
              <a:ext uri="{FF2B5EF4-FFF2-40B4-BE49-F238E27FC236}">
                <a16:creationId xmlns:a16="http://schemas.microsoft.com/office/drawing/2014/main" id="{5F4265D9-36DD-4D25-AF69-738497857F95}"/>
              </a:ext>
            </a:extLst>
          </p:cNvPr>
          <p:cNvSpPr>
            <a:spLocks/>
          </p:cNvSpPr>
          <p:nvPr/>
        </p:nvSpPr>
        <p:spPr bwMode="auto">
          <a:xfrm>
            <a:off x="11600636" y="4035326"/>
            <a:ext cx="28219" cy="24196"/>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64" name="Freeform 178">
            <a:extLst>
              <a:ext uri="{FF2B5EF4-FFF2-40B4-BE49-F238E27FC236}">
                <a16:creationId xmlns:a16="http://schemas.microsoft.com/office/drawing/2014/main" id="{1E2DAEA8-CC64-475E-816E-9CC11698094D}"/>
              </a:ext>
            </a:extLst>
          </p:cNvPr>
          <p:cNvSpPr>
            <a:spLocks/>
          </p:cNvSpPr>
          <p:nvPr/>
        </p:nvSpPr>
        <p:spPr bwMode="auto">
          <a:xfrm>
            <a:off x="11570473" y="4019840"/>
            <a:ext cx="17516" cy="16453"/>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65" name="Freeform 179">
            <a:extLst>
              <a:ext uri="{FF2B5EF4-FFF2-40B4-BE49-F238E27FC236}">
                <a16:creationId xmlns:a16="http://schemas.microsoft.com/office/drawing/2014/main" id="{CCBD7DF5-15C1-429D-A33F-7DC1FD21EA98}"/>
              </a:ext>
            </a:extLst>
          </p:cNvPr>
          <p:cNvSpPr>
            <a:spLocks/>
          </p:cNvSpPr>
          <p:nvPr/>
        </p:nvSpPr>
        <p:spPr bwMode="auto">
          <a:xfrm>
            <a:off x="8542287" y="3685935"/>
            <a:ext cx="53520" cy="65813"/>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66" name="Freeform 180">
            <a:extLst>
              <a:ext uri="{FF2B5EF4-FFF2-40B4-BE49-F238E27FC236}">
                <a16:creationId xmlns:a16="http://schemas.microsoft.com/office/drawing/2014/main" id="{820EA98F-23BB-43E2-BD07-969A87D10B0C}"/>
              </a:ext>
            </a:extLst>
          </p:cNvPr>
          <p:cNvSpPr>
            <a:spLocks/>
          </p:cNvSpPr>
          <p:nvPr/>
        </p:nvSpPr>
        <p:spPr bwMode="auto">
          <a:xfrm>
            <a:off x="7179994" y="3597860"/>
            <a:ext cx="42815" cy="25163"/>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67" name="Freeform 181">
            <a:extLst>
              <a:ext uri="{FF2B5EF4-FFF2-40B4-BE49-F238E27FC236}">
                <a16:creationId xmlns:a16="http://schemas.microsoft.com/office/drawing/2014/main" id="{3CD29310-C138-43B3-88FD-04E748DE11BC}"/>
              </a:ext>
            </a:extLst>
          </p:cNvPr>
          <p:cNvSpPr>
            <a:spLocks/>
          </p:cNvSpPr>
          <p:nvPr/>
        </p:nvSpPr>
        <p:spPr bwMode="auto">
          <a:xfrm>
            <a:off x="9535789" y="3656899"/>
            <a:ext cx="113849" cy="69685"/>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68" name="Freeform 182">
            <a:extLst>
              <a:ext uri="{FF2B5EF4-FFF2-40B4-BE49-F238E27FC236}">
                <a16:creationId xmlns:a16="http://schemas.microsoft.com/office/drawing/2014/main" id="{F2B1D0A9-69EA-4E59-A43B-FA4E1AA8D222}"/>
              </a:ext>
            </a:extLst>
          </p:cNvPr>
          <p:cNvSpPr>
            <a:spLocks/>
          </p:cNvSpPr>
          <p:nvPr/>
        </p:nvSpPr>
        <p:spPr bwMode="auto">
          <a:xfrm>
            <a:off x="9510488" y="3646252"/>
            <a:ext cx="176125" cy="274867"/>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69" name="Freeform 183">
            <a:extLst>
              <a:ext uri="{FF2B5EF4-FFF2-40B4-BE49-F238E27FC236}">
                <a16:creationId xmlns:a16="http://schemas.microsoft.com/office/drawing/2014/main" id="{E14372BD-F631-4CF8-B6B9-60D84D7F577B}"/>
              </a:ext>
            </a:extLst>
          </p:cNvPr>
          <p:cNvSpPr>
            <a:spLocks/>
          </p:cNvSpPr>
          <p:nvPr/>
        </p:nvSpPr>
        <p:spPr bwMode="auto">
          <a:xfrm>
            <a:off x="9078447" y="2961988"/>
            <a:ext cx="72007" cy="77427"/>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70" name="Freeform 184">
            <a:extLst>
              <a:ext uri="{FF2B5EF4-FFF2-40B4-BE49-F238E27FC236}">
                <a16:creationId xmlns:a16="http://schemas.microsoft.com/office/drawing/2014/main" id="{5284160C-1EAC-4F63-B2E0-4FA52B645173}"/>
              </a:ext>
            </a:extLst>
          </p:cNvPr>
          <p:cNvSpPr>
            <a:spLocks/>
          </p:cNvSpPr>
          <p:nvPr/>
        </p:nvSpPr>
        <p:spPr bwMode="auto">
          <a:xfrm>
            <a:off x="7741453" y="3766266"/>
            <a:ext cx="72980" cy="85169"/>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71" name="Freeform 185">
            <a:extLst>
              <a:ext uri="{FF2B5EF4-FFF2-40B4-BE49-F238E27FC236}">
                <a16:creationId xmlns:a16="http://schemas.microsoft.com/office/drawing/2014/main" id="{EA4E6349-A563-411D-B5BC-6879332A2BCB}"/>
              </a:ext>
            </a:extLst>
          </p:cNvPr>
          <p:cNvSpPr>
            <a:spLocks/>
          </p:cNvSpPr>
          <p:nvPr/>
        </p:nvSpPr>
        <p:spPr bwMode="auto">
          <a:xfrm>
            <a:off x="9043416" y="2895207"/>
            <a:ext cx="87576" cy="34843"/>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72" name="Freeform 186">
            <a:extLst>
              <a:ext uri="{FF2B5EF4-FFF2-40B4-BE49-F238E27FC236}">
                <a16:creationId xmlns:a16="http://schemas.microsoft.com/office/drawing/2014/main" id="{DAAB857F-D631-49D5-8E3E-15D21EDE8EA8}"/>
              </a:ext>
            </a:extLst>
          </p:cNvPr>
          <p:cNvSpPr>
            <a:spLocks/>
          </p:cNvSpPr>
          <p:nvPr/>
        </p:nvSpPr>
        <p:spPr bwMode="auto">
          <a:xfrm>
            <a:off x="8996710" y="2948439"/>
            <a:ext cx="44761" cy="28067"/>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73" name="Freeform 187">
            <a:extLst>
              <a:ext uri="{FF2B5EF4-FFF2-40B4-BE49-F238E27FC236}">
                <a16:creationId xmlns:a16="http://schemas.microsoft.com/office/drawing/2014/main" id="{0CA71D95-B3C3-4E72-8FA9-869D5F121CD3}"/>
              </a:ext>
            </a:extLst>
          </p:cNvPr>
          <p:cNvSpPr>
            <a:spLocks/>
          </p:cNvSpPr>
          <p:nvPr/>
        </p:nvSpPr>
        <p:spPr bwMode="auto">
          <a:xfrm>
            <a:off x="8937353" y="2532265"/>
            <a:ext cx="161529" cy="250672"/>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74" name="Freeform 188">
            <a:extLst>
              <a:ext uri="{FF2B5EF4-FFF2-40B4-BE49-F238E27FC236}">
                <a16:creationId xmlns:a16="http://schemas.microsoft.com/office/drawing/2014/main" id="{F400E90A-FF64-4C83-A4C8-3B04B6AAF87E}"/>
              </a:ext>
            </a:extLst>
          </p:cNvPr>
          <p:cNvSpPr>
            <a:spLocks/>
          </p:cNvSpPr>
          <p:nvPr/>
        </p:nvSpPr>
        <p:spPr bwMode="auto">
          <a:xfrm>
            <a:off x="9309065" y="4403105"/>
            <a:ext cx="23353" cy="32907"/>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75" name="Freeform 189">
            <a:extLst>
              <a:ext uri="{FF2B5EF4-FFF2-40B4-BE49-F238E27FC236}">
                <a16:creationId xmlns:a16="http://schemas.microsoft.com/office/drawing/2014/main" id="{2A3563D4-D578-4D81-BBF5-72AB374EB9D2}"/>
              </a:ext>
            </a:extLst>
          </p:cNvPr>
          <p:cNvSpPr>
            <a:spLocks/>
          </p:cNvSpPr>
          <p:nvPr/>
        </p:nvSpPr>
        <p:spPr bwMode="auto">
          <a:xfrm>
            <a:off x="9381072" y="3140071"/>
            <a:ext cx="103145" cy="97752"/>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76" name="Freeform 190">
            <a:extLst>
              <a:ext uri="{FF2B5EF4-FFF2-40B4-BE49-F238E27FC236}">
                <a16:creationId xmlns:a16="http://schemas.microsoft.com/office/drawing/2014/main" id="{18DFF6FF-67F6-4BBD-9580-BEB54751DB41}"/>
              </a:ext>
            </a:extLst>
          </p:cNvPr>
          <p:cNvSpPr>
            <a:spLocks/>
          </p:cNvSpPr>
          <p:nvPr/>
        </p:nvSpPr>
        <p:spPr bwMode="auto">
          <a:xfrm>
            <a:off x="9018117" y="3416874"/>
            <a:ext cx="182936" cy="321324"/>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77" name="Freeform 191">
            <a:extLst>
              <a:ext uri="{FF2B5EF4-FFF2-40B4-BE49-F238E27FC236}">
                <a16:creationId xmlns:a16="http://schemas.microsoft.com/office/drawing/2014/main" id="{236AB50D-277B-489A-BAEC-DE9C239F5C2E}"/>
              </a:ext>
            </a:extLst>
          </p:cNvPr>
          <p:cNvSpPr>
            <a:spLocks/>
          </p:cNvSpPr>
          <p:nvPr/>
        </p:nvSpPr>
        <p:spPr bwMode="auto">
          <a:xfrm>
            <a:off x="8776797" y="3665610"/>
            <a:ext cx="34057" cy="102591"/>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78" name="Freeform 192">
            <a:extLst>
              <a:ext uri="{FF2B5EF4-FFF2-40B4-BE49-F238E27FC236}">
                <a16:creationId xmlns:a16="http://schemas.microsoft.com/office/drawing/2014/main" id="{D4325A8F-6C5C-417E-A92C-DC1EB30D50D0}"/>
              </a:ext>
            </a:extLst>
          </p:cNvPr>
          <p:cNvSpPr>
            <a:spLocks/>
          </p:cNvSpPr>
          <p:nvPr/>
        </p:nvSpPr>
        <p:spPr bwMode="auto">
          <a:xfrm>
            <a:off x="10493286" y="3476881"/>
            <a:ext cx="154717" cy="296159"/>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79" name="Freeform 193">
            <a:extLst>
              <a:ext uri="{FF2B5EF4-FFF2-40B4-BE49-F238E27FC236}">
                <a16:creationId xmlns:a16="http://schemas.microsoft.com/office/drawing/2014/main" id="{38F99DC4-D7A3-4F7A-BAF4-64A75D5FC0E1}"/>
              </a:ext>
            </a:extLst>
          </p:cNvPr>
          <p:cNvSpPr>
            <a:spLocks/>
          </p:cNvSpPr>
          <p:nvPr/>
        </p:nvSpPr>
        <p:spPr bwMode="auto">
          <a:xfrm>
            <a:off x="9893877" y="3064581"/>
            <a:ext cx="134284" cy="85169"/>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80" name="Freeform 194">
            <a:extLst>
              <a:ext uri="{FF2B5EF4-FFF2-40B4-BE49-F238E27FC236}">
                <a16:creationId xmlns:a16="http://schemas.microsoft.com/office/drawing/2014/main" id="{7DD40AC6-4381-447A-9C15-49195FE4C264}"/>
              </a:ext>
            </a:extLst>
          </p:cNvPr>
          <p:cNvSpPr>
            <a:spLocks/>
          </p:cNvSpPr>
          <p:nvPr/>
        </p:nvSpPr>
        <p:spPr bwMode="auto">
          <a:xfrm>
            <a:off x="9635041" y="3029737"/>
            <a:ext cx="252025" cy="149048"/>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81" name="Freeform 195">
            <a:extLst>
              <a:ext uri="{FF2B5EF4-FFF2-40B4-BE49-F238E27FC236}">
                <a16:creationId xmlns:a16="http://schemas.microsoft.com/office/drawing/2014/main" id="{CC4D8E00-8E80-4B6C-BF31-33C42D0681CB}"/>
              </a:ext>
            </a:extLst>
          </p:cNvPr>
          <p:cNvSpPr>
            <a:spLocks/>
          </p:cNvSpPr>
          <p:nvPr/>
        </p:nvSpPr>
        <p:spPr bwMode="auto">
          <a:xfrm>
            <a:off x="11005121" y="4053715"/>
            <a:ext cx="42815" cy="22260"/>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82" name="Freeform 196">
            <a:extLst>
              <a:ext uri="{FF2B5EF4-FFF2-40B4-BE49-F238E27FC236}">
                <a16:creationId xmlns:a16="http://schemas.microsoft.com/office/drawing/2014/main" id="{714DA2ED-8AB2-4E34-8F3F-E0AFB2825D72}"/>
              </a:ext>
            </a:extLst>
          </p:cNvPr>
          <p:cNvSpPr>
            <a:spLocks/>
          </p:cNvSpPr>
          <p:nvPr/>
        </p:nvSpPr>
        <p:spPr bwMode="auto">
          <a:xfrm>
            <a:off x="7675284" y="3668514"/>
            <a:ext cx="19461" cy="18389"/>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83" name="Freeform 197">
            <a:extLst>
              <a:ext uri="{FF2B5EF4-FFF2-40B4-BE49-F238E27FC236}">
                <a16:creationId xmlns:a16="http://schemas.microsoft.com/office/drawing/2014/main" id="{0329E79D-B6C4-4F25-AF73-158CEEFA9D18}"/>
              </a:ext>
            </a:extLst>
          </p:cNvPr>
          <p:cNvSpPr>
            <a:spLocks/>
          </p:cNvSpPr>
          <p:nvPr/>
        </p:nvSpPr>
        <p:spPr bwMode="auto">
          <a:xfrm>
            <a:off x="8905241" y="3137167"/>
            <a:ext cx="68115" cy="141304"/>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84" name="Freeform 198">
            <a:extLst>
              <a:ext uri="{FF2B5EF4-FFF2-40B4-BE49-F238E27FC236}">
                <a16:creationId xmlns:a16="http://schemas.microsoft.com/office/drawing/2014/main" id="{560267A7-DFFC-4267-97B1-F48275CC0298}"/>
              </a:ext>
            </a:extLst>
          </p:cNvPr>
          <p:cNvSpPr>
            <a:spLocks/>
          </p:cNvSpPr>
          <p:nvPr/>
        </p:nvSpPr>
        <p:spPr bwMode="auto">
          <a:xfrm>
            <a:off x="9209813" y="3043287"/>
            <a:ext cx="315273" cy="124852"/>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85" name="Freeform 199">
            <a:extLst>
              <a:ext uri="{FF2B5EF4-FFF2-40B4-BE49-F238E27FC236}">
                <a16:creationId xmlns:a16="http://schemas.microsoft.com/office/drawing/2014/main" id="{C29EF24A-8553-4EDA-A9ED-6C3CF75AE9AA}"/>
              </a:ext>
            </a:extLst>
          </p:cNvPr>
          <p:cNvSpPr>
            <a:spLocks/>
          </p:cNvSpPr>
          <p:nvPr/>
        </p:nvSpPr>
        <p:spPr bwMode="auto">
          <a:xfrm>
            <a:off x="9203974" y="3041352"/>
            <a:ext cx="48655" cy="39681"/>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86" name="Freeform 200">
            <a:extLst>
              <a:ext uri="{FF2B5EF4-FFF2-40B4-BE49-F238E27FC236}">
                <a16:creationId xmlns:a16="http://schemas.microsoft.com/office/drawing/2014/main" id="{17493019-87A6-462E-BEE1-ACC1A40CE213}"/>
              </a:ext>
            </a:extLst>
          </p:cNvPr>
          <p:cNvSpPr>
            <a:spLocks/>
          </p:cNvSpPr>
          <p:nvPr/>
        </p:nvSpPr>
        <p:spPr bwMode="auto">
          <a:xfrm>
            <a:off x="10872783" y="3379128"/>
            <a:ext cx="24328" cy="66781"/>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87" name="Freeform 201">
            <a:extLst>
              <a:ext uri="{FF2B5EF4-FFF2-40B4-BE49-F238E27FC236}">
                <a16:creationId xmlns:a16="http://schemas.microsoft.com/office/drawing/2014/main" id="{6D621283-A613-48C4-B102-46CB61584DFF}"/>
              </a:ext>
            </a:extLst>
          </p:cNvPr>
          <p:cNvSpPr>
            <a:spLocks/>
          </p:cNvSpPr>
          <p:nvPr/>
        </p:nvSpPr>
        <p:spPr bwMode="auto">
          <a:xfrm>
            <a:off x="9302253" y="3906603"/>
            <a:ext cx="193641" cy="216796"/>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88" name="Freeform 202">
            <a:extLst>
              <a:ext uri="{FF2B5EF4-FFF2-40B4-BE49-F238E27FC236}">
                <a16:creationId xmlns:a16="http://schemas.microsoft.com/office/drawing/2014/main" id="{ED319DE3-87C4-47CD-96F5-C6DD5D26A2AA}"/>
              </a:ext>
            </a:extLst>
          </p:cNvPr>
          <p:cNvSpPr>
            <a:spLocks/>
          </p:cNvSpPr>
          <p:nvPr/>
        </p:nvSpPr>
        <p:spPr bwMode="auto">
          <a:xfrm>
            <a:off x="9307119" y="3802076"/>
            <a:ext cx="97307" cy="114205"/>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89" name="Freeform 203">
            <a:extLst>
              <a:ext uri="{FF2B5EF4-FFF2-40B4-BE49-F238E27FC236}">
                <a16:creationId xmlns:a16="http://schemas.microsoft.com/office/drawing/2014/main" id="{616F538C-1002-4ECD-A6DB-B1B2081A6322}"/>
              </a:ext>
            </a:extLst>
          </p:cNvPr>
          <p:cNvSpPr>
            <a:spLocks/>
          </p:cNvSpPr>
          <p:nvPr/>
        </p:nvSpPr>
        <p:spPr bwMode="auto">
          <a:xfrm>
            <a:off x="9125153" y="2841009"/>
            <a:ext cx="280243" cy="156791"/>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90" name="Freeform 204">
            <a:extLst>
              <a:ext uri="{FF2B5EF4-FFF2-40B4-BE49-F238E27FC236}">
                <a16:creationId xmlns:a16="http://schemas.microsoft.com/office/drawing/2014/main" id="{5E76FF0C-939B-4413-BA7A-E6CD03AD47AF}"/>
              </a:ext>
            </a:extLst>
          </p:cNvPr>
          <p:cNvSpPr>
            <a:spLocks/>
          </p:cNvSpPr>
          <p:nvPr/>
        </p:nvSpPr>
        <p:spPr bwMode="auto">
          <a:xfrm>
            <a:off x="7788160" y="4493115"/>
            <a:ext cx="87576" cy="96784"/>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91" name="Freeform 205">
            <a:extLst>
              <a:ext uri="{FF2B5EF4-FFF2-40B4-BE49-F238E27FC236}">
                <a16:creationId xmlns:a16="http://schemas.microsoft.com/office/drawing/2014/main" id="{DD129E69-792D-40CF-91F3-D83AD5A397D9}"/>
              </a:ext>
            </a:extLst>
          </p:cNvPr>
          <p:cNvSpPr>
            <a:spLocks/>
          </p:cNvSpPr>
          <p:nvPr/>
        </p:nvSpPr>
        <p:spPr bwMode="auto">
          <a:xfrm>
            <a:off x="6505657" y="2732610"/>
            <a:ext cx="46707" cy="24196"/>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92" name="Freeform 207">
            <a:extLst>
              <a:ext uri="{FF2B5EF4-FFF2-40B4-BE49-F238E27FC236}">
                <a16:creationId xmlns:a16="http://schemas.microsoft.com/office/drawing/2014/main" id="{4D81D701-71BC-4CD1-9246-3F222D523CA0}"/>
              </a:ext>
            </a:extLst>
          </p:cNvPr>
          <p:cNvSpPr>
            <a:spLocks/>
          </p:cNvSpPr>
          <p:nvPr/>
        </p:nvSpPr>
        <p:spPr bwMode="auto">
          <a:xfrm>
            <a:off x="6386943" y="2688089"/>
            <a:ext cx="27245" cy="11615"/>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93" name="Freeform 208">
            <a:extLst>
              <a:ext uri="{FF2B5EF4-FFF2-40B4-BE49-F238E27FC236}">
                <a16:creationId xmlns:a16="http://schemas.microsoft.com/office/drawing/2014/main" id="{5983A1E8-1335-4E7A-940D-0F0702ED0B15}"/>
              </a:ext>
            </a:extLst>
          </p:cNvPr>
          <p:cNvSpPr>
            <a:spLocks/>
          </p:cNvSpPr>
          <p:nvPr/>
        </p:nvSpPr>
        <p:spPr bwMode="auto">
          <a:xfrm>
            <a:off x="6403485" y="2625179"/>
            <a:ext cx="39896" cy="14519"/>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94" name="Freeform 209">
            <a:extLst>
              <a:ext uri="{FF2B5EF4-FFF2-40B4-BE49-F238E27FC236}">
                <a16:creationId xmlns:a16="http://schemas.microsoft.com/office/drawing/2014/main" id="{EA7E3EE5-67B5-47A9-B08E-93C179817C65}"/>
              </a:ext>
            </a:extLst>
          </p:cNvPr>
          <p:cNvSpPr>
            <a:spLocks/>
          </p:cNvSpPr>
          <p:nvPr/>
        </p:nvSpPr>
        <p:spPr bwMode="auto">
          <a:xfrm>
            <a:off x="6301313" y="2494521"/>
            <a:ext cx="663632" cy="306807"/>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95" name="Freeform 210">
            <a:extLst>
              <a:ext uri="{FF2B5EF4-FFF2-40B4-BE49-F238E27FC236}">
                <a16:creationId xmlns:a16="http://schemas.microsoft.com/office/drawing/2014/main" id="{4E1D1A66-2D2E-4B24-A251-9B5CFBE37F52}"/>
              </a:ext>
            </a:extLst>
          </p:cNvPr>
          <p:cNvSpPr>
            <a:spLocks/>
          </p:cNvSpPr>
          <p:nvPr/>
        </p:nvSpPr>
        <p:spPr bwMode="auto">
          <a:xfrm>
            <a:off x="6730437" y="2898110"/>
            <a:ext cx="974040" cy="484889"/>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solidFill>
            <a:schemeClr val="accent5"/>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96" name="Freeform 211">
            <a:extLst>
              <a:ext uri="{FF2B5EF4-FFF2-40B4-BE49-F238E27FC236}">
                <a16:creationId xmlns:a16="http://schemas.microsoft.com/office/drawing/2014/main" id="{F91ADD0D-9B1E-4960-A0DF-9719A7AE4275}"/>
              </a:ext>
            </a:extLst>
          </p:cNvPr>
          <p:cNvSpPr>
            <a:spLocks/>
          </p:cNvSpPr>
          <p:nvPr/>
        </p:nvSpPr>
        <p:spPr bwMode="auto">
          <a:xfrm>
            <a:off x="9674937" y="2973603"/>
            <a:ext cx="301651" cy="167437"/>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97" name="Freeform 212">
            <a:extLst>
              <a:ext uri="{FF2B5EF4-FFF2-40B4-BE49-F238E27FC236}">
                <a16:creationId xmlns:a16="http://schemas.microsoft.com/office/drawing/2014/main" id="{1078AFE0-04E2-45C3-BBAD-EBAB2C08D95F}"/>
              </a:ext>
            </a:extLst>
          </p:cNvPr>
          <p:cNvSpPr>
            <a:spLocks/>
          </p:cNvSpPr>
          <p:nvPr/>
        </p:nvSpPr>
        <p:spPr bwMode="auto">
          <a:xfrm>
            <a:off x="7471913" y="3643349"/>
            <a:ext cx="241320" cy="229379"/>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solidFill>
            <a:schemeClr val="accent5">
              <a:lumMod val="60000"/>
              <a:lumOff val="40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98" name="Freeform 213">
            <a:extLst>
              <a:ext uri="{FF2B5EF4-FFF2-40B4-BE49-F238E27FC236}">
                <a16:creationId xmlns:a16="http://schemas.microsoft.com/office/drawing/2014/main" id="{CA9C54CF-9B62-4BF5-A2A9-7BD10A24A248}"/>
              </a:ext>
            </a:extLst>
          </p:cNvPr>
          <p:cNvSpPr>
            <a:spLocks/>
          </p:cNvSpPr>
          <p:nvPr/>
        </p:nvSpPr>
        <p:spPr bwMode="auto">
          <a:xfrm>
            <a:off x="10564320" y="3417841"/>
            <a:ext cx="154717" cy="297128"/>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899" name="Freeform 214">
            <a:extLst>
              <a:ext uri="{FF2B5EF4-FFF2-40B4-BE49-F238E27FC236}">
                <a16:creationId xmlns:a16="http://schemas.microsoft.com/office/drawing/2014/main" id="{C4DD2C7E-EBC7-47AF-B349-CFA18DD44E4F}"/>
              </a:ext>
            </a:extLst>
          </p:cNvPr>
          <p:cNvSpPr>
            <a:spLocks/>
          </p:cNvSpPr>
          <p:nvPr/>
        </p:nvSpPr>
        <p:spPr bwMode="auto">
          <a:xfrm>
            <a:off x="11733947" y="4207602"/>
            <a:ext cx="9731" cy="13549"/>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00" name="Freeform 215">
            <a:extLst>
              <a:ext uri="{FF2B5EF4-FFF2-40B4-BE49-F238E27FC236}">
                <a16:creationId xmlns:a16="http://schemas.microsoft.com/office/drawing/2014/main" id="{05E1D65A-FBAB-4E9F-AF04-3C287CEDF9F9}"/>
              </a:ext>
            </a:extLst>
          </p:cNvPr>
          <p:cNvSpPr>
            <a:spLocks/>
          </p:cNvSpPr>
          <p:nvPr/>
        </p:nvSpPr>
        <p:spPr bwMode="auto">
          <a:xfrm>
            <a:off x="11727136" y="4181470"/>
            <a:ext cx="9731" cy="22260"/>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solidFill>
            <a:schemeClr val="bg1">
              <a:lumMod val="95000"/>
            </a:schemeClr>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01" name="Freeform 216">
            <a:extLst>
              <a:ext uri="{FF2B5EF4-FFF2-40B4-BE49-F238E27FC236}">
                <a16:creationId xmlns:a16="http://schemas.microsoft.com/office/drawing/2014/main" id="{833DC428-2132-486F-8C2C-3AEF9E5810EC}"/>
              </a:ext>
            </a:extLst>
          </p:cNvPr>
          <p:cNvSpPr>
            <a:spLocks/>
          </p:cNvSpPr>
          <p:nvPr/>
        </p:nvSpPr>
        <p:spPr bwMode="auto">
          <a:xfrm>
            <a:off x="9531896" y="3505916"/>
            <a:ext cx="183909" cy="128723"/>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02" name="Freeform 217">
            <a:extLst>
              <a:ext uri="{FF2B5EF4-FFF2-40B4-BE49-F238E27FC236}">
                <a16:creationId xmlns:a16="http://schemas.microsoft.com/office/drawing/2014/main" id="{FB85D8A0-9E2D-4C03-8F6B-20CD4F17046A}"/>
              </a:ext>
            </a:extLst>
          </p:cNvPr>
          <p:cNvSpPr>
            <a:spLocks/>
          </p:cNvSpPr>
          <p:nvPr/>
        </p:nvSpPr>
        <p:spPr bwMode="auto">
          <a:xfrm>
            <a:off x="9058987" y="4331486"/>
            <a:ext cx="287056" cy="255511"/>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03" name="Freeform 218">
            <a:extLst>
              <a:ext uri="{FF2B5EF4-FFF2-40B4-BE49-F238E27FC236}">
                <a16:creationId xmlns:a16="http://schemas.microsoft.com/office/drawing/2014/main" id="{212F96CD-864E-418E-881F-52AFDC761CE8}"/>
              </a:ext>
            </a:extLst>
          </p:cNvPr>
          <p:cNvSpPr>
            <a:spLocks/>
          </p:cNvSpPr>
          <p:nvPr/>
        </p:nvSpPr>
        <p:spPr bwMode="auto">
          <a:xfrm>
            <a:off x="9240950" y="4464080"/>
            <a:ext cx="40868" cy="39681"/>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04" name="Freeform 219">
            <a:extLst>
              <a:ext uri="{FF2B5EF4-FFF2-40B4-BE49-F238E27FC236}">
                <a16:creationId xmlns:a16="http://schemas.microsoft.com/office/drawing/2014/main" id="{FF036020-FEED-48D5-955C-4C20DC0EC44D}"/>
              </a:ext>
            </a:extLst>
          </p:cNvPr>
          <p:cNvSpPr>
            <a:spLocks/>
          </p:cNvSpPr>
          <p:nvPr/>
        </p:nvSpPr>
        <p:spPr bwMode="auto">
          <a:xfrm>
            <a:off x="9165050" y="4053715"/>
            <a:ext cx="209209" cy="195504"/>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05" name="Freeform 220">
            <a:extLst>
              <a:ext uri="{FF2B5EF4-FFF2-40B4-BE49-F238E27FC236}">
                <a16:creationId xmlns:a16="http://schemas.microsoft.com/office/drawing/2014/main" id="{649CF683-2CF7-45CA-B0AF-2C1C992FE041}"/>
              </a:ext>
            </a:extLst>
          </p:cNvPr>
          <p:cNvSpPr>
            <a:spLocks/>
          </p:cNvSpPr>
          <p:nvPr/>
        </p:nvSpPr>
        <p:spPr bwMode="auto">
          <a:xfrm>
            <a:off x="9223434" y="4199860"/>
            <a:ext cx="135257" cy="135497"/>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solidFill>
            <a:srgbClr val="F2F2F2"/>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06" name="Freeform 221">
            <a:extLst>
              <a:ext uri="{FF2B5EF4-FFF2-40B4-BE49-F238E27FC236}">
                <a16:creationId xmlns:a16="http://schemas.microsoft.com/office/drawing/2014/main" id="{7D252F85-7FF5-4118-B00E-142F475F9FB0}"/>
              </a:ext>
            </a:extLst>
          </p:cNvPr>
          <p:cNvSpPr>
            <a:spLocks/>
          </p:cNvSpPr>
          <p:nvPr/>
        </p:nvSpPr>
        <p:spPr bwMode="auto">
          <a:xfrm>
            <a:off x="9148508" y="2397735"/>
            <a:ext cx="2135883" cy="663940"/>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07" name="Freeform 222">
            <a:extLst>
              <a:ext uri="{FF2B5EF4-FFF2-40B4-BE49-F238E27FC236}">
                <a16:creationId xmlns:a16="http://schemas.microsoft.com/office/drawing/2014/main" id="{D7C52010-DF0F-4D86-BE50-A31454E15321}"/>
              </a:ext>
            </a:extLst>
          </p:cNvPr>
          <p:cNvSpPr>
            <a:spLocks/>
          </p:cNvSpPr>
          <p:nvPr/>
        </p:nvSpPr>
        <p:spPr bwMode="auto">
          <a:xfrm>
            <a:off x="9240941" y="4464102"/>
            <a:ext cx="40868" cy="39681"/>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rgbClr val="AEA79F"/>
          </a:solidFill>
          <a:ln w="6350" cap="flat" cmpd="sng">
            <a:solidFill>
              <a:srgbClr val="F2F2F2"/>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GB" sz="2400" dirty="0">
              <a:solidFill>
                <a:srgbClr val="001965"/>
              </a:solidFill>
            </a:endParaRPr>
          </a:p>
        </p:txBody>
      </p:sp>
      <p:sp>
        <p:nvSpPr>
          <p:cNvPr id="908" name="Freeform: Shape 907">
            <a:extLst>
              <a:ext uri="{FF2B5EF4-FFF2-40B4-BE49-F238E27FC236}">
                <a16:creationId xmlns:a16="http://schemas.microsoft.com/office/drawing/2014/main" id="{F2C890B7-DE58-4C81-8ACD-6FDDE82D7498}"/>
              </a:ext>
            </a:extLst>
          </p:cNvPr>
          <p:cNvSpPr/>
          <p:nvPr/>
        </p:nvSpPr>
        <p:spPr>
          <a:xfrm>
            <a:off x="8482997" y="3308719"/>
            <a:ext cx="144151" cy="143376"/>
          </a:xfrm>
          <a:custGeom>
            <a:avLst/>
            <a:gdLst>
              <a:gd name="connsiteX0" fmla="*/ 209550 w 209550"/>
              <a:gd name="connsiteY0" fmla="*/ 23812 h 209550"/>
              <a:gd name="connsiteX1" fmla="*/ 164306 w 209550"/>
              <a:gd name="connsiteY1" fmla="*/ 0 h 209550"/>
              <a:gd name="connsiteX2" fmla="*/ 138112 w 209550"/>
              <a:gd name="connsiteY2" fmla="*/ 19050 h 209550"/>
              <a:gd name="connsiteX3" fmla="*/ 126206 w 209550"/>
              <a:gd name="connsiteY3" fmla="*/ 19050 h 209550"/>
              <a:gd name="connsiteX4" fmla="*/ 111918 w 209550"/>
              <a:gd name="connsiteY4" fmla="*/ 26193 h 209550"/>
              <a:gd name="connsiteX5" fmla="*/ 100012 w 209550"/>
              <a:gd name="connsiteY5" fmla="*/ 42862 h 209550"/>
              <a:gd name="connsiteX6" fmla="*/ 83343 w 209550"/>
              <a:gd name="connsiteY6" fmla="*/ 66675 h 209550"/>
              <a:gd name="connsiteX7" fmla="*/ 59531 w 209550"/>
              <a:gd name="connsiteY7" fmla="*/ 85725 h 209550"/>
              <a:gd name="connsiteX8" fmla="*/ 59531 w 209550"/>
              <a:gd name="connsiteY8" fmla="*/ 114300 h 209550"/>
              <a:gd name="connsiteX9" fmla="*/ 47625 w 209550"/>
              <a:gd name="connsiteY9" fmla="*/ 126206 h 209550"/>
              <a:gd name="connsiteX10" fmla="*/ 28575 w 209550"/>
              <a:gd name="connsiteY10" fmla="*/ 145256 h 209550"/>
              <a:gd name="connsiteX11" fmla="*/ 16668 w 209550"/>
              <a:gd name="connsiteY11" fmla="*/ 166687 h 209550"/>
              <a:gd name="connsiteX12" fmla="*/ 16668 w 209550"/>
              <a:gd name="connsiteY12" fmla="*/ 183356 h 209550"/>
              <a:gd name="connsiteX13" fmla="*/ 0 w 209550"/>
              <a:gd name="connsiteY13" fmla="*/ 202406 h 209550"/>
              <a:gd name="connsiteX14" fmla="*/ 0 w 209550"/>
              <a:gd name="connsiteY14" fmla="*/ 202406 h 209550"/>
              <a:gd name="connsiteX15" fmla="*/ 54768 w 209550"/>
              <a:gd name="connsiteY15" fmla="*/ 209550 h 209550"/>
              <a:gd name="connsiteX16" fmla="*/ 69056 w 209550"/>
              <a:gd name="connsiteY16" fmla="*/ 192881 h 209550"/>
              <a:gd name="connsiteX17" fmla="*/ 80962 w 209550"/>
              <a:gd name="connsiteY17" fmla="*/ 164306 h 209550"/>
              <a:gd name="connsiteX18" fmla="*/ 104775 w 209550"/>
              <a:gd name="connsiteY18" fmla="*/ 126206 h 209550"/>
              <a:gd name="connsiteX19" fmla="*/ 133350 w 209550"/>
              <a:gd name="connsiteY19" fmla="*/ 83343 h 209550"/>
              <a:gd name="connsiteX20" fmla="*/ 140493 w 209550"/>
              <a:gd name="connsiteY20" fmla="*/ 71437 h 209550"/>
              <a:gd name="connsiteX21" fmla="*/ 159543 w 209550"/>
              <a:gd name="connsiteY21" fmla="*/ 52387 h 209550"/>
              <a:gd name="connsiteX22" fmla="*/ 159543 w 209550"/>
              <a:gd name="connsiteY22" fmla="*/ 52387 h 209550"/>
              <a:gd name="connsiteX23" fmla="*/ 197643 w 209550"/>
              <a:gd name="connsiteY23" fmla="*/ 42862 h 209550"/>
              <a:gd name="connsiteX24" fmla="*/ 209550 w 209550"/>
              <a:gd name="connsiteY24" fmla="*/ 2381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9550" h="209550">
                <a:moveTo>
                  <a:pt x="209550" y="23812"/>
                </a:moveTo>
                <a:lnTo>
                  <a:pt x="164306" y="0"/>
                </a:lnTo>
                <a:lnTo>
                  <a:pt x="138112" y="19050"/>
                </a:lnTo>
                <a:lnTo>
                  <a:pt x="126206" y="19050"/>
                </a:lnTo>
                <a:lnTo>
                  <a:pt x="111918" y="26193"/>
                </a:lnTo>
                <a:lnTo>
                  <a:pt x="100012" y="42862"/>
                </a:lnTo>
                <a:lnTo>
                  <a:pt x="83343" y="66675"/>
                </a:lnTo>
                <a:lnTo>
                  <a:pt x="59531" y="85725"/>
                </a:lnTo>
                <a:lnTo>
                  <a:pt x="59531" y="114300"/>
                </a:lnTo>
                <a:lnTo>
                  <a:pt x="47625" y="126206"/>
                </a:lnTo>
                <a:lnTo>
                  <a:pt x="28575" y="145256"/>
                </a:lnTo>
                <a:lnTo>
                  <a:pt x="16668" y="166687"/>
                </a:lnTo>
                <a:lnTo>
                  <a:pt x="16668" y="183356"/>
                </a:lnTo>
                <a:cubicBezTo>
                  <a:pt x="1651" y="200877"/>
                  <a:pt x="7556" y="194850"/>
                  <a:pt x="0" y="202406"/>
                </a:cubicBezTo>
                <a:lnTo>
                  <a:pt x="0" y="202406"/>
                </a:lnTo>
                <a:lnTo>
                  <a:pt x="54768" y="209550"/>
                </a:lnTo>
                <a:lnTo>
                  <a:pt x="69056" y="192881"/>
                </a:lnTo>
                <a:lnTo>
                  <a:pt x="80962" y="164306"/>
                </a:lnTo>
                <a:lnTo>
                  <a:pt x="104775" y="126206"/>
                </a:lnTo>
                <a:lnTo>
                  <a:pt x="133350" y="83343"/>
                </a:lnTo>
                <a:lnTo>
                  <a:pt x="140493" y="71437"/>
                </a:lnTo>
                <a:cubicBezTo>
                  <a:pt x="155936" y="53421"/>
                  <a:pt x="148235" y="58041"/>
                  <a:pt x="159543" y="52387"/>
                </a:cubicBezTo>
                <a:lnTo>
                  <a:pt x="159543" y="52387"/>
                </a:lnTo>
                <a:cubicBezTo>
                  <a:pt x="193864" y="49747"/>
                  <a:pt x="183180" y="57325"/>
                  <a:pt x="197643" y="42862"/>
                </a:cubicBezTo>
                <a:lnTo>
                  <a:pt x="209550" y="23812"/>
                </a:lnTo>
                <a:close/>
              </a:path>
            </a:pathLst>
          </a:custGeom>
          <a:solidFill>
            <a:srgbClr val="F2F2F2"/>
          </a:solidFill>
          <a:ln w="317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10" name="Text Placeholder 3">
            <a:extLst>
              <a:ext uri="{FF2B5EF4-FFF2-40B4-BE49-F238E27FC236}">
                <a16:creationId xmlns:a16="http://schemas.microsoft.com/office/drawing/2014/main" id="{17C89638-7FD5-4B3D-BE41-1E3B78B4A532}"/>
              </a:ext>
            </a:extLst>
          </p:cNvPr>
          <p:cNvSpPr txBox="1">
            <a:spLocks/>
          </p:cNvSpPr>
          <p:nvPr/>
        </p:nvSpPr>
        <p:spPr>
          <a:xfrm>
            <a:off x="0" y="6284602"/>
            <a:ext cx="12192000" cy="573399"/>
          </a:xfrm>
          <a:prstGeom prst="rect">
            <a:avLst/>
          </a:prstGeom>
        </p:spPr>
        <p:txBody>
          <a:bodyPr anchor="b"/>
          <a:lstStyle>
            <a:lvl1pPr marL="265113" indent="-265113" algn="l" defTabSz="914400" rtl="0" eaLnBrk="1" latinLnBrk="0" hangingPunct="1">
              <a:spcBef>
                <a:spcPct val="20000"/>
              </a:spcBef>
              <a:buClr>
                <a:schemeClr val="accent1"/>
              </a:buClr>
              <a:buFont typeface="Verdana" pitchFamily="34" charset="0"/>
              <a:buChar char="•"/>
              <a:defRPr sz="1800" kern="1200">
                <a:solidFill>
                  <a:schemeClr val="accent2"/>
                </a:solidFill>
                <a:latin typeface="+mn-lt"/>
                <a:ea typeface="+mn-ea"/>
                <a:cs typeface="+mn-cs"/>
              </a:defRPr>
            </a:lvl1pPr>
            <a:lvl2pPr marL="536575" indent="-271463" algn="l" defTabSz="914400" rtl="0" eaLnBrk="1" latinLnBrk="0" hangingPunct="1">
              <a:spcBef>
                <a:spcPct val="20000"/>
              </a:spcBef>
              <a:buClr>
                <a:schemeClr val="tx2"/>
              </a:buClr>
              <a:buFont typeface="Verdana" pitchFamily="34" charset="0"/>
              <a:buChar char="•"/>
              <a:defRPr sz="1600" kern="1200">
                <a:solidFill>
                  <a:schemeClr val="accent2"/>
                </a:solidFill>
                <a:latin typeface="+mn-lt"/>
                <a:ea typeface="+mn-ea"/>
                <a:cs typeface="+mn-cs"/>
              </a:defRPr>
            </a:lvl2pPr>
            <a:lvl3pPr marL="808038" indent="-271463" algn="l" defTabSz="914400" rtl="0" eaLnBrk="1" latinLnBrk="0" hangingPunct="1">
              <a:spcBef>
                <a:spcPct val="20000"/>
              </a:spcBef>
              <a:buClr>
                <a:schemeClr val="accent5"/>
              </a:buClr>
              <a:buFont typeface="Verdana" pitchFamily="34" charset="0"/>
              <a:buChar char="•"/>
              <a:defRPr sz="1400" kern="1200">
                <a:solidFill>
                  <a:schemeClr val="accent2"/>
                </a:solidFill>
                <a:latin typeface="+mn-lt"/>
                <a:ea typeface="+mn-ea"/>
                <a:cs typeface="+mn-cs"/>
              </a:defRPr>
            </a:lvl3pPr>
            <a:lvl4pPr marL="985838" indent="-177800" algn="l" defTabSz="914400" rtl="0" eaLnBrk="1" latinLnBrk="0" hangingPunct="1">
              <a:spcBef>
                <a:spcPct val="20000"/>
              </a:spcBef>
              <a:buClr>
                <a:schemeClr val="accent3"/>
              </a:buClr>
              <a:buFont typeface="Verdana" pitchFamily="34" charset="0"/>
              <a:buChar char="•"/>
              <a:defRPr sz="1200" kern="1200">
                <a:solidFill>
                  <a:schemeClr val="accent2"/>
                </a:solidFill>
                <a:latin typeface="+mn-lt"/>
                <a:ea typeface="+mn-ea"/>
                <a:cs typeface="+mn-cs"/>
              </a:defRPr>
            </a:lvl4pPr>
            <a:lvl5pPr marL="1257300" indent="-184150" algn="l" defTabSz="914400" rtl="0" eaLnBrk="1" latinLnBrk="0" hangingPunct="1">
              <a:spcBef>
                <a:spcPct val="20000"/>
              </a:spcBef>
              <a:buClr>
                <a:srgbClr val="001423"/>
              </a:buClr>
              <a:buFont typeface="Verdana" pitchFamily="34" charset="0"/>
              <a:buChar char="•"/>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rgbClr val="009FDA"/>
              </a:buClr>
              <a:buNone/>
            </a:pPr>
            <a:r>
              <a:rPr lang="en-GB" sz="1067" dirty="0">
                <a:solidFill>
                  <a:srgbClr val="82786F"/>
                </a:solidFill>
              </a:rPr>
              <a:t>1. World Health Organisation, Prevalence of obesity in ages 18+ females , 2016. Available at: </a:t>
            </a:r>
            <a:r>
              <a:rPr lang="en-GB" sz="1067" dirty="0">
                <a:solidFill>
                  <a:srgbClr val="82786F"/>
                </a:solidFill>
                <a:hlinkClick r:id="rId8"/>
              </a:rPr>
              <a:t>http://gamapserver.who.int/mapLibrary/Files/Maps/Global_Obesity_2016_Female.png</a:t>
            </a:r>
            <a:r>
              <a:rPr lang="en-GB" sz="1067" dirty="0">
                <a:solidFill>
                  <a:srgbClr val="82786F"/>
                </a:solidFill>
              </a:rPr>
              <a:t> (Last accessed: February 2019); 2.World Health Organisation, Prevalence of obesity in ages 18+ males, 2016. Available at: </a:t>
            </a:r>
            <a:r>
              <a:rPr lang="en-GB" sz="1067" dirty="0">
                <a:solidFill>
                  <a:srgbClr val="82786F"/>
                </a:solidFill>
                <a:hlinkClick r:id="rId9"/>
              </a:rPr>
              <a:t>http://gamapserver.who.int/mapLibrary/Files/Maps/Global_Obesity_2016_Male.png</a:t>
            </a:r>
            <a:r>
              <a:rPr lang="en-GB" sz="1067" dirty="0">
                <a:solidFill>
                  <a:srgbClr val="82786F"/>
                </a:solidFill>
              </a:rPr>
              <a:t> (Last accessed: February 2019). </a:t>
            </a:r>
          </a:p>
        </p:txBody>
      </p:sp>
      <p:sp>
        <p:nvSpPr>
          <p:cNvPr id="2" name="Oval 1">
            <a:extLst>
              <a:ext uri="{FF2B5EF4-FFF2-40B4-BE49-F238E27FC236}">
                <a16:creationId xmlns:a16="http://schemas.microsoft.com/office/drawing/2014/main" id="{E239E1DD-EBC0-40BA-BA76-96183E07E045}"/>
              </a:ext>
            </a:extLst>
          </p:cNvPr>
          <p:cNvSpPr/>
          <p:nvPr/>
        </p:nvSpPr>
        <p:spPr>
          <a:xfrm>
            <a:off x="9751810" y="4024319"/>
            <a:ext cx="28437" cy="21365"/>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59" name="Oval 458">
            <a:extLst>
              <a:ext uri="{FF2B5EF4-FFF2-40B4-BE49-F238E27FC236}">
                <a16:creationId xmlns:a16="http://schemas.microsoft.com/office/drawing/2014/main" id="{F1129AF1-9E54-4B9F-9602-A94D273E3872}"/>
              </a:ext>
            </a:extLst>
          </p:cNvPr>
          <p:cNvSpPr/>
          <p:nvPr/>
        </p:nvSpPr>
        <p:spPr>
          <a:xfrm>
            <a:off x="9980739" y="3767680"/>
            <a:ext cx="28437" cy="14593"/>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65" name="Oval 464">
            <a:extLst>
              <a:ext uri="{FF2B5EF4-FFF2-40B4-BE49-F238E27FC236}">
                <a16:creationId xmlns:a16="http://schemas.microsoft.com/office/drawing/2014/main" id="{36A7DFAD-CE25-477F-978D-D36515A67A3E}"/>
              </a:ext>
            </a:extLst>
          </p:cNvPr>
          <p:cNvSpPr/>
          <p:nvPr/>
        </p:nvSpPr>
        <p:spPr>
          <a:xfrm>
            <a:off x="9644176" y="4398250"/>
            <a:ext cx="28437" cy="10964"/>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66" name="Oval 465">
            <a:extLst>
              <a:ext uri="{FF2B5EF4-FFF2-40B4-BE49-F238E27FC236}">
                <a16:creationId xmlns:a16="http://schemas.microsoft.com/office/drawing/2014/main" id="{40F3BE02-3CF9-413A-861F-140DEE365D43}"/>
              </a:ext>
            </a:extLst>
          </p:cNvPr>
          <p:cNvSpPr/>
          <p:nvPr/>
        </p:nvSpPr>
        <p:spPr>
          <a:xfrm>
            <a:off x="9701587" y="4363449"/>
            <a:ext cx="28437" cy="10964"/>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67" name="Oval 466">
            <a:extLst>
              <a:ext uri="{FF2B5EF4-FFF2-40B4-BE49-F238E27FC236}">
                <a16:creationId xmlns:a16="http://schemas.microsoft.com/office/drawing/2014/main" id="{A958C6FE-486D-4A61-8E5E-13B225369478}"/>
              </a:ext>
            </a:extLst>
          </p:cNvPr>
          <p:cNvSpPr/>
          <p:nvPr/>
        </p:nvSpPr>
        <p:spPr>
          <a:xfrm>
            <a:off x="9542906" y="4134570"/>
            <a:ext cx="28437" cy="10964"/>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68" name="Oval 467">
            <a:extLst>
              <a:ext uri="{FF2B5EF4-FFF2-40B4-BE49-F238E27FC236}">
                <a16:creationId xmlns:a16="http://schemas.microsoft.com/office/drawing/2014/main" id="{0A43A4FA-5C61-4B4E-BFCA-EE6AFF0AEE14}"/>
              </a:ext>
            </a:extLst>
          </p:cNvPr>
          <p:cNvSpPr/>
          <p:nvPr/>
        </p:nvSpPr>
        <p:spPr>
          <a:xfrm>
            <a:off x="7606575" y="3533159"/>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69" name="Oval 468">
            <a:extLst>
              <a:ext uri="{FF2B5EF4-FFF2-40B4-BE49-F238E27FC236}">
                <a16:creationId xmlns:a16="http://schemas.microsoft.com/office/drawing/2014/main" id="{6577146D-92E1-42CF-A5A7-8B96648F769C}"/>
              </a:ext>
            </a:extLst>
          </p:cNvPr>
          <p:cNvSpPr/>
          <p:nvPr/>
        </p:nvSpPr>
        <p:spPr>
          <a:xfrm>
            <a:off x="7624467" y="3552190"/>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70" name="Oval 469">
            <a:extLst>
              <a:ext uri="{FF2B5EF4-FFF2-40B4-BE49-F238E27FC236}">
                <a16:creationId xmlns:a16="http://schemas.microsoft.com/office/drawing/2014/main" id="{9B4C2DB8-E230-499A-A167-374E7EF4397B}"/>
              </a:ext>
            </a:extLst>
          </p:cNvPr>
          <p:cNvSpPr/>
          <p:nvPr/>
        </p:nvSpPr>
        <p:spPr>
          <a:xfrm>
            <a:off x="7655971" y="3615677"/>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71" name="Oval 470">
            <a:extLst>
              <a:ext uri="{FF2B5EF4-FFF2-40B4-BE49-F238E27FC236}">
                <a16:creationId xmlns:a16="http://schemas.microsoft.com/office/drawing/2014/main" id="{550E80B2-E171-409C-BA91-A0A2BE1EEB37}"/>
              </a:ext>
            </a:extLst>
          </p:cNvPr>
          <p:cNvSpPr/>
          <p:nvPr/>
        </p:nvSpPr>
        <p:spPr>
          <a:xfrm>
            <a:off x="7655971" y="3673106"/>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72" name="Oval 471">
            <a:extLst>
              <a:ext uri="{FF2B5EF4-FFF2-40B4-BE49-F238E27FC236}">
                <a16:creationId xmlns:a16="http://schemas.microsoft.com/office/drawing/2014/main" id="{611BB357-45D9-4DFE-96EE-7A0B2DFE4310}"/>
              </a:ext>
            </a:extLst>
          </p:cNvPr>
          <p:cNvSpPr/>
          <p:nvPr/>
        </p:nvSpPr>
        <p:spPr>
          <a:xfrm>
            <a:off x="7637952" y="3597153"/>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73" name="Oval 472">
            <a:extLst>
              <a:ext uri="{FF2B5EF4-FFF2-40B4-BE49-F238E27FC236}">
                <a16:creationId xmlns:a16="http://schemas.microsoft.com/office/drawing/2014/main" id="{6FCCD931-2802-40F8-93AC-911A6984662A}"/>
              </a:ext>
            </a:extLst>
          </p:cNvPr>
          <p:cNvSpPr/>
          <p:nvPr/>
        </p:nvSpPr>
        <p:spPr>
          <a:xfrm>
            <a:off x="11626315" y="3730515"/>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74" name="Oval 473">
            <a:extLst>
              <a:ext uri="{FF2B5EF4-FFF2-40B4-BE49-F238E27FC236}">
                <a16:creationId xmlns:a16="http://schemas.microsoft.com/office/drawing/2014/main" id="{4F6A57C5-0C79-4F65-9E59-DAA25BD88A5F}"/>
              </a:ext>
            </a:extLst>
          </p:cNvPr>
          <p:cNvSpPr/>
          <p:nvPr/>
        </p:nvSpPr>
        <p:spPr>
          <a:xfrm>
            <a:off x="11543018" y="3882803"/>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75" name="Oval 474">
            <a:extLst>
              <a:ext uri="{FF2B5EF4-FFF2-40B4-BE49-F238E27FC236}">
                <a16:creationId xmlns:a16="http://schemas.microsoft.com/office/drawing/2014/main" id="{5D762A86-2E5F-4805-A1C8-B2B50F55B127}"/>
              </a:ext>
            </a:extLst>
          </p:cNvPr>
          <p:cNvSpPr/>
          <p:nvPr/>
        </p:nvSpPr>
        <p:spPr>
          <a:xfrm>
            <a:off x="11708430" y="3806915"/>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76" name="Oval 475">
            <a:extLst>
              <a:ext uri="{FF2B5EF4-FFF2-40B4-BE49-F238E27FC236}">
                <a16:creationId xmlns:a16="http://schemas.microsoft.com/office/drawing/2014/main" id="{1B52CF02-1867-44D4-906A-73B90D4B3E5F}"/>
              </a:ext>
            </a:extLst>
          </p:cNvPr>
          <p:cNvSpPr/>
          <p:nvPr/>
        </p:nvSpPr>
        <p:spPr>
          <a:xfrm>
            <a:off x="11740062" y="3896243"/>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77" name="Oval 476">
            <a:extLst>
              <a:ext uri="{FF2B5EF4-FFF2-40B4-BE49-F238E27FC236}">
                <a16:creationId xmlns:a16="http://schemas.microsoft.com/office/drawing/2014/main" id="{D44C41A0-7557-41F5-967C-A7CCB2C90AC7}"/>
              </a:ext>
            </a:extLst>
          </p:cNvPr>
          <p:cNvSpPr/>
          <p:nvPr/>
        </p:nvSpPr>
        <p:spPr>
          <a:xfrm>
            <a:off x="11309472" y="3692138"/>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78" name="Oval 477">
            <a:extLst>
              <a:ext uri="{FF2B5EF4-FFF2-40B4-BE49-F238E27FC236}">
                <a16:creationId xmlns:a16="http://schemas.microsoft.com/office/drawing/2014/main" id="{270B5FCA-9A34-456B-9FB6-1C944994C5B0}"/>
              </a:ext>
            </a:extLst>
          </p:cNvPr>
          <p:cNvSpPr/>
          <p:nvPr/>
        </p:nvSpPr>
        <p:spPr>
          <a:xfrm>
            <a:off x="11564518" y="4180178"/>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79" name="Oval 478">
            <a:extLst>
              <a:ext uri="{FF2B5EF4-FFF2-40B4-BE49-F238E27FC236}">
                <a16:creationId xmlns:a16="http://schemas.microsoft.com/office/drawing/2014/main" id="{6EF8360B-09AA-4FF7-A495-772606AAAA09}"/>
              </a:ext>
            </a:extLst>
          </p:cNvPr>
          <p:cNvSpPr/>
          <p:nvPr/>
        </p:nvSpPr>
        <p:spPr>
          <a:xfrm>
            <a:off x="6292523" y="3843455"/>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80" name="Oval 479">
            <a:extLst>
              <a:ext uri="{FF2B5EF4-FFF2-40B4-BE49-F238E27FC236}">
                <a16:creationId xmlns:a16="http://schemas.microsoft.com/office/drawing/2014/main" id="{6AD8B046-E886-45E9-BB70-8BA5E6DDC27C}"/>
              </a:ext>
            </a:extLst>
          </p:cNvPr>
          <p:cNvSpPr/>
          <p:nvPr/>
        </p:nvSpPr>
        <p:spPr>
          <a:xfrm>
            <a:off x="6324686" y="3926435"/>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81" name="Oval 480">
            <a:extLst>
              <a:ext uri="{FF2B5EF4-FFF2-40B4-BE49-F238E27FC236}">
                <a16:creationId xmlns:a16="http://schemas.microsoft.com/office/drawing/2014/main" id="{03D2E1DC-40DE-4E29-AC3B-3F86CC048D64}"/>
              </a:ext>
            </a:extLst>
          </p:cNvPr>
          <p:cNvSpPr/>
          <p:nvPr/>
        </p:nvSpPr>
        <p:spPr>
          <a:xfrm>
            <a:off x="6394996" y="3996121"/>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82" name="Oval 481">
            <a:extLst>
              <a:ext uri="{FF2B5EF4-FFF2-40B4-BE49-F238E27FC236}">
                <a16:creationId xmlns:a16="http://schemas.microsoft.com/office/drawing/2014/main" id="{6D649839-DB53-4AB4-971D-259FCDD74BB6}"/>
              </a:ext>
            </a:extLst>
          </p:cNvPr>
          <p:cNvSpPr/>
          <p:nvPr/>
        </p:nvSpPr>
        <p:spPr>
          <a:xfrm>
            <a:off x="6299324" y="4008599"/>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83" name="Oval 482">
            <a:extLst>
              <a:ext uri="{FF2B5EF4-FFF2-40B4-BE49-F238E27FC236}">
                <a16:creationId xmlns:a16="http://schemas.microsoft.com/office/drawing/2014/main" id="{F19A0602-1C68-4090-8D54-3535D05820E6}"/>
              </a:ext>
            </a:extLst>
          </p:cNvPr>
          <p:cNvSpPr/>
          <p:nvPr/>
        </p:nvSpPr>
        <p:spPr>
          <a:xfrm>
            <a:off x="6506130" y="4027669"/>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84" name="Oval 483">
            <a:extLst>
              <a:ext uri="{FF2B5EF4-FFF2-40B4-BE49-F238E27FC236}">
                <a16:creationId xmlns:a16="http://schemas.microsoft.com/office/drawing/2014/main" id="{576217A7-D3CB-4E7A-94F4-1F6401F22AAF}"/>
              </a:ext>
            </a:extLst>
          </p:cNvPr>
          <p:cNvSpPr/>
          <p:nvPr/>
        </p:nvSpPr>
        <p:spPr>
          <a:xfrm>
            <a:off x="8341095" y="3455983"/>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85" name="Oval 484">
            <a:extLst>
              <a:ext uri="{FF2B5EF4-FFF2-40B4-BE49-F238E27FC236}">
                <a16:creationId xmlns:a16="http://schemas.microsoft.com/office/drawing/2014/main" id="{345D88AA-28B5-4833-AE51-CEA2CC28D98B}"/>
              </a:ext>
            </a:extLst>
          </p:cNvPr>
          <p:cNvSpPr/>
          <p:nvPr/>
        </p:nvSpPr>
        <p:spPr>
          <a:xfrm>
            <a:off x="8423574" y="3563739"/>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71" name="Oval 970">
            <a:extLst>
              <a:ext uri="{FF2B5EF4-FFF2-40B4-BE49-F238E27FC236}">
                <a16:creationId xmlns:a16="http://schemas.microsoft.com/office/drawing/2014/main" id="{AAB6EFFA-9102-4B79-A181-0A9EE2B9F345}"/>
              </a:ext>
            </a:extLst>
          </p:cNvPr>
          <p:cNvSpPr/>
          <p:nvPr/>
        </p:nvSpPr>
        <p:spPr>
          <a:xfrm>
            <a:off x="3993360" y="4024319"/>
            <a:ext cx="28437" cy="21365"/>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72" name="Oval 971">
            <a:extLst>
              <a:ext uri="{FF2B5EF4-FFF2-40B4-BE49-F238E27FC236}">
                <a16:creationId xmlns:a16="http://schemas.microsoft.com/office/drawing/2014/main" id="{A5C866D2-868F-420E-BA23-DB60C5DBE9D0}"/>
              </a:ext>
            </a:extLst>
          </p:cNvPr>
          <p:cNvSpPr/>
          <p:nvPr/>
        </p:nvSpPr>
        <p:spPr>
          <a:xfrm>
            <a:off x="4222290" y="3767680"/>
            <a:ext cx="28437" cy="14593"/>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73" name="Oval 972">
            <a:extLst>
              <a:ext uri="{FF2B5EF4-FFF2-40B4-BE49-F238E27FC236}">
                <a16:creationId xmlns:a16="http://schemas.microsoft.com/office/drawing/2014/main" id="{888FBE16-664C-4E1F-A69D-A236EEAD374C}"/>
              </a:ext>
            </a:extLst>
          </p:cNvPr>
          <p:cNvSpPr/>
          <p:nvPr/>
        </p:nvSpPr>
        <p:spPr>
          <a:xfrm>
            <a:off x="3885727" y="4398250"/>
            <a:ext cx="28437" cy="10964"/>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74" name="Oval 973">
            <a:extLst>
              <a:ext uri="{FF2B5EF4-FFF2-40B4-BE49-F238E27FC236}">
                <a16:creationId xmlns:a16="http://schemas.microsoft.com/office/drawing/2014/main" id="{D01E2CBA-A1FE-4B19-8979-FE14134ACEB8}"/>
              </a:ext>
            </a:extLst>
          </p:cNvPr>
          <p:cNvSpPr/>
          <p:nvPr/>
        </p:nvSpPr>
        <p:spPr>
          <a:xfrm>
            <a:off x="3943138" y="4363449"/>
            <a:ext cx="28437" cy="10964"/>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75" name="Oval 974">
            <a:extLst>
              <a:ext uri="{FF2B5EF4-FFF2-40B4-BE49-F238E27FC236}">
                <a16:creationId xmlns:a16="http://schemas.microsoft.com/office/drawing/2014/main" id="{B41060E4-1D77-4952-8A11-D47A05D82C1E}"/>
              </a:ext>
            </a:extLst>
          </p:cNvPr>
          <p:cNvSpPr/>
          <p:nvPr/>
        </p:nvSpPr>
        <p:spPr>
          <a:xfrm>
            <a:off x="3784456" y="4134570"/>
            <a:ext cx="28437" cy="10964"/>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76" name="Oval 975">
            <a:extLst>
              <a:ext uri="{FF2B5EF4-FFF2-40B4-BE49-F238E27FC236}">
                <a16:creationId xmlns:a16="http://schemas.microsoft.com/office/drawing/2014/main" id="{94DFB6AB-2D96-4C1A-A33A-431198614E90}"/>
              </a:ext>
            </a:extLst>
          </p:cNvPr>
          <p:cNvSpPr/>
          <p:nvPr/>
        </p:nvSpPr>
        <p:spPr>
          <a:xfrm>
            <a:off x="1848126" y="3533159"/>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77" name="Oval 976">
            <a:extLst>
              <a:ext uri="{FF2B5EF4-FFF2-40B4-BE49-F238E27FC236}">
                <a16:creationId xmlns:a16="http://schemas.microsoft.com/office/drawing/2014/main" id="{C26031A3-2095-4051-8978-501BA361D2B1}"/>
              </a:ext>
            </a:extLst>
          </p:cNvPr>
          <p:cNvSpPr/>
          <p:nvPr/>
        </p:nvSpPr>
        <p:spPr>
          <a:xfrm>
            <a:off x="1866018" y="3552190"/>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78" name="Oval 977">
            <a:extLst>
              <a:ext uri="{FF2B5EF4-FFF2-40B4-BE49-F238E27FC236}">
                <a16:creationId xmlns:a16="http://schemas.microsoft.com/office/drawing/2014/main" id="{C948DDD0-327D-4D5E-8F9F-5CF7D297BAB6}"/>
              </a:ext>
            </a:extLst>
          </p:cNvPr>
          <p:cNvSpPr/>
          <p:nvPr/>
        </p:nvSpPr>
        <p:spPr>
          <a:xfrm>
            <a:off x="1897522" y="3615677"/>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79" name="Oval 978">
            <a:extLst>
              <a:ext uri="{FF2B5EF4-FFF2-40B4-BE49-F238E27FC236}">
                <a16:creationId xmlns:a16="http://schemas.microsoft.com/office/drawing/2014/main" id="{EBBC11DA-41D2-4C84-8BB0-208352457EE8}"/>
              </a:ext>
            </a:extLst>
          </p:cNvPr>
          <p:cNvSpPr/>
          <p:nvPr/>
        </p:nvSpPr>
        <p:spPr>
          <a:xfrm>
            <a:off x="1897522" y="3673106"/>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80" name="Oval 979">
            <a:extLst>
              <a:ext uri="{FF2B5EF4-FFF2-40B4-BE49-F238E27FC236}">
                <a16:creationId xmlns:a16="http://schemas.microsoft.com/office/drawing/2014/main" id="{7C1118F8-E646-43AC-90DA-01FD5D002BFF}"/>
              </a:ext>
            </a:extLst>
          </p:cNvPr>
          <p:cNvSpPr/>
          <p:nvPr/>
        </p:nvSpPr>
        <p:spPr>
          <a:xfrm>
            <a:off x="1879503" y="3597153"/>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81" name="Oval 980">
            <a:extLst>
              <a:ext uri="{FF2B5EF4-FFF2-40B4-BE49-F238E27FC236}">
                <a16:creationId xmlns:a16="http://schemas.microsoft.com/office/drawing/2014/main" id="{4A1D7559-C9E7-47CB-B68E-03B2D40FC81D}"/>
              </a:ext>
            </a:extLst>
          </p:cNvPr>
          <p:cNvSpPr/>
          <p:nvPr/>
        </p:nvSpPr>
        <p:spPr>
          <a:xfrm>
            <a:off x="5867866" y="3730515"/>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82" name="Oval 981">
            <a:extLst>
              <a:ext uri="{FF2B5EF4-FFF2-40B4-BE49-F238E27FC236}">
                <a16:creationId xmlns:a16="http://schemas.microsoft.com/office/drawing/2014/main" id="{571E7296-5E4F-44A1-B76F-E4E0554C9503}"/>
              </a:ext>
            </a:extLst>
          </p:cNvPr>
          <p:cNvSpPr/>
          <p:nvPr/>
        </p:nvSpPr>
        <p:spPr>
          <a:xfrm>
            <a:off x="5784568" y="3882803"/>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83" name="Oval 982">
            <a:extLst>
              <a:ext uri="{FF2B5EF4-FFF2-40B4-BE49-F238E27FC236}">
                <a16:creationId xmlns:a16="http://schemas.microsoft.com/office/drawing/2014/main" id="{18832D5D-7DD0-4943-9D28-DE8AAF294A69}"/>
              </a:ext>
            </a:extLst>
          </p:cNvPr>
          <p:cNvSpPr/>
          <p:nvPr/>
        </p:nvSpPr>
        <p:spPr>
          <a:xfrm>
            <a:off x="5949980" y="3806915"/>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84" name="Oval 983">
            <a:extLst>
              <a:ext uri="{FF2B5EF4-FFF2-40B4-BE49-F238E27FC236}">
                <a16:creationId xmlns:a16="http://schemas.microsoft.com/office/drawing/2014/main" id="{406654B3-4EF2-47DF-9A86-5643E2613467}"/>
              </a:ext>
            </a:extLst>
          </p:cNvPr>
          <p:cNvSpPr/>
          <p:nvPr/>
        </p:nvSpPr>
        <p:spPr>
          <a:xfrm>
            <a:off x="5981612" y="3896243"/>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85" name="Oval 984">
            <a:extLst>
              <a:ext uri="{FF2B5EF4-FFF2-40B4-BE49-F238E27FC236}">
                <a16:creationId xmlns:a16="http://schemas.microsoft.com/office/drawing/2014/main" id="{A3AFAE42-183B-4F79-9C8C-4C7197A7EFB2}"/>
              </a:ext>
            </a:extLst>
          </p:cNvPr>
          <p:cNvSpPr/>
          <p:nvPr/>
        </p:nvSpPr>
        <p:spPr>
          <a:xfrm>
            <a:off x="5551023" y="3692138"/>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86" name="Oval 985">
            <a:extLst>
              <a:ext uri="{FF2B5EF4-FFF2-40B4-BE49-F238E27FC236}">
                <a16:creationId xmlns:a16="http://schemas.microsoft.com/office/drawing/2014/main" id="{449B43C1-4364-4F8D-A576-C69D55D99ED2}"/>
              </a:ext>
            </a:extLst>
          </p:cNvPr>
          <p:cNvSpPr/>
          <p:nvPr/>
        </p:nvSpPr>
        <p:spPr>
          <a:xfrm>
            <a:off x="5806068" y="4180178"/>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87" name="Oval 986">
            <a:extLst>
              <a:ext uri="{FF2B5EF4-FFF2-40B4-BE49-F238E27FC236}">
                <a16:creationId xmlns:a16="http://schemas.microsoft.com/office/drawing/2014/main" id="{C32E693B-2033-4BF8-BCDA-65C801C6C8BE}"/>
              </a:ext>
            </a:extLst>
          </p:cNvPr>
          <p:cNvSpPr/>
          <p:nvPr/>
        </p:nvSpPr>
        <p:spPr>
          <a:xfrm>
            <a:off x="534074" y="3843455"/>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88" name="Oval 987">
            <a:extLst>
              <a:ext uri="{FF2B5EF4-FFF2-40B4-BE49-F238E27FC236}">
                <a16:creationId xmlns:a16="http://schemas.microsoft.com/office/drawing/2014/main" id="{735D7441-144A-4518-AE65-8551650905DE}"/>
              </a:ext>
            </a:extLst>
          </p:cNvPr>
          <p:cNvSpPr/>
          <p:nvPr/>
        </p:nvSpPr>
        <p:spPr>
          <a:xfrm>
            <a:off x="566236" y="3926435"/>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89" name="Oval 988">
            <a:extLst>
              <a:ext uri="{FF2B5EF4-FFF2-40B4-BE49-F238E27FC236}">
                <a16:creationId xmlns:a16="http://schemas.microsoft.com/office/drawing/2014/main" id="{917277AC-F80D-478D-8473-E9C7C9388290}"/>
              </a:ext>
            </a:extLst>
          </p:cNvPr>
          <p:cNvSpPr/>
          <p:nvPr/>
        </p:nvSpPr>
        <p:spPr>
          <a:xfrm>
            <a:off x="636547" y="3996121"/>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90" name="Oval 989">
            <a:extLst>
              <a:ext uri="{FF2B5EF4-FFF2-40B4-BE49-F238E27FC236}">
                <a16:creationId xmlns:a16="http://schemas.microsoft.com/office/drawing/2014/main" id="{3B323823-7E1A-40A2-92C7-B7F574C98C84}"/>
              </a:ext>
            </a:extLst>
          </p:cNvPr>
          <p:cNvSpPr/>
          <p:nvPr/>
        </p:nvSpPr>
        <p:spPr>
          <a:xfrm>
            <a:off x="540875" y="4008599"/>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91" name="Oval 990">
            <a:extLst>
              <a:ext uri="{FF2B5EF4-FFF2-40B4-BE49-F238E27FC236}">
                <a16:creationId xmlns:a16="http://schemas.microsoft.com/office/drawing/2014/main" id="{EF80E105-DCA2-49B7-ABA2-778918F819E6}"/>
              </a:ext>
            </a:extLst>
          </p:cNvPr>
          <p:cNvSpPr/>
          <p:nvPr/>
        </p:nvSpPr>
        <p:spPr>
          <a:xfrm>
            <a:off x="747680" y="4027669"/>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92" name="Oval 991">
            <a:extLst>
              <a:ext uri="{FF2B5EF4-FFF2-40B4-BE49-F238E27FC236}">
                <a16:creationId xmlns:a16="http://schemas.microsoft.com/office/drawing/2014/main" id="{CAF1C98A-7293-4AF5-B0F8-1C7E79E8C646}"/>
              </a:ext>
            </a:extLst>
          </p:cNvPr>
          <p:cNvSpPr/>
          <p:nvPr/>
        </p:nvSpPr>
        <p:spPr>
          <a:xfrm>
            <a:off x="2582646" y="3455983"/>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93" name="Oval 992">
            <a:extLst>
              <a:ext uri="{FF2B5EF4-FFF2-40B4-BE49-F238E27FC236}">
                <a16:creationId xmlns:a16="http://schemas.microsoft.com/office/drawing/2014/main" id="{CE6DB4FC-592D-4BB1-B03F-0240CB04AB29}"/>
              </a:ext>
            </a:extLst>
          </p:cNvPr>
          <p:cNvSpPr/>
          <p:nvPr/>
        </p:nvSpPr>
        <p:spPr>
          <a:xfrm>
            <a:off x="2665124" y="3563739"/>
            <a:ext cx="28437" cy="8236"/>
          </a:xfrm>
          <a:prstGeom prst="ellipse">
            <a:avLst/>
          </a:prstGeom>
          <a:solidFill>
            <a:srgbClr val="F3F3F3"/>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500" name="Text Placeholder 58">
            <a:extLst>
              <a:ext uri="{FF2B5EF4-FFF2-40B4-BE49-F238E27FC236}">
                <a16:creationId xmlns:a16="http://schemas.microsoft.com/office/drawing/2014/main" id="{8F6EA359-6030-47E0-97F8-81E69522EBF7}"/>
              </a:ext>
            </a:extLst>
          </p:cNvPr>
          <p:cNvSpPr txBox="1">
            <a:spLocks/>
          </p:cNvSpPr>
          <p:nvPr/>
        </p:nvSpPr>
        <p:spPr>
          <a:xfrm>
            <a:off x="438574" y="6018718"/>
            <a:ext cx="1456276" cy="289375"/>
          </a:xfrm>
          <a:prstGeom prst="rect">
            <a:avLst/>
          </a:prstGeom>
        </p:spPr>
        <p:txBody>
          <a:bodyPr wrap="none" lIns="120227" tIns="61976" rIns="120227" bIns="61976" anchor="b">
            <a:spAutoFit/>
          </a:bodyPr>
          <a:lstStyle>
            <a:lvl1pPr marL="265113" indent="-265113" algn="l" rtl="0" fontAlgn="base">
              <a:spcBef>
                <a:spcPct val="20000"/>
              </a:spcBef>
              <a:spcAft>
                <a:spcPct val="0"/>
              </a:spcAft>
              <a:buClr>
                <a:schemeClr val="accent1"/>
              </a:buClr>
              <a:buFont typeface="Verdana" pitchFamily="34" charset="0"/>
              <a:buChar char="•"/>
              <a:defRPr sz="1600" kern="1200">
                <a:solidFill>
                  <a:schemeClr val="accent2"/>
                </a:solidFill>
                <a:latin typeface="+mn-lt"/>
                <a:ea typeface="+mn-ea"/>
                <a:cs typeface="+mn-cs"/>
              </a:defRPr>
            </a:lvl1pPr>
            <a:lvl2pPr marL="536575" indent="-271463" algn="l" rtl="0" fontAlgn="base">
              <a:spcBef>
                <a:spcPct val="20000"/>
              </a:spcBef>
              <a:spcAft>
                <a:spcPct val="0"/>
              </a:spcAft>
              <a:buClr>
                <a:schemeClr val="tx2"/>
              </a:buClr>
              <a:buFont typeface="Verdana" pitchFamily="34" charset="0"/>
              <a:buChar char="•"/>
              <a:defRPr sz="1400" kern="1200">
                <a:solidFill>
                  <a:schemeClr val="accent2"/>
                </a:solidFill>
                <a:latin typeface="+mn-lt"/>
                <a:ea typeface="+mn-ea"/>
                <a:cs typeface="+mn-cs"/>
              </a:defRPr>
            </a:lvl2pPr>
            <a:lvl3pPr marL="808038" indent="-271463" algn="l" rtl="0" fontAlgn="base">
              <a:spcBef>
                <a:spcPct val="20000"/>
              </a:spcBef>
              <a:spcAft>
                <a:spcPct val="0"/>
              </a:spcAft>
              <a:buClr>
                <a:srgbClr val="E64A0E"/>
              </a:buClr>
              <a:buFont typeface="Verdana" pitchFamily="34" charset="0"/>
              <a:buChar char="•"/>
              <a:defRPr sz="1200" kern="1200">
                <a:solidFill>
                  <a:schemeClr val="accent2"/>
                </a:solidFill>
                <a:latin typeface="+mn-lt"/>
                <a:ea typeface="+mn-ea"/>
                <a:cs typeface="+mn-cs"/>
              </a:defRPr>
            </a:lvl3pPr>
            <a:lvl4pPr marL="985838" indent="-177800" algn="l" rtl="0" fontAlgn="base">
              <a:spcBef>
                <a:spcPct val="20000"/>
              </a:spcBef>
              <a:spcAft>
                <a:spcPct val="0"/>
              </a:spcAft>
              <a:buClr>
                <a:srgbClr val="82786F"/>
              </a:buClr>
              <a:buFont typeface="Verdana" pitchFamily="34" charset="0"/>
              <a:buChar char="•"/>
              <a:defRPr sz="1100" kern="1200">
                <a:solidFill>
                  <a:schemeClr val="accent2"/>
                </a:solidFill>
                <a:latin typeface="+mn-lt"/>
                <a:ea typeface="+mn-ea"/>
                <a:cs typeface="+mn-cs"/>
              </a:defRPr>
            </a:lvl4pPr>
            <a:lvl5pPr marL="1257300" indent="-184150" algn="l" rtl="0" fontAlgn="base">
              <a:spcBef>
                <a:spcPct val="20000"/>
              </a:spcBef>
              <a:spcAft>
                <a:spcPct val="0"/>
              </a:spcAft>
              <a:buClr>
                <a:srgbClr val="001423"/>
              </a:buClr>
              <a:buFont typeface="Verdana" pitchFamily="34" charset="0"/>
              <a:buChar char="•"/>
              <a:defRPr sz="105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rgbClr val="009FDA"/>
              </a:buClr>
              <a:buNone/>
            </a:pPr>
            <a:r>
              <a:rPr lang="en-GB" sz="1067" dirty="0">
                <a:solidFill>
                  <a:srgbClr val="82786F"/>
                </a:solidFill>
              </a:rPr>
              <a:t>BMI, body mass index</a:t>
            </a:r>
          </a:p>
        </p:txBody>
      </p:sp>
    </p:spTree>
    <p:custDataLst>
      <p:tags r:id="rId2"/>
    </p:custDataLst>
    <p:extLst>
      <p:ext uri="{BB962C8B-B14F-4D97-AF65-F5344CB8AC3E}">
        <p14:creationId xmlns:p14="http://schemas.microsoft.com/office/powerpoint/2010/main" val="3294301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863029" y="1012004"/>
            <a:ext cx="3416158" cy="4795408"/>
          </a:xfrm>
        </p:spPr>
        <p:txBody>
          <a:bodyPr>
            <a:normAutofit/>
          </a:bodyPr>
          <a:lstStyle/>
          <a:p>
            <a:r>
              <a:rPr lang="cs-CZ">
                <a:solidFill>
                  <a:srgbClr val="FFFFFF"/>
                </a:solidFill>
                <a:latin typeface="+mn-lt"/>
                <a:cs typeface="Arial"/>
              </a:rPr>
              <a:t>Kardiovize Brno 2030</a:t>
            </a:r>
          </a:p>
        </p:txBody>
      </p:sp>
      <p:graphicFrame>
        <p:nvGraphicFramePr>
          <p:cNvPr id="5" name="Zástupný symbol pro obsah 2">
            <a:extLst>
              <a:ext uri="{FF2B5EF4-FFF2-40B4-BE49-F238E27FC236}">
                <a16:creationId xmlns:a16="http://schemas.microsoft.com/office/drawing/2014/main" id="{FB46F4CA-F16E-4C50-ABD5-AB60E61E7AA6}"/>
              </a:ext>
            </a:extLst>
          </p:cNvPr>
          <p:cNvGraphicFramePr>
            <a:graphicFrameLocks noGrp="1"/>
          </p:cNvGraphicFramePr>
          <p:nvPr>
            <p:ph idx="1"/>
            <p:extLst>
              <p:ext uri="{D42A27DB-BD31-4B8C-83A1-F6EECF244321}">
                <p14:modId xmlns:p14="http://schemas.microsoft.com/office/powerpoint/2010/main" val="145652725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5825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838200" y="1412488"/>
            <a:ext cx="2899189" cy="4363844"/>
          </a:xfrm>
        </p:spPr>
        <p:txBody>
          <a:bodyPr anchor="t">
            <a:normAutofit/>
          </a:bodyPr>
          <a:lstStyle/>
          <a:p>
            <a:r>
              <a:rPr lang="en-US" sz="4000">
                <a:solidFill>
                  <a:srgbClr val="FFFFFF"/>
                </a:solidFill>
                <a:latin typeface="+mn-lt"/>
                <a:cs typeface="Arial"/>
              </a:rPr>
              <a:t>Struktura brněnské populace</a:t>
            </a:r>
            <a:br>
              <a:rPr lang="en-US" sz="4000">
                <a:solidFill>
                  <a:srgbClr val="FFFFFF"/>
                </a:solidFill>
                <a:latin typeface="+mn-lt"/>
                <a:cs typeface="Arial"/>
              </a:rPr>
            </a:br>
            <a:endParaRPr lang="en-US" sz="4000">
              <a:solidFill>
                <a:srgbClr val="FFFFFF"/>
              </a:solidFill>
              <a:latin typeface="+mn-lt"/>
              <a:cs typeface="Arial"/>
            </a:endParaRPr>
          </a:p>
        </p:txBody>
      </p:sp>
      <p:sp>
        <p:nvSpPr>
          <p:cNvPr id="6" name="Content Placeholder 5"/>
          <p:cNvSpPr>
            <a:spLocks noGrp="1"/>
          </p:cNvSpPr>
          <p:nvPr>
            <p:ph sz="half" idx="1"/>
          </p:nvPr>
        </p:nvSpPr>
        <p:spPr>
          <a:xfrm>
            <a:off x="4380855" y="1412489"/>
            <a:ext cx="3427283" cy="4363844"/>
          </a:xfrm>
        </p:spPr>
        <p:txBody>
          <a:bodyPr>
            <a:normAutofit/>
          </a:bodyPr>
          <a:lstStyle/>
          <a:p>
            <a:r>
              <a:rPr lang="cs-CZ" sz="2000">
                <a:cs typeface="Arial"/>
              </a:rPr>
              <a:t>obezita 17.4% dle BMI</a:t>
            </a:r>
          </a:p>
          <a:p>
            <a:r>
              <a:rPr lang="cs-CZ" sz="2000">
                <a:cs typeface="Arial"/>
              </a:rPr>
              <a:t>nadváha 34.7% dle BMI </a:t>
            </a:r>
          </a:p>
          <a:p>
            <a:r>
              <a:rPr lang="cs-CZ" sz="2000">
                <a:cs typeface="Arial"/>
              </a:rPr>
              <a:t>dohromady  52.1% (WHO pro ČR 63.4%, SR 61.0%)</a:t>
            </a:r>
          </a:p>
          <a:p>
            <a:endParaRPr lang="en-US" sz="2000"/>
          </a:p>
          <a:p>
            <a:endParaRPr lang="en-US" sz="2000"/>
          </a:p>
        </p:txBody>
      </p:sp>
      <p:cxnSp>
        <p:nvCxnSpPr>
          <p:cNvPr id="14" name="Straight Connector 13">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half" idx="2"/>
          </p:nvPr>
        </p:nvSpPr>
        <p:spPr>
          <a:xfrm>
            <a:off x="8451604" y="1412489"/>
            <a:ext cx="3197701" cy="4363844"/>
          </a:xfrm>
        </p:spPr>
        <p:txBody>
          <a:bodyPr>
            <a:normAutofit/>
          </a:bodyPr>
          <a:lstStyle/>
          <a:p>
            <a:r>
              <a:rPr lang="cs-CZ" sz="2000">
                <a:cs typeface="Arial"/>
              </a:rPr>
              <a:t>zmnožená tuková tkáň i při normální hmotnosti </a:t>
            </a:r>
            <a:r>
              <a:rPr lang="en-GB" sz="2000">
                <a:cs typeface="Arial"/>
              </a:rPr>
              <a:t>normal weight obesity</a:t>
            </a:r>
            <a:r>
              <a:rPr lang="cs-CZ" sz="2000">
                <a:cs typeface="Arial"/>
              </a:rPr>
              <a:t> 21.5 % (definice dle Gallagherové)</a:t>
            </a:r>
          </a:p>
          <a:p>
            <a:r>
              <a:rPr lang="cs-CZ" sz="2000">
                <a:cs typeface="Arial"/>
              </a:rPr>
              <a:t>dle obvodu pasu je pak obézních 31.59%. </a:t>
            </a:r>
          </a:p>
          <a:p>
            <a:r>
              <a:rPr lang="cs-CZ" sz="2000">
                <a:cs typeface="Arial"/>
              </a:rPr>
              <a:t>obezita podle tělesného tuku 49.7%</a:t>
            </a:r>
          </a:p>
          <a:p>
            <a:endParaRPr lang="en-US" sz="2000"/>
          </a:p>
        </p:txBody>
      </p:sp>
    </p:spTree>
    <p:extLst>
      <p:ext uri="{BB962C8B-B14F-4D97-AF65-F5344CB8AC3E}">
        <p14:creationId xmlns:p14="http://schemas.microsoft.com/office/powerpoint/2010/main" val="2324164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a:off x="1963745" y="2359537"/>
            <a:ext cx="115200" cy="11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121" name="Oval 120"/>
          <p:cNvSpPr/>
          <p:nvPr/>
        </p:nvSpPr>
        <p:spPr>
          <a:xfrm>
            <a:off x="1963745" y="2366008"/>
            <a:ext cx="115200" cy="115200"/>
          </a:xfrm>
          <a:prstGeom prst="ellipse">
            <a:avLst/>
          </a:prstGeom>
          <a:solidFill>
            <a:schemeClr val="bg1"/>
          </a:solidFill>
          <a:ln w="19050">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120" name="Oval 119"/>
          <p:cNvSpPr/>
          <p:nvPr/>
        </p:nvSpPr>
        <p:spPr>
          <a:xfrm>
            <a:off x="1977792" y="2381907"/>
            <a:ext cx="76800" cy="76800"/>
          </a:xfrm>
          <a:prstGeom prst="ellipse">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117" name="TextBox 116"/>
          <p:cNvSpPr txBox="1"/>
          <p:nvPr/>
        </p:nvSpPr>
        <p:spPr>
          <a:xfrm>
            <a:off x="1" y="6568625"/>
            <a:ext cx="3618726" cy="289375"/>
          </a:xfrm>
          <a:prstGeom prst="rect">
            <a:avLst/>
          </a:prstGeom>
          <a:noFill/>
        </p:spPr>
        <p:txBody>
          <a:bodyPr wrap="none" lIns="120227" tIns="61976" rIns="120227" bIns="61976" rtlCol="0" anchor="b">
            <a:spAutoFit/>
          </a:bodyPr>
          <a:lstStyle/>
          <a:p>
            <a:r>
              <a:rPr lang="en-GB" sz="1067" dirty="0">
                <a:solidFill>
                  <a:srgbClr val="82786F"/>
                </a:solidFill>
              </a:rPr>
              <a:t>Prospective Studies Collaboration. </a:t>
            </a:r>
            <a:r>
              <a:rPr lang="en-GB" sz="1067" i="1" dirty="0">
                <a:solidFill>
                  <a:srgbClr val="82786F"/>
                </a:solidFill>
              </a:rPr>
              <a:t>Lancet</a:t>
            </a:r>
            <a:r>
              <a:rPr lang="en-GB" sz="1067" dirty="0">
                <a:solidFill>
                  <a:srgbClr val="82786F"/>
                </a:solidFill>
              </a:rPr>
              <a:t> 2009;373:1083–96</a:t>
            </a:r>
          </a:p>
        </p:txBody>
      </p:sp>
      <p:sp>
        <p:nvSpPr>
          <p:cNvPr id="116" name="TextBox 115"/>
          <p:cNvSpPr txBox="1"/>
          <p:nvPr/>
        </p:nvSpPr>
        <p:spPr>
          <a:xfrm>
            <a:off x="438576" y="6251973"/>
            <a:ext cx="2697000" cy="289375"/>
          </a:xfrm>
          <a:prstGeom prst="rect">
            <a:avLst/>
          </a:prstGeom>
          <a:noFill/>
        </p:spPr>
        <p:txBody>
          <a:bodyPr wrap="none" lIns="120227" tIns="61976" rIns="120227" bIns="61976" rtlCol="0" anchor="b">
            <a:spAutoFit/>
          </a:bodyPr>
          <a:lstStyle/>
          <a:p>
            <a:r>
              <a:rPr lang="en-GB" sz="1067" dirty="0">
                <a:solidFill>
                  <a:srgbClr val="82786F"/>
                </a:solidFill>
              </a:rPr>
              <a:t>Data are based on male subjects; n=541,452</a:t>
            </a:r>
          </a:p>
        </p:txBody>
      </p:sp>
      <p:sp>
        <p:nvSpPr>
          <p:cNvPr id="39942" name="Title 2"/>
          <p:cNvSpPr>
            <a:spLocks noGrp="1"/>
          </p:cNvSpPr>
          <p:nvPr>
            <p:ph type="title"/>
          </p:nvPr>
        </p:nvSpPr>
        <p:spPr/>
        <p:txBody>
          <a:bodyPr>
            <a:normAutofit fontScale="90000"/>
          </a:bodyPr>
          <a:lstStyle/>
          <a:p>
            <a:r>
              <a:rPr lang="en-GB" dirty="0" err="1"/>
              <a:t>Doba</a:t>
            </a:r>
            <a:r>
              <a:rPr lang="en-GB" dirty="0"/>
              <a:t> </a:t>
            </a:r>
            <a:r>
              <a:rPr lang="en-GB" dirty="0" err="1"/>
              <a:t>přežití</a:t>
            </a:r>
            <a:r>
              <a:rPr lang="en-GB" dirty="0"/>
              <a:t> </a:t>
            </a:r>
            <a:r>
              <a:rPr lang="en-GB" dirty="0" err="1"/>
              <a:t>klesá</a:t>
            </a:r>
            <a:r>
              <a:rPr lang="en-GB" dirty="0"/>
              <a:t> se </a:t>
            </a:r>
            <a:r>
              <a:rPr lang="en-GB" dirty="0" err="1"/>
              <a:t>stoupajícím</a:t>
            </a:r>
            <a:r>
              <a:rPr lang="en-GB" dirty="0"/>
              <a:t> BMI </a:t>
            </a:r>
          </a:p>
        </p:txBody>
      </p:sp>
      <p:sp>
        <p:nvSpPr>
          <p:cNvPr id="39992" name="TextBox 42"/>
          <p:cNvSpPr txBox="1">
            <a:spLocks noChangeArrowheads="1"/>
          </p:cNvSpPr>
          <p:nvPr/>
        </p:nvSpPr>
        <p:spPr bwMode="auto">
          <a:xfrm>
            <a:off x="6995929" y="5335947"/>
            <a:ext cx="511679"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solidFill>
                  <a:srgbClr val="001965"/>
                </a:solidFill>
              </a:rPr>
              <a:t>100</a:t>
            </a:r>
          </a:p>
        </p:txBody>
      </p:sp>
      <p:sp>
        <p:nvSpPr>
          <p:cNvPr id="39996" name="TextBox 29"/>
          <p:cNvSpPr txBox="1">
            <a:spLocks noChangeArrowheads="1"/>
          </p:cNvSpPr>
          <p:nvPr/>
        </p:nvSpPr>
        <p:spPr bwMode="auto">
          <a:xfrm>
            <a:off x="1255929" y="5141499"/>
            <a:ext cx="293670"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r" eaLnBrk="1" hangingPunct="1"/>
            <a:r>
              <a:rPr lang="en-GB" sz="1333" dirty="0">
                <a:solidFill>
                  <a:srgbClr val="001965"/>
                </a:solidFill>
              </a:rPr>
              <a:t>0</a:t>
            </a:r>
          </a:p>
        </p:txBody>
      </p:sp>
      <p:sp>
        <p:nvSpPr>
          <p:cNvPr id="39997" name="TextBox 30"/>
          <p:cNvSpPr txBox="1">
            <a:spLocks noChangeArrowheads="1"/>
          </p:cNvSpPr>
          <p:nvPr/>
        </p:nvSpPr>
        <p:spPr bwMode="auto">
          <a:xfrm>
            <a:off x="1146922" y="4554827"/>
            <a:ext cx="402674"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r" eaLnBrk="1" hangingPunct="1"/>
            <a:r>
              <a:rPr lang="en-GB" sz="1333" dirty="0">
                <a:solidFill>
                  <a:srgbClr val="001965"/>
                </a:solidFill>
              </a:rPr>
              <a:t>20</a:t>
            </a:r>
          </a:p>
        </p:txBody>
      </p:sp>
      <p:sp>
        <p:nvSpPr>
          <p:cNvPr id="39998" name="TextBox 31"/>
          <p:cNvSpPr txBox="1">
            <a:spLocks noChangeArrowheads="1"/>
          </p:cNvSpPr>
          <p:nvPr/>
        </p:nvSpPr>
        <p:spPr bwMode="auto">
          <a:xfrm>
            <a:off x="1146922" y="3972437"/>
            <a:ext cx="402674"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r" eaLnBrk="1" hangingPunct="1"/>
            <a:r>
              <a:rPr lang="en-GB" sz="1333" dirty="0">
                <a:solidFill>
                  <a:srgbClr val="001965"/>
                </a:solidFill>
              </a:rPr>
              <a:t>40</a:t>
            </a:r>
          </a:p>
        </p:txBody>
      </p:sp>
      <p:sp>
        <p:nvSpPr>
          <p:cNvPr id="39999" name="TextBox 32"/>
          <p:cNvSpPr txBox="1">
            <a:spLocks noChangeArrowheads="1"/>
          </p:cNvSpPr>
          <p:nvPr/>
        </p:nvSpPr>
        <p:spPr bwMode="auto">
          <a:xfrm>
            <a:off x="1146922" y="3390045"/>
            <a:ext cx="402674"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r" eaLnBrk="1" hangingPunct="1"/>
            <a:r>
              <a:rPr lang="en-GB" sz="1333" dirty="0">
                <a:solidFill>
                  <a:srgbClr val="001965"/>
                </a:solidFill>
              </a:rPr>
              <a:t>60</a:t>
            </a:r>
          </a:p>
        </p:txBody>
      </p:sp>
      <p:sp>
        <p:nvSpPr>
          <p:cNvPr id="40000" name="TextBox 33"/>
          <p:cNvSpPr txBox="1">
            <a:spLocks noChangeArrowheads="1"/>
          </p:cNvSpPr>
          <p:nvPr/>
        </p:nvSpPr>
        <p:spPr bwMode="auto">
          <a:xfrm>
            <a:off x="1146922" y="2807653"/>
            <a:ext cx="402674"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r" eaLnBrk="1" hangingPunct="1"/>
            <a:r>
              <a:rPr lang="en-GB" sz="1333" dirty="0">
                <a:solidFill>
                  <a:srgbClr val="001965"/>
                </a:solidFill>
              </a:rPr>
              <a:t>80</a:t>
            </a:r>
          </a:p>
        </p:txBody>
      </p:sp>
      <p:sp>
        <p:nvSpPr>
          <p:cNvPr id="40001" name="TextBox 34"/>
          <p:cNvSpPr txBox="1">
            <a:spLocks noChangeArrowheads="1"/>
          </p:cNvSpPr>
          <p:nvPr/>
        </p:nvSpPr>
        <p:spPr bwMode="auto">
          <a:xfrm>
            <a:off x="1037920" y="2225261"/>
            <a:ext cx="511679"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r" eaLnBrk="1" hangingPunct="1"/>
            <a:r>
              <a:rPr lang="en-GB" sz="1333" dirty="0">
                <a:solidFill>
                  <a:srgbClr val="001965"/>
                </a:solidFill>
              </a:rPr>
              <a:t>100</a:t>
            </a:r>
          </a:p>
        </p:txBody>
      </p:sp>
      <p:sp>
        <p:nvSpPr>
          <p:cNvPr id="40002" name="TextBox 35"/>
          <p:cNvSpPr txBox="1">
            <a:spLocks noChangeArrowheads="1"/>
          </p:cNvSpPr>
          <p:nvPr/>
        </p:nvSpPr>
        <p:spPr bwMode="auto">
          <a:xfrm>
            <a:off x="1363316" y="5335947"/>
            <a:ext cx="402674"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solidFill>
                  <a:srgbClr val="001965"/>
                </a:solidFill>
              </a:rPr>
              <a:t>35</a:t>
            </a:r>
          </a:p>
        </p:txBody>
      </p:sp>
      <p:sp>
        <p:nvSpPr>
          <p:cNvPr id="40003" name="TextBox 36"/>
          <p:cNvSpPr txBox="1">
            <a:spLocks noChangeArrowheads="1"/>
          </p:cNvSpPr>
          <p:nvPr/>
        </p:nvSpPr>
        <p:spPr bwMode="auto">
          <a:xfrm>
            <a:off x="1792972" y="5335947"/>
            <a:ext cx="402674"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solidFill>
                  <a:srgbClr val="001965"/>
                </a:solidFill>
                <a:ea typeface="Verdana" panose="020B0604030504040204" pitchFamily="34" charset="0"/>
                <a:cs typeface="Verdana" panose="020B0604030504040204" pitchFamily="34" charset="0"/>
              </a:rPr>
              <a:t>40</a:t>
            </a:r>
          </a:p>
        </p:txBody>
      </p:sp>
      <p:sp>
        <p:nvSpPr>
          <p:cNvPr id="40004" name="TextBox 37"/>
          <p:cNvSpPr txBox="1">
            <a:spLocks noChangeArrowheads="1"/>
          </p:cNvSpPr>
          <p:nvPr/>
        </p:nvSpPr>
        <p:spPr bwMode="auto">
          <a:xfrm>
            <a:off x="2664913" y="5335947"/>
            <a:ext cx="402674"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solidFill>
                  <a:srgbClr val="001965"/>
                </a:solidFill>
                <a:ea typeface="Verdana" panose="020B0604030504040204" pitchFamily="34" charset="0"/>
                <a:cs typeface="Verdana" panose="020B0604030504040204" pitchFamily="34" charset="0"/>
              </a:rPr>
              <a:t>50</a:t>
            </a:r>
          </a:p>
        </p:txBody>
      </p:sp>
      <p:sp>
        <p:nvSpPr>
          <p:cNvPr id="40005" name="TextBox 38"/>
          <p:cNvSpPr txBox="1">
            <a:spLocks noChangeArrowheads="1"/>
          </p:cNvSpPr>
          <p:nvPr/>
        </p:nvSpPr>
        <p:spPr bwMode="auto">
          <a:xfrm>
            <a:off x="3536855" y="5335947"/>
            <a:ext cx="402674"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solidFill>
                  <a:srgbClr val="001965"/>
                </a:solidFill>
                <a:ea typeface="Verdana" panose="020B0604030504040204" pitchFamily="34" charset="0"/>
                <a:cs typeface="Verdana" panose="020B0604030504040204" pitchFamily="34" charset="0"/>
              </a:rPr>
              <a:t>60</a:t>
            </a:r>
          </a:p>
        </p:txBody>
      </p:sp>
      <p:sp>
        <p:nvSpPr>
          <p:cNvPr id="40006" name="TextBox 39"/>
          <p:cNvSpPr txBox="1">
            <a:spLocks noChangeArrowheads="1"/>
          </p:cNvSpPr>
          <p:nvPr/>
        </p:nvSpPr>
        <p:spPr bwMode="auto">
          <a:xfrm>
            <a:off x="4408796" y="5335947"/>
            <a:ext cx="402674"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solidFill>
                  <a:srgbClr val="001965"/>
                </a:solidFill>
                <a:ea typeface="Verdana" panose="020B0604030504040204" pitchFamily="34" charset="0"/>
                <a:cs typeface="Verdana" panose="020B0604030504040204" pitchFamily="34" charset="0"/>
              </a:rPr>
              <a:t>70</a:t>
            </a:r>
          </a:p>
        </p:txBody>
      </p:sp>
      <p:sp>
        <p:nvSpPr>
          <p:cNvPr id="40007" name="TextBox 40"/>
          <p:cNvSpPr txBox="1">
            <a:spLocks noChangeArrowheads="1"/>
          </p:cNvSpPr>
          <p:nvPr/>
        </p:nvSpPr>
        <p:spPr bwMode="auto">
          <a:xfrm>
            <a:off x="5280737" y="5335947"/>
            <a:ext cx="402674"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solidFill>
                  <a:srgbClr val="001965"/>
                </a:solidFill>
                <a:ea typeface="Verdana" panose="020B0604030504040204" pitchFamily="34" charset="0"/>
                <a:cs typeface="Verdana" panose="020B0604030504040204" pitchFamily="34" charset="0"/>
              </a:rPr>
              <a:t>80</a:t>
            </a:r>
          </a:p>
        </p:txBody>
      </p:sp>
      <p:sp>
        <p:nvSpPr>
          <p:cNvPr id="40008" name="TextBox 41"/>
          <p:cNvSpPr txBox="1">
            <a:spLocks noChangeArrowheads="1"/>
          </p:cNvSpPr>
          <p:nvPr/>
        </p:nvSpPr>
        <p:spPr bwMode="auto">
          <a:xfrm>
            <a:off x="6152681" y="5335947"/>
            <a:ext cx="402674"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solidFill>
                  <a:srgbClr val="001965"/>
                </a:solidFill>
                <a:ea typeface="Verdana" panose="020B0604030504040204" pitchFamily="34" charset="0"/>
                <a:cs typeface="Verdana" panose="020B0604030504040204" pitchFamily="34" charset="0"/>
              </a:rPr>
              <a:t>90</a:t>
            </a:r>
          </a:p>
        </p:txBody>
      </p:sp>
      <p:cxnSp>
        <p:nvCxnSpPr>
          <p:cNvPr id="109" name="Straight Connector 108"/>
          <p:cNvCxnSpPr/>
          <p:nvPr/>
        </p:nvCxnSpPr>
        <p:spPr>
          <a:xfrm flipH="1" flipV="1">
            <a:off x="4648899" y="3027834"/>
            <a:ext cx="0" cy="2259060"/>
          </a:xfrm>
          <a:prstGeom prst="line">
            <a:avLst/>
          </a:prstGeom>
          <a:ln w="12700">
            <a:solidFill>
              <a:srgbClr val="82786F"/>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580039" y="3465179"/>
            <a:ext cx="3070795" cy="0"/>
          </a:xfrm>
          <a:prstGeom prst="line">
            <a:avLst/>
          </a:prstGeom>
          <a:ln w="12700">
            <a:solidFill>
              <a:srgbClr val="009FDA"/>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599379" y="3039608"/>
            <a:ext cx="3068860" cy="0"/>
          </a:xfrm>
          <a:prstGeom prst="line">
            <a:avLst/>
          </a:prstGeom>
          <a:ln w="12700">
            <a:solidFill>
              <a:srgbClr val="82786F"/>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580039" y="3865519"/>
            <a:ext cx="3070795" cy="0"/>
          </a:xfrm>
          <a:prstGeom prst="line">
            <a:avLst/>
          </a:prstGeom>
          <a:ln w="12700">
            <a:solidFill>
              <a:srgbClr val="001965"/>
            </a:solidFill>
            <a:prstDash val="sysDot"/>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1599376" y="2390317"/>
            <a:ext cx="5600139" cy="2899939"/>
          </a:xfrm>
          <a:custGeom>
            <a:avLst/>
            <a:gdLst>
              <a:gd name="connsiteX0" fmla="*/ 0 w 4692770"/>
              <a:gd name="connsiteY0" fmla="*/ 0 h 3674852"/>
              <a:gd name="connsiteX1" fmla="*/ 1121434 w 4692770"/>
              <a:gd name="connsiteY1" fmla="*/ 224286 h 3674852"/>
              <a:gd name="connsiteX2" fmla="*/ 1820174 w 4692770"/>
              <a:gd name="connsiteY2" fmla="*/ 603849 h 3674852"/>
              <a:gd name="connsiteX3" fmla="*/ 2544793 w 4692770"/>
              <a:gd name="connsiteY3" fmla="*/ 1388852 h 3674852"/>
              <a:gd name="connsiteX4" fmla="*/ 3252159 w 4692770"/>
              <a:gd name="connsiteY4" fmla="*/ 2536166 h 3674852"/>
              <a:gd name="connsiteX5" fmla="*/ 3968151 w 4692770"/>
              <a:gd name="connsiteY5" fmla="*/ 3510950 h 3674852"/>
              <a:gd name="connsiteX6" fmla="*/ 4692770 w 4692770"/>
              <a:gd name="connsiteY6" fmla="*/ 3674852 h 3674852"/>
              <a:gd name="connsiteX0" fmla="*/ 0 w 4692770"/>
              <a:gd name="connsiteY0" fmla="*/ 0 h 3674852"/>
              <a:gd name="connsiteX1" fmla="*/ 1121434 w 4692770"/>
              <a:gd name="connsiteY1" fmla="*/ 224286 h 3674852"/>
              <a:gd name="connsiteX2" fmla="*/ 1820174 w 4692770"/>
              <a:gd name="connsiteY2" fmla="*/ 603849 h 3674852"/>
              <a:gd name="connsiteX3" fmla="*/ 2544793 w 4692770"/>
              <a:gd name="connsiteY3" fmla="*/ 1388852 h 3674852"/>
              <a:gd name="connsiteX4" fmla="*/ 3252159 w 4692770"/>
              <a:gd name="connsiteY4" fmla="*/ 2536166 h 3674852"/>
              <a:gd name="connsiteX5" fmla="*/ 3968151 w 4692770"/>
              <a:gd name="connsiteY5" fmla="*/ 3510950 h 3674852"/>
              <a:gd name="connsiteX6" fmla="*/ 4692770 w 4692770"/>
              <a:gd name="connsiteY6" fmla="*/ 3674852 h 3674852"/>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38818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078302 w 4692770"/>
              <a:gd name="connsiteY1" fmla="*/ 146649 h 3703606"/>
              <a:gd name="connsiteX2" fmla="*/ 1820174 w 4692770"/>
              <a:gd name="connsiteY2" fmla="*/ 38818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078302 w 4692770"/>
              <a:gd name="connsiteY1" fmla="*/ 146649 h 3703606"/>
              <a:gd name="connsiteX2" fmla="*/ 1820174 w 4692770"/>
              <a:gd name="connsiteY2" fmla="*/ 38818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078302 w 4692770"/>
              <a:gd name="connsiteY1" fmla="*/ 146649 h 3703606"/>
              <a:gd name="connsiteX2" fmla="*/ 1820174 w 4692770"/>
              <a:gd name="connsiteY2" fmla="*/ 388189 h 3703606"/>
              <a:gd name="connsiteX3" fmla="*/ 2475782 w 4692770"/>
              <a:gd name="connsiteY3" fmla="*/ 854015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28048"/>
              <a:gd name="connsiteX1" fmla="*/ 1078302 w 4692770"/>
              <a:gd name="connsiteY1" fmla="*/ 146649 h 3728048"/>
              <a:gd name="connsiteX2" fmla="*/ 1820174 w 4692770"/>
              <a:gd name="connsiteY2" fmla="*/ 388189 h 3728048"/>
              <a:gd name="connsiteX3" fmla="*/ 2475782 w 4692770"/>
              <a:gd name="connsiteY3" fmla="*/ 854015 h 3728048"/>
              <a:gd name="connsiteX4" fmla="*/ 3433313 w 4692770"/>
              <a:gd name="connsiteY4" fmla="*/ 2372264 h 3728048"/>
              <a:gd name="connsiteX5" fmla="*/ 3968151 w 4692770"/>
              <a:gd name="connsiteY5" fmla="*/ 3510950 h 3728048"/>
              <a:gd name="connsiteX6" fmla="*/ 4692770 w 4692770"/>
              <a:gd name="connsiteY6" fmla="*/ 3674852 h 3728048"/>
              <a:gd name="connsiteX0" fmla="*/ 0 w 4692770"/>
              <a:gd name="connsiteY0" fmla="*/ 0 h 3674852"/>
              <a:gd name="connsiteX1" fmla="*/ 1078302 w 4692770"/>
              <a:gd name="connsiteY1" fmla="*/ 146649 h 3674852"/>
              <a:gd name="connsiteX2" fmla="*/ 1820174 w 4692770"/>
              <a:gd name="connsiteY2" fmla="*/ 388189 h 3674852"/>
              <a:gd name="connsiteX3" fmla="*/ 2475782 w 4692770"/>
              <a:gd name="connsiteY3" fmla="*/ 854015 h 3674852"/>
              <a:gd name="connsiteX4" fmla="*/ 3433313 w 4692770"/>
              <a:gd name="connsiteY4" fmla="*/ 2372264 h 3674852"/>
              <a:gd name="connsiteX5" fmla="*/ 4097547 w 4692770"/>
              <a:gd name="connsiteY5" fmla="*/ 3424686 h 3674852"/>
              <a:gd name="connsiteX6" fmla="*/ 4692770 w 4692770"/>
              <a:gd name="connsiteY6" fmla="*/ 3674852 h 3674852"/>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26610"/>
              <a:gd name="connsiteX1" fmla="*/ 1078302 w 4692770"/>
              <a:gd name="connsiteY1" fmla="*/ 155275 h 3726610"/>
              <a:gd name="connsiteX2" fmla="*/ 1820174 w 4692770"/>
              <a:gd name="connsiteY2" fmla="*/ 396815 h 3726610"/>
              <a:gd name="connsiteX3" fmla="*/ 2475782 w 4692770"/>
              <a:gd name="connsiteY3" fmla="*/ 862641 h 3726610"/>
              <a:gd name="connsiteX4" fmla="*/ 3200400 w 4692770"/>
              <a:gd name="connsiteY4" fmla="*/ 1923690 h 3726610"/>
              <a:gd name="connsiteX5" fmla="*/ 4097547 w 4692770"/>
              <a:gd name="connsiteY5" fmla="*/ 3433312 h 3726610"/>
              <a:gd name="connsiteX6" fmla="*/ 4692770 w 4692770"/>
              <a:gd name="connsiteY6" fmla="*/ 3683478 h 3726610"/>
              <a:gd name="connsiteX0" fmla="*/ 0 w 4692770"/>
              <a:gd name="connsiteY0" fmla="*/ 0 h 3726610"/>
              <a:gd name="connsiteX1" fmla="*/ 0 w 4692770"/>
              <a:gd name="connsiteY1" fmla="*/ 0 h 3726610"/>
              <a:gd name="connsiteX2" fmla="*/ 1078302 w 4692770"/>
              <a:gd name="connsiteY2" fmla="*/ 155275 h 3726610"/>
              <a:gd name="connsiteX3" fmla="*/ 1820174 w 4692770"/>
              <a:gd name="connsiteY3" fmla="*/ 396815 h 3726610"/>
              <a:gd name="connsiteX4" fmla="*/ 2475782 w 4692770"/>
              <a:gd name="connsiteY4" fmla="*/ 862641 h 3726610"/>
              <a:gd name="connsiteX5" fmla="*/ 3200400 w 4692770"/>
              <a:gd name="connsiteY5" fmla="*/ 1923690 h 3726610"/>
              <a:gd name="connsiteX6" fmla="*/ 4097547 w 4692770"/>
              <a:gd name="connsiteY6" fmla="*/ 3433312 h 3726610"/>
              <a:gd name="connsiteX7" fmla="*/ 4692770 w 4692770"/>
              <a:gd name="connsiteY7" fmla="*/ 3683478 h 3726610"/>
              <a:gd name="connsiteX0" fmla="*/ 0 w 4692770"/>
              <a:gd name="connsiteY0" fmla="*/ 0 h 3726610"/>
              <a:gd name="connsiteX1" fmla="*/ 0 w 4692770"/>
              <a:gd name="connsiteY1" fmla="*/ 0 h 3726610"/>
              <a:gd name="connsiteX2" fmla="*/ 1078302 w 4692770"/>
              <a:gd name="connsiteY2" fmla="*/ 155275 h 3726610"/>
              <a:gd name="connsiteX3" fmla="*/ 1794295 w 4692770"/>
              <a:gd name="connsiteY3" fmla="*/ 310551 h 3726610"/>
              <a:gd name="connsiteX4" fmla="*/ 2475782 w 4692770"/>
              <a:gd name="connsiteY4" fmla="*/ 862641 h 3726610"/>
              <a:gd name="connsiteX5" fmla="*/ 3200400 w 4692770"/>
              <a:gd name="connsiteY5" fmla="*/ 1923690 h 3726610"/>
              <a:gd name="connsiteX6" fmla="*/ 4097547 w 4692770"/>
              <a:gd name="connsiteY6" fmla="*/ 3433312 h 3726610"/>
              <a:gd name="connsiteX7" fmla="*/ 4692770 w 4692770"/>
              <a:gd name="connsiteY7" fmla="*/ 3683478 h 3726610"/>
              <a:gd name="connsiteX0" fmla="*/ 0 w 4692770"/>
              <a:gd name="connsiteY0" fmla="*/ 0 h 3726610"/>
              <a:gd name="connsiteX1" fmla="*/ 0 w 4692770"/>
              <a:gd name="connsiteY1" fmla="*/ 0 h 3726610"/>
              <a:gd name="connsiteX2" fmla="*/ 1052423 w 4692770"/>
              <a:gd name="connsiteY2" fmla="*/ 120769 h 3726610"/>
              <a:gd name="connsiteX3" fmla="*/ 1794295 w 4692770"/>
              <a:gd name="connsiteY3" fmla="*/ 310551 h 3726610"/>
              <a:gd name="connsiteX4" fmla="*/ 2475782 w 4692770"/>
              <a:gd name="connsiteY4" fmla="*/ 862641 h 3726610"/>
              <a:gd name="connsiteX5" fmla="*/ 3200400 w 4692770"/>
              <a:gd name="connsiteY5" fmla="*/ 1923690 h 3726610"/>
              <a:gd name="connsiteX6" fmla="*/ 4097547 w 4692770"/>
              <a:gd name="connsiteY6" fmla="*/ 3433312 h 3726610"/>
              <a:gd name="connsiteX7" fmla="*/ 4692770 w 4692770"/>
              <a:gd name="connsiteY7" fmla="*/ 3683478 h 3726610"/>
              <a:gd name="connsiteX0" fmla="*/ 0 w 4692770"/>
              <a:gd name="connsiteY0" fmla="*/ 0 h 3726610"/>
              <a:gd name="connsiteX1" fmla="*/ 0 w 4692770"/>
              <a:gd name="connsiteY1" fmla="*/ 0 h 3726610"/>
              <a:gd name="connsiteX2" fmla="*/ 1052423 w 4692770"/>
              <a:gd name="connsiteY2" fmla="*/ 120769 h 3726610"/>
              <a:gd name="connsiteX3" fmla="*/ 1794295 w 4692770"/>
              <a:gd name="connsiteY3" fmla="*/ 310551 h 3726610"/>
              <a:gd name="connsiteX4" fmla="*/ 2518914 w 4692770"/>
              <a:gd name="connsiteY4" fmla="*/ 836762 h 3726610"/>
              <a:gd name="connsiteX5" fmla="*/ 3200400 w 4692770"/>
              <a:gd name="connsiteY5" fmla="*/ 1923690 h 3726610"/>
              <a:gd name="connsiteX6" fmla="*/ 4097547 w 4692770"/>
              <a:gd name="connsiteY6" fmla="*/ 3433312 h 3726610"/>
              <a:gd name="connsiteX7" fmla="*/ 4692770 w 4692770"/>
              <a:gd name="connsiteY7" fmla="*/ 3683478 h 3726610"/>
              <a:gd name="connsiteX0" fmla="*/ 0 w 4692770"/>
              <a:gd name="connsiteY0" fmla="*/ 0 h 3745301"/>
              <a:gd name="connsiteX1" fmla="*/ 0 w 4692770"/>
              <a:gd name="connsiteY1" fmla="*/ 0 h 3745301"/>
              <a:gd name="connsiteX2" fmla="*/ 1052423 w 4692770"/>
              <a:gd name="connsiteY2" fmla="*/ 120769 h 3745301"/>
              <a:gd name="connsiteX3" fmla="*/ 1794295 w 4692770"/>
              <a:gd name="connsiteY3" fmla="*/ 310551 h 3745301"/>
              <a:gd name="connsiteX4" fmla="*/ 2518914 w 4692770"/>
              <a:gd name="connsiteY4" fmla="*/ 836762 h 3745301"/>
              <a:gd name="connsiteX5" fmla="*/ 3209026 w 4692770"/>
              <a:gd name="connsiteY5" fmla="*/ 1811547 h 3745301"/>
              <a:gd name="connsiteX6" fmla="*/ 4097547 w 4692770"/>
              <a:gd name="connsiteY6" fmla="*/ 3433312 h 3745301"/>
              <a:gd name="connsiteX7" fmla="*/ 4692770 w 4692770"/>
              <a:gd name="connsiteY7" fmla="*/ 3683478 h 3745301"/>
              <a:gd name="connsiteX0" fmla="*/ 0 w 4692770"/>
              <a:gd name="connsiteY0" fmla="*/ 0 h 3683478"/>
              <a:gd name="connsiteX1" fmla="*/ 0 w 4692770"/>
              <a:gd name="connsiteY1" fmla="*/ 0 h 3683478"/>
              <a:gd name="connsiteX2" fmla="*/ 1052423 w 4692770"/>
              <a:gd name="connsiteY2" fmla="*/ 120769 h 3683478"/>
              <a:gd name="connsiteX3" fmla="*/ 1794295 w 4692770"/>
              <a:gd name="connsiteY3" fmla="*/ 310551 h 3683478"/>
              <a:gd name="connsiteX4" fmla="*/ 2518914 w 4692770"/>
              <a:gd name="connsiteY4" fmla="*/ 836762 h 3683478"/>
              <a:gd name="connsiteX5" fmla="*/ 3209026 w 4692770"/>
              <a:gd name="connsiteY5" fmla="*/ 1811547 h 3683478"/>
              <a:gd name="connsiteX6" fmla="*/ 3916392 w 4692770"/>
              <a:gd name="connsiteY6" fmla="*/ 3079629 h 3683478"/>
              <a:gd name="connsiteX7" fmla="*/ 4692770 w 4692770"/>
              <a:gd name="connsiteY7" fmla="*/ 3683478 h 3683478"/>
              <a:gd name="connsiteX0" fmla="*/ 0 w 4597880"/>
              <a:gd name="connsiteY0" fmla="*/ 0 h 3648973"/>
              <a:gd name="connsiteX1" fmla="*/ 0 w 4597880"/>
              <a:gd name="connsiteY1" fmla="*/ 0 h 3648973"/>
              <a:gd name="connsiteX2" fmla="*/ 1052423 w 4597880"/>
              <a:gd name="connsiteY2" fmla="*/ 120769 h 3648973"/>
              <a:gd name="connsiteX3" fmla="*/ 1794295 w 4597880"/>
              <a:gd name="connsiteY3" fmla="*/ 310551 h 3648973"/>
              <a:gd name="connsiteX4" fmla="*/ 2518914 w 4597880"/>
              <a:gd name="connsiteY4" fmla="*/ 836762 h 3648973"/>
              <a:gd name="connsiteX5" fmla="*/ 3209026 w 4597880"/>
              <a:gd name="connsiteY5" fmla="*/ 1811547 h 3648973"/>
              <a:gd name="connsiteX6" fmla="*/ 3916392 w 4597880"/>
              <a:gd name="connsiteY6" fmla="*/ 3079629 h 3648973"/>
              <a:gd name="connsiteX7" fmla="*/ 4597880 w 4597880"/>
              <a:gd name="connsiteY7" fmla="*/ 3648973 h 3648973"/>
              <a:gd name="connsiteX0" fmla="*/ 0 w 4597880"/>
              <a:gd name="connsiteY0" fmla="*/ 0 h 3648973"/>
              <a:gd name="connsiteX1" fmla="*/ 0 w 4597880"/>
              <a:gd name="connsiteY1" fmla="*/ 0 h 3648973"/>
              <a:gd name="connsiteX2" fmla="*/ 1052423 w 4597880"/>
              <a:gd name="connsiteY2" fmla="*/ 120769 h 3648973"/>
              <a:gd name="connsiteX3" fmla="*/ 1794295 w 4597880"/>
              <a:gd name="connsiteY3" fmla="*/ 310551 h 3648973"/>
              <a:gd name="connsiteX4" fmla="*/ 2518914 w 4597880"/>
              <a:gd name="connsiteY4" fmla="*/ 836762 h 3648973"/>
              <a:gd name="connsiteX5" fmla="*/ 3209026 w 4597880"/>
              <a:gd name="connsiteY5" fmla="*/ 1811547 h 3648973"/>
              <a:gd name="connsiteX6" fmla="*/ 3916392 w 4597880"/>
              <a:gd name="connsiteY6" fmla="*/ 3079629 h 3648973"/>
              <a:gd name="connsiteX7" fmla="*/ 4597880 w 4597880"/>
              <a:gd name="connsiteY7" fmla="*/ 3648973 h 3648973"/>
              <a:gd name="connsiteX0" fmla="*/ 0 w 4597880"/>
              <a:gd name="connsiteY0" fmla="*/ 0 h 3648973"/>
              <a:gd name="connsiteX1" fmla="*/ 0 w 4597880"/>
              <a:gd name="connsiteY1" fmla="*/ 0 h 3648973"/>
              <a:gd name="connsiteX2" fmla="*/ 1052423 w 4597880"/>
              <a:gd name="connsiteY2" fmla="*/ 120769 h 3648973"/>
              <a:gd name="connsiteX3" fmla="*/ 1794295 w 4597880"/>
              <a:gd name="connsiteY3" fmla="*/ 310551 h 3648973"/>
              <a:gd name="connsiteX4" fmla="*/ 2518914 w 4597880"/>
              <a:gd name="connsiteY4" fmla="*/ 836762 h 3648973"/>
              <a:gd name="connsiteX5" fmla="*/ 3209026 w 4597880"/>
              <a:gd name="connsiteY5" fmla="*/ 1811547 h 3648973"/>
              <a:gd name="connsiteX6" fmla="*/ 3916392 w 4597880"/>
              <a:gd name="connsiteY6" fmla="*/ 3079629 h 3648973"/>
              <a:gd name="connsiteX7" fmla="*/ 4597880 w 4597880"/>
              <a:gd name="connsiteY7" fmla="*/ 3648973 h 3648973"/>
              <a:gd name="connsiteX0" fmla="*/ 0 w 4597880"/>
              <a:gd name="connsiteY0" fmla="*/ 0 h 3648973"/>
              <a:gd name="connsiteX1" fmla="*/ 0 w 4597880"/>
              <a:gd name="connsiteY1" fmla="*/ 0 h 3648973"/>
              <a:gd name="connsiteX2" fmla="*/ 1052423 w 4597880"/>
              <a:gd name="connsiteY2" fmla="*/ 120769 h 3648973"/>
              <a:gd name="connsiteX3" fmla="*/ 1863306 w 4597880"/>
              <a:gd name="connsiteY3" fmla="*/ 353683 h 3648973"/>
              <a:gd name="connsiteX4" fmla="*/ 2518914 w 4597880"/>
              <a:gd name="connsiteY4" fmla="*/ 836762 h 3648973"/>
              <a:gd name="connsiteX5" fmla="*/ 3209026 w 4597880"/>
              <a:gd name="connsiteY5" fmla="*/ 1811547 h 3648973"/>
              <a:gd name="connsiteX6" fmla="*/ 3916392 w 4597880"/>
              <a:gd name="connsiteY6" fmla="*/ 3079629 h 3648973"/>
              <a:gd name="connsiteX7" fmla="*/ 4597880 w 4597880"/>
              <a:gd name="connsiteY7" fmla="*/ 3648973 h 364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7880" h="3648973">
                <a:moveTo>
                  <a:pt x="0" y="0"/>
                </a:moveTo>
                <a:lnTo>
                  <a:pt x="0" y="0"/>
                </a:lnTo>
                <a:cubicBezTo>
                  <a:pt x="179717" y="25879"/>
                  <a:pt x="750314" y="51902"/>
                  <a:pt x="1052423" y="120769"/>
                </a:cubicBezTo>
                <a:cubicBezTo>
                  <a:pt x="1373038" y="195532"/>
                  <a:pt x="1535503" y="209911"/>
                  <a:pt x="1863306" y="353683"/>
                </a:cubicBezTo>
                <a:cubicBezTo>
                  <a:pt x="2096219" y="471577"/>
                  <a:pt x="2294627" y="593785"/>
                  <a:pt x="2518914" y="836762"/>
                </a:cubicBezTo>
                <a:cubicBezTo>
                  <a:pt x="2743201" y="1079739"/>
                  <a:pt x="2988903" y="1466491"/>
                  <a:pt x="3209026" y="1811547"/>
                </a:cubicBezTo>
                <a:cubicBezTo>
                  <a:pt x="3411895" y="2165230"/>
                  <a:pt x="3736674" y="2747511"/>
                  <a:pt x="3916392" y="3079629"/>
                </a:cubicBezTo>
                <a:cubicBezTo>
                  <a:pt x="4147868" y="3385867"/>
                  <a:pt x="4304582" y="3594339"/>
                  <a:pt x="4597880" y="3648973"/>
                </a:cubicBezTo>
              </a:path>
            </a:pathLst>
          </a:cu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2400" dirty="0">
              <a:solidFill>
                <a:srgbClr val="001965"/>
              </a:solidFill>
            </a:endParaRPr>
          </a:p>
        </p:txBody>
      </p:sp>
      <p:sp>
        <p:nvSpPr>
          <p:cNvPr id="32" name="Freeform 31"/>
          <p:cNvSpPr/>
          <p:nvPr/>
        </p:nvSpPr>
        <p:spPr>
          <a:xfrm>
            <a:off x="1545234" y="2373497"/>
            <a:ext cx="5716164" cy="2943675"/>
          </a:xfrm>
          <a:custGeom>
            <a:avLst/>
            <a:gdLst>
              <a:gd name="connsiteX0" fmla="*/ 0 w 4692770"/>
              <a:gd name="connsiteY0" fmla="*/ 0 h 3674852"/>
              <a:gd name="connsiteX1" fmla="*/ 1121434 w 4692770"/>
              <a:gd name="connsiteY1" fmla="*/ 224286 h 3674852"/>
              <a:gd name="connsiteX2" fmla="*/ 1820174 w 4692770"/>
              <a:gd name="connsiteY2" fmla="*/ 603849 h 3674852"/>
              <a:gd name="connsiteX3" fmla="*/ 2544793 w 4692770"/>
              <a:gd name="connsiteY3" fmla="*/ 1388852 h 3674852"/>
              <a:gd name="connsiteX4" fmla="*/ 3252159 w 4692770"/>
              <a:gd name="connsiteY4" fmla="*/ 2536166 h 3674852"/>
              <a:gd name="connsiteX5" fmla="*/ 3968151 w 4692770"/>
              <a:gd name="connsiteY5" fmla="*/ 3510950 h 3674852"/>
              <a:gd name="connsiteX6" fmla="*/ 4692770 w 4692770"/>
              <a:gd name="connsiteY6" fmla="*/ 3674852 h 3674852"/>
              <a:gd name="connsiteX0" fmla="*/ 0 w 4692770"/>
              <a:gd name="connsiteY0" fmla="*/ 0 h 3674852"/>
              <a:gd name="connsiteX1" fmla="*/ 1121434 w 4692770"/>
              <a:gd name="connsiteY1" fmla="*/ 224286 h 3674852"/>
              <a:gd name="connsiteX2" fmla="*/ 1820174 w 4692770"/>
              <a:gd name="connsiteY2" fmla="*/ 603849 h 3674852"/>
              <a:gd name="connsiteX3" fmla="*/ 2544793 w 4692770"/>
              <a:gd name="connsiteY3" fmla="*/ 1388852 h 3674852"/>
              <a:gd name="connsiteX4" fmla="*/ 3252159 w 4692770"/>
              <a:gd name="connsiteY4" fmla="*/ 2536166 h 3674852"/>
              <a:gd name="connsiteX5" fmla="*/ 3968151 w 4692770"/>
              <a:gd name="connsiteY5" fmla="*/ 3510950 h 3674852"/>
              <a:gd name="connsiteX6" fmla="*/ 4692770 w 4692770"/>
              <a:gd name="connsiteY6" fmla="*/ 3674852 h 3674852"/>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2770" h="3703606">
                <a:moveTo>
                  <a:pt x="0" y="0"/>
                </a:moveTo>
                <a:cubicBezTo>
                  <a:pt x="373811" y="74762"/>
                  <a:pt x="843952" y="124512"/>
                  <a:pt x="1121434" y="224286"/>
                </a:cubicBezTo>
                <a:cubicBezTo>
                  <a:pt x="1416169" y="350807"/>
                  <a:pt x="1582948" y="409755"/>
                  <a:pt x="1820174" y="603849"/>
                </a:cubicBezTo>
                <a:cubicBezTo>
                  <a:pt x="2057400" y="797943"/>
                  <a:pt x="2303253" y="1069675"/>
                  <a:pt x="2544793" y="1388852"/>
                </a:cubicBezTo>
                <a:cubicBezTo>
                  <a:pt x="2786333" y="1708029"/>
                  <a:pt x="3049289" y="2173857"/>
                  <a:pt x="3269412" y="2518913"/>
                </a:cubicBezTo>
                <a:cubicBezTo>
                  <a:pt x="3472281" y="2872596"/>
                  <a:pt x="3730925" y="3318294"/>
                  <a:pt x="3968151" y="3510950"/>
                </a:cubicBezTo>
                <a:cubicBezTo>
                  <a:pt x="4205377" y="3703606"/>
                  <a:pt x="4451230" y="3620218"/>
                  <a:pt x="4692770" y="3674852"/>
                </a:cubicBezTo>
              </a:path>
            </a:pathLst>
          </a:cu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2400" dirty="0">
              <a:solidFill>
                <a:srgbClr val="001965"/>
              </a:solidFill>
            </a:endParaRPr>
          </a:p>
        </p:txBody>
      </p:sp>
      <p:sp>
        <p:nvSpPr>
          <p:cNvPr id="33" name="Freeform 32"/>
          <p:cNvSpPr/>
          <p:nvPr/>
        </p:nvSpPr>
        <p:spPr>
          <a:xfrm>
            <a:off x="1599380" y="2366770"/>
            <a:ext cx="5642681" cy="2920124"/>
          </a:xfrm>
          <a:custGeom>
            <a:avLst/>
            <a:gdLst>
              <a:gd name="connsiteX0" fmla="*/ 0 w 4692770"/>
              <a:gd name="connsiteY0" fmla="*/ 0 h 3674852"/>
              <a:gd name="connsiteX1" fmla="*/ 1121434 w 4692770"/>
              <a:gd name="connsiteY1" fmla="*/ 224286 h 3674852"/>
              <a:gd name="connsiteX2" fmla="*/ 1820174 w 4692770"/>
              <a:gd name="connsiteY2" fmla="*/ 603849 h 3674852"/>
              <a:gd name="connsiteX3" fmla="*/ 2544793 w 4692770"/>
              <a:gd name="connsiteY3" fmla="*/ 1388852 h 3674852"/>
              <a:gd name="connsiteX4" fmla="*/ 3252159 w 4692770"/>
              <a:gd name="connsiteY4" fmla="*/ 2536166 h 3674852"/>
              <a:gd name="connsiteX5" fmla="*/ 3968151 w 4692770"/>
              <a:gd name="connsiteY5" fmla="*/ 3510950 h 3674852"/>
              <a:gd name="connsiteX6" fmla="*/ 4692770 w 4692770"/>
              <a:gd name="connsiteY6" fmla="*/ 3674852 h 3674852"/>
              <a:gd name="connsiteX0" fmla="*/ 0 w 4692770"/>
              <a:gd name="connsiteY0" fmla="*/ 0 h 3674852"/>
              <a:gd name="connsiteX1" fmla="*/ 1121434 w 4692770"/>
              <a:gd name="connsiteY1" fmla="*/ 224286 h 3674852"/>
              <a:gd name="connsiteX2" fmla="*/ 1820174 w 4692770"/>
              <a:gd name="connsiteY2" fmla="*/ 603849 h 3674852"/>
              <a:gd name="connsiteX3" fmla="*/ 2544793 w 4692770"/>
              <a:gd name="connsiteY3" fmla="*/ 1388852 h 3674852"/>
              <a:gd name="connsiteX4" fmla="*/ 3252159 w 4692770"/>
              <a:gd name="connsiteY4" fmla="*/ 2536166 h 3674852"/>
              <a:gd name="connsiteX5" fmla="*/ 3968151 w 4692770"/>
              <a:gd name="connsiteY5" fmla="*/ 3510950 h 3674852"/>
              <a:gd name="connsiteX6" fmla="*/ 4692770 w 4692770"/>
              <a:gd name="connsiteY6" fmla="*/ 3674852 h 3674852"/>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38818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078302 w 4692770"/>
              <a:gd name="connsiteY1" fmla="*/ 146649 h 3703606"/>
              <a:gd name="connsiteX2" fmla="*/ 1820174 w 4692770"/>
              <a:gd name="connsiteY2" fmla="*/ 38818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078302 w 4692770"/>
              <a:gd name="connsiteY1" fmla="*/ 146649 h 3703606"/>
              <a:gd name="connsiteX2" fmla="*/ 1820174 w 4692770"/>
              <a:gd name="connsiteY2" fmla="*/ 38818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078302 w 4692770"/>
              <a:gd name="connsiteY1" fmla="*/ 146649 h 3703606"/>
              <a:gd name="connsiteX2" fmla="*/ 1820174 w 4692770"/>
              <a:gd name="connsiteY2" fmla="*/ 388189 h 3703606"/>
              <a:gd name="connsiteX3" fmla="*/ 2475782 w 4692770"/>
              <a:gd name="connsiteY3" fmla="*/ 854015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28048"/>
              <a:gd name="connsiteX1" fmla="*/ 1078302 w 4692770"/>
              <a:gd name="connsiteY1" fmla="*/ 146649 h 3728048"/>
              <a:gd name="connsiteX2" fmla="*/ 1820174 w 4692770"/>
              <a:gd name="connsiteY2" fmla="*/ 388189 h 3728048"/>
              <a:gd name="connsiteX3" fmla="*/ 2475782 w 4692770"/>
              <a:gd name="connsiteY3" fmla="*/ 854015 h 3728048"/>
              <a:gd name="connsiteX4" fmla="*/ 3433313 w 4692770"/>
              <a:gd name="connsiteY4" fmla="*/ 2372264 h 3728048"/>
              <a:gd name="connsiteX5" fmla="*/ 3968151 w 4692770"/>
              <a:gd name="connsiteY5" fmla="*/ 3510950 h 3728048"/>
              <a:gd name="connsiteX6" fmla="*/ 4692770 w 4692770"/>
              <a:gd name="connsiteY6" fmla="*/ 3674852 h 3728048"/>
              <a:gd name="connsiteX0" fmla="*/ 0 w 4692770"/>
              <a:gd name="connsiteY0" fmla="*/ 0 h 3674852"/>
              <a:gd name="connsiteX1" fmla="*/ 1078302 w 4692770"/>
              <a:gd name="connsiteY1" fmla="*/ 146649 h 3674852"/>
              <a:gd name="connsiteX2" fmla="*/ 1820174 w 4692770"/>
              <a:gd name="connsiteY2" fmla="*/ 388189 h 3674852"/>
              <a:gd name="connsiteX3" fmla="*/ 2475782 w 4692770"/>
              <a:gd name="connsiteY3" fmla="*/ 854015 h 3674852"/>
              <a:gd name="connsiteX4" fmla="*/ 3433313 w 4692770"/>
              <a:gd name="connsiteY4" fmla="*/ 2372264 h 3674852"/>
              <a:gd name="connsiteX5" fmla="*/ 4097547 w 4692770"/>
              <a:gd name="connsiteY5" fmla="*/ 3424686 h 3674852"/>
              <a:gd name="connsiteX6" fmla="*/ 4692770 w 4692770"/>
              <a:gd name="connsiteY6" fmla="*/ 3674852 h 3674852"/>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17984"/>
              <a:gd name="connsiteX1" fmla="*/ 1078302 w 4692770"/>
              <a:gd name="connsiteY1" fmla="*/ 146649 h 3717984"/>
              <a:gd name="connsiteX2" fmla="*/ 1820174 w 4692770"/>
              <a:gd name="connsiteY2" fmla="*/ 388189 h 3717984"/>
              <a:gd name="connsiteX3" fmla="*/ 2475782 w 4692770"/>
              <a:gd name="connsiteY3" fmla="*/ 854015 h 3717984"/>
              <a:gd name="connsiteX4" fmla="*/ 3200400 w 4692770"/>
              <a:gd name="connsiteY4" fmla="*/ 1915064 h 3717984"/>
              <a:gd name="connsiteX5" fmla="*/ 4097547 w 4692770"/>
              <a:gd name="connsiteY5" fmla="*/ 3424686 h 3717984"/>
              <a:gd name="connsiteX6" fmla="*/ 4692770 w 4692770"/>
              <a:gd name="connsiteY6" fmla="*/ 3674852 h 3717984"/>
              <a:gd name="connsiteX0" fmla="*/ 0 w 4692770"/>
              <a:gd name="connsiteY0" fmla="*/ 0 h 3726610"/>
              <a:gd name="connsiteX1" fmla="*/ 1078302 w 4692770"/>
              <a:gd name="connsiteY1" fmla="*/ 155275 h 3726610"/>
              <a:gd name="connsiteX2" fmla="*/ 1820174 w 4692770"/>
              <a:gd name="connsiteY2" fmla="*/ 396815 h 3726610"/>
              <a:gd name="connsiteX3" fmla="*/ 2475782 w 4692770"/>
              <a:gd name="connsiteY3" fmla="*/ 862641 h 3726610"/>
              <a:gd name="connsiteX4" fmla="*/ 3200400 w 4692770"/>
              <a:gd name="connsiteY4" fmla="*/ 1923690 h 3726610"/>
              <a:gd name="connsiteX5" fmla="*/ 4097547 w 4692770"/>
              <a:gd name="connsiteY5" fmla="*/ 3433312 h 3726610"/>
              <a:gd name="connsiteX6" fmla="*/ 4692770 w 4692770"/>
              <a:gd name="connsiteY6" fmla="*/ 3683478 h 3726610"/>
              <a:gd name="connsiteX0" fmla="*/ 0 w 4692770"/>
              <a:gd name="connsiteY0" fmla="*/ 0 h 3726610"/>
              <a:gd name="connsiteX1" fmla="*/ 0 w 4692770"/>
              <a:gd name="connsiteY1" fmla="*/ 0 h 3726610"/>
              <a:gd name="connsiteX2" fmla="*/ 1078302 w 4692770"/>
              <a:gd name="connsiteY2" fmla="*/ 155275 h 3726610"/>
              <a:gd name="connsiteX3" fmla="*/ 1820174 w 4692770"/>
              <a:gd name="connsiteY3" fmla="*/ 396815 h 3726610"/>
              <a:gd name="connsiteX4" fmla="*/ 2475782 w 4692770"/>
              <a:gd name="connsiteY4" fmla="*/ 862641 h 3726610"/>
              <a:gd name="connsiteX5" fmla="*/ 3200400 w 4692770"/>
              <a:gd name="connsiteY5" fmla="*/ 1923690 h 3726610"/>
              <a:gd name="connsiteX6" fmla="*/ 4097547 w 4692770"/>
              <a:gd name="connsiteY6" fmla="*/ 3433312 h 3726610"/>
              <a:gd name="connsiteX7" fmla="*/ 4692770 w 4692770"/>
              <a:gd name="connsiteY7" fmla="*/ 3683478 h 3726610"/>
              <a:gd name="connsiteX0" fmla="*/ 0 w 4632386"/>
              <a:gd name="connsiteY0" fmla="*/ 0 h 3725172"/>
              <a:gd name="connsiteX1" fmla="*/ 0 w 4632386"/>
              <a:gd name="connsiteY1" fmla="*/ 0 h 3725172"/>
              <a:gd name="connsiteX2" fmla="*/ 1078302 w 4632386"/>
              <a:gd name="connsiteY2" fmla="*/ 155275 h 3725172"/>
              <a:gd name="connsiteX3" fmla="*/ 1820174 w 4632386"/>
              <a:gd name="connsiteY3" fmla="*/ 396815 h 3725172"/>
              <a:gd name="connsiteX4" fmla="*/ 2475782 w 4632386"/>
              <a:gd name="connsiteY4" fmla="*/ 862641 h 3725172"/>
              <a:gd name="connsiteX5" fmla="*/ 3200400 w 4632386"/>
              <a:gd name="connsiteY5" fmla="*/ 1923690 h 3725172"/>
              <a:gd name="connsiteX6" fmla="*/ 4097547 w 4632386"/>
              <a:gd name="connsiteY6" fmla="*/ 3433312 h 3725172"/>
              <a:gd name="connsiteX7" fmla="*/ 4632386 w 4632386"/>
              <a:gd name="connsiteY7" fmla="*/ 3674852 h 3725172"/>
              <a:gd name="connsiteX0" fmla="*/ 0 w 4632386"/>
              <a:gd name="connsiteY0" fmla="*/ 0 h 3725172"/>
              <a:gd name="connsiteX1" fmla="*/ 0 w 4632386"/>
              <a:gd name="connsiteY1" fmla="*/ 0 h 3725172"/>
              <a:gd name="connsiteX2" fmla="*/ 1078302 w 4632386"/>
              <a:gd name="connsiteY2" fmla="*/ 155275 h 3725172"/>
              <a:gd name="connsiteX3" fmla="*/ 1820174 w 4632386"/>
              <a:gd name="connsiteY3" fmla="*/ 396815 h 3725172"/>
              <a:gd name="connsiteX4" fmla="*/ 2475782 w 4632386"/>
              <a:gd name="connsiteY4" fmla="*/ 862641 h 3725172"/>
              <a:gd name="connsiteX5" fmla="*/ 3200400 w 4632386"/>
              <a:gd name="connsiteY5" fmla="*/ 1923690 h 3725172"/>
              <a:gd name="connsiteX6" fmla="*/ 4097547 w 4632386"/>
              <a:gd name="connsiteY6" fmla="*/ 3433312 h 3725172"/>
              <a:gd name="connsiteX7" fmla="*/ 4632386 w 4632386"/>
              <a:gd name="connsiteY7" fmla="*/ 3674852 h 3725172"/>
              <a:gd name="connsiteX0" fmla="*/ 0 w 4632386"/>
              <a:gd name="connsiteY0" fmla="*/ 0 h 3725172"/>
              <a:gd name="connsiteX1" fmla="*/ 0 w 4632386"/>
              <a:gd name="connsiteY1" fmla="*/ 0 h 3725172"/>
              <a:gd name="connsiteX2" fmla="*/ 1078302 w 4632386"/>
              <a:gd name="connsiteY2" fmla="*/ 155275 h 3725172"/>
              <a:gd name="connsiteX3" fmla="*/ 1820174 w 4632386"/>
              <a:gd name="connsiteY3" fmla="*/ 396815 h 3725172"/>
              <a:gd name="connsiteX4" fmla="*/ 2475782 w 4632386"/>
              <a:gd name="connsiteY4" fmla="*/ 862641 h 3725172"/>
              <a:gd name="connsiteX5" fmla="*/ 3200400 w 4632386"/>
              <a:gd name="connsiteY5" fmla="*/ 1923690 h 3725172"/>
              <a:gd name="connsiteX6" fmla="*/ 4097547 w 4632386"/>
              <a:gd name="connsiteY6" fmla="*/ 3433312 h 3725172"/>
              <a:gd name="connsiteX7" fmla="*/ 4632386 w 4632386"/>
              <a:gd name="connsiteY7" fmla="*/ 3674852 h 3725172"/>
              <a:gd name="connsiteX0" fmla="*/ 0 w 4632386"/>
              <a:gd name="connsiteY0" fmla="*/ 0 h 3725172"/>
              <a:gd name="connsiteX1" fmla="*/ 0 w 4632386"/>
              <a:gd name="connsiteY1" fmla="*/ 0 h 3725172"/>
              <a:gd name="connsiteX2" fmla="*/ 1078302 w 4632386"/>
              <a:gd name="connsiteY2" fmla="*/ 155275 h 3725172"/>
              <a:gd name="connsiteX3" fmla="*/ 1820174 w 4632386"/>
              <a:gd name="connsiteY3" fmla="*/ 396815 h 3725172"/>
              <a:gd name="connsiteX4" fmla="*/ 2475782 w 4632386"/>
              <a:gd name="connsiteY4" fmla="*/ 862641 h 3725172"/>
              <a:gd name="connsiteX5" fmla="*/ 3200400 w 4632386"/>
              <a:gd name="connsiteY5" fmla="*/ 1923690 h 3725172"/>
              <a:gd name="connsiteX6" fmla="*/ 4097547 w 4632386"/>
              <a:gd name="connsiteY6" fmla="*/ 3433312 h 3725172"/>
              <a:gd name="connsiteX7" fmla="*/ 4632386 w 4632386"/>
              <a:gd name="connsiteY7" fmla="*/ 3674852 h 3725172"/>
              <a:gd name="connsiteX0" fmla="*/ 0 w 4632386"/>
              <a:gd name="connsiteY0" fmla="*/ 0 h 3674852"/>
              <a:gd name="connsiteX1" fmla="*/ 0 w 4632386"/>
              <a:gd name="connsiteY1" fmla="*/ 0 h 3674852"/>
              <a:gd name="connsiteX2" fmla="*/ 1078302 w 4632386"/>
              <a:gd name="connsiteY2" fmla="*/ 155275 h 3674852"/>
              <a:gd name="connsiteX3" fmla="*/ 1820174 w 4632386"/>
              <a:gd name="connsiteY3" fmla="*/ 396815 h 3674852"/>
              <a:gd name="connsiteX4" fmla="*/ 2475782 w 4632386"/>
              <a:gd name="connsiteY4" fmla="*/ 862641 h 3674852"/>
              <a:gd name="connsiteX5" fmla="*/ 3200400 w 4632386"/>
              <a:gd name="connsiteY5" fmla="*/ 1923690 h 3674852"/>
              <a:gd name="connsiteX6" fmla="*/ 4011283 w 4632386"/>
              <a:gd name="connsiteY6" fmla="*/ 3312543 h 3674852"/>
              <a:gd name="connsiteX7" fmla="*/ 4632386 w 4632386"/>
              <a:gd name="connsiteY7" fmla="*/ 3674852 h 367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2386" h="3674852">
                <a:moveTo>
                  <a:pt x="0" y="0"/>
                </a:moveTo>
                <a:lnTo>
                  <a:pt x="0" y="0"/>
                </a:lnTo>
                <a:cubicBezTo>
                  <a:pt x="179717" y="25879"/>
                  <a:pt x="776193" y="86408"/>
                  <a:pt x="1078302" y="155275"/>
                </a:cubicBezTo>
                <a:cubicBezTo>
                  <a:pt x="1398917" y="230038"/>
                  <a:pt x="1492371" y="253043"/>
                  <a:pt x="1820174" y="396815"/>
                </a:cubicBezTo>
                <a:cubicBezTo>
                  <a:pt x="2053087" y="514709"/>
                  <a:pt x="2245744" y="608162"/>
                  <a:pt x="2475782" y="862641"/>
                </a:cubicBezTo>
                <a:cubicBezTo>
                  <a:pt x="2705820" y="1117120"/>
                  <a:pt x="2980277" y="1578634"/>
                  <a:pt x="3200400" y="1923690"/>
                </a:cubicBezTo>
                <a:cubicBezTo>
                  <a:pt x="3403269" y="2277373"/>
                  <a:pt x="3772619" y="3020683"/>
                  <a:pt x="4011283" y="3312543"/>
                </a:cubicBezTo>
                <a:cubicBezTo>
                  <a:pt x="4249947" y="3604403"/>
                  <a:pt x="4278703" y="3611592"/>
                  <a:pt x="4632386" y="3674852"/>
                </a:cubicBezTo>
              </a:path>
            </a:pathLst>
          </a:custGeom>
          <a:ln w="19050">
            <a:solidFill>
              <a:srgbClr val="C2DEEA"/>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2400" dirty="0">
              <a:solidFill>
                <a:srgbClr val="001965"/>
              </a:solidFill>
            </a:endParaRPr>
          </a:p>
        </p:txBody>
      </p:sp>
      <p:sp>
        <p:nvSpPr>
          <p:cNvPr id="34" name="Freeform 33"/>
          <p:cNvSpPr/>
          <p:nvPr/>
        </p:nvSpPr>
        <p:spPr>
          <a:xfrm>
            <a:off x="1574238" y="2381907"/>
            <a:ext cx="5694893" cy="2916760"/>
          </a:xfrm>
          <a:custGeom>
            <a:avLst/>
            <a:gdLst>
              <a:gd name="connsiteX0" fmla="*/ 0 w 4692770"/>
              <a:gd name="connsiteY0" fmla="*/ 0 h 3674852"/>
              <a:gd name="connsiteX1" fmla="*/ 1121434 w 4692770"/>
              <a:gd name="connsiteY1" fmla="*/ 224286 h 3674852"/>
              <a:gd name="connsiteX2" fmla="*/ 1820174 w 4692770"/>
              <a:gd name="connsiteY2" fmla="*/ 603849 h 3674852"/>
              <a:gd name="connsiteX3" fmla="*/ 2544793 w 4692770"/>
              <a:gd name="connsiteY3" fmla="*/ 1388852 h 3674852"/>
              <a:gd name="connsiteX4" fmla="*/ 3252159 w 4692770"/>
              <a:gd name="connsiteY4" fmla="*/ 2536166 h 3674852"/>
              <a:gd name="connsiteX5" fmla="*/ 3968151 w 4692770"/>
              <a:gd name="connsiteY5" fmla="*/ 3510950 h 3674852"/>
              <a:gd name="connsiteX6" fmla="*/ 4692770 w 4692770"/>
              <a:gd name="connsiteY6" fmla="*/ 3674852 h 3674852"/>
              <a:gd name="connsiteX0" fmla="*/ 0 w 4692770"/>
              <a:gd name="connsiteY0" fmla="*/ 0 h 3674852"/>
              <a:gd name="connsiteX1" fmla="*/ 1121434 w 4692770"/>
              <a:gd name="connsiteY1" fmla="*/ 224286 h 3674852"/>
              <a:gd name="connsiteX2" fmla="*/ 1820174 w 4692770"/>
              <a:gd name="connsiteY2" fmla="*/ 603849 h 3674852"/>
              <a:gd name="connsiteX3" fmla="*/ 2544793 w 4692770"/>
              <a:gd name="connsiteY3" fmla="*/ 1388852 h 3674852"/>
              <a:gd name="connsiteX4" fmla="*/ 3252159 w 4692770"/>
              <a:gd name="connsiteY4" fmla="*/ 2536166 h 3674852"/>
              <a:gd name="connsiteX5" fmla="*/ 3968151 w 4692770"/>
              <a:gd name="connsiteY5" fmla="*/ 3510950 h 3674852"/>
              <a:gd name="connsiteX6" fmla="*/ 4692770 w 4692770"/>
              <a:gd name="connsiteY6" fmla="*/ 3674852 h 3674852"/>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0731"/>
              <a:gd name="connsiteX1" fmla="*/ 1121434 w 4692770"/>
              <a:gd name="connsiteY1" fmla="*/ 224286 h 3700731"/>
              <a:gd name="connsiteX2" fmla="*/ 1820174 w 4692770"/>
              <a:gd name="connsiteY2" fmla="*/ 603849 h 3700731"/>
              <a:gd name="connsiteX3" fmla="*/ 2544793 w 4692770"/>
              <a:gd name="connsiteY3" fmla="*/ 1388852 h 3700731"/>
              <a:gd name="connsiteX4" fmla="*/ 3252159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20174 w 4692770"/>
              <a:gd name="connsiteY2" fmla="*/ 603849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121434 w 4692770"/>
              <a:gd name="connsiteY1" fmla="*/ 224286 h 3703606"/>
              <a:gd name="connsiteX2" fmla="*/ 1802921 w 4692770"/>
              <a:gd name="connsiteY2" fmla="*/ 439947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069676 w 4692770"/>
              <a:gd name="connsiteY1" fmla="*/ 112143 h 3703606"/>
              <a:gd name="connsiteX2" fmla="*/ 1802921 w 4692770"/>
              <a:gd name="connsiteY2" fmla="*/ 439947 h 3703606"/>
              <a:gd name="connsiteX3" fmla="*/ 2544793 w 4692770"/>
              <a:gd name="connsiteY3" fmla="*/ 1388852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069676 w 4692770"/>
              <a:gd name="connsiteY1" fmla="*/ 112143 h 3703606"/>
              <a:gd name="connsiteX2" fmla="*/ 1802921 w 4692770"/>
              <a:gd name="connsiteY2" fmla="*/ 439947 h 3703606"/>
              <a:gd name="connsiteX3" fmla="*/ 2631057 w 4692770"/>
              <a:gd name="connsiteY3" fmla="*/ 1259456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3606"/>
              <a:gd name="connsiteX1" fmla="*/ 1069676 w 4692770"/>
              <a:gd name="connsiteY1" fmla="*/ 112143 h 3703606"/>
              <a:gd name="connsiteX2" fmla="*/ 1854679 w 4692770"/>
              <a:gd name="connsiteY2" fmla="*/ 491706 h 3703606"/>
              <a:gd name="connsiteX3" fmla="*/ 2631057 w 4692770"/>
              <a:gd name="connsiteY3" fmla="*/ 1259456 h 3703606"/>
              <a:gd name="connsiteX4" fmla="*/ 3269412 w 4692770"/>
              <a:gd name="connsiteY4" fmla="*/ 2518913 h 3703606"/>
              <a:gd name="connsiteX5" fmla="*/ 3968151 w 4692770"/>
              <a:gd name="connsiteY5" fmla="*/ 3510950 h 3703606"/>
              <a:gd name="connsiteX6" fmla="*/ 4692770 w 4692770"/>
              <a:gd name="connsiteY6" fmla="*/ 3674852 h 3703606"/>
              <a:gd name="connsiteX0" fmla="*/ 0 w 4692770"/>
              <a:gd name="connsiteY0" fmla="*/ 0 h 3700731"/>
              <a:gd name="connsiteX1" fmla="*/ 1069676 w 4692770"/>
              <a:gd name="connsiteY1" fmla="*/ 112143 h 3700731"/>
              <a:gd name="connsiteX2" fmla="*/ 1854679 w 4692770"/>
              <a:gd name="connsiteY2" fmla="*/ 491706 h 3700731"/>
              <a:gd name="connsiteX3" fmla="*/ 2631057 w 4692770"/>
              <a:gd name="connsiteY3" fmla="*/ 1259456 h 3700731"/>
              <a:gd name="connsiteX4" fmla="*/ 3407434 w 4692770"/>
              <a:gd name="connsiteY4" fmla="*/ 2536166 h 3700731"/>
              <a:gd name="connsiteX5" fmla="*/ 3968151 w 4692770"/>
              <a:gd name="connsiteY5" fmla="*/ 3510950 h 3700731"/>
              <a:gd name="connsiteX6" fmla="*/ 4692770 w 4692770"/>
              <a:gd name="connsiteY6" fmla="*/ 3674852 h 3700731"/>
              <a:gd name="connsiteX0" fmla="*/ 0 w 4692770"/>
              <a:gd name="connsiteY0" fmla="*/ 0 h 3674852"/>
              <a:gd name="connsiteX1" fmla="*/ 1069676 w 4692770"/>
              <a:gd name="connsiteY1" fmla="*/ 112143 h 3674852"/>
              <a:gd name="connsiteX2" fmla="*/ 1854679 w 4692770"/>
              <a:gd name="connsiteY2" fmla="*/ 491706 h 3674852"/>
              <a:gd name="connsiteX3" fmla="*/ 2631057 w 4692770"/>
              <a:gd name="connsiteY3" fmla="*/ 1259456 h 3674852"/>
              <a:gd name="connsiteX4" fmla="*/ 3407434 w 4692770"/>
              <a:gd name="connsiteY4" fmla="*/ 2536166 h 3674852"/>
              <a:gd name="connsiteX5" fmla="*/ 3916392 w 4692770"/>
              <a:gd name="connsiteY5" fmla="*/ 3286663 h 3674852"/>
              <a:gd name="connsiteX6" fmla="*/ 4692770 w 4692770"/>
              <a:gd name="connsiteY6" fmla="*/ 3674852 h 3674852"/>
              <a:gd name="connsiteX0" fmla="*/ 0 w 4692770"/>
              <a:gd name="connsiteY0" fmla="*/ 0 h 3674852"/>
              <a:gd name="connsiteX1" fmla="*/ 1069676 w 4692770"/>
              <a:gd name="connsiteY1" fmla="*/ 112143 h 3674852"/>
              <a:gd name="connsiteX2" fmla="*/ 1854679 w 4692770"/>
              <a:gd name="connsiteY2" fmla="*/ 491706 h 3674852"/>
              <a:gd name="connsiteX3" fmla="*/ 2631057 w 4692770"/>
              <a:gd name="connsiteY3" fmla="*/ 1259456 h 3674852"/>
              <a:gd name="connsiteX4" fmla="*/ 3407434 w 4692770"/>
              <a:gd name="connsiteY4" fmla="*/ 2536166 h 3674852"/>
              <a:gd name="connsiteX5" fmla="*/ 3916392 w 4692770"/>
              <a:gd name="connsiteY5" fmla="*/ 3286663 h 3674852"/>
              <a:gd name="connsiteX6" fmla="*/ 4186681 w 4692770"/>
              <a:gd name="connsiteY6" fmla="*/ 3539699 h 3674852"/>
              <a:gd name="connsiteX7" fmla="*/ 4692770 w 4692770"/>
              <a:gd name="connsiteY7" fmla="*/ 3674852 h 3674852"/>
              <a:gd name="connsiteX0" fmla="*/ 0 w 4692770"/>
              <a:gd name="connsiteY0" fmla="*/ 0 h 3674852"/>
              <a:gd name="connsiteX1" fmla="*/ 1069676 w 4692770"/>
              <a:gd name="connsiteY1" fmla="*/ 112143 h 3674852"/>
              <a:gd name="connsiteX2" fmla="*/ 1854679 w 4692770"/>
              <a:gd name="connsiteY2" fmla="*/ 491706 h 3674852"/>
              <a:gd name="connsiteX3" fmla="*/ 2631057 w 4692770"/>
              <a:gd name="connsiteY3" fmla="*/ 1259456 h 3674852"/>
              <a:gd name="connsiteX4" fmla="*/ 3407434 w 4692770"/>
              <a:gd name="connsiteY4" fmla="*/ 2536166 h 3674852"/>
              <a:gd name="connsiteX5" fmla="*/ 3933645 w 4692770"/>
              <a:gd name="connsiteY5" fmla="*/ 3329795 h 3674852"/>
              <a:gd name="connsiteX6" fmla="*/ 4186681 w 4692770"/>
              <a:gd name="connsiteY6" fmla="*/ 3539699 h 3674852"/>
              <a:gd name="connsiteX7" fmla="*/ 4692770 w 4692770"/>
              <a:gd name="connsiteY7" fmla="*/ 3674852 h 3674852"/>
              <a:gd name="connsiteX0" fmla="*/ 0 w 4692770"/>
              <a:gd name="connsiteY0" fmla="*/ 0 h 3674852"/>
              <a:gd name="connsiteX1" fmla="*/ 1069676 w 4692770"/>
              <a:gd name="connsiteY1" fmla="*/ 112143 h 3674852"/>
              <a:gd name="connsiteX2" fmla="*/ 1854679 w 4692770"/>
              <a:gd name="connsiteY2" fmla="*/ 491706 h 3674852"/>
              <a:gd name="connsiteX3" fmla="*/ 2631057 w 4692770"/>
              <a:gd name="connsiteY3" fmla="*/ 1259456 h 3674852"/>
              <a:gd name="connsiteX4" fmla="*/ 3407434 w 4692770"/>
              <a:gd name="connsiteY4" fmla="*/ 2536166 h 3674852"/>
              <a:gd name="connsiteX5" fmla="*/ 3933645 w 4692770"/>
              <a:gd name="connsiteY5" fmla="*/ 3329795 h 3674852"/>
              <a:gd name="connsiteX6" fmla="*/ 4186681 w 4692770"/>
              <a:gd name="connsiteY6" fmla="*/ 3539699 h 3674852"/>
              <a:gd name="connsiteX7" fmla="*/ 4692770 w 4692770"/>
              <a:gd name="connsiteY7" fmla="*/ 3674852 h 3674852"/>
              <a:gd name="connsiteX0" fmla="*/ 0 w 4692770"/>
              <a:gd name="connsiteY0" fmla="*/ 0 h 3674852"/>
              <a:gd name="connsiteX1" fmla="*/ 1069676 w 4692770"/>
              <a:gd name="connsiteY1" fmla="*/ 112143 h 3674852"/>
              <a:gd name="connsiteX2" fmla="*/ 1854679 w 4692770"/>
              <a:gd name="connsiteY2" fmla="*/ 491706 h 3674852"/>
              <a:gd name="connsiteX3" fmla="*/ 2631057 w 4692770"/>
              <a:gd name="connsiteY3" fmla="*/ 1259456 h 3674852"/>
              <a:gd name="connsiteX4" fmla="*/ 3407434 w 4692770"/>
              <a:gd name="connsiteY4" fmla="*/ 2536166 h 3674852"/>
              <a:gd name="connsiteX5" fmla="*/ 3933645 w 4692770"/>
              <a:gd name="connsiteY5" fmla="*/ 3329795 h 3674852"/>
              <a:gd name="connsiteX6" fmla="*/ 4195308 w 4692770"/>
              <a:gd name="connsiteY6" fmla="*/ 3574205 h 3674852"/>
              <a:gd name="connsiteX7" fmla="*/ 4692770 w 4692770"/>
              <a:gd name="connsiteY7" fmla="*/ 3674852 h 3674852"/>
              <a:gd name="connsiteX0" fmla="*/ 0 w 4675518"/>
              <a:gd name="connsiteY0" fmla="*/ 0 h 3657599"/>
              <a:gd name="connsiteX1" fmla="*/ 1069676 w 4675518"/>
              <a:gd name="connsiteY1" fmla="*/ 112143 h 3657599"/>
              <a:gd name="connsiteX2" fmla="*/ 1854679 w 4675518"/>
              <a:gd name="connsiteY2" fmla="*/ 491706 h 3657599"/>
              <a:gd name="connsiteX3" fmla="*/ 2631057 w 4675518"/>
              <a:gd name="connsiteY3" fmla="*/ 1259456 h 3657599"/>
              <a:gd name="connsiteX4" fmla="*/ 3407434 w 4675518"/>
              <a:gd name="connsiteY4" fmla="*/ 2536166 h 3657599"/>
              <a:gd name="connsiteX5" fmla="*/ 3933645 w 4675518"/>
              <a:gd name="connsiteY5" fmla="*/ 3329795 h 3657599"/>
              <a:gd name="connsiteX6" fmla="*/ 4195308 w 4675518"/>
              <a:gd name="connsiteY6" fmla="*/ 3574205 h 3657599"/>
              <a:gd name="connsiteX7" fmla="*/ 4675518 w 4675518"/>
              <a:gd name="connsiteY7" fmla="*/ 3657599 h 3657599"/>
              <a:gd name="connsiteX0" fmla="*/ 0 w 4675518"/>
              <a:gd name="connsiteY0" fmla="*/ 0 h 3657599"/>
              <a:gd name="connsiteX1" fmla="*/ 1069676 w 4675518"/>
              <a:gd name="connsiteY1" fmla="*/ 112143 h 3657599"/>
              <a:gd name="connsiteX2" fmla="*/ 1854679 w 4675518"/>
              <a:gd name="connsiteY2" fmla="*/ 491706 h 3657599"/>
              <a:gd name="connsiteX3" fmla="*/ 2631057 w 4675518"/>
              <a:gd name="connsiteY3" fmla="*/ 1259456 h 3657599"/>
              <a:gd name="connsiteX4" fmla="*/ 3407434 w 4675518"/>
              <a:gd name="connsiteY4" fmla="*/ 2536166 h 3657599"/>
              <a:gd name="connsiteX5" fmla="*/ 3933645 w 4675518"/>
              <a:gd name="connsiteY5" fmla="*/ 3329795 h 3657599"/>
              <a:gd name="connsiteX6" fmla="*/ 4195308 w 4675518"/>
              <a:gd name="connsiteY6" fmla="*/ 3574205 h 3657599"/>
              <a:gd name="connsiteX7" fmla="*/ 4675518 w 4675518"/>
              <a:gd name="connsiteY7" fmla="*/ 3657599 h 3657599"/>
              <a:gd name="connsiteX0" fmla="*/ 0 w 4675518"/>
              <a:gd name="connsiteY0" fmla="*/ 0 h 3657599"/>
              <a:gd name="connsiteX1" fmla="*/ 386515 w 4675518"/>
              <a:gd name="connsiteY1" fmla="*/ 32884 h 3657599"/>
              <a:gd name="connsiteX2" fmla="*/ 1069676 w 4675518"/>
              <a:gd name="connsiteY2" fmla="*/ 112143 h 3657599"/>
              <a:gd name="connsiteX3" fmla="*/ 1854679 w 4675518"/>
              <a:gd name="connsiteY3" fmla="*/ 491706 h 3657599"/>
              <a:gd name="connsiteX4" fmla="*/ 2631057 w 4675518"/>
              <a:gd name="connsiteY4" fmla="*/ 1259456 h 3657599"/>
              <a:gd name="connsiteX5" fmla="*/ 3407434 w 4675518"/>
              <a:gd name="connsiteY5" fmla="*/ 2536166 h 3657599"/>
              <a:gd name="connsiteX6" fmla="*/ 3933645 w 4675518"/>
              <a:gd name="connsiteY6" fmla="*/ 3329795 h 3657599"/>
              <a:gd name="connsiteX7" fmla="*/ 4195308 w 4675518"/>
              <a:gd name="connsiteY7" fmla="*/ 3574205 h 3657599"/>
              <a:gd name="connsiteX8" fmla="*/ 4675518 w 4675518"/>
              <a:gd name="connsiteY8" fmla="*/ 3657599 h 3657599"/>
              <a:gd name="connsiteX0" fmla="*/ 0 w 4675518"/>
              <a:gd name="connsiteY0" fmla="*/ 51195 h 3708794"/>
              <a:gd name="connsiteX1" fmla="*/ 370283 w 4675518"/>
              <a:gd name="connsiteY1" fmla="*/ 18691 h 3708794"/>
              <a:gd name="connsiteX2" fmla="*/ 1069676 w 4675518"/>
              <a:gd name="connsiteY2" fmla="*/ 163338 h 3708794"/>
              <a:gd name="connsiteX3" fmla="*/ 1854679 w 4675518"/>
              <a:gd name="connsiteY3" fmla="*/ 542901 h 3708794"/>
              <a:gd name="connsiteX4" fmla="*/ 2631057 w 4675518"/>
              <a:gd name="connsiteY4" fmla="*/ 1310651 h 3708794"/>
              <a:gd name="connsiteX5" fmla="*/ 3407434 w 4675518"/>
              <a:gd name="connsiteY5" fmla="*/ 2587361 h 3708794"/>
              <a:gd name="connsiteX6" fmla="*/ 3933645 w 4675518"/>
              <a:gd name="connsiteY6" fmla="*/ 3380990 h 3708794"/>
              <a:gd name="connsiteX7" fmla="*/ 4195308 w 4675518"/>
              <a:gd name="connsiteY7" fmla="*/ 3625400 h 3708794"/>
              <a:gd name="connsiteX8" fmla="*/ 4675518 w 4675518"/>
              <a:gd name="connsiteY8" fmla="*/ 3708794 h 3708794"/>
              <a:gd name="connsiteX0" fmla="*/ 0 w 4675518"/>
              <a:gd name="connsiteY0" fmla="*/ 51195 h 3708794"/>
              <a:gd name="connsiteX1" fmla="*/ 375693 w 4675518"/>
              <a:gd name="connsiteY1" fmla="*/ 18691 h 3708794"/>
              <a:gd name="connsiteX2" fmla="*/ 1069676 w 4675518"/>
              <a:gd name="connsiteY2" fmla="*/ 163338 h 3708794"/>
              <a:gd name="connsiteX3" fmla="*/ 1854679 w 4675518"/>
              <a:gd name="connsiteY3" fmla="*/ 542901 h 3708794"/>
              <a:gd name="connsiteX4" fmla="*/ 2631057 w 4675518"/>
              <a:gd name="connsiteY4" fmla="*/ 1310651 h 3708794"/>
              <a:gd name="connsiteX5" fmla="*/ 3407434 w 4675518"/>
              <a:gd name="connsiteY5" fmla="*/ 2587361 h 3708794"/>
              <a:gd name="connsiteX6" fmla="*/ 3933645 w 4675518"/>
              <a:gd name="connsiteY6" fmla="*/ 3380990 h 3708794"/>
              <a:gd name="connsiteX7" fmla="*/ 4195308 w 4675518"/>
              <a:gd name="connsiteY7" fmla="*/ 3625400 h 3708794"/>
              <a:gd name="connsiteX8" fmla="*/ 4675518 w 4675518"/>
              <a:gd name="connsiteY8" fmla="*/ 3708794 h 3708794"/>
              <a:gd name="connsiteX0" fmla="*/ 0 w 4675518"/>
              <a:gd name="connsiteY0" fmla="*/ 0 h 3657599"/>
              <a:gd name="connsiteX1" fmla="*/ 364872 w 4675518"/>
              <a:gd name="connsiteY1" fmla="*/ 281774 h 3657599"/>
              <a:gd name="connsiteX2" fmla="*/ 1069676 w 4675518"/>
              <a:gd name="connsiteY2" fmla="*/ 112143 h 3657599"/>
              <a:gd name="connsiteX3" fmla="*/ 1854679 w 4675518"/>
              <a:gd name="connsiteY3" fmla="*/ 491706 h 3657599"/>
              <a:gd name="connsiteX4" fmla="*/ 2631057 w 4675518"/>
              <a:gd name="connsiteY4" fmla="*/ 1259456 h 3657599"/>
              <a:gd name="connsiteX5" fmla="*/ 3407434 w 4675518"/>
              <a:gd name="connsiteY5" fmla="*/ 2536166 h 3657599"/>
              <a:gd name="connsiteX6" fmla="*/ 3933645 w 4675518"/>
              <a:gd name="connsiteY6" fmla="*/ 3329795 h 3657599"/>
              <a:gd name="connsiteX7" fmla="*/ 4195308 w 4675518"/>
              <a:gd name="connsiteY7" fmla="*/ 3574205 h 3657599"/>
              <a:gd name="connsiteX8" fmla="*/ 4675518 w 4675518"/>
              <a:gd name="connsiteY8" fmla="*/ 3657599 h 3657599"/>
              <a:gd name="connsiteX0" fmla="*/ 0 w 4675518"/>
              <a:gd name="connsiteY0" fmla="*/ 12860 h 3670459"/>
              <a:gd name="connsiteX1" fmla="*/ 397336 w 4675518"/>
              <a:gd name="connsiteY1" fmla="*/ 18691 h 3670459"/>
              <a:gd name="connsiteX2" fmla="*/ 1069676 w 4675518"/>
              <a:gd name="connsiteY2" fmla="*/ 125003 h 3670459"/>
              <a:gd name="connsiteX3" fmla="*/ 1854679 w 4675518"/>
              <a:gd name="connsiteY3" fmla="*/ 504566 h 3670459"/>
              <a:gd name="connsiteX4" fmla="*/ 2631057 w 4675518"/>
              <a:gd name="connsiteY4" fmla="*/ 1272316 h 3670459"/>
              <a:gd name="connsiteX5" fmla="*/ 3407434 w 4675518"/>
              <a:gd name="connsiteY5" fmla="*/ 2549026 h 3670459"/>
              <a:gd name="connsiteX6" fmla="*/ 3933645 w 4675518"/>
              <a:gd name="connsiteY6" fmla="*/ 3342655 h 3670459"/>
              <a:gd name="connsiteX7" fmla="*/ 4195308 w 4675518"/>
              <a:gd name="connsiteY7" fmla="*/ 3587065 h 3670459"/>
              <a:gd name="connsiteX8" fmla="*/ 4675518 w 4675518"/>
              <a:gd name="connsiteY8" fmla="*/ 3670459 h 367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5518" h="3670459">
                <a:moveTo>
                  <a:pt x="0" y="12860"/>
                </a:moveTo>
                <a:cubicBezTo>
                  <a:pt x="61714" y="21948"/>
                  <a:pt x="219057" y="0"/>
                  <a:pt x="397336" y="18691"/>
                </a:cubicBezTo>
                <a:cubicBezTo>
                  <a:pt x="575615" y="37382"/>
                  <a:pt x="822277" y="52140"/>
                  <a:pt x="1069676" y="125003"/>
                </a:cubicBezTo>
                <a:cubicBezTo>
                  <a:pt x="1364411" y="251524"/>
                  <a:pt x="1594449" y="313347"/>
                  <a:pt x="1854679" y="504566"/>
                </a:cubicBezTo>
                <a:cubicBezTo>
                  <a:pt x="2114909" y="695785"/>
                  <a:pt x="2372264" y="931573"/>
                  <a:pt x="2631057" y="1272316"/>
                </a:cubicBezTo>
                <a:cubicBezTo>
                  <a:pt x="2889850" y="1613059"/>
                  <a:pt x="3187311" y="2203970"/>
                  <a:pt x="3407434" y="2549026"/>
                </a:cubicBezTo>
                <a:cubicBezTo>
                  <a:pt x="3610303" y="2902709"/>
                  <a:pt x="3736675" y="3118368"/>
                  <a:pt x="3933645" y="3342655"/>
                </a:cubicBezTo>
                <a:cubicBezTo>
                  <a:pt x="4075021" y="3504159"/>
                  <a:pt x="4071662" y="3532431"/>
                  <a:pt x="4195308" y="3587065"/>
                </a:cubicBezTo>
                <a:cubicBezTo>
                  <a:pt x="4318954" y="3641699"/>
                  <a:pt x="4602672" y="3642183"/>
                  <a:pt x="4675518" y="3670459"/>
                </a:cubicBezTo>
              </a:path>
            </a:pathLst>
          </a:custGeom>
          <a:ln w="19050">
            <a:solidFill>
              <a:srgbClr val="007C9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2400" dirty="0">
              <a:solidFill>
                <a:srgbClr val="001965"/>
              </a:solidFill>
            </a:endParaRPr>
          </a:p>
        </p:txBody>
      </p:sp>
      <p:sp>
        <p:nvSpPr>
          <p:cNvPr id="35" name="Rectangle 34"/>
          <p:cNvSpPr/>
          <p:nvPr/>
        </p:nvSpPr>
        <p:spPr>
          <a:xfrm>
            <a:off x="5456371" y="3781412"/>
            <a:ext cx="115200" cy="11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36" name="Rectangle 35"/>
          <p:cNvSpPr/>
          <p:nvPr/>
        </p:nvSpPr>
        <p:spPr>
          <a:xfrm>
            <a:off x="4591984" y="2989144"/>
            <a:ext cx="115200" cy="11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37" name="Rectangle 36"/>
          <p:cNvSpPr/>
          <p:nvPr/>
        </p:nvSpPr>
        <p:spPr>
          <a:xfrm>
            <a:off x="3708261" y="2600577"/>
            <a:ext cx="115200" cy="11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38" name="Rectangle 37"/>
          <p:cNvSpPr/>
          <p:nvPr/>
        </p:nvSpPr>
        <p:spPr>
          <a:xfrm>
            <a:off x="2849676" y="2432368"/>
            <a:ext cx="115200" cy="11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cxnSp>
        <p:nvCxnSpPr>
          <p:cNvPr id="40015" name="Straight Connector 6"/>
          <p:cNvCxnSpPr>
            <a:cxnSpLocks noChangeShapeType="1"/>
          </p:cNvCxnSpPr>
          <p:nvPr/>
        </p:nvCxnSpPr>
        <p:spPr bwMode="auto">
          <a:xfrm flipH="1">
            <a:off x="1566493" y="2374632"/>
            <a:ext cx="12" cy="300000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16" name="Straight Connector 10"/>
          <p:cNvCxnSpPr>
            <a:cxnSpLocks noChangeShapeType="1"/>
          </p:cNvCxnSpPr>
          <p:nvPr/>
        </p:nvCxnSpPr>
        <p:spPr bwMode="auto">
          <a:xfrm flipH="1">
            <a:off x="1570859" y="5291311"/>
            <a:ext cx="5706304" cy="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17" name="Straight Connector 13"/>
          <p:cNvCxnSpPr>
            <a:cxnSpLocks noChangeShapeType="1"/>
          </p:cNvCxnSpPr>
          <p:nvPr/>
        </p:nvCxnSpPr>
        <p:spPr bwMode="auto">
          <a:xfrm flipH="1">
            <a:off x="1995795" y="5289143"/>
            <a:ext cx="0" cy="9600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18" name="Straight Connector 14"/>
          <p:cNvCxnSpPr>
            <a:cxnSpLocks noChangeShapeType="1"/>
          </p:cNvCxnSpPr>
          <p:nvPr/>
        </p:nvCxnSpPr>
        <p:spPr bwMode="auto">
          <a:xfrm flipH="1">
            <a:off x="2880696" y="5289143"/>
            <a:ext cx="0" cy="9600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19" name="Straight Connector 15"/>
          <p:cNvCxnSpPr>
            <a:cxnSpLocks noChangeShapeType="1"/>
          </p:cNvCxnSpPr>
          <p:nvPr/>
        </p:nvCxnSpPr>
        <p:spPr bwMode="auto">
          <a:xfrm flipH="1">
            <a:off x="3765600" y="5289143"/>
            <a:ext cx="0" cy="9600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20" name="Straight Connector 16"/>
          <p:cNvCxnSpPr>
            <a:cxnSpLocks noChangeShapeType="1"/>
          </p:cNvCxnSpPr>
          <p:nvPr/>
        </p:nvCxnSpPr>
        <p:spPr bwMode="auto">
          <a:xfrm flipH="1">
            <a:off x="4637552" y="5289143"/>
            <a:ext cx="0" cy="9600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21" name="Straight Connector 17"/>
          <p:cNvCxnSpPr>
            <a:cxnSpLocks noChangeShapeType="1"/>
          </p:cNvCxnSpPr>
          <p:nvPr/>
        </p:nvCxnSpPr>
        <p:spPr bwMode="auto">
          <a:xfrm flipH="1">
            <a:off x="5496556" y="5289143"/>
            <a:ext cx="0" cy="9600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22" name="Straight Connector 18"/>
          <p:cNvCxnSpPr>
            <a:cxnSpLocks noChangeShapeType="1"/>
          </p:cNvCxnSpPr>
          <p:nvPr/>
        </p:nvCxnSpPr>
        <p:spPr bwMode="auto">
          <a:xfrm flipH="1">
            <a:off x="6355560" y="5289143"/>
            <a:ext cx="0" cy="9600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23" name="Straight Connector 19"/>
          <p:cNvCxnSpPr>
            <a:cxnSpLocks noChangeShapeType="1"/>
          </p:cNvCxnSpPr>
          <p:nvPr/>
        </p:nvCxnSpPr>
        <p:spPr bwMode="auto">
          <a:xfrm flipH="1">
            <a:off x="7253412" y="5289143"/>
            <a:ext cx="0" cy="9600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24" name="Straight Connector 20"/>
          <p:cNvCxnSpPr>
            <a:cxnSpLocks noChangeShapeType="1"/>
          </p:cNvCxnSpPr>
          <p:nvPr/>
        </p:nvCxnSpPr>
        <p:spPr bwMode="auto">
          <a:xfrm flipV="1">
            <a:off x="1478763" y="5291313"/>
            <a:ext cx="87704" cy="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25" name="Straight Connector 22"/>
          <p:cNvCxnSpPr>
            <a:cxnSpLocks noChangeShapeType="1"/>
          </p:cNvCxnSpPr>
          <p:nvPr/>
        </p:nvCxnSpPr>
        <p:spPr bwMode="auto">
          <a:xfrm flipV="1">
            <a:off x="1478763" y="4711344"/>
            <a:ext cx="87704" cy="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26" name="Straight Connector 23"/>
          <p:cNvCxnSpPr>
            <a:cxnSpLocks noChangeShapeType="1"/>
          </p:cNvCxnSpPr>
          <p:nvPr/>
        </p:nvCxnSpPr>
        <p:spPr bwMode="auto">
          <a:xfrm flipV="1">
            <a:off x="1478763" y="4122929"/>
            <a:ext cx="87704" cy="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27" name="Straight Connector 24"/>
          <p:cNvCxnSpPr>
            <a:cxnSpLocks noChangeShapeType="1"/>
          </p:cNvCxnSpPr>
          <p:nvPr/>
        </p:nvCxnSpPr>
        <p:spPr bwMode="auto">
          <a:xfrm flipV="1">
            <a:off x="1478763" y="3534513"/>
            <a:ext cx="87704" cy="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28" name="Straight Connector 25"/>
          <p:cNvCxnSpPr>
            <a:cxnSpLocks noChangeShapeType="1"/>
          </p:cNvCxnSpPr>
          <p:nvPr/>
        </p:nvCxnSpPr>
        <p:spPr bwMode="auto">
          <a:xfrm flipV="1">
            <a:off x="1478763" y="2954544"/>
            <a:ext cx="87704" cy="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cxnSp>
        <p:nvCxnSpPr>
          <p:cNvPr id="40029" name="Straight Connector 26"/>
          <p:cNvCxnSpPr>
            <a:cxnSpLocks noChangeShapeType="1"/>
          </p:cNvCxnSpPr>
          <p:nvPr/>
        </p:nvCxnSpPr>
        <p:spPr bwMode="auto">
          <a:xfrm flipV="1">
            <a:off x="1478763" y="2374575"/>
            <a:ext cx="87704" cy="0"/>
          </a:xfrm>
          <a:prstGeom prst="line">
            <a:avLst/>
          </a:prstGeom>
          <a:noFill/>
          <a:ln w="19050" algn="ctr">
            <a:solidFill>
              <a:srgbClr val="002060"/>
            </a:solidFill>
            <a:round/>
            <a:headEnd/>
            <a:tailEnd/>
          </a:ln>
          <a:extLst>
            <a:ext uri="{909E8E84-426E-40DD-AFC4-6F175D3DCCD1}">
              <a14:hiddenFill xmlns:a14="http://schemas.microsoft.com/office/drawing/2010/main">
                <a:noFill/>
              </a14:hiddenFill>
            </a:ext>
          </a:extLst>
        </p:spPr>
      </p:cxnSp>
      <p:sp>
        <p:nvSpPr>
          <p:cNvPr id="40009" name="TextBox 43"/>
          <p:cNvSpPr txBox="1">
            <a:spLocks noChangeArrowheads="1"/>
          </p:cNvSpPr>
          <p:nvPr/>
        </p:nvSpPr>
        <p:spPr bwMode="auto">
          <a:xfrm rot="10800000" flipV="1">
            <a:off x="1759334" y="3994021"/>
            <a:ext cx="24674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defRPr/>
            </a:pPr>
            <a:r>
              <a:rPr lang="en-GB" sz="1400" dirty="0">
                <a:solidFill>
                  <a:srgbClr val="001965"/>
                </a:solidFill>
                <a:ea typeface="Verdana" panose="020B0604030504040204" pitchFamily="34" charset="0"/>
                <a:cs typeface="Verdana" panose="020B0604030504040204" pitchFamily="34" charset="0"/>
              </a:rPr>
              <a:t>BMI range (kg/m</a:t>
            </a:r>
            <a:r>
              <a:rPr lang="en-GB" sz="1400" baseline="30000" dirty="0">
                <a:solidFill>
                  <a:srgbClr val="001965"/>
                </a:solidFill>
                <a:ea typeface="Verdana" panose="020B0604030504040204" pitchFamily="34" charset="0"/>
                <a:cs typeface="Verdana" panose="020B0604030504040204" pitchFamily="34" charset="0"/>
              </a:rPr>
              <a:t>2</a:t>
            </a:r>
            <a:r>
              <a:rPr lang="en-GB" sz="1400" dirty="0">
                <a:solidFill>
                  <a:srgbClr val="001965"/>
                </a:solidFill>
                <a:ea typeface="Verdana" panose="020B0604030504040204" pitchFamily="34" charset="0"/>
                <a:cs typeface="Verdana" panose="020B0604030504040204" pitchFamily="34" charset="0"/>
              </a:rPr>
              <a:t>)</a:t>
            </a:r>
          </a:p>
        </p:txBody>
      </p:sp>
      <p:sp>
        <p:nvSpPr>
          <p:cNvPr id="40010" name="TextBox 44"/>
          <p:cNvSpPr txBox="1">
            <a:spLocks noChangeArrowheads="1"/>
          </p:cNvSpPr>
          <p:nvPr/>
        </p:nvSpPr>
        <p:spPr bwMode="auto">
          <a:xfrm rot="10800000" flipV="1">
            <a:off x="2255768" y="4215422"/>
            <a:ext cx="9332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defRPr/>
            </a:pPr>
            <a:r>
              <a:rPr lang="en-GB" sz="1400" dirty="0">
                <a:solidFill>
                  <a:srgbClr val="001965"/>
                </a:solidFill>
                <a:ea typeface="Verdana" panose="020B0604030504040204" pitchFamily="34" charset="0"/>
                <a:cs typeface="Verdana" panose="020B0604030504040204" pitchFamily="34" charset="0"/>
              </a:rPr>
              <a:t>22.5–25</a:t>
            </a:r>
          </a:p>
        </p:txBody>
      </p:sp>
      <p:sp>
        <p:nvSpPr>
          <p:cNvPr id="40011" name="TextBox 45"/>
          <p:cNvSpPr txBox="1">
            <a:spLocks noChangeArrowheads="1"/>
          </p:cNvSpPr>
          <p:nvPr/>
        </p:nvSpPr>
        <p:spPr bwMode="auto">
          <a:xfrm rot="10800000" flipV="1">
            <a:off x="2255767" y="4378586"/>
            <a:ext cx="753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defRPr/>
            </a:pPr>
            <a:r>
              <a:rPr lang="en-GB" sz="1400" dirty="0">
                <a:solidFill>
                  <a:srgbClr val="001965"/>
                </a:solidFill>
                <a:ea typeface="Verdana" panose="020B0604030504040204" pitchFamily="34" charset="0"/>
                <a:cs typeface="Verdana" panose="020B0604030504040204" pitchFamily="34" charset="0"/>
              </a:rPr>
              <a:t>25–30</a:t>
            </a:r>
          </a:p>
        </p:txBody>
      </p:sp>
      <p:sp>
        <p:nvSpPr>
          <p:cNvPr id="40012" name="TextBox 46"/>
          <p:cNvSpPr txBox="1">
            <a:spLocks noChangeArrowheads="1"/>
          </p:cNvSpPr>
          <p:nvPr/>
        </p:nvSpPr>
        <p:spPr bwMode="auto">
          <a:xfrm rot="10800000" flipV="1">
            <a:off x="2255767" y="4541750"/>
            <a:ext cx="753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defRPr/>
            </a:pPr>
            <a:r>
              <a:rPr lang="en-GB" sz="1400" dirty="0">
                <a:solidFill>
                  <a:srgbClr val="001965"/>
                </a:solidFill>
                <a:ea typeface="Verdana" panose="020B0604030504040204" pitchFamily="34" charset="0"/>
                <a:cs typeface="Verdana" panose="020B0604030504040204" pitchFamily="34" charset="0"/>
              </a:rPr>
              <a:t>30–35</a:t>
            </a:r>
          </a:p>
        </p:txBody>
      </p:sp>
      <p:sp>
        <p:nvSpPr>
          <p:cNvPr id="40013" name="TextBox 47"/>
          <p:cNvSpPr txBox="1">
            <a:spLocks noChangeArrowheads="1"/>
          </p:cNvSpPr>
          <p:nvPr/>
        </p:nvSpPr>
        <p:spPr bwMode="auto">
          <a:xfrm rot="10800000" flipV="1">
            <a:off x="2255767" y="4704914"/>
            <a:ext cx="753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defRPr/>
            </a:pPr>
            <a:r>
              <a:rPr lang="en-GB" sz="1400" dirty="0">
                <a:solidFill>
                  <a:srgbClr val="001965"/>
                </a:solidFill>
                <a:ea typeface="Verdana" panose="020B0604030504040204" pitchFamily="34" charset="0"/>
                <a:cs typeface="Verdana" panose="020B0604030504040204" pitchFamily="34" charset="0"/>
              </a:rPr>
              <a:t>35–40</a:t>
            </a:r>
          </a:p>
        </p:txBody>
      </p:sp>
      <p:sp>
        <p:nvSpPr>
          <p:cNvPr id="40014" name="TextBox 48"/>
          <p:cNvSpPr txBox="1">
            <a:spLocks noChangeArrowheads="1"/>
          </p:cNvSpPr>
          <p:nvPr/>
        </p:nvSpPr>
        <p:spPr bwMode="auto">
          <a:xfrm rot="10800000" flipV="1">
            <a:off x="2255767" y="4868078"/>
            <a:ext cx="753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defRPr/>
            </a:pPr>
            <a:r>
              <a:rPr lang="en-GB" sz="1400" dirty="0">
                <a:solidFill>
                  <a:srgbClr val="001965"/>
                </a:solidFill>
                <a:ea typeface="Verdana" panose="020B0604030504040204" pitchFamily="34" charset="0"/>
                <a:cs typeface="Verdana" panose="020B0604030504040204" pitchFamily="34" charset="0"/>
              </a:rPr>
              <a:t>40–50</a:t>
            </a:r>
          </a:p>
        </p:txBody>
      </p:sp>
      <p:sp>
        <p:nvSpPr>
          <p:cNvPr id="82" name="Freeform 81"/>
          <p:cNvSpPr/>
          <p:nvPr/>
        </p:nvSpPr>
        <p:spPr>
          <a:xfrm>
            <a:off x="1566501" y="2393684"/>
            <a:ext cx="5685224" cy="2911713"/>
          </a:xfrm>
          <a:custGeom>
            <a:avLst/>
            <a:gdLst>
              <a:gd name="connsiteX0" fmla="*/ 0 w 4666891"/>
              <a:gd name="connsiteY0" fmla="*/ 0 h 3631721"/>
              <a:gd name="connsiteX1" fmla="*/ 370936 w 4666891"/>
              <a:gd name="connsiteY1" fmla="*/ 34505 h 3631721"/>
              <a:gd name="connsiteX2" fmla="*/ 1095555 w 4666891"/>
              <a:gd name="connsiteY2" fmla="*/ 301924 h 3631721"/>
              <a:gd name="connsiteX3" fmla="*/ 1811547 w 4666891"/>
              <a:gd name="connsiteY3" fmla="*/ 879894 h 3631721"/>
              <a:gd name="connsiteX4" fmla="*/ 2518913 w 4666891"/>
              <a:gd name="connsiteY4" fmla="*/ 1863305 h 3631721"/>
              <a:gd name="connsiteX5" fmla="*/ 3243532 w 4666891"/>
              <a:gd name="connsiteY5" fmla="*/ 2984739 h 3631721"/>
              <a:gd name="connsiteX6" fmla="*/ 3959525 w 4666891"/>
              <a:gd name="connsiteY6" fmla="*/ 3614468 h 3631721"/>
              <a:gd name="connsiteX7" fmla="*/ 4666891 w 4666891"/>
              <a:gd name="connsiteY7" fmla="*/ 3631721 h 3631721"/>
              <a:gd name="connsiteX8" fmla="*/ 4658264 w 4666891"/>
              <a:gd name="connsiteY8" fmla="*/ 3631721 h 3631721"/>
              <a:gd name="connsiteX0" fmla="*/ 0 w 4666891"/>
              <a:gd name="connsiteY0" fmla="*/ 0 h 3631721"/>
              <a:gd name="connsiteX1" fmla="*/ 370936 w 4666891"/>
              <a:gd name="connsiteY1" fmla="*/ 34505 h 3631721"/>
              <a:gd name="connsiteX2" fmla="*/ 1095555 w 4666891"/>
              <a:gd name="connsiteY2" fmla="*/ 301924 h 3631721"/>
              <a:gd name="connsiteX3" fmla="*/ 1811547 w 4666891"/>
              <a:gd name="connsiteY3" fmla="*/ 879894 h 3631721"/>
              <a:gd name="connsiteX4" fmla="*/ 2518913 w 4666891"/>
              <a:gd name="connsiteY4" fmla="*/ 1863305 h 3631721"/>
              <a:gd name="connsiteX5" fmla="*/ 3243532 w 4666891"/>
              <a:gd name="connsiteY5" fmla="*/ 2984739 h 3631721"/>
              <a:gd name="connsiteX6" fmla="*/ 3959525 w 4666891"/>
              <a:gd name="connsiteY6" fmla="*/ 3614468 h 3631721"/>
              <a:gd name="connsiteX7" fmla="*/ 4666891 w 4666891"/>
              <a:gd name="connsiteY7" fmla="*/ 3631721 h 3631721"/>
              <a:gd name="connsiteX8" fmla="*/ 4658264 w 4666891"/>
              <a:gd name="connsiteY8" fmla="*/ 3631721 h 3631721"/>
              <a:gd name="connsiteX0" fmla="*/ 0 w 4666891"/>
              <a:gd name="connsiteY0" fmla="*/ 0 h 3631721"/>
              <a:gd name="connsiteX1" fmla="*/ 370936 w 4666891"/>
              <a:gd name="connsiteY1" fmla="*/ 34505 h 3631721"/>
              <a:gd name="connsiteX2" fmla="*/ 1095555 w 4666891"/>
              <a:gd name="connsiteY2" fmla="*/ 301924 h 3631721"/>
              <a:gd name="connsiteX3" fmla="*/ 1811547 w 4666891"/>
              <a:gd name="connsiteY3" fmla="*/ 879894 h 3631721"/>
              <a:gd name="connsiteX4" fmla="*/ 2518913 w 4666891"/>
              <a:gd name="connsiteY4" fmla="*/ 1863305 h 3631721"/>
              <a:gd name="connsiteX5" fmla="*/ 3243532 w 4666891"/>
              <a:gd name="connsiteY5" fmla="*/ 2984739 h 3631721"/>
              <a:gd name="connsiteX6" fmla="*/ 3959525 w 4666891"/>
              <a:gd name="connsiteY6" fmla="*/ 3614468 h 3631721"/>
              <a:gd name="connsiteX7" fmla="*/ 4666891 w 4666891"/>
              <a:gd name="connsiteY7" fmla="*/ 3631721 h 3631721"/>
              <a:gd name="connsiteX8" fmla="*/ 4658264 w 4666891"/>
              <a:gd name="connsiteY8" fmla="*/ 3631721 h 3631721"/>
              <a:gd name="connsiteX0" fmla="*/ 0 w 4666891"/>
              <a:gd name="connsiteY0" fmla="*/ 0 h 3631721"/>
              <a:gd name="connsiteX1" fmla="*/ 370936 w 4666891"/>
              <a:gd name="connsiteY1" fmla="*/ 34505 h 3631721"/>
              <a:gd name="connsiteX2" fmla="*/ 1095555 w 4666891"/>
              <a:gd name="connsiteY2" fmla="*/ 301924 h 3631721"/>
              <a:gd name="connsiteX3" fmla="*/ 1811547 w 4666891"/>
              <a:gd name="connsiteY3" fmla="*/ 879894 h 3631721"/>
              <a:gd name="connsiteX4" fmla="*/ 2518913 w 4666891"/>
              <a:gd name="connsiteY4" fmla="*/ 1863305 h 3631721"/>
              <a:gd name="connsiteX5" fmla="*/ 3243532 w 4666891"/>
              <a:gd name="connsiteY5" fmla="*/ 2984739 h 3631721"/>
              <a:gd name="connsiteX6" fmla="*/ 3959525 w 4666891"/>
              <a:gd name="connsiteY6" fmla="*/ 3614468 h 3631721"/>
              <a:gd name="connsiteX7" fmla="*/ 4666891 w 4666891"/>
              <a:gd name="connsiteY7" fmla="*/ 3631721 h 3631721"/>
              <a:gd name="connsiteX8" fmla="*/ 4658264 w 4666891"/>
              <a:gd name="connsiteY8" fmla="*/ 3631721 h 3631721"/>
              <a:gd name="connsiteX0" fmla="*/ 0 w 4666891"/>
              <a:gd name="connsiteY0" fmla="*/ 0 h 3631721"/>
              <a:gd name="connsiteX1" fmla="*/ 370936 w 4666891"/>
              <a:gd name="connsiteY1" fmla="*/ 34505 h 3631721"/>
              <a:gd name="connsiteX2" fmla="*/ 1095555 w 4666891"/>
              <a:gd name="connsiteY2" fmla="*/ 301924 h 3631721"/>
              <a:gd name="connsiteX3" fmla="*/ 1811547 w 4666891"/>
              <a:gd name="connsiteY3" fmla="*/ 879894 h 3631721"/>
              <a:gd name="connsiteX4" fmla="*/ 2518913 w 4666891"/>
              <a:gd name="connsiteY4" fmla="*/ 1863305 h 3631721"/>
              <a:gd name="connsiteX5" fmla="*/ 3243532 w 4666891"/>
              <a:gd name="connsiteY5" fmla="*/ 2984739 h 3631721"/>
              <a:gd name="connsiteX6" fmla="*/ 3959525 w 4666891"/>
              <a:gd name="connsiteY6" fmla="*/ 3614468 h 3631721"/>
              <a:gd name="connsiteX7" fmla="*/ 4666891 w 4666891"/>
              <a:gd name="connsiteY7" fmla="*/ 3631721 h 3631721"/>
              <a:gd name="connsiteX8" fmla="*/ 4658264 w 4666891"/>
              <a:gd name="connsiteY8" fmla="*/ 3631721 h 3631721"/>
              <a:gd name="connsiteX0" fmla="*/ 0 w 4666891"/>
              <a:gd name="connsiteY0" fmla="*/ 0 h 3631721"/>
              <a:gd name="connsiteX1" fmla="*/ 370936 w 4666891"/>
              <a:gd name="connsiteY1" fmla="*/ 34505 h 3631721"/>
              <a:gd name="connsiteX2" fmla="*/ 1095555 w 4666891"/>
              <a:gd name="connsiteY2" fmla="*/ 301924 h 3631721"/>
              <a:gd name="connsiteX3" fmla="*/ 1811547 w 4666891"/>
              <a:gd name="connsiteY3" fmla="*/ 879894 h 3631721"/>
              <a:gd name="connsiteX4" fmla="*/ 2518913 w 4666891"/>
              <a:gd name="connsiteY4" fmla="*/ 1863305 h 3631721"/>
              <a:gd name="connsiteX5" fmla="*/ 3243532 w 4666891"/>
              <a:gd name="connsiteY5" fmla="*/ 2984739 h 3631721"/>
              <a:gd name="connsiteX6" fmla="*/ 3959525 w 4666891"/>
              <a:gd name="connsiteY6" fmla="*/ 3614468 h 3631721"/>
              <a:gd name="connsiteX7" fmla="*/ 4666891 w 4666891"/>
              <a:gd name="connsiteY7" fmla="*/ 3631721 h 3631721"/>
              <a:gd name="connsiteX8" fmla="*/ 4658264 w 4666891"/>
              <a:gd name="connsiteY8" fmla="*/ 3631721 h 3631721"/>
              <a:gd name="connsiteX0" fmla="*/ 0 w 4666891"/>
              <a:gd name="connsiteY0" fmla="*/ 0 h 3631721"/>
              <a:gd name="connsiteX1" fmla="*/ 370936 w 4666891"/>
              <a:gd name="connsiteY1" fmla="*/ 34505 h 3631721"/>
              <a:gd name="connsiteX2" fmla="*/ 1095555 w 4666891"/>
              <a:gd name="connsiteY2" fmla="*/ 301924 h 3631721"/>
              <a:gd name="connsiteX3" fmla="*/ 1811547 w 4666891"/>
              <a:gd name="connsiteY3" fmla="*/ 879894 h 3631721"/>
              <a:gd name="connsiteX4" fmla="*/ 2518913 w 4666891"/>
              <a:gd name="connsiteY4" fmla="*/ 1863305 h 3631721"/>
              <a:gd name="connsiteX5" fmla="*/ 3243532 w 4666891"/>
              <a:gd name="connsiteY5" fmla="*/ 2984739 h 3631721"/>
              <a:gd name="connsiteX6" fmla="*/ 3959525 w 4666891"/>
              <a:gd name="connsiteY6" fmla="*/ 3614468 h 3631721"/>
              <a:gd name="connsiteX7" fmla="*/ 4666891 w 4666891"/>
              <a:gd name="connsiteY7" fmla="*/ 3631721 h 3631721"/>
              <a:gd name="connsiteX8" fmla="*/ 4658264 w 4666891"/>
              <a:gd name="connsiteY8" fmla="*/ 3631721 h 3631721"/>
              <a:gd name="connsiteX0" fmla="*/ 0 w 4666891"/>
              <a:gd name="connsiteY0" fmla="*/ 0 h 3722298"/>
              <a:gd name="connsiteX1" fmla="*/ 370936 w 4666891"/>
              <a:gd name="connsiteY1" fmla="*/ 34505 h 3722298"/>
              <a:gd name="connsiteX2" fmla="*/ 1095555 w 4666891"/>
              <a:gd name="connsiteY2" fmla="*/ 301924 h 3722298"/>
              <a:gd name="connsiteX3" fmla="*/ 1811547 w 4666891"/>
              <a:gd name="connsiteY3" fmla="*/ 879894 h 3722298"/>
              <a:gd name="connsiteX4" fmla="*/ 2518913 w 4666891"/>
              <a:gd name="connsiteY4" fmla="*/ 1863305 h 3722298"/>
              <a:gd name="connsiteX5" fmla="*/ 3243532 w 4666891"/>
              <a:gd name="connsiteY5" fmla="*/ 2984739 h 3722298"/>
              <a:gd name="connsiteX6" fmla="*/ 3959525 w 4666891"/>
              <a:gd name="connsiteY6" fmla="*/ 3614468 h 3722298"/>
              <a:gd name="connsiteX7" fmla="*/ 4666891 w 4666891"/>
              <a:gd name="connsiteY7" fmla="*/ 3631721 h 3722298"/>
              <a:gd name="connsiteX8" fmla="*/ 4658264 w 4666891"/>
              <a:gd name="connsiteY8" fmla="*/ 3631721 h 3722298"/>
              <a:gd name="connsiteX0" fmla="*/ 0 w 4666891"/>
              <a:gd name="connsiteY0" fmla="*/ 0 h 3722298"/>
              <a:gd name="connsiteX1" fmla="*/ 370936 w 4666891"/>
              <a:gd name="connsiteY1" fmla="*/ 34505 h 3722298"/>
              <a:gd name="connsiteX2" fmla="*/ 1095555 w 4666891"/>
              <a:gd name="connsiteY2" fmla="*/ 301924 h 3722298"/>
              <a:gd name="connsiteX3" fmla="*/ 1811547 w 4666891"/>
              <a:gd name="connsiteY3" fmla="*/ 879894 h 3722298"/>
              <a:gd name="connsiteX4" fmla="*/ 2518913 w 4666891"/>
              <a:gd name="connsiteY4" fmla="*/ 1863305 h 3722298"/>
              <a:gd name="connsiteX5" fmla="*/ 3243532 w 4666891"/>
              <a:gd name="connsiteY5" fmla="*/ 2984739 h 3722298"/>
              <a:gd name="connsiteX6" fmla="*/ 3959525 w 4666891"/>
              <a:gd name="connsiteY6" fmla="*/ 3614468 h 3722298"/>
              <a:gd name="connsiteX7" fmla="*/ 4666891 w 4666891"/>
              <a:gd name="connsiteY7" fmla="*/ 3631721 h 3722298"/>
              <a:gd name="connsiteX8" fmla="*/ 4658264 w 4666891"/>
              <a:gd name="connsiteY8" fmla="*/ 3631721 h 3722298"/>
              <a:gd name="connsiteX0" fmla="*/ 0 w 4666891"/>
              <a:gd name="connsiteY0" fmla="*/ 0 h 3722298"/>
              <a:gd name="connsiteX1" fmla="*/ 370936 w 4666891"/>
              <a:gd name="connsiteY1" fmla="*/ 34505 h 3722298"/>
              <a:gd name="connsiteX2" fmla="*/ 1095555 w 4666891"/>
              <a:gd name="connsiteY2" fmla="*/ 301924 h 3722298"/>
              <a:gd name="connsiteX3" fmla="*/ 1811547 w 4666891"/>
              <a:gd name="connsiteY3" fmla="*/ 879894 h 3722298"/>
              <a:gd name="connsiteX4" fmla="*/ 2518913 w 4666891"/>
              <a:gd name="connsiteY4" fmla="*/ 1863305 h 3722298"/>
              <a:gd name="connsiteX5" fmla="*/ 3243532 w 4666891"/>
              <a:gd name="connsiteY5" fmla="*/ 2984739 h 3722298"/>
              <a:gd name="connsiteX6" fmla="*/ 3959525 w 4666891"/>
              <a:gd name="connsiteY6" fmla="*/ 3614468 h 3722298"/>
              <a:gd name="connsiteX7" fmla="*/ 4666891 w 4666891"/>
              <a:gd name="connsiteY7" fmla="*/ 3631721 h 3722298"/>
              <a:gd name="connsiteX8" fmla="*/ 4658264 w 4666891"/>
              <a:gd name="connsiteY8" fmla="*/ 3631721 h 3722298"/>
              <a:gd name="connsiteX0" fmla="*/ 0 w 4666891"/>
              <a:gd name="connsiteY0" fmla="*/ 0 h 3722298"/>
              <a:gd name="connsiteX1" fmla="*/ 370936 w 4666891"/>
              <a:gd name="connsiteY1" fmla="*/ 34505 h 3722298"/>
              <a:gd name="connsiteX2" fmla="*/ 1095555 w 4666891"/>
              <a:gd name="connsiteY2" fmla="*/ 301924 h 3722298"/>
              <a:gd name="connsiteX3" fmla="*/ 1811547 w 4666891"/>
              <a:gd name="connsiteY3" fmla="*/ 879894 h 3722298"/>
              <a:gd name="connsiteX4" fmla="*/ 2518913 w 4666891"/>
              <a:gd name="connsiteY4" fmla="*/ 1863305 h 3722298"/>
              <a:gd name="connsiteX5" fmla="*/ 3243532 w 4666891"/>
              <a:gd name="connsiteY5" fmla="*/ 2984739 h 3722298"/>
              <a:gd name="connsiteX6" fmla="*/ 3959525 w 4666891"/>
              <a:gd name="connsiteY6" fmla="*/ 3614468 h 3722298"/>
              <a:gd name="connsiteX7" fmla="*/ 4666891 w 4666891"/>
              <a:gd name="connsiteY7" fmla="*/ 3631721 h 3722298"/>
              <a:gd name="connsiteX8" fmla="*/ 4658264 w 4666891"/>
              <a:gd name="connsiteY8" fmla="*/ 3631721 h 3722298"/>
              <a:gd name="connsiteX0" fmla="*/ 0 w 4666891"/>
              <a:gd name="connsiteY0" fmla="*/ 0 h 3722298"/>
              <a:gd name="connsiteX1" fmla="*/ 370936 w 4666891"/>
              <a:gd name="connsiteY1" fmla="*/ 34505 h 3722298"/>
              <a:gd name="connsiteX2" fmla="*/ 1095555 w 4666891"/>
              <a:gd name="connsiteY2" fmla="*/ 301924 h 3722298"/>
              <a:gd name="connsiteX3" fmla="*/ 1811547 w 4666891"/>
              <a:gd name="connsiteY3" fmla="*/ 879894 h 3722298"/>
              <a:gd name="connsiteX4" fmla="*/ 2518913 w 4666891"/>
              <a:gd name="connsiteY4" fmla="*/ 1863305 h 3722298"/>
              <a:gd name="connsiteX5" fmla="*/ 3243532 w 4666891"/>
              <a:gd name="connsiteY5" fmla="*/ 2984739 h 3722298"/>
              <a:gd name="connsiteX6" fmla="*/ 3959525 w 4666891"/>
              <a:gd name="connsiteY6" fmla="*/ 3614468 h 3722298"/>
              <a:gd name="connsiteX7" fmla="*/ 4666891 w 4666891"/>
              <a:gd name="connsiteY7" fmla="*/ 3631721 h 3722298"/>
              <a:gd name="connsiteX8" fmla="*/ 4658264 w 4666891"/>
              <a:gd name="connsiteY8" fmla="*/ 3631721 h 3722298"/>
              <a:gd name="connsiteX0" fmla="*/ 0 w 4666891"/>
              <a:gd name="connsiteY0" fmla="*/ 0 h 3722298"/>
              <a:gd name="connsiteX1" fmla="*/ 370936 w 4666891"/>
              <a:gd name="connsiteY1" fmla="*/ 34505 h 3722298"/>
              <a:gd name="connsiteX2" fmla="*/ 1095555 w 4666891"/>
              <a:gd name="connsiteY2" fmla="*/ 301924 h 3722298"/>
              <a:gd name="connsiteX3" fmla="*/ 1811547 w 4666891"/>
              <a:gd name="connsiteY3" fmla="*/ 879894 h 3722298"/>
              <a:gd name="connsiteX4" fmla="*/ 2518913 w 4666891"/>
              <a:gd name="connsiteY4" fmla="*/ 1863305 h 3722298"/>
              <a:gd name="connsiteX5" fmla="*/ 3243532 w 4666891"/>
              <a:gd name="connsiteY5" fmla="*/ 2984739 h 3722298"/>
              <a:gd name="connsiteX6" fmla="*/ 3959525 w 4666891"/>
              <a:gd name="connsiteY6" fmla="*/ 3614468 h 3722298"/>
              <a:gd name="connsiteX7" fmla="*/ 4666891 w 4666891"/>
              <a:gd name="connsiteY7" fmla="*/ 3631721 h 3722298"/>
              <a:gd name="connsiteX8" fmla="*/ 4658264 w 4666891"/>
              <a:gd name="connsiteY8" fmla="*/ 3631721 h 3722298"/>
              <a:gd name="connsiteX0" fmla="*/ 0 w 4666891"/>
              <a:gd name="connsiteY0" fmla="*/ 0 h 3722298"/>
              <a:gd name="connsiteX1" fmla="*/ 370936 w 4666891"/>
              <a:gd name="connsiteY1" fmla="*/ 34505 h 3722298"/>
              <a:gd name="connsiteX2" fmla="*/ 1095555 w 4666891"/>
              <a:gd name="connsiteY2" fmla="*/ 301924 h 3722298"/>
              <a:gd name="connsiteX3" fmla="*/ 1811547 w 4666891"/>
              <a:gd name="connsiteY3" fmla="*/ 879894 h 3722298"/>
              <a:gd name="connsiteX4" fmla="*/ 2518913 w 4666891"/>
              <a:gd name="connsiteY4" fmla="*/ 1863305 h 3722298"/>
              <a:gd name="connsiteX5" fmla="*/ 3243532 w 4666891"/>
              <a:gd name="connsiteY5" fmla="*/ 2984739 h 3722298"/>
              <a:gd name="connsiteX6" fmla="*/ 3959525 w 4666891"/>
              <a:gd name="connsiteY6" fmla="*/ 3614468 h 3722298"/>
              <a:gd name="connsiteX7" fmla="*/ 4666891 w 4666891"/>
              <a:gd name="connsiteY7" fmla="*/ 3631721 h 3722298"/>
              <a:gd name="connsiteX8" fmla="*/ 4658264 w 4666891"/>
              <a:gd name="connsiteY8" fmla="*/ 3631721 h 3722298"/>
              <a:gd name="connsiteX0" fmla="*/ 0 w 4666891"/>
              <a:gd name="connsiteY0" fmla="*/ 0 h 3722298"/>
              <a:gd name="connsiteX1" fmla="*/ 370936 w 4666891"/>
              <a:gd name="connsiteY1" fmla="*/ 34505 h 3722298"/>
              <a:gd name="connsiteX2" fmla="*/ 1095555 w 4666891"/>
              <a:gd name="connsiteY2" fmla="*/ 301924 h 3722298"/>
              <a:gd name="connsiteX3" fmla="*/ 1811547 w 4666891"/>
              <a:gd name="connsiteY3" fmla="*/ 879894 h 3722298"/>
              <a:gd name="connsiteX4" fmla="*/ 2501660 w 4666891"/>
              <a:gd name="connsiteY4" fmla="*/ 1802920 h 3722298"/>
              <a:gd name="connsiteX5" fmla="*/ 3243532 w 4666891"/>
              <a:gd name="connsiteY5" fmla="*/ 2984739 h 3722298"/>
              <a:gd name="connsiteX6" fmla="*/ 3959525 w 4666891"/>
              <a:gd name="connsiteY6" fmla="*/ 3614468 h 3722298"/>
              <a:gd name="connsiteX7" fmla="*/ 4666891 w 4666891"/>
              <a:gd name="connsiteY7" fmla="*/ 3631721 h 3722298"/>
              <a:gd name="connsiteX8" fmla="*/ 4658264 w 4666891"/>
              <a:gd name="connsiteY8" fmla="*/ 3631721 h 3722298"/>
              <a:gd name="connsiteX0" fmla="*/ 0 w 4666891"/>
              <a:gd name="connsiteY0" fmla="*/ 0 h 3722298"/>
              <a:gd name="connsiteX1" fmla="*/ 370936 w 4666891"/>
              <a:gd name="connsiteY1" fmla="*/ 34505 h 3722298"/>
              <a:gd name="connsiteX2" fmla="*/ 1095555 w 4666891"/>
              <a:gd name="connsiteY2" fmla="*/ 301924 h 3722298"/>
              <a:gd name="connsiteX3" fmla="*/ 1811547 w 4666891"/>
              <a:gd name="connsiteY3" fmla="*/ 879894 h 3722298"/>
              <a:gd name="connsiteX4" fmla="*/ 2501660 w 4666891"/>
              <a:gd name="connsiteY4" fmla="*/ 1802920 h 3722298"/>
              <a:gd name="connsiteX5" fmla="*/ 3243532 w 4666891"/>
              <a:gd name="connsiteY5" fmla="*/ 2984739 h 3722298"/>
              <a:gd name="connsiteX6" fmla="*/ 3959525 w 4666891"/>
              <a:gd name="connsiteY6" fmla="*/ 3614468 h 3722298"/>
              <a:gd name="connsiteX7" fmla="*/ 4666891 w 4666891"/>
              <a:gd name="connsiteY7" fmla="*/ 3631721 h 3722298"/>
              <a:gd name="connsiteX8" fmla="*/ 4658264 w 4666891"/>
              <a:gd name="connsiteY8" fmla="*/ 3631721 h 3722298"/>
              <a:gd name="connsiteX0" fmla="*/ 0 w 4666891"/>
              <a:gd name="connsiteY0" fmla="*/ 0 h 3723736"/>
              <a:gd name="connsiteX1" fmla="*/ 370936 w 4666891"/>
              <a:gd name="connsiteY1" fmla="*/ 34505 h 3723736"/>
              <a:gd name="connsiteX2" fmla="*/ 1095555 w 4666891"/>
              <a:gd name="connsiteY2" fmla="*/ 301924 h 3723736"/>
              <a:gd name="connsiteX3" fmla="*/ 1811547 w 4666891"/>
              <a:gd name="connsiteY3" fmla="*/ 879894 h 3723736"/>
              <a:gd name="connsiteX4" fmla="*/ 2501660 w 4666891"/>
              <a:gd name="connsiteY4" fmla="*/ 1802920 h 3723736"/>
              <a:gd name="connsiteX5" fmla="*/ 3252158 w 4666891"/>
              <a:gd name="connsiteY5" fmla="*/ 2976113 h 3723736"/>
              <a:gd name="connsiteX6" fmla="*/ 3959525 w 4666891"/>
              <a:gd name="connsiteY6" fmla="*/ 3614468 h 3723736"/>
              <a:gd name="connsiteX7" fmla="*/ 4666891 w 4666891"/>
              <a:gd name="connsiteY7" fmla="*/ 3631721 h 3723736"/>
              <a:gd name="connsiteX8" fmla="*/ 4658264 w 4666891"/>
              <a:gd name="connsiteY8" fmla="*/ 3631721 h 3723736"/>
              <a:gd name="connsiteX0" fmla="*/ 0 w 4666891"/>
              <a:gd name="connsiteY0" fmla="*/ 0 h 3715109"/>
              <a:gd name="connsiteX1" fmla="*/ 370936 w 4666891"/>
              <a:gd name="connsiteY1" fmla="*/ 34505 h 3715109"/>
              <a:gd name="connsiteX2" fmla="*/ 1095555 w 4666891"/>
              <a:gd name="connsiteY2" fmla="*/ 301924 h 3715109"/>
              <a:gd name="connsiteX3" fmla="*/ 1811547 w 4666891"/>
              <a:gd name="connsiteY3" fmla="*/ 879894 h 3715109"/>
              <a:gd name="connsiteX4" fmla="*/ 2501660 w 4666891"/>
              <a:gd name="connsiteY4" fmla="*/ 1802920 h 3715109"/>
              <a:gd name="connsiteX5" fmla="*/ 3252158 w 4666891"/>
              <a:gd name="connsiteY5" fmla="*/ 2976113 h 3715109"/>
              <a:gd name="connsiteX6" fmla="*/ 3968151 w 4666891"/>
              <a:gd name="connsiteY6" fmla="*/ 3605841 h 3715109"/>
              <a:gd name="connsiteX7" fmla="*/ 4666891 w 4666891"/>
              <a:gd name="connsiteY7" fmla="*/ 3631721 h 3715109"/>
              <a:gd name="connsiteX8" fmla="*/ 4658264 w 4666891"/>
              <a:gd name="connsiteY8" fmla="*/ 3631721 h 3715109"/>
              <a:gd name="connsiteX0" fmla="*/ 0 w 4666891"/>
              <a:gd name="connsiteY0" fmla="*/ 0 h 3715109"/>
              <a:gd name="connsiteX1" fmla="*/ 370936 w 4666891"/>
              <a:gd name="connsiteY1" fmla="*/ 34505 h 3715109"/>
              <a:gd name="connsiteX2" fmla="*/ 1095555 w 4666891"/>
              <a:gd name="connsiteY2" fmla="*/ 301924 h 3715109"/>
              <a:gd name="connsiteX3" fmla="*/ 1811547 w 4666891"/>
              <a:gd name="connsiteY3" fmla="*/ 879894 h 3715109"/>
              <a:gd name="connsiteX4" fmla="*/ 2501660 w 4666891"/>
              <a:gd name="connsiteY4" fmla="*/ 1802920 h 3715109"/>
              <a:gd name="connsiteX5" fmla="*/ 3252158 w 4666891"/>
              <a:gd name="connsiteY5" fmla="*/ 2976113 h 3715109"/>
              <a:gd name="connsiteX6" fmla="*/ 3968151 w 4666891"/>
              <a:gd name="connsiteY6" fmla="*/ 3605841 h 3715109"/>
              <a:gd name="connsiteX7" fmla="*/ 4666891 w 4666891"/>
              <a:gd name="connsiteY7" fmla="*/ 3631721 h 3715109"/>
              <a:gd name="connsiteX8" fmla="*/ 4658264 w 4666891"/>
              <a:gd name="connsiteY8" fmla="*/ 3631721 h 3715109"/>
              <a:gd name="connsiteX0" fmla="*/ 0 w 4666891"/>
              <a:gd name="connsiteY0" fmla="*/ 0 h 3663350"/>
              <a:gd name="connsiteX1" fmla="*/ 370936 w 4666891"/>
              <a:gd name="connsiteY1" fmla="*/ 34505 h 3663350"/>
              <a:gd name="connsiteX2" fmla="*/ 1095555 w 4666891"/>
              <a:gd name="connsiteY2" fmla="*/ 301924 h 3663350"/>
              <a:gd name="connsiteX3" fmla="*/ 1811547 w 4666891"/>
              <a:gd name="connsiteY3" fmla="*/ 879894 h 3663350"/>
              <a:gd name="connsiteX4" fmla="*/ 2501660 w 4666891"/>
              <a:gd name="connsiteY4" fmla="*/ 1802920 h 3663350"/>
              <a:gd name="connsiteX5" fmla="*/ 3252158 w 4666891"/>
              <a:gd name="connsiteY5" fmla="*/ 2976113 h 3663350"/>
              <a:gd name="connsiteX6" fmla="*/ 3968151 w 4666891"/>
              <a:gd name="connsiteY6" fmla="*/ 3605841 h 3663350"/>
              <a:gd name="connsiteX7" fmla="*/ 4666891 w 4666891"/>
              <a:gd name="connsiteY7" fmla="*/ 3631721 h 3663350"/>
              <a:gd name="connsiteX8" fmla="*/ 4658264 w 4666891"/>
              <a:gd name="connsiteY8" fmla="*/ 3631721 h 3663350"/>
              <a:gd name="connsiteX0" fmla="*/ 0 w 4666891"/>
              <a:gd name="connsiteY0" fmla="*/ 0 h 3663350"/>
              <a:gd name="connsiteX1" fmla="*/ 370936 w 4666891"/>
              <a:gd name="connsiteY1" fmla="*/ 34505 h 3663350"/>
              <a:gd name="connsiteX2" fmla="*/ 1095555 w 4666891"/>
              <a:gd name="connsiteY2" fmla="*/ 301924 h 3663350"/>
              <a:gd name="connsiteX3" fmla="*/ 1811547 w 4666891"/>
              <a:gd name="connsiteY3" fmla="*/ 879894 h 3663350"/>
              <a:gd name="connsiteX4" fmla="*/ 2501660 w 4666891"/>
              <a:gd name="connsiteY4" fmla="*/ 1802920 h 3663350"/>
              <a:gd name="connsiteX5" fmla="*/ 3234905 w 4666891"/>
              <a:gd name="connsiteY5" fmla="*/ 2950234 h 3663350"/>
              <a:gd name="connsiteX6" fmla="*/ 3968151 w 4666891"/>
              <a:gd name="connsiteY6" fmla="*/ 3605841 h 3663350"/>
              <a:gd name="connsiteX7" fmla="*/ 4666891 w 4666891"/>
              <a:gd name="connsiteY7" fmla="*/ 3631721 h 3663350"/>
              <a:gd name="connsiteX8" fmla="*/ 4658264 w 4666891"/>
              <a:gd name="connsiteY8" fmla="*/ 3631721 h 3663350"/>
              <a:gd name="connsiteX0" fmla="*/ 0 w 4666891"/>
              <a:gd name="connsiteY0" fmla="*/ 0 h 3663350"/>
              <a:gd name="connsiteX1" fmla="*/ 370936 w 4666891"/>
              <a:gd name="connsiteY1" fmla="*/ 34505 h 3663350"/>
              <a:gd name="connsiteX2" fmla="*/ 1095555 w 4666891"/>
              <a:gd name="connsiteY2" fmla="*/ 301924 h 3663350"/>
              <a:gd name="connsiteX3" fmla="*/ 1811547 w 4666891"/>
              <a:gd name="connsiteY3" fmla="*/ 879894 h 3663350"/>
              <a:gd name="connsiteX4" fmla="*/ 2501660 w 4666891"/>
              <a:gd name="connsiteY4" fmla="*/ 1802920 h 3663350"/>
              <a:gd name="connsiteX5" fmla="*/ 3234905 w 4666891"/>
              <a:gd name="connsiteY5" fmla="*/ 2950234 h 3663350"/>
              <a:gd name="connsiteX6" fmla="*/ 3968151 w 4666891"/>
              <a:gd name="connsiteY6" fmla="*/ 3605841 h 3663350"/>
              <a:gd name="connsiteX7" fmla="*/ 4666891 w 4666891"/>
              <a:gd name="connsiteY7" fmla="*/ 3631721 h 3663350"/>
              <a:gd name="connsiteX8" fmla="*/ 4658264 w 4666891"/>
              <a:gd name="connsiteY8" fmla="*/ 3631721 h 3663350"/>
              <a:gd name="connsiteX0" fmla="*/ 0 w 4666891"/>
              <a:gd name="connsiteY0" fmla="*/ 0 h 3663350"/>
              <a:gd name="connsiteX1" fmla="*/ 370936 w 4666891"/>
              <a:gd name="connsiteY1" fmla="*/ 34505 h 3663350"/>
              <a:gd name="connsiteX2" fmla="*/ 1095555 w 4666891"/>
              <a:gd name="connsiteY2" fmla="*/ 301924 h 3663350"/>
              <a:gd name="connsiteX3" fmla="*/ 1811547 w 4666891"/>
              <a:gd name="connsiteY3" fmla="*/ 879894 h 3663350"/>
              <a:gd name="connsiteX4" fmla="*/ 2501660 w 4666891"/>
              <a:gd name="connsiteY4" fmla="*/ 1802920 h 3663350"/>
              <a:gd name="connsiteX5" fmla="*/ 3234905 w 4666891"/>
              <a:gd name="connsiteY5" fmla="*/ 2950234 h 3663350"/>
              <a:gd name="connsiteX6" fmla="*/ 3968151 w 4666891"/>
              <a:gd name="connsiteY6" fmla="*/ 3605841 h 3663350"/>
              <a:gd name="connsiteX7" fmla="*/ 4666891 w 4666891"/>
              <a:gd name="connsiteY7" fmla="*/ 3631721 h 3663350"/>
              <a:gd name="connsiteX8" fmla="*/ 4658264 w 4666891"/>
              <a:gd name="connsiteY8" fmla="*/ 3631721 h 3663350"/>
              <a:gd name="connsiteX0" fmla="*/ 0 w 4666891"/>
              <a:gd name="connsiteY0" fmla="*/ 0 h 3663350"/>
              <a:gd name="connsiteX1" fmla="*/ 370936 w 4666891"/>
              <a:gd name="connsiteY1" fmla="*/ 34505 h 3663350"/>
              <a:gd name="connsiteX2" fmla="*/ 1095555 w 4666891"/>
              <a:gd name="connsiteY2" fmla="*/ 301924 h 3663350"/>
              <a:gd name="connsiteX3" fmla="*/ 1811547 w 4666891"/>
              <a:gd name="connsiteY3" fmla="*/ 879894 h 3663350"/>
              <a:gd name="connsiteX4" fmla="*/ 2501660 w 4666891"/>
              <a:gd name="connsiteY4" fmla="*/ 1802920 h 3663350"/>
              <a:gd name="connsiteX5" fmla="*/ 3234905 w 4666891"/>
              <a:gd name="connsiteY5" fmla="*/ 2950234 h 3663350"/>
              <a:gd name="connsiteX6" fmla="*/ 3968151 w 4666891"/>
              <a:gd name="connsiteY6" fmla="*/ 3605841 h 3663350"/>
              <a:gd name="connsiteX7" fmla="*/ 4666891 w 4666891"/>
              <a:gd name="connsiteY7" fmla="*/ 3631721 h 3663350"/>
              <a:gd name="connsiteX8" fmla="*/ 4658264 w 4666891"/>
              <a:gd name="connsiteY8" fmla="*/ 3631721 h 36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6891" h="3663350">
                <a:moveTo>
                  <a:pt x="0" y="0"/>
                </a:moveTo>
                <a:lnTo>
                  <a:pt x="370936" y="34505"/>
                </a:lnTo>
                <a:cubicBezTo>
                  <a:pt x="553528" y="84826"/>
                  <a:pt x="855453" y="161026"/>
                  <a:pt x="1095555" y="301924"/>
                </a:cubicBezTo>
                <a:cubicBezTo>
                  <a:pt x="1335657" y="442822"/>
                  <a:pt x="1577196" y="629728"/>
                  <a:pt x="1811547" y="879894"/>
                </a:cubicBezTo>
                <a:cubicBezTo>
                  <a:pt x="2045898" y="1130060"/>
                  <a:pt x="2262996" y="1452112"/>
                  <a:pt x="2501660" y="1802920"/>
                </a:cubicBezTo>
                <a:cubicBezTo>
                  <a:pt x="2748951" y="2170981"/>
                  <a:pt x="3085232" y="2727385"/>
                  <a:pt x="3234905" y="2950234"/>
                </a:cubicBezTo>
                <a:cubicBezTo>
                  <a:pt x="3384578" y="3173083"/>
                  <a:pt x="3439064" y="3375803"/>
                  <a:pt x="3968151" y="3605841"/>
                </a:cubicBezTo>
                <a:cubicBezTo>
                  <a:pt x="4428227" y="3663350"/>
                  <a:pt x="4550435" y="3628846"/>
                  <a:pt x="4666891" y="3631721"/>
                </a:cubicBezTo>
                <a:lnTo>
                  <a:pt x="4658264" y="3631721"/>
                </a:lnTo>
              </a:path>
            </a:pathLst>
          </a:cu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2400" dirty="0">
              <a:solidFill>
                <a:srgbClr val="001965"/>
              </a:solidFill>
            </a:endParaRPr>
          </a:p>
        </p:txBody>
      </p:sp>
      <p:sp>
        <p:nvSpPr>
          <p:cNvPr id="83" name="Oval 82"/>
          <p:cNvSpPr/>
          <p:nvPr/>
        </p:nvSpPr>
        <p:spPr>
          <a:xfrm>
            <a:off x="5435099" y="4094284"/>
            <a:ext cx="153600" cy="153600"/>
          </a:xfrm>
          <a:prstGeom prst="ellipse">
            <a:avLst/>
          </a:prstGeom>
          <a:solidFill>
            <a:schemeClr val="bg1"/>
          </a:solidFill>
          <a:ln w="19050">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84" name="Oval 83"/>
          <p:cNvSpPr/>
          <p:nvPr/>
        </p:nvSpPr>
        <p:spPr>
          <a:xfrm>
            <a:off x="4570713" y="3207817"/>
            <a:ext cx="153600" cy="153600"/>
          </a:xfrm>
          <a:prstGeom prst="ellipse">
            <a:avLst/>
          </a:prstGeom>
          <a:solidFill>
            <a:schemeClr val="bg1"/>
          </a:solidFill>
          <a:ln w="19050">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85" name="Oval 84"/>
          <p:cNvSpPr/>
          <p:nvPr/>
        </p:nvSpPr>
        <p:spPr>
          <a:xfrm>
            <a:off x="3686989" y="2694776"/>
            <a:ext cx="153600" cy="153600"/>
          </a:xfrm>
          <a:prstGeom prst="ellipse">
            <a:avLst/>
          </a:prstGeom>
          <a:solidFill>
            <a:schemeClr val="bg1"/>
          </a:solidFill>
          <a:ln w="19050">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86" name="Oval 85"/>
          <p:cNvSpPr/>
          <p:nvPr/>
        </p:nvSpPr>
        <p:spPr>
          <a:xfrm>
            <a:off x="2826471" y="2454236"/>
            <a:ext cx="153600" cy="153600"/>
          </a:xfrm>
          <a:prstGeom prst="ellipse">
            <a:avLst/>
          </a:prstGeom>
          <a:solidFill>
            <a:schemeClr val="bg1"/>
          </a:solidFill>
          <a:ln w="19050">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87" name="Oval 86"/>
          <p:cNvSpPr/>
          <p:nvPr/>
        </p:nvSpPr>
        <p:spPr>
          <a:xfrm>
            <a:off x="1942747" y="2329760"/>
            <a:ext cx="153600" cy="153600"/>
          </a:xfrm>
          <a:prstGeom prst="ellipse">
            <a:avLst/>
          </a:prstGeom>
          <a:solidFill>
            <a:schemeClr val="bg1"/>
          </a:solidFill>
          <a:ln w="19050">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88" name="Oval 87"/>
          <p:cNvSpPr/>
          <p:nvPr/>
        </p:nvSpPr>
        <p:spPr>
          <a:xfrm>
            <a:off x="6303353" y="4990843"/>
            <a:ext cx="153600" cy="153600"/>
          </a:xfrm>
          <a:prstGeom prst="ellipse">
            <a:avLst/>
          </a:prstGeom>
          <a:solidFill>
            <a:schemeClr val="bg1"/>
          </a:solidFill>
          <a:ln w="19050">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89" name="Oval 88"/>
          <p:cNvSpPr/>
          <p:nvPr/>
        </p:nvSpPr>
        <p:spPr>
          <a:xfrm>
            <a:off x="5452137" y="4339869"/>
            <a:ext cx="115200" cy="115200"/>
          </a:xfrm>
          <a:prstGeom prst="ellipse">
            <a:avLst/>
          </a:prstGeom>
          <a:solidFill>
            <a:schemeClr val="bg1"/>
          </a:solidFill>
          <a:ln w="19050">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90" name="Oval 89"/>
          <p:cNvSpPr/>
          <p:nvPr/>
        </p:nvSpPr>
        <p:spPr>
          <a:xfrm>
            <a:off x="6320391" y="5115317"/>
            <a:ext cx="115200" cy="115200"/>
          </a:xfrm>
          <a:prstGeom prst="ellipse">
            <a:avLst/>
          </a:prstGeom>
          <a:solidFill>
            <a:schemeClr val="bg1"/>
          </a:solidFill>
          <a:ln w="19050">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91" name="Oval 90"/>
          <p:cNvSpPr/>
          <p:nvPr/>
        </p:nvSpPr>
        <p:spPr>
          <a:xfrm>
            <a:off x="4587751" y="3424807"/>
            <a:ext cx="115200" cy="11520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92" name="Oval 91"/>
          <p:cNvSpPr/>
          <p:nvPr/>
        </p:nvSpPr>
        <p:spPr>
          <a:xfrm>
            <a:off x="3706620" y="2791099"/>
            <a:ext cx="115200" cy="115200"/>
          </a:xfrm>
          <a:prstGeom prst="ellipse">
            <a:avLst/>
          </a:prstGeom>
          <a:solidFill>
            <a:schemeClr val="bg1"/>
          </a:solidFill>
          <a:ln w="19050">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93" name="Oval 92"/>
          <p:cNvSpPr/>
          <p:nvPr/>
        </p:nvSpPr>
        <p:spPr>
          <a:xfrm>
            <a:off x="2845443" y="2513109"/>
            <a:ext cx="115200" cy="115200"/>
          </a:xfrm>
          <a:prstGeom prst="ellipse">
            <a:avLst/>
          </a:prstGeom>
          <a:solidFill>
            <a:schemeClr val="bg1"/>
          </a:solidFill>
          <a:ln w="19050">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94" name="Oval 93"/>
          <p:cNvSpPr/>
          <p:nvPr/>
        </p:nvSpPr>
        <p:spPr>
          <a:xfrm>
            <a:off x="2870947" y="2602205"/>
            <a:ext cx="76800" cy="76800"/>
          </a:xfrm>
          <a:prstGeom prst="ellipse">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95" name="Oval 94"/>
          <p:cNvSpPr/>
          <p:nvPr/>
        </p:nvSpPr>
        <p:spPr>
          <a:xfrm>
            <a:off x="3722999" y="3058053"/>
            <a:ext cx="76800" cy="76800"/>
          </a:xfrm>
          <a:prstGeom prst="ellipse">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96" name="Oval 95"/>
          <p:cNvSpPr/>
          <p:nvPr/>
        </p:nvSpPr>
        <p:spPr>
          <a:xfrm>
            <a:off x="4615189" y="3831819"/>
            <a:ext cx="76800" cy="76800"/>
          </a:xfrm>
          <a:prstGeom prst="ellipse">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97" name="Oval 96"/>
          <p:cNvSpPr/>
          <p:nvPr/>
        </p:nvSpPr>
        <p:spPr>
          <a:xfrm>
            <a:off x="5479576" y="4726696"/>
            <a:ext cx="76800" cy="76800"/>
          </a:xfrm>
          <a:prstGeom prst="ellipse">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98" name="Oval 97"/>
          <p:cNvSpPr/>
          <p:nvPr/>
        </p:nvSpPr>
        <p:spPr>
          <a:xfrm>
            <a:off x="6347829" y="5212824"/>
            <a:ext cx="76800" cy="76800"/>
          </a:xfrm>
          <a:prstGeom prst="ellipse">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99" name="Rectangle 98"/>
          <p:cNvSpPr/>
          <p:nvPr/>
        </p:nvSpPr>
        <p:spPr>
          <a:xfrm>
            <a:off x="6324624" y="4802447"/>
            <a:ext cx="115200" cy="11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cxnSp>
        <p:nvCxnSpPr>
          <p:cNvPr id="100" name="Straight Connector 99"/>
          <p:cNvCxnSpPr/>
          <p:nvPr/>
        </p:nvCxnSpPr>
        <p:spPr>
          <a:xfrm flipV="1">
            <a:off x="1899107" y="5021964"/>
            <a:ext cx="359677" cy="0"/>
          </a:xfrm>
          <a:prstGeom prst="line">
            <a:avLst/>
          </a:prstGeom>
          <a:ln w="19050">
            <a:solidFill>
              <a:srgbClr val="001965"/>
            </a:solidFill>
            <a:prstDash val="sys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1899107" y="4858800"/>
            <a:ext cx="359677" cy="0"/>
          </a:xfrm>
          <a:prstGeom prst="line">
            <a:avLst/>
          </a:prstGeom>
          <a:ln w="19050">
            <a:solidFill>
              <a:srgbClr val="009FDA"/>
            </a:solidFill>
            <a:prstDash val="sysDash"/>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2021345" y="4801611"/>
            <a:ext cx="115200" cy="114383"/>
          </a:xfrm>
          <a:prstGeom prst="ellipse">
            <a:avLst/>
          </a:prstGeom>
          <a:solidFill>
            <a:schemeClr val="bg1"/>
          </a:solidFill>
          <a:ln w="19050">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103" name="Oval 102"/>
          <p:cNvSpPr/>
          <p:nvPr/>
        </p:nvSpPr>
        <p:spPr>
          <a:xfrm>
            <a:off x="2040545" y="4984116"/>
            <a:ext cx="76800" cy="75696"/>
          </a:xfrm>
          <a:prstGeom prst="ellipse">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cxnSp>
        <p:nvCxnSpPr>
          <p:cNvPr id="104" name="Straight Connector 103"/>
          <p:cNvCxnSpPr/>
          <p:nvPr/>
        </p:nvCxnSpPr>
        <p:spPr>
          <a:xfrm flipV="1">
            <a:off x="1899107" y="4695636"/>
            <a:ext cx="359677" cy="0"/>
          </a:xfrm>
          <a:prstGeom prst="line">
            <a:avLst/>
          </a:prstGeom>
          <a:ln w="19050">
            <a:solidFill>
              <a:srgbClr val="007C92"/>
            </a:solidFill>
            <a:prstDash val="solid"/>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2002145" y="4619100"/>
            <a:ext cx="153600" cy="153072"/>
          </a:xfrm>
          <a:prstGeom prst="ellipse">
            <a:avLst/>
          </a:prstGeom>
          <a:solidFill>
            <a:schemeClr val="bg1"/>
          </a:solidFill>
          <a:ln w="19050">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cxnSp>
        <p:nvCxnSpPr>
          <p:cNvPr id="106" name="Straight Connector 105"/>
          <p:cNvCxnSpPr/>
          <p:nvPr/>
        </p:nvCxnSpPr>
        <p:spPr>
          <a:xfrm flipV="1">
            <a:off x="1899107" y="4532473"/>
            <a:ext cx="359677" cy="0"/>
          </a:xfrm>
          <a:prstGeom prst="line">
            <a:avLst/>
          </a:prstGeom>
          <a:ln w="19050">
            <a:solidFill>
              <a:srgbClr val="C2DEEA"/>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899107" y="4369309"/>
            <a:ext cx="359677" cy="0"/>
          </a:xfrm>
          <a:prstGeom prst="line">
            <a:avLst/>
          </a:prstGeom>
          <a:ln w="19050">
            <a:solidFill>
              <a:srgbClr val="82786F"/>
            </a:solidFill>
            <a:prstDash val="solid"/>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2021345" y="4312121"/>
            <a:ext cx="115200" cy="114383"/>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113" name="Rectangle 8"/>
          <p:cNvSpPr>
            <a:spLocks noChangeArrowheads="1"/>
          </p:cNvSpPr>
          <p:nvPr/>
        </p:nvSpPr>
        <p:spPr bwMode="auto">
          <a:xfrm>
            <a:off x="8421672" y="2247817"/>
            <a:ext cx="3326400" cy="960000"/>
          </a:xfrm>
          <a:prstGeom prst="roundRect">
            <a:avLst/>
          </a:prstGeom>
          <a:solidFill>
            <a:schemeClr val="accent3"/>
          </a:solidFill>
          <a:ln w="38100">
            <a:noFill/>
          </a:ln>
          <a:effectLst/>
          <a:scene3d>
            <a:camera prst="orthographicFront">
              <a:rot lat="0" lon="0" rev="0"/>
            </a:camera>
            <a:lightRig rig="contrasting" dir="t">
              <a:rot lat="0" lon="0" rev="7800000"/>
            </a:lightRig>
          </a:scene3d>
          <a:sp3d/>
        </p:spPr>
        <p:txBody>
          <a:bodyPr lIns="96000" tIns="48000" rIns="96000" bIns="48000" anchor="ctr"/>
          <a:lstStyle/>
          <a:p>
            <a:pPr algn="ctr">
              <a:defRPr/>
            </a:pPr>
            <a:r>
              <a:rPr lang="en-GB" sz="1600" dirty="0" err="1">
                <a:solidFill>
                  <a:schemeClr val="bg1"/>
                </a:solidFill>
                <a:cs typeface="Arial" charset="0"/>
              </a:rPr>
              <a:t>Normální</a:t>
            </a:r>
            <a:r>
              <a:rPr lang="en-GB" sz="1600" dirty="0">
                <a:solidFill>
                  <a:schemeClr val="bg1"/>
                </a:solidFill>
                <a:cs typeface="Arial" charset="0"/>
              </a:rPr>
              <a:t> BMI =</a:t>
            </a:r>
            <a:br>
              <a:rPr lang="en-GB" sz="1600" dirty="0">
                <a:solidFill>
                  <a:schemeClr val="bg1"/>
                </a:solidFill>
                <a:cs typeface="Arial" charset="0"/>
              </a:rPr>
            </a:br>
            <a:r>
              <a:rPr lang="en-GB" sz="1600" dirty="0" err="1">
                <a:solidFill>
                  <a:schemeClr val="bg1"/>
                </a:solidFill>
                <a:cs typeface="Arial" charset="0"/>
              </a:rPr>
              <a:t>téměř</a:t>
            </a:r>
            <a:r>
              <a:rPr lang="en-GB" sz="1600" dirty="0">
                <a:solidFill>
                  <a:schemeClr val="bg1"/>
                </a:solidFill>
                <a:cs typeface="Arial" charset="0"/>
              </a:rPr>
              <a:t> 80% </a:t>
            </a:r>
            <a:r>
              <a:rPr lang="en-GB" sz="1600" dirty="0" err="1">
                <a:solidFill>
                  <a:schemeClr val="bg1"/>
                </a:solidFill>
                <a:cs typeface="Arial" charset="0"/>
              </a:rPr>
              <a:t>šance</a:t>
            </a:r>
            <a:r>
              <a:rPr lang="en-GB" sz="1600" dirty="0">
                <a:solidFill>
                  <a:schemeClr val="bg1"/>
                </a:solidFill>
                <a:cs typeface="Arial" charset="0"/>
              </a:rPr>
              <a:t> </a:t>
            </a:r>
            <a:br>
              <a:rPr lang="en-GB" sz="1600" dirty="0">
                <a:solidFill>
                  <a:schemeClr val="bg1"/>
                </a:solidFill>
                <a:cs typeface="Arial" charset="0"/>
              </a:rPr>
            </a:br>
            <a:r>
              <a:rPr lang="en-GB" sz="1600" dirty="0" err="1">
                <a:solidFill>
                  <a:schemeClr val="bg1"/>
                </a:solidFill>
                <a:cs typeface="Arial" charset="0"/>
              </a:rPr>
              <a:t>na</a:t>
            </a:r>
            <a:r>
              <a:rPr lang="en-GB" sz="1600" dirty="0">
                <a:solidFill>
                  <a:schemeClr val="bg1"/>
                </a:solidFill>
                <a:cs typeface="Arial" charset="0"/>
              </a:rPr>
              <a:t> </a:t>
            </a:r>
            <a:r>
              <a:rPr lang="en-GB" sz="1600" dirty="0" err="1">
                <a:solidFill>
                  <a:schemeClr val="bg1"/>
                </a:solidFill>
                <a:cs typeface="Arial" charset="0"/>
              </a:rPr>
              <a:t>dosáhnutí</a:t>
            </a:r>
            <a:r>
              <a:rPr lang="en-GB" sz="1600" dirty="0">
                <a:solidFill>
                  <a:schemeClr val="bg1"/>
                </a:solidFill>
                <a:cs typeface="Arial" charset="0"/>
              </a:rPr>
              <a:t> 70 let</a:t>
            </a:r>
          </a:p>
        </p:txBody>
      </p:sp>
      <p:sp>
        <p:nvSpPr>
          <p:cNvPr id="114" name="Rectangle 8"/>
          <p:cNvSpPr>
            <a:spLocks noChangeArrowheads="1"/>
          </p:cNvSpPr>
          <p:nvPr/>
        </p:nvSpPr>
        <p:spPr bwMode="auto">
          <a:xfrm>
            <a:off x="8421672" y="3292605"/>
            <a:ext cx="3326400" cy="960000"/>
          </a:xfrm>
          <a:prstGeom prst="roundRect">
            <a:avLst/>
          </a:prstGeom>
          <a:solidFill>
            <a:srgbClr val="009FDA"/>
          </a:solidFill>
          <a:ln w="38100">
            <a:noFill/>
          </a:ln>
          <a:effectLst/>
          <a:scene3d>
            <a:camera prst="orthographicFront">
              <a:rot lat="0" lon="0" rev="0"/>
            </a:camera>
            <a:lightRig rig="contrasting" dir="t">
              <a:rot lat="0" lon="0" rev="7800000"/>
            </a:lightRig>
          </a:scene3d>
          <a:sp3d/>
        </p:spPr>
        <p:txBody>
          <a:bodyPr lIns="96000" tIns="48000" rIns="96000" bIns="48000" anchor="ctr"/>
          <a:lstStyle/>
          <a:p>
            <a:pPr algn="ctr">
              <a:defRPr/>
            </a:pPr>
            <a:r>
              <a:rPr lang="en-GB" sz="1600" dirty="0">
                <a:solidFill>
                  <a:srgbClr val="FFFFFF"/>
                </a:solidFill>
                <a:cs typeface="Arial" charset="0"/>
              </a:rPr>
              <a:t>BMI 35–40 =</a:t>
            </a:r>
            <a:br>
              <a:rPr lang="en-GB" sz="1600" dirty="0">
                <a:solidFill>
                  <a:srgbClr val="FFFFFF"/>
                </a:solidFill>
                <a:cs typeface="Arial" charset="0"/>
              </a:rPr>
            </a:br>
            <a:r>
              <a:rPr lang="en-GB" sz="1600" dirty="0">
                <a:solidFill>
                  <a:srgbClr val="FFFFFF"/>
                </a:solidFill>
                <a:cs typeface="Arial" charset="0"/>
              </a:rPr>
              <a:t>~60% </a:t>
            </a:r>
            <a:r>
              <a:rPr lang="en-GB" sz="1600" dirty="0" err="1">
                <a:solidFill>
                  <a:srgbClr val="FFFFFF"/>
                </a:solidFill>
                <a:cs typeface="Arial" charset="0"/>
              </a:rPr>
              <a:t>šance</a:t>
            </a:r>
            <a:r>
              <a:rPr lang="en-GB" sz="1600" dirty="0">
                <a:solidFill>
                  <a:srgbClr val="FFFFFF"/>
                </a:solidFill>
                <a:cs typeface="Arial" charset="0"/>
              </a:rPr>
              <a:t> </a:t>
            </a:r>
            <a:r>
              <a:rPr lang="en-GB" sz="1600" dirty="0" err="1">
                <a:solidFill>
                  <a:srgbClr val="FFFFFF"/>
                </a:solidFill>
                <a:cs typeface="Arial" charset="0"/>
              </a:rPr>
              <a:t>na</a:t>
            </a:r>
            <a:r>
              <a:rPr lang="en-GB" sz="1600" dirty="0">
                <a:solidFill>
                  <a:srgbClr val="FFFFFF"/>
                </a:solidFill>
                <a:cs typeface="Arial" charset="0"/>
              </a:rPr>
              <a:t> </a:t>
            </a:r>
            <a:r>
              <a:rPr lang="en-GB" sz="1600" dirty="0" err="1">
                <a:solidFill>
                  <a:srgbClr val="FFFFFF"/>
                </a:solidFill>
                <a:cs typeface="Arial" charset="0"/>
              </a:rPr>
              <a:t>dosáhnutí</a:t>
            </a:r>
            <a:r>
              <a:rPr lang="en-GB" sz="1600" dirty="0">
                <a:solidFill>
                  <a:srgbClr val="FFFFFF"/>
                </a:solidFill>
                <a:cs typeface="Arial" charset="0"/>
              </a:rPr>
              <a:t> 70 let</a:t>
            </a:r>
            <a:endParaRPr lang="en-GB" sz="1867" dirty="0">
              <a:solidFill>
                <a:schemeClr val="bg1"/>
              </a:solidFill>
              <a:cs typeface="Arial" charset="0"/>
            </a:endParaRPr>
          </a:p>
        </p:txBody>
      </p:sp>
      <p:sp>
        <p:nvSpPr>
          <p:cNvPr id="115" name="Rectangle 8"/>
          <p:cNvSpPr>
            <a:spLocks noChangeArrowheads="1"/>
          </p:cNvSpPr>
          <p:nvPr/>
        </p:nvSpPr>
        <p:spPr bwMode="auto">
          <a:xfrm>
            <a:off x="8421672" y="4337395"/>
            <a:ext cx="3326400" cy="960000"/>
          </a:xfrm>
          <a:prstGeom prst="roundRect">
            <a:avLst/>
          </a:prstGeom>
          <a:solidFill>
            <a:srgbClr val="001965"/>
          </a:solidFill>
          <a:ln w="38100">
            <a:noFill/>
          </a:ln>
          <a:effectLst/>
          <a:scene3d>
            <a:camera prst="orthographicFront">
              <a:rot lat="0" lon="0" rev="0"/>
            </a:camera>
            <a:lightRig rig="contrasting" dir="t">
              <a:rot lat="0" lon="0" rev="7800000"/>
            </a:lightRig>
          </a:scene3d>
          <a:sp3d/>
        </p:spPr>
        <p:txBody>
          <a:bodyPr lIns="96000" tIns="48000" rIns="96000" bIns="48000" anchor="ctr"/>
          <a:lstStyle/>
          <a:p>
            <a:pPr algn="ctr">
              <a:defRPr/>
            </a:pPr>
            <a:r>
              <a:rPr lang="en-GB" sz="1600" dirty="0">
                <a:solidFill>
                  <a:srgbClr val="FFFFFF"/>
                </a:solidFill>
                <a:cs typeface="Arial" charset="0"/>
              </a:rPr>
              <a:t>BMI 40–50 =</a:t>
            </a:r>
            <a:br>
              <a:rPr lang="en-GB" sz="1600" dirty="0">
                <a:solidFill>
                  <a:srgbClr val="FFFFFF"/>
                </a:solidFill>
                <a:cs typeface="Arial" charset="0"/>
              </a:rPr>
            </a:br>
            <a:r>
              <a:rPr lang="en-GB" sz="1600" dirty="0">
                <a:solidFill>
                  <a:srgbClr val="FFFFFF"/>
                </a:solidFill>
                <a:cs typeface="Arial" charset="0"/>
              </a:rPr>
              <a:t>~50% </a:t>
            </a:r>
            <a:r>
              <a:rPr lang="en-GB" sz="1600" dirty="0" err="1">
                <a:solidFill>
                  <a:srgbClr val="FFFFFF"/>
                </a:solidFill>
                <a:cs typeface="Arial" charset="0"/>
              </a:rPr>
              <a:t>šance</a:t>
            </a:r>
            <a:r>
              <a:rPr lang="en-GB" sz="1600" dirty="0">
                <a:solidFill>
                  <a:srgbClr val="FFFFFF"/>
                </a:solidFill>
                <a:cs typeface="Arial" charset="0"/>
              </a:rPr>
              <a:t> </a:t>
            </a:r>
            <a:r>
              <a:rPr lang="en-GB" sz="1600" dirty="0" err="1">
                <a:solidFill>
                  <a:srgbClr val="FFFFFF"/>
                </a:solidFill>
                <a:cs typeface="Arial" charset="0"/>
              </a:rPr>
              <a:t>na</a:t>
            </a:r>
            <a:r>
              <a:rPr lang="en-GB" sz="1600" dirty="0">
                <a:solidFill>
                  <a:srgbClr val="FFFFFF"/>
                </a:solidFill>
                <a:cs typeface="Arial" charset="0"/>
              </a:rPr>
              <a:t> </a:t>
            </a:r>
            <a:r>
              <a:rPr lang="en-GB" sz="1600" dirty="0" err="1">
                <a:solidFill>
                  <a:srgbClr val="FFFFFF"/>
                </a:solidFill>
                <a:cs typeface="Arial" charset="0"/>
              </a:rPr>
              <a:t>dosáhnutí</a:t>
            </a:r>
            <a:r>
              <a:rPr lang="en-GB" sz="1600" dirty="0">
                <a:solidFill>
                  <a:srgbClr val="FFFFFF"/>
                </a:solidFill>
                <a:cs typeface="Arial" charset="0"/>
              </a:rPr>
              <a:t> 70 let</a:t>
            </a:r>
            <a:endParaRPr lang="en-GB" sz="1600" dirty="0">
              <a:solidFill>
                <a:schemeClr val="bg1"/>
              </a:solidFill>
              <a:cs typeface="Arial" charset="0"/>
            </a:endParaRPr>
          </a:p>
        </p:txBody>
      </p:sp>
      <p:sp>
        <p:nvSpPr>
          <p:cNvPr id="118" name="TextBox 117"/>
          <p:cNvSpPr txBox="1"/>
          <p:nvPr/>
        </p:nvSpPr>
        <p:spPr>
          <a:xfrm rot="16200000">
            <a:off x="-258353" y="3663757"/>
            <a:ext cx="2171171" cy="338554"/>
          </a:xfrm>
          <a:prstGeom prst="rect">
            <a:avLst/>
          </a:prstGeom>
          <a:noFill/>
        </p:spPr>
        <p:txBody>
          <a:bodyPr wrap="none" rtlCol="0" anchor="b">
            <a:spAutoFit/>
          </a:bodyPr>
          <a:lstStyle/>
          <a:p>
            <a:pPr algn="ctr" eaLnBrk="1" hangingPunct="1"/>
            <a:r>
              <a:rPr lang="en-GB" sz="1600" dirty="0">
                <a:solidFill>
                  <a:srgbClr val="001965"/>
                </a:solidFill>
              </a:rPr>
              <a:t>Proportion still alive (%)</a:t>
            </a:r>
          </a:p>
        </p:txBody>
      </p:sp>
      <p:sp>
        <p:nvSpPr>
          <p:cNvPr id="119" name="TextBox 118"/>
          <p:cNvSpPr txBox="1"/>
          <p:nvPr/>
        </p:nvSpPr>
        <p:spPr>
          <a:xfrm>
            <a:off x="3862088" y="5641838"/>
            <a:ext cx="1111458" cy="338554"/>
          </a:xfrm>
          <a:prstGeom prst="rect">
            <a:avLst/>
          </a:prstGeom>
          <a:noFill/>
        </p:spPr>
        <p:txBody>
          <a:bodyPr wrap="none" rtlCol="0" anchor="b">
            <a:spAutoFit/>
          </a:bodyPr>
          <a:lstStyle/>
          <a:p>
            <a:pPr algn="ctr"/>
            <a:r>
              <a:rPr lang="en-GB" sz="1600" dirty="0"/>
              <a:t>Age (years)</a:t>
            </a:r>
          </a:p>
        </p:txBody>
      </p:sp>
    </p:spTree>
    <p:extLst>
      <p:ext uri="{BB962C8B-B14F-4D97-AF65-F5344CB8AC3E}">
        <p14:creationId xmlns:p14="http://schemas.microsoft.com/office/powerpoint/2010/main" val="1584809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left)">
                                      <p:cBhvr>
                                        <p:cTn id="7" dur="500"/>
                                        <p:tgtEl>
                                          <p:spTgt spid="112"/>
                                        </p:tgtEl>
                                      </p:cBhvr>
                                    </p:animEffect>
                                  </p:childTnLst>
                                </p:cTn>
                              </p:par>
                              <p:par>
                                <p:cTn id="8" presetID="22" presetClass="entr" presetSubtype="1"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up)">
                                      <p:cBhvr>
                                        <p:cTn id="10" dur="500"/>
                                        <p:tgtEl>
                                          <p:spTgt spid="1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fade">
                                      <p:cBhvr>
                                        <p:cTn id="13" dur="500"/>
                                        <p:tgtEl>
                                          <p:spTgt spid="1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wipe(left)">
                                      <p:cBhvr>
                                        <p:cTn id="18" dur="500"/>
                                        <p:tgtEl>
                                          <p:spTgt spid="1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fade">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0"/>
                                        </p:tgtEl>
                                        <p:attrNameLst>
                                          <p:attrName>style.visibility</p:attrName>
                                        </p:attrNameLst>
                                      </p:cBhvr>
                                      <p:to>
                                        <p:strVal val="visible"/>
                                      </p:to>
                                    </p:set>
                                    <p:animEffect transition="in" filter="wipe(left)">
                                      <p:cBhvr>
                                        <p:cTn id="26" dur="500"/>
                                        <p:tgtEl>
                                          <p:spTgt spid="1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fade">
                                      <p:cBhvr>
                                        <p:cTn id="2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59E94D-49E7-4127-8A55-2A945FE1C5C6}"/>
              </a:ext>
            </a:extLst>
          </p:cNvPr>
          <p:cNvSpPr txBox="1"/>
          <p:nvPr/>
        </p:nvSpPr>
        <p:spPr>
          <a:xfrm>
            <a:off x="1" y="6568627"/>
            <a:ext cx="2488604" cy="289373"/>
          </a:xfrm>
          <a:prstGeom prst="rect">
            <a:avLst/>
          </a:prstGeom>
          <a:noFill/>
        </p:spPr>
        <p:txBody>
          <a:bodyPr wrap="none" lIns="120224" tIns="61975" rIns="120224" bIns="61975" rtlCol="0" anchor="b">
            <a:spAutoFit/>
          </a:bodyPr>
          <a:lstStyle/>
          <a:p>
            <a:pPr defTabSz="1219170" fontAlgn="base">
              <a:spcBef>
                <a:spcPct val="0"/>
              </a:spcBef>
              <a:spcAft>
                <a:spcPct val="0"/>
              </a:spcAft>
              <a:defRPr/>
            </a:pPr>
            <a:r>
              <a:rPr lang="da-DK" sz="1067" dirty="0">
                <a:solidFill>
                  <a:srgbClr val="82786F"/>
                </a:solidFill>
                <a:latin typeface="Verdana" pitchFamily="34" charset="0"/>
                <a:cs typeface="Arial" charset="0"/>
              </a:rPr>
              <a:t>Sun et al.</a:t>
            </a:r>
            <a:r>
              <a:rPr lang="da-DK" sz="1067" i="1" dirty="0">
                <a:solidFill>
                  <a:srgbClr val="82786F"/>
                </a:solidFill>
                <a:latin typeface="Verdana" pitchFamily="34" charset="0"/>
                <a:cs typeface="Arial" charset="0"/>
              </a:rPr>
              <a:t> BMJ</a:t>
            </a:r>
            <a:r>
              <a:rPr lang="da-DK" sz="1067" dirty="0">
                <a:solidFill>
                  <a:srgbClr val="82786F"/>
                </a:solidFill>
                <a:latin typeface="Verdana" pitchFamily="34" charset="0"/>
                <a:cs typeface="Arial" charset="0"/>
              </a:rPr>
              <a:t> 2019; 364: l1042</a:t>
            </a:r>
          </a:p>
        </p:txBody>
      </p:sp>
      <p:sp>
        <p:nvSpPr>
          <p:cNvPr id="16" name="Rectangle: Rounded Corners 15">
            <a:extLst>
              <a:ext uri="{FF2B5EF4-FFF2-40B4-BE49-F238E27FC236}">
                <a16:creationId xmlns:a16="http://schemas.microsoft.com/office/drawing/2014/main" id="{F82D5206-2A15-47E6-93E1-8E36C69ECFA8}"/>
              </a:ext>
            </a:extLst>
          </p:cNvPr>
          <p:cNvSpPr/>
          <p:nvPr/>
        </p:nvSpPr>
        <p:spPr>
          <a:xfrm>
            <a:off x="635244" y="1574801"/>
            <a:ext cx="3640665" cy="4656241"/>
          </a:xfrm>
          <a:prstGeom prst="roundRect">
            <a:avLst>
              <a:gd name="adj" fmla="val 1558"/>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sp>
        <p:nvSpPr>
          <p:cNvPr id="17" name="Rectangle: Rounded Corners 16">
            <a:extLst>
              <a:ext uri="{FF2B5EF4-FFF2-40B4-BE49-F238E27FC236}">
                <a16:creationId xmlns:a16="http://schemas.microsoft.com/office/drawing/2014/main" id="{3BA16733-A8FF-444F-BCE9-ACF8CB63A21A}"/>
              </a:ext>
            </a:extLst>
          </p:cNvPr>
          <p:cNvSpPr/>
          <p:nvPr/>
        </p:nvSpPr>
        <p:spPr>
          <a:xfrm>
            <a:off x="4381622" y="1574801"/>
            <a:ext cx="3640665" cy="4656241"/>
          </a:xfrm>
          <a:prstGeom prst="roundRect">
            <a:avLst>
              <a:gd name="adj" fmla="val 1558"/>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sp>
        <p:nvSpPr>
          <p:cNvPr id="18" name="Rectangle: Rounded Corners 17">
            <a:extLst>
              <a:ext uri="{FF2B5EF4-FFF2-40B4-BE49-F238E27FC236}">
                <a16:creationId xmlns:a16="http://schemas.microsoft.com/office/drawing/2014/main" id="{11354235-6FD8-432D-851B-7744AF3FD304}"/>
              </a:ext>
            </a:extLst>
          </p:cNvPr>
          <p:cNvSpPr/>
          <p:nvPr/>
        </p:nvSpPr>
        <p:spPr>
          <a:xfrm>
            <a:off x="8128001" y="1574801"/>
            <a:ext cx="3640665" cy="4656241"/>
          </a:xfrm>
          <a:prstGeom prst="roundRect">
            <a:avLst>
              <a:gd name="adj" fmla="val 1558"/>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sp>
        <p:nvSpPr>
          <p:cNvPr id="11" name="TextBox 10">
            <a:extLst>
              <a:ext uri="{FF2B5EF4-FFF2-40B4-BE49-F238E27FC236}">
                <a16:creationId xmlns:a16="http://schemas.microsoft.com/office/drawing/2014/main" id="{48E267C9-37EE-48F2-A807-6C7D7D629E5B}"/>
              </a:ext>
            </a:extLst>
          </p:cNvPr>
          <p:cNvSpPr txBox="1"/>
          <p:nvPr/>
        </p:nvSpPr>
        <p:spPr>
          <a:xfrm>
            <a:off x="1904966" y="6288418"/>
            <a:ext cx="1300036" cy="164212"/>
          </a:xfrm>
          <a:prstGeom prst="rect">
            <a:avLst/>
          </a:prstGeom>
          <a:noFill/>
        </p:spPr>
        <p:txBody>
          <a:bodyPr wrap="none" lIns="0" tIns="0" rIns="0" bIns="0" rtlCol="0">
            <a:spAutoFit/>
          </a:bodyPr>
          <a:lstStyle/>
          <a:p>
            <a:pPr defTabSz="1219170" fontAlgn="base">
              <a:spcBef>
                <a:spcPct val="0"/>
              </a:spcBef>
              <a:spcAft>
                <a:spcPct val="0"/>
              </a:spcAft>
              <a:defRPr/>
            </a:pPr>
            <a:r>
              <a:rPr lang="en-GB" sz="1067" b="1" dirty="0">
                <a:solidFill>
                  <a:srgbClr val="001965"/>
                </a:solidFill>
                <a:latin typeface="Verdana" pitchFamily="34" charset="0"/>
                <a:cs typeface="Arial" charset="0"/>
              </a:rPr>
              <a:t>Body mass index</a:t>
            </a:r>
          </a:p>
        </p:txBody>
      </p:sp>
      <p:sp>
        <p:nvSpPr>
          <p:cNvPr id="12" name="TextBox 11">
            <a:extLst>
              <a:ext uri="{FF2B5EF4-FFF2-40B4-BE49-F238E27FC236}">
                <a16:creationId xmlns:a16="http://schemas.microsoft.com/office/drawing/2014/main" id="{77385C84-1E40-45CD-A506-E8EC4324F4F0}"/>
              </a:ext>
            </a:extLst>
          </p:cNvPr>
          <p:cNvSpPr txBox="1"/>
          <p:nvPr/>
        </p:nvSpPr>
        <p:spPr>
          <a:xfrm>
            <a:off x="5651344" y="6288418"/>
            <a:ext cx="1300036" cy="164212"/>
          </a:xfrm>
          <a:prstGeom prst="rect">
            <a:avLst/>
          </a:prstGeom>
          <a:noFill/>
        </p:spPr>
        <p:txBody>
          <a:bodyPr wrap="none" lIns="0" tIns="0" rIns="0" bIns="0" rtlCol="0">
            <a:spAutoFit/>
          </a:bodyPr>
          <a:lstStyle/>
          <a:p>
            <a:pPr defTabSz="1219170" fontAlgn="base">
              <a:spcBef>
                <a:spcPct val="0"/>
              </a:spcBef>
              <a:spcAft>
                <a:spcPct val="0"/>
              </a:spcAft>
              <a:defRPr/>
            </a:pPr>
            <a:r>
              <a:rPr lang="en-GB" sz="1067" b="1" dirty="0">
                <a:solidFill>
                  <a:srgbClr val="001965"/>
                </a:solidFill>
                <a:latin typeface="Verdana" pitchFamily="34" charset="0"/>
                <a:cs typeface="Arial" charset="0"/>
              </a:rPr>
              <a:t>Body mass index</a:t>
            </a:r>
          </a:p>
        </p:txBody>
      </p:sp>
      <p:sp>
        <p:nvSpPr>
          <p:cNvPr id="14" name="TextBox 13">
            <a:extLst>
              <a:ext uri="{FF2B5EF4-FFF2-40B4-BE49-F238E27FC236}">
                <a16:creationId xmlns:a16="http://schemas.microsoft.com/office/drawing/2014/main" id="{1693F873-48F0-4381-8B33-CE916516F4CC}"/>
              </a:ext>
            </a:extLst>
          </p:cNvPr>
          <p:cNvSpPr txBox="1"/>
          <p:nvPr/>
        </p:nvSpPr>
        <p:spPr>
          <a:xfrm>
            <a:off x="8295925" y="1652014"/>
            <a:ext cx="2979867" cy="328423"/>
          </a:xfrm>
          <a:prstGeom prst="rect">
            <a:avLst/>
          </a:prstGeom>
          <a:noFill/>
        </p:spPr>
        <p:txBody>
          <a:bodyPr wrap="square" lIns="0" tIns="0" rIns="0" bIns="0" rtlCol="0">
            <a:spAutoFit/>
          </a:bodyPr>
          <a:lstStyle/>
          <a:p>
            <a:pPr algn="ctr" defTabSz="1219170" fontAlgn="base">
              <a:spcBef>
                <a:spcPct val="0"/>
              </a:spcBef>
              <a:spcAft>
                <a:spcPct val="0"/>
              </a:spcAft>
              <a:defRPr/>
            </a:pPr>
            <a:r>
              <a:rPr lang="en-GB" sz="1067" b="1" dirty="0">
                <a:solidFill>
                  <a:srgbClr val="001965"/>
                </a:solidFill>
                <a:latin typeface="Verdana" pitchFamily="34" charset="0"/>
                <a:cs typeface="Arial" charset="0"/>
              </a:rPr>
              <a:t>Other (non-cardiovascular, non-cancer mortality)</a:t>
            </a:r>
          </a:p>
        </p:txBody>
      </p:sp>
      <p:sp>
        <p:nvSpPr>
          <p:cNvPr id="15" name="TextBox 14">
            <a:extLst>
              <a:ext uri="{FF2B5EF4-FFF2-40B4-BE49-F238E27FC236}">
                <a16:creationId xmlns:a16="http://schemas.microsoft.com/office/drawing/2014/main" id="{6729AD88-F9B5-4A24-8621-A55FA1D14AFF}"/>
              </a:ext>
            </a:extLst>
          </p:cNvPr>
          <p:cNvSpPr txBox="1"/>
          <p:nvPr/>
        </p:nvSpPr>
        <p:spPr>
          <a:xfrm>
            <a:off x="5284174" y="1652015"/>
            <a:ext cx="1891543" cy="164212"/>
          </a:xfrm>
          <a:prstGeom prst="rect">
            <a:avLst/>
          </a:prstGeom>
          <a:noFill/>
        </p:spPr>
        <p:txBody>
          <a:bodyPr wrap="none" lIns="0" tIns="0" rIns="0" bIns="0" rtlCol="0">
            <a:spAutoFit/>
          </a:bodyPr>
          <a:lstStyle/>
          <a:p>
            <a:pPr algn="ctr" defTabSz="1219170" fontAlgn="base">
              <a:spcBef>
                <a:spcPct val="0"/>
              </a:spcBef>
              <a:spcAft>
                <a:spcPct val="0"/>
              </a:spcAft>
              <a:defRPr/>
            </a:pPr>
            <a:r>
              <a:rPr lang="en-GB" sz="1067" b="1" dirty="0">
                <a:solidFill>
                  <a:srgbClr val="001965"/>
                </a:solidFill>
                <a:latin typeface="Verdana" pitchFamily="34" charset="0"/>
                <a:cs typeface="Arial" charset="0"/>
              </a:rPr>
              <a:t>Cardiovascular mortality</a:t>
            </a:r>
          </a:p>
        </p:txBody>
      </p:sp>
      <p:sp>
        <p:nvSpPr>
          <p:cNvPr id="20" name="TextBox 19">
            <a:extLst>
              <a:ext uri="{FF2B5EF4-FFF2-40B4-BE49-F238E27FC236}">
                <a16:creationId xmlns:a16="http://schemas.microsoft.com/office/drawing/2014/main" id="{3698386C-D5ED-4233-A448-C19AB1ADE19A}"/>
              </a:ext>
            </a:extLst>
          </p:cNvPr>
          <p:cNvSpPr txBox="1"/>
          <p:nvPr/>
        </p:nvSpPr>
        <p:spPr>
          <a:xfrm>
            <a:off x="2066826" y="1652015"/>
            <a:ext cx="923330" cy="164212"/>
          </a:xfrm>
          <a:prstGeom prst="rect">
            <a:avLst/>
          </a:prstGeom>
          <a:noFill/>
        </p:spPr>
        <p:txBody>
          <a:bodyPr wrap="none" lIns="0" tIns="0" rIns="0" bIns="0" rtlCol="0">
            <a:spAutoFit/>
          </a:bodyPr>
          <a:lstStyle/>
          <a:p>
            <a:pPr algn="ctr" defTabSz="1219170" fontAlgn="base">
              <a:spcBef>
                <a:spcPct val="0"/>
              </a:spcBef>
              <a:spcAft>
                <a:spcPct val="0"/>
              </a:spcAft>
              <a:defRPr/>
            </a:pPr>
            <a:r>
              <a:rPr lang="en-GB" sz="1067" b="1" dirty="0">
                <a:solidFill>
                  <a:srgbClr val="001965"/>
                </a:solidFill>
                <a:latin typeface="Verdana" pitchFamily="34" charset="0"/>
                <a:cs typeface="Arial" charset="0"/>
              </a:rPr>
              <a:t>HUNT Study</a:t>
            </a:r>
          </a:p>
        </p:txBody>
      </p:sp>
      <p:sp>
        <p:nvSpPr>
          <p:cNvPr id="22" name="TextBox 21">
            <a:extLst>
              <a:ext uri="{FF2B5EF4-FFF2-40B4-BE49-F238E27FC236}">
                <a16:creationId xmlns:a16="http://schemas.microsoft.com/office/drawing/2014/main" id="{78D8C24D-45BB-416D-86CF-43FEA40A92DD}"/>
              </a:ext>
            </a:extLst>
          </p:cNvPr>
          <p:cNvSpPr txBox="1"/>
          <p:nvPr/>
        </p:nvSpPr>
        <p:spPr>
          <a:xfrm>
            <a:off x="2026795" y="3999028"/>
            <a:ext cx="884858" cy="164212"/>
          </a:xfrm>
          <a:prstGeom prst="rect">
            <a:avLst/>
          </a:prstGeom>
          <a:noFill/>
        </p:spPr>
        <p:txBody>
          <a:bodyPr wrap="none" lIns="0" tIns="0" rIns="0" bIns="0" rtlCol="0">
            <a:spAutoFit/>
          </a:bodyPr>
          <a:lstStyle/>
          <a:p>
            <a:pPr algn="ctr" defTabSz="1219170" fontAlgn="base">
              <a:spcBef>
                <a:spcPct val="0"/>
              </a:spcBef>
              <a:spcAft>
                <a:spcPct val="0"/>
              </a:spcAft>
              <a:defRPr/>
            </a:pPr>
            <a:r>
              <a:rPr lang="en-GB" sz="1067" b="1" dirty="0">
                <a:solidFill>
                  <a:srgbClr val="001965"/>
                </a:solidFill>
                <a:latin typeface="Verdana" pitchFamily="34" charset="0"/>
                <a:cs typeface="Arial" charset="0"/>
              </a:rPr>
              <a:t>UK Biobank</a:t>
            </a:r>
          </a:p>
        </p:txBody>
      </p:sp>
      <p:sp>
        <p:nvSpPr>
          <p:cNvPr id="23" name="TextBox 22">
            <a:extLst>
              <a:ext uri="{FF2B5EF4-FFF2-40B4-BE49-F238E27FC236}">
                <a16:creationId xmlns:a16="http://schemas.microsoft.com/office/drawing/2014/main" id="{18EF05B4-5FA3-416A-BEC7-05FCE0C9372E}"/>
              </a:ext>
            </a:extLst>
          </p:cNvPr>
          <p:cNvSpPr txBox="1"/>
          <p:nvPr/>
        </p:nvSpPr>
        <p:spPr>
          <a:xfrm>
            <a:off x="5576004" y="3999028"/>
            <a:ext cx="1279196" cy="164212"/>
          </a:xfrm>
          <a:prstGeom prst="rect">
            <a:avLst/>
          </a:prstGeom>
          <a:noFill/>
        </p:spPr>
        <p:txBody>
          <a:bodyPr wrap="none" lIns="0" tIns="0" rIns="0" bIns="0" rtlCol="0">
            <a:spAutoFit/>
          </a:bodyPr>
          <a:lstStyle/>
          <a:p>
            <a:pPr algn="ctr" defTabSz="1219170" fontAlgn="base">
              <a:spcBef>
                <a:spcPct val="0"/>
              </a:spcBef>
              <a:spcAft>
                <a:spcPct val="0"/>
              </a:spcAft>
              <a:defRPr/>
            </a:pPr>
            <a:r>
              <a:rPr lang="en-GB" sz="1067" b="1" dirty="0">
                <a:solidFill>
                  <a:srgbClr val="001965"/>
                </a:solidFill>
                <a:latin typeface="Verdana" pitchFamily="34" charset="0"/>
                <a:cs typeface="Arial" charset="0"/>
              </a:rPr>
              <a:t>Cancer mortality</a:t>
            </a:r>
          </a:p>
        </p:txBody>
      </p:sp>
      <p:sp>
        <p:nvSpPr>
          <p:cNvPr id="34" name="TextBox 33">
            <a:extLst>
              <a:ext uri="{FF2B5EF4-FFF2-40B4-BE49-F238E27FC236}">
                <a16:creationId xmlns:a16="http://schemas.microsoft.com/office/drawing/2014/main" id="{F148E5AC-2354-4206-8AF6-5DE00A023662}"/>
              </a:ext>
            </a:extLst>
          </p:cNvPr>
          <p:cNvSpPr txBox="1"/>
          <p:nvPr/>
        </p:nvSpPr>
        <p:spPr>
          <a:xfrm>
            <a:off x="4898956" y="6009086"/>
            <a:ext cx="173124" cy="164212"/>
          </a:xfrm>
          <a:prstGeom prst="rect">
            <a:avLst/>
          </a:prstGeom>
          <a:noFill/>
        </p:spPr>
        <p:txBody>
          <a:bodyPr wrap="none" lIns="0" tIns="0" rIns="0" bIns="0" rtlCol="0">
            <a:spAutoFit/>
          </a:bodyPr>
          <a:lstStyle/>
          <a:p>
            <a:pPr defTabSz="1219170" fontAlgn="base">
              <a:spcBef>
                <a:spcPct val="0"/>
              </a:spcBef>
              <a:spcAft>
                <a:spcPct val="0"/>
              </a:spcAft>
              <a:defRPr/>
            </a:pPr>
            <a:r>
              <a:rPr lang="en-GB" sz="1067" dirty="0">
                <a:solidFill>
                  <a:srgbClr val="001965"/>
                </a:solidFill>
                <a:latin typeface="Verdana" pitchFamily="34" charset="0"/>
                <a:cs typeface="Arial" charset="0"/>
              </a:rPr>
              <a:t>20</a:t>
            </a:r>
          </a:p>
        </p:txBody>
      </p:sp>
      <p:sp>
        <p:nvSpPr>
          <p:cNvPr id="37" name="TextBox 36">
            <a:extLst>
              <a:ext uri="{FF2B5EF4-FFF2-40B4-BE49-F238E27FC236}">
                <a16:creationId xmlns:a16="http://schemas.microsoft.com/office/drawing/2014/main" id="{B8BF8FEA-9B07-42FB-980C-F7BE89EE67E4}"/>
              </a:ext>
            </a:extLst>
          </p:cNvPr>
          <p:cNvSpPr txBox="1"/>
          <p:nvPr/>
        </p:nvSpPr>
        <p:spPr>
          <a:xfrm>
            <a:off x="6357520" y="6009086"/>
            <a:ext cx="173124" cy="164212"/>
          </a:xfrm>
          <a:prstGeom prst="rect">
            <a:avLst/>
          </a:prstGeom>
          <a:noFill/>
        </p:spPr>
        <p:txBody>
          <a:bodyPr wrap="none" lIns="0" tIns="0" rIns="0" bIns="0" rtlCol="0">
            <a:spAutoFit/>
          </a:bodyPr>
          <a:lstStyle/>
          <a:p>
            <a:pPr defTabSz="1219170" fontAlgn="base">
              <a:spcBef>
                <a:spcPct val="0"/>
              </a:spcBef>
              <a:spcAft>
                <a:spcPct val="0"/>
              </a:spcAft>
              <a:defRPr/>
            </a:pPr>
            <a:r>
              <a:rPr lang="en-GB" sz="1067" dirty="0">
                <a:solidFill>
                  <a:srgbClr val="001965"/>
                </a:solidFill>
                <a:latin typeface="Verdana" pitchFamily="34" charset="0"/>
                <a:cs typeface="Arial" charset="0"/>
              </a:rPr>
              <a:t>30</a:t>
            </a:r>
          </a:p>
        </p:txBody>
      </p:sp>
      <p:sp>
        <p:nvSpPr>
          <p:cNvPr id="40" name="TextBox 39">
            <a:extLst>
              <a:ext uri="{FF2B5EF4-FFF2-40B4-BE49-F238E27FC236}">
                <a16:creationId xmlns:a16="http://schemas.microsoft.com/office/drawing/2014/main" id="{64ABB6F1-BFE7-4FB0-9DDE-B309AC2C89DB}"/>
              </a:ext>
            </a:extLst>
          </p:cNvPr>
          <p:cNvSpPr txBox="1"/>
          <p:nvPr/>
        </p:nvSpPr>
        <p:spPr>
          <a:xfrm>
            <a:off x="7755103" y="6009086"/>
            <a:ext cx="173124" cy="164212"/>
          </a:xfrm>
          <a:prstGeom prst="rect">
            <a:avLst/>
          </a:prstGeom>
          <a:noFill/>
        </p:spPr>
        <p:txBody>
          <a:bodyPr wrap="none" lIns="0" tIns="0" rIns="0" bIns="0" rtlCol="0">
            <a:spAutoFit/>
          </a:bodyPr>
          <a:lstStyle/>
          <a:p>
            <a:pPr defTabSz="1219170" fontAlgn="base">
              <a:spcBef>
                <a:spcPct val="0"/>
              </a:spcBef>
              <a:spcAft>
                <a:spcPct val="0"/>
              </a:spcAft>
              <a:defRPr/>
            </a:pPr>
            <a:r>
              <a:rPr lang="en-GB" sz="1067" dirty="0">
                <a:solidFill>
                  <a:srgbClr val="001965"/>
                </a:solidFill>
                <a:latin typeface="Verdana" pitchFamily="34" charset="0"/>
                <a:cs typeface="Arial" charset="0"/>
              </a:rPr>
              <a:t>40</a:t>
            </a:r>
          </a:p>
        </p:txBody>
      </p:sp>
      <p:sp>
        <p:nvSpPr>
          <p:cNvPr id="43" name="TextBox 42">
            <a:extLst>
              <a:ext uri="{FF2B5EF4-FFF2-40B4-BE49-F238E27FC236}">
                <a16:creationId xmlns:a16="http://schemas.microsoft.com/office/drawing/2014/main" id="{EE866E0A-1DBE-4715-9EB4-7642F5809719}"/>
              </a:ext>
            </a:extLst>
          </p:cNvPr>
          <p:cNvSpPr txBox="1"/>
          <p:nvPr/>
        </p:nvSpPr>
        <p:spPr>
          <a:xfrm rot="16200000">
            <a:off x="-624713" y="2670339"/>
            <a:ext cx="2165945" cy="328423"/>
          </a:xfrm>
          <a:prstGeom prst="rect">
            <a:avLst/>
          </a:prstGeom>
          <a:noFill/>
        </p:spPr>
        <p:txBody>
          <a:bodyPr wrap="square" lIns="0" tIns="0" rIns="0" bIns="0" rtlCol="0">
            <a:spAutoFit/>
          </a:bodyPr>
          <a:lstStyle/>
          <a:p>
            <a:pPr algn="ctr" defTabSz="1219170" fontAlgn="base">
              <a:spcBef>
                <a:spcPct val="0"/>
              </a:spcBef>
              <a:spcAft>
                <a:spcPct val="0"/>
              </a:spcAft>
              <a:defRPr/>
            </a:pPr>
            <a:r>
              <a:rPr lang="en-GB" sz="1067" b="1" dirty="0">
                <a:solidFill>
                  <a:srgbClr val="001965"/>
                </a:solidFill>
                <a:latin typeface="Verdana" pitchFamily="34" charset="0"/>
                <a:cs typeface="Arial" charset="0"/>
              </a:rPr>
              <a:t>Hazard ratio for all cause mortality</a:t>
            </a:r>
          </a:p>
        </p:txBody>
      </p:sp>
      <p:sp>
        <p:nvSpPr>
          <p:cNvPr id="44" name="TextBox 43">
            <a:extLst>
              <a:ext uri="{FF2B5EF4-FFF2-40B4-BE49-F238E27FC236}">
                <a16:creationId xmlns:a16="http://schemas.microsoft.com/office/drawing/2014/main" id="{E08F3037-512B-4543-B591-89E9436C3AE0}"/>
              </a:ext>
            </a:extLst>
          </p:cNvPr>
          <p:cNvSpPr txBox="1"/>
          <p:nvPr/>
        </p:nvSpPr>
        <p:spPr>
          <a:xfrm rot="16200000">
            <a:off x="-624715" y="4932401"/>
            <a:ext cx="2165947" cy="328423"/>
          </a:xfrm>
          <a:prstGeom prst="rect">
            <a:avLst/>
          </a:prstGeom>
          <a:noFill/>
        </p:spPr>
        <p:txBody>
          <a:bodyPr wrap="square" lIns="0" tIns="0" rIns="0" bIns="0" rtlCol="0">
            <a:spAutoFit/>
          </a:bodyPr>
          <a:lstStyle/>
          <a:p>
            <a:pPr algn="ctr" defTabSz="1219170" fontAlgn="base">
              <a:spcBef>
                <a:spcPct val="0"/>
              </a:spcBef>
              <a:spcAft>
                <a:spcPct val="0"/>
              </a:spcAft>
              <a:defRPr/>
            </a:pPr>
            <a:r>
              <a:rPr lang="en-GB" sz="1067" b="1" dirty="0">
                <a:solidFill>
                  <a:srgbClr val="001965"/>
                </a:solidFill>
                <a:latin typeface="Verdana" pitchFamily="34" charset="0"/>
                <a:cs typeface="Arial" charset="0"/>
              </a:rPr>
              <a:t>Hazard ratio for all cause mortality</a:t>
            </a:r>
          </a:p>
        </p:txBody>
      </p:sp>
      <p:sp>
        <p:nvSpPr>
          <p:cNvPr id="26" name="Rectangle: Rounded Corners 25">
            <a:extLst>
              <a:ext uri="{FF2B5EF4-FFF2-40B4-BE49-F238E27FC236}">
                <a16:creationId xmlns:a16="http://schemas.microsoft.com/office/drawing/2014/main" id="{09324FC5-75B7-41E6-AA60-0A6A91E85F62}"/>
              </a:ext>
            </a:extLst>
          </p:cNvPr>
          <p:cNvSpPr/>
          <p:nvPr/>
        </p:nvSpPr>
        <p:spPr>
          <a:xfrm>
            <a:off x="1060451" y="1968658"/>
            <a:ext cx="3111499" cy="1774181"/>
          </a:xfrm>
          <a:prstGeom prst="roundRect">
            <a:avLst>
              <a:gd name="adj" fmla="val 4752"/>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sp>
        <p:nvSpPr>
          <p:cNvPr id="38" name="TextBox 37">
            <a:extLst>
              <a:ext uri="{FF2B5EF4-FFF2-40B4-BE49-F238E27FC236}">
                <a16:creationId xmlns:a16="http://schemas.microsoft.com/office/drawing/2014/main" id="{2B110B6F-C524-42CD-B073-494A03B0E6AC}"/>
              </a:ext>
            </a:extLst>
          </p:cNvPr>
          <p:cNvSpPr txBox="1"/>
          <p:nvPr/>
        </p:nvSpPr>
        <p:spPr>
          <a:xfrm>
            <a:off x="917279" y="1880203"/>
            <a:ext cx="86562"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5</a:t>
            </a:r>
          </a:p>
        </p:txBody>
      </p:sp>
      <p:sp>
        <p:nvSpPr>
          <p:cNvPr id="39" name="TextBox 38">
            <a:extLst>
              <a:ext uri="{FF2B5EF4-FFF2-40B4-BE49-F238E27FC236}">
                <a16:creationId xmlns:a16="http://schemas.microsoft.com/office/drawing/2014/main" id="{E26B97E1-9C6B-478A-8410-5C1E3740C632}"/>
              </a:ext>
            </a:extLst>
          </p:cNvPr>
          <p:cNvSpPr txBox="1"/>
          <p:nvPr/>
        </p:nvSpPr>
        <p:spPr>
          <a:xfrm>
            <a:off x="917279" y="2088664"/>
            <a:ext cx="86562"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4</a:t>
            </a:r>
          </a:p>
        </p:txBody>
      </p:sp>
      <p:sp>
        <p:nvSpPr>
          <p:cNvPr id="41" name="TextBox 40">
            <a:extLst>
              <a:ext uri="{FF2B5EF4-FFF2-40B4-BE49-F238E27FC236}">
                <a16:creationId xmlns:a16="http://schemas.microsoft.com/office/drawing/2014/main" id="{90AEBE21-35C5-469F-B0F1-222FAF9B6FB0}"/>
              </a:ext>
            </a:extLst>
          </p:cNvPr>
          <p:cNvSpPr txBox="1"/>
          <p:nvPr/>
        </p:nvSpPr>
        <p:spPr>
          <a:xfrm>
            <a:off x="917279" y="2374050"/>
            <a:ext cx="86562"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3</a:t>
            </a:r>
          </a:p>
        </p:txBody>
      </p:sp>
      <p:sp>
        <p:nvSpPr>
          <p:cNvPr id="48" name="TextBox 47">
            <a:extLst>
              <a:ext uri="{FF2B5EF4-FFF2-40B4-BE49-F238E27FC236}">
                <a16:creationId xmlns:a16="http://schemas.microsoft.com/office/drawing/2014/main" id="{05CFC720-C688-4E7E-AC3C-9FAE2DE3D831}"/>
              </a:ext>
            </a:extLst>
          </p:cNvPr>
          <p:cNvSpPr txBox="1"/>
          <p:nvPr/>
        </p:nvSpPr>
        <p:spPr>
          <a:xfrm>
            <a:off x="917279" y="2764554"/>
            <a:ext cx="86562"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2</a:t>
            </a:r>
          </a:p>
        </p:txBody>
      </p:sp>
      <p:cxnSp>
        <p:nvCxnSpPr>
          <p:cNvPr id="28" name="Straight Connector 27">
            <a:extLst>
              <a:ext uri="{FF2B5EF4-FFF2-40B4-BE49-F238E27FC236}">
                <a16:creationId xmlns:a16="http://schemas.microsoft.com/office/drawing/2014/main" id="{AFF5461F-9353-4590-A14E-AAC1F04713E5}"/>
              </a:ext>
            </a:extLst>
          </p:cNvPr>
          <p:cNvCxnSpPr>
            <a:cxnSpLocks/>
          </p:cNvCxnSpPr>
          <p:nvPr/>
        </p:nvCxnSpPr>
        <p:spPr>
          <a:xfrm>
            <a:off x="1054101" y="2170769"/>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73374586-D665-4691-9729-96629D730451}"/>
              </a:ext>
            </a:extLst>
          </p:cNvPr>
          <p:cNvCxnSpPr>
            <a:cxnSpLocks/>
          </p:cNvCxnSpPr>
          <p:nvPr/>
        </p:nvCxnSpPr>
        <p:spPr>
          <a:xfrm>
            <a:off x="1054101" y="2456769"/>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a:extLst>
              <a:ext uri="{FF2B5EF4-FFF2-40B4-BE49-F238E27FC236}">
                <a16:creationId xmlns:a16="http://schemas.microsoft.com/office/drawing/2014/main" id="{E0A48E8C-BEDF-4BAA-9459-A9E64AB47C8F}"/>
              </a:ext>
            </a:extLst>
          </p:cNvPr>
          <p:cNvCxnSpPr>
            <a:cxnSpLocks/>
          </p:cNvCxnSpPr>
          <p:nvPr/>
        </p:nvCxnSpPr>
        <p:spPr>
          <a:xfrm>
            <a:off x="1054101" y="2847341"/>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a:extLst>
              <a:ext uri="{FF2B5EF4-FFF2-40B4-BE49-F238E27FC236}">
                <a16:creationId xmlns:a16="http://schemas.microsoft.com/office/drawing/2014/main" id="{4006BAD7-45D1-42BF-85F8-37E91AC35CB8}"/>
              </a:ext>
            </a:extLst>
          </p:cNvPr>
          <p:cNvCxnSpPr>
            <a:cxnSpLocks/>
          </p:cNvCxnSpPr>
          <p:nvPr/>
        </p:nvCxnSpPr>
        <p:spPr>
          <a:xfrm>
            <a:off x="1054101" y="3514659"/>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pic>
        <p:nvPicPr>
          <p:cNvPr id="19" name="Graphic 18">
            <a:extLst>
              <a:ext uri="{FF2B5EF4-FFF2-40B4-BE49-F238E27FC236}">
                <a16:creationId xmlns:a16="http://schemas.microsoft.com/office/drawing/2014/main" id="{BB161AB5-006D-4979-982B-9E7B3D89AA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4101" y="2101502"/>
            <a:ext cx="2738932" cy="1534932"/>
          </a:xfrm>
          <a:prstGeom prst="rect">
            <a:avLst/>
          </a:prstGeom>
        </p:spPr>
      </p:pic>
      <p:sp>
        <p:nvSpPr>
          <p:cNvPr id="36" name="Oval 35">
            <a:extLst>
              <a:ext uri="{FF2B5EF4-FFF2-40B4-BE49-F238E27FC236}">
                <a16:creationId xmlns:a16="http://schemas.microsoft.com/office/drawing/2014/main" id="{59E104E3-B41F-47C1-B376-0E2753B9FCEF}"/>
              </a:ext>
            </a:extLst>
          </p:cNvPr>
          <p:cNvSpPr/>
          <p:nvPr/>
        </p:nvSpPr>
        <p:spPr>
          <a:xfrm>
            <a:off x="1803196" y="3480792"/>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sp>
        <p:nvSpPr>
          <p:cNvPr id="49" name="TextBox 48">
            <a:extLst>
              <a:ext uri="{FF2B5EF4-FFF2-40B4-BE49-F238E27FC236}">
                <a16:creationId xmlns:a16="http://schemas.microsoft.com/office/drawing/2014/main" id="{F04D48E0-7A7B-421C-B162-A1576E037653}"/>
              </a:ext>
            </a:extLst>
          </p:cNvPr>
          <p:cNvSpPr txBox="1"/>
          <p:nvPr/>
        </p:nvSpPr>
        <p:spPr>
          <a:xfrm>
            <a:off x="917279" y="3433908"/>
            <a:ext cx="86562"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1</a:t>
            </a:r>
          </a:p>
        </p:txBody>
      </p:sp>
      <p:sp>
        <p:nvSpPr>
          <p:cNvPr id="53" name="Freeform: Shape 52">
            <a:extLst>
              <a:ext uri="{FF2B5EF4-FFF2-40B4-BE49-F238E27FC236}">
                <a16:creationId xmlns:a16="http://schemas.microsoft.com/office/drawing/2014/main" id="{BDB5BC7B-D107-4DBF-A647-811ED07A6952}"/>
              </a:ext>
            </a:extLst>
          </p:cNvPr>
          <p:cNvSpPr/>
          <p:nvPr/>
        </p:nvSpPr>
        <p:spPr>
          <a:xfrm>
            <a:off x="1054101" y="2779755"/>
            <a:ext cx="2738932" cy="750104"/>
          </a:xfrm>
          <a:custGeom>
            <a:avLst/>
            <a:gdLst>
              <a:gd name="connsiteX0" fmla="*/ 0 w 2028825"/>
              <a:gd name="connsiteY0" fmla="*/ 393700 h 562578"/>
              <a:gd name="connsiteX1" fmla="*/ 161925 w 2028825"/>
              <a:gd name="connsiteY1" fmla="*/ 539750 h 562578"/>
              <a:gd name="connsiteX2" fmla="*/ 577850 w 2028825"/>
              <a:gd name="connsiteY2" fmla="*/ 539750 h 562578"/>
              <a:gd name="connsiteX3" fmla="*/ 1308100 w 2028825"/>
              <a:gd name="connsiteY3" fmla="*/ 323850 h 562578"/>
              <a:gd name="connsiteX4" fmla="*/ 2028825 w 2028825"/>
              <a:gd name="connsiteY4" fmla="*/ 0 h 562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825" h="562578">
                <a:moveTo>
                  <a:pt x="0" y="393700"/>
                </a:moveTo>
                <a:cubicBezTo>
                  <a:pt x="32808" y="454554"/>
                  <a:pt x="65617" y="515408"/>
                  <a:pt x="161925" y="539750"/>
                </a:cubicBezTo>
                <a:cubicBezTo>
                  <a:pt x="258233" y="564092"/>
                  <a:pt x="386821" y="575733"/>
                  <a:pt x="577850" y="539750"/>
                </a:cubicBezTo>
                <a:cubicBezTo>
                  <a:pt x="768879" y="503767"/>
                  <a:pt x="1066271" y="413808"/>
                  <a:pt x="1308100" y="323850"/>
                </a:cubicBezTo>
                <a:cubicBezTo>
                  <a:pt x="1549929" y="233892"/>
                  <a:pt x="1789377" y="116946"/>
                  <a:pt x="2028825" y="0"/>
                </a:cubicBez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sp>
        <p:nvSpPr>
          <p:cNvPr id="69" name="Rectangle: Rounded Corners 68">
            <a:extLst>
              <a:ext uri="{FF2B5EF4-FFF2-40B4-BE49-F238E27FC236}">
                <a16:creationId xmlns:a16="http://schemas.microsoft.com/office/drawing/2014/main" id="{FC43C708-BE05-48D8-85D9-586B0288A2C2}"/>
              </a:ext>
            </a:extLst>
          </p:cNvPr>
          <p:cNvSpPr/>
          <p:nvPr/>
        </p:nvSpPr>
        <p:spPr>
          <a:xfrm>
            <a:off x="1082369" y="4200034"/>
            <a:ext cx="3111499" cy="1774181"/>
          </a:xfrm>
          <a:prstGeom prst="roundRect">
            <a:avLst>
              <a:gd name="adj" fmla="val 4752"/>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cxnSp>
        <p:nvCxnSpPr>
          <p:cNvPr id="70" name="Straight Connector 69">
            <a:extLst>
              <a:ext uri="{FF2B5EF4-FFF2-40B4-BE49-F238E27FC236}">
                <a16:creationId xmlns:a16="http://schemas.microsoft.com/office/drawing/2014/main" id="{31E90006-5ED9-4468-9F6E-4BBE7AE0A966}"/>
              </a:ext>
            </a:extLst>
          </p:cNvPr>
          <p:cNvCxnSpPr>
            <a:cxnSpLocks/>
          </p:cNvCxnSpPr>
          <p:nvPr/>
        </p:nvCxnSpPr>
        <p:spPr>
          <a:xfrm>
            <a:off x="1076020" y="5842421"/>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Connector 70">
            <a:extLst>
              <a:ext uri="{FF2B5EF4-FFF2-40B4-BE49-F238E27FC236}">
                <a16:creationId xmlns:a16="http://schemas.microsoft.com/office/drawing/2014/main" id="{D53FC1FA-3EDD-4CD6-AF53-C1B41772EF55}"/>
              </a:ext>
            </a:extLst>
          </p:cNvPr>
          <p:cNvCxnSpPr>
            <a:cxnSpLocks/>
          </p:cNvCxnSpPr>
          <p:nvPr/>
        </p:nvCxnSpPr>
        <p:spPr>
          <a:xfrm>
            <a:off x="1076020" y="5191544"/>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Connector 71">
            <a:extLst>
              <a:ext uri="{FF2B5EF4-FFF2-40B4-BE49-F238E27FC236}">
                <a16:creationId xmlns:a16="http://schemas.microsoft.com/office/drawing/2014/main" id="{AD7A4899-6391-4AD1-A316-A1ADC6837BAA}"/>
              </a:ext>
            </a:extLst>
          </p:cNvPr>
          <p:cNvCxnSpPr>
            <a:cxnSpLocks/>
          </p:cNvCxnSpPr>
          <p:nvPr/>
        </p:nvCxnSpPr>
        <p:spPr>
          <a:xfrm>
            <a:off x="1076020" y="4696244"/>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73" name="Straight Connector 72">
            <a:extLst>
              <a:ext uri="{FF2B5EF4-FFF2-40B4-BE49-F238E27FC236}">
                <a16:creationId xmlns:a16="http://schemas.microsoft.com/office/drawing/2014/main" id="{18101D1A-8F6B-422D-8DD2-351339419FA1}"/>
              </a:ext>
            </a:extLst>
          </p:cNvPr>
          <p:cNvCxnSpPr>
            <a:cxnSpLocks/>
          </p:cNvCxnSpPr>
          <p:nvPr/>
        </p:nvCxnSpPr>
        <p:spPr>
          <a:xfrm>
            <a:off x="1076020" y="4407319"/>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pic>
        <p:nvPicPr>
          <p:cNvPr id="31" name="Graphic 30">
            <a:extLst>
              <a:ext uri="{FF2B5EF4-FFF2-40B4-BE49-F238E27FC236}">
                <a16:creationId xmlns:a16="http://schemas.microsoft.com/office/drawing/2014/main" id="{40AE9FEB-2415-466C-AEC2-4C3DC49014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7386" y="4200034"/>
            <a:ext cx="3117849" cy="1713933"/>
          </a:xfrm>
          <a:prstGeom prst="rect">
            <a:avLst/>
          </a:prstGeom>
        </p:spPr>
      </p:pic>
      <p:sp>
        <p:nvSpPr>
          <p:cNvPr id="76" name="Freeform: Shape 75">
            <a:extLst>
              <a:ext uri="{FF2B5EF4-FFF2-40B4-BE49-F238E27FC236}">
                <a16:creationId xmlns:a16="http://schemas.microsoft.com/office/drawing/2014/main" id="{74D7844D-D953-46F2-A337-F6C7A1670698}"/>
              </a:ext>
            </a:extLst>
          </p:cNvPr>
          <p:cNvSpPr/>
          <p:nvPr/>
        </p:nvSpPr>
        <p:spPr>
          <a:xfrm>
            <a:off x="1085852" y="4453467"/>
            <a:ext cx="3098800" cy="1394368"/>
          </a:xfrm>
          <a:custGeom>
            <a:avLst/>
            <a:gdLst>
              <a:gd name="connsiteX0" fmla="*/ 0 w 2324100"/>
              <a:gd name="connsiteY0" fmla="*/ 806450 h 1045776"/>
              <a:gd name="connsiteX1" fmla="*/ 149225 w 2324100"/>
              <a:gd name="connsiteY1" fmla="*/ 958850 h 1045776"/>
              <a:gd name="connsiteX2" fmla="*/ 342900 w 2324100"/>
              <a:gd name="connsiteY2" fmla="*/ 1025525 h 1045776"/>
              <a:gd name="connsiteX3" fmla="*/ 565150 w 2324100"/>
              <a:gd name="connsiteY3" fmla="*/ 1041400 h 1045776"/>
              <a:gd name="connsiteX4" fmla="*/ 920750 w 2324100"/>
              <a:gd name="connsiteY4" fmla="*/ 955675 h 1045776"/>
              <a:gd name="connsiteX5" fmla="*/ 1450975 w 2324100"/>
              <a:gd name="connsiteY5" fmla="*/ 698500 h 1045776"/>
              <a:gd name="connsiteX6" fmla="*/ 1933575 w 2324100"/>
              <a:gd name="connsiteY6" fmla="*/ 336550 h 1045776"/>
              <a:gd name="connsiteX7" fmla="*/ 2324100 w 2324100"/>
              <a:gd name="connsiteY7" fmla="*/ 0 h 104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4100" h="1045776">
                <a:moveTo>
                  <a:pt x="0" y="806450"/>
                </a:moveTo>
                <a:cubicBezTo>
                  <a:pt x="46037" y="864394"/>
                  <a:pt x="92075" y="922338"/>
                  <a:pt x="149225" y="958850"/>
                </a:cubicBezTo>
                <a:cubicBezTo>
                  <a:pt x="206375" y="995363"/>
                  <a:pt x="273579" y="1011767"/>
                  <a:pt x="342900" y="1025525"/>
                </a:cubicBezTo>
                <a:cubicBezTo>
                  <a:pt x="412221" y="1039283"/>
                  <a:pt x="468842" y="1053042"/>
                  <a:pt x="565150" y="1041400"/>
                </a:cubicBezTo>
                <a:cubicBezTo>
                  <a:pt x="661458" y="1029758"/>
                  <a:pt x="773113" y="1012825"/>
                  <a:pt x="920750" y="955675"/>
                </a:cubicBezTo>
                <a:cubicBezTo>
                  <a:pt x="1068387" y="898525"/>
                  <a:pt x="1282171" y="801687"/>
                  <a:pt x="1450975" y="698500"/>
                </a:cubicBezTo>
                <a:cubicBezTo>
                  <a:pt x="1619779" y="595312"/>
                  <a:pt x="1788054" y="452967"/>
                  <a:pt x="1933575" y="336550"/>
                </a:cubicBezTo>
                <a:cubicBezTo>
                  <a:pt x="2079096" y="220133"/>
                  <a:pt x="2201598" y="110066"/>
                  <a:pt x="2324100" y="0"/>
                </a:cubicBez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sp>
        <p:nvSpPr>
          <p:cNvPr id="77" name="TextBox 76">
            <a:extLst>
              <a:ext uri="{FF2B5EF4-FFF2-40B4-BE49-F238E27FC236}">
                <a16:creationId xmlns:a16="http://schemas.microsoft.com/office/drawing/2014/main" id="{0595EB26-7212-4ECA-A8D4-4B7AA70E42C9}"/>
              </a:ext>
            </a:extLst>
          </p:cNvPr>
          <p:cNvSpPr txBox="1"/>
          <p:nvPr/>
        </p:nvSpPr>
        <p:spPr>
          <a:xfrm>
            <a:off x="743978" y="5752962"/>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1.0</a:t>
            </a:r>
          </a:p>
        </p:txBody>
      </p:sp>
      <p:sp>
        <p:nvSpPr>
          <p:cNvPr id="78" name="TextBox 77">
            <a:extLst>
              <a:ext uri="{FF2B5EF4-FFF2-40B4-BE49-F238E27FC236}">
                <a16:creationId xmlns:a16="http://schemas.microsoft.com/office/drawing/2014/main" id="{79C61855-E68A-4492-8A05-F1D176300F9B}"/>
              </a:ext>
            </a:extLst>
          </p:cNvPr>
          <p:cNvSpPr txBox="1"/>
          <p:nvPr/>
        </p:nvSpPr>
        <p:spPr>
          <a:xfrm>
            <a:off x="743978" y="5106263"/>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2.5</a:t>
            </a:r>
          </a:p>
        </p:txBody>
      </p:sp>
      <p:sp>
        <p:nvSpPr>
          <p:cNvPr id="79" name="TextBox 78">
            <a:extLst>
              <a:ext uri="{FF2B5EF4-FFF2-40B4-BE49-F238E27FC236}">
                <a16:creationId xmlns:a16="http://schemas.microsoft.com/office/drawing/2014/main" id="{F2A741CB-CC16-4386-B75D-568D0B079E33}"/>
              </a:ext>
            </a:extLst>
          </p:cNvPr>
          <p:cNvSpPr txBox="1"/>
          <p:nvPr/>
        </p:nvSpPr>
        <p:spPr>
          <a:xfrm>
            <a:off x="743978" y="4621866"/>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5.0</a:t>
            </a:r>
          </a:p>
        </p:txBody>
      </p:sp>
      <p:sp>
        <p:nvSpPr>
          <p:cNvPr id="80" name="TextBox 79">
            <a:extLst>
              <a:ext uri="{FF2B5EF4-FFF2-40B4-BE49-F238E27FC236}">
                <a16:creationId xmlns:a16="http://schemas.microsoft.com/office/drawing/2014/main" id="{8CAA6E1E-47B7-44D5-A3E7-FDEA95F0136D}"/>
              </a:ext>
            </a:extLst>
          </p:cNvPr>
          <p:cNvSpPr txBox="1"/>
          <p:nvPr/>
        </p:nvSpPr>
        <p:spPr>
          <a:xfrm>
            <a:off x="743978" y="4319484"/>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7.5</a:t>
            </a:r>
          </a:p>
        </p:txBody>
      </p:sp>
      <p:sp>
        <p:nvSpPr>
          <p:cNvPr id="81" name="TextBox 80">
            <a:extLst>
              <a:ext uri="{FF2B5EF4-FFF2-40B4-BE49-F238E27FC236}">
                <a16:creationId xmlns:a16="http://schemas.microsoft.com/office/drawing/2014/main" id="{00867D43-7269-413C-95C7-43B814E5EA44}"/>
              </a:ext>
            </a:extLst>
          </p:cNvPr>
          <p:cNvSpPr txBox="1"/>
          <p:nvPr/>
        </p:nvSpPr>
        <p:spPr>
          <a:xfrm>
            <a:off x="657416" y="4128780"/>
            <a:ext cx="309380"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10.0</a:t>
            </a:r>
          </a:p>
        </p:txBody>
      </p:sp>
      <p:sp>
        <p:nvSpPr>
          <p:cNvPr id="82" name="Oval 81">
            <a:extLst>
              <a:ext uri="{FF2B5EF4-FFF2-40B4-BE49-F238E27FC236}">
                <a16:creationId xmlns:a16="http://schemas.microsoft.com/office/drawing/2014/main" id="{CD0A780E-EB4C-475D-9263-747F0E44A691}"/>
              </a:ext>
            </a:extLst>
          </p:cNvPr>
          <p:cNvSpPr/>
          <p:nvPr/>
        </p:nvSpPr>
        <p:spPr>
          <a:xfrm>
            <a:off x="1820127" y="5826127"/>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sp>
        <p:nvSpPr>
          <p:cNvPr id="85" name="Rectangle: Rounded Corners 84">
            <a:extLst>
              <a:ext uri="{FF2B5EF4-FFF2-40B4-BE49-F238E27FC236}">
                <a16:creationId xmlns:a16="http://schemas.microsoft.com/office/drawing/2014/main" id="{1C064073-32EB-4952-B128-435C672431AB}"/>
              </a:ext>
            </a:extLst>
          </p:cNvPr>
          <p:cNvSpPr/>
          <p:nvPr/>
        </p:nvSpPr>
        <p:spPr>
          <a:xfrm>
            <a:off x="4771660" y="1941139"/>
            <a:ext cx="3111499" cy="1774181"/>
          </a:xfrm>
          <a:prstGeom prst="roundRect">
            <a:avLst>
              <a:gd name="adj" fmla="val 4752"/>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sp>
        <p:nvSpPr>
          <p:cNvPr id="86" name="TextBox 85">
            <a:extLst>
              <a:ext uri="{FF2B5EF4-FFF2-40B4-BE49-F238E27FC236}">
                <a16:creationId xmlns:a16="http://schemas.microsoft.com/office/drawing/2014/main" id="{D7B9CF4F-D449-4823-9EF3-30D500E29F51}"/>
              </a:ext>
            </a:extLst>
          </p:cNvPr>
          <p:cNvSpPr txBox="1"/>
          <p:nvPr/>
        </p:nvSpPr>
        <p:spPr>
          <a:xfrm>
            <a:off x="4412019" y="1851627"/>
            <a:ext cx="309380"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10.0</a:t>
            </a:r>
          </a:p>
        </p:txBody>
      </p:sp>
      <p:sp>
        <p:nvSpPr>
          <p:cNvPr id="87" name="TextBox 86">
            <a:extLst>
              <a:ext uri="{FF2B5EF4-FFF2-40B4-BE49-F238E27FC236}">
                <a16:creationId xmlns:a16="http://schemas.microsoft.com/office/drawing/2014/main" id="{7DBCB187-3D93-4C65-B477-C05CEA612268}"/>
              </a:ext>
            </a:extLst>
          </p:cNvPr>
          <p:cNvSpPr txBox="1"/>
          <p:nvPr/>
        </p:nvSpPr>
        <p:spPr>
          <a:xfrm>
            <a:off x="4498581" y="2031646"/>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7.5</a:t>
            </a:r>
          </a:p>
        </p:txBody>
      </p:sp>
      <p:sp>
        <p:nvSpPr>
          <p:cNvPr id="88" name="TextBox 87">
            <a:extLst>
              <a:ext uri="{FF2B5EF4-FFF2-40B4-BE49-F238E27FC236}">
                <a16:creationId xmlns:a16="http://schemas.microsoft.com/office/drawing/2014/main" id="{D7F0A105-E3B1-4D76-84D0-D56A1B15522F}"/>
              </a:ext>
            </a:extLst>
          </p:cNvPr>
          <p:cNvSpPr txBox="1"/>
          <p:nvPr/>
        </p:nvSpPr>
        <p:spPr>
          <a:xfrm>
            <a:off x="4498581" y="2291975"/>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5.0</a:t>
            </a:r>
          </a:p>
        </p:txBody>
      </p:sp>
      <p:sp>
        <p:nvSpPr>
          <p:cNvPr id="89" name="TextBox 88">
            <a:extLst>
              <a:ext uri="{FF2B5EF4-FFF2-40B4-BE49-F238E27FC236}">
                <a16:creationId xmlns:a16="http://schemas.microsoft.com/office/drawing/2014/main" id="{DB5E58F1-15C1-4155-9895-B611BE657A1F}"/>
              </a:ext>
            </a:extLst>
          </p:cNvPr>
          <p:cNvSpPr txBox="1"/>
          <p:nvPr/>
        </p:nvSpPr>
        <p:spPr>
          <a:xfrm>
            <a:off x="4498581" y="2735978"/>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2.5</a:t>
            </a:r>
          </a:p>
        </p:txBody>
      </p:sp>
      <p:cxnSp>
        <p:nvCxnSpPr>
          <p:cNvPr id="90" name="Straight Connector 89">
            <a:extLst>
              <a:ext uri="{FF2B5EF4-FFF2-40B4-BE49-F238E27FC236}">
                <a16:creationId xmlns:a16="http://schemas.microsoft.com/office/drawing/2014/main" id="{4C710200-C03E-4272-B795-34EE64821CC2}"/>
              </a:ext>
            </a:extLst>
          </p:cNvPr>
          <p:cNvCxnSpPr>
            <a:cxnSpLocks/>
          </p:cNvCxnSpPr>
          <p:nvPr/>
        </p:nvCxnSpPr>
        <p:spPr>
          <a:xfrm>
            <a:off x="4765310" y="2116793"/>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91" name="Straight Connector 90">
            <a:extLst>
              <a:ext uri="{FF2B5EF4-FFF2-40B4-BE49-F238E27FC236}">
                <a16:creationId xmlns:a16="http://schemas.microsoft.com/office/drawing/2014/main" id="{29515E6E-E033-4CAB-9937-AF77A3F378B0}"/>
              </a:ext>
            </a:extLst>
          </p:cNvPr>
          <p:cNvCxnSpPr>
            <a:cxnSpLocks/>
          </p:cNvCxnSpPr>
          <p:nvPr/>
        </p:nvCxnSpPr>
        <p:spPr>
          <a:xfrm>
            <a:off x="4765310" y="2374216"/>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Straight Connector 91">
            <a:extLst>
              <a:ext uri="{FF2B5EF4-FFF2-40B4-BE49-F238E27FC236}">
                <a16:creationId xmlns:a16="http://schemas.microsoft.com/office/drawing/2014/main" id="{1976A65D-A828-430D-B376-C35F1B58958F}"/>
              </a:ext>
            </a:extLst>
          </p:cNvPr>
          <p:cNvCxnSpPr>
            <a:cxnSpLocks/>
          </p:cNvCxnSpPr>
          <p:nvPr/>
        </p:nvCxnSpPr>
        <p:spPr>
          <a:xfrm>
            <a:off x="4765310" y="2821940"/>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93" name="Straight Connector 92">
            <a:extLst>
              <a:ext uri="{FF2B5EF4-FFF2-40B4-BE49-F238E27FC236}">
                <a16:creationId xmlns:a16="http://schemas.microsoft.com/office/drawing/2014/main" id="{D722AD20-8CEE-4882-B389-DDC7D003B908}"/>
              </a:ext>
            </a:extLst>
          </p:cNvPr>
          <p:cNvCxnSpPr>
            <a:cxnSpLocks/>
          </p:cNvCxnSpPr>
          <p:nvPr/>
        </p:nvCxnSpPr>
        <p:spPr>
          <a:xfrm>
            <a:off x="4765310" y="3406709"/>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sp>
        <p:nvSpPr>
          <p:cNvPr id="94" name="TextBox 93">
            <a:extLst>
              <a:ext uri="{FF2B5EF4-FFF2-40B4-BE49-F238E27FC236}">
                <a16:creationId xmlns:a16="http://schemas.microsoft.com/office/drawing/2014/main" id="{0BB541CF-29DF-4188-A353-1D9F9F7D2F7E}"/>
              </a:ext>
            </a:extLst>
          </p:cNvPr>
          <p:cNvSpPr txBox="1"/>
          <p:nvPr/>
        </p:nvSpPr>
        <p:spPr>
          <a:xfrm>
            <a:off x="4498581" y="3321723"/>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1.0</a:t>
            </a:r>
          </a:p>
        </p:txBody>
      </p:sp>
      <p:cxnSp>
        <p:nvCxnSpPr>
          <p:cNvPr id="100" name="Straight Connector 99">
            <a:extLst>
              <a:ext uri="{FF2B5EF4-FFF2-40B4-BE49-F238E27FC236}">
                <a16:creationId xmlns:a16="http://schemas.microsoft.com/office/drawing/2014/main" id="{D8AA7554-B358-46D5-9F4E-99B62AE778D5}"/>
              </a:ext>
            </a:extLst>
          </p:cNvPr>
          <p:cNvCxnSpPr>
            <a:cxnSpLocks/>
          </p:cNvCxnSpPr>
          <p:nvPr/>
        </p:nvCxnSpPr>
        <p:spPr>
          <a:xfrm>
            <a:off x="6437699" y="3639364"/>
            <a:ext cx="0" cy="6985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5CE1ED8-2EA4-424D-A12A-E4338DCBD66B}"/>
              </a:ext>
            </a:extLst>
          </p:cNvPr>
          <p:cNvCxnSpPr>
            <a:cxnSpLocks/>
          </p:cNvCxnSpPr>
          <p:nvPr/>
        </p:nvCxnSpPr>
        <p:spPr>
          <a:xfrm>
            <a:off x="4986721" y="3639364"/>
            <a:ext cx="0" cy="6985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3" name="Rectangle: Rounded Corners 102">
            <a:extLst>
              <a:ext uri="{FF2B5EF4-FFF2-40B4-BE49-F238E27FC236}">
                <a16:creationId xmlns:a16="http://schemas.microsoft.com/office/drawing/2014/main" id="{3299C188-6528-4E57-818D-A87BC1BAAE83}"/>
              </a:ext>
            </a:extLst>
          </p:cNvPr>
          <p:cNvSpPr/>
          <p:nvPr/>
        </p:nvSpPr>
        <p:spPr>
          <a:xfrm>
            <a:off x="4765784" y="4204267"/>
            <a:ext cx="3130301" cy="1774181"/>
          </a:xfrm>
          <a:prstGeom prst="roundRect">
            <a:avLst>
              <a:gd name="adj" fmla="val 4752"/>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cxnSp>
        <p:nvCxnSpPr>
          <p:cNvPr id="104" name="Straight Connector 103">
            <a:extLst>
              <a:ext uri="{FF2B5EF4-FFF2-40B4-BE49-F238E27FC236}">
                <a16:creationId xmlns:a16="http://schemas.microsoft.com/office/drawing/2014/main" id="{B64302A8-31E7-40F7-8747-60FEBBAB1A92}"/>
              </a:ext>
            </a:extLst>
          </p:cNvPr>
          <p:cNvCxnSpPr>
            <a:cxnSpLocks/>
          </p:cNvCxnSpPr>
          <p:nvPr/>
        </p:nvCxnSpPr>
        <p:spPr>
          <a:xfrm>
            <a:off x="6444521" y="5908597"/>
            <a:ext cx="0" cy="6985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52AC0CB-04CD-49AE-B78E-634F773817CE}"/>
              </a:ext>
            </a:extLst>
          </p:cNvPr>
          <p:cNvCxnSpPr>
            <a:cxnSpLocks/>
          </p:cNvCxnSpPr>
          <p:nvPr/>
        </p:nvCxnSpPr>
        <p:spPr>
          <a:xfrm>
            <a:off x="4995484" y="5908597"/>
            <a:ext cx="0" cy="6985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E0134958-21CA-432B-800E-5D2DE58F3330}"/>
              </a:ext>
            </a:extLst>
          </p:cNvPr>
          <p:cNvSpPr txBox="1"/>
          <p:nvPr/>
        </p:nvSpPr>
        <p:spPr>
          <a:xfrm>
            <a:off x="4501170" y="5590863"/>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1.0</a:t>
            </a:r>
          </a:p>
        </p:txBody>
      </p:sp>
      <p:sp>
        <p:nvSpPr>
          <p:cNvPr id="107" name="TextBox 106">
            <a:extLst>
              <a:ext uri="{FF2B5EF4-FFF2-40B4-BE49-F238E27FC236}">
                <a16:creationId xmlns:a16="http://schemas.microsoft.com/office/drawing/2014/main" id="{3DF31EA3-3D5B-4896-BDED-5ABB8D0AFE10}"/>
              </a:ext>
            </a:extLst>
          </p:cNvPr>
          <p:cNvSpPr txBox="1"/>
          <p:nvPr/>
        </p:nvSpPr>
        <p:spPr>
          <a:xfrm>
            <a:off x="4501170" y="5016916"/>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2.5</a:t>
            </a:r>
          </a:p>
        </p:txBody>
      </p:sp>
      <p:sp>
        <p:nvSpPr>
          <p:cNvPr id="108" name="TextBox 107">
            <a:extLst>
              <a:ext uri="{FF2B5EF4-FFF2-40B4-BE49-F238E27FC236}">
                <a16:creationId xmlns:a16="http://schemas.microsoft.com/office/drawing/2014/main" id="{DB8580F1-11EB-47C8-96A4-8A315652FCC2}"/>
              </a:ext>
            </a:extLst>
          </p:cNvPr>
          <p:cNvSpPr txBox="1"/>
          <p:nvPr/>
        </p:nvSpPr>
        <p:spPr>
          <a:xfrm>
            <a:off x="4501170" y="4569380"/>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5.0</a:t>
            </a:r>
          </a:p>
        </p:txBody>
      </p:sp>
      <p:sp>
        <p:nvSpPr>
          <p:cNvPr id="109" name="TextBox 108">
            <a:extLst>
              <a:ext uri="{FF2B5EF4-FFF2-40B4-BE49-F238E27FC236}">
                <a16:creationId xmlns:a16="http://schemas.microsoft.com/office/drawing/2014/main" id="{6BBA70D0-92E8-46B8-90D1-B6A09A64BAB2}"/>
              </a:ext>
            </a:extLst>
          </p:cNvPr>
          <p:cNvSpPr txBox="1"/>
          <p:nvPr/>
        </p:nvSpPr>
        <p:spPr>
          <a:xfrm>
            <a:off x="4501170" y="4302927"/>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7.5</a:t>
            </a:r>
          </a:p>
        </p:txBody>
      </p:sp>
      <p:sp>
        <p:nvSpPr>
          <p:cNvPr id="113" name="TextBox 112">
            <a:extLst>
              <a:ext uri="{FF2B5EF4-FFF2-40B4-BE49-F238E27FC236}">
                <a16:creationId xmlns:a16="http://schemas.microsoft.com/office/drawing/2014/main" id="{E88388A8-A8DE-489E-A1E1-C8682C400D49}"/>
              </a:ext>
            </a:extLst>
          </p:cNvPr>
          <p:cNvSpPr txBox="1"/>
          <p:nvPr/>
        </p:nvSpPr>
        <p:spPr>
          <a:xfrm>
            <a:off x="4414608" y="4118259"/>
            <a:ext cx="309380"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10.0</a:t>
            </a:r>
          </a:p>
        </p:txBody>
      </p:sp>
      <p:cxnSp>
        <p:nvCxnSpPr>
          <p:cNvPr id="125" name="Straight Connector 124">
            <a:extLst>
              <a:ext uri="{FF2B5EF4-FFF2-40B4-BE49-F238E27FC236}">
                <a16:creationId xmlns:a16="http://schemas.microsoft.com/office/drawing/2014/main" id="{CF7B682E-8366-4565-B088-42FD50C1B059}"/>
              </a:ext>
            </a:extLst>
          </p:cNvPr>
          <p:cNvCxnSpPr>
            <a:cxnSpLocks/>
          </p:cNvCxnSpPr>
          <p:nvPr/>
        </p:nvCxnSpPr>
        <p:spPr>
          <a:xfrm>
            <a:off x="4765785" y="4386157"/>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pic>
        <p:nvPicPr>
          <p:cNvPr id="84" name="Graphic 83">
            <a:extLst>
              <a:ext uri="{FF2B5EF4-FFF2-40B4-BE49-F238E27FC236}">
                <a16:creationId xmlns:a16="http://schemas.microsoft.com/office/drawing/2014/main" id="{CA0B97C4-FB1A-4413-BCCF-AAEFEAF81A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74380" y="1937965"/>
            <a:ext cx="3111499" cy="1698225"/>
          </a:xfrm>
          <a:prstGeom prst="rect">
            <a:avLst/>
          </a:prstGeom>
        </p:spPr>
      </p:pic>
      <p:sp>
        <p:nvSpPr>
          <p:cNvPr id="98" name="Freeform: Shape 97">
            <a:extLst>
              <a:ext uri="{FF2B5EF4-FFF2-40B4-BE49-F238E27FC236}">
                <a16:creationId xmlns:a16="http://schemas.microsoft.com/office/drawing/2014/main" id="{BA1FCE3D-26DA-4F4D-9FD5-FB827D47831C}"/>
              </a:ext>
            </a:extLst>
          </p:cNvPr>
          <p:cNvSpPr/>
          <p:nvPr/>
        </p:nvSpPr>
        <p:spPr>
          <a:xfrm>
            <a:off x="4772611" y="2455334"/>
            <a:ext cx="3115733" cy="1013541"/>
          </a:xfrm>
          <a:custGeom>
            <a:avLst/>
            <a:gdLst>
              <a:gd name="connsiteX0" fmla="*/ 0 w 2336800"/>
              <a:gd name="connsiteY0" fmla="*/ 660400 h 760156"/>
              <a:gd name="connsiteX1" fmla="*/ 95250 w 2336800"/>
              <a:gd name="connsiteY1" fmla="*/ 736600 h 760156"/>
              <a:gd name="connsiteX2" fmla="*/ 349250 w 2336800"/>
              <a:gd name="connsiteY2" fmla="*/ 758825 h 760156"/>
              <a:gd name="connsiteX3" fmla="*/ 733425 w 2336800"/>
              <a:gd name="connsiteY3" fmla="*/ 704850 h 760156"/>
              <a:gd name="connsiteX4" fmla="*/ 1095375 w 2336800"/>
              <a:gd name="connsiteY4" fmla="*/ 609600 h 760156"/>
              <a:gd name="connsiteX5" fmla="*/ 1562100 w 2336800"/>
              <a:gd name="connsiteY5" fmla="*/ 438150 h 760156"/>
              <a:gd name="connsiteX6" fmla="*/ 1962150 w 2336800"/>
              <a:gd name="connsiteY6" fmla="*/ 238125 h 760156"/>
              <a:gd name="connsiteX7" fmla="*/ 2336800 w 2336800"/>
              <a:gd name="connsiteY7" fmla="*/ 0 h 76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6800" h="760156">
                <a:moveTo>
                  <a:pt x="0" y="660400"/>
                </a:moveTo>
                <a:cubicBezTo>
                  <a:pt x="18521" y="690298"/>
                  <a:pt x="37042" y="720196"/>
                  <a:pt x="95250" y="736600"/>
                </a:cubicBezTo>
                <a:cubicBezTo>
                  <a:pt x="153458" y="753004"/>
                  <a:pt x="242887" y="764117"/>
                  <a:pt x="349250" y="758825"/>
                </a:cubicBezTo>
                <a:cubicBezTo>
                  <a:pt x="455613" y="753533"/>
                  <a:pt x="609071" y="729721"/>
                  <a:pt x="733425" y="704850"/>
                </a:cubicBezTo>
                <a:cubicBezTo>
                  <a:pt x="857779" y="679979"/>
                  <a:pt x="957263" y="654050"/>
                  <a:pt x="1095375" y="609600"/>
                </a:cubicBezTo>
                <a:cubicBezTo>
                  <a:pt x="1233487" y="565150"/>
                  <a:pt x="1417638" y="500062"/>
                  <a:pt x="1562100" y="438150"/>
                </a:cubicBezTo>
                <a:cubicBezTo>
                  <a:pt x="1706562" y="376238"/>
                  <a:pt x="1833033" y="311150"/>
                  <a:pt x="1962150" y="238125"/>
                </a:cubicBezTo>
                <a:cubicBezTo>
                  <a:pt x="2091267" y="165100"/>
                  <a:pt x="2214033" y="82550"/>
                  <a:pt x="2336800" y="0"/>
                </a:cubicBez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base">
              <a:spcBef>
                <a:spcPct val="0"/>
              </a:spcBef>
              <a:spcAft>
                <a:spcPct val="0"/>
              </a:spcAft>
              <a:defRPr/>
            </a:pPr>
            <a:endParaRPr lang="en-GB" sz="2400" dirty="0">
              <a:solidFill>
                <a:srgbClr val="FFFFFF"/>
              </a:solidFill>
              <a:latin typeface="Verdana"/>
            </a:endParaRPr>
          </a:p>
        </p:txBody>
      </p:sp>
      <p:sp>
        <p:nvSpPr>
          <p:cNvPr id="96" name="Oval 95">
            <a:extLst>
              <a:ext uri="{FF2B5EF4-FFF2-40B4-BE49-F238E27FC236}">
                <a16:creationId xmlns:a16="http://schemas.microsoft.com/office/drawing/2014/main" id="{87B82E7B-F432-4306-BED8-C7F2EE8FEA9A}"/>
              </a:ext>
            </a:extLst>
          </p:cNvPr>
          <p:cNvSpPr/>
          <p:nvPr/>
        </p:nvSpPr>
        <p:spPr>
          <a:xfrm>
            <a:off x="5694617" y="3382365"/>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cxnSp>
        <p:nvCxnSpPr>
          <p:cNvPr id="126" name="Straight Connector 125">
            <a:extLst>
              <a:ext uri="{FF2B5EF4-FFF2-40B4-BE49-F238E27FC236}">
                <a16:creationId xmlns:a16="http://schemas.microsoft.com/office/drawing/2014/main" id="{274D9331-82ED-4BC4-A075-77486CFDFAFC}"/>
              </a:ext>
            </a:extLst>
          </p:cNvPr>
          <p:cNvCxnSpPr>
            <a:cxnSpLocks/>
          </p:cNvCxnSpPr>
          <p:nvPr/>
        </p:nvCxnSpPr>
        <p:spPr>
          <a:xfrm>
            <a:off x="4765785" y="4643488"/>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27" name="Straight Connector 126">
            <a:extLst>
              <a:ext uri="{FF2B5EF4-FFF2-40B4-BE49-F238E27FC236}">
                <a16:creationId xmlns:a16="http://schemas.microsoft.com/office/drawing/2014/main" id="{32EF1F5F-DAE7-44B2-A5B8-63F560423ED5}"/>
              </a:ext>
            </a:extLst>
          </p:cNvPr>
          <p:cNvCxnSpPr>
            <a:cxnSpLocks/>
          </p:cNvCxnSpPr>
          <p:nvPr/>
        </p:nvCxnSpPr>
        <p:spPr>
          <a:xfrm>
            <a:off x="4765785" y="5088883"/>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pic>
        <p:nvPicPr>
          <p:cNvPr id="115" name="Graphic 114">
            <a:extLst>
              <a:ext uri="{FF2B5EF4-FFF2-40B4-BE49-F238E27FC236}">
                <a16:creationId xmlns:a16="http://schemas.microsoft.com/office/drawing/2014/main" id="{39070942-7795-49C8-95CA-A018051B8C0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810" r="954"/>
          <a:stretch/>
        </p:blipFill>
        <p:spPr>
          <a:xfrm>
            <a:off x="4776681" y="4809992"/>
            <a:ext cx="3117849" cy="983883"/>
          </a:xfrm>
          <a:prstGeom prst="rect">
            <a:avLst/>
          </a:prstGeom>
        </p:spPr>
      </p:pic>
      <p:pic>
        <p:nvPicPr>
          <p:cNvPr id="123" name="Graphic 122">
            <a:extLst>
              <a:ext uri="{FF2B5EF4-FFF2-40B4-BE49-F238E27FC236}">
                <a16:creationId xmlns:a16="http://schemas.microsoft.com/office/drawing/2014/main" id="{2F22EE6A-79F4-4DB1-9A46-EF700F045D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64230" y="5283202"/>
            <a:ext cx="3130301" cy="399252"/>
          </a:xfrm>
          <a:prstGeom prst="rect">
            <a:avLst/>
          </a:prstGeom>
        </p:spPr>
      </p:pic>
      <p:sp>
        <p:nvSpPr>
          <p:cNvPr id="124" name="Oval 123">
            <a:extLst>
              <a:ext uri="{FF2B5EF4-FFF2-40B4-BE49-F238E27FC236}">
                <a16:creationId xmlns:a16="http://schemas.microsoft.com/office/drawing/2014/main" id="{6ACA10A5-8BAD-440C-8F5B-1E5D2C512A5D}"/>
              </a:ext>
            </a:extLst>
          </p:cNvPr>
          <p:cNvSpPr/>
          <p:nvPr/>
        </p:nvSpPr>
        <p:spPr>
          <a:xfrm>
            <a:off x="5696144" y="5646144"/>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sp>
        <p:nvSpPr>
          <p:cNvPr id="130" name="Rectangle: Rounded Corners 129">
            <a:extLst>
              <a:ext uri="{FF2B5EF4-FFF2-40B4-BE49-F238E27FC236}">
                <a16:creationId xmlns:a16="http://schemas.microsoft.com/office/drawing/2014/main" id="{1D39BDA4-82AF-469F-BDAA-41F4DD3AE88E}"/>
              </a:ext>
            </a:extLst>
          </p:cNvPr>
          <p:cNvSpPr/>
          <p:nvPr/>
        </p:nvSpPr>
        <p:spPr>
          <a:xfrm>
            <a:off x="8509876" y="1981231"/>
            <a:ext cx="3111499" cy="1774181"/>
          </a:xfrm>
          <a:prstGeom prst="roundRect">
            <a:avLst>
              <a:gd name="adj" fmla="val 4752"/>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cxnSp>
        <p:nvCxnSpPr>
          <p:cNvPr id="131" name="Straight Connector 130">
            <a:extLst>
              <a:ext uri="{FF2B5EF4-FFF2-40B4-BE49-F238E27FC236}">
                <a16:creationId xmlns:a16="http://schemas.microsoft.com/office/drawing/2014/main" id="{F613DD36-A0BE-40D6-BFE0-B23412F67AEE}"/>
              </a:ext>
            </a:extLst>
          </p:cNvPr>
          <p:cNvCxnSpPr>
            <a:cxnSpLocks/>
          </p:cNvCxnSpPr>
          <p:nvPr/>
        </p:nvCxnSpPr>
        <p:spPr>
          <a:xfrm>
            <a:off x="8503526" y="2862031"/>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32" name="Straight Connector 131">
            <a:extLst>
              <a:ext uri="{FF2B5EF4-FFF2-40B4-BE49-F238E27FC236}">
                <a16:creationId xmlns:a16="http://schemas.microsoft.com/office/drawing/2014/main" id="{937143DE-A5CD-45E1-BA7B-D626AB69FDBE}"/>
              </a:ext>
            </a:extLst>
          </p:cNvPr>
          <p:cNvCxnSpPr>
            <a:cxnSpLocks/>
          </p:cNvCxnSpPr>
          <p:nvPr/>
        </p:nvCxnSpPr>
        <p:spPr>
          <a:xfrm>
            <a:off x="8503526" y="2422636"/>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33" name="Straight Connector 132">
            <a:extLst>
              <a:ext uri="{FF2B5EF4-FFF2-40B4-BE49-F238E27FC236}">
                <a16:creationId xmlns:a16="http://schemas.microsoft.com/office/drawing/2014/main" id="{C7E53316-AE7F-47D5-AF8E-30BFB81B8236}"/>
              </a:ext>
            </a:extLst>
          </p:cNvPr>
          <p:cNvCxnSpPr>
            <a:cxnSpLocks/>
          </p:cNvCxnSpPr>
          <p:nvPr/>
        </p:nvCxnSpPr>
        <p:spPr>
          <a:xfrm>
            <a:off x="8503526" y="2185115"/>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34" name="Straight Connector 133">
            <a:extLst>
              <a:ext uri="{FF2B5EF4-FFF2-40B4-BE49-F238E27FC236}">
                <a16:creationId xmlns:a16="http://schemas.microsoft.com/office/drawing/2014/main" id="{207463C1-AC40-4522-A1FC-A7BC17F9AD45}"/>
              </a:ext>
            </a:extLst>
          </p:cNvPr>
          <p:cNvCxnSpPr>
            <a:cxnSpLocks/>
          </p:cNvCxnSpPr>
          <p:nvPr/>
        </p:nvCxnSpPr>
        <p:spPr>
          <a:xfrm>
            <a:off x="8503526" y="3443689"/>
            <a:ext cx="3117849" cy="0"/>
          </a:xfrm>
          <a:prstGeom prst="lin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35" name="Straight Connector 134">
            <a:extLst>
              <a:ext uri="{FF2B5EF4-FFF2-40B4-BE49-F238E27FC236}">
                <a16:creationId xmlns:a16="http://schemas.microsoft.com/office/drawing/2014/main" id="{15D8C462-E77E-46F7-A7D2-77484727364E}"/>
              </a:ext>
            </a:extLst>
          </p:cNvPr>
          <p:cNvCxnSpPr>
            <a:cxnSpLocks/>
          </p:cNvCxnSpPr>
          <p:nvPr/>
        </p:nvCxnSpPr>
        <p:spPr>
          <a:xfrm>
            <a:off x="8738988" y="3685561"/>
            <a:ext cx="0" cy="6985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7EA9DD4-115A-4BE8-A10D-0A9C94F87FAB}"/>
              </a:ext>
            </a:extLst>
          </p:cNvPr>
          <p:cNvCxnSpPr>
            <a:cxnSpLocks/>
          </p:cNvCxnSpPr>
          <p:nvPr/>
        </p:nvCxnSpPr>
        <p:spPr>
          <a:xfrm>
            <a:off x="10180983" y="3685561"/>
            <a:ext cx="0" cy="6985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36B4C0A3-00DC-4ABE-8E27-6FF710CFBD21}"/>
              </a:ext>
            </a:extLst>
          </p:cNvPr>
          <p:cNvSpPr txBox="1"/>
          <p:nvPr/>
        </p:nvSpPr>
        <p:spPr>
          <a:xfrm>
            <a:off x="8651357" y="3792290"/>
            <a:ext cx="173124" cy="164212"/>
          </a:xfrm>
          <a:prstGeom prst="rect">
            <a:avLst/>
          </a:prstGeom>
          <a:noFill/>
        </p:spPr>
        <p:txBody>
          <a:bodyPr wrap="none" lIns="0" tIns="0" rIns="0" bIns="0" rtlCol="0">
            <a:spAutoFit/>
          </a:bodyPr>
          <a:lstStyle/>
          <a:p>
            <a:pPr defTabSz="1219170" fontAlgn="base">
              <a:spcBef>
                <a:spcPct val="0"/>
              </a:spcBef>
              <a:spcAft>
                <a:spcPct val="0"/>
              </a:spcAft>
              <a:defRPr/>
            </a:pPr>
            <a:r>
              <a:rPr lang="en-GB" sz="1067" dirty="0">
                <a:solidFill>
                  <a:srgbClr val="001965"/>
                </a:solidFill>
                <a:latin typeface="Verdana" pitchFamily="34" charset="0"/>
                <a:cs typeface="Arial" charset="0"/>
              </a:rPr>
              <a:t>20</a:t>
            </a:r>
          </a:p>
        </p:txBody>
      </p:sp>
      <p:sp>
        <p:nvSpPr>
          <p:cNvPr id="138" name="TextBox 137">
            <a:extLst>
              <a:ext uri="{FF2B5EF4-FFF2-40B4-BE49-F238E27FC236}">
                <a16:creationId xmlns:a16="http://schemas.microsoft.com/office/drawing/2014/main" id="{B84F2EE4-E368-4DAF-ABBF-971FAD8EC4AE}"/>
              </a:ext>
            </a:extLst>
          </p:cNvPr>
          <p:cNvSpPr txBox="1"/>
          <p:nvPr/>
        </p:nvSpPr>
        <p:spPr>
          <a:xfrm>
            <a:off x="10088868" y="3792290"/>
            <a:ext cx="173124" cy="164212"/>
          </a:xfrm>
          <a:prstGeom prst="rect">
            <a:avLst/>
          </a:prstGeom>
          <a:noFill/>
        </p:spPr>
        <p:txBody>
          <a:bodyPr wrap="none" lIns="0" tIns="0" rIns="0" bIns="0" rtlCol="0">
            <a:spAutoFit/>
          </a:bodyPr>
          <a:lstStyle/>
          <a:p>
            <a:pPr defTabSz="1219170" fontAlgn="base">
              <a:spcBef>
                <a:spcPct val="0"/>
              </a:spcBef>
              <a:spcAft>
                <a:spcPct val="0"/>
              </a:spcAft>
              <a:defRPr/>
            </a:pPr>
            <a:r>
              <a:rPr lang="en-GB" sz="1067" dirty="0">
                <a:solidFill>
                  <a:srgbClr val="001965"/>
                </a:solidFill>
                <a:latin typeface="Verdana" pitchFamily="34" charset="0"/>
                <a:cs typeface="Arial" charset="0"/>
              </a:rPr>
              <a:t>30</a:t>
            </a:r>
          </a:p>
        </p:txBody>
      </p:sp>
      <p:sp>
        <p:nvSpPr>
          <p:cNvPr id="139" name="TextBox 138">
            <a:extLst>
              <a:ext uri="{FF2B5EF4-FFF2-40B4-BE49-F238E27FC236}">
                <a16:creationId xmlns:a16="http://schemas.microsoft.com/office/drawing/2014/main" id="{E392E27F-94AB-4D68-AD7D-CB4CE9BDC2E5}"/>
              </a:ext>
            </a:extLst>
          </p:cNvPr>
          <p:cNvSpPr txBox="1"/>
          <p:nvPr/>
        </p:nvSpPr>
        <p:spPr>
          <a:xfrm>
            <a:off x="11533744" y="3792290"/>
            <a:ext cx="173124" cy="164212"/>
          </a:xfrm>
          <a:prstGeom prst="rect">
            <a:avLst/>
          </a:prstGeom>
          <a:noFill/>
        </p:spPr>
        <p:txBody>
          <a:bodyPr wrap="none" lIns="0" tIns="0" rIns="0" bIns="0" rtlCol="0">
            <a:spAutoFit/>
          </a:bodyPr>
          <a:lstStyle/>
          <a:p>
            <a:pPr defTabSz="1219170" fontAlgn="base">
              <a:spcBef>
                <a:spcPct val="0"/>
              </a:spcBef>
              <a:spcAft>
                <a:spcPct val="0"/>
              </a:spcAft>
              <a:defRPr/>
            </a:pPr>
            <a:r>
              <a:rPr lang="en-GB" sz="1067" dirty="0">
                <a:solidFill>
                  <a:srgbClr val="001965"/>
                </a:solidFill>
                <a:latin typeface="Verdana" pitchFamily="34" charset="0"/>
                <a:cs typeface="Arial" charset="0"/>
              </a:rPr>
              <a:t>40</a:t>
            </a:r>
          </a:p>
        </p:txBody>
      </p:sp>
      <p:sp>
        <p:nvSpPr>
          <p:cNvPr id="140" name="TextBox 139">
            <a:extLst>
              <a:ext uri="{FF2B5EF4-FFF2-40B4-BE49-F238E27FC236}">
                <a16:creationId xmlns:a16="http://schemas.microsoft.com/office/drawing/2014/main" id="{5D74C467-4FC4-48FA-942B-AA420389550A}"/>
              </a:ext>
            </a:extLst>
          </p:cNvPr>
          <p:cNvSpPr txBox="1"/>
          <p:nvPr/>
        </p:nvSpPr>
        <p:spPr>
          <a:xfrm>
            <a:off x="8175200" y="1894888"/>
            <a:ext cx="309380"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10.0</a:t>
            </a:r>
          </a:p>
        </p:txBody>
      </p:sp>
      <p:sp>
        <p:nvSpPr>
          <p:cNvPr id="141" name="TextBox 140">
            <a:extLst>
              <a:ext uri="{FF2B5EF4-FFF2-40B4-BE49-F238E27FC236}">
                <a16:creationId xmlns:a16="http://schemas.microsoft.com/office/drawing/2014/main" id="{6A5F4897-9F66-45F6-9ED1-DC7C706D82AD}"/>
              </a:ext>
            </a:extLst>
          </p:cNvPr>
          <p:cNvSpPr txBox="1"/>
          <p:nvPr/>
        </p:nvSpPr>
        <p:spPr>
          <a:xfrm>
            <a:off x="8261762" y="2074907"/>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7.5</a:t>
            </a:r>
          </a:p>
        </p:txBody>
      </p:sp>
      <p:sp>
        <p:nvSpPr>
          <p:cNvPr id="142" name="TextBox 141">
            <a:extLst>
              <a:ext uri="{FF2B5EF4-FFF2-40B4-BE49-F238E27FC236}">
                <a16:creationId xmlns:a16="http://schemas.microsoft.com/office/drawing/2014/main" id="{6F057616-F046-4B21-A194-DB50ED8315A5}"/>
              </a:ext>
            </a:extLst>
          </p:cNvPr>
          <p:cNvSpPr txBox="1"/>
          <p:nvPr/>
        </p:nvSpPr>
        <p:spPr>
          <a:xfrm>
            <a:off x="8261762" y="2335236"/>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5.0</a:t>
            </a:r>
          </a:p>
        </p:txBody>
      </p:sp>
      <p:sp>
        <p:nvSpPr>
          <p:cNvPr id="143" name="TextBox 142">
            <a:extLst>
              <a:ext uri="{FF2B5EF4-FFF2-40B4-BE49-F238E27FC236}">
                <a16:creationId xmlns:a16="http://schemas.microsoft.com/office/drawing/2014/main" id="{0307BF27-A12B-4842-9069-3D065167241F}"/>
              </a:ext>
            </a:extLst>
          </p:cNvPr>
          <p:cNvSpPr txBox="1"/>
          <p:nvPr/>
        </p:nvSpPr>
        <p:spPr>
          <a:xfrm>
            <a:off x="8261762" y="2779239"/>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2.5</a:t>
            </a:r>
          </a:p>
        </p:txBody>
      </p:sp>
      <p:sp>
        <p:nvSpPr>
          <p:cNvPr id="144" name="TextBox 143">
            <a:extLst>
              <a:ext uri="{FF2B5EF4-FFF2-40B4-BE49-F238E27FC236}">
                <a16:creationId xmlns:a16="http://schemas.microsoft.com/office/drawing/2014/main" id="{05C0521A-F686-4BA9-A6EB-A5A36070C9E5}"/>
              </a:ext>
            </a:extLst>
          </p:cNvPr>
          <p:cNvSpPr txBox="1"/>
          <p:nvPr/>
        </p:nvSpPr>
        <p:spPr>
          <a:xfrm>
            <a:off x="8261762" y="3364984"/>
            <a:ext cx="222818"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1.0</a:t>
            </a:r>
          </a:p>
        </p:txBody>
      </p:sp>
      <p:pic>
        <p:nvPicPr>
          <p:cNvPr id="145" name="Graphic 144">
            <a:extLst>
              <a:ext uri="{FF2B5EF4-FFF2-40B4-BE49-F238E27FC236}">
                <a16:creationId xmlns:a16="http://schemas.microsoft.com/office/drawing/2014/main" id="{F0B3A6C1-35D1-480D-86E6-C2167C7C56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806"/>
          <a:stretch/>
        </p:blipFill>
        <p:spPr>
          <a:xfrm>
            <a:off x="8509875" y="1989184"/>
            <a:ext cx="3111499" cy="1575443"/>
          </a:xfrm>
          <a:prstGeom prst="rect">
            <a:avLst/>
          </a:prstGeom>
        </p:spPr>
      </p:pic>
      <p:pic>
        <p:nvPicPr>
          <p:cNvPr id="146" name="Graphic 145">
            <a:extLst>
              <a:ext uri="{FF2B5EF4-FFF2-40B4-BE49-F238E27FC236}">
                <a16:creationId xmlns:a16="http://schemas.microsoft.com/office/drawing/2014/main" id="{6677A616-D7AB-4EA8-81EA-7E7D6FF1D65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09873" y="1981232"/>
            <a:ext cx="3111499" cy="1484177"/>
          </a:xfrm>
          <a:prstGeom prst="rect">
            <a:avLst/>
          </a:prstGeom>
        </p:spPr>
      </p:pic>
      <p:sp>
        <p:nvSpPr>
          <p:cNvPr id="147" name="Oval 146">
            <a:extLst>
              <a:ext uri="{FF2B5EF4-FFF2-40B4-BE49-F238E27FC236}">
                <a16:creationId xmlns:a16="http://schemas.microsoft.com/office/drawing/2014/main" id="{D5673AC1-CC06-4542-90CA-A6BD388744FC}"/>
              </a:ext>
            </a:extLst>
          </p:cNvPr>
          <p:cNvSpPr/>
          <p:nvPr/>
        </p:nvSpPr>
        <p:spPr>
          <a:xfrm>
            <a:off x="9433125" y="3428807"/>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GB" sz="2400" dirty="0">
              <a:solidFill>
                <a:srgbClr val="FFFFFF"/>
              </a:solidFill>
              <a:latin typeface="Verdana"/>
            </a:endParaRPr>
          </a:p>
        </p:txBody>
      </p:sp>
      <p:sp>
        <p:nvSpPr>
          <p:cNvPr id="151" name="TextBox 150">
            <a:extLst>
              <a:ext uri="{FF2B5EF4-FFF2-40B4-BE49-F238E27FC236}">
                <a16:creationId xmlns:a16="http://schemas.microsoft.com/office/drawing/2014/main" id="{765AB3FA-3AA1-450D-A334-B9DBE864CD87}"/>
              </a:ext>
            </a:extLst>
          </p:cNvPr>
          <p:cNvSpPr txBox="1"/>
          <p:nvPr/>
        </p:nvSpPr>
        <p:spPr>
          <a:xfrm>
            <a:off x="1174579" y="5985003"/>
            <a:ext cx="173124"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20</a:t>
            </a:r>
          </a:p>
        </p:txBody>
      </p:sp>
      <p:cxnSp>
        <p:nvCxnSpPr>
          <p:cNvPr id="152" name="Straight Connector 151">
            <a:extLst>
              <a:ext uri="{FF2B5EF4-FFF2-40B4-BE49-F238E27FC236}">
                <a16:creationId xmlns:a16="http://schemas.microsoft.com/office/drawing/2014/main" id="{B7B2F648-61A6-482C-9A6B-7872F205F296}"/>
              </a:ext>
            </a:extLst>
          </p:cNvPr>
          <p:cNvCxnSpPr>
            <a:cxnSpLocks/>
          </p:cNvCxnSpPr>
          <p:nvPr/>
        </p:nvCxnSpPr>
        <p:spPr>
          <a:xfrm>
            <a:off x="3611184" y="5908597"/>
            <a:ext cx="0" cy="6985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932C57B-887D-4F29-BCF9-91439CF27CD7}"/>
              </a:ext>
            </a:extLst>
          </p:cNvPr>
          <p:cNvCxnSpPr>
            <a:cxnSpLocks/>
          </p:cNvCxnSpPr>
          <p:nvPr/>
        </p:nvCxnSpPr>
        <p:spPr>
          <a:xfrm>
            <a:off x="2427949" y="5908597"/>
            <a:ext cx="0" cy="6985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D0B8E86-AC3B-4FC5-9D3D-121492A8B0DA}"/>
              </a:ext>
            </a:extLst>
          </p:cNvPr>
          <p:cNvCxnSpPr>
            <a:cxnSpLocks/>
          </p:cNvCxnSpPr>
          <p:nvPr/>
        </p:nvCxnSpPr>
        <p:spPr>
          <a:xfrm>
            <a:off x="1255316" y="5908597"/>
            <a:ext cx="0" cy="6985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84BE519C-FCA9-477A-A106-3B1D9B516CA1}"/>
              </a:ext>
            </a:extLst>
          </p:cNvPr>
          <p:cNvSpPr txBox="1"/>
          <p:nvPr/>
        </p:nvSpPr>
        <p:spPr>
          <a:xfrm>
            <a:off x="2342720" y="5985003"/>
            <a:ext cx="173124"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30</a:t>
            </a:r>
          </a:p>
        </p:txBody>
      </p:sp>
      <p:sp>
        <p:nvSpPr>
          <p:cNvPr id="164" name="TextBox 163">
            <a:extLst>
              <a:ext uri="{FF2B5EF4-FFF2-40B4-BE49-F238E27FC236}">
                <a16:creationId xmlns:a16="http://schemas.microsoft.com/office/drawing/2014/main" id="{86B053FF-FAE1-49E3-B9D3-28157EE5CB0C}"/>
              </a:ext>
            </a:extLst>
          </p:cNvPr>
          <p:cNvSpPr txBox="1"/>
          <p:nvPr/>
        </p:nvSpPr>
        <p:spPr>
          <a:xfrm>
            <a:off x="3525691" y="5985003"/>
            <a:ext cx="173124" cy="164212"/>
          </a:xfrm>
          <a:prstGeom prst="rect">
            <a:avLst/>
          </a:prstGeom>
          <a:noFill/>
        </p:spPr>
        <p:txBody>
          <a:bodyPr wrap="none" lIns="0" tIns="0" rIns="0" bIns="0" rtlCol="0" anchor="ctr">
            <a:spAutoFit/>
          </a:bodyPr>
          <a:lstStyle/>
          <a:p>
            <a:pPr algn="r" defTabSz="1219170" fontAlgn="base">
              <a:spcBef>
                <a:spcPct val="0"/>
              </a:spcBef>
              <a:spcAft>
                <a:spcPct val="0"/>
              </a:spcAft>
              <a:defRPr/>
            </a:pPr>
            <a:r>
              <a:rPr lang="en-GB" sz="1067" dirty="0">
                <a:solidFill>
                  <a:srgbClr val="001965"/>
                </a:solidFill>
                <a:latin typeface="Verdana" pitchFamily="34" charset="0"/>
                <a:cs typeface="Arial" charset="0"/>
              </a:rPr>
              <a:t>40</a:t>
            </a:r>
          </a:p>
        </p:txBody>
      </p:sp>
      <p:sp>
        <p:nvSpPr>
          <p:cNvPr id="165" name="TextBox 164">
            <a:extLst>
              <a:ext uri="{FF2B5EF4-FFF2-40B4-BE49-F238E27FC236}">
                <a16:creationId xmlns:a16="http://schemas.microsoft.com/office/drawing/2014/main" id="{755A4003-846D-4EEC-89B4-8E5D46D67A46}"/>
              </a:ext>
            </a:extLst>
          </p:cNvPr>
          <p:cNvSpPr txBox="1"/>
          <p:nvPr/>
        </p:nvSpPr>
        <p:spPr>
          <a:xfrm>
            <a:off x="9384075" y="4055666"/>
            <a:ext cx="1300036" cy="164212"/>
          </a:xfrm>
          <a:prstGeom prst="rect">
            <a:avLst/>
          </a:prstGeom>
          <a:noFill/>
        </p:spPr>
        <p:txBody>
          <a:bodyPr wrap="none" lIns="0" tIns="0" rIns="0" bIns="0" rtlCol="0">
            <a:spAutoFit/>
          </a:bodyPr>
          <a:lstStyle/>
          <a:p>
            <a:pPr defTabSz="1219170" fontAlgn="base">
              <a:spcBef>
                <a:spcPct val="0"/>
              </a:spcBef>
              <a:spcAft>
                <a:spcPct val="0"/>
              </a:spcAft>
              <a:defRPr/>
            </a:pPr>
            <a:r>
              <a:rPr lang="en-GB" sz="1067" b="1" dirty="0">
                <a:solidFill>
                  <a:srgbClr val="001965"/>
                </a:solidFill>
                <a:latin typeface="Verdana" pitchFamily="34" charset="0"/>
                <a:cs typeface="Arial" charset="0"/>
              </a:rPr>
              <a:t>Body mass index</a:t>
            </a:r>
          </a:p>
        </p:txBody>
      </p:sp>
      <p:sp>
        <p:nvSpPr>
          <p:cNvPr id="101" name="Title 2">
            <a:extLst>
              <a:ext uri="{FF2B5EF4-FFF2-40B4-BE49-F238E27FC236}">
                <a16:creationId xmlns:a16="http://schemas.microsoft.com/office/drawing/2014/main" id="{73C8347B-F7F6-464C-81A4-BC0703E4F4B0}"/>
              </a:ext>
            </a:extLst>
          </p:cNvPr>
          <p:cNvSpPr txBox="1">
            <a:spLocks/>
          </p:cNvSpPr>
          <p:nvPr/>
        </p:nvSpPr>
        <p:spPr bwMode="auto">
          <a:xfrm>
            <a:off x="422400" y="687229"/>
            <a:ext cx="11347200" cy="52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fontAlgn="base">
              <a:spcBef>
                <a:spcPct val="0"/>
              </a:spcBef>
              <a:spcAft>
                <a:spcPct val="0"/>
              </a:spcAft>
              <a:defRPr sz="2400" b="1" kern="1200">
                <a:solidFill>
                  <a:schemeClr val="accent2"/>
                </a:solidFill>
                <a:latin typeface="+mj-lt"/>
                <a:ea typeface="+mj-ea"/>
                <a:cs typeface="+mj-cs"/>
              </a:defRPr>
            </a:lvl1pPr>
            <a:lvl2pPr algn="l" rtl="0" fontAlgn="base">
              <a:spcBef>
                <a:spcPct val="0"/>
              </a:spcBef>
              <a:spcAft>
                <a:spcPct val="0"/>
              </a:spcAft>
              <a:defRPr sz="2400" b="1">
                <a:solidFill>
                  <a:schemeClr val="accent2"/>
                </a:solidFill>
                <a:latin typeface="Verdana" pitchFamily="34" charset="0"/>
              </a:defRPr>
            </a:lvl2pPr>
            <a:lvl3pPr algn="l" rtl="0" fontAlgn="base">
              <a:spcBef>
                <a:spcPct val="0"/>
              </a:spcBef>
              <a:spcAft>
                <a:spcPct val="0"/>
              </a:spcAft>
              <a:defRPr sz="2400" b="1">
                <a:solidFill>
                  <a:schemeClr val="accent2"/>
                </a:solidFill>
                <a:latin typeface="Verdana" pitchFamily="34" charset="0"/>
              </a:defRPr>
            </a:lvl3pPr>
            <a:lvl4pPr algn="l" rtl="0" fontAlgn="base">
              <a:spcBef>
                <a:spcPct val="0"/>
              </a:spcBef>
              <a:spcAft>
                <a:spcPct val="0"/>
              </a:spcAft>
              <a:defRPr sz="2400" b="1">
                <a:solidFill>
                  <a:schemeClr val="accent2"/>
                </a:solidFill>
                <a:latin typeface="Verdana" pitchFamily="34" charset="0"/>
              </a:defRPr>
            </a:lvl4pPr>
            <a:lvl5pPr algn="l" rtl="0" fontAlgn="base">
              <a:spcBef>
                <a:spcPct val="0"/>
              </a:spcBef>
              <a:spcAft>
                <a:spcPct val="0"/>
              </a:spcAft>
              <a:defRPr sz="2400" b="1">
                <a:solidFill>
                  <a:schemeClr val="accent2"/>
                </a:solidFill>
                <a:latin typeface="Verdana" pitchFamily="34" charset="0"/>
              </a:defRPr>
            </a:lvl5pPr>
            <a:lvl6pPr marL="457200" algn="l" rtl="0" fontAlgn="base">
              <a:spcBef>
                <a:spcPct val="0"/>
              </a:spcBef>
              <a:spcAft>
                <a:spcPct val="0"/>
              </a:spcAft>
              <a:defRPr sz="2400" b="1">
                <a:solidFill>
                  <a:schemeClr val="accent2"/>
                </a:solidFill>
                <a:latin typeface="Verdana" pitchFamily="34" charset="0"/>
              </a:defRPr>
            </a:lvl6pPr>
            <a:lvl7pPr marL="914400" algn="l" rtl="0" fontAlgn="base">
              <a:spcBef>
                <a:spcPct val="0"/>
              </a:spcBef>
              <a:spcAft>
                <a:spcPct val="0"/>
              </a:spcAft>
              <a:defRPr sz="2400" b="1">
                <a:solidFill>
                  <a:schemeClr val="accent2"/>
                </a:solidFill>
                <a:latin typeface="Verdana" pitchFamily="34" charset="0"/>
              </a:defRPr>
            </a:lvl7pPr>
            <a:lvl8pPr marL="1371600" algn="l" rtl="0" fontAlgn="base">
              <a:spcBef>
                <a:spcPct val="0"/>
              </a:spcBef>
              <a:spcAft>
                <a:spcPct val="0"/>
              </a:spcAft>
              <a:defRPr sz="2400" b="1">
                <a:solidFill>
                  <a:schemeClr val="accent2"/>
                </a:solidFill>
                <a:latin typeface="Verdana" pitchFamily="34" charset="0"/>
              </a:defRPr>
            </a:lvl8pPr>
            <a:lvl9pPr marL="1828800" algn="l" rtl="0" fontAlgn="base">
              <a:spcBef>
                <a:spcPct val="0"/>
              </a:spcBef>
              <a:spcAft>
                <a:spcPct val="0"/>
              </a:spcAft>
              <a:defRPr sz="2400" b="1">
                <a:solidFill>
                  <a:schemeClr val="accent2"/>
                </a:solidFill>
                <a:latin typeface="Verdana" pitchFamily="34" charset="0"/>
              </a:defRPr>
            </a:lvl9pPr>
          </a:lstStyle>
          <a:p>
            <a:r>
              <a:rPr lang="en-GB" sz="3200" dirty="0"/>
              <a:t>BMI a </a:t>
            </a:r>
            <a:r>
              <a:rPr lang="en-GB" sz="3200" dirty="0" err="1"/>
              <a:t>všechny</a:t>
            </a:r>
            <a:r>
              <a:rPr lang="en-GB" sz="3200" dirty="0"/>
              <a:t> </a:t>
            </a:r>
            <a:r>
              <a:rPr lang="en-GB" sz="3200" dirty="0" err="1"/>
              <a:t>příčiny</a:t>
            </a:r>
            <a:r>
              <a:rPr lang="en-GB" sz="3200" dirty="0"/>
              <a:t> </a:t>
            </a:r>
            <a:r>
              <a:rPr lang="en-GB" sz="3200" dirty="0" err="1"/>
              <a:t>úmrtí</a:t>
            </a:r>
            <a:br>
              <a:rPr lang="en-GB" sz="2933" dirty="0"/>
            </a:br>
            <a:r>
              <a:rPr lang="en-GB" sz="1867" b="0" dirty="0">
                <a:solidFill>
                  <a:srgbClr val="009FDA"/>
                </a:solidFill>
              </a:rPr>
              <a:t>HUNT and UK Biobank studies</a:t>
            </a:r>
            <a:endParaRPr lang="en-GB" sz="3200" dirty="0"/>
          </a:p>
        </p:txBody>
      </p:sp>
    </p:spTree>
    <p:extLst>
      <p:ext uri="{BB962C8B-B14F-4D97-AF65-F5344CB8AC3E}">
        <p14:creationId xmlns:p14="http://schemas.microsoft.com/office/powerpoint/2010/main" val="36683340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Možná vysvětlení</a:t>
            </a:r>
          </a:p>
        </p:txBody>
      </p:sp>
      <p:sp>
        <p:nvSpPr>
          <p:cNvPr id="5" name="Zástupný symbol pro obsah 4"/>
          <p:cNvSpPr>
            <a:spLocks noGrp="1"/>
          </p:cNvSpPr>
          <p:nvPr>
            <p:ph idx="1"/>
          </p:nvPr>
        </p:nvSpPr>
        <p:spPr/>
        <p:txBody>
          <a:bodyPr/>
          <a:lstStyle/>
          <a:p>
            <a:r>
              <a:rPr lang="cs-CZ" dirty="0"/>
              <a:t>Obézní lépe tolerují katabolismus provázející akutní stavy, díky zásobám lépe tolerují pokles váhy („ tlustí budou hubení a hubení studení“)</a:t>
            </a:r>
          </a:p>
          <a:p>
            <a:r>
              <a:rPr lang="cs-CZ" dirty="0"/>
              <a:t>Obézní se „zdravým“ metabolickým profilem mají nižší kardiovaskulární riziko než hubení s více riziky</a:t>
            </a:r>
          </a:p>
          <a:p>
            <a:r>
              <a:rPr lang="cs-CZ" dirty="0"/>
              <a:t>Kouření: obézní nekuřák má lepší profil než hubený kuřák</a:t>
            </a:r>
          </a:p>
          <a:p>
            <a:r>
              <a:rPr lang="cs-CZ" dirty="0"/>
              <a:t>Svalová hmota je jinak metabolický aktivní než tuk</a:t>
            </a:r>
          </a:p>
          <a:p>
            <a:r>
              <a:rPr lang="cs-CZ" dirty="0"/>
              <a:t>Chronické onemocnění může vést k poklesu váhy </a:t>
            </a:r>
          </a:p>
        </p:txBody>
      </p:sp>
    </p:spTree>
    <p:extLst>
      <p:ext uri="{BB962C8B-B14F-4D97-AF65-F5344CB8AC3E}">
        <p14:creationId xmlns:p14="http://schemas.microsoft.com/office/powerpoint/2010/main" val="3976221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a:t>Přežívání pacientů na chirurgických JIP</a:t>
            </a:r>
            <a:br>
              <a:rPr lang="en-US" dirty="0"/>
            </a:br>
            <a:r>
              <a:rPr lang="en-US" sz="3100" dirty="0"/>
              <a:t>(</a:t>
            </a:r>
            <a:r>
              <a:rPr lang="en-US" sz="3100" dirty="0" err="1"/>
              <a:t>Wacharasint</a:t>
            </a:r>
            <a:r>
              <a:rPr lang="en-US" sz="3100" dirty="0"/>
              <a:t> et all 2016)</a:t>
            </a:r>
          </a:p>
        </p:txBody>
      </p:sp>
      <p:pic>
        <p:nvPicPr>
          <p:cNvPr id="4" name="Content Placeholder 3" descr="chirurgická ICU BMI.png"/>
          <p:cNvPicPr>
            <a:picLocks noGrp="1" noChangeAspect="1"/>
          </p:cNvPicPr>
          <p:nvPr>
            <p:ph idx="1"/>
          </p:nvPr>
        </p:nvPicPr>
        <p:blipFill>
          <a:blip r:embed="rId2">
            <a:extLst>
              <a:ext uri="{28A0092B-C50C-407E-A947-70E740481C1C}">
                <a14:useLocalDpi xmlns:a14="http://schemas.microsoft.com/office/drawing/2010/main" val="0"/>
              </a:ext>
            </a:extLst>
          </a:blip>
          <a:srcRect t="-24559" b="-24559"/>
          <a:stretch>
            <a:fillRect/>
          </a:stretch>
        </p:blipFill>
        <p:spPr/>
      </p:pic>
    </p:spTree>
    <p:extLst>
      <p:ext uri="{BB962C8B-B14F-4D97-AF65-F5344CB8AC3E}">
        <p14:creationId xmlns:p14="http://schemas.microsoft.com/office/powerpoint/2010/main" val="4194325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Nadpis 1"/>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Není BMI jako BMI (BMI 33kg/m</a:t>
            </a:r>
            <a:r>
              <a:rPr lang="en-US" sz="4800" kern="1200" baseline="30000">
                <a:solidFill>
                  <a:srgbClr val="FFFFFF"/>
                </a:solidFill>
                <a:latin typeface="+mj-lt"/>
                <a:ea typeface="+mj-ea"/>
                <a:cs typeface="+mj-cs"/>
              </a:rPr>
              <a:t>2</a:t>
            </a:r>
            <a:r>
              <a:rPr lang="en-US" sz="4800" kern="1200">
                <a:solidFill>
                  <a:srgbClr val="FFFFFF"/>
                </a:solidFill>
                <a:latin typeface="+mj-lt"/>
                <a:ea typeface="+mj-ea"/>
                <a:cs typeface="+mj-cs"/>
              </a:rPr>
              <a:t>)</a:t>
            </a:r>
          </a:p>
        </p:txBody>
      </p:sp>
      <p:cxnSp>
        <p:nvCxnSpPr>
          <p:cNvPr id="73" name="Straight Connector 7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3" descr="D:\Users\Robert\Downloads\arnold-schwarzenegger-net-worth1.jpg"/>
          <p:cNvPicPr>
            <a:picLocks noGrp="1" noChangeAspect="1" noChangeArrowheads="1"/>
          </p:cNvPicPr>
          <p:nvPr>
            <p:ph sz="half" idx="1"/>
          </p:nvPr>
        </p:nvPicPr>
        <p:blipFill rotWithShape="1">
          <a:blip r:embed="rId2" cstate="print"/>
          <a:srcRect r="9222" b="-2"/>
          <a:stretch/>
        </p:blipFill>
        <p:spPr bwMode="auto">
          <a:xfrm>
            <a:off x="317635" y="321733"/>
            <a:ext cx="4160452" cy="6214534"/>
          </a:xfrm>
          <a:prstGeom prst="rect">
            <a:avLst/>
          </a:prstGeom>
          <a:noFill/>
        </p:spPr>
      </p:pic>
      <p:pic>
        <p:nvPicPr>
          <p:cNvPr id="6" name="Picture 2" descr="D:\Users\Robert\Downloads\hgfhghf-43781.jpg"/>
          <p:cNvPicPr>
            <a:picLocks noGrp="1" noChangeAspect="1" noChangeArrowheads="1"/>
          </p:cNvPicPr>
          <p:nvPr>
            <p:ph sz="half" idx="2"/>
          </p:nvPr>
        </p:nvPicPr>
        <p:blipFill rotWithShape="1">
          <a:blip r:embed="rId3" cstate="print"/>
          <a:srcRect t="10244" r="2" b="31664"/>
          <a:stretch/>
        </p:blipFill>
        <p:spPr bwMode="auto">
          <a:xfrm>
            <a:off x="4654296" y="299363"/>
            <a:ext cx="7217085" cy="3008188"/>
          </a:xfrm>
          <a:prstGeom prst="rect">
            <a:avLst/>
          </a:prstGeom>
          <a:noFill/>
        </p:spPr>
      </p:pic>
    </p:spTree>
    <p:extLst>
      <p:ext uri="{BB962C8B-B14F-4D97-AF65-F5344CB8AC3E}">
        <p14:creationId xmlns:p14="http://schemas.microsoft.com/office/powerpoint/2010/main" val="2181207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169" y="745072"/>
            <a:ext cx="4138849" cy="5903349"/>
          </a:xfrm>
          <a:prstGeom prst="rect">
            <a:avLst/>
          </a:prstGeom>
        </p:spPr>
      </p:pic>
      <p:cxnSp>
        <p:nvCxnSpPr>
          <p:cNvPr id="43" name="Straight Connector 42"/>
          <p:cNvCxnSpPr>
            <a:stCxn id="41" idx="3"/>
          </p:cNvCxnSpPr>
          <p:nvPr/>
        </p:nvCxnSpPr>
        <p:spPr>
          <a:xfrm flipV="1">
            <a:off x="4581311" y="1310642"/>
            <a:ext cx="1578699" cy="625055"/>
          </a:xfrm>
          <a:prstGeom prst="line">
            <a:avLst/>
          </a:prstGeom>
          <a:ln w="19050">
            <a:solidFill>
              <a:srgbClr val="72B5CC"/>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522324" y="1267968"/>
            <a:ext cx="1637685" cy="1273192"/>
          </a:xfrm>
          <a:prstGeom prst="line">
            <a:avLst/>
          </a:prstGeom>
          <a:ln w="19050">
            <a:solidFill>
              <a:srgbClr val="72B5CC"/>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normAutofit fontScale="90000"/>
          </a:bodyPr>
          <a:lstStyle/>
          <a:p>
            <a:r>
              <a:rPr lang="en-GB" altLang="en-US" dirty="0" err="1">
                <a:solidFill>
                  <a:srgbClr val="001965"/>
                </a:solidFill>
              </a:rPr>
              <a:t>Obezit</a:t>
            </a:r>
            <a:r>
              <a:rPr lang="en-GB" altLang="en-US" dirty="0">
                <a:solidFill>
                  <a:srgbClr val="001965"/>
                </a:solidFill>
              </a:rPr>
              <a:t> je </a:t>
            </a:r>
            <a:r>
              <a:rPr lang="en-GB" altLang="en-US" dirty="0" err="1">
                <a:solidFill>
                  <a:srgbClr val="001965"/>
                </a:solidFill>
              </a:rPr>
              <a:t>asociována</a:t>
            </a:r>
            <a:r>
              <a:rPr lang="en-GB" altLang="en-US" dirty="0">
                <a:solidFill>
                  <a:srgbClr val="001965"/>
                </a:solidFill>
              </a:rPr>
              <a:t> s </a:t>
            </a:r>
            <a:r>
              <a:rPr lang="en-GB" altLang="en-US" dirty="0" err="1">
                <a:solidFill>
                  <a:srgbClr val="001965"/>
                </a:solidFill>
              </a:rPr>
              <a:t>mnohočetnými</a:t>
            </a:r>
            <a:r>
              <a:rPr lang="en-GB" altLang="en-US" dirty="0">
                <a:solidFill>
                  <a:srgbClr val="001965"/>
                </a:solidFill>
              </a:rPr>
              <a:t> </a:t>
            </a:r>
            <a:r>
              <a:rPr lang="en-GB" altLang="en-US" dirty="0" err="1">
                <a:solidFill>
                  <a:srgbClr val="001965"/>
                </a:solidFill>
              </a:rPr>
              <a:t>komplikacemi</a:t>
            </a:r>
            <a:r>
              <a:rPr lang="en-GB" altLang="en-US" dirty="0">
                <a:solidFill>
                  <a:srgbClr val="001965"/>
                </a:solidFill>
              </a:rPr>
              <a:t> </a:t>
            </a:r>
            <a:br>
              <a:rPr lang="en-GB" altLang="en-US" dirty="0">
                <a:solidFill>
                  <a:srgbClr val="001965"/>
                </a:solidFill>
              </a:rPr>
            </a:br>
            <a:r>
              <a:rPr lang="en-GB" altLang="en-US" sz="1867" dirty="0" err="1">
                <a:solidFill>
                  <a:srgbClr val="009FDA"/>
                </a:solidFill>
              </a:rPr>
              <a:t>Metabolickými</a:t>
            </a:r>
            <a:r>
              <a:rPr lang="en-GB" altLang="en-US" sz="1867" dirty="0">
                <a:solidFill>
                  <a:srgbClr val="009FDA"/>
                </a:solidFill>
              </a:rPr>
              <a:t>, </a:t>
            </a:r>
            <a:r>
              <a:rPr lang="en-GB" altLang="en-US" sz="1867" dirty="0" err="1">
                <a:solidFill>
                  <a:srgbClr val="009FDA"/>
                </a:solidFill>
              </a:rPr>
              <a:t>mechanickými</a:t>
            </a:r>
            <a:r>
              <a:rPr lang="en-GB" altLang="en-US" sz="1867" dirty="0">
                <a:solidFill>
                  <a:srgbClr val="009FDA"/>
                </a:solidFill>
              </a:rPr>
              <a:t> a </a:t>
            </a:r>
            <a:r>
              <a:rPr lang="en-GB" altLang="en-US" sz="1867" dirty="0" err="1">
                <a:solidFill>
                  <a:srgbClr val="009FDA"/>
                </a:solidFill>
              </a:rPr>
              <a:t>mentalními</a:t>
            </a:r>
            <a:r>
              <a:rPr lang="en-GB" altLang="en-US" sz="1867" dirty="0">
                <a:solidFill>
                  <a:srgbClr val="009FDA"/>
                </a:solidFill>
              </a:rPr>
              <a:t> </a:t>
            </a:r>
            <a:endParaRPr lang="en-GB" sz="1867" dirty="0">
              <a:solidFill>
                <a:srgbClr val="009FDA"/>
              </a:solidFill>
            </a:endParaRPr>
          </a:p>
        </p:txBody>
      </p:sp>
      <p:sp>
        <p:nvSpPr>
          <p:cNvPr id="7" name="TextBox 6"/>
          <p:cNvSpPr txBox="1"/>
          <p:nvPr/>
        </p:nvSpPr>
        <p:spPr>
          <a:xfrm>
            <a:off x="2735" y="6385032"/>
            <a:ext cx="11749000" cy="451532"/>
          </a:xfrm>
          <a:prstGeom prst="rect">
            <a:avLst/>
          </a:prstGeom>
          <a:noFill/>
        </p:spPr>
        <p:txBody>
          <a:bodyPr wrap="square" lIns="121917" tIns="60959" rIns="121917" bIns="60959" rtlCol="0" anchor="b">
            <a:spAutoFit/>
          </a:bodyPr>
          <a:lstStyle/>
          <a:p>
            <a:pPr defTabSz="1219140">
              <a:defRPr/>
            </a:pPr>
            <a:r>
              <a:rPr lang="en-GB" sz="1067">
                <a:solidFill>
                  <a:srgbClr val="82786F"/>
                </a:solidFill>
                <a:cs typeface="Verdana" panose="020B0604030504040204" pitchFamily="34" charset="0"/>
              </a:rPr>
              <a:t>Adapted from Sharma AM. </a:t>
            </a:r>
            <a:r>
              <a:rPr lang="en-GB" sz="1067" i="1">
                <a:solidFill>
                  <a:srgbClr val="82786F"/>
                </a:solidFill>
                <a:cs typeface="Verdana" panose="020B0604030504040204" pitchFamily="34" charset="0"/>
              </a:rPr>
              <a:t>Obes Rev</a:t>
            </a:r>
            <a:r>
              <a:rPr lang="en-GB" sz="1067">
                <a:solidFill>
                  <a:srgbClr val="82786F"/>
                </a:solidFill>
                <a:cs typeface="Verdana" panose="020B0604030504040204" pitchFamily="34" charset="0"/>
              </a:rPr>
              <a:t>. 2010;11:808-9; </a:t>
            </a:r>
            <a:r>
              <a:rPr lang="en-GB" sz="1067">
                <a:solidFill>
                  <a:srgbClr val="82786F"/>
                </a:solidFill>
              </a:rPr>
              <a:t>Guh </a:t>
            </a:r>
            <a:r>
              <a:rPr lang="en-GB" sz="1067" i="1">
                <a:solidFill>
                  <a:srgbClr val="82786F"/>
                </a:solidFill>
              </a:rPr>
              <a:t>et al. BMC Public Health</a:t>
            </a:r>
            <a:r>
              <a:rPr lang="en-GB" sz="1067">
                <a:solidFill>
                  <a:srgbClr val="82786F"/>
                </a:solidFill>
              </a:rPr>
              <a:t> 2009;9:88; Luppino </a:t>
            </a:r>
            <a:r>
              <a:rPr lang="en-GB" sz="1067" i="1">
                <a:solidFill>
                  <a:srgbClr val="82786F"/>
                </a:solidFill>
              </a:rPr>
              <a:t>et al. Arch Gen Psychiatry </a:t>
            </a:r>
            <a:r>
              <a:rPr lang="en-GB" sz="1067">
                <a:solidFill>
                  <a:srgbClr val="82786F"/>
                </a:solidFill>
              </a:rPr>
              <a:t>2010;67:220–9; Simon </a:t>
            </a:r>
            <a:r>
              <a:rPr lang="en-GB" sz="1067" i="1">
                <a:solidFill>
                  <a:srgbClr val="82786F"/>
                </a:solidFill>
              </a:rPr>
              <a:t>et al. Arch Gen Psychiatry </a:t>
            </a:r>
            <a:r>
              <a:rPr lang="en-GB" sz="1067">
                <a:solidFill>
                  <a:srgbClr val="82786F"/>
                </a:solidFill>
              </a:rPr>
              <a:t>2006;63:824–30; Church </a:t>
            </a:r>
            <a:r>
              <a:rPr lang="en-GB" sz="1067" i="1">
                <a:solidFill>
                  <a:srgbClr val="82786F"/>
                </a:solidFill>
              </a:rPr>
              <a:t>et al. Gastroenterology </a:t>
            </a:r>
            <a:r>
              <a:rPr lang="en-GB" sz="1067">
                <a:solidFill>
                  <a:srgbClr val="82786F"/>
                </a:solidFill>
              </a:rPr>
              <a:t>2006;130:2023–30; Li </a:t>
            </a:r>
            <a:r>
              <a:rPr lang="en-GB" sz="1067" i="1">
                <a:solidFill>
                  <a:srgbClr val="82786F"/>
                </a:solidFill>
              </a:rPr>
              <a:t>et al. Prev Med </a:t>
            </a:r>
            <a:r>
              <a:rPr lang="en-GB" sz="1067">
                <a:solidFill>
                  <a:srgbClr val="82786F"/>
                </a:solidFill>
              </a:rPr>
              <a:t>2010;51:18–23; Hosler. </a:t>
            </a:r>
            <a:r>
              <a:rPr lang="en-GB" sz="1067" i="1">
                <a:solidFill>
                  <a:srgbClr val="82786F"/>
                </a:solidFill>
              </a:rPr>
              <a:t>Prev Chronic Dis </a:t>
            </a:r>
            <a:r>
              <a:rPr lang="en-GB" sz="1067">
                <a:solidFill>
                  <a:srgbClr val="82786F"/>
                </a:solidFill>
              </a:rPr>
              <a:t>2009;6:A48</a:t>
            </a:r>
            <a:endParaRPr lang="en-GB" sz="1067" dirty="0">
              <a:solidFill>
                <a:srgbClr val="82786F"/>
              </a:solidFill>
            </a:endParaRPr>
          </a:p>
        </p:txBody>
      </p:sp>
      <p:sp>
        <p:nvSpPr>
          <p:cNvPr id="14" name="Rounded Rectangle 13"/>
          <p:cNvSpPr/>
          <p:nvPr/>
        </p:nvSpPr>
        <p:spPr>
          <a:xfrm>
            <a:off x="510980" y="1760859"/>
            <a:ext cx="1824000" cy="499428"/>
          </a:xfrm>
          <a:prstGeom prst="round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wrap="none" lIns="121917" tIns="60959" rIns="121917" bIns="60959" rtlCol="0" anchor="ctr">
            <a:noAutofit/>
          </a:bodyPr>
          <a:lstStyle/>
          <a:p>
            <a:pPr defTabSz="1219140">
              <a:defRPr/>
            </a:pPr>
            <a:r>
              <a:rPr lang="en-GB" sz="2133" dirty="0" err="1">
                <a:solidFill>
                  <a:srgbClr val="FFFFFF"/>
                </a:solidFill>
                <a:latin typeface="Verdana"/>
              </a:rPr>
              <a:t>Metabolické</a:t>
            </a:r>
            <a:endParaRPr lang="en-GB" sz="2133" dirty="0">
              <a:solidFill>
                <a:srgbClr val="FFFFFF"/>
              </a:solidFill>
              <a:latin typeface="Verdana"/>
            </a:endParaRPr>
          </a:p>
        </p:txBody>
      </p:sp>
      <p:sp>
        <p:nvSpPr>
          <p:cNvPr id="17" name="TextBox 6"/>
          <p:cNvSpPr txBox="1">
            <a:spLocks noChangeArrowheads="1"/>
          </p:cNvSpPr>
          <p:nvPr/>
        </p:nvSpPr>
        <p:spPr bwMode="auto">
          <a:xfrm>
            <a:off x="8022279" y="4301126"/>
            <a:ext cx="2922800" cy="681031"/>
          </a:xfrm>
          <a:prstGeom prst="roundRect">
            <a:avLst/>
          </a:prstGeom>
          <a:solidFill>
            <a:srgbClr val="001965"/>
          </a:solidFill>
          <a:ln w="28575">
            <a:solidFill>
              <a:srgbClr val="001965"/>
            </a:solidFill>
            <a:miter lim="800000"/>
            <a:headEnd/>
            <a:tailEnd/>
          </a:ln>
        </p:spPr>
        <p:txBody>
          <a:bodyPr wrap="square" lIns="121905" tIns="60957" rIns="121905" bIns="60957">
            <a:spAutoFit/>
          </a:bodyPr>
          <a:lstStyle>
            <a:defPPr>
              <a:defRPr lang="en-US"/>
            </a:defPPr>
            <a:lvl1pPr eaLnBrk="1" hangingPunct="1">
              <a:defRPr sz="1200">
                <a:solidFill>
                  <a:srgbClr val="001965"/>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914196">
              <a:defRPr/>
            </a:pPr>
            <a:r>
              <a:rPr lang="en-GB" altLang="en-US" sz="1600" dirty="0" err="1">
                <a:solidFill>
                  <a:srgbClr val="FFFFFF"/>
                </a:solidFill>
                <a:latin typeface="Verdana"/>
              </a:rPr>
              <a:t>Typ</a:t>
            </a:r>
            <a:r>
              <a:rPr lang="en-GB" altLang="en-US" sz="1600" dirty="0">
                <a:solidFill>
                  <a:srgbClr val="FFFFFF"/>
                </a:solidFill>
                <a:latin typeface="Verdana"/>
              </a:rPr>
              <a:t> 2 diabetes mellitus</a:t>
            </a:r>
          </a:p>
          <a:p>
            <a:pPr defTabSz="914196">
              <a:defRPr/>
            </a:pPr>
            <a:r>
              <a:rPr lang="en-GB" altLang="en-US" sz="1600" dirty="0">
                <a:solidFill>
                  <a:srgbClr val="FFFFFF"/>
                </a:solidFill>
                <a:latin typeface="Verdana"/>
              </a:rPr>
              <a:t>Prediabetes </a:t>
            </a:r>
            <a:endParaRPr lang="en-GB" altLang="en-US" sz="1600" baseline="30000" dirty="0">
              <a:solidFill>
                <a:srgbClr val="FFFFFF"/>
              </a:solidFill>
              <a:latin typeface="Verdana"/>
            </a:endParaRPr>
          </a:p>
        </p:txBody>
      </p:sp>
      <p:sp>
        <p:nvSpPr>
          <p:cNvPr id="18" name="TextBox 6"/>
          <p:cNvSpPr txBox="1">
            <a:spLocks noChangeArrowheads="1"/>
          </p:cNvSpPr>
          <p:nvPr/>
        </p:nvSpPr>
        <p:spPr bwMode="auto">
          <a:xfrm>
            <a:off x="8022281" y="1860564"/>
            <a:ext cx="2922801" cy="1788518"/>
          </a:xfrm>
          <a:prstGeom prst="roundRect">
            <a:avLst>
              <a:gd name="adj" fmla="val 5999"/>
            </a:avLst>
          </a:prstGeom>
          <a:solidFill>
            <a:srgbClr val="001965"/>
          </a:solidFill>
          <a:ln w="28575">
            <a:solidFill>
              <a:srgbClr val="001965"/>
            </a:solidFill>
            <a:miter lim="800000"/>
            <a:headEnd/>
            <a:tailEnd/>
          </a:ln>
        </p:spPr>
        <p:txBody>
          <a:bodyPr wrap="square" lIns="95999" tIns="14400" rIns="95999"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96" eaLnBrk="1" hangingPunct="1">
              <a:defRPr/>
            </a:pPr>
            <a:r>
              <a:rPr lang="en-GB" altLang="en-US" sz="1600" dirty="0">
                <a:solidFill>
                  <a:srgbClr val="FFFFFF"/>
                </a:solidFill>
                <a:latin typeface="Verdana"/>
              </a:rPr>
              <a:t>CVD and </a:t>
            </a:r>
            <a:r>
              <a:rPr lang="en-GB" altLang="en-US" sz="1600" dirty="0" err="1">
                <a:solidFill>
                  <a:srgbClr val="FFFFFF"/>
                </a:solidFill>
                <a:latin typeface="Verdana"/>
              </a:rPr>
              <a:t>rizikové</a:t>
            </a:r>
            <a:r>
              <a:rPr lang="en-GB" altLang="en-US" sz="1600" dirty="0">
                <a:solidFill>
                  <a:srgbClr val="FFFFFF"/>
                </a:solidFill>
                <a:latin typeface="Verdana"/>
              </a:rPr>
              <a:t> </a:t>
            </a:r>
            <a:r>
              <a:rPr lang="en-GB" altLang="en-US" sz="1600" dirty="0" err="1">
                <a:solidFill>
                  <a:srgbClr val="FFFFFF"/>
                </a:solidFill>
                <a:latin typeface="Verdana"/>
              </a:rPr>
              <a:t>faktory</a:t>
            </a:r>
            <a:endParaRPr lang="en-GB" altLang="en-US" sz="1600" dirty="0">
              <a:solidFill>
                <a:srgbClr val="FFFFFF"/>
              </a:solidFill>
              <a:latin typeface="Verdana"/>
            </a:endParaRPr>
          </a:p>
          <a:p>
            <a:pPr defTabSz="914196" eaLnBrk="1" hangingPunct="1">
              <a:buClr>
                <a:srgbClr val="FFFFFF"/>
              </a:buClr>
              <a:buFont typeface="Arial" panose="020B0604020202020204" pitchFamily="34" charset="0"/>
              <a:buChar char="•"/>
              <a:defRPr/>
            </a:pPr>
            <a:r>
              <a:rPr lang="en-GB" altLang="en-US" sz="1600" dirty="0">
                <a:solidFill>
                  <a:srgbClr val="FFFFFF"/>
                </a:solidFill>
                <a:latin typeface="Verdana"/>
              </a:rPr>
              <a:t> CMP</a:t>
            </a:r>
          </a:p>
          <a:p>
            <a:pPr defTabSz="914196" eaLnBrk="1" hangingPunct="1">
              <a:buClr>
                <a:srgbClr val="FFFFFF"/>
              </a:buClr>
              <a:buFont typeface="Arial" panose="020B0604020202020204" pitchFamily="34" charset="0"/>
              <a:buChar char="•"/>
              <a:defRPr/>
            </a:pPr>
            <a:r>
              <a:rPr lang="en-GB" altLang="en-US" sz="1600" dirty="0">
                <a:solidFill>
                  <a:srgbClr val="FFFFFF"/>
                </a:solidFill>
                <a:latin typeface="Verdana"/>
              </a:rPr>
              <a:t> </a:t>
            </a:r>
            <a:r>
              <a:rPr lang="en-GB" altLang="en-US" sz="1600" dirty="0" err="1">
                <a:solidFill>
                  <a:srgbClr val="FFFFFF"/>
                </a:solidFill>
                <a:latin typeface="Verdana"/>
              </a:rPr>
              <a:t>D</a:t>
            </a:r>
            <a:r>
              <a:rPr lang="en-GB" sz="1600" dirty="0" err="1">
                <a:solidFill>
                  <a:srgbClr val="FFFFFF"/>
                </a:solidFill>
                <a:latin typeface="Verdana"/>
              </a:rPr>
              <a:t>yslipidemie</a:t>
            </a:r>
            <a:r>
              <a:rPr lang="en-GB" altLang="en-US" sz="1600" dirty="0">
                <a:solidFill>
                  <a:srgbClr val="FFFFFF"/>
                </a:solidFill>
                <a:latin typeface="Verdana"/>
              </a:rPr>
              <a:t> </a:t>
            </a:r>
          </a:p>
          <a:p>
            <a:pPr defTabSz="914196" eaLnBrk="1" hangingPunct="1">
              <a:buClr>
                <a:srgbClr val="FFFFFF"/>
              </a:buClr>
              <a:buFont typeface="Arial" panose="020B0604020202020204" pitchFamily="34" charset="0"/>
              <a:buChar char="•"/>
              <a:defRPr/>
            </a:pPr>
            <a:r>
              <a:rPr lang="en-GB" altLang="en-US" sz="1600" dirty="0">
                <a:solidFill>
                  <a:srgbClr val="FFFFFF"/>
                </a:solidFill>
                <a:latin typeface="Verdana"/>
              </a:rPr>
              <a:t> </a:t>
            </a:r>
            <a:r>
              <a:rPr lang="en-GB" altLang="en-US" sz="1600" dirty="0" err="1">
                <a:solidFill>
                  <a:srgbClr val="FFFFFF"/>
                </a:solidFill>
                <a:latin typeface="Verdana"/>
              </a:rPr>
              <a:t>Hyperteze</a:t>
            </a:r>
            <a:endParaRPr lang="en-GB" altLang="en-US" sz="1600" dirty="0">
              <a:solidFill>
                <a:srgbClr val="FFFFFF"/>
              </a:solidFill>
              <a:latin typeface="Verdana"/>
            </a:endParaRPr>
          </a:p>
          <a:p>
            <a:pPr defTabSz="914196" eaLnBrk="1" hangingPunct="1">
              <a:buClr>
                <a:srgbClr val="FFFFFF"/>
              </a:buClr>
              <a:buFont typeface="Arial" panose="020B0604020202020204" pitchFamily="34" charset="0"/>
              <a:buChar char="•"/>
              <a:defRPr/>
            </a:pPr>
            <a:r>
              <a:rPr lang="en-GB" altLang="en-US" sz="1600" dirty="0">
                <a:solidFill>
                  <a:srgbClr val="FFFFFF"/>
                </a:solidFill>
                <a:latin typeface="Verdana"/>
              </a:rPr>
              <a:t> ICHS</a:t>
            </a:r>
          </a:p>
          <a:p>
            <a:pPr defTabSz="914196" eaLnBrk="1" hangingPunct="1">
              <a:buClr>
                <a:srgbClr val="FFFFFF"/>
              </a:buClr>
              <a:buFont typeface="Arial" panose="020B0604020202020204" pitchFamily="34" charset="0"/>
              <a:buChar char="•"/>
              <a:defRPr/>
            </a:pPr>
            <a:r>
              <a:rPr lang="en-GB" altLang="en-US" sz="1600" dirty="0">
                <a:solidFill>
                  <a:srgbClr val="FFFFFF"/>
                </a:solidFill>
                <a:latin typeface="Verdana"/>
              </a:rPr>
              <a:t> </a:t>
            </a:r>
            <a:r>
              <a:rPr lang="en-GB" altLang="en-US" sz="1600" dirty="0" err="1">
                <a:solidFill>
                  <a:srgbClr val="FFFFFF"/>
                </a:solidFill>
                <a:latin typeface="Verdana"/>
              </a:rPr>
              <a:t>Srdeční</a:t>
            </a:r>
            <a:r>
              <a:rPr lang="en-GB" altLang="en-US" sz="1600" dirty="0">
                <a:solidFill>
                  <a:srgbClr val="FFFFFF"/>
                </a:solidFill>
                <a:latin typeface="Verdana"/>
              </a:rPr>
              <a:t> </a:t>
            </a:r>
            <a:r>
              <a:rPr lang="en-GB" altLang="en-US" sz="1600" dirty="0" err="1">
                <a:solidFill>
                  <a:srgbClr val="FFFFFF"/>
                </a:solidFill>
                <a:latin typeface="Verdana"/>
              </a:rPr>
              <a:t>selhávání</a:t>
            </a:r>
            <a:endParaRPr lang="en-GB" altLang="en-US" sz="1600" dirty="0">
              <a:solidFill>
                <a:srgbClr val="FFFFFF"/>
              </a:solidFill>
              <a:latin typeface="Verdana"/>
            </a:endParaRPr>
          </a:p>
          <a:p>
            <a:pPr defTabSz="914196" eaLnBrk="1" hangingPunct="1">
              <a:buClr>
                <a:srgbClr val="FFFFFF"/>
              </a:buClr>
              <a:buFont typeface="Arial" panose="020B0604020202020204" pitchFamily="34" charset="0"/>
              <a:buChar char="•"/>
              <a:defRPr/>
            </a:pPr>
            <a:r>
              <a:rPr lang="en-GB" altLang="en-US" sz="1600" dirty="0">
                <a:solidFill>
                  <a:srgbClr val="FFFFFF"/>
                </a:solidFill>
                <a:latin typeface="Verdana"/>
              </a:rPr>
              <a:t> </a:t>
            </a:r>
            <a:r>
              <a:rPr lang="en-GB" altLang="en-US" sz="1600" dirty="0" err="1">
                <a:solidFill>
                  <a:srgbClr val="FFFFFF"/>
                </a:solidFill>
                <a:latin typeface="Verdana"/>
              </a:rPr>
              <a:t>Plicní</a:t>
            </a:r>
            <a:r>
              <a:rPr lang="en-GB" altLang="en-US" sz="1600" dirty="0">
                <a:solidFill>
                  <a:srgbClr val="FFFFFF"/>
                </a:solidFill>
                <a:latin typeface="Verdana"/>
              </a:rPr>
              <a:t> </a:t>
            </a:r>
            <a:r>
              <a:rPr lang="en-GB" altLang="en-US" sz="1600" dirty="0" err="1">
                <a:solidFill>
                  <a:srgbClr val="FFFFFF"/>
                </a:solidFill>
                <a:latin typeface="Verdana"/>
              </a:rPr>
              <a:t>embolie</a:t>
            </a:r>
            <a:endParaRPr lang="en-GB" altLang="en-US" sz="1600" dirty="0">
              <a:solidFill>
                <a:srgbClr val="FFFFFF"/>
              </a:solidFill>
              <a:latin typeface="Verdana"/>
            </a:endParaRPr>
          </a:p>
        </p:txBody>
      </p:sp>
      <p:sp>
        <p:nvSpPr>
          <p:cNvPr id="19" name="TextBox 6"/>
          <p:cNvSpPr txBox="1">
            <a:spLocks noChangeArrowheads="1"/>
          </p:cNvSpPr>
          <p:nvPr/>
        </p:nvSpPr>
        <p:spPr bwMode="auto">
          <a:xfrm>
            <a:off x="2979547" y="4377723"/>
            <a:ext cx="1601764" cy="408616"/>
          </a:xfrm>
          <a:prstGeom prst="roundRect">
            <a:avLst/>
          </a:prstGeom>
          <a:solidFill>
            <a:srgbClr val="001965"/>
          </a:solidFill>
          <a:ln w="28575">
            <a:solidFill>
              <a:srgbClr val="001965"/>
            </a:solidFill>
            <a:miter lim="800000"/>
            <a:headEnd/>
            <a:tailEnd/>
          </a:ln>
        </p:spPr>
        <p:txBody>
          <a:bodyPr wrap="square" lIns="121905" tIns="60957" rIns="121905" bIns="60957">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96" eaLnBrk="1" hangingPunct="1">
              <a:defRPr/>
            </a:pPr>
            <a:r>
              <a:rPr lang="en-GB" altLang="en-US" sz="1600" dirty="0" err="1">
                <a:solidFill>
                  <a:srgbClr val="FFFFFF"/>
                </a:solidFill>
                <a:latin typeface="Verdana"/>
              </a:rPr>
              <a:t>Neplodnost</a:t>
            </a:r>
            <a:endParaRPr lang="en-GB" altLang="en-US" sz="1600" dirty="0">
              <a:solidFill>
                <a:srgbClr val="FFFFFF"/>
              </a:solidFill>
              <a:latin typeface="Verdana"/>
            </a:endParaRPr>
          </a:p>
        </p:txBody>
      </p:sp>
      <p:sp>
        <p:nvSpPr>
          <p:cNvPr id="20" name="TextBox 6"/>
          <p:cNvSpPr txBox="1">
            <a:spLocks noChangeArrowheads="1"/>
          </p:cNvSpPr>
          <p:nvPr/>
        </p:nvSpPr>
        <p:spPr bwMode="auto">
          <a:xfrm>
            <a:off x="2979547" y="3318818"/>
            <a:ext cx="1601764" cy="408616"/>
          </a:xfrm>
          <a:prstGeom prst="roundRect">
            <a:avLst/>
          </a:prstGeom>
          <a:solidFill>
            <a:srgbClr val="001965"/>
          </a:solidFill>
          <a:ln w="28575">
            <a:solidFill>
              <a:srgbClr val="001965"/>
            </a:solidFill>
            <a:miter lim="800000"/>
            <a:headEnd/>
            <a:tailEnd/>
          </a:ln>
        </p:spPr>
        <p:txBody>
          <a:bodyPr wrap="square" lIns="121905" tIns="60957" rIns="121905" bIns="60957">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96" eaLnBrk="1" hangingPunct="1">
              <a:defRPr/>
            </a:pPr>
            <a:r>
              <a:rPr lang="en-GB" altLang="en-US" sz="1600" dirty="0">
                <a:solidFill>
                  <a:srgbClr val="FFFFFF"/>
                </a:solidFill>
                <a:latin typeface="Verdana"/>
              </a:rPr>
              <a:t>NAFLD</a:t>
            </a:r>
            <a:endParaRPr lang="en-GB" altLang="en-US" sz="1600" baseline="30000" dirty="0">
              <a:solidFill>
                <a:srgbClr val="FFFFFF"/>
              </a:solidFill>
              <a:latin typeface="Verdana"/>
            </a:endParaRPr>
          </a:p>
        </p:txBody>
      </p:sp>
      <p:sp>
        <p:nvSpPr>
          <p:cNvPr id="21" name="TextBox 6"/>
          <p:cNvSpPr txBox="1">
            <a:spLocks noChangeArrowheads="1"/>
          </p:cNvSpPr>
          <p:nvPr/>
        </p:nvSpPr>
        <p:spPr bwMode="auto">
          <a:xfrm>
            <a:off x="510982" y="4377723"/>
            <a:ext cx="2309673" cy="408616"/>
          </a:xfrm>
          <a:prstGeom prst="roundRect">
            <a:avLst/>
          </a:prstGeom>
          <a:solidFill>
            <a:srgbClr val="001965"/>
          </a:solidFill>
          <a:ln w="28575">
            <a:noFill/>
            <a:miter lim="800000"/>
            <a:headEnd/>
            <a:tailEnd/>
          </a:ln>
        </p:spPr>
        <p:txBody>
          <a:bodyPr wrap="square" lIns="121905" tIns="60957" rIns="121905" bIns="60957">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96" eaLnBrk="1" hangingPunct="1">
              <a:defRPr/>
            </a:pPr>
            <a:r>
              <a:rPr lang="en-GB" altLang="en-US" sz="1600" dirty="0" err="1">
                <a:solidFill>
                  <a:srgbClr val="FFFFFF"/>
                </a:solidFill>
                <a:latin typeface="Verdana"/>
              </a:rPr>
              <a:t>Nádory</a:t>
            </a:r>
            <a:r>
              <a:rPr lang="en-GB" altLang="en-US" sz="1600" dirty="0">
                <a:solidFill>
                  <a:srgbClr val="FFFFFF"/>
                </a:solidFill>
                <a:latin typeface="Verdana"/>
              </a:rPr>
              <a:t>*</a:t>
            </a:r>
          </a:p>
        </p:txBody>
      </p:sp>
      <p:sp>
        <p:nvSpPr>
          <p:cNvPr id="22" name="TextBox 6"/>
          <p:cNvSpPr txBox="1">
            <a:spLocks noChangeArrowheads="1"/>
          </p:cNvSpPr>
          <p:nvPr/>
        </p:nvSpPr>
        <p:spPr bwMode="auto">
          <a:xfrm>
            <a:off x="8022279" y="5634199"/>
            <a:ext cx="2922800" cy="408616"/>
          </a:xfrm>
          <a:prstGeom prst="roundRect">
            <a:avLst/>
          </a:prstGeom>
          <a:solidFill>
            <a:srgbClr val="001965"/>
          </a:solidFill>
          <a:ln w="28575">
            <a:solidFill>
              <a:srgbClr val="001965"/>
            </a:solidFill>
            <a:miter lim="800000"/>
            <a:headEnd/>
            <a:tailEnd/>
          </a:ln>
        </p:spPr>
        <p:txBody>
          <a:bodyPr wrap="square" lIns="121905" tIns="60957" rIns="121905" bIns="60957">
            <a:spAutoFit/>
          </a:bodyPr>
          <a:lstStyle>
            <a:defPPr>
              <a:defRPr lang="en-US"/>
            </a:defPPr>
            <a:lvl1pPr eaLnBrk="1" hangingPunct="1">
              <a:defRPr sz="1200">
                <a:solidFill>
                  <a:srgbClr val="001965"/>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914196">
              <a:defRPr/>
            </a:pPr>
            <a:r>
              <a:rPr lang="en-GB" altLang="en-US" sz="1600" dirty="0" err="1">
                <a:solidFill>
                  <a:srgbClr val="FFFFFF"/>
                </a:solidFill>
                <a:latin typeface="Verdana"/>
              </a:rPr>
              <a:t>Dna</a:t>
            </a:r>
            <a:endParaRPr lang="en-GB" altLang="en-US" sz="1600" dirty="0">
              <a:solidFill>
                <a:srgbClr val="FFFFFF"/>
              </a:solidFill>
              <a:latin typeface="Verdana"/>
            </a:endParaRPr>
          </a:p>
        </p:txBody>
      </p:sp>
      <p:sp>
        <p:nvSpPr>
          <p:cNvPr id="23" name="TextBox 6"/>
          <p:cNvSpPr txBox="1">
            <a:spLocks noChangeArrowheads="1"/>
          </p:cNvSpPr>
          <p:nvPr/>
        </p:nvSpPr>
        <p:spPr bwMode="auto">
          <a:xfrm>
            <a:off x="8022280" y="5103871"/>
            <a:ext cx="2922801" cy="408616"/>
          </a:xfrm>
          <a:prstGeom prst="roundRect">
            <a:avLst/>
          </a:prstGeom>
          <a:solidFill>
            <a:srgbClr val="001965"/>
          </a:solidFill>
          <a:ln w="28575">
            <a:solidFill>
              <a:srgbClr val="001965"/>
            </a:solidFill>
            <a:miter lim="800000"/>
            <a:headEnd/>
            <a:tailEnd/>
          </a:ln>
        </p:spPr>
        <p:txBody>
          <a:bodyPr wrap="square" lIns="121905" tIns="60957" rIns="121905" bIns="60957">
            <a:spAutoFit/>
          </a:bodyPr>
          <a:lstStyle>
            <a:defPPr>
              <a:defRPr lang="en-US"/>
            </a:defPPr>
            <a:lvl1pPr eaLnBrk="1" hangingPunct="1">
              <a:defRPr sz="1200">
                <a:solidFill>
                  <a:srgbClr val="001965"/>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914196">
              <a:defRPr/>
            </a:pPr>
            <a:r>
              <a:rPr lang="en-GB" altLang="en-US" sz="1600" dirty="0" err="1">
                <a:solidFill>
                  <a:srgbClr val="FFFFFF"/>
                </a:solidFill>
                <a:latin typeface="Verdana"/>
              </a:rPr>
              <a:t>Tromboza</a:t>
            </a:r>
            <a:endParaRPr lang="en-GB" altLang="en-US" sz="1600" dirty="0">
              <a:solidFill>
                <a:srgbClr val="FFFFFF"/>
              </a:solidFill>
              <a:latin typeface="Verdana"/>
            </a:endParaRPr>
          </a:p>
        </p:txBody>
      </p:sp>
      <p:sp>
        <p:nvSpPr>
          <p:cNvPr id="24" name="TextBox 6"/>
          <p:cNvSpPr txBox="1">
            <a:spLocks noChangeArrowheads="1"/>
          </p:cNvSpPr>
          <p:nvPr/>
        </p:nvSpPr>
        <p:spPr bwMode="auto">
          <a:xfrm>
            <a:off x="2979547" y="2789363"/>
            <a:ext cx="1601764" cy="408616"/>
          </a:xfrm>
          <a:prstGeom prst="roundRect">
            <a:avLst/>
          </a:prstGeom>
          <a:solidFill>
            <a:srgbClr val="001965"/>
          </a:solidFill>
          <a:ln w="28575">
            <a:solidFill>
              <a:srgbClr val="001965"/>
            </a:solidFill>
            <a:miter lim="800000"/>
            <a:headEnd/>
            <a:tailEnd/>
          </a:ln>
        </p:spPr>
        <p:txBody>
          <a:bodyPr wrap="square" lIns="121905" tIns="60957" rIns="121905" bIns="60957">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96" eaLnBrk="1" hangingPunct="1">
              <a:defRPr/>
            </a:pPr>
            <a:r>
              <a:rPr lang="en-GB" altLang="en-US" sz="1600" dirty="0" err="1">
                <a:solidFill>
                  <a:srgbClr val="FFFFFF"/>
                </a:solidFill>
                <a:latin typeface="Verdana"/>
              </a:rPr>
              <a:t>Ashma</a:t>
            </a:r>
            <a:endParaRPr lang="en-GB" altLang="en-US" sz="1600" dirty="0">
              <a:solidFill>
                <a:srgbClr val="FFFFFF"/>
              </a:solidFill>
              <a:latin typeface="Verdana"/>
            </a:endParaRPr>
          </a:p>
        </p:txBody>
      </p:sp>
      <p:sp>
        <p:nvSpPr>
          <p:cNvPr id="25" name="TextBox 6"/>
          <p:cNvSpPr txBox="1">
            <a:spLocks noChangeArrowheads="1"/>
          </p:cNvSpPr>
          <p:nvPr/>
        </p:nvSpPr>
        <p:spPr bwMode="auto">
          <a:xfrm>
            <a:off x="2979547" y="3848272"/>
            <a:ext cx="1601764" cy="408616"/>
          </a:xfrm>
          <a:prstGeom prst="roundRect">
            <a:avLst/>
          </a:prstGeom>
          <a:solidFill>
            <a:srgbClr val="001965"/>
          </a:solidFill>
          <a:ln w="28575">
            <a:solidFill>
              <a:srgbClr val="001965"/>
            </a:solidFill>
            <a:miter lim="800000"/>
            <a:headEnd/>
            <a:tailEnd/>
          </a:ln>
        </p:spPr>
        <p:txBody>
          <a:bodyPr wrap="square" lIns="121905" tIns="60957" rIns="121905" bIns="60957">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96" eaLnBrk="1" hangingPunct="1">
              <a:defRPr/>
            </a:pPr>
            <a:r>
              <a:rPr lang="en-GB" altLang="en-US" sz="1600" dirty="0" err="1">
                <a:solidFill>
                  <a:srgbClr val="FFFFFF"/>
                </a:solidFill>
                <a:latin typeface="Verdana"/>
              </a:rPr>
              <a:t>Žl</a:t>
            </a:r>
            <a:r>
              <a:rPr lang="en-GB" altLang="en-US" sz="1600" dirty="0">
                <a:solidFill>
                  <a:srgbClr val="FFFFFF"/>
                </a:solidFill>
                <a:latin typeface="Verdana"/>
              </a:rPr>
              <a:t>. </a:t>
            </a:r>
            <a:r>
              <a:rPr lang="en-GB" altLang="en-US" sz="1600" dirty="0" err="1">
                <a:solidFill>
                  <a:srgbClr val="FFFFFF"/>
                </a:solidFill>
                <a:latin typeface="Verdana"/>
              </a:rPr>
              <a:t>kameny</a:t>
            </a:r>
            <a:endParaRPr lang="en-GB" altLang="en-US" sz="1600" dirty="0">
              <a:solidFill>
                <a:srgbClr val="FFFFFF"/>
              </a:solidFill>
              <a:latin typeface="Verdana"/>
            </a:endParaRPr>
          </a:p>
        </p:txBody>
      </p:sp>
      <p:cxnSp>
        <p:nvCxnSpPr>
          <p:cNvPr id="11" name="Straight Connector 10"/>
          <p:cNvCxnSpPr/>
          <p:nvPr/>
        </p:nvCxnSpPr>
        <p:spPr>
          <a:xfrm flipV="1">
            <a:off x="4473247" y="2066006"/>
            <a:ext cx="1607736" cy="1073783"/>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0" idx="3"/>
          </p:cNvCxnSpPr>
          <p:nvPr/>
        </p:nvCxnSpPr>
        <p:spPr>
          <a:xfrm flipV="1">
            <a:off x="4581311" y="2668532"/>
            <a:ext cx="1578699" cy="854594"/>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473247" y="2854897"/>
            <a:ext cx="1751944" cy="130955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473248" y="3602575"/>
            <a:ext cx="1782675" cy="1045588"/>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2" idx="1"/>
          </p:cNvCxnSpPr>
          <p:nvPr/>
        </p:nvCxnSpPr>
        <p:spPr>
          <a:xfrm flipV="1">
            <a:off x="6637226" y="5838507"/>
            <a:ext cx="1385053" cy="18443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endCxn id="23" idx="1"/>
          </p:cNvCxnSpPr>
          <p:nvPr/>
        </p:nvCxnSpPr>
        <p:spPr>
          <a:xfrm>
            <a:off x="6690849" y="5264957"/>
            <a:ext cx="1331431" cy="43222"/>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89411" y="1171831"/>
            <a:ext cx="1606308" cy="111372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17" idx="1"/>
          </p:cNvCxnSpPr>
          <p:nvPr/>
        </p:nvCxnSpPr>
        <p:spPr>
          <a:xfrm>
            <a:off x="6525655" y="2898127"/>
            <a:ext cx="1496624" cy="174351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10980" y="3111691"/>
            <a:ext cx="1824000" cy="499428"/>
          </a:xfrm>
          <a:prstGeom prst="roundRect">
            <a:avLst/>
          </a:prstGeom>
          <a:solidFill>
            <a:srgbClr val="72B5CC"/>
          </a:solidFill>
          <a:ln w="9525">
            <a:solidFill>
              <a:srgbClr val="72B5CC"/>
            </a:solidFill>
          </a:ln>
        </p:spPr>
        <p:style>
          <a:lnRef idx="2">
            <a:schemeClr val="accent1">
              <a:shade val="50000"/>
            </a:schemeClr>
          </a:lnRef>
          <a:fillRef idx="1">
            <a:schemeClr val="accent1"/>
          </a:fillRef>
          <a:effectRef idx="0">
            <a:schemeClr val="accent1"/>
          </a:effectRef>
          <a:fontRef idx="minor">
            <a:schemeClr val="lt1"/>
          </a:fontRef>
        </p:style>
        <p:txBody>
          <a:bodyPr wrap="none" lIns="121917" tIns="60959" rIns="121917" bIns="60959" rtlCol="0" anchor="ctr">
            <a:noAutofit/>
          </a:bodyPr>
          <a:lstStyle/>
          <a:p>
            <a:pPr defTabSz="1219140">
              <a:defRPr/>
            </a:pPr>
            <a:r>
              <a:rPr lang="en-GB" sz="2133" dirty="0" err="1">
                <a:solidFill>
                  <a:srgbClr val="001965"/>
                </a:solidFill>
                <a:latin typeface="Verdana"/>
              </a:rPr>
              <a:t>Mentalní</a:t>
            </a:r>
            <a:endParaRPr lang="en-GB" sz="2133" dirty="0">
              <a:solidFill>
                <a:srgbClr val="001965"/>
              </a:solidFill>
              <a:latin typeface="Verdana"/>
            </a:endParaRPr>
          </a:p>
        </p:txBody>
      </p:sp>
      <p:sp>
        <p:nvSpPr>
          <p:cNvPr id="41" name="Rounded Rectangle 40"/>
          <p:cNvSpPr/>
          <p:nvPr/>
        </p:nvSpPr>
        <p:spPr>
          <a:xfrm>
            <a:off x="2979547" y="1731387"/>
            <a:ext cx="1601764" cy="408620"/>
          </a:xfrm>
          <a:prstGeom prst="roundRect">
            <a:avLst>
              <a:gd name="adj" fmla="val 17369"/>
            </a:avLst>
          </a:prstGeom>
          <a:solidFill>
            <a:srgbClr val="72B5CC"/>
          </a:solidFill>
          <a:ln w="9525">
            <a:solidFill>
              <a:srgbClr val="72B5CC"/>
            </a:solid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9" rIns="121917" bIns="60959" rtlCol="0" anchor="ctr">
            <a:spAutoFit/>
          </a:bodyPr>
          <a:lstStyle/>
          <a:p>
            <a:pPr defTabSz="914196">
              <a:defRPr/>
            </a:pPr>
            <a:r>
              <a:rPr lang="en-GB" sz="1600" dirty="0" err="1">
                <a:solidFill>
                  <a:srgbClr val="001965"/>
                </a:solidFill>
                <a:latin typeface="Verdana"/>
                <a:cs typeface="Arial" charset="0"/>
              </a:rPr>
              <a:t>Deprese</a:t>
            </a:r>
            <a:endParaRPr lang="en-GB" sz="1600" baseline="30000" dirty="0">
              <a:solidFill>
                <a:srgbClr val="001965"/>
              </a:solidFill>
              <a:latin typeface="Verdana"/>
              <a:cs typeface="Arial" charset="0"/>
            </a:endParaRPr>
          </a:p>
        </p:txBody>
      </p:sp>
      <p:sp>
        <p:nvSpPr>
          <p:cNvPr id="46" name="Rounded Rectangle 45"/>
          <p:cNvSpPr/>
          <p:nvPr/>
        </p:nvSpPr>
        <p:spPr>
          <a:xfrm>
            <a:off x="531575" y="4907179"/>
            <a:ext cx="2268492" cy="408620"/>
          </a:xfrm>
          <a:prstGeom prst="roundRect">
            <a:avLst/>
          </a:prstGeom>
          <a:solidFill>
            <a:srgbClr val="009FDA"/>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121917" tIns="60959" rIns="121917" bIns="60959" rtlCol="0" anchor="ctr">
            <a:spAutoFit/>
          </a:bodyPr>
          <a:lstStyle/>
          <a:p>
            <a:pPr algn="ctr" defTabSz="1219140">
              <a:defRPr/>
            </a:pPr>
            <a:r>
              <a:rPr lang="en-GB" sz="1600" dirty="0" err="1">
                <a:solidFill>
                  <a:schemeClr val="bg1"/>
                </a:solidFill>
                <a:latin typeface="Verdana"/>
              </a:rPr>
              <a:t>Fyziologické</a:t>
            </a:r>
            <a:r>
              <a:rPr lang="en-GB" sz="1600" dirty="0">
                <a:solidFill>
                  <a:schemeClr val="bg1"/>
                </a:solidFill>
                <a:latin typeface="Verdana"/>
              </a:rPr>
              <a:t> </a:t>
            </a:r>
            <a:r>
              <a:rPr lang="en-GB" sz="1600" dirty="0" err="1">
                <a:solidFill>
                  <a:schemeClr val="bg1"/>
                </a:solidFill>
                <a:latin typeface="Verdana"/>
              </a:rPr>
              <a:t>funkce</a:t>
            </a:r>
            <a:endParaRPr lang="en-GB" sz="1600" dirty="0">
              <a:solidFill>
                <a:schemeClr val="bg1"/>
              </a:solidFill>
              <a:latin typeface="Verdana"/>
            </a:endParaRPr>
          </a:p>
        </p:txBody>
      </p:sp>
      <p:sp>
        <p:nvSpPr>
          <p:cNvPr id="4" name="Rounded Rectangle 3"/>
          <p:cNvSpPr/>
          <p:nvPr/>
        </p:nvSpPr>
        <p:spPr>
          <a:xfrm>
            <a:off x="510980" y="2436274"/>
            <a:ext cx="1824000" cy="499428"/>
          </a:xfrm>
          <a:prstGeom prst="round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121917" tIns="60959" rIns="121917" bIns="60959" rtlCol="0" anchor="ctr">
            <a:noAutofit/>
          </a:bodyPr>
          <a:lstStyle/>
          <a:p>
            <a:pPr defTabSz="1219140">
              <a:defRPr/>
            </a:pPr>
            <a:r>
              <a:rPr lang="en-GB" sz="2133" dirty="0" err="1">
                <a:solidFill>
                  <a:srgbClr val="FFFFFF"/>
                </a:solidFill>
                <a:latin typeface="Verdana"/>
              </a:rPr>
              <a:t>Mechanické</a:t>
            </a:r>
            <a:endParaRPr lang="en-GB" sz="2133" dirty="0">
              <a:solidFill>
                <a:srgbClr val="FFFFFF"/>
              </a:solidFill>
              <a:latin typeface="Verdana"/>
            </a:endParaRPr>
          </a:p>
        </p:txBody>
      </p:sp>
      <p:sp>
        <p:nvSpPr>
          <p:cNvPr id="47" name="Rounded Rectangle 46"/>
          <p:cNvSpPr/>
          <p:nvPr/>
        </p:nvSpPr>
        <p:spPr>
          <a:xfrm>
            <a:off x="8022280" y="1330234"/>
            <a:ext cx="2922801" cy="408620"/>
          </a:xfrm>
          <a:prstGeom prst="roundRect">
            <a:avLst/>
          </a:prstGeom>
          <a:solidFill>
            <a:srgbClr val="009FDA"/>
          </a:solid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9" rIns="121917" bIns="60959" rtlCol="0" anchor="ctr">
            <a:spAutoFit/>
          </a:bodyPr>
          <a:lstStyle/>
          <a:p>
            <a:pPr defTabSz="1219140">
              <a:defRPr/>
            </a:pPr>
            <a:r>
              <a:rPr lang="en-GB" sz="1600" dirty="0">
                <a:solidFill>
                  <a:srgbClr val="FFFFFF"/>
                </a:solidFill>
                <a:latin typeface="Verdana"/>
              </a:rPr>
              <a:t>Sleep apnoea</a:t>
            </a:r>
            <a:endParaRPr lang="en-GB" sz="1600" baseline="30000" dirty="0">
              <a:solidFill>
                <a:srgbClr val="FFFFFF"/>
              </a:solidFill>
              <a:latin typeface="Verdana"/>
            </a:endParaRPr>
          </a:p>
        </p:txBody>
      </p:sp>
      <p:sp>
        <p:nvSpPr>
          <p:cNvPr id="49" name="Rounded Rectangle 48"/>
          <p:cNvSpPr/>
          <p:nvPr/>
        </p:nvSpPr>
        <p:spPr>
          <a:xfrm>
            <a:off x="2979548" y="4907179"/>
            <a:ext cx="1614983" cy="408620"/>
          </a:xfrm>
          <a:prstGeom prst="roundRect">
            <a:avLst/>
          </a:prstGeom>
          <a:solidFill>
            <a:srgbClr val="009FDA"/>
          </a:solid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wrap="none" lIns="121917" tIns="60959" rIns="121917" bIns="60959" rtlCol="0" anchor="ctr">
            <a:spAutoFit/>
          </a:bodyPr>
          <a:lstStyle/>
          <a:p>
            <a:pPr defTabSz="1219140">
              <a:defRPr/>
            </a:pPr>
            <a:r>
              <a:rPr lang="en-GB" sz="1600" dirty="0" err="1">
                <a:solidFill>
                  <a:srgbClr val="FFFFFF"/>
                </a:solidFill>
                <a:latin typeface="Verdana"/>
              </a:rPr>
              <a:t>Inkontinence</a:t>
            </a:r>
            <a:endParaRPr lang="en-GB" sz="1600" dirty="0">
              <a:solidFill>
                <a:srgbClr val="FFFFFF"/>
              </a:solidFill>
              <a:latin typeface="Verdana"/>
            </a:endParaRPr>
          </a:p>
        </p:txBody>
      </p:sp>
      <p:sp>
        <p:nvSpPr>
          <p:cNvPr id="50" name="Rounded Rectangle 49"/>
          <p:cNvSpPr/>
          <p:nvPr/>
        </p:nvSpPr>
        <p:spPr>
          <a:xfrm>
            <a:off x="2979547" y="5436633"/>
            <a:ext cx="1601764" cy="408620"/>
          </a:xfrm>
          <a:prstGeom prst="roundRect">
            <a:avLst/>
          </a:prstGeom>
          <a:solidFill>
            <a:srgbClr val="009FDA"/>
          </a:solid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9" rIns="121917" bIns="60959" rtlCol="0" anchor="ctr">
            <a:spAutoFit/>
          </a:bodyPr>
          <a:lstStyle/>
          <a:p>
            <a:pPr defTabSz="1219140">
              <a:defRPr/>
            </a:pPr>
            <a:r>
              <a:rPr lang="en-GB" sz="1600" dirty="0" err="1">
                <a:solidFill>
                  <a:srgbClr val="FFFFFF"/>
                </a:solidFill>
                <a:latin typeface="Verdana"/>
              </a:rPr>
              <a:t>Arthrosa</a:t>
            </a:r>
            <a:endParaRPr lang="en-GB" sz="1600" dirty="0">
              <a:solidFill>
                <a:srgbClr val="FFFFFF"/>
              </a:solidFill>
              <a:latin typeface="Verdana"/>
            </a:endParaRPr>
          </a:p>
        </p:txBody>
      </p:sp>
      <p:cxnSp>
        <p:nvCxnSpPr>
          <p:cNvPr id="56" name="Straight Connector 55"/>
          <p:cNvCxnSpPr>
            <a:stCxn id="49" idx="3"/>
          </p:cNvCxnSpPr>
          <p:nvPr/>
        </p:nvCxnSpPr>
        <p:spPr>
          <a:xfrm flipV="1">
            <a:off x="4594531" y="3630973"/>
            <a:ext cx="1705699" cy="1480516"/>
          </a:xfrm>
          <a:prstGeom prst="line">
            <a:avLst/>
          </a:prstGeom>
          <a:ln w="1905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0" idx="3"/>
          </p:cNvCxnSpPr>
          <p:nvPr/>
        </p:nvCxnSpPr>
        <p:spPr>
          <a:xfrm flipV="1">
            <a:off x="4581311" y="4811919"/>
            <a:ext cx="1426520" cy="829024"/>
          </a:xfrm>
          <a:prstGeom prst="line">
            <a:avLst/>
          </a:prstGeom>
          <a:ln w="1905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endCxn id="47" idx="1"/>
          </p:cNvCxnSpPr>
          <p:nvPr/>
        </p:nvCxnSpPr>
        <p:spPr>
          <a:xfrm flipV="1">
            <a:off x="6321913" y="1534544"/>
            <a:ext cx="1700367" cy="204313"/>
          </a:xfrm>
          <a:prstGeom prst="line">
            <a:avLst/>
          </a:prstGeom>
          <a:ln w="19050">
            <a:solidFill>
              <a:srgbClr val="009FDA"/>
            </a:solidFill>
          </a:ln>
        </p:spPr>
        <p:style>
          <a:lnRef idx="1">
            <a:schemeClr val="accent1"/>
          </a:lnRef>
          <a:fillRef idx="0">
            <a:schemeClr val="accent1"/>
          </a:fillRef>
          <a:effectRef idx="0">
            <a:schemeClr val="accent1"/>
          </a:effectRef>
          <a:fontRef idx="minor">
            <a:schemeClr val="tx1"/>
          </a:fontRef>
        </p:style>
      </p:cxnSp>
      <p:pic>
        <p:nvPicPr>
          <p:cNvPr id="45" name="Picture 44" descr="brain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8844" y="919244"/>
            <a:ext cx="849075" cy="651897"/>
          </a:xfrm>
          <a:prstGeom prst="rect">
            <a:avLst/>
          </a:prstGeom>
        </p:spPr>
      </p:pic>
      <p:sp>
        <p:nvSpPr>
          <p:cNvPr id="70" name="Rounded Rectangle 69"/>
          <p:cNvSpPr/>
          <p:nvPr/>
        </p:nvSpPr>
        <p:spPr>
          <a:xfrm>
            <a:off x="8022279" y="3770795"/>
            <a:ext cx="2922800" cy="408620"/>
          </a:xfrm>
          <a:prstGeom prst="roundRect">
            <a:avLst/>
          </a:prstGeom>
          <a:solidFill>
            <a:srgbClr val="009FDA"/>
          </a:solid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9" rIns="121917" bIns="60959" rtlCol="0" anchor="ctr">
            <a:spAutoFit/>
          </a:bodyPr>
          <a:lstStyle/>
          <a:p>
            <a:pPr defTabSz="1219140">
              <a:defRPr/>
            </a:pPr>
            <a:r>
              <a:rPr lang="en-GB" sz="1600" dirty="0" err="1">
                <a:solidFill>
                  <a:srgbClr val="FFFFFF"/>
                </a:solidFill>
                <a:latin typeface="Verdana"/>
              </a:rPr>
              <a:t>Chronické</a:t>
            </a:r>
            <a:r>
              <a:rPr lang="en-GB" sz="1600" dirty="0">
                <a:solidFill>
                  <a:srgbClr val="FFFFFF"/>
                </a:solidFill>
                <a:latin typeface="Verdana"/>
              </a:rPr>
              <a:t> </a:t>
            </a:r>
            <a:r>
              <a:rPr lang="en-GB" sz="1600" dirty="0" err="1">
                <a:solidFill>
                  <a:srgbClr val="FFFFFF"/>
                </a:solidFill>
                <a:latin typeface="Verdana"/>
              </a:rPr>
              <a:t>bolesti</a:t>
            </a:r>
            <a:r>
              <a:rPr lang="en-GB" sz="1600" dirty="0">
                <a:solidFill>
                  <a:srgbClr val="FFFFFF"/>
                </a:solidFill>
                <a:latin typeface="Verdana"/>
              </a:rPr>
              <a:t> </a:t>
            </a:r>
            <a:r>
              <a:rPr lang="en-GB" sz="1600" dirty="0" err="1">
                <a:solidFill>
                  <a:srgbClr val="FFFFFF"/>
                </a:solidFill>
                <a:latin typeface="Verdana"/>
              </a:rPr>
              <a:t>zad</a:t>
            </a:r>
            <a:endParaRPr lang="en-GB" sz="1600" dirty="0">
              <a:solidFill>
                <a:srgbClr val="FFFFFF"/>
              </a:solidFill>
              <a:latin typeface="Verdana"/>
            </a:endParaRPr>
          </a:p>
        </p:txBody>
      </p:sp>
      <p:cxnSp>
        <p:nvCxnSpPr>
          <p:cNvPr id="72" name="Straight Connector 71"/>
          <p:cNvCxnSpPr>
            <a:endCxn id="70" idx="1"/>
          </p:cNvCxnSpPr>
          <p:nvPr/>
        </p:nvCxnSpPr>
        <p:spPr>
          <a:xfrm>
            <a:off x="6885479" y="2673475"/>
            <a:ext cx="1136800" cy="1301630"/>
          </a:xfrm>
          <a:prstGeom prst="line">
            <a:avLst/>
          </a:prstGeom>
          <a:ln w="1905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356593" y="2192696"/>
            <a:ext cx="1793647" cy="588584"/>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69" name="Rectangle 1"/>
          <p:cNvSpPr>
            <a:spLocks noChangeArrowheads="1"/>
          </p:cNvSpPr>
          <p:nvPr/>
        </p:nvSpPr>
        <p:spPr bwMode="auto">
          <a:xfrm>
            <a:off x="439735" y="5927969"/>
            <a:ext cx="6869823" cy="45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nchor="b">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sz="1067">
                <a:solidFill>
                  <a:srgbClr val="82786F"/>
                </a:solidFill>
                <a:cs typeface="Verdana" panose="020B0604030504040204" pitchFamily="34" charset="0"/>
              </a:rPr>
              <a:t>CVD, cardiovascular disease; NAFLD, non-alcoholic fatty liver disease</a:t>
            </a:r>
          </a:p>
          <a:p>
            <a:r>
              <a:rPr lang="en-GB" sz="1067">
                <a:solidFill>
                  <a:srgbClr val="82786F"/>
                </a:solidFill>
                <a:cs typeface="Verdana" panose="020B0604030504040204" pitchFamily="34" charset="0"/>
              </a:rPr>
              <a:t>*Including breast, colorectal, endometrial, esophageal, kidney, ovarian, pancreatic and prostate</a:t>
            </a:r>
            <a:endParaRPr lang="en-GB" sz="1067" dirty="0">
              <a:solidFill>
                <a:srgbClr val="82786F"/>
              </a:solidFill>
              <a:cs typeface="Verdana" panose="020B0604030504040204" pitchFamily="34" charset="0"/>
            </a:endParaRPr>
          </a:p>
        </p:txBody>
      </p:sp>
      <p:sp>
        <p:nvSpPr>
          <p:cNvPr id="39" name="Rounded Rectangle 38"/>
          <p:cNvSpPr/>
          <p:nvPr/>
        </p:nvSpPr>
        <p:spPr>
          <a:xfrm>
            <a:off x="2979547" y="2263791"/>
            <a:ext cx="1601764" cy="401477"/>
          </a:xfrm>
          <a:prstGeom prst="roundRect">
            <a:avLst>
              <a:gd name="adj" fmla="val 14058"/>
            </a:avLst>
          </a:prstGeom>
          <a:solidFill>
            <a:srgbClr val="72B5CC"/>
          </a:solidFill>
          <a:ln w="9525">
            <a:solidFill>
              <a:srgbClr val="72B5CC"/>
            </a:solid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9" rIns="121917" bIns="60959" rtlCol="0" anchor="ctr">
            <a:spAutoFit/>
          </a:bodyPr>
          <a:lstStyle/>
          <a:p>
            <a:pPr defTabSz="914196">
              <a:defRPr/>
            </a:pPr>
            <a:r>
              <a:rPr lang="en-GB" sz="1600" dirty="0" err="1">
                <a:solidFill>
                  <a:srgbClr val="001965"/>
                </a:solidFill>
                <a:latin typeface="Verdana"/>
                <a:cs typeface="Arial" charset="0"/>
              </a:rPr>
              <a:t>Úzkost</a:t>
            </a:r>
            <a:endParaRPr lang="en-GB" sz="1600" dirty="0">
              <a:solidFill>
                <a:srgbClr val="001965"/>
              </a:solidFill>
              <a:latin typeface="Verdana"/>
              <a:cs typeface="Arial" charset="0"/>
            </a:endParaRPr>
          </a:p>
        </p:txBody>
      </p:sp>
    </p:spTree>
    <p:extLst>
      <p:ext uri="{BB962C8B-B14F-4D97-AF65-F5344CB8AC3E}">
        <p14:creationId xmlns:p14="http://schemas.microsoft.com/office/powerpoint/2010/main" val="1378110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fade">
                                      <p:cBhvr>
                                        <p:cTn id="75" dur="500"/>
                                        <p:tgtEl>
                                          <p:spTgt spid="7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par>
                                <p:cTn id="79" presetID="10" presetClass="entr" presetSubtype="0" fill="hold" nodeType="with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fade">
                                      <p:cBhvr>
                                        <p:cTn id="81" dur="500"/>
                                        <p:tgtEl>
                                          <p:spTgt spid="62"/>
                                        </p:tgtEl>
                                      </p:cBhvr>
                                    </p:animEffect>
                                  </p:childTnLst>
                                </p:cTn>
                              </p:par>
                              <p:par>
                                <p:cTn id="82" presetID="10" presetClass="entr" presetSubtype="0" fill="hold"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fade">
                                      <p:cBhvr>
                                        <p:cTn id="84" dur="500"/>
                                        <p:tgtEl>
                                          <p:spTgt spid="72"/>
                                        </p:tgtEl>
                                      </p:cBhvr>
                                    </p:animEffect>
                                  </p:childTnLst>
                                </p:cTn>
                              </p:par>
                              <p:par>
                                <p:cTn id="85" presetID="10" presetClass="entr" presetSubtype="0"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par>
                                <p:cTn id="88" presetID="10" presetClass="entr" presetSubtype="0" fill="hold"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500"/>
                                        <p:tgtEl>
                                          <p:spTgt spid="4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fade">
                                      <p:cBhvr>
                                        <p:cTn id="98" dur="500"/>
                                        <p:tgtEl>
                                          <p:spTgt spid="1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childTnLst>
                                </p:cTn>
                              </p:par>
                              <p:par>
                                <p:cTn id="102" presetID="10" presetClass="entr" presetSubtype="0" fill="hold" nodeType="withEffect">
                                  <p:stCondLst>
                                    <p:cond delay="0"/>
                                  </p:stCondLst>
                                  <p:childTnLst>
                                    <p:set>
                                      <p:cBhvr>
                                        <p:cTn id="103" dur="1" fill="hold">
                                          <p:stCondLst>
                                            <p:cond delay="0"/>
                                          </p:stCondLst>
                                        </p:cTn>
                                        <p:tgtEl>
                                          <p:spTgt spid="43"/>
                                        </p:tgtEl>
                                        <p:attrNameLst>
                                          <p:attrName>style.visibility</p:attrName>
                                        </p:attrNameLst>
                                      </p:cBhvr>
                                      <p:to>
                                        <p:strVal val="visible"/>
                                      </p:to>
                                    </p:set>
                                    <p:animEffect transition="in" filter="fade">
                                      <p:cBhvr>
                                        <p:cTn id="104" dur="500"/>
                                        <p:tgtEl>
                                          <p:spTgt spid="4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par>
                                <p:cTn id="108" presetID="10" presetClass="entr" presetSubtype="0" fill="hold"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fade">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P spid="22" grpId="0" animBg="1"/>
      <p:bldP spid="23" grpId="0" animBg="1"/>
      <p:bldP spid="24" grpId="0" animBg="1"/>
      <p:bldP spid="25" grpId="0" animBg="1"/>
      <p:bldP spid="15" grpId="0" animBg="1"/>
      <p:bldP spid="41" grpId="0" animBg="1"/>
      <p:bldP spid="46" grpId="0" animBg="1"/>
      <p:bldP spid="4" grpId="0" animBg="1"/>
      <p:bldP spid="47" grpId="0" animBg="1"/>
      <p:bldP spid="49" grpId="0" animBg="1"/>
      <p:bldP spid="50" grpId="0" animBg="1"/>
      <p:bldP spid="70"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0C39771-09A9-6544-A857-25449397FCC7}"/>
              </a:ext>
            </a:extLst>
          </p:cNvPr>
          <p:cNvSpPr>
            <a:spLocks noChangeArrowheads="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cs-CZ" altLang="cs-CZ" cap="none">
                <a:effectLst/>
              </a:rPr>
              <a:t>Pickwickův syndrom</a:t>
            </a:r>
          </a:p>
        </p:txBody>
      </p:sp>
      <p:sp>
        <p:nvSpPr>
          <p:cNvPr id="44035" name="Rectangle 3">
            <a:extLst>
              <a:ext uri="{FF2B5EF4-FFF2-40B4-BE49-F238E27FC236}">
                <a16:creationId xmlns:a16="http://schemas.microsoft.com/office/drawing/2014/main" id="{A99BF946-B4D2-E546-BD52-E3AFEACA01B0}"/>
              </a:ext>
            </a:extLst>
          </p:cNvPr>
          <p:cNvSpPr>
            <a:spLocks noGrp="1"/>
          </p:cNvSpPr>
          <p:nvPr>
            <p:ph type="body" sz="half" idx="4294967295"/>
          </p:nvPr>
        </p:nvSpPr>
        <p:spPr>
          <a:xfrm>
            <a:off x="1828800" y="1554163"/>
            <a:ext cx="4262438" cy="4525962"/>
          </a:xfrm>
        </p:spPr>
        <p:txBody>
          <a:bodyPr/>
          <a:lstStyle/>
          <a:p>
            <a:pPr>
              <a:lnSpc>
                <a:spcPct val="90000"/>
              </a:lnSpc>
            </a:pPr>
            <a:r>
              <a:rPr lang="cs-CZ" altLang="cs-CZ"/>
              <a:t>První popis Charles Dickens</a:t>
            </a:r>
          </a:p>
          <a:p>
            <a:pPr>
              <a:lnSpc>
                <a:spcPct val="90000"/>
              </a:lnSpc>
            </a:pPr>
            <a:r>
              <a:rPr lang="cs-CZ" altLang="cs-CZ"/>
              <a:t>Výrazně obézní pacienti</a:t>
            </a:r>
          </a:p>
          <a:p>
            <a:pPr>
              <a:lnSpc>
                <a:spcPct val="90000"/>
              </a:lnSpc>
            </a:pPr>
            <a:r>
              <a:rPr lang="cs-CZ" altLang="cs-CZ"/>
              <a:t>Hypoventilace </a:t>
            </a:r>
          </a:p>
          <a:p>
            <a:pPr>
              <a:lnSpc>
                <a:spcPct val="90000"/>
              </a:lnSpc>
            </a:pPr>
            <a:r>
              <a:rPr lang="cs-CZ" altLang="cs-CZ"/>
              <a:t>Respirační insuficience</a:t>
            </a:r>
          </a:p>
          <a:p>
            <a:pPr>
              <a:lnSpc>
                <a:spcPct val="90000"/>
              </a:lnSpc>
            </a:pPr>
            <a:r>
              <a:rPr lang="cs-CZ" altLang="cs-CZ"/>
              <a:t>Častá koincidence se syndromem spánkové apnoe</a:t>
            </a:r>
          </a:p>
          <a:p>
            <a:pPr>
              <a:lnSpc>
                <a:spcPct val="90000"/>
              </a:lnSpc>
              <a:buFont typeface="Wingdings 2" pitchFamily="2" charset="2"/>
              <a:buNone/>
            </a:pPr>
            <a:endParaRPr lang="cs-CZ" altLang="cs-CZ"/>
          </a:p>
        </p:txBody>
      </p:sp>
      <p:graphicFrame>
        <p:nvGraphicFramePr>
          <p:cNvPr id="2" name="Diagram 1">
            <a:extLst>
              <a:ext uri="{FF2B5EF4-FFF2-40B4-BE49-F238E27FC236}">
                <a16:creationId xmlns:a16="http://schemas.microsoft.com/office/drawing/2014/main" id="{7EA6D100-714A-7C46-A329-6C748FE03CFA}"/>
              </a:ext>
            </a:extLst>
          </p:cNvPr>
          <p:cNvGraphicFramePr/>
          <p:nvPr/>
        </p:nvGraphicFramePr>
        <p:xfrm>
          <a:off x="6140451" y="1585913"/>
          <a:ext cx="4043363" cy="4464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2455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B0CDEB-CF58-C24F-8B3C-F7A2A24C7AA3}"/>
              </a:ext>
            </a:extLst>
          </p:cNvPr>
          <p:cNvSpPr>
            <a:spLocks noGrp="1"/>
          </p:cNvSpPr>
          <p:nvPr>
            <p:ph type="title"/>
          </p:nvPr>
        </p:nvSpPr>
        <p:spPr/>
        <p:txBody>
          <a:bodyPr/>
          <a:lstStyle/>
          <a:p>
            <a:pPr>
              <a:defRPr/>
            </a:pPr>
            <a:r>
              <a:rPr lang="cs-CZ" dirty="0"/>
              <a:t>Etiologie a patogeneze</a:t>
            </a:r>
          </a:p>
        </p:txBody>
      </p:sp>
      <p:sp>
        <p:nvSpPr>
          <p:cNvPr id="3" name="Zástupný symbol pro obsah 2">
            <a:extLst>
              <a:ext uri="{FF2B5EF4-FFF2-40B4-BE49-F238E27FC236}">
                <a16:creationId xmlns:a16="http://schemas.microsoft.com/office/drawing/2014/main" id="{1FEF2BFE-F675-404B-8F92-D8CCE11A7250}"/>
              </a:ext>
            </a:extLst>
          </p:cNvPr>
          <p:cNvSpPr>
            <a:spLocks noGrp="1"/>
          </p:cNvSpPr>
          <p:nvPr>
            <p:ph idx="1"/>
          </p:nvPr>
        </p:nvSpPr>
        <p:spPr/>
        <p:txBody>
          <a:bodyPr>
            <a:normAutofit/>
          </a:bodyPr>
          <a:lstStyle/>
          <a:p>
            <a:pPr>
              <a:buFont typeface="Wingdings 2"/>
              <a:buChar char=""/>
              <a:defRPr/>
            </a:pPr>
            <a:r>
              <a:rPr lang="cs-CZ" dirty="0"/>
              <a:t>Hlavní příčinou vzniku obezity je pozitivní energetická bilance (nepoměr mezi energetickým příjmem a výdejem)</a:t>
            </a:r>
          </a:p>
          <a:p>
            <a:pPr>
              <a:buFont typeface="Wingdings 2"/>
              <a:buChar char=""/>
              <a:defRPr/>
            </a:pPr>
            <a:r>
              <a:rPr lang="cs-CZ" dirty="0"/>
              <a:t>Dědičné faktory</a:t>
            </a:r>
          </a:p>
          <a:p>
            <a:pPr>
              <a:buFont typeface="Wingdings 2"/>
              <a:buChar char=""/>
              <a:defRPr/>
            </a:pPr>
            <a:r>
              <a:rPr lang="cs-CZ" dirty="0"/>
              <a:t>Endokrinopatie (</a:t>
            </a:r>
            <a:r>
              <a:rPr lang="cs-CZ" dirty="0" err="1"/>
              <a:t>Cushingův</a:t>
            </a:r>
            <a:r>
              <a:rPr lang="cs-CZ" dirty="0"/>
              <a:t> </a:t>
            </a:r>
            <a:r>
              <a:rPr lang="cs-CZ" dirty="0" err="1"/>
              <a:t>sy</a:t>
            </a:r>
            <a:r>
              <a:rPr lang="cs-CZ" dirty="0"/>
              <a:t>, </a:t>
            </a:r>
            <a:r>
              <a:rPr lang="cs-CZ" dirty="0" err="1"/>
              <a:t>hypothyreóza</a:t>
            </a:r>
            <a:r>
              <a:rPr lang="cs-CZ" dirty="0"/>
              <a:t>, </a:t>
            </a:r>
            <a:r>
              <a:rPr lang="cs-CZ" dirty="0" err="1"/>
              <a:t>hypopitutarismus</a:t>
            </a:r>
            <a:r>
              <a:rPr lang="cs-CZ" dirty="0"/>
              <a:t>,..)</a:t>
            </a:r>
          </a:p>
          <a:p>
            <a:pPr>
              <a:buFont typeface="Wingdings 2"/>
              <a:buChar char=""/>
              <a:defRPr/>
            </a:pPr>
            <a:r>
              <a:rPr lang="cs-CZ" dirty="0"/>
              <a:t>Psychosociální faktory</a:t>
            </a:r>
          </a:p>
          <a:p>
            <a:pPr>
              <a:buFont typeface="Wingdings 2"/>
              <a:buChar char=""/>
              <a:defRPr/>
            </a:pPr>
            <a:r>
              <a:rPr lang="cs-CZ" dirty="0"/>
              <a:t>Léky (PAD, insulin, </a:t>
            </a:r>
            <a:r>
              <a:rPr lang="cs-CZ" dirty="0" err="1"/>
              <a:t>thyreostatika</a:t>
            </a:r>
            <a:r>
              <a:rPr lang="cs-CZ" dirty="0"/>
              <a:t>, glukokortikoidy, estrogeny, antidepresiva, ..) </a:t>
            </a:r>
          </a:p>
        </p:txBody>
      </p:sp>
    </p:spTree>
    <p:extLst>
      <p:ext uri="{BB962C8B-B14F-4D97-AF65-F5344CB8AC3E}">
        <p14:creationId xmlns:p14="http://schemas.microsoft.com/office/powerpoint/2010/main" val="1495176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 y="6568627"/>
            <a:ext cx="2429292" cy="289373"/>
          </a:xfrm>
          <a:prstGeom prst="rect">
            <a:avLst/>
          </a:prstGeom>
          <a:noFill/>
        </p:spPr>
        <p:txBody>
          <a:bodyPr wrap="none" lIns="120224" tIns="61975" rIns="120224" bIns="61975" rtlCol="0" anchor="b">
            <a:spAutoFit/>
          </a:bodyPr>
          <a:lstStyle/>
          <a:p>
            <a:r>
              <a:rPr lang="en-GB" sz="1067">
                <a:solidFill>
                  <a:srgbClr val="82786F"/>
                </a:solidFill>
              </a:rPr>
              <a:t>Guh </a:t>
            </a:r>
            <a:r>
              <a:rPr lang="en-GB" sz="1067" i="1">
                <a:solidFill>
                  <a:srgbClr val="82786F"/>
                </a:solidFill>
              </a:rPr>
              <a:t>et al. BMC Public Health</a:t>
            </a:r>
            <a:r>
              <a:rPr lang="en-GB" sz="1067">
                <a:solidFill>
                  <a:srgbClr val="82786F"/>
                </a:solidFill>
              </a:rPr>
              <a:t> 2009;9:88</a:t>
            </a:r>
            <a:endParaRPr lang="en-GB" sz="1067" dirty="0">
              <a:solidFill>
                <a:srgbClr val="82786F"/>
              </a:solidFill>
            </a:endParaRPr>
          </a:p>
        </p:txBody>
      </p:sp>
      <p:sp>
        <p:nvSpPr>
          <p:cNvPr id="18" name="TextBox 17"/>
          <p:cNvSpPr txBox="1"/>
          <p:nvPr/>
        </p:nvSpPr>
        <p:spPr>
          <a:xfrm>
            <a:off x="438574" y="6087766"/>
            <a:ext cx="9104196" cy="453584"/>
          </a:xfrm>
          <a:prstGeom prst="rect">
            <a:avLst/>
          </a:prstGeom>
          <a:noFill/>
        </p:spPr>
        <p:txBody>
          <a:bodyPr wrap="none" lIns="120224" tIns="61975" rIns="120224" bIns="61975" rtlCol="0" anchor="b">
            <a:spAutoFit/>
          </a:bodyPr>
          <a:lstStyle/>
          <a:p>
            <a:r>
              <a:rPr lang="en-GB" sz="1067">
                <a:solidFill>
                  <a:srgbClr val="82786F"/>
                </a:solidFill>
              </a:rPr>
              <a:t>Study-specific unadjusted relative risks (RRs) on the log scale comparing overweight with normal and obesity with normal were weighted by the inverse of their</a:t>
            </a:r>
            <a:br>
              <a:rPr lang="en-GB" sz="1067">
                <a:solidFill>
                  <a:srgbClr val="82786F"/>
                </a:solidFill>
              </a:rPr>
            </a:br>
            <a:r>
              <a:rPr lang="en-GB" sz="1067">
                <a:solidFill>
                  <a:srgbClr val="82786F"/>
                </a:solidFill>
              </a:rPr>
              <a:t>corresponding variances to obtain a pooled RR with 95% confidence intervals (CI). Dotted line indicates relative risk in the normal population.</a:t>
            </a:r>
            <a:endParaRPr lang="en-GB" sz="1067" dirty="0">
              <a:solidFill>
                <a:srgbClr val="82786F"/>
              </a:solidFill>
            </a:endParaRPr>
          </a:p>
        </p:txBody>
      </p:sp>
      <p:graphicFrame>
        <p:nvGraphicFramePr>
          <p:cNvPr id="21" name="Content Placeholder 5"/>
          <p:cNvGraphicFramePr>
            <a:graphicFrameLocks noGrp="1"/>
          </p:cNvGraphicFramePr>
          <p:nvPr>
            <p:ph idx="1"/>
          </p:nvPr>
        </p:nvGraphicFramePr>
        <p:xfrm>
          <a:off x="413811" y="2147417"/>
          <a:ext cx="11345333" cy="376921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normAutofit fontScale="90000"/>
          </a:bodyPr>
          <a:lstStyle/>
          <a:p>
            <a:r>
              <a:rPr lang="en-GB" dirty="0" err="1"/>
              <a:t>Obezita</a:t>
            </a:r>
            <a:r>
              <a:rPr lang="en-GB" dirty="0"/>
              <a:t> je </a:t>
            </a:r>
            <a:r>
              <a:rPr lang="en-GB" dirty="0" err="1"/>
              <a:t>asociována</a:t>
            </a:r>
            <a:r>
              <a:rPr lang="en-GB" dirty="0"/>
              <a:t> s </a:t>
            </a:r>
            <a:r>
              <a:rPr lang="en-GB" dirty="0" err="1"/>
              <a:t>řadou</a:t>
            </a:r>
            <a:r>
              <a:rPr lang="en-GB" dirty="0"/>
              <a:t> </a:t>
            </a:r>
            <a:r>
              <a:rPr lang="en-GB" dirty="0" err="1"/>
              <a:t>nemocí</a:t>
            </a:r>
            <a:br>
              <a:rPr lang="en-GB" dirty="0"/>
            </a:br>
            <a:r>
              <a:rPr lang="en-GB" sz="1867" dirty="0" err="1">
                <a:solidFill>
                  <a:srgbClr val="009FDA"/>
                </a:solidFill>
                <a:sym typeface="Verdana"/>
              </a:rPr>
              <a:t>Relativní</a:t>
            </a:r>
            <a:r>
              <a:rPr lang="en-GB" sz="1867" dirty="0">
                <a:solidFill>
                  <a:srgbClr val="009FDA"/>
                </a:solidFill>
                <a:sym typeface="Verdana"/>
              </a:rPr>
              <a:t> </a:t>
            </a:r>
            <a:r>
              <a:rPr lang="en-GB" sz="1867" dirty="0" err="1">
                <a:solidFill>
                  <a:srgbClr val="009FDA"/>
                </a:solidFill>
                <a:sym typeface="Verdana"/>
              </a:rPr>
              <a:t>riziko</a:t>
            </a:r>
            <a:r>
              <a:rPr lang="en-GB" sz="1867" dirty="0">
                <a:solidFill>
                  <a:srgbClr val="009FDA"/>
                </a:solidFill>
                <a:sym typeface="Verdana"/>
              </a:rPr>
              <a:t> je v </a:t>
            </a:r>
            <a:r>
              <a:rPr lang="en-GB" sz="1867" dirty="0" err="1">
                <a:solidFill>
                  <a:srgbClr val="009FDA"/>
                </a:solidFill>
                <a:sym typeface="Verdana"/>
              </a:rPr>
              <a:t>porovnání</a:t>
            </a:r>
            <a:r>
              <a:rPr lang="en-GB" sz="1867" dirty="0">
                <a:solidFill>
                  <a:srgbClr val="009FDA"/>
                </a:solidFill>
                <a:sym typeface="Verdana"/>
              </a:rPr>
              <a:t>  s </a:t>
            </a:r>
            <a:r>
              <a:rPr lang="en-GB" sz="1867" dirty="0" err="1">
                <a:solidFill>
                  <a:srgbClr val="009FDA"/>
                </a:solidFill>
                <a:sym typeface="Verdana"/>
              </a:rPr>
              <a:t>jedinci</a:t>
            </a:r>
            <a:r>
              <a:rPr lang="en-GB" sz="1867" dirty="0">
                <a:solidFill>
                  <a:srgbClr val="009FDA"/>
                </a:solidFill>
                <a:sym typeface="Verdana"/>
              </a:rPr>
              <a:t> s </a:t>
            </a:r>
            <a:r>
              <a:rPr lang="en-GB" sz="1867" dirty="0" err="1">
                <a:solidFill>
                  <a:srgbClr val="009FDA"/>
                </a:solidFill>
                <a:sym typeface="Verdana"/>
              </a:rPr>
              <a:t>normálním</a:t>
            </a:r>
            <a:r>
              <a:rPr lang="en-GB" sz="1867" dirty="0">
                <a:solidFill>
                  <a:srgbClr val="009FDA"/>
                </a:solidFill>
                <a:sym typeface="Verdana"/>
              </a:rPr>
              <a:t> BMI</a:t>
            </a:r>
            <a:endParaRPr lang="en-GB" dirty="0"/>
          </a:p>
        </p:txBody>
      </p:sp>
      <p:cxnSp>
        <p:nvCxnSpPr>
          <p:cNvPr id="16" name="Straight Connector 15"/>
          <p:cNvCxnSpPr/>
          <p:nvPr/>
        </p:nvCxnSpPr>
        <p:spPr>
          <a:xfrm>
            <a:off x="1564482" y="5109241"/>
            <a:ext cx="9313540" cy="0"/>
          </a:xfrm>
          <a:prstGeom prst="line">
            <a:avLst/>
          </a:prstGeom>
          <a:ln w="19050">
            <a:solidFill>
              <a:srgbClr val="001965"/>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111256" y="3643328"/>
            <a:ext cx="1876982" cy="369330"/>
          </a:xfrm>
          <a:prstGeom prst="rect">
            <a:avLst/>
          </a:prstGeom>
          <a:noFill/>
        </p:spPr>
        <p:txBody>
          <a:bodyPr wrap="none" lIns="121917" tIns="60959" rIns="121917" bIns="60959" rtlCol="0" anchor="b">
            <a:spAutoFit/>
          </a:bodyPr>
          <a:lstStyle/>
          <a:p>
            <a:pPr algn="ctr" eaLnBrk="1" hangingPunct="1"/>
            <a:r>
              <a:rPr lang="en-GB" sz="1600" dirty="0">
                <a:solidFill>
                  <a:srgbClr val="001965"/>
                </a:solidFill>
              </a:rPr>
              <a:t>Pooled relative risk </a:t>
            </a:r>
          </a:p>
        </p:txBody>
      </p:sp>
      <p:grpSp>
        <p:nvGrpSpPr>
          <p:cNvPr id="20" name="Group 19"/>
          <p:cNvGrpSpPr/>
          <p:nvPr/>
        </p:nvGrpSpPr>
        <p:grpSpPr>
          <a:xfrm>
            <a:off x="9659087" y="2873238"/>
            <a:ext cx="781115" cy="497881"/>
            <a:chOff x="7244309" y="2344960"/>
            <a:chExt cx="585836" cy="373411"/>
          </a:xfrm>
        </p:grpSpPr>
        <p:sp>
          <p:nvSpPr>
            <p:cNvPr id="23" name="TextBox 22"/>
            <p:cNvSpPr txBox="1"/>
            <p:nvPr/>
          </p:nvSpPr>
          <p:spPr>
            <a:xfrm>
              <a:off x="7314812" y="2344960"/>
              <a:ext cx="401793" cy="223091"/>
            </a:xfrm>
            <a:prstGeom prst="rect">
              <a:avLst/>
            </a:prstGeom>
            <a:noFill/>
          </p:spPr>
          <p:txBody>
            <a:bodyPr wrap="none" rtlCol="0" anchor="ctr">
              <a:spAutoFit/>
            </a:bodyPr>
            <a:lstStyle/>
            <a:p>
              <a:r>
                <a:rPr lang="en-GB" sz="1333" dirty="0"/>
                <a:t>Male</a:t>
              </a:r>
              <a:endParaRPr lang="en-GB" sz="1333" baseline="30000" dirty="0"/>
            </a:p>
          </p:txBody>
        </p:sp>
        <p:sp>
          <p:nvSpPr>
            <p:cNvPr id="24" name="TextBox 23"/>
            <p:cNvSpPr txBox="1"/>
            <p:nvPr/>
          </p:nvSpPr>
          <p:spPr>
            <a:xfrm>
              <a:off x="7314812" y="2495280"/>
              <a:ext cx="515333" cy="223091"/>
            </a:xfrm>
            <a:prstGeom prst="rect">
              <a:avLst/>
            </a:prstGeom>
            <a:noFill/>
          </p:spPr>
          <p:txBody>
            <a:bodyPr wrap="none" rtlCol="0" anchor="ctr">
              <a:spAutoFit/>
            </a:bodyPr>
            <a:lstStyle/>
            <a:p>
              <a:r>
                <a:rPr lang="en-GB" sz="1333" dirty="0"/>
                <a:t>Female</a:t>
              </a:r>
              <a:endParaRPr lang="en-GB" sz="1333" baseline="30000" dirty="0"/>
            </a:p>
          </p:txBody>
        </p:sp>
        <p:sp>
          <p:nvSpPr>
            <p:cNvPr id="25" name="Rectangle 24"/>
            <p:cNvSpPr/>
            <p:nvPr/>
          </p:nvSpPr>
          <p:spPr>
            <a:xfrm>
              <a:off x="7244309" y="2561825"/>
              <a:ext cx="90000" cy="90000"/>
            </a:xfrm>
            <a:prstGeom prst="rect">
              <a:avLst/>
            </a:prstGeom>
            <a:solidFill>
              <a:srgbClr val="009FD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7" dirty="0">
                <a:latin typeface="+mj-lt"/>
              </a:endParaRPr>
            </a:p>
          </p:txBody>
        </p:sp>
        <p:sp>
          <p:nvSpPr>
            <p:cNvPr id="26" name="Rectangle 25"/>
            <p:cNvSpPr/>
            <p:nvPr/>
          </p:nvSpPr>
          <p:spPr>
            <a:xfrm>
              <a:off x="7244309" y="2411505"/>
              <a:ext cx="90000" cy="90000"/>
            </a:xfrm>
            <a:prstGeom prst="rect">
              <a:avLst/>
            </a:prstGeom>
            <a:solidFill>
              <a:srgbClr val="00196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7" dirty="0">
                <a:latin typeface="+mj-lt"/>
              </a:endParaRPr>
            </a:p>
          </p:txBody>
        </p:sp>
      </p:grpSp>
    </p:spTree>
    <p:extLst>
      <p:ext uri="{BB962C8B-B14F-4D97-AF65-F5344CB8AC3E}">
        <p14:creationId xmlns:p14="http://schemas.microsoft.com/office/powerpoint/2010/main" val="13560468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1"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3"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4"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7" name="Title 6"/>
          <p:cNvSpPr>
            <a:spLocks noGrp="1"/>
          </p:cNvSpPr>
          <p:nvPr>
            <p:ph type="title"/>
          </p:nvPr>
        </p:nvSpPr>
        <p:spPr>
          <a:xfrm>
            <a:off x="535020" y="685800"/>
            <a:ext cx="2780271" cy="5105400"/>
          </a:xfrm>
        </p:spPr>
        <p:txBody>
          <a:bodyPr>
            <a:normAutofit/>
          </a:bodyPr>
          <a:lstStyle/>
          <a:p>
            <a:r>
              <a:rPr lang="en-US" sz="4000">
                <a:solidFill>
                  <a:srgbClr val="FFFFFF"/>
                </a:solidFill>
              </a:rPr>
              <a:t>Výsledky věk, BMI a hypertense v Brně</a:t>
            </a:r>
          </a:p>
        </p:txBody>
      </p:sp>
      <p:graphicFrame>
        <p:nvGraphicFramePr>
          <p:cNvPr id="13" name="Content Placeholder 10">
            <a:extLst>
              <a:ext uri="{FF2B5EF4-FFF2-40B4-BE49-F238E27FC236}">
                <a16:creationId xmlns:a16="http://schemas.microsoft.com/office/drawing/2014/main" id="{5C6AC4DA-5940-4377-B91D-377507035876}"/>
              </a:ext>
            </a:extLst>
          </p:cNvPr>
          <p:cNvGraphicFramePr>
            <a:graphicFrameLocks noGrp="1"/>
          </p:cNvGraphicFramePr>
          <p:nvPr>
            <p:ph idx="1"/>
            <p:extLst>
              <p:ext uri="{D42A27DB-BD31-4B8C-83A1-F6EECF244321}">
                <p14:modId xmlns:p14="http://schemas.microsoft.com/office/powerpoint/2010/main" val="200318474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7872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251040" y="4890188"/>
            <a:ext cx="9902737" cy="0"/>
          </a:xfrm>
          <a:prstGeom prst="line">
            <a:avLst/>
          </a:prstGeom>
          <a:ln w="19050">
            <a:solidFill>
              <a:srgbClr val="82786F"/>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11"/>
          <p:cNvGraphicFramePr>
            <a:graphicFrameLocks noGrp="1"/>
          </p:cNvGraphicFramePr>
          <p:nvPr>
            <p:ph idx="1"/>
          </p:nvPr>
        </p:nvGraphicFramePr>
        <p:xfrm>
          <a:off x="839689" y="1841735"/>
          <a:ext cx="10498872" cy="364346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normAutofit fontScale="90000"/>
          </a:bodyPr>
          <a:lstStyle/>
          <a:p>
            <a:r>
              <a:rPr lang="en-GB" dirty="0" err="1"/>
              <a:t>Riziko</a:t>
            </a:r>
            <a:r>
              <a:rPr lang="en-GB" dirty="0"/>
              <a:t> </a:t>
            </a:r>
            <a:r>
              <a:rPr lang="en-GB" dirty="0" err="1"/>
              <a:t>vzniku</a:t>
            </a:r>
            <a:r>
              <a:rPr lang="en-GB" dirty="0"/>
              <a:t> </a:t>
            </a:r>
            <a:r>
              <a:rPr lang="en-GB" dirty="0" err="1"/>
              <a:t>některých</a:t>
            </a:r>
            <a:r>
              <a:rPr lang="en-GB" dirty="0"/>
              <a:t> </a:t>
            </a:r>
            <a:r>
              <a:rPr lang="en-GB" dirty="0" err="1"/>
              <a:t>nádorů</a:t>
            </a:r>
            <a:r>
              <a:rPr lang="en-GB" dirty="0"/>
              <a:t> </a:t>
            </a:r>
            <a:r>
              <a:rPr lang="en-GB" dirty="0" err="1"/>
              <a:t>roste</a:t>
            </a:r>
            <a:r>
              <a:rPr lang="en-GB" dirty="0"/>
              <a:t> v </a:t>
            </a:r>
            <a:r>
              <a:rPr lang="en-GB" dirty="0" err="1"/>
              <a:t>nejvyšší</a:t>
            </a:r>
            <a:r>
              <a:rPr lang="en-GB" dirty="0"/>
              <a:t> BMI kategorii</a:t>
            </a:r>
            <a:r>
              <a:rPr lang="en-GB" baseline="30000" dirty="0"/>
              <a:t>1</a:t>
            </a:r>
            <a:endParaRPr lang="en-GB" dirty="0"/>
          </a:p>
        </p:txBody>
      </p:sp>
      <p:sp>
        <p:nvSpPr>
          <p:cNvPr id="13" name="TextBox 12"/>
          <p:cNvSpPr txBox="1"/>
          <p:nvPr/>
        </p:nvSpPr>
        <p:spPr>
          <a:xfrm>
            <a:off x="1088739" y="5355391"/>
            <a:ext cx="997388" cy="379463"/>
          </a:xfrm>
          <a:prstGeom prst="rect">
            <a:avLst/>
          </a:prstGeom>
          <a:noFill/>
        </p:spPr>
        <p:txBody>
          <a:bodyPr wrap="none" rtlCol="0" anchor="ctr">
            <a:spAutoFit/>
          </a:bodyPr>
          <a:lstStyle/>
          <a:p>
            <a:pPr algn="ctr" defTabSz="1219140"/>
            <a:r>
              <a:rPr lang="en-GB" sz="933" dirty="0">
                <a:solidFill>
                  <a:srgbClr val="001965"/>
                </a:solidFill>
              </a:rPr>
              <a:t>Oesophagus: </a:t>
            </a:r>
            <a:br>
              <a:rPr lang="en-GB" sz="933" dirty="0">
                <a:solidFill>
                  <a:srgbClr val="001965"/>
                </a:solidFill>
              </a:rPr>
            </a:br>
            <a:r>
              <a:rPr lang="en-GB" sz="933" dirty="0">
                <a:solidFill>
                  <a:srgbClr val="001965"/>
                </a:solidFill>
              </a:rPr>
              <a:t>adenocarcinoma</a:t>
            </a:r>
          </a:p>
        </p:txBody>
      </p:sp>
      <p:sp>
        <p:nvSpPr>
          <p:cNvPr id="14" name="TextBox 13"/>
          <p:cNvSpPr txBox="1"/>
          <p:nvPr/>
        </p:nvSpPr>
        <p:spPr>
          <a:xfrm>
            <a:off x="2082410" y="5355391"/>
            <a:ext cx="551753" cy="379463"/>
          </a:xfrm>
          <a:prstGeom prst="rect">
            <a:avLst/>
          </a:prstGeom>
          <a:noFill/>
        </p:spPr>
        <p:txBody>
          <a:bodyPr wrap="none" rtlCol="0" anchor="ctr">
            <a:spAutoFit/>
          </a:bodyPr>
          <a:lstStyle/>
          <a:p>
            <a:pPr algn="ctr" defTabSz="1219140"/>
            <a:r>
              <a:rPr lang="en-GB" sz="933" dirty="0">
                <a:solidFill>
                  <a:srgbClr val="001965"/>
                </a:solidFill>
              </a:rPr>
              <a:t>Gastric </a:t>
            </a:r>
            <a:br>
              <a:rPr lang="en-GB" sz="933" dirty="0">
                <a:solidFill>
                  <a:srgbClr val="001965"/>
                </a:solidFill>
              </a:rPr>
            </a:br>
            <a:r>
              <a:rPr lang="en-GB" sz="933" dirty="0">
                <a:solidFill>
                  <a:srgbClr val="001965"/>
                </a:solidFill>
              </a:rPr>
              <a:t>cardia</a:t>
            </a:r>
          </a:p>
        </p:txBody>
      </p:sp>
      <p:sp>
        <p:nvSpPr>
          <p:cNvPr id="15" name="TextBox 14"/>
          <p:cNvSpPr txBox="1"/>
          <p:nvPr/>
        </p:nvSpPr>
        <p:spPr>
          <a:xfrm>
            <a:off x="2813595" y="5427173"/>
            <a:ext cx="678391" cy="235898"/>
          </a:xfrm>
          <a:prstGeom prst="rect">
            <a:avLst/>
          </a:prstGeom>
          <a:noFill/>
        </p:spPr>
        <p:txBody>
          <a:bodyPr wrap="none" rtlCol="0" anchor="ctr">
            <a:spAutoFit/>
          </a:bodyPr>
          <a:lstStyle/>
          <a:p>
            <a:pPr algn="ctr" defTabSz="1219140"/>
            <a:r>
              <a:rPr lang="en-GB" sz="933" dirty="0">
                <a:solidFill>
                  <a:srgbClr val="001965"/>
                </a:solidFill>
              </a:rPr>
              <a:t>Colorectal</a:t>
            </a:r>
          </a:p>
        </p:txBody>
      </p:sp>
      <p:sp>
        <p:nvSpPr>
          <p:cNvPr id="16" name="TextBox 15"/>
          <p:cNvSpPr txBox="1"/>
          <p:nvPr/>
        </p:nvSpPr>
        <p:spPr>
          <a:xfrm>
            <a:off x="3711840" y="5427173"/>
            <a:ext cx="417101" cy="235898"/>
          </a:xfrm>
          <a:prstGeom prst="rect">
            <a:avLst/>
          </a:prstGeom>
          <a:noFill/>
        </p:spPr>
        <p:txBody>
          <a:bodyPr wrap="none" rtlCol="0" anchor="ctr">
            <a:spAutoFit/>
          </a:bodyPr>
          <a:lstStyle/>
          <a:p>
            <a:pPr algn="ctr" defTabSz="1219140"/>
            <a:r>
              <a:rPr lang="en-GB" sz="933" dirty="0">
                <a:solidFill>
                  <a:srgbClr val="001965"/>
                </a:solidFill>
              </a:rPr>
              <a:t>Liver</a:t>
            </a:r>
          </a:p>
        </p:txBody>
      </p:sp>
      <p:sp>
        <p:nvSpPr>
          <p:cNvPr id="17" name="TextBox 16"/>
          <p:cNvSpPr txBox="1"/>
          <p:nvPr/>
        </p:nvSpPr>
        <p:spPr>
          <a:xfrm>
            <a:off x="4277384" y="5427173"/>
            <a:ext cx="745717" cy="235898"/>
          </a:xfrm>
          <a:prstGeom prst="rect">
            <a:avLst/>
          </a:prstGeom>
          <a:noFill/>
        </p:spPr>
        <p:txBody>
          <a:bodyPr wrap="none" rtlCol="0" anchor="ctr">
            <a:spAutoFit/>
          </a:bodyPr>
          <a:lstStyle/>
          <a:p>
            <a:pPr algn="ctr" defTabSz="1219140"/>
            <a:r>
              <a:rPr lang="en-GB" sz="933" dirty="0">
                <a:solidFill>
                  <a:srgbClr val="001965"/>
                </a:solidFill>
              </a:rPr>
              <a:t>Gallbladder</a:t>
            </a:r>
          </a:p>
        </p:txBody>
      </p:sp>
      <p:sp>
        <p:nvSpPr>
          <p:cNvPr id="18" name="TextBox 17"/>
          <p:cNvSpPr txBox="1"/>
          <p:nvPr/>
        </p:nvSpPr>
        <p:spPr>
          <a:xfrm>
            <a:off x="5107158" y="5427173"/>
            <a:ext cx="623889" cy="235898"/>
          </a:xfrm>
          <a:prstGeom prst="rect">
            <a:avLst/>
          </a:prstGeom>
          <a:noFill/>
        </p:spPr>
        <p:txBody>
          <a:bodyPr wrap="none" rtlCol="0" anchor="ctr">
            <a:spAutoFit/>
          </a:bodyPr>
          <a:lstStyle/>
          <a:p>
            <a:pPr algn="ctr" defTabSz="1219140"/>
            <a:r>
              <a:rPr lang="en-GB" sz="933" dirty="0">
                <a:solidFill>
                  <a:srgbClr val="001965"/>
                </a:solidFill>
              </a:rPr>
              <a:t>Pancreas</a:t>
            </a:r>
          </a:p>
        </p:txBody>
      </p:sp>
      <p:sp>
        <p:nvSpPr>
          <p:cNvPr id="19" name="TextBox 18"/>
          <p:cNvSpPr txBox="1"/>
          <p:nvPr/>
        </p:nvSpPr>
        <p:spPr>
          <a:xfrm>
            <a:off x="5892999" y="5427173"/>
            <a:ext cx="554959" cy="235898"/>
          </a:xfrm>
          <a:prstGeom prst="rect">
            <a:avLst/>
          </a:prstGeom>
          <a:noFill/>
        </p:spPr>
        <p:txBody>
          <a:bodyPr wrap="none" rtlCol="0" anchor="ctr">
            <a:spAutoFit/>
          </a:bodyPr>
          <a:lstStyle/>
          <a:p>
            <a:pPr algn="ctr" defTabSz="1219140"/>
            <a:r>
              <a:rPr lang="en-GB" sz="933" dirty="0">
                <a:solidFill>
                  <a:srgbClr val="001965"/>
                </a:solidFill>
              </a:rPr>
              <a:t>Breast*</a:t>
            </a:r>
          </a:p>
        </p:txBody>
      </p:sp>
      <p:sp>
        <p:nvSpPr>
          <p:cNvPr id="20" name="TextBox 19"/>
          <p:cNvSpPr txBox="1"/>
          <p:nvPr/>
        </p:nvSpPr>
        <p:spPr>
          <a:xfrm>
            <a:off x="6708419" y="5355391"/>
            <a:ext cx="524503" cy="379463"/>
          </a:xfrm>
          <a:prstGeom prst="rect">
            <a:avLst/>
          </a:prstGeom>
          <a:noFill/>
        </p:spPr>
        <p:txBody>
          <a:bodyPr wrap="none" rtlCol="0" anchor="ctr">
            <a:spAutoFit/>
          </a:bodyPr>
          <a:lstStyle/>
          <a:p>
            <a:pPr algn="ctr" defTabSz="1219140"/>
            <a:r>
              <a:rPr lang="en-GB" sz="933" dirty="0">
                <a:solidFill>
                  <a:srgbClr val="001965"/>
                </a:solidFill>
              </a:rPr>
              <a:t>Corpus</a:t>
            </a:r>
            <a:br>
              <a:rPr lang="en-GB" sz="933" dirty="0">
                <a:solidFill>
                  <a:srgbClr val="001965"/>
                </a:solidFill>
              </a:rPr>
            </a:br>
            <a:r>
              <a:rPr lang="en-GB" sz="933" dirty="0">
                <a:solidFill>
                  <a:srgbClr val="001965"/>
                </a:solidFill>
              </a:rPr>
              <a:t>uteri</a:t>
            </a:r>
          </a:p>
        </p:txBody>
      </p:sp>
      <p:sp>
        <p:nvSpPr>
          <p:cNvPr id="21" name="TextBox 20"/>
          <p:cNvSpPr txBox="1"/>
          <p:nvPr/>
        </p:nvSpPr>
        <p:spPr>
          <a:xfrm>
            <a:off x="7496000" y="5417341"/>
            <a:ext cx="471604" cy="235898"/>
          </a:xfrm>
          <a:prstGeom prst="rect">
            <a:avLst/>
          </a:prstGeom>
          <a:noFill/>
        </p:spPr>
        <p:txBody>
          <a:bodyPr wrap="none" rtlCol="0" anchor="ctr">
            <a:spAutoFit/>
          </a:bodyPr>
          <a:lstStyle/>
          <a:p>
            <a:pPr algn="ctr" defTabSz="1219140"/>
            <a:r>
              <a:rPr lang="en-GB" sz="933" dirty="0">
                <a:solidFill>
                  <a:srgbClr val="001965"/>
                </a:solidFill>
              </a:rPr>
              <a:t>Ovary</a:t>
            </a:r>
          </a:p>
        </p:txBody>
      </p:sp>
      <p:sp>
        <p:nvSpPr>
          <p:cNvPr id="22" name="TextBox 21"/>
          <p:cNvSpPr txBox="1"/>
          <p:nvPr/>
        </p:nvSpPr>
        <p:spPr>
          <a:xfrm>
            <a:off x="8035604" y="5427173"/>
            <a:ext cx="927081" cy="235898"/>
          </a:xfrm>
          <a:prstGeom prst="rect">
            <a:avLst/>
          </a:prstGeom>
          <a:noFill/>
        </p:spPr>
        <p:txBody>
          <a:bodyPr wrap="square" rtlCol="0" anchor="ctr">
            <a:spAutoFit/>
          </a:bodyPr>
          <a:lstStyle/>
          <a:p>
            <a:pPr algn="ctr" defTabSz="1219140"/>
            <a:r>
              <a:rPr lang="en-GB" sz="933" dirty="0">
                <a:solidFill>
                  <a:srgbClr val="001965"/>
                </a:solidFill>
              </a:rPr>
              <a:t>RCC</a:t>
            </a:r>
          </a:p>
        </p:txBody>
      </p:sp>
      <p:sp>
        <p:nvSpPr>
          <p:cNvPr id="23" name="TextBox 22"/>
          <p:cNvSpPr txBox="1"/>
          <p:nvPr/>
        </p:nvSpPr>
        <p:spPr>
          <a:xfrm>
            <a:off x="8684652" y="5427173"/>
            <a:ext cx="1186723" cy="235898"/>
          </a:xfrm>
          <a:prstGeom prst="rect">
            <a:avLst/>
          </a:prstGeom>
          <a:noFill/>
        </p:spPr>
        <p:txBody>
          <a:bodyPr wrap="square" rtlCol="0" anchor="ctr">
            <a:spAutoFit/>
          </a:bodyPr>
          <a:lstStyle/>
          <a:p>
            <a:pPr algn="ctr" defTabSz="1219140"/>
            <a:r>
              <a:rPr lang="en-GB" sz="933" dirty="0">
                <a:solidFill>
                  <a:srgbClr val="001965"/>
                </a:solidFill>
              </a:rPr>
              <a:t>Meningioma</a:t>
            </a:r>
          </a:p>
        </p:txBody>
      </p:sp>
      <p:sp>
        <p:nvSpPr>
          <p:cNvPr id="24" name="TextBox 23"/>
          <p:cNvSpPr txBox="1"/>
          <p:nvPr/>
        </p:nvSpPr>
        <p:spPr>
          <a:xfrm>
            <a:off x="9427567" y="5437005"/>
            <a:ext cx="1186723" cy="235898"/>
          </a:xfrm>
          <a:prstGeom prst="rect">
            <a:avLst/>
          </a:prstGeom>
          <a:noFill/>
        </p:spPr>
        <p:txBody>
          <a:bodyPr wrap="square" rtlCol="0" anchor="ctr">
            <a:spAutoFit/>
          </a:bodyPr>
          <a:lstStyle/>
          <a:p>
            <a:pPr algn="ctr" defTabSz="1219140"/>
            <a:r>
              <a:rPr lang="en-GB" sz="933" dirty="0">
                <a:solidFill>
                  <a:srgbClr val="001965"/>
                </a:solidFill>
              </a:rPr>
              <a:t>Thyroid</a:t>
            </a:r>
          </a:p>
        </p:txBody>
      </p:sp>
      <p:sp>
        <p:nvSpPr>
          <p:cNvPr id="25" name="TextBox 24"/>
          <p:cNvSpPr txBox="1"/>
          <p:nvPr/>
        </p:nvSpPr>
        <p:spPr>
          <a:xfrm>
            <a:off x="10145207" y="5427173"/>
            <a:ext cx="1186723" cy="235898"/>
          </a:xfrm>
          <a:prstGeom prst="rect">
            <a:avLst/>
          </a:prstGeom>
          <a:noFill/>
        </p:spPr>
        <p:txBody>
          <a:bodyPr wrap="square" rtlCol="0" anchor="ctr">
            <a:spAutoFit/>
          </a:bodyPr>
          <a:lstStyle/>
          <a:p>
            <a:pPr algn="ctr" defTabSz="1219140"/>
            <a:r>
              <a:rPr lang="en-GB" sz="933" dirty="0">
                <a:solidFill>
                  <a:srgbClr val="001965"/>
                </a:solidFill>
              </a:rPr>
              <a:t>MM</a:t>
            </a:r>
          </a:p>
        </p:txBody>
      </p:sp>
      <p:sp>
        <p:nvSpPr>
          <p:cNvPr id="2" name="Rectangle 1"/>
          <p:cNvSpPr/>
          <p:nvPr/>
        </p:nvSpPr>
        <p:spPr>
          <a:xfrm rot="16200000">
            <a:off x="-70032" y="3495833"/>
            <a:ext cx="1185453" cy="338554"/>
          </a:xfrm>
          <a:prstGeom prst="rect">
            <a:avLst/>
          </a:prstGeom>
        </p:spPr>
        <p:txBody>
          <a:bodyPr wrap="none">
            <a:spAutoFit/>
          </a:bodyPr>
          <a:lstStyle/>
          <a:p>
            <a:pPr algn="ctr">
              <a:defRPr sz="1100" b="0" i="0" u="none" strike="noStrike" kern="1200" baseline="0">
                <a:solidFill>
                  <a:srgbClr val="001965"/>
                </a:solidFill>
                <a:latin typeface="+mn-lt"/>
                <a:ea typeface="+mn-ea"/>
                <a:cs typeface="+mn-cs"/>
              </a:defRPr>
            </a:pPr>
            <a:r>
              <a:rPr lang="en-GB" sz="1600" dirty="0"/>
              <a:t>Relative risk</a:t>
            </a:r>
          </a:p>
        </p:txBody>
      </p:sp>
      <p:sp>
        <p:nvSpPr>
          <p:cNvPr id="28" name="TextBox 27"/>
          <p:cNvSpPr txBox="1"/>
          <p:nvPr/>
        </p:nvSpPr>
        <p:spPr>
          <a:xfrm>
            <a:off x="1" y="6404415"/>
            <a:ext cx="9448849" cy="453586"/>
          </a:xfrm>
          <a:prstGeom prst="rect">
            <a:avLst/>
          </a:prstGeom>
          <a:noFill/>
        </p:spPr>
        <p:txBody>
          <a:bodyPr wrap="none" lIns="120227" tIns="61976" rIns="120227" bIns="61976" rtlCol="0" anchor="b">
            <a:spAutoFit/>
          </a:bodyPr>
          <a:lstStyle/>
          <a:p>
            <a:r>
              <a:rPr lang="en-GB" sz="1067" dirty="0">
                <a:solidFill>
                  <a:srgbClr val="82786F"/>
                </a:solidFill>
                <a:cs typeface="Verdana" panose="020B0604030504040204" pitchFamily="34" charset="0"/>
              </a:rPr>
              <a:t>1. Lauby-Secretan </a:t>
            </a:r>
            <a:r>
              <a:rPr lang="en-GB" sz="1067" i="1" dirty="0">
                <a:solidFill>
                  <a:srgbClr val="82786F"/>
                </a:solidFill>
                <a:cs typeface="Verdana" panose="020B0604030504040204" pitchFamily="34" charset="0"/>
              </a:rPr>
              <a:t>et al.</a:t>
            </a:r>
            <a:r>
              <a:rPr lang="en-GB" sz="1067" dirty="0">
                <a:solidFill>
                  <a:srgbClr val="82786F"/>
                </a:solidFill>
                <a:cs typeface="Verdana" panose="020B0604030504040204" pitchFamily="34" charset="0"/>
              </a:rPr>
              <a:t> </a:t>
            </a:r>
            <a:r>
              <a:rPr lang="en-GB" sz="1067" i="1" dirty="0">
                <a:solidFill>
                  <a:srgbClr val="82786F"/>
                </a:solidFill>
                <a:cs typeface="Verdana" panose="020B0604030504040204" pitchFamily="34" charset="0"/>
              </a:rPr>
              <a:t>N Engl J Med</a:t>
            </a:r>
            <a:r>
              <a:rPr lang="en-GB" sz="1067" dirty="0">
                <a:solidFill>
                  <a:srgbClr val="82786F"/>
                </a:solidFill>
                <a:cs typeface="Verdana" panose="020B0604030504040204" pitchFamily="34" charset="0"/>
              </a:rPr>
              <a:t> 2016;375:794–8 2. Centre for Disease Control and Prevention. Available here: </a:t>
            </a:r>
            <a:r>
              <a:rPr lang="en-GB" sz="1067" dirty="0">
                <a:solidFill>
                  <a:srgbClr val="82786F"/>
                </a:solidFill>
                <a:cs typeface="Verdana" panose="020B0604030504040204" pitchFamily="34" charset="0"/>
                <a:hlinkClick r:id="rId4"/>
              </a:rPr>
              <a:t>https://www.cdc.gov/mmwr/volumes/66/wr/mm</a:t>
            </a:r>
            <a:br>
              <a:rPr lang="en-GB" sz="1067" dirty="0">
                <a:solidFill>
                  <a:srgbClr val="82786F"/>
                </a:solidFill>
                <a:cs typeface="Verdana" panose="020B0604030504040204" pitchFamily="34" charset="0"/>
                <a:hlinkClick r:id="rId4"/>
              </a:rPr>
            </a:br>
            <a:r>
              <a:rPr lang="en-GB" sz="1067" dirty="0">
                <a:solidFill>
                  <a:srgbClr val="82786F"/>
                </a:solidFill>
                <a:cs typeface="Verdana" panose="020B0604030504040204" pitchFamily="34" charset="0"/>
                <a:hlinkClick r:id="rId4"/>
              </a:rPr>
              <a:t>6639e1.htm</a:t>
            </a:r>
            <a:r>
              <a:rPr lang="en-GB" sz="1067" dirty="0">
                <a:solidFill>
                  <a:srgbClr val="82786F"/>
                </a:solidFill>
                <a:cs typeface="Verdana" panose="020B0604030504040204" pitchFamily="34" charset="0"/>
              </a:rPr>
              <a:t> [accessed June 2018]</a:t>
            </a:r>
          </a:p>
        </p:txBody>
      </p:sp>
      <p:sp>
        <p:nvSpPr>
          <p:cNvPr id="30" name="Rectangle 1"/>
          <p:cNvSpPr>
            <a:spLocks noChangeArrowheads="1"/>
          </p:cNvSpPr>
          <p:nvPr/>
        </p:nvSpPr>
        <p:spPr bwMode="auto">
          <a:xfrm>
            <a:off x="439734" y="6122957"/>
            <a:ext cx="10697159"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sz="1067" dirty="0">
                <a:solidFill>
                  <a:srgbClr val="82786F"/>
                </a:solidFill>
                <a:cs typeface="Verdana" panose="020B0604030504040204" pitchFamily="34" charset="0"/>
              </a:rPr>
              <a:t>Relative risk of developing cancers with BMI ≥40 kg/m</a:t>
            </a:r>
            <a:r>
              <a:rPr lang="en-GB" sz="1067" baseline="30000" dirty="0">
                <a:solidFill>
                  <a:srgbClr val="82786F"/>
                </a:solidFill>
                <a:cs typeface="Verdana" panose="020B0604030504040204" pitchFamily="34" charset="0"/>
              </a:rPr>
              <a:t>2</a:t>
            </a:r>
            <a:r>
              <a:rPr lang="en-GB" sz="1067" dirty="0">
                <a:solidFill>
                  <a:srgbClr val="82786F"/>
                </a:solidFill>
                <a:cs typeface="Verdana" panose="020B0604030504040204" pitchFamily="34" charset="0"/>
              </a:rPr>
              <a:t> vs. BMI 18.5–24.9 kg/m</a:t>
            </a:r>
            <a:r>
              <a:rPr lang="en-GB" sz="1067" baseline="30000" dirty="0">
                <a:solidFill>
                  <a:srgbClr val="82786F"/>
                </a:solidFill>
                <a:cs typeface="Verdana" panose="020B0604030504040204" pitchFamily="34" charset="0"/>
              </a:rPr>
              <a:t>2</a:t>
            </a:r>
            <a:r>
              <a:rPr lang="en-GB" sz="1067" dirty="0">
                <a:solidFill>
                  <a:srgbClr val="82786F"/>
                </a:solidFill>
                <a:cs typeface="Verdana" panose="020B0604030504040204" pitchFamily="34" charset="0"/>
              </a:rPr>
              <a:t>. *Post-menopausal. MM, multiple myeloma; RCC, renal cell carcinoma</a:t>
            </a:r>
          </a:p>
        </p:txBody>
      </p:sp>
      <p:sp>
        <p:nvSpPr>
          <p:cNvPr id="31" name="TextBox 30"/>
          <p:cNvSpPr txBox="1"/>
          <p:nvPr/>
        </p:nvSpPr>
        <p:spPr>
          <a:xfrm>
            <a:off x="4168019" y="2215450"/>
            <a:ext cx="4010024" cy="1055608"/>
          </a:xfrm>
          <a:prstGeom prst="roundRect">
            <a:avLst/>
          </a:prstGeom>
          <a:solidFill>
            <a:srgbClr val="009FDA">
              <a:alpha val="10000"/>
            </a:srgb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400" dirty="0">
                <a:solidFill>
                  <a:srgbClr val="001965"/>
                </a:solidFill>
              </a:rPr>
              <a:t>In 2014 around </a:t>
            </a:r>
            <a:r>
              <a:rPr lang="en-GB" sz="1400" b="1" dirty="0">
                <a:solidFill>
                  <a:srgbClr val="001965"/>
                </a:solidFill>
              </a:rPr>
              <a:t>631,000</a:t>
            </a:r>
            <a:r>
              <a:rPr lang="en-GB" sz="1400" dirty="0">
                <a:solidFill>
                  <a:srgbClr val="001965"/>
                </a:solidFill>
              </a:rPr>
              <a:t> individuals in the US had a diagnosis of a cancer associated with overweight or obesity, representing </a:t>
            </a:r>
            <a:r>
              <a:rPr lang="en-GB" sz="1400" b="1" dirty="0">
                <a:solidFill>
                  <a:srgbClr val="001965"/>
                </a:solidFill>
              </a:rPr>
              <a:t>40%</a:t>
            </a:r>
            <a:r>
              <a:rPr lang="en-GB" sz="1400" dirty="0">
                <a:solidFill>
                  <a:srgbClr val="001965"/>
                </a:solidFill>
              </a:rPr>
              <a:t> of all diagnosed cancers</a:t>
            </a:r>
            <a:r>
              <a:rPr lang="en-GB" sz="1400" baseline="30000" dirty="0">
                <a:solidFill>
                  <a:srgbClr val="001965"/>
                </a:solidFill>
              </a:rPr>
              <a:t>2</a:t>
            </a:r>
            <a:endParaRPr lang="en-GB" sz="1400" dirty="0">
              <a:solidFill>
                <a:srgbClr val="001965"/>
              </a:solidFill>
            </a:endParaRPr>
          </a:p>
        </p:txBody>
      </p:sp>
    </p:spTree>
    <p:extLst>
      <p:ext uri="{BB962C8B-B14F-4D97-AF65-F5344CB8AC3E}">
        <p14:creationId xmlns:p14="http://schemas.microsoft.com/office/powerpoint/2010/main" val="621817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 y="6240204"/>
            <a:ext cx="8693834" cy="617798"/>
          </a:xfrm>
          <a:prstGeom prst="rect">
            <a:avLst/>
          </a:prstGeom>
          <a:noFill/>
        </p:spPr>
        <p:txBody>
          <a:bodyPr wrap="none" lIns="120227" tIns="61976" rIns="120227" bIns="61976" rtlCol="0" anchor="b">
            <a:spAutoFit/>
          </a:bodyPr>
          <a:lstStyle/>
          <a:p>
            <a:r>
              <a:rPr lang="en-GB" sz="1067">
                <a:solidFill>
                  <a:srgbClr val="82786F"/>
                </a:solidFill>
              </a:rPr>
              <a:t>1. Knowler </a:t>
            </a:r>
            <a:r>
              <a:rPr lang="en-GB" sz="1067" i="1">
                <a:solidFill>
                  <a:srgbClr val="82786F"/>
                </a:solidFill>
              </a:rPr>
              <a:t>et al</a:t>
            </a:r>
            <a:r>
              <a:rPr lang="en-GB" sz="1067">
                <a:solidFill>
                  <a:srgbClr val="82786F"/>
                </a:solidFill>
              </a:rPr>
              <a:t>. </a:t>
            </a:r>
            <a:r>
              <a:rPr lang="en-GB" sz="1067" i="1">
                <a:solidFill>
                  <a:srgbClr val="82786F"/>
                </a:solidFill>
              </a:rPr>
              <a:t>N Engl J Med</a:t>
            </a:r>
            <a:r>
              <a:rPr lang="en-GB" sz="1067">
                <a:solidFill>
                  <a:srgbClr val="82786F"/>
                </a:solidFill>
              </a:rPr>
              <a:t> 2002;346:393–403; 2. Li </a:t>
            </a:r>
            <a:r>
              <a:rPr lang="en-GB" sz="1067" i="1">
                <a:solidFill>
                  <a:srgbClr val="82786F"/>
                </a:solidFill>
              </a:rPr>
              <a:t>et al</a:t>
            </a:r>
            <a:r>
              <a:rPr lang="en-GB" sz="1067">
                <a:solidFill>
                  <a:srgbClr val="82786F"/>
                </a:solidFill>
              </a:rPr>
              <a:t>. </a:t>
            </a:r>
            <a:r>
              <a:rPr lang="en-GB" sz="1067" i="1">
                <a:solidFill>
                  <a:srgbClr val="82786F"/>
                </a:solidFill>
              </a:rPr>
              <a:t>Lancet Diabetes Endocrinol</a:t>
            </a:r>
            <a:r>
              <a:rPr lang="en-GB" sz="1067">
                <a:solidFill>
                  <a:srgbClr val="82786F"/>
                </a:solidFill>
              </a:rPr>
              <a:t> 2014;2:474–80; 3. Datillo </a:t>
            </a:r>
            <a:r>
              <a:rPr lang="en-GB" sz="1067" i="1">
                <a:solidFill>
                  <a:srgbClr val="82786F"/>
                </a:solidFill>
              </a:rPr>
              <a:t>et al</a:t>
            </a:r>
            <a:r>
              <a:rPr lang="en-GB" sz="1067">
                <a:solidFill>
                  <a:srgbClr val="82786F"/>
                </a:solidFill>
              </a:rPr>
              <a:t>. </a:t>
            </a:r>
            <a:r>
              <a:rPr lang="en-GB" sz="1067" i="1">
                <a:solidFill>
                  <a:srgbClr val="82786F"/>
                </a:solidFill>
              </a:rPr>
              <a:t>Am J Clin Nutr</a:t>
            </a:r>
            <a:r>
              <a:rPr lang="en-GB" sz="1067">
                <a:solidFill>
                  <a:srgbClr val="82786F"/>
                </a:solidFill>
              </a:rPr>
              <a:t> 1992;56:320–8; </a:t>
            </a:r>
            <a:br>
              <a:rPr lang="en-GB" sz="1067">
                <a:solidFill>
                  <a:srgbClr val="82786F"/>
                </a:solidFill>
              </a:rPr>
            </a:br>
            <a:r>
              <a:rPr lang="en-GB" sz="1067">
                <a:solidFill>
                  <a:srgbClr val="82786F"/>
                </a:solidFill>
              </a:rPr>
              <a:t>4. Wing </a:t>
            </a:r>
            <a:r>
              <a:rPr lang="en-GB" sz="1067" i="1">
                <a:solidFill>
                  <a:srgbClr val="82786F"/>
                </a:solidFill>
              </a:rPr>
              <a:t>et al</a:t>
            </a:r>
            <a:r>
              <a:rPr lang="en-GB" sz="1067">
                <a:solidFill>
                  <a:srgbClr val="82786F"/>
                </a:solidFill>
              </a:rPr>
              <a:t>. </a:t>
            </a:r>
            <a:r>
              <a:rPr lang="en-GB" sz="1067" i="1">
                <a:solidFill>
                  <a:srgbClr val="82786F"/>
                </a:solidFill>
              </a:rPr>
              <a:t>Diabetes Care</a:t>
            </a:r>
            <a:r>
              <a:rPr lang="en-GB" sz="1067">
                <a:solidFill>
                  <a:srgbClr val="82786F"/>
                </a:solidFill>
              </a:rPr>
              <a:t> 2011;34:1481–6; 5. Foster </a:t>
            </a:r>
            <a:r>
              <a:rPr lang="en-GB" sz="1067" i="1">
                <a:solidFill>
                  <a:srgbClr val="82786F"/>
                </a:solidFill>
              </a:rPr>
              <a:t>et al</a:t>
            </a:r>
            <a:r>
              <a:rPr lang="en-GB" sz="1067">
                <a:solidFill>
                  <a:srgbClr val="82786F"/>
                </a:solidFill>
              </a:rPr>
              <a:t>. </a:t>
            </a:r>
            <a:r>
              <a:rPr lang="en-GB" sz="1067" i="1">
                <a:solidFill>
                  <a:srgbClr val="82786F"/>
                </a:solidFill>
              </a:rPr>
              <a:t>Arch Intern Med</a:t>
            </a:r>
            <a:r>
              <a:rPr lang="en-GB" sz="1067">
                <a:solidFill>
                  <a:srgbClr val="82786F"/>
                </a:solidFill>
              </a:rPr>
              <a:t> 2009;169:1619–26; 6. Kuna </a:t>
            </a:r>
            <a:r>
              <a:rPr lang="en-GB" sz="1067" i="1">
                <a:solidFill>
                  <a:srgbClr val="82786F"/>
                </a:solidFill>
              </a:rPr>
              <a:t>et al</a:t>
            </a:r>
            <a:r>
              <a:rPr lang="en-GB" sz="1067">
                <a:solidFill>
                  <a:srgbClr val="82786F"/>
                </a:solidFill>
              </a:rPr>
              <a:t>. </a:t>
            </a:r>
            <a:r>
              <a:rPr lang="en-GB" sz="1067" i="1">
                <a:solidFill>
                  <a:srgbClr val="82786F"/>
                </a:solidFill>
              </a:rPr>
              <a:t>Sleep </a:t>
            </a:r>
            <a:r>
              <a:rPr lang="en-GB" sz="1067">
                <a:solidFill>
                  <a:srgbClr val="82786F"/>
                </a:solidFill>
              </a:rPr>
              <a:t>2013;36:641–9; 7. Warkentin </a:t>
            </a:r>
            <a:r>
              <a:rPr lang="en-GB" sz="1067" i="1">
                <a:solidFill>
                  <a:srgbClr val="82786F"/>
                </a:solidFill>
              </a:rPr>
              <a:t>et al</a:t>
            </a:r>
            <a:r>
              <a:rPr lang="en-GB" sz="1067">
                <a:solidFill>
                  <a:srgbClr val="82786F"/>
                </a:solidFill>
              </a:rPr>
              <a:t>. </a:t>
            </a:r>
            <a:br>
              <a:rPr lang="en-GB" sz="1067">
                <a:solidFill>
                  <a:srgbClr val="82786F"/>
                </a:solidFill>
              </a:rPr>
            </a:br>
            <a:r>
              <a:rPr lang="en-GB" sz="1067" i="1">
                <a:solidFill>
                  <a:srgbClr val="82786F"/>
                </a:solidFill>
              </a:rPr>
              <a:t>Obes Rev</a:t>
            </a:r>
            <a:r>
              <a:rPr lang="en-GB" sz="1067">
                <a:solidFill>
                  <a:srgbClr val="82786F"/>
                </a:solidFill>
              </a:rPr>
              <a:t> 2014;15:169–82; 8. Wright </a:t>
            </a:r>
            <a:r>
              <a:rPr lang="en-GB" sz="1067" i="1">
                <a:solidFill>
                  <a:srgbClr val="82786F"/>
                </a:solidFill>
              </a:rPr>
              <a:t>et al</a:t>
            </a:r>
            <a:r>
              <a:rPr lang="en-GB" sz="1067">
                <a:solidFill>
                  <a:srgbClr val="82786F"/>
                </a:solidFill>
              </a:rPr>
              <a:t>. </a:t>
            </a:r>
            <a:r>
              <a:rPr lang="en-GB" sz="1067" i="1">
                <a:solidFill>
                  <a:srgbClr val="82786F"/>
                </a:solidFill>
              </a:rPr>
              <a:t>J Health Psychol</a:t>
            </a:r>
            <a:r>
              <a:rPr lang="en-GB" sz="1067">
                <a:solidFill>
                  <a:srgbClr val="82786F"/>
                </a:solidFill>
              </a:rPr>
              <a:t> 2013;18:574–86</a:t>
            </a:r>
            <a:endParaRPr lang="en-GB" sz="1067" dirty="0">
              <a:solidFill>
                <a:srgbClr val="82786F"/>
              </a:solidFill>
            </a:endParaRPr>
          </a:p>
        </p:txBody>
      </p:sp>
      <p:sp>
        <p:nvSpPr>
          <p:cNvPr id="2" name="Title 1"/>
          <p:cNvSpPr>
            <a:spLocks noGrp="1"/>
          </p:cNvSpPr>
          <p:nvPr>
            <p:ph type="title"/>
          </p:nvPr>
        </p:nvSpPr>
        <p:spPr/>
        <p:txBody>
          <a:bodyPr>
            <a:normAutofit fontScale="90000"/>
          </a:bodyPr>
          <a:lstStyle/>
          <a:p>
            <a:r>
              <a:rPr lang="en-GB" dirty="0" err="1"/>
              <a:t>Redukce</a:t>
            </a:r>
            <a:r>
              <a:rPr lang="en-GB" dirty="0"/>
              <a:t> </a:t>
            </a:r>
            <a:r>
              <a:rPr lang="en-GB" dirty="0" err="1"/>
              <a:t>váhy</a:t>
            </a:r>
            <a:r>
              <a:rPr lang="en-GB" dirty="0"/>
              <a:t> </a:t>
            </a:r>
            <a:r>
              <a:rPr lang="en-GB" dirty="0" err="1"/>
              <a:t>zlepšuje</a:t>
            </a:r>
            <a:r>
              <a:rPr lang="en-GB" dirty="0"/>
              <a:t> </a:t>
            </a:r>
            <a:r>
              <a:rPr lang="en-GB" dirty="0" err="1"/>
              <a:t>komorbidity</a:t>
            </a:r>
            <a:endParaRPr lang="en-GB" dirty="0"/>
          </a:p>
        </p:txBody>
      </p:sp>
      <p:sp>
        <p:nvSpPr>
          <p:cNvPr id="8" name="TextBox 11"/>
          <p:cNvSpPr txBox="1">
            <a:spLocks noChangeArrowheads="1"/>
          </p:cNvSpPr>
          <p:nvPr/>
        </p:nvSpPr>
        <p:spPr bwMode="auto">
          <a:xfrm>
            <a:off x="4127500" y="3314743"/>
            <a:ext cx="1939144" cy="54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GB" sz="1467" dirty="0" err="1">
                <a:solidFill>
                  <a:srgbClr val="001965"/>
                </a:solidFill>
                <a:latin typeface="+mn-lt"/>
              </a:rPr>
              <a:t>Zlepšení</a:t>
            </a:r>
            <a:r>
              <a:rPr lang="en-GB" sz="1467" dirty="0">
                <a:solidFill>
                  <a:srgbClr val="001965"/>
                </a:solidFill>
                <a:latin typeface="+mn-lt"/>
              </a:rPr>
              <a:t> </a:t>
            </a:r>
            <a:r>
              <a:rPr lang="en-GB" sz="1467" dirty="0" err="1">
                <a:solidFill>
                  <a:srgbClr val="001965"/>
                </a:solidFill>
                <a:latin typeface="+mn-lt"/>
              </a:rPr>
              <a:t>lipidového</a:t>
            </a:r>
            <a:r>
              <a:rPr lang="en-GB" sz="1467" dirty="0">
                <a:solidFill>
                  <a:srgbClr val="001965"/>
                </a:solidFill>
                <a:latin typeface="+mn-lt"/>
              </a:rPr>
              <a:t>  profilu</a:t>
            </a:r>
            <a:r>
              <a:rPr lang="en-GB" sz="1467" baseline="30000" dirty="0">
                <a:solidFill>
                  <a:srgbClr val="001965"/>
                </a:solidFill>
                <a:latin typeface="+mn-lt"/>
              </a:rPr>
              <a:t>3</a:t>
            </a:r>
          </a:p>
        </p:txBody>
      </p:sp>
      <p:sp>
        <p:nvSpPr>
          <p:cNvPr id="13" name="Rounded Rectangle 12"/>
          <p:cNvSpPr/>
          <p:nvPr/>
        </p:nvSpPr>
        <p:spPr>
          <a:xfrm>
            <a:off x="-16532" y="1800412"/>
            <a:ext cx="12208535" cy="425169"/>
          </a:xfrm>
          <a:prstGeom prst="roundRect">
            <a:avLst>
              <a:gd name="adj" fmla="val 0"/>
            </a:avLst>
          </a:prstGeom>
          <a:solidFill>
            <a:schemeClr val="accent2"/>
          </a:solidFill>
          <a:ln w="38100">
            <a:noFill/>
          </a:ln>
          <a:effectLst/>
          <a:scene3d>
            <a:camera prst="orthographicFront">
              <a:rot lat="0" lon="0" rev="0"/>
            </a:camera>
            <a:lightRig rig="contrasting" dir="t">
              <a:rot lat="0" lon="0" rev="7800000"/>
            </a:lightRig>
          </a:scene3d>
          <a:sp3d/>
        </p:spPr>
        <p:txBody>
          <a:bodyPr wrap="square" lIns="96000" tIns="48000" rIns="96000" bIns="48000" anchor="ctr">
            <a:spAutoFit/>
          </a:bodyPr>
          <a:lstStyle/>
          <a:p>
            <a:pPr indent="-476239" algn="ctr">
              <a:buClr>
                <a:srgbClr val="0000CC"/>
              </a:buClr>
              <a:buSzPct val="150000"/>
              <a:defRPr/>
            </a:pPr>
            <a:r>
              <a:rPr lang="en-GB" sz="2133" dirty="0" err="1">
                <a:solidFill>
                  <a:srgbClr val="FFFFFF"/>
                </a:solidFill>
              </a:rPr>
              <a:t>Benefity</a:t>
            </a:r>
            <a:r>
              <a:rPr lang="en-GB" sz="2133" dirty="0">
                <a:solidFill>
                  <a:srgbClr val="FFFFFF"/>
                </a:solidFill>
              </a:rPr>
              <a:t> 5–10% </a:t>
            </a:r>
            <a:r>
              <a:rPr lang="en-GB" sz="2133" dirty="0" err="1">
                <a:solidFill>
                  <a:srgbClr val="FFFFFF"/>
                </a:solidFill>
              </a:rPr>
              <a:t>redukce</a:t>
            </a:r>
            <a:r>
              <a:rPr lang="en-GB" sz="2133" dirty="0">
                <a:solidFill>
                  <a:srgbClr val="FFFFFF"/>
                </a:solidFill>
              </a:rPr>
              <a:t> </a:t>
            </a:r>
            <a:r>
              <a:rPr lang="en-GB" sz="2133" dirty="0" err="1">
                <a:solidFill>
                  <a:srgbClr val="FFFFFF"/>
                </a:solidFill>
              </a:rPr>
              <a:t>váhy</a:t>
            </a:r>
            <a:endParaRPr lang="en-GB" sz="2133" dirty="0">
              <a:solidFill>
                <a:srgbClr val="FFFFFF"/>
              </a:solidFill>
            </a:endParaRPr>
          </a:p>
        </p:txBody>
      </p:sp>
      <p:grpSp>
        <p:nvGrpSpPr>
          <p:cNvPr id="189" name="Group 188"/>
          <p:cNvGrpSpPr/>
          <p:nvPr/>
        </p:nvGrpSpPr>
        <p:grpSpPr>
          <a:xfrm>
            <a:off x="440692" y="2187963"/>
            <a:ext cx="1775883" cy="3454135"/>
            <a:chOff x="349569" y="1640971"/>
            <a:chExt cx="1331912" cy="2590601"/>
          </a:xfrm>
        </p:grpSpPr>
        <p:sp>
          <p:nvSpPr>
            <p:cNvPr id="12" name="Down Arrow 11"/>
            <p:cNvSpPr/>
            <p:nvPr/>
          </p:nvSpPr>
          <p:spPr>
            <a:xfrm>
              <a:off x="714535" y="1640971"/>
              <a:ext cx="601980" cy="640751"/>
            </a:xfrm>
            <a:prstGeom prst="downArrow">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5" name="TextBox 10"/>
            <p:cNvSpPr txBox="1">
              <a:spLocks noChangeArrowheads="1"/>
            </p:cNvSpPr>
            <p:nvPr/>
          </p:nvSpPr>
          <p:spPr bwMode="auto">
            <a:xfrm>
              <a:off x="349569" y="2482881"/>
              <a:ext cx="1331912" cy="40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GB" sz="1467" dirty="0" err="1">
                  <a:solidFill>
                    <a:srgbClr val="001965"/>
                  </a:solidFill>
                  <a:latin typeface="+mn-lt"/>
                </a:rPr>
                <a:t>Redukce</a:t>
              </a:r>
              <a:r>
                <a:rPr lang="en-GB" sz="1467" dirty="0">
                  <a:solidFill>
                    <a:srgbClr val="001965"/>
                  </a:solidFill>
                  <a:latin typeface="+mn-lt"/>
                </a:rPr>
                <a:t> </a:t>
              </a:r>
              <a:r>
                <a:rPr lang="en-GB" sz="1467" dirty="0" err="1">
                  <a:solidFill>
                    <a:srgbClr val="001965"/>
                  </a:solidFill>
                  <a:latin typeface="+mn-lt"/>
                </a:rPr>
                <a:t>rizika</a:t>
              </a:r>
              <a:r>
                <a:rPr lang="en-GB" sz="1467" dirty="0">
                  <a:solidFill>
                    <a:srgbClr val="001965"/>
                  </a:solidFill>
                  <a:latin typeface="+mn-lt"/>
                </a:rPr>
                <a:t> DM 2.typu</a:t>
              </a:r>
              <a:r>
                <a:rPr lang="en-GB" sz="1467" baseline="30000" dirty="0">
                  <a:solidFill>
                    <a:srgbClr val="001965"/>
                  </a:solidFill>
                  <a:latin typeface="+mn-lt"/>
                </a:rPr>
                <a:t>1</a:t>
              </a:r>
            </a:p>
          </p:txBody>
        </p:sp>
        <p:grpSp>
          <p:nvGrpSpPr>
            <p:cNvPr id="6" name="Group 5"/>
            <p:cNvGrpSpPr/>
            <p:nvPr/>
          </p:nvGrpSpPr>
          <p:grpSpPr>
            <a:xfrm>
              <a:off x="605125" y="3407172"/>
              <a:ext cx="820800" cy="824400"/>
              <a:chOff x="3309338" y="4051904"/>
              <a:chExt cx="716303" cy="710595"/>
            </a:xfrm>
          </p:grpSpPr>
          <p:sp>
            <p:nvSpPr>
              <p:cNvPr id="38" name="Freeform 347"/>
              <p:cNvSpPr>
                <a:spLocks/>
              </p:cNvSpPr>
              <p:nvPr/>
            </p:nvSpPr>
            <p:spPr bwMode="auto">
              <a:xfrm>
                <a:off x="3309338" y="4051904"/>
                <a:ext cx="716303" cy="710595"/>
              </a:xfrm>
              <a:custGeom>
                <a:avLst/>
                <a:gdLst>
                  <a:gd name="T0" fmla="*/ 256 w 256"/>
                  <a:gd name="T1" fmla="*/ 233 h 255"/>
                  <a:gd name="T2" fmla="*/ 234 w 256"/>
                  <a:gd name="T3" fmla="*/ 255 h 255"/>
                  <a:gd name="T4" fmla="*/ 22 w 256"/>
                  <a:gd name="T5" fmla="*/ 255 h 255"/>
                  <a:gd name="T6" fmla="*/ 0 w 256"/>
                  <a:gd name="T7" fmla="*/ 233 h 255"/>
                  <a:gd name="T8" fmla="*/ 0 w 256"/>
                  <a:gd name="T9" fmla="*/ 22 h 255"/>
                  <a:gd name="T10" fmla="*/ 22 w 256"/>
                  <a:gd name="T11" fmla="*/ 0 h 255"/>
                  <a:gd name="T12" fmla="*/ 234 w 256"/>
                  <a:gd name="T13" fmla="*/ 0 h 255"/>
                  <a:gd name="T14" fmla="*/ 256 w 256"/>
                  <a:gd name="T15" fmla="*/ 22 h 255"/>
                  <a:gd name="T16" fmla="*/ 256 w 256"/>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5">
                    <a:moveTo>
                      <a:pt x="256" y="233"/>
                    </a:moveTo>
                    <a:cubicBezTo>
                      <a:pt x="256" y="245"/>
                      <a:pt x="246" y="255"/>
                      <a:pt x="234" y="255"/>
                    </a:cubicBezTo>
                    <a:cubicBezTo>
                      <a:pt x="22" y="255"/>
                      <a:pt x="22" y="255"/>
                      <a:pt x="22" y="255"/>
                    </a:cubicBezTo>
                    <a:cubicBezTo>
                      <a:pt x="10" y="255"/>
                      <a:pt x="0" y="245"/>
                      <a:pt x="0" y="233"/>
                    </a:cubicBezTo>
                    <a:cubicBezTo>
                      <a:pt x="0" y="22"/>
                      <a:pt x="0" y="22"/>
                      <a:pt x="0" y="22"/>
                    </a:cubicBezTo>
                    <a:cubicBezTo>
                      <a:pt x="0" y="10"/>
                      <a:pt x="10" y="0"/>
                      <a:pt x="22" y="0"/>
                    </a:cubicBezTo>
                    <a:cubicBezTo>
                      <a:pt x="234" y="0"/>
                      <a:pt x="234" y="0"/>
                      <a:pt x="234" y="0"/>
                    </a:cubicBezTo>
                    <a:cubicBezTo>
                      <a:pt x="246" y="0"/>
                      <a:pt x="256" y="10"/>
                      <a:pt x="256" y="22"/>
                    </a:cubicBezTo>
                    <a:lnTo>
                      <a:pt x="256" y="233"/>
                    </a:lnTo>
                    <a:close/>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grpSp>
            <p:nvGrpSpPr>
              <p:cNvPr id="30" name="Group 29"/>
              <p:cNvGrpSpPr/>
              <p:nvPr/>
            </p:nvGrpSpPr>
            <p:grpSpPr>
              <a:xfrm>
                <a:off x="3538322" y="4130627"/>
                <a:ext cx="258335" cy="553149"/>
                <a:chOff x="3898900" y="311150"/>
                <a:chExt cx="215900" cy="462286"/>
              </a:xfrm>
            </p:grpSpPr>
            <p:sp>
              <p:nvSpPr>
                <p:cNvPr id="31" name="Rounded Rectangle 30"/>
                <p:cNvSpPr/>
                <p:nvPr/>
              </p:nvSpPr>
              <p:spPr>
                <a:xfrm>
                  <a:off x="3898900" y="311150"/>
                  <a:ext cx="215900" cy="399850"/>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2" name="Rounded Rectangle 31"/>
                <p:cNvSpPr/>
                <p:nvPr/>
              </p:nvSpPr>
              <p:spPr>
                <a:xfrm>
                  <a:off x="3916362" y="335644"/>
                  <a:ext cx="180975" cy="224744"/>
                </a:xfrm>
                <a:prstGeom prst="roundRect">
                  <a:avLst/>
                </a:prstGeom>
                <a:solidFill>
                  <a:srgbClr val="0019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3" name="Oval 32"/>
                <p:cNvSpPr/>
                <p:nvPr/>
              </p:nvSpPr>
              <p:spPr>
                <a:xfrm>
                  <a:off x="3962971" y="579860"/>
                  <a:ext cx="87756" cy="87756"/>
                </a:xfrm>
                <a:prstGeom prst="ellipse">
                  <a:avLst/>
                </a:prstGeom>
                <a:solidFill>
                  <a:srgbClr val="0019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4" name="Oval 33"/>
                <p:cNvSpPr/>
                <p:nvPr/>
              </p:nvSpPr>
              <p:spPr>
                <a:xfrm>
                  <a:off x="3909718" y="624399"/>
                  <a:ext cx="53253" cy="53253"/>
                </a:xfrm>
                <a:prstGeom prst="ellipse">
                  <a:avLst/>
                </a:prstGeom>
                <a:solidFill>
                  <a:srgbClr val="0019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5" name="Oval 34"/>
                <p:cNvSpPr/>
                <p:nvPr/>
              </p:nvSpPr>
              <p:spPr>
                <a:xfrm>
                  <a:off x="4049139" y="624399"/>
                  <a:ext cx="53253" cy="53253"/>
                </a:xfrm>
                <a:prstGeom prst="ellipse">
                  <a:avLst/>
                </a:prstGeom>
                <a:solidFill>
                  <a:srgbClr val="0019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6" name="Rectangle 35"/>
                <p:cNvSpPr/>
                <p:nvPr/>
              </p:nvSpPr>
              <p:spPr>
                <a:xfrm>
                  <a:off x="3983989" y="689098"/>
                  <a:ext cx="45719" cy="8433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7" name="Freeform 1118"/>
                <p:cNvSpPr>
                  <a:spLocks/>
                </p:cNvSpPr>
                <p:nvPr/>
              </p:nvSpPr>
              <p:spPr bwMode="auto">
                <a:xfrm>
                  <a:off x="3971949" y="377932"/>
                  <a:ext cx="69797" cy="131692"/>
                </a:xfrm>
                <a:custGeom>
                  <a:avLst/>
                  <a:gdLst>
                    <a:gd name="T0" fmla="*/ 54 w 108"/>
                    <a:gd name="T1" fmla="*/ 204 h 204"/>
                    <a:gd name="T2" fmla="*/ 108 w 108"/>
                    <a:gd name="T3" fmla="*/ 150 h 204"/>
                    <a:gd name="T4" fmla="*/ 54 w 108"/>
                    <a:gd name="T5" fmla="*/ 0 h 204"/>
                    <a:gd name="T6" fmla="*/ 0 w 108"/>
                    <a:gd name="T7" fmla="*/ 150 h 204"/>
                    <a:gd name="T8" fmla="*/ 54 w 108"/>
                    <a:gd name="T9" fmla="*/ 204 h 204"/>
                  </a:gdLst>
                  <a:ahLst/>
                  <a:cxnLst>
                    <a:cxn ang="0">
                      <a:pos x="T0" y="T1"/>
                    </a:cxn>
                    <a:cxn ang="0">
                      <a:pos x="T2" y="T3"/>
                    </a:cxn>
                    <a:cxn ang="0">
                      <a:pos x="T4" y="T5"/>
                    </a:cxn>
                    <a:cxn ang="0">
                      <a:pos x="T6" y="T7"/>
                    </a:cxn>
                    <a:cxn ang="0">
                      <a:pos x="T8" y="T9"/>
                    </a:cxn>
                  </a:cxnLst>
                  <a:rect l="0" t="0" r="r" b="b"/>
                  <a:pathLst>
                    <a:path w="108" h="204">
                      <a:moveTo>
                        <a:pt x="54" y="204"/>
                      </a:moveTo>
                      <a:cubicBezTo>
                        <a:pt x="88" y="204"/>
                        <a:pt x="108" y="173"/>
                        <a:pt x="108" y="150"/>
                      </a:cubicBezTo>
                      <a:cubicBezTo>
                        <a:pt x="108" y="107"/>
                        <a:pt x="63" y="58"/>
                        <a:pt x="54" y="0"/>
                      </a:cubicBezTo>
                      <a:cubicBezTo>
                        <a:pt x="44" y="57"/>
                        <a:pt x="0" y="107"/>
                        <a:pt x="0" y="150"/>
                      </a:cubicBezTo>
                      <a:cubicBezTo>
                        <a:pt x="0" y="173"/>
                        <a:pt x="20" y="204"/>
                        <a:pt x="54" y="204"/>
                      </a:cubicBezTo>
                    </a:path>
                  </a:pathLst>
                </a:custGeom>
                <a:solidFill>
                  <a:schemeClr val="bg1"/>
                </a:solidFill>
                <a:ln>
                  <a:solidFill>
                    <a:schemeClr val="bg1"/>
                  </a:solidFill>
                </a:ln>
              </p:spPr>
              <p:txBody>
                <a:bodyPr vert="horz" wrap="square" lIns="121920" tIns="60960" rIns="121920" bIns="60960" numCol="1" anchor="t" anchorCtr="0" compatLnSpc="1">
                  <a:prstTxWarp prst="textNoShape">
                    <a:avLst/>
                  </a:prstTxWarp>
                </a:bodyPr>
                <a:lstStyle/>
                <a:p>
                  <a:pPr defTabSz="1219170">
                    <a:defRPr/>
                  </a:pPr>
                  <a:endParaRPr lang="en-GB" sz="2400" dirty="0">
                    <a:solidFill>
                      <a:srgbClr val="001965"/>
                    </a:solidFill>
                    <a:latin typeface="Verdana"/>
                  </a:endParaRPr>
                </a:p>
              </p:txBody>
            </p:sp>
          </p:grpSp>
        </p:grpSp>
      </p:grpSp>
      <p:grpSp>
        <p:nvGrpSpPr>
          <p:cNvPr id="190" name="Group 189"/>
          <p:cNvGrpSpPr/>
          <p:nvPr/>
        </p:nvGrpSpPr>
        <p:grpSpPr>
          <a:xfrm>
            <a:off x="2288117" y="2187963"/>
            <a:ext cx="1775883" cy="3454135"/>
            <a:chOff x="1735138" y="1640971"/>
            <a:chExt cx="1331912" cy="2590601"/>
          </a:xfrm>
        </p:grpSpPr>
        <p:sp>
          <p:nvSpPr>
            <p:cNvPr id="4" name="TextBox 10"/>
            <p:cNvSpPr txBox="1">
              <a:spLocks noChangeArrowheads="1"/>
            </p:cNvSpPr>
            <p:nvPr/>
          </p:nvSpPr>
          <p:spPr bwMode="auto">
            <a:xfrm>
              <a:off x="1735138" y="2487645"/>
              <a:ext cx="1331912" cy="40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GB" sz="1467" dirty="0" err="1">
                  <a:solidFill>
                    <a:srgbClr val="001965"/>
                  </a:solidFill>
                  <a:latin typeface="+mn-lt"/>
                </a:rPr>
                <a:t>Redukce</a:t>
              </a:r>
              <a:r>
                <a:rPr lang="en-GB" sz="1467" dirty="0">
                  <a:solidFill>
                    <a:srgbClr val="001965"/>
                  </a:solidFill>
                  <a:latin typeface="+mn-lt"/>
                </a:rPr>
                <a:t>  CV mortality</a:t>
              </a:r>
              <a:r>
                <a:rPr lang="en-GB" sz="1467" baseline="30000" dirty="0">
                  <a:solidFill>
                    <a:srgbClr val="001965"/>
                  </a:solidFill>
                  <a:latin typeface="+mn-lt"/>
                </a:rPr>
                <a:t>2</a:t>
              </a:r>
            </a:p>
          </p:txBody>
        </p:sp>
        <p:grpSp>
          <p:nvGrpSpPr>
            <p:cNvPr id="26" name="Group 25"/>
            <p:cNvGrpSpPr/>
            <p:nvPr/>
          </p:nvGrpSpPr>
          <p:grpSpPr>
            <a:xfrm>
              <a:off x="1990694" y="3407172"/>
              <a:ext cx="820800" cy="824400"/>
              <a:chOff x="5089525" y="3883026"/>
              <a:chExt cx="716400" cy="709200"/>
            </a:xfrm>
          </p:grpSpPr>
          <p:sp>
            <p:nvSpPr>
              <p:cNvPr id="28" name="Freeform 347"/>
              <p:cNvSpPr>
                <a:spLocks/>
              </p:cNvSpPr>
              <p:nvPr/>
            </p:nvSpPr>
            <p:spPr bwMode="auto">
              <a:xfrm>
                <a:off x="5089525" y="3883026"/>
                <a:ext cx="716400" cy="709200"/>
              </a:xfrm>
              <a:custGeom>
                <a:avLst/>
                <a:gdLst>
                  <a:gd name="T0" fmla="*/ 256 w 256"/>
                  <a:gd name="T1" fmla="*/ 233 h 255"/>
                  <a:gd name="T2" fmla="*/ 234 w 256"/>
                  <a:gd name="T3" fmla="*/ 255 h 255"/>
                  <a:gd name="T4" fmla="*/ 22 w 256"/>
                  <a:gd name="T5" fmla="*/ 255 h 255"/>
                  <a:gd name="T6" fmla="*/ 0 w 256"/>
                  <a:gd name="T7" fmla="*/ 233 h 255"/>
                  <a:gd name="T8" fmla="*/ 0 w 256"/>
                  <a:gd name="T9" fmla="*/ 22 h 255"/>
                  <a:gd name="T10" fmla="*/ 22 w 256"/>
                  <a:gd name="T11" fmla="*/ 0 h 255"/>
                  <a:gd name="T12" fmla="*/ 234 w 256"/>
                  <a:gd name="T13" fmla="*/ 0 h 255"/>
                  <a:gd name="T14" fmla="*/ 256 w 256"/>
                  <a:gd name="T15" fmla="*/ 22 h 255"/>
                  <a:gd name="T16" fmla="*/ 256 w 256"/>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5">
                    <a:moveTo>
                      <a:pt x="256" y="233"/>
                    </a:moveTo>
                    <a:cubicBezTo>
                      <a:pt x="256" y="245"/>
                      <a:pt x="246" y="255"/>
                      <a:pt x="234" y="255"/>
                    </a:cubicBezTo>
                    <a:cubicBezTo>
                      <a:pt x="22" y="255"/>
                      <a:pt x="22" y="255"/>
                      <a:pt x="22" y="255"/>
                    </a:cubicBezTo>
                    <a:cubicBezTo>
                      <a:pt x="10" y="255"/>
                      <a:pt x="0" y="245"/>
                      <a:pt x="0" y="233"/>
                    </a:cubicBezTo>
                    <a:cubicBezTo>
                      <a:pt x="0" y="22"/>
                      <a:pt x="0" y="22"/>
                      <a:pt x="0" y="22"/>
                    </a:cubicBezTo>
                    <a:cubicBezTo>
                      <a:pt x="0" y="10"/>
                      <a:pt x="10" y="0"/>
                      <a:pt x="22" y="0"/>
                    </a:cubicBezTo>
                    <a:cubicBezTo>
                      <a:pt x="234" y="0"/>
                      <a:pt x="234" y="0"/>
                      <a:pt x="234" y="0"/>
                    </a:cubicBezTo>
                    <a:cubicBezTo>
                      <a:pt x="246" y="0"/>
                      <a:pt x="256" y="10"/>
                      <a:pt x="256" y="22"/>
                    </a:cubicBezTo>
                    <a:lnTo>
                      <a:pt x="256" y="233"/>
                    </a:lnTo>
                    <a:close/>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sp>
            <p:nvSpPr>
              <p:cNvPr id="29" name="Freeform 348"/>
              <p:cNvSpPr>
                <a:spLocks/>
              </p:cNvSpPr>
              <p:nvPr/>
            </p:nvSpPr>
            <p:spPr bwMode="auto">
              <a:xfrm>
                <a:off x="5167070" y="3964204"/>
                <a:ext cx="561311" cy="546845"/>
              </a:xfrm>
              <a:custGeom>
                <a:avLst/>
                <a:gdLst>
                  <a:gd name="T0" fmla="*/ 14 w 198"/>
                  <a:gd name="T1" fmla="*/ 14 h 193"/>
                  <a:gd name="T2" fmla="*/ 49 w 198"/>
                  <a:gd name="T3" fmla="*/ 0 h 193"/>
                  <a:gd name="T4" fmla="*/ 84 w 198"/>
                  <a:gd name="T5" fmla="*/ 14 h 193"/>
                  <a:gd name="T6" fmla="*/ 99 w 198"/>
                  <a:gd name="T7" fmla="*/ 49 h 193"/>
                  <a:gd name="T8" fmla="*/ 114 w 198"/>
                  <a:gd name="T9" fmla="*/ 14 h 193"/>
                  <a:gd name="T10" fmla="*/ 149 w 198"/>
                  <a:gd name="T11" fmla="*/ 0 h 193"/>
                  <a:gd name="T12" fmla="*/ 184 w 198"/>
                  <a:gd name="T13" fmla="*/ 14 h 193"/>
                  <a:gd name="T14" fmla="*/ 198 w 198"/>
                  <a:gd name="T15" fmla="*/ 49 h 193"/>
                  <a:gd name="T16" fmla="*/ 177 w 198"/>
                  <a:gd name="T17" fmla="*/ 102 h 193"/>
                  <a:gd name="T18" fmla="*/ 135 w 198"/>
                  <a:gd name="T19" fmla="*/ 148 h 193"/>
                  <a:gd name="T20" fmla="*/ 99 w 198"/>
                  <a:gd name="T21" fmla="*/ 193 h 193"/>
                  <a:gd name="T22" fmla="*/ 63 w 198"/>
                  <a:gd name="T23" fmla="*/ 148 h 193"/>
                  <a:gd name="T24" fmla="*/ 20 w 198"/>
                  <a:gd name="T25" fmla="*/ 102 h 193"/>
                  <a:gd name="T26" fmla="*/ 0 w 198"/>
                  <a:gd name="T27" fmla="*/ 49 h 193"/>
                  <a:gd name="T28" fmla="*/ 14 w 198"/>
                  <a:gd name="T29" fmla="*/ 1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193">
                    <a:moveTo>
                      <a:pt x="14" y="14"/>
                    </a:moveTo>
                    <a:cubicBezTo>
                      <a:pt x="24" y="5"/>
                      <a:pt x="36" y="0"/>
                      <a:pt x="49" y="0"/>
                    </a:cubicBezTo>
                    <a:cubicBezTo>
                      <a:pt x="63" y="0"/>
                      <a:pt x="75" y="5"/>
                      <a:pt x="84" y="14"/>
                    </a:cubicBezTo>
                    <a:cubicBezTo>
                      <a:pt x="94" y="24"/>
                      <a:pt x="99" y="36"/>
                      <a:pt x="99" y="49"/>
                    </a:cubicBezTo>
                    <a:cubicBezTo>
                      <a:pt x="99" y="36"/>
                      <a:pt x="104" y="24"/>
                      <a:pt x="114" y="14"/>
                    </a:cubicBezTo>
                    <a:cubicBezTo>
                      <a:pt x="123" y="5"/>
                      <a:pt x="135" y="0"/>
                      <a:pt x="149" y="0"/>
                    </a:cubicBezTo>
                    <a:cubicBezTo>
                      <a:pt x="162" y="0"/>
                      <a:pt x="174" y="5"/>
                      <a:pt x="184" y="14"/>
                    </a:cubicBezTo>
                    <a:cubicBezTo>
                      <a:pt x="193" y="24"/>
                      <a:pt x="198" y="36"/>
                      <a:pt x="198" y="49"/>
                    </a:cubicBezTo>
                    <a:cubicBezTo>
                      <a:pt x="198" y="66"/>
                      <a:pt x="191" y="83"/>
                      <a:pt x="177" y="102"/>
                    </a:cubicBezTo>
                    <a:cubicBezTo>
                      <a:pt x="171" y="110"/>
                      <a:pt x="157" y="125"/>
                      <a:pt x="135" y="148"/>
                    </a:cubicBezTo>
                    <a:cubicBezTo>
                      <a:pt x="116" y="167"/>
                      <a:pt x="105" y="182"/>
                      <a:pt x="99" y="193"/>
                    </a:cubicBezTo>
                    <a:cubicBezTo>
                      <a:pt x="93" y="182"/>
                      <a:pt x="82" y="167"/>
                      <a:pt x="63" y="148"/>
                    </a:cubicBezTo>
                    <a:cubicBezTo>
                      <a:pt x="41" y="125"/>
                      <a:pt x="27" y="110"/>
                      <a:pt x="20" y="102"/>
                    </a:cubicBezTo>
                    <a:cubicBezTo>
                      <a:pt x="7" y="83"/>
                      <a:pt x="0" y="66"/>
                      <a:pt x="0" y="49"/>
                    </a:cubicBezTo>
                    <a:cubicBezTo>
                      <a:pt x="0" y="36"/>
                      <a:pt x="5" y="24"/>
                      <a:pt x="14"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grpSp>
        <p:sp>
          <p:nvSpPr>
            <p:cNvPr id="65" name="Down Arrow 64"/>
            <p:cNvSpPr/>
            <p:nvPr/>
          </p:nvSpPr>
          <p:spPr>
            <a:xfrm>
              <a:off x="2100104" y="1640971"/>
              <a:ext cx="601980" cy="640751"/>
            </a:xfrm>
            <a:prstGeom prst="downArrow">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sp>
        <p:nvSpPr>
          <p:cNvPr id="66" name="Down Arrow 65"/>
          <p:cNvSpPr/>
          <p:nvPr/>
        </p:nvSpPr>
        <p:spPr>
          <a:xfrm>
            <a:off x="4695752" y="2187963"/>
            <a:ext cx="802640" cy="854335"/>
          </a:xfrm>
          <a:prstGeom prst="downArrow">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nvGrpSpPr>
          <p:cNvPr id="40960" name="Group 40959"/>
          <p:cNvGrpSpPr/>
          <p:nvPr/>
        </p:nvGrpSpPr>
        <p:grpSpPr>
          <a:xfrm>
            <a:off x="8091378" y="2187963"/>
            <a:ext cx="1714957" cy="3454135"/>
            <a:chOff x="6087583" y="1640971"/>
            <a:chExt cx="1286218" cy="2590601"/>
          </a:xfrm>
        </p:grpSpPr>
        <p:sp>
          <p:nvSpPr>
            <p:cNvPr id="18" name="TextBox 11"/>
            <p:cNvSpPr txBox="1">
              <a:spLocks noChangeArrowheads="1"/>
            </p:cNvSpPr>
            <p:nvPr/>
          </p:nvSpPr>
          <p:spPr bwMode="auto">
            <a:xfrm>
              <a:off x="6087583" y="2495776"/>
              <a:ext cx="1286218" cy="57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GB" sz="1467" dirty="0" err="1">
                  <a:solidFill>
                    <a:srgbClr val="001965"/>
                  </a:solidFill>
                  <a:latin typeface="+mn-lt"/>
                </a:rPr>
                <a:t>Zmírnění</a:t>
              </a:r>
              <a:r>
                <a:rPr lang="en-GB" sz="1467" dirty="0">
                  <a:solidFill>
                    <a:srgbClr val="001965"/>
                  </a:solidFill>
                  <a:latin typeface="+mn-lt"/>
                </a:rPr>
                <a:t> </a:t>
              </a:r>
              <a:r>
                <a:rPr lang="en-GB" sz="1467" dirty="0" err="1">
                  <a:solidFill>
                    <a:srgbClr val="001965"/>
                  </a:solidFill>
                  <a:latin typeface="+mn-lt"/>
                </a:rPr>
                <a:t>tíže</a:t>
              </a:r>
              <a:r>
                <a:rPr lang="en-GB" sz="1467" dirty="0">
                  <a:solidFill>
                    <a:srgbClr val="001965"/>
                  </a:solidFill>
                  <a:latin typeface="+mn-lt"/>
                </a:rPr>
                <a:t> </a:t>
              </a:r>
              <a:r>
                <a:rPr lang="en-GB" sz="1467" dirty="0" err="1">
                  <a:solidFill>
                    <a:srgbClr val="001965"/>
                  </a:solidFill>
                  <a:latin typeface="+mn-lt"/>
                </a:rPr>
                <a:t>obstrukční</a:t>
              </a:r>
              <a:r>
                <a:rPr lang="en-GB" sz="1467" dirty="0">
                  <a:solidFill>
                    <a:srgbClr val="001965"/>
                  </a:solidFill>
                  <a:latin typeface="+mn-lt"/>
                </a:rPr>
                <a:t> </a:t>
              </a:r>
              <a:r>
                <a:rPr lang="en-GB" sz="1467" dirty="0" err="1">
                  <a:solidFill>
                    <a:srgbClr val="001965"/>
                  </a:solidFill>
                  <a:latin typeface="+mn-lt"/>
                </a:rPr>
                <a:t>spánkové</a:t>
              </a:r>
              <a:r>
                <a:rPr lang="en-GB" sz="1467" dirty="0">
                  <a:solidFill>
                    <a:srgbClr val="001965"/>
                  </a:solidFill>
                  <a:latin typeface="+mn-lt"/>
                </a:rPr>
                <a:t> apnoe</a:t>
              </a:r>
              <a:r>
                <a:rPr lang="en-GB" sz="1467" baseline="30000" dirty="0">
                  <a:solidFill>
                    <a:srgbClr val="001965"/>
                  </a:solidFill>
                  <a:latin typeface="+mn-lt"/>
                </a:rPr>
                <a:t>5,6</a:t>
              </a:r>
            </a:p>
          </p:txBody>
        </p:sp>
        <p:grpSp>
          <p:nvGrpSpPr>
            <p:cNvPr id="39" name="Group 38"/>
            <p:cNvGrpSpPr/>
            <p:nvPr/>
          </p:nvGrpSpPr>
          <p:grpSpPr>
            <a:xfrm>
              <a:off x="6320292" y="3407172"/>
              <a:ext cx="820800" cy="824400"/>
              <a:chOff x="6510903" y="2369198"/>
              <a:chExt cx="820800" cy="824400"/>
            </a:xfrm>
          </p:grpSpPr>
          <p:sp>
            <p:nvSpPr>
              <p:cNvPr id="40" name="Freeform 198"/>
              <p:cNvSpPr>
                <a:spLocks/>
              </p:cNvSpPr>
              <p:nvPr/>
            </p:nvSpPr>
            <p:spPr bwMode="auto">
              <a:xfrm>
                <a:off x="6510903" y="2369198"/>
                <a:ext cx="820800" cy="824400"/>
              </a:xfrm>
              <a:custGeom>
                <a:avLst/>
                <a:gdLst>
                  <a:gd name="T0" fmla="*/ 255 w 255"/>
                  <a:gd name="T1" fmla="*/ 233 h 255"/>
                  <a:gd name="T2" fmla="*/ 234 w 255"/>
                  <a:gd name="T3" fmla="*/ 255 h 255"/>
                  <a:gd name="T4" fmla="*/ 22 w 255"/>
                  <a:gd name="T5" fmla="*/ 255 h 255"/>
                  <a:gd name="T6" fmla="*/ 0 w 255"/>
                  <a:gd name="T7" fmla="*/ 233 h 255"/>
                  <a:gd name="T8" fmla="*/ 0 w 255"/>
                  <a:gd name="T9" fmla="*/ 22 h 255"/>
                  <a:gd name="T10" fmla="*/ 22 w 255"/>
                  <a:gd name="T11" fmla="*/ 0 h 255"/>
                  <a:gd name="T12" fmla="*/ 234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6"/>
                      <a:pt x="246" y="255"/>
                      <a:pt x="234" y="255"/>
                    </a:cubicBezTo>
                    <a:cubicBezTo>
                      <a:pt x="22" y="255"/>
                      <a:pt x="22" y="255"/>
                      <a:pt x="22" y="255"/>
                    </a:cubicBezTo>
                    <a:cubicBezTo>
                      <a:pt x="10" y="255"/>
                      <a:pt x="0" y="246"/>
                      <a:pt x="0" y="233"/>
                    </a:cubicBezTo>
                    <a:cubicBezTo>
                      <a:pt x="0" y="22"/>
                      <a:pt x="0" y="22"/>
                      <a:pt x="0" y="22"/>
                    </a:cubicBezTo>
                    <a:cubicBezTo>
                      <a:pt x="0" y="10"/>
                      <a:pt x="10" y="0"/>
                      <a:pt x="22" y="0"/>
                    </a:cubicBezTo>
                    <a:cubicBezTo>
                      <a:pt x="234" y="0"/>
                      <a:pt x="234" y="0"/>
                      <a:pt x="234" y="0"/>
                    </a:cubicBezTo>
                    <a:cubicBezTo>
                      <a:pt x="246" y="0"/>
                      <a:pt x="255" y="10"/>
                      <a:pt x="255" y="22"/>
                    </a:cubicBezTo>
                    <a:lnTo>
                      <a:pt x="255" y="23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sp>
            <p:nvSpPr>
              <p:cNvPr id="41" name="Freeform 14"/>
              <p:cNvSpPr>
                <a:spLocks noEditPoints="1"/>
              </p:cNvSpPr>
              <p:nvPr/>
            </p:nvSpPr>
            <p:spPr bwMode="auto">
              <a:xfrm>
                <a:off x="6640095" y="2499532"/>
                <a:ext cx="562416" cy="563732"/>
              </a:xfrm>
              <a:custGeom>
                <a:avLst/>
                <a:gdLst>
                  <a:gd name="T0" fmla="*/ 809 w 1024"/>
                  <a:gd name="T1" fmla="*/ 550 h 1025"/>
                  <a:gd name="T2" fmla="*/ 865 w 1024"/>
                  <a:gd name="T3" fmla="*/ 350 h 1025"/>
                  <a:gd name="T4" fmla="*/ 829 w 1024"/>
                  <a:gd name="T5" fmla="*/ 310 h 1025"/>
                  <a:gd name="T6" fmla="*/ 707 w 1024"/>
                  <a:gd name="T7" fmla="*/ 376 h 1025"/>
                  <a:gd name="T8" fmla="*/ 635 w 1024"/>
                  <a:gd name="T9" fmla="*/ 495 h 1025"/>
                  <a:gd name="T10" fmla="*/ 809 w 1024"/>
                  <a:gd name="T11" fmla="*/ 550 h 1025"/>
                  <a:gd name="T12" fmla="*/ 493 w 1024"/>
                  <a:gd name="T13" fmla="*/ 20 h 1025"/>
                  <a:gd name="T14" fmla="*/ 517 w 1024"/>
                  <a:gd name="T15" fmla="*/ 44 h 1025"/>
                  <a:gd name="T16" fmla="*/ 493 w 1024"/>
                  <a:gd name="T17" fmla="*/ 68 h 1025"/>
                  <a:gd name="T18" fmla="*/ 469 w 1024"/>
                  <a:gd name="T19" fmla="*/ 44 h 1025"/>
                  <a:gd name="T20" fmla="*/ 493 w 1024"/>
                  <a:gd name="T21" fmla="*/ 20 h 1025"/>
                  <a:gd name="T22" fmla="*/ 332 w 1024"/>
                  <a:gd name="T23" fmla="*/ 1 h 1025"/>
                  <a:gd name="T24" fmla="*/ 356 w 1024"/>
                  <a:gd name="T25" fmla="*/ 25 h 1025"/>
                  <a:gd name="T26" fmla="*/ 332 w 1024"/>
                  <a:gd name="T27" fmla="*/ 49 h 1025"/>
                  <a:gd name="T28" fmla="*/ 308 w 1024"/>
                  <a:gd name="T29" fmla="*/ 25 h 1025"/>
                  <a:gd name="T30" fmla="*/ 332 w 1024"/>
                  <a:gd name="T31" fmla="*/ 1 h 1025"/>
                  <a:gd name="T32" fmla="*/ 382 w 1024"/>
                  <a:gd name="T33" fmla="*/ 116 h 1025"/>
                  <a:gd name="T34" fmla="*/ 406 w 1024"/>
                  <a:gd name="T35" fmla="*/ 140 h 1025"/>
                  <a:gd name="T36" fmla="*/ 382 w 1024"/>
                  <a:gd name="T37" fmla="*/ 164 h 1025"/>
                  <a:gd name="T38" fmla="*/ 358 w 1024"/>
                  <a:gd name="T39" fmla="*/ 140 h 1025"/>
                  <a:gd name="T40" fmla="*/ 382 w 1024"/>
                  <a:gd name="T41" fmla="*/ 116 h 1025"/>
                  <a:gd name="T42" fmla="*/ 298 w 1024"/>
                  <a:gd name="T43" fmla="*/ 321 h 1025"/>
                  <a:gd name="T44" fmla="*/ 134 w 1024"/>
                  <a:gd name="T45" fmla="*/ 156 h 1025"/>
                  <a:gd name="T46" fmla="*/ 244 w 1024"/>
                  <a:gd name="T47" fmla="*/ 1 h 1025"/>
                  <a:gd name="T48" fmla="*/ 248 w 1024"/>
                  <a:gd name="T49" fmla="*/ 9 h 1025"/>
                  <a:gd name="T50" fmla="*/ 206 w 1024"/>
                  <a:gd name="T51" fmla="*/ 109 h 1025"/>
                  <a:gd name="T52" fmla="*/ 346 w 1024"/>
                  <a:gd name="T53" fmla="*/ 249 h 1025"/>
                  <a:gd name="T54" fmla="*/ 446 w 1024"/>
                  <a:gd name="T55" fmla="*/ 207 h 1025"/>
                  <a:gd name="T56" fmla="*/ 454 w 1024"/>
                  <a:gd name="T57" fmla="*/ 211 h 1025"/>
                  <a:gd name="T58" fmla="*/ 298 w 1024"/>
                  <a:gd name="T59" fmla="*/ 321 h 1025"/>
                  <a:gd name="T60" fmla="*/ 766 w 1024"/>
                  <a:gd name="T61" fmla="*/ 101 h 1025"/>
                  <a:gd name="T62" fmla="*/ 888 w 1024"/>
                  <a:gd name="T63" fmla="*/ 144 h 1025"/>
                  <a:gd name="T64" fmla="*/ 845 w 1024"/>
                  <a:gd name="T65" fmla="*/ 267 h 1025"/>
                  <a:gd name="T66" fmla="*/ 722 w 1024"/>
                  <a:gd name="T67" fmla="*/ 223 h 1025"/>
                  <a:gd name="T68" fmla="*/ 766 w 1024"/>
                  <a:gd name="T69" fmla="*/ 101 h 1025"/>
                  <a:gd name="T70" fmla="*/ 898 w 1024"/>
                  <a:gd name="T71" fmla="*/ 408 h 1025"/>
                  <a:gd name="T72" fmla="*/ 842 w 1024"/>
                  <a:gd name="T73" fmla="*/ 611 h 1025"/>
                  <a:gd name="T74" fmla="*/ 610 w 1024"/>
                  <a:gd name="T75" fmla="*/ 537 h 1025"/>
                  <a:gd name="T76" fmla="*/ 549 w 1024"/>
                  <a:gd name="T77" fmla="*/ 537 h 1025"/>
                  <a:gd name="T78" fmla="*/ 611 w 1024"/>
                  <a:gd name="T79" fmla="*/ 654 h 1025"/>
                  <a:gd name="T80" fmla="*/ 557 w 1024"/>
                  <a:gd name="T81" fmla="*/ 654 h 1025"/>
                  <a:gd name="T82" fmla="*/ 495 w 1024"/>
                  <a:gd name="T83" fmla="*/ 537 h 1025"/>
                  <a:gd name="T84" fmla="*/ 104 w 1024"/>
                  <a:gd name="T85" fmla="*/ 537 h 1025"/>
                  <a:gd name="T86" fmla="*/ 0 w 1024"/>
                  <a:gd name="T87" fmla="*/ 643 h 1025"/>
                  <a:gd name="T88" fmla="*/ 0 w 1024"/>
                  <a:gd name="T89" fmla="*/ 757 h 1025"/>
                  <a:gd name="T90" fmla="*/ 48 w 1024"/>
                  <a:gd name="T91" fmla="*/ 805 h 1025"/>
                  <a:gd name="T92" fmla="*/ 48 w 1024"/>
                  <a:gd name="T93" fmla="*/ 1025 h 1025"/>
                  <a:gd name="T94" fmla="*/ 128 w 1024"/>
                  <a:gd name="T95" fmla="*/ 1025 h 1025"/>
                  <a:gd name="T96" fmla="*/ 128 w 1024"/>
                  <a:gd name="T97" fmla="*/ 925 h 1025"/>
                  <a:gd name="T98" fmla="*/ 896 w 1024"/>
                  <a:gd name="T99" fmla="*/ 925 h 1025"/>
                  <a:gd name="T100" fmla="*/ 896 w 1024"/>
                  <a:gd name="T101" fmla="*/ 1025 h 1025"/>
                  <a:gd name="T102" fmla="*/ 976 w 1024"/>
                  <a:gd name="T103" fmla="*/ 1025 h 1025"/>
                  <a:gd name="T104" fmla="*/ 976 w 1024"/>
                  <a:gd name="T105" fmla="*/ 805 h 1025"/>
                  <a:gd name="T106" fmla="*/ 1024 w 1024"/>
                  <a:gd name="T107" fmla="*/ 757 h 1025"/>
                  <a:gd name="T108" fmla="*/ 1024 w 1024"/>
                  <a:gd name="T109" fmla="*/ 425 h 1025"/>
                  <a:gd name="T110" fmla="*/ 960 w 1024"/>
                  <a:gd name="T111" fmla="*/ 361 h 1025"/>
                  <a:gd name="T112" fmla="*/ 898 w 1024"/>
                  <a:gd name="T113" fmla="*/ 408 h 1025"/>
                  <a:gd name="T114" fmla="*/ 896 w 1024"/>
                  <a:gd name="T115" fmla="*/ 861 h 1025"/>
                  <a:gd name="T116" fmla="*/ 128 w 1024"/>
                  <a:gd name="T117" fmla="*/ 861 h 1025"/>
                  <a:gd name="T118" fmla="*/ 128 w 1024"/>
                  <a:gd name="T119" fmla="*/ 805 h 1025"/>
                  <a:gd name="T120" fmla="*/ 896 w 1024"/>
                  <a:gd name="T121" fmla="*/ 805 h 1025"/>
                  <a:gd name="T122" fmla="*/ 896 w 1024"/>
                  <a:gd name="T123" fmla="*/ 861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4" h="1025">
                    <a:moveTo>
                      <a:pt x="809" y="550"/>
                    </a:moveTo>
                    <a:cubicBezTo>
                      <a:pt x="865" y="350"/>
                      <a:pt x="865" y="350"/>
                      <a:pt x="865" y="350"/>
                    </a:cubicBezTo>
                    <a:cubicBezTo>
                      <a:pt x="874" y="318"/>
                      <a:pt x="851" y="308"/>
                      <a:pt x="829" y="310"/>
                    </a:cubicBezTo>
                    <a:cubicBezTo>
                      <a:pt x="785" y="314"/>
                      <a:pt x="743" y="322"/>
                      <a:pt x="707" y="376"/>
                    </a:cubicBezTo>
                    <a:cubicBezTo>
                      <a:pt x="635" y="495"/>
                      <a:pt x="635" y="495"/>
                      <a:pt x="635" y="495"/>
                    </a:cubicBezTo>
                    <a:lnTo>
                      <a:pt x="809" y="550"/>
                    </a:lnTo>
                    <a:close/>
                    <a:moveTo>
                      <a:pt x="493" y="20"/>
                    </a:moveTo>
                    <a:cubicBezTo>
                      <a:pt x="506" y="20"/>
                      <a:pt x="517" y="30"/>
                      <a:pt x="517" y="44"/>
                    </a:cubicBezTo>
                    <a:cubicBezTo>
                      <a:pt x="517" y="57"/>
                      <a:pt x="506" y="68"/>
                      <a:pt x="493" y="68"/>
                    </a:cubicBezTo>
                    <a:cubicBezTo>
                      <a:pt x="480" y="68"/>
                      <a:pt x="469" y="57"/>
                      <a:pt x="469" y="44"/>
                    </a:cubicBezTo>
                    <a:cubicBezTo>
                      <a:pt x="469" y="30"/>
                      <a:pt x="480" y="20"/>
                      <a:pt x="493" y="20"/>
                    </a:cubicBezTo>
                    <a:close/>
                    <a:moveTo>
                      <a:pt x="332" y="1"/>
                    </a:moveTo>
                    <a:cubicBezTo>
                      <a:pt x="345" y="1"/>
                      <a:pt x="356" y="12"/>
                      <a:pt x="356" y="25"/>
                    </a:cubicBezTo>
                    <a:cubicBezTo>
                      <a:pt x="356" y="38"/>
                      <a:pt x="345" y="49"/>
                      <a:pt x="332" y="49"/>
                    </a:cubicBezTo>
                    <a:cubicBezTo>
                      <a:pt x="319" y="49"/>
                      <a:pt x="308" y="38"/>
                      <a:pt x="308" y="25"/>
                    </a:cubicBezTo>
                    <a:cubicBezTo>
                      <a:pt x="308" y="12"/>
                      <a:pt x="319" y="1"/>
                      <a:pt x="332" y="1"/>
                    </a:cubicBezTo>
                    <a:close/>
                    <a:moveTo>
                      <a:pt x="382" y="116"/>
                    </a:moveTo>
                    <a:cubicBezTo>
                      <a:pt x="396" y="116"/>
                      <a:pt x="406" y="127"/>
                      <a:pt x="406" y="140"/>
                    </a:cubicBezTo>
                    <a:cubicBezTo>
                      <a:pt x="406" y="153"/>
                      <a:pt x="396" y="164"/>
                      <a:pt x="382" y="164"/>
                    </a:cubicBezTo>
                    <a:cubicBezTo>
                      <a:pt x="369" y="164"/>
                      <a:pt x="358" y="153"/>
                      <a:pt x="358" y="140"/>
                    </a:cubicBezTo>
                    <a:cubicBezTo>
                      <a:pt x="358" y="127"/>
                      <a:pt x="369" y="116"/>
                      <a:pt x="382" y="116"/>
                    </a:cubicBezTo>
                    <a:close/>
                    <a:moveTo>
                      <a:pt x="298" y="321"/>
                    </a:moveTo>
                    <a:cubicBezTo>
                      <a:pt x="208" y="321"/>
                      <a:pt x="134" y="247"/>
                      <a:pt x="134" y="156"/>
                    </a:cubicBezTo>
                    <a:cubicBezTo>
                      <a:pt x="134" y="85"/>
                      <a:pt x="180" y="24"/>
                      <a:pt x="244" y="1"/>
                    </a:cubicBezTo>
                    <a:cubicBezTo>
                      <a:pt x="248" y="0"/>
                      <a:pt x="252" y="6"/>
                      <a:pt x="248" y="9"/>
                    </a:cubicBezTo>
                    <a:cubicBezTo>
                      <a:pt x="222" y="35"/>
                      <a:pt x="206" y="70"/>
                      <a:pt x="206" y="109"/>
                    </a:cubicBezTo>
                    <a:cubicBezTo>
                      <a:pt x="206" y="187"/>
                      <a:pt x="268" y="249"/>
                      <a:pt x="346" y="249"/>
                    </a:cubicBezTo>
                    <a:cubicBezTo>
                      <a:pt x="385" y="249"/>
                      <a:pt x="420" y="233"/>
                      <a:pt x="446" y="207"/>
                    </a:cubicBezTo>
                    <a:cubicBezTo>
                      <a:pt x="449" y="203"/>
                      <a:pt x="455" y="207"/>
                      <a:pt x="454" y="211"/>
                    </a:cubicBezTo>
                    <a:cubicBezTo>
                      <a:pt x="431" y="275"/>
                      <a:pt x="370" y="321"/>
                      <a:pt x="298" y="321"/>
                    </a:cubicBezTo>
                    <a:close/>
                    <a:moveTo>
                      <a:pt x="766" y="101"/>
                    </a:moveTo>
                    <a:cubicBezTo>
                      <a:pt x="811" y="79"/>
                      <a:pt x="866" y="98"/>
                      <a:pt x="888" y="144"/>
                    </a:cubicBezTo>
                    <a:cubicBezTo>
                      <a:pt x="910" y="190"/>
                      <a:pt x="891" y="245"/>
                      <a:pt x="845" y="267"/>
                    </a:cubicBezTo>
                    <a:cubicBezTo>
                      <a:pt x="799" y="289"/>
                      <a:pt x="744" y="269"/>
                      <a:pt x="722" y="223"/>
                    </a:cubicBezTo>
                    <a:cubicBezTo>
                      <a:pt x="700" y="178"/>
                      <a:pt x="720" y="123"/>
                      <a:pt x="766" y="101"/>
                    </a:cubicBezTo>
                    <a:close/>
                    <a:moveTo>
                      <a:pt x="898" y="408"/>
                    </a:moveTo>
                    <a:cubicBezTo>
                      <a:pt x="842" y="611"/>
                      <a:pt x="842" y="611"/>
                      <a:pt x="842" y="611"/>
                    </a:cubicBezTo>
                    <a:cubicBezTo>
                      <a:pt x="610" y="537"/>
                      <a:pt x="610" y="537"/>
                      <a:pt x="610" y="537"/>
                    </a:cubicBezTo>
                    <a:cubicBezTo>
                      <a:pt x="549" y="537"/>
                      <a:pt x="549" y="537"/>
                      <a:pt x="549" y="537"/>
                    </a:cubicBezTo>
                    <a:cubicBezTo>
                      <a:pt x="611" y="654"/>
                      <a:pt x="611" y="654"/>
                      <a:pt x="611" y="654"/>
                    </a:cubicBezTo>
                    <a:cubicBezTo>
                      <a:pt x="557" y="654"/>
                      <a:pt x="557" y="654"/>
                      <a:pt x="557" y="654"/>
                    </a:cubicBezTo>
                    <a:cubicBezTo>
                      <a:pt x="495" y="537"/>
                      <a:pt x="495" y="537"/>
                      <a:pt x="495" y="537"/>
                    </a:cubicBezTo>
                    <a:cubicBezTo>
                      <a:pt x="104" y="537"/>
                      <a:pt x="104" y="537"/>
                      <a:pt x="104" y="537"/>
                    </a:cubicBezTo>
                    <a:cubicBezTo>
                      <a:pt x="47" y="537"/>
                      <a:pt x="0" y="585"/>
                      <a:pt x="0" y="643"/>
                    </a:cubicBezTo>
                    <a:cubicBezTo>
                      <a:pt x="0" y="681"/>
                      <a:pt x="0" y="719"/>
                      <a:pt x="0" y="757"/>
                    </a:cubicBezTo>
                    <a:cubicBezTo>
                      <a:pt x="0" y="783"/>
                      <a:pt x="22" y="805"/>
                      <a:pt x="48" y="805"/>
                    </a:cubicBezTo>
                    <a:cubicBezTo>
                      <a:pt x="48" y="1025"/>
                      <a:pt x="48" y="1025"/>
                      <a:pt x="48" y="1025"/>
                    </a:cubicBezTo>
                    <a:cubicBezTo>
                      <a:pt x="128" y="1025"/>
                      <a:pt x="128" y="1025"/>
                      <a:pt x="128" y="1025"/>
                    </a:cubicBezTo>
                    <a:cubicBezTo>
                      <a:pt x="128" y="925"/>
                      <a:pt x="128" y="925"/>
                      <a:pt x="128" y="925"/>
                    </a:cubicBezTo>
                    <a:cubicBezTo>
                      <a:pt x="896" y="925"/>
                      <a:pt x="896" y="925"/>
                      <a:pt x="896" y="925"/>
                    </a:cubicBezTo>
                    <a:cubicBezTo>
                      <a:pt x="896" y="1025"/>
                      <a:pt x="896" y="1025"/>
                      <a:pt x="896" y="1025"/>
                    </a:cubicBezTo>
                    <a:cubicBezTo>
                      <a:pt x="976" y="1025"/>
                      <a:pt x="976" y="1025"/>
                      <a:pt x="976" y="1025"/>
                    </a:cubicBezTo>
                    <a:cubicBezTo>
                      <a:pt x="976" y="805"/>
                      <a:pt x="976" y="805"/>
                      <a:pt x="976" y="805"/>
                    </a:cubicBezTo>
                    <a:cubicBezTo>
                      <a:pt x="1002" y="805"/>
                      <a:pt x="1024" y="783"/>
                      <a:pt x="1024" y="757"/>
                    </a:cubicBezTo>
                    <a:cubicBezTo>
                      <a:pt x="1024" y="425"/>
                      <a:pt x="1024" y="425"/>
                      <a:pt x="1024" y="425"/>
                    </a:cubicBezTo>
                    <a:cubicBezTo>
                      <a:pt x="1024" y="390"/>
                      <a:pt x="995" y="361"/>
                      <a:pt x="960" y="361"/>
                    </a:cubicBezTo>
                    <a:cubicBezTo>
                      <a:pt x="931" y="361"/>
                      <a:pt x="906" y="381"/>
                      <a:pt x="898" y="408"/>
                    </a:cubicBezTo>
                    <a:moveTo>
                      <a:pt x="896" y="861"/>
                    </a:moveTo>
                    <a:cubicBezTo>
                      <a:pt x="128" y="861"/>
                      <a:pt x="128" y="861"/>
                      <a:pt x="128" y="861"/>
                    </a:cubicBezTo>
                    <a:cubicBezTo>
                      <a:pt x="128" y="805"/>
                      <a:pt x="128" y="805"/>
                      <a:pt x="128" y="805"/>
                    </a:cubicBezTo>
                    <a:cubicBezTo>
                      <a:pt x="896" y="805"/>
                      <a:pt x="896" y="805"/>
                      <a:pt x="896" y="805"/>
                    </a:cubicBezTo>
                    <a:lnTo>
                      <a:pt x="896" y="861"/>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GB" sz="2400" dirty="0"/>
              </a:p>
            </p:txBody>
          </p:sp>
        </p:grpSp>
        <p:sp>
          <p:nvSpPr>
            <p:cNvPr id="68" name="Down Arrow 67"/>
            <p:cNvSpPr/>
            <p:nvPr/>
          </p:nvSpPr>
          <p:spPr>
            <a:xfrm>
              <a:off x="6429702" y="1640971"/>
              <a:ext cx="601980" cy="640751"/>
            </a:xfrm>
            <a:prstGeom prst="downArrow">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40961" name="Group 40960"/>
          <p:cNvGrpSpPr/>
          <p:nvPr/>
        </p:nvGrpSpPr>
        <p:grpSpPr>
          <a:xfrm>
            <a:off x="9919757" y="2187963"/>
            <a:ext cx="1902073" cy="3454135"/>
            <a:chOff x="7458865" y="1640971"/>
            <a:chExt cx="1426555" cy="2590601"/>
          </a:xfrm>
        </p:grpSpPr>
        <p:sp>
          <p:nvSpPr>
            <p:cNvPr id="24" name="TextBox 11"/>
            <p:cNvSpPr txBox="1">
              <a:spLocks noChangeArrowheads="1"/>
            </p:cNvSpPr>
            <p:nvPr/>
          </p:nvSpPr>
          <p:spPr bwMode="auto">
            <a:xfrm>
              <a:off x="7458865" y="2507651"/>
              <a:ext cx="1426555" cy="40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GB" sz="1467" dirty="0" err="1">
                  <a:solidFill>
                    <a:srgbClr val="001965"/>
                  </a:solidFill>
                  <a:latin typeface="+mn-lt"/>
                </a:rPr>
                <a:t>Zlepšení</a:t>
              </a:r>
              <a:r>
                <a:rPr lang="en-GB" sz="1467" dirty="0">
                  <a:solidFill>
                    <a:srgbClr val="001965"/>
                  </a:solidFill>
                  <a:latin typeface="+mn-lt"/>
                </a:rPr>
                <a:t> se </a:t>
              </a:r>
              <a:r>
                <a:rPr lang="en-GB" sz="1467" dirty="0" err="1">
                  <a:solidFill>
                    <a:srgbClr val="001965"/>
                  </a:solidFill>
                  <a:latin typeface="+mn-lt"/>
                </a:rPr>
                <a:t>zdravím</a:t>
              </a:r>
              <a:r>
                <a:rPr lang="en-GB" sz="1467" dirty="0">
                  <a:solidFill>
                    <a:srgbClr val="001965"/>
                  </a:solidFill>
                  <a:latin typeface="+mn-lt"/>
                </a:rPr>
                <a:t> </a:t>
              </a:r>
              <a:r>
                <a:rPr lang="en-GB" sz="1467" dirty="0" err="1">
                  <a:solidFill>
                    <a:srgbClr val="001965"/>
                  </a:solidFill>
                  <a:latin typeface="+mn-lt"/>
                </a:rPr>
                <a:t>asociované</a:t>
              </a:r>
              <a:r>
                <a:rPr lang="en-GB" sz="1467" dirty="0">
                  <a:solidFill>
                    <a:srgbClr val="001965"/>
                  </a:solidFill>
                  <a:latin typeface="+mn-lt"/>
                </a:rPr>
                <a:t> kvality</a:t>
              </a:r>
              <a:r>
                <a:rPr lang="en-GB" sz="1467" baseline="30000" dirty="0">
                  <a:solidFill>
                    <a:srgbClr val="001965"/>
                  </a:solidFill>
                  <a:latin typeface="+mn-lt"/>
                </a:rPr>
                <a:t>7,8</a:t>
              </a:r>
            </a:p>
          </p:txBody>
        </p:sp>
        <p:grpSp>
          <p:nvGrpSpPr>
            <p:cNvPr id="19" name="Group 18"/>
            <p:cNvGrpSpPr/>
            <p:nvPr/>
          </p:nvGrpSpPr>
          <p:grpSpPr>
            <a:xfrm>
              <a:off x="7761742" y="3407172"/>
              <a:ext cx="820800" cy="824400"/>
              <a:chOff x="7761742" y="3355219"/>
              <a:chExt cx="820800" cy="824400"/>
            </a:xfrm>
          </p:grpSpPr>
          <p:sp>
            <p:nvSpPr>
              <p:cNvPr id="64" name="Freeform 347"/>
              <p:cNvSpPr>
                <a:spLocks/>
              </p:cNvSpPr>
              <p:nvPr/>
            </p:nvSpPr>
            <p:spPr bwMode="auto">
              <a:xfrm>
                <a:off x="7761742" y="3355219"/>
                <a:ext cx="820800" cy="824400"/>
              </a:xfrm>
              <a:custGeom>
                <a:avLst/>
                <a:gdLst>
                  <a:gd name="T0" fmla="*/ 256 w 256"/>
                  <a:gd name="T1" fmla="*/ 233 h 255"/>
                  <a:gd name="T2" fmla="*/ 234 w 256"/>
                  <a:gd name="T3" fmla="*/ 255 h 255"/>
                  <a:gd name="T4" fmla="*/ 22 w 256"/>
                  <a:gd name="T5" fmla="*/ 255 h 255"/>
                  <a:gd name="T6" fmla="*/ 0 w 256"/>
                  <a:gd name="T7" fmla="*/ 233 h 255"/>
                  <a:gd name="T8" fmla="*/ 0 w 256"/>
                  <a:gd name="T9" fmla="*/ 22 h 255"/>
                  <a:gd name="T10" fmla="*/ 22 w 256"/>
                  <a:gd name="T11" fmla="*/ 0 h 255"/>
                  <a:gd name="T12" fmla="*/ 234 w 256"/>
                  <a:gd name="T13" fmla="*/ 0 h 255"/>
                  <a:gd name="T14" fmla="*/ 256 w 256"/>
                  <a:gd name="T15" fmla="*/ 22 h 255"/>
                  <a:gd name="T16" fmla="*/ 256 w 256"/>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5">
                    <a:moveTo>
                      <a:pt x="256" y="233"/>
                    </a:moveTo>
                    <a:cubicBezTo>
                      <a:pt x="256" y="245"/>
                      <a:pt x="246" y="255"/>
                      <a:pt x="234" y="255"/>
                    </a:cubicBezTo>
                    <a:cubicBezTo>
                      <a:pt x="22" y="255"/>
                      <a:pt x="22" y="255"/>
                      <a:pt x="22" y="255"/>
                    </a:cubicBezTo>
                    <a:cubicBezTo>
                      <a:pt x="10" y="255"/>
                      <a:pt x="0" y="245"/>
                      <a:pt x="0" y="233"/>
                    </a:cubicBezTo>
                    <a:cubicBezTo>
                      <a:pt x="0" y="22"/>
                      <a:pt x="0" y="22"/>
                      <a:pt x="0" y="22"/>
                    </a:cubicBezTo>
                    <a:cubicBezTo>
                      <a:pt x="0" y="10"/>
                      <a:pt x="10" y="0"/>
                      <a:pt x="22" y="0"/>
                    </a:cubicBezTo>
                    <a:cubicBezTo>
                      <a:pt x="234" y="0"/>
                      <a:pt x="234" y="0"/>
                      <a:pt x="234" y="0"/>
                    </a:cubicBezTo>
                    <a:cubicBezTo>
                      <a:pt x="246" y="0"/>
                      <a:pt x="256" y="10"/>
                      <a:pt x="256" y="22"/>
                    </a:cubicBezTo>
                    <a:lnTo>
                      <a:pt x="256" y="233"/>
                    </a:lnTo>
                    <a:close/>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grpSp>
            <p:nvGrpSpPr>
              <p:cNvPr id="42" name="Group 41"/>
              <p:cNvGrpSpPr/>
              <p:nvPr/>
            </p:nvGrpSpPr>
            <p:grpSpPr>
              <a:xfrm>
                <a:off x="8203406" y="3422701"/>
                <a:ext cx="341313" cy="314325"/>
                <a:chOff x="887412" y="541338"/>
                <a:chExt cx="341313" cy="314325"/>
              </a:xfrm>
            </p:grpSpPr>
            <p:sp>
              <p:nvSpPr>
                <p:cNvPr id="44" name="Oval 44"/>
                <p:cNvSpPr>
                  <a:spLocks noChangeArrowheads="1"/>
                </p:cNvSpPr>
                <p:nvPr/>
              </p:nvSpPr>
              <p:spPr bwMode="auto">
                <a:xfrm>
                  <a:off x="1033462" y="663576"/>
                  <a:ext cx="92075"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45" name="Freeform 45"/>
                <p:cNvSpPr>
                  <a:spLocks noEditPoints="1"/>
                </p:cNvSpPr>
                <p:nvPr/>
              </p:nvSpPr>
              <p:spPr bwMode="auto">
                <a:xfrm>
                  <a:off x="887412" y="541338"/>
                  <a:ext cx="341313" cy="314325"/>
                </a:xfrm>
                <a:custGeom>
                  <a:avLst/>
                  <a:gdLst>
                    <a:gd name="T0" fmla="*/ 217 w 222"/>
                    <a:gd name="T1" fmla="*/ 147 h 204"/>
                    <a:gd name="T2" fmla="*/ 219 w 222"/>
                    <a:gd name="T3" fmla="*/ 145 h 204"/>
                    <a:gd name="T4" fmla="*/ 216 w 222"/>
                    <a:gd name="T5" fmla="*/ 129 h 204"/>
                    <a:gd name="T6" fmla="*/ 209 w 222"/>
                    <a:gd name="T7" fmla="*/ 124 h 204"/>
                    <a:gd name="T8" fmla="*/ 206 w 222"/>
                    <a:gd name="T9" fmla="*/ 127 h 204"/>
                    <a:gd name="T10" fmla="*/ 175 w 222"/>
                    <a:gd name="T11" fmla="*/ 70 h 204"/>
                    <a:gd name="T12" fmla="*/ 185 w 222"/>
                    <a:gd name="T13" fmla="*/ 51 h 204"/>
                    <a:gd name="T14" fmla="*/ 180 w 222"/>
                    <a:gd name="T15" fmla="*/ 22 h 204"/>
                    <a:gd name="T16" fmla="*/ 146 w 222"/>
                    <a:gd name="T17" fmla="*/ 0 h 204"/>
                    <a:gd name="T18" fmla="*/ 133 w 222"/>
                    <a:gd name="T19" fmla="*/ 3 h 204"/>
                    <a:gd name="T20" fmla="*/ 119 w 222"/>
                    <a:gd name="T21" fmla="*/ 24 h 204"/>
                    <a:gd name="T22" fmla="*/ 125 w 222"/>
                    <a:gd name="T23" fmla="*/ 53 h 204"/>
                    <a:gd name="T24" fmla="*/ 159 w 222"/>
                    <a:gd name="T25" fmla="*/ 75 h 204"/>
                    <a:gd name="T26" fmla="*/ 168 w 222"/>
                    <a:gd name="T27" fmla="*/ 74 h 204"/>
                    <a:gd name="T28" fmla="*/ 201 w 222"/>
                    <a:gd name="T29" fmla="*/ 134 h 204"/>
                    <a:gd name="T30" fmla="*/ 177 w 222"/>
                    <a:gd name="T31" fmla="*/ 163 h 204"/>
                    <a:gd name="T32" fmla="*/ 39 w 222"/>
                    <a:gd name="T33" fmla="*/ 128 h 204"/>
                    <a:gd name="T34" fmla="*/ 27 w 222"/>
                    <a:gd name="T35" fmla="*/ 133 h 204"/>
                    <a:gd name="T36" fmla="*/ 3 w 222"/>
                    <a:gd name="T37" fmla="*/ 175 h 204"/>
                    <a:gd name="T38" fmla="*/ 10 w 222"/>
                    <a:gd name="T39" fmla="*/ 191 h 204"/>
                    <a:gd name="T40" fmla="*/ 17 w 222"/>
                    <a:gd name="T41" fmla="*/ 194 h 204"/>
                    <a:gd name="T42" fmla="*/ 41 w 222"/>
                    <a:gd name="T43" fmla="*/ 151 h 204"/>
                    <a:gd name="T44" fmla="*/ 73 w 222"/>
                    <a:gd name="T45" fmla="*/ 159 h 204"/>
                    <a:gd name="T46" fmla="*/ 48 w 222"/>
                    <a:gd name="T47" fmla="*/ 204 h 204"/>
                    <a:gd name="T48" fmla="*/ 119 w 222"/>
                    <a:gd name="T49" fmla="*/ 204 h 204"/>
                    <a:gd name="T50" fmla="*/ 134 w 222"/>
                    <a:gd name="T51" fmla="*/ 175 h 204"/>
                    <a:gd name="T52" fmla="*/ 176 w 222"/>
                    <a:gd name="T53" fmla="*/ 186 h 204"/>
                    <a:gd name="T54" fmla="*/ 189 w 222"/>
                    <a:gd name="T55" fmla="*/ 182 h 204"/>
                    <a:gd name="T56" fmla="*/ 212 w 222"/>
                    <a:gd name="T57" fmla="*/ 154 h 204"/>
                    <a:gd name="T58" fmla="*/ 213 w 222"/>
                    <a:gd name="T59" fmla="*/ 156 h 204"/>
                    <a:gd name="T60" fmla="*/ 216 w 222"/>
                    <a:gd name="T61" fmla="*/ 158 h 204"/>
                    <a:gd name="T62" fmla="*/ 218 w 222"/>
                    <a:gd name="T63" fmla="*/ 158 h 204"/>
                    <a:gd name="T64" fmla="*/ 220 w 222"/>
                    <a:gd name="T65" fmla="*/ 152 h 204"/>
                    <a:gd name="T66" fmla="*/ 217 w 222"/>
                    <a:gd name="T67" fmla="*/ 147 h 204"/>
                    <a:gd name="T68" fmla="*/ 168 w 222"/>
                    <a:gd name="T69" fmla="*/ 65 h 204"/>
                    <a:gd name="T70" fmla="*/ 168 w 222"/>
                    <a:gd name="T71" fmla="*/ 65 h 204"/>
                    <a:gd name="T72" fmla="*/ 168 w 222"/>
                    <a:gd name="T73" fmla="*/ 65 h 204"/>
                    <a:gd name="T74" fmla="*/ 159 w 222"/>
                    <a:gd name="T75" fmla="*/ 67 h 204"/>
                    <a:gd name="T76" fmla="*/ 132 w 222"/>
                    <a:gd name="T77" fmla="*/ 49 h 204"/>
                    <a:gd name="T78" fmla="*/ 127 w 222"/>
                    <a:gd name="T79" fmla="*/ 25 h 204"/>
                    <a:gd name="T80" fmla="*/ 137 w 222"/>
                    <a:gd name="T81" fmla="*/ 10 h 204"/>
                    <a:gd name="T82" fmla="*/ 146 w 222"/>
                    <a:gd name="T83" fmla="*/ 7 h 204"/>
                    <a:gd name="T84" fmla="*/ 173 w 222"/>
                    <a:gd name="T85" fmla="*/ 26 h 204"/>
                    <a:gd name="T86" fmla="*/ 177 w 222"/>
                    <a:gd name="T87" fmla="*/ 50 h 204"/>
                    <a:gd name="T88" fmla="*/ 168 w 222"/>
                    <a:gd name="T89" fmla="*/ 6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2" h="204">
                      <a:moveTo>
                        <a:pt x="217" y="147"/>
                      </a:moveTo>
                      <a:cubicBezTo>
                        <a:pt x="218" y="146"/>
                        <a:pt x="219" y="145"/>
                        <a:pt x="219" y="145"/>
                      </a:cubicBezTo>
                      <a:cubicBezTo>
                        <a:pt x="222" y="140"/>
                        <a:pt x="221" y="133"/>
                        <a:pt x="216" y="129"/>
                      </a:cubicBezTo>
                      <a:cubicBezTo>
                        <a:pt x="214" y="128"/>
                        <a:pt x="211" y="125"/>
                        <a:pt x="209" y="124"/>
                      </a:cubicBezTo>
                      <a:cubicBezTo>
                        <a:pt x="206" y="127"/>
                        <a:pt x="206" y="127"/>
                        <a:pt x="206" y="127"/>
                      </a:cubicBezTo>
                      <a:cubicBezTo>
                        <a:pt x="175" y="70"/>
                        <a:pt x="175" y="70"/>
                        <a:pt x="175" y="70"/>
                      </a:cubicBezTo>
                      <a:cubicBezTo>
                        <a:pt x="180" y="66"/>
                        <a:pt x="184" y="59"/>
                        <a:pt x="185" y="51"/>
                      </a:cubicBezTo>
                      <a:cubicBezTo>
                        <a:pt x="187" y="42"/>
                        <a:pt x="185" y="32"/>
                        <a:pt x="180" y="22"/>
                      </a:cubicBezTo>
                      <a:cubicBezTo>
                        <a:pt x="172" y="9"/>
                        <a:pt x="159" y="0"/>
                        <a:pt x="146" y="0"/>
                      </a:cubicBezTo>
                      <a:cubicBezTo>
                        <a:pt x="141" y="0"/>
                        <a:pt x="137" y="1"/>
                        <a:pt x="133" y="3"/>
                      </a:cubicBezTo>
                      <a:cubicBezTo>
                        <a:pt x="126" y="7"/>
                        <a:pt x="121" y="14"/>
                        <a:pt x="119" y="24"/>
                      </a:cubicBezTo>
                      <a:cubicBezTo>
                        <a:pt x="118" y="33"/>
                        <a:pt x="120" y="43"/>
                        <a:pt x="125" y="53"/>
                      </a:cubicBezTo>
                      <a:cubicBezTo>
                        <a:pt x="132" y="66"/>
                        <a:pt x="146" y="75"/>
                        <a:pt x="159" y="75"/>
                      </a:cubicBezTo>
                      <a:cubicBezTo>
                        <a:pt x="162" y="75"/>
                        <a:pt x="165" y="75"/>
                        <a:pt x="168" y="74"/>
                      </a:cubicBezTo>
                      <a:cubicBezTo>
                        <a:pt x="201" y="134"/>
                        <a:pt x="201" y="134"/>
                        <a:pt x="201" y="134"/>
                      </a:cubicBezTo>
                      <a:cubicBezTo>
                        <a:pt x="177" y="163"/>
                        <a:pt x="177" y="163"/>
                        <a:pt x="177" y="163"/>
                      </a:cubicBezTo>
                      <a:cubicBezTo>
                        <a:pt x="177" y="163"/>
                        <a:pt x="49" y="131"/>
                        <a:pt x="39" y="128"/>
                      </a:cubicBezTo>
                      <a:cubicBezTo>
                        <a:pt x="31" y="126"/>
                        <a:pt x="27" y="133"/>
                        <a:pt x="27" y="133"/>
                      </a:cubicBezTo>
                      <a:cubicBezTo>
                        <a:pt x="27" y="133"/>
                        <a:pt x="4" y="173"/>
                        <a:pt x="3" y="175"/>
                      </a:cubicBezTo>
                      <a:cubicBezTo>
                        <a:pt x="0" y="182"/>
                        <a:pt x="6" y="188"/>
                        <a:pt x="10" y="191"/>
                      </a:cubicBezTo>
                      <a:cubicBezTo>
                        <a:pt x="12" y="192"/>
                        <a:pt x="14" y="193"/>
                        <a:pt x="17" y="194"/>
                      </a:cubicBezTo>
                      <a:cubicBezTo>
                        <a:pt x="17" y="194"/>
                        <a:pt x="38" y="157"/>
                        <a:pt x="41" y="151"/>
                      </a:cubicBezTo>
                      <a:cubicBezTo>
                        <a:pt x="73" y="159"/>
                        <a:pt x="73" y="159"/>
                        <a:pt x="73" y="159"/>
                      </a:cubicBezTo>
                      <a:cubicBezTo>
                        <a:pt x="48" y="204"/>
                        <a:pt x="48" y="204"/>
                        <a:pt x="48" y="204"/>
                      </a:cubicBezTo>
                      <a:cubicBezTo>
                        <a:pt x="119" y="204"/>
                        <a:pt x="119" y="204"/>
                        <a:pt x="119" y="204"/>
                      </a:cubicBezTo>
                      <a:cubicBezTo>
                        <a:pt x="134" y="175"/>
                        <a:pt x="134" y="175"/>
                        <a:pt x="134" y="175"/>
                      </a:cubicBezTo>
                      <a:cubicBezTo>
                        <a:pt x="176" y="186"/>
                        <a:pt x="176" y="186"/>
                        <a:pt x="176" y="186"/>
                      </a:cubicBezTo>
                      <a:cubicBezTo>
                        <a:pt x="176" y="186"/>
                        <a:pt x="184" y="188"/>
                        <a:pt x="189" y="182"/>
                      </a:cubicBezTo>
                      <a:cubicBezTo>
                        <a:pt x="192" y="177"/>
                        <a:pt x="204" y="163"/>
                        <a:pt x="212" y="154"/>
                      </a:cubicBezTo>
                      <a:cubicBezTo>
                        <a:pt x="213" y="156"/>
                        <a:pt x="213" y="156"/>
                        <a:pt x="213" y="156"/>
                      </a:cubicBezTo>
                      <a:cubicBezTo>
                        <a:pt x="214" y="157"/>
                        <a:pt x="215" y="158"/>
                        <a:pt x="216" y="158"/>
                      </a:cubicBezTo>
                      <a:cubicBezTo>
                        <a:pt x="217" y="158"/>
                        <a:pt x="218" y="158"/>
                        <a:pt x="218" y="158"/>
                      </a:cubicBezTo>
                      <a:cubicBezTo>
                        <a:pt x="220" y="156"/>
                        <a:pt x="221" y="154"/>
                        <a:pt x="220" y="152"/>
                      </a:cubicBezTo>
                      <a:lnTo>
                        <a:pt x="217" y="147"/>
                      </a:lnTo>
                      <a:close/>
                      <a:moveTo>
                        <a:pt x="168" y="65"/>
                      </a:moveTo>
                      <a:cubicBezTo>
                        <a:pt x="168" y="65"/>
                        <a:pt x="168" y="65"/>
                        <a:pt x="168" y="65"/>
                      </a:cubicBezTo>
                      <a:cubicBezTo>
                        <a:pt x="168" y="65"/>
                        <a:pt x="168" y="65"/>
                        <a:pt x="168" y="65"/>
                      </a:cubicBezTo>
                      <a:cubicBezTo>
                        <a:pt x="165" y="67"/>
                        <a:pt x="162" y="67"/>
                        <a:pt x="159" y="67"/>
                      </a:cubicBezTo>
                      <a:cubicBezTo>
                        <a:pt x="149" y="67"/>
                        <a:pt x="138" y="60"/>
                        <a:pt x="132" y="49"/>
                      </a:cubicBezTo>
                      <a:cubicBezTo>
                        <a:pt x="128" y="41"/>
                        <a:pt x="126" y="33"/>
                        <a:pt x="127" y="25"/>
                      </a:cubicBezTo>
                      <a:cubicBezTo>
                        <a:pt x="128" y="18"/>
                        <a:pt x="132" y="13"/>
                        <a:pt x="137" y="10"/>
                      </a:cubicBezTo>
                      <a:cubicBezTo>
                        <a:pt x="140" y="8"/>
                        <a:pt x="142" y="7"/>
                        <a:pt x="146" y="7"/>
                      </a:cubicBezTo>
                      <a:cubicBezTo>
                        <a:pt x="156" y="7"/>
                        <a:pt x="166" y="15"/>
                        <a:pt x="173" y="26"/>
                      </a:cubicBezTo>
                      <a:cubicBezTo>
                        <a:pt x="177" y="34"/>
                        <a:pt x="179" y="42"/>
                        <a:pt x="177" y="50"/>
                      </a:cubicBezTo>
                      <a:cubicBezTo>
                        <a:pt x="176" y="57"/>
                        <a:pt x="173" y="62"/>
                        <a:pt x="168" y="6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grpSp>
          <p:grpSp>
            <p:nvGrpSpPr>
              <p:cNvPr id="46" name="Group 45"/>
              <p:cNvGrpSpPr/>
              <p:nvPr/>
            </p:nvGrpSpPr>
            <p:grpSpPr>
              <a:xfrm rot="20242728">
                <a:off x="7815564" y="3457431"/>
                <a:ext cx="317500" cy="266701"/>
                <a:chOff x="7689850" y="563563"/>
                <a:chExt cx="317500" cy="266701"/>
              </a:xfrm>
            </p:grpSpPr>
            <p:sp>
              <p:nvSpPr>
                <p:cNvPr id="48" name="Freeform 87"/>
                <p:cNvSpPr>
                  <a:spLocks/>
                </p:cNvSpPr>
                <p:nvPr/>
              </p:nvSpPr>
              <p:spPr bwMode="auto">
                <a:xfrm>
                  <a:off x="7689850" y="695326"/>
                  <a:ext cx="317500" cy="134938"/>
                </a:xfrm>
                <a:custGeom>
                  <a:avLst/>
                  <a:gdLst>
                    <a:gd name="T0" fmla="*/ 104 w 207"/>
                    <a:gd name="T1" fmla="*/ 88 h 88"/>
                    <a:gd name="T2" fmla="*/ 24 w 207"/>
                    <a:gd name="T3" fmla="*/ 52 h 88"/>
                    <a:gd name="T4" fmla="*/ 2 w 207"/>
                    <a:gd name="T5" fmla="*/ 15 h 88"/>
                    <a:gd name="T6" fmla="*/ 9 w 207"/>
                    <a:gd name="T7" fmla="*/ 2 h 88"/>
                    <a:gd name="T8" fmla="*/ 22 w 207"/>
                    <a:gd name="T9" fmla="*/ 8 h 88"/>
                    <a:gd name="T10" fmla="*/ 104 w 207"/>
                    <a:gd name="T11" fmla="*/ 67 h 88"/>
                    <a:gd name="T12" fmla="*/ 185 w 207"/>
                    <a:gd name="T13" fmla="*/ 8 h 88"/>
                    <a:gd name="T14" fmla="*/ 198 w 207"/>
                    <a:gd name="T15" fmla="*/ 2 h 88"/>
                    <a:gd name="T16" fmla="*/ 205 w 207"/>
                    <a:gd name="T17" fmla="*/ 15 h 88"/>
                    <a:gd name="T18" fmla="*/ 184 w 207"/>
                    <a:gd name="T19" fmla="*/ 52 h 88"/>
                    <a:gd name="T20" fmla="*/ 104 w 207"/>
                    <a:gd name="T2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 h="88">
                      <a:moveTo>
                        <a:pt x="104" y="88"/>
                      </a:moveTo>
                      <a:cubicBezTo>
                        <a:pt x="73" y="88"/>
                        <a:pt x="45" y="76"/>
                        <a:pt x="24" y="52"/>
                      </a:cubicBezTo>
                      <a:cubicBezTo>
                        <a:pt x="9" y="34"/>
                        <a:pt x="2" y="16"/>
                        <a:pt x="2" y="15"/>
                      </a:cubicBezTo>
                      <a:cubicBezTo>
                        <a:pt x="0" y="10"/>
                        <a:pt x="3" y="4"/>
                        <a:pt x="9" y="2"/>
                      </a:cubicBezTo>
                      <a:cubicBezTo>
                        <a:pt x="14" y="0"/>
                        <a:pt x="20" y="3"/>
                        <a:pt x="22" y="8"/>
                      </a:cubicBezTo>
                      <a:cubicBezTo>
                        <a:pt x="23" y="11"/>
                        <a:pt x="44" y="67"/>
                        <a:pt x="104" y="67"/>
                      </a:cubicBezTo>
                      <a:cubicBezTo>
                        <a:pt x="165" y="67"/>
                        <a:pt x="184" y="11"/>
                        <a:pt x="185" y="8"/>
                      </a:cubicBezTo>
                      <a:cubicBezTo>
                        <a:pt x="187" y="3"/>
                        <a:pt x="193" y="0"/>
                        <a:pt x="198" y="2"/>
                      </a:cubicBezTo>
                      <a:cubicBezTo>
                        <a:pt x="204" y="3"/>
                        <a:pt x="207" y="9"/>
                        <a:pt x="205" y="15"/>
                      </a:cubicBezTo>
                      <a:cubicBezTo>
                        <a:pt x="205" y="16"/>
                        <a:pt x="199" y="34"/>
                        <a:pt x="184" y="52"/>
                      </a:cubicBezTo>
                      <a:cubicBezTo>
                        <a:pt x="163" y="76"/>
                        <a:pt x="136" y="88"/>
                        <a:pt x="104" y="8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49" name="Oval 88"/>
                <p:cNvSpPr>
                  <a:spLocks noChangeArrowheads="1"/>
                </p:cNvSpPr>
                <p:nvPr/>
              </p:nvSpPr>
              <p:spPr bwMode="auto">
                <a:xfrm>
                  <a:off x="7759700" y="563563"/>
                  <a:ext cx="41275" cy="98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50" name="Oval 89"/>
                <p:cNvSpPr>
                  <a:spLocks noChangeArrowheads="1"/>
                </p:cNvSpPr>
                <p:nvPr/>
              </p:nvSpPr>
              <p:spPr bwMode="auto">
                <a:xfrm>
                  <a:off x="7894638" y="563563"/>
                  <a:ext cx="44450" cy="98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grpSp>
          <p:grpSp>
            <p:nvGrpSpPr>
              <p:cNvPr id="51" name="Group 50"/>
              <p:cNvGrpSpPr/>
              <p:nvPr/>
            </p:nvGrpSpPr>
            <p:grpSpPr>
              <a:xfrm>
                <a:off x="7871207" y="3843759"/>
                <a:ext cx="197654" cy="269528"/>
                <a:chOff x="2020887" y="1190626"/>
                <a:chExt cx="157163" cy="214313"/>
              </a:xfrm>
            </p:grpSpPr>
            <p:sp>
              <p:nvSpPr>
                <p:cNvPr id="52" name="Freeform 100"/>
                <p:cNvSpPr>
                  <a:spLocks/>
                </p:cNvSpPr>
                <p:nvPr/>
              </p:nvSpPr>
              <p:spPr bwMode="auto">
                <a:xfrm>
                  <a:off x="2082800" y="1203326"/>
                  <a:ext cx="41275" cy="41275"/>
                </a:xfrm>
                <a:custGeom>
                  <a:avLst/>
                  <a:gdLst>
                    <a:gd name="T0" fmla="*/ 19 w 27"/>
                    <a:gd name="T1" fmla="*/ 24 h 27"/>
                    <a:gd name="T2" fmla="*/ 24 w 27"/>
                    <a:gd name="T3" fmla="*/ 8 h 27"/>
                    <a:gd name="T4" fmla="*/ 8 w 27"/>
                    <a:gd name="T5" fmla="*/ 3 h 27"/>
                    <a:gd name="T6" fmla="*/ 3 w 27"/>
                    <a:gd name="T7" fmla="*/ 19 h 27"/>
                    <a:gd name="T8" fmla="*/ 19 w 27"/>
                    <a:gd name="T9" fmla="*/ 24 h 27"/>
                  </a:gdLst>
                  <a:ahLst/>
                  <a:cxnLst>
                    <a:cxn ang="0">
                      <a:pos x="T0" y="T1"/>
                    </a:cxn>
                    <a:cxn ang="0">
                      <a:pos x="T2" y="T3"/>
                    </a:cxn>
                    <a:cxn ang="0">
                      <a:pos x="T4" y="T5"/>
                    </a:cxn>
                    <a:cxn ang="0">
                      <a:pos x="T6" y="T7"/>
                    </a:cxn>
                    <a:cxn ang="0">
                      <a:pos x="T8" y="T9"/>
                    </a:cxn>
                  </a:cxnLst>
                  <a:rect l="0" t="0" r="r" b="b"/>
                  <a:pathLst>
                    <a:path w="27" h="27">
                      <a:moveTo>
                        <a:pt x="19" y="24"/>
                      </a:moveTo>
                      <a:cubicBezTo>
                        <a:pt x="25" y="21"/>
                        <a:pt x="27" y="14"/>
                        <a:pt x="24" y="8"/>
                      </a:cubicBezTo>
                      <a:cubicBezTo>
                        <a:pt x="21" y="2"/>
                        <a:pt x="14" y="0"/>
                        <a:pt x="8" y="3"/>
                      </a:cubicBezTo>
                      <a:cubicBezTo>
                        <a:pt x="2" y="6"/>
                        <a:pt x="0" y="13"/>
                        <a:pt x="3" y="19"/>
                      </a:cubicBezTo>
                      <a:cubicBezTo>
                        <a:pt x="6" y="25"/>
                        <a:pt x="13" y="27"/>
                        <a:pt x="19" y="2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53" name="Freeform 101"/>
                <p:cNvSpPr>
                  <a:spLocks/>
                </p:cNvSpPr>
                <p:nvPr/>
              </p:nvSpPr>
              <p:spPr bwMode="auto">
                <a:xfrm>
                  <a:off x="2020887" y="1190626"/>
                  <a:ext cx="157163" cy="214313"/>
                </a:xfrm>
                <a:custGeom>
                  <a:avLst/>
                  <a:gdLst>
                    <a:gd name="T0" fmla="*/ 89 w 102"/>
                    <a:gd name="T1" fmla="*/ 18 h 139"/>
                    <a:gd name="T2" fmla="*/ 65 w 102"/>
                    <a:gd name="T3" fmla="*/ 34 h 139"/>
                    <a:gd name="T4" fmla="*/ 51 w 102"/>
                    <a:gd name="T5" fmla="*/ 37 h 139"/>
                    <a:gd name="T6" fmla="*/ 40 w 102"/>
                    <a:gd name="T7" fmla="*/ 32 h 139"/>
                    <a:gd name="T8" fmla="*/ 13 w 102"/>
                    <a:gd name="T9" fmla="*/ 6 h 139"/>
                    <a:gd name="T10" fmla="*/ 3 w 102"/>
                    <a:gd name="T11" fmla="*/ 3 h 139"/>
                    <a:gd name="T12" fmla="*/ 0 w 102"/>
                    <a:gd name="T13" fmla="*/ 6 h 139"/>
                    <a:gd name="T14" fmla="*/ 34 w 102"/>
                    <a:gd name="T15" fmla="*/ 40 h 139"/>
                    <a:gd name="T16" fmla="*/ 26 w 102"/>
                    <a:gd name="T17" fmla="*/ 71 h 139"/>
                    <a:gd name="T18" fmla="*/ 30 w 102"/>
                    <a:gd name="T19" fmla="*/ 83 h 139"/>
                    <a:gd name="T20" fmla="*/ 54 w 102"/>
                    <a:gd name="T21" fmla="*/ 106 h 139"/>
                    <a:gd name="T22" fmla="*/ 42 w 102"/>
                    <a:gd name="T23" fmla="*/ 128 h 139"/>
                    <a:gd name="T24" fmla="*/ 44 w 102"/>
                    <a:gd name="T25" fmla="*/ 137 h 139"/>
                    <a:gd name="T26" fmla="*/ 53 w 102"/>
                    <a:gd name="T27" fmla="*/ 134 h 139"/>
                    <a:gd name="T28" fmla="*/ 66 w 102"/>
                    <a:gd name="T29" fmla="*/ 109 h 139"/>
                    <a:gd name="T30" fmla="*/ 67 w 102"/>
                    <a:gd name="T31" fmla="*/ 103 h 139"/>
                    <a:gd name="T32" fmla="*/ 65 w 102"/>
                    <a:gd name="T33" fmla="*/ 100 h 139"/>
                    <a:gd name="T34" fmla="*/ 52 w 102"/>
                    <a:gd name="T35" fmla="*/ 87 h 139"/>
                    <a:gd name="T36" fmla="*/ 73 w 102"/>
                    <a:gd name="T37" fmla="*/ 82 h 139"/>
                    <a:gd name="T38" fmla="*/ 80 w 102"/>
                    <a:gd name="T39" fmla="*/ 103 h 139"/>
                    <a:gd name="T40" fmla="*/ 89 w 102"/>
                    <a:gd name="T41" fmla="*/ 109 h 139"/>
                    <a:gd name="T42" fmla="*/ 92 w 102"/>
                    <a:gd name="T43" fmla="*/ 100 h 139"/>
                    <a:gd name="T44" fmla="*/ 82 w 102"/>
                    <a:gd name="T45" fmla="*/ 72 h 139"/>
                    <a:gd name="T46" fmla="*/ 80 w 102"/>
                    <a:gd name="T47" fmla="*/ 69 h 139"/>
                    <a:gd name="T48" fmla="*/ 75 w 102"/>
                    <a:gd name="T49" fmla="*/ 69 h 139"/>
                    <a:gd name="T50" fmla="*/ 54 w 102"/>
                    <a:gd name="T51" fmla="*/ 74 h 139"/>
                    <a:gd name="T52" fmla="*/ 62 w 102"/>
                    <a:gd name="T53" fmla="*/ 49 h 139"/>
                    <a:gd name="T54" fmla="*/ 102 w 102"/>
                    <a:gd name="T55" fmla="*/ 20 h 139"/>
                    <a:gd name="T56" fmla="*/ 100 w 102"/>
                    <a:gd name="T57" fmla="*/ 17 h 139"/>
                    <a:gd name="T58" fmla="*/ 89 w 102"/>
                    <a:gd name="T59" fmla="*/ 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139">
                      <a:moveTo>
                        <a:pt x="89" y="18"/>
                      </a:moveTo>
                      <a:cubicBezTo>
                        <a:pt x="81" y="23"/>
                        <a:pt x="69" y="32"/>
                        <a:pt x="65" y="34"/>
                      </a:cubicBezTo>
                      <a:cubicBezTo>
                        <a:pt x="62" y="36"/>
                        <a:pt x="57" y="38"/>
                        <a:pt x="51" y="37"/>
                      </a:cubicBezTo>
                      <a:cubicBezTo>
                        <a:pt x="47" y="37"/>
                        <a:pt x="43" y="34"/>
                        <a:pt x="40" y="32"/>
                      </a:cubicBezTo>
                      <a:cubicBezTo>
                        <a:pt x="29" y="21"/>
                        <a:pt x="16" y="9"/>
                        <a:pt x="13" y="6"/>
                      </a:cubicBezTo>
                      <a:cubicBezTo>
                        <a:pt x="10" y="3"/>
                        <a:pt x="6" y="0"/>
                        <a:pt x="3" y="3"/>
                      </a:cubicBezTo>
                      <a:cubicBezTo>
                        <a:pt x="1" y="5"/>
                        <a:pt x="0" y="6"/>
                        <a:pt x="0" y="6"/>
                      </a:cubicBezTo>
                      <a:cubicBezTo>
                        <a:pt x="34" y="40"/>
                        <a:pt x="34" y="40"/>
                        <a:pt x="34" y="40"/>
                      </a:cubicBezTo>
                      <a:cubicBezTo>
                        <a:pt x="34" y="40"/>
                        <a:pt x="27" y="65"/>
                        <a:pt x="26" y="71"/>
                      </a:cubicBezTo>
                      <a:cubicBezTo>
                        <a:pt x="26" y="76"/>
                        <a:pt x="27" y="79"/>
                        <a:pt x="30" y="83"/>
                      </a:cubicBezTo>
                      <a:cubicBezTo>
                        <a:pt x="33" y="87"/>
                        <a:pt x="54" y="106"/>
                        <a:pt x="54" y="106"/>
                      </a:cubicBezTo>
                      <a:cubicBezTo>
                        <a:pt x="42" y="128"/>
                        <a:pt x="42" y="128"/>
                        <a:pt x="42" y="128"/>
                      </a:cubicBezTo>
                      <a:cubicBezTo>
                        <a:pt x="41" y="132"/>
                        <a:pt x="41" y="136"/>
                        <a:pt x="44" y="137"/>
                      </a:cubicBezTo>
                      <a:cubicBezTo>
                        <a:pt x="47" y="139"/>
                        <a:pt x="51" y="138"/>
                        <a:pt x="53" y="134"/>
                      </a:cubicBezTo>
                      <a:cubicBezTo>
                        <a:pt x="53" y="134"/>
                        <a:pt x="66" y="110"/>
                        <a:pt x="66" y="109"/>
                      </a:cubicBezTo>
                      <a:cubicBezTo>
                        <a:pt x="67" y="107"/>
                        <a:pt x="68" y="106"/>
                        <a:pt x="67" y="103"/>
                      </a:cubicBezTo>
                      <a:cubicBezTo>
                        <a:pt x="66" y="102"/>
                        <a:pt x="66" y="101"/>
                        <a:pt x="65" y="100"/>
                      </a:cubicBezTo>
                      <a:cubicBezTo>
                        <a:pt x="64" y="99"/>
                        <a:pt x="52" y="87"/>
                        <a:pt x="52" y="87"/>
                      </a:cubicBezTo>
                      <a:cubicBezTo>
                        <a:pt x="73" y="82"/>
                        <a:pt x="73" y="82"/>
                        <a:pt x="73" y="82"/>
                      </a:cubicBezTo>
                      <a:cubicBezTo>
                        <a:pt x="73" y="82"/>
                        <a:pt x="79" y="99"/>
                        <a:pt x="80" y="103"/>
                      </a:cubicBezTo>
                      <a:cubicBezTo>
                        <a:pt x="82" y="108"/>
                        <a:pt x="84" y="111"/>
                        <a:pt x="89" y="109"/>
                      </a:cubicBezTo>
                      <a:cubicBezTo>
                        <a:pt x="93" y="108"/>
                        <a:pt x="94" y="104"/>
                        <a:pt x="92" y="100"/>
                      </a:cubicBezTo>
                      <a:cubicBezTo>
                        <a:pt x="92" y="100"/>
                        <a:pt x="83" y="73"/>
                        <a:pt x="82" y="72"/>
                      </a:cubicBezTo>
                      <a:cubicBezTo>
                        <a:pt x="82" y="70"/>
                        <a:pt x="81" y="69"/>
                        <a:pt x="80" y="69"/>
                      </a:cubicBezTo>
                      <a:cubicBezTo>
                        <a:pt x="78" y="68"/>
                        <a:pt x="77" y="68"/>
                        <a:pt x="75" y="69"/>
                      </a:cubicBezTo>
                      <a:cubicBezTo>
                        <a:pt x="73" y="69"/>
                        <a:pt x="54" y="74"/>
                        <a:pt x="54" y="74"/>
                      </a:cubicBezTo>
                      <a:cubicBezTo>
                        <a:pt x="62" y="49"/>
                        <a:pt x="62" y="49"/>
                        <a:pt x="62" y="49"/>
                      </a:cubicBezTo>
                      <a:cubicBezTo>
                        <a:pt x="102" y="20"/>
                        <a:pt x="102" y="20"/>
                        <a:pt x="102" y="20"/>
                      </a:cubicBezTo>
                      <a:cubicBezTo>
                        <a:pt x="102" y="20"/>
                        <a:pt x="101" y="19"/>
                        <a:pt x="100" y="17"/>
                      </a:cubicBezTo>
                      <a:cubicBezTo>
                        <a:pt x="98" y="14"/>
                        <a:pt x="94" y="15"/>
                        <a:pt x="89" y="1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grpSp>
          <p:grpSp>
            <p:nvGrpSpPr>
              <p:cNvPr id="55" name="Group 54"/>
              <p:cNvGrpSpPr/>
              <p:nvPr/>
            </p:nvGrpSpPr>
            <p:grpSpPr>
              <a:xfrm>
                <a:off x="8128851" y="3758503"/>
                <a:ext cx="393700" cy="392113"/>
                <a:chOff x="8174038" y="501651"/>
                <a:chExt cx="393700" cy="392113"/>
              </a:xfrm>
            </p:grpSpPr>
            <p:sp>
              <p:nvSpPr>
                <p:cNvPr id="56" name="Freeform 114"/>
                <p:cNvSpPr>
                  <a:spLocks/>
                </p:cNvSpPr>
                <p:nvPr/>
              </p:nvSpPr>
              <p:spPr bwMode="auto">
                <a:xfrm>
                  <a:off x="8174038" y="501651"/>
                  <a:ext cx="393700" cy="392113"/>
                </a:xfrm>
                <a:custGeom>
                  <a:avLst/>
                  <a:gdLst>
                    <a:gd name="T0" fmla="*/ 256 w 256"/>
                    <a:gd name="T1" fmla="*/ 233 h 255"/>
                    <a:gd name="T2" fmla="*/ 234 w 256"/>
                    <a:gd name="T3" fmla="*/ 255 h 255"/>
                    <a:gd name="T4" fmla="*/ 22 w 256"/>
                    <a:gd name="T5" fmla="*/ 255 h 255"/>
                    <a:gd name="T6" fmla="*/ 0 w 256"/>
                    <a:gd name="T7" fmla="*/ 233 h 255"/>
                    <a:gd name="T8" fmla="*/ 0 w 256"/>
                    <a:gd name="T9" fmla="*/ 22 h 255"/>
                    <a:gd name="T10" fmla="*/ 22 w 256"/>
                    <a:gd name="T11" fmla="*/ 0 h 255"/>
                    <a:gd name="T12" fmla="*/ 234 w 256"/>
                    <a:gd name="T13" fmla="*/ 0 h 255"/>
                    <a:gd name="T14" fmla="*/ 256 w 256"/>
                    <a:gd name="T15" fmla="*/ 22 h 255"/>
                    <a:gd name="T16" fmla="*/ 256 w 256"/>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5">
                      <a:moveTo>
                        <a:pt x="256" y="233"/>
                      </a:moveTo>
                      <a:cubicBezTo>
                        <a:pt x="256" y="246"/>
                        <a:pt x="246" y="255"/>
                        <a:pt x="234" y="255"/>
                      </a:cubicBezTo>
                      <a:cubicBezTo>
                        <a:pt x="22" y="255"/>
                        <a:pt x="22" y="255"/>
                        <a:pt x="22" y="255"/>
                      </a:cubicBezTo>
                      <a:cubicBezTo>
                        <a:pt x="10" y="255"/>
                        <a:pt x="0" y="246"/>
                        <a:pt x="0" y="233"/>
                      </a:cubicBezTo>
                      <a:cubicBezTo>
                        <a:pt x="0" y="22"/>
                        <a:pt x="0" y="22"/>
                        <a:pt x="0" y="22"/>
                      </a:cubicBezTo>
                      <a:cubicBezTo>
                        <a:pt x="0" y="10"/>
                        <a:pt x="10" y="0"/>
                        <a:pt x="22" y="0"/>
                      </a:cubicBezTo>
                      <a:cubicBezTo>
                        <a:pt x="234" y="0"/>
                        <a:pt x="234" y="0"/>
                        <a:pt x="234" y="0"/>
                      </a:cubicBezTo>
                      <a:cubicBezTo>
                        <a:pt x="246" y="0"/>
                        <a:pt x="256" y="10"/>
                        <a:pt x="256" y="22"/>
                      </a:cubicBezTo>
                      <a:lnTo>
                        <a:pt x="256" y="23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sp>
              <p:nvSpPr>
                <p:cNvPr id="57" name="Freeform 115"/>
                <p:cNvSpPr>
                  <a:spLocks noEditPoints="1"/>
                </p:cNvSpPr>
                <p:nvPr/>
              </p:nvSpPr>
              <p:spPr bwMode="auto">
                <a:xfrm>
                  <a:off x="8213725" y="541338"/>
                  <a:ext cx="115888" cy="114300"/>
                </a:xfrm>
                <a:custGeom>
                  <a:avLst/>
                  <a:gdLst>
                    <a:gd name="T0" fmla="*/ 56 w 75"/>
                    <a:gd name="T1" fmla="*/ 45 h 75"/>
                    <a:gd name="T2" fmla="*/ 75 w 75"/>
                    <a:gd name="T3" fmla="*/ 45 h 75"/>
                    <a:gd name="T4" fmla="*/ 58 w 75"/>
                    <a:gd name="T5" fmla="*/ 37 h 75"/>
                    <a:gd name="T6" fmla="*/ 75 w 75"/>
                    <a:gd name="T7" fmla="*/ 30 h 75"/>
                    <a:gd name="T8" fmla="*/ 56 w 75"/>
                    <a:gd name="T9" fmla="*/ 30 h 75"/>
                    <a:gd name="T10" fmla="*/ 69 w 75"/>
                    <a:gd name="T11" fmla="*/ 16 h 75"/>
                    <a:gd name="T12" fmla="*/ 52 w 75"/>
                    <a:gd name="T13" fmla="*/ 23 h 75"/>
                    <a:gd name="T14" fmla="*/ 59 w 75"/>
                    <a:gd name="T15" fmla="*/ 5 h 75"/>
                    <a:gd name="T16" fmla="*/ 45 w 75"/>
                    <a:gd name="T17" fmla="*/ 19 h 75"/>
                    <a:gd name="T18" fmla="*/ 45 w 75"/>
                    <a:gd name="T19" fmla="*/ 0 h 75"/>
                    <a:gd name="T20" fmla="*/ 38 w 75"/>
                    <a:gd name="T21" fmla="*/ 17 h 75"/>
                    <a:gd name="T22" fmla="*/ 30 w 75"/>
                    <a:gd name="T23" fmla="*/ 0 h 75"/>
                    <a:gd name="T24" fmla="*/ 30 w 75"/>
                    <a:gd name="T25" fmla="*/ 19 h 75"/>
                    <a:gd name="T26" fmla="*/ 16 w 75"/>
                    <a:gd name="T27" fmla="*/ 5 h 75"/>
                    <a:gd name="T28" fmla="*/ 23 w 75"/>
                    <a:gd name="T29" fmla="*/ 23 h 75"/>
                    <a:gd name="T30" fmla="*/ 6 w 75"/>
                    <a:gd name="T31" fmla="*/ 16 h 75"/>
                    <a:gd name="T32" fmla="*/ 19 w 75"/>
                    <a:gd name="T33" fmla="*/ 30 h 75"/>
                    <a:gd name="T34" fmla="*/ 0 w 75"/>
                    <a:gd name="T35" fmla="*/ 30 h 75"/>
                    <a:gd name="T36" fmla="*/ 17 w 75"/>
                    <a:gd name="T37" fmla="*/ 37 h 75"/>
                    <a:gd name="T38" fmla="*/ 0 w 75"/>
                    <a:gd name="T39" fmla="*/ 45 h 75"/>
                    <a:gd name="T40" fmla="*/ 19 w 75"/>
                    <a:gd name="T41" fmla="*/ 45 h 75"/>
                    <a:gd name="T42" fmla="*/ 6 w 75"/>
                    <a:gd name="T43" fmla="*/ 59 h 75"/>
                    <a:gd name="T44" fmla="*/ 23 w 75"/>
                    <a:gd name="T45" fmla="*/ 52 h 75"/>
                    <a:gd name="T46" fmla="*/ 16 w 75"/>
                    <a:gd name="T47" fmla="*/ 69 h 75"/>
                    <a:gd name="T48" fmla="*/ 30 w 75"/>
                    <a:gd name="T49" fmla="*/ 56 h 75"/>
                    <a:gd name="T50" fmla="*/ 30 w 75"/>
                    <a:gd name="T51" fmla="*/ 75 h 75"/>
                    <a:gd name="T52" fmla="*/ 38 w 75"/>
                    <a:gd name="T53" fmla="*/ 58 h 75"/>
                    <a:gd name="T54" fmla="*/ 45 w 75"/>
                    <a:gd name="T55" fmla="*/ 75 h 75"/>
                    <a:gd name="T56" fmla="*/ 45 w 75"/>
                    <a:gd name="T57" fmla="*/ 56 h 75"/>
                    <a:gd name="T58" fmla="*/ 59 w 75"/>
                    <a:gd name="T59" fmla="*/ 69 h 75"/>
                    <a:gd name="T60" fmla="*/ 52 w 75"/>
                    <a:gd name="T61" fmla="*/ 52 h 75"/>
                    <a:gd name="T62" fmla="*/ 70 w 75"/>
                    <a:gd name="T63" fmla="*/ 59 h 75"/>
                    <a:gd name="T64" fmla="*/ 56 w 75"/>
                    <a:gd name="T65" fmla="*/ 45 h 75"/>
                    <a:gd name="T66" fmla="*/ 41 w 75"/>
                    <a:gd name="T67" fmla="*/ 55 h 75"/>
                    <a:gd name="T68" fmla="*/ 20 w 75"/>
                    <a:gd name="T69" fmla="*/ 41 h 75"/>
                    <a:gd name="T70" fmla="*/ 34 w 75"/>
                    <a:gd name="T71" fmla="*/ 20 h 75"/>
                    <a:gd name="T72" fmla="*/ 55 w 75"/>
                    <a:gd name="T73" fmla="*/ 34 h 75"/>
                    <a:gd name="T74" fmla="*/ 41 w 75"/>
                    <a:gd name="T75" fmla="*/ 5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75">
                      <a:moveTo>
                        <a:pt x="56" y="45"/>
                      </a:moveTo>
                      <a:cubicBezTo>
                        <a:pt x="75" y="45"/>
                        <a:pt x="75" y="45"/>
                        <a:pt x="75" y="45"/>
                      </a:cubicBezTo>
                      <a:cubicBezTo>
                        <a:pt x="58" y="37"/>
                        <a:pt x="58" y="37"/>
                        <a:pt x="58" y="37"/>
                      </a:cubicBezTo>
                      <a:cubicBezTo>
                        <a:pt x="75" y="30"/>
                        <a:pt x="75" y="30"/>
                        <a:pt x="75" y="30"/>
                      </a:cubicBezTo>
                      <a:cubicBezTo>
                        <a:pt x="56" y="30"/>
                        <a:pt x="56" y="30"/>
                        <a:pt x="56" y="30"/>
                      </a:cubicBezTo>
                      <a:cubicBezTo>
                        <a:pt x="69" y="16"/>
                        <a:pt x="69" y="16"/>
                        <a:pt x="69" y="16"/>
                      </a:cubicBezTo>
                      <a:cubicBezTo>
                        <a:pt x="52" y="23"/>
                        <a:pt x="52" y="23"/>
                        <a:pt x="52" y="23"/>
                      </a:cubicBezTo>
                      <a:cubicBezTo>
                        <a:pt x="59" y="5"/>
                        <a:pt x="59" y="5"/>
                        <a:pt x="59" y="5"/>
                      </a:cubicBezTo>
                      <a:cubicBezTo>
                        <a:pt x="45" y="19"/>
                        <a:pt x="45" y="19"/>
                        <a:pt x="45" y="19"/>
                      </a:cubicBezTo>
                      <a:cubicBezTo>
                        <a:pt x="45" y="0"/>
                        <a:pt x="45" y="0"/>
                        <a:pt x="45" y="0"/>
                      </a:cubicBezTo>
                      <a:cubicBezTo>
                        <a:pt x="38" y="17"/>
                        <a:pt x="38" y="17"/>
                        <a:pt x="38" y="17"/>
                      </a:cubicBezTo>
                      <a:cubicBezTo>
                        <a:pt x="30" y="0"/>
                        <a:pt x="30" y="0"/>
                        <a:pt x="30" y="0"/>
                      </a:cubicBezTo>
                      <a:cubicBezTo>
                        <a:pt x="30" y="19"/>
                        <a:pt x="30" y="19"/>
                        <a:pt x="30" y="19"/>
                      </a:cubicBezTo>
                      <a:cubicBezTo>
                        <a:pt x="16" y="5"/>
                        <a:pt x="16" y="5"/>
                        <a:pt x="16" y="5"/>
                      </a:cubicBezTo>
                      <a:cubicBezTo>
                        <a:pt x="23" y="23"/>
                        <a:pt x="23" y="23"/>
                        <a:pt x="23" y="23"/>
                      </a:cubicBezTo>
                      <a:cubicBezTo>
                        <a:pt x="6" y="16"/>
                        <a:pt x="6" y="16"/>
                        <a:pt x="6" y="16"/>
                      </a:cubicBezTo>
                      <a:cubicBezTo>
                        <a:pt x="19" y="30"/>
                        <a:pt x="19" y="30"/>
                        <a:pt x="19" y="30"/>
                      </a:cubicBezTo>
                      <a:cubicBezTo>
                        <a:pt x="0" y="30"/>
                        <a:pt x="0" y="30"/>
                        <a:pt x="0" y="30"/>
                      </a:cubicBezTo>
                      <a:cubicBezTo>
                        <a:pt x="17" y="37"/>
                        <a:pt x="17" y="37"/>
                        <a:pt x="17" y="37"/>
                      </a:cubicBezTo>
                      <a:cubicBezTo>
                        <a:pt x="0" y="45"/>
                        <a:pt x="0" y="45"/>
                        <a:pt x="0" y="45"/>
                      </a:cubicBezTo>
                      <a:cubicBezTo>
                        <a:pt x="19" y="45"/>
                        <a:pt x="19" y="45"/>
                        <a:pt x="19" y="45"/>
                      </a:cubicBezTo>
                      <a:cubicBezTo>
                        <a:pt x="6" y="59"/>
                        <a:pt x="6" y="59"/>
                        <a:pt x="6" y="59"/>
                      </a:cubicBezTo>
                      <a:cubicBezTo>
                        <a:pt x="23" y="52"/>
                        <a:pt x="23" y="52"/>
                        <a:pt x="23" y="52"/>
                      </a:cubicBezTo>
                      <a:cubicBezTo>
                        <a:pt x="16" y="69"/>
                        <a:pt x="16" y="69"/>
                        <a:pt x="16" y="69"/>
                      </a:cubicBezTo>
                      <a:cubicBezTo>
                        <a:pt x="30" y="56"/>
                        <a:pt x="30" y="56"/>
                        <a:pt x="30" y="56"/>
                      </a:cubicBezTo>
                      <a:cubicBezTo>
                        <a:pt x="30" y="75"/>
                        <a:pt x="30" y="75"/>
                        <a:pt x="30" y="75"/>
                      </a:cubicBezTo>
                      <a:cubicBezTo>
                        <a:pt x="38" y="58"/>
                        <a:pt x="38" y="58"/>
                        <a:pt x="38" y="58"/>
                      </a:cubicBezTo>
                      <a:cubicBezTo>
                        <a:pt x="45" y="75"/>
                        <a:pt x="45" y="75"/>
                        <a:pt x="45" y="75"/>
                      </a:cubicBezTo>
                      <a:cubicBezTo>
                        <a:pt x="45" y="56"/>
                        <a:pt x="45" y="56"/>
                        <a:pt x="45" y="56"/>
                      </a:cubicBezTo>
                      <a:cubicBezTo>
                        <a:pt x="59" y="69"/>
                        <a:pt x="59" y="69"/>
                        <a:pt x="59" y="69"/>
                      </a:cubicBezTo>
                      <a:cubicBezTo>
                        <a:pt x="52" y="52"/>
                        <a:pt x="52" y="52"/>
                        <a:pt x="52" y="52"/>
                      </a:cubicBezTo>
                      <a:cubicBezTo>
                        <a:pt x="70" y="59"/>
                        <a:pt x="70" y="59"/>
                        <a:pt x="70" y="59"/>
                      </a:cubicBezTo>
                      <a:lnTo>
                        <a:pt x="56" y="45"/>
                      </a:lnTo>
                      <a:close/>
                      <a:moveTo>
                        <a:pt x="41" y="55"/>
                      </a:moveTo>
                      <a:cubicBezTo>
                        <a:pt x="31" y="57"/>
                        <a:pt x="22" y="51"/>
                        <a:pt x="20" y="41"/>
                      </a:cubicBezTo>
                      <a:cubicBezTo>
                        <a:pt x="18" y="31"/>
                        <a:pt x="24" y="22"/>
                        <a:pt x="34" y="20"/>
                      </a:cubicBezTo>
                      <a:cubicBezTo>
                        <a:pt x="44" y="18"/>
                        <a:pt x="53" y="24"/>
                        <a:pt x="55" y="34"/>
                      </a:cubicBezTo>
                      <a:cubicBezTo>
                        <a:pt x="57" y="44"/>
                        <a:pt x="51" y="53"/>
                        <a:pt x="41"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58" name="Freeform 116"/>
                <p:cNvSpPr>
                  <a:spLocks/>
                </p:cNvSpPr>
                <p:nvPr/>
              </p:nvSpPr>
              <p:spPr bwMode="auto">
                <a:xfrm>
                  <a:off x="8247063" y="574676"/>
                  <a:ext cx="47625" cy="47625"/>
                </a:xfrm>
                <a:custGeom>
                  <a:avLst/>
                  <a:gdLst>
                    <a:gd name="T0" fmla="*/ 2 w 31"/>
                    <a:gd name="T1" fmla="*/ 18 h 31"/>
                    <a:gd name="T2" fmla="*/ 13 w 31"/>
                    <a:gd name="T3" fmla="*/ 2 h 31"/>
                    <a:gd name="T4" fmla="*/ 29 w 31"/>
                    <a:gd name="T5" fmla="*/ 13 h 31"/>
                    <a:gd name="T6" fmla="*/ 18 w 31"/>
                    <a:gd name="T7" fmla="*/ 29 h 31"/>
                    <a:gd name="T8" fmla="*/ 2 w 31"/>
                    <a:gd name="T9" fmla="*/ 18 h 31"/>
                  </a:gdLst>
                  <a:ahLst/>
                  <a:cxnLst>
                    <a:cxn ang="0">
                      <a:pos x="T0" y="T1"/>
                    </a:cxn>
                    <a:cxn ang="0">
                      <a:pos x="T2" y="T3"/>
                    </a:cxn>
                    <a:cxn ang="0">
                      <a:pos x="T4" y="T5"/>
                    </a:cxn>
                    <a:cxn ang="0">
                      <a:pos x="T6" y="T7"/>
                    </a:cxn>
                    <a:cxn ang="0">
                      <a:pos x="T8" y="T9"/>
                    </a:cxn>
                  </a:cxnLst>
                  <a:rect l="0" t="0" r="r" b="b"/>
                  <a:pathLst>
                    <a:path w="31" h="31">
                      <a:moveTo>
                        <a:pt x="2" y="18"/>
                      </a:moveTo>
                      <a:cubicBezTo>
                        <a:pt x="0" y="11"/>
                        <a:pt x="5" y="3"/>
                        <a:pt x="13" y="2"/>
                      </a:cubicBezTo>
                      <a:cubicBezTo>
                        <a:pt x="20" y="0"/>
                        <a:pt x="28" y="5"/>
                        <a:pt x="29" y="13"/>
                      </a:cubicBezTo>
                      <a:cubicBezTo>
                        <a:pt x="31" y="20"/>
                        <a:pt x="26" y="28"/>
                        <a:pt x="18" y="29"/>
                      </a:cubicBezTo>
                      <a:cubicBezTo>
                        <a:pt x="11" y="31"/>
                        <a:pt x="3" y="26"/>
                        <a:pt x="2"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59" name="Freeform 117"/>
                <p:cNvSpPr>
                  <a:spLocks/>
                </p:cNvSpPr>
                <p:nvPr/>
              </p:nvSpPr>
              <p:spPr bwMode="auto">
                <a:xfrm>
                  <a:off x="8296275" y="612776"/>
                  <a:ext cx="233363" cy="244475"/>
                </a:xfrm>
                <a:custGeom>
                  <a:avLst/>
                  <a:gdLst>
                    <a:gd name="T0" fmla="*/ 148 w 151"/>
                    <a:gd name="T1" fmla="*/ 17 h 158"/>
                    <a:gd name="T2" fmla="*/ 144 w 151"/>
                    <a:gd name="T3" fmla="*/ 13 h 158"/>
                    <a:gd name="T4" fmla="*/ 118 w 151"/>
                    <a:gd name="T5" fmla="*/ 37 h 158"/>
                    <a:gd name="T6" fmla="*/ 50 w 151"/>
                    <a:gd name="T7" fmla="*/ 3 h 158"/>
                    <a:gd name="T8" fmla="*/ 41 w 151"/>
                    <a:gd name="T9" fmla="*/ 5 h 158"/>
                    <a:gd name="T10" fmla="*/ 21 w 151"/>
                    <a:gd name="T11" fmla="*/ 31 h 158"/>
                    <a:gd name="T12" fmla="*/ 23 w 151"/>
                    <a:gd name="T13" fmla="*/ 42 h 158"/>
                    <a:gd name="T14" fmla="*/ 28 w 151"/>
                    <a:gd name="T15" fmla="*/ 45 h 158"/>
                    <a:gd name="T16" fmla="*/ 49 w 151"/>
                    <a:gd name="T17" fmla="*/ 18 h 158"/>
                    <a:gd name="T18" fmla="*/ 64 w 151"/>
                    <a:gd name="T19" fmla="*/ 26 h 158"/>
                    <a:gd name="T20" fmla="*/ 50 w 151"/>
                    <a:gd name="T21" fmla="*/ 76 h 158"/>
                    <a:gd name="T22" fmla="*/ 4 w 151"/>
                    <a:gd name="T23" fmla="*/ 142 h 158"/>
                    <a:gd name="T24" fmla="*/ 6 w 151"/>
                    <a:gd name="T25" fmla="*/ 156 h 158"/>
                    <a:gd name="T26" fmla="*/ 19 w 151"/>
                    <a:gd name="T27" fmla="*/ 151 h 158"/>
                    <a:gd name="T28" fmla="*/ 59 w 151"/>
                    <a:gd name="T29" fmla="*/ 95 h 158"/>
                    <a:gd name="T30" fmla="*/ 98 w 151"/>
                    <a:gd name="T31" fmla="*/ 105 h 158"/>
                    <a:gd name="T32" fmla="*/ 104 w 151"/>
                    <a:gd name="T33" fmla="*/ 144 h 158"/>
                    <a:gd name="T34" fmla="*/ 117 w 151"/>
                    <a:gd name="T35" fmla="*/ 149 h 158"/>
                    <a:gd name="T36" fmla="*/ 121 w 151"/>
                    <a:gd name="T37" fmla="*/ 136 h 158"/>
                    <a:gd name="T38" fmla="*/ 114 w 151"/>
                    <a:gd name="T39" fmla="*/ 91 h 158"/>
                    <a:gd name="T40" fmla="*/ 82 w 151"/>
                    <a:gd name="T41" fmla="*/ 82 h 158"/>
                    <a:gd name="T42" fmla="*/ 95 w 151"/>
                    <a:gd name="T43" fmla="*/ 42 h 158"/>
                    <a:gd name="T44" fmla="*/ 116 w 151"/>
                    <a:gd name="T45" fmla="*/ 52 h 158"/>
                    <a:gd name="T46" fmla="*/ 125 w 151"/>
                    <a:gd name="T47" fmla="*/ 51 h 158"/>
                    <a:gd name="T48" fmla="*/ 148 w 151"/>
                    <a:gd name="T49" fmla="*/ 28 h 158"/>
                    <a:gd name="T50" fmla="*/ 148 w 151"/>
                    <a:gd name="T51" fmla="*/ 1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58">
                      <a:moveTo>
                        <a:pt x="148" y="17"/>
                      </a:moveTo>
                      <a:cubicBezTo>
                        <a:pt x="147" y="16"/>
                        <a:pt x="145" y="14"/>
                        <a:pt x="144" y="13"/>
                      </a:cubicBezTo>
                      <a:cubicBezTo>
                        <a:pt x="118" y="37"/>
                        <a:pt x="118" y="37"/>
                        <a:pt x="118" y="37"/>
                      </a:cubicBezTo>
                      <a:cubicBezTo>
                        <a:pt x="118" y="37"/>
                        <a:pt x="56" y="6"/>
                        <a:pt x="50" y="3"/>
                      </a:cubicBezTo>
                      <a:cubicBezTo>
                        <a:pt x="45" y="0"/>
                        <a:pt x="41" y="5"/>
                        <a:pt x="41" y="5"/>
                      </a:cubicBezTo>
                      <a:cubicBezTo>
                        <a:pt x="41" y="5"/>
                        <a:pt x="22" y="30"/>
                        <a:pt x="21" y="31"/>
                      </a:cubicBezTo>
                      <a:cubicBezTo>
                        <a:pt x="18" y="35"/>
                        <a:pt x="21" y="40"/>
                        <a:pt x="23" y="42"/>
                      </a:cubicBezTo>
                      <a:cubicBezTo>
                        <a:pt x="25" y="44"/>
                        <a:pt x="26" y="44"/>
                        <a:pt x="28" y="45"/>
                      </a:cubicBezTo>
                      <a:cubicBezTo>
                        <a:pt x="28" y="45"/>
                        <a:pt x="46" y="22"/>
                        <a:pt x="49" y="18"/>
                      </a:cubicBezTo>
                      <a:cubicBezTo>
                        <a:pt x="64" y="26"/>
                        <a:pt x="64" y="26"/>
                        <a:pt x="64" y="26"/>
                      </a:cubicBezTo>
                      <a:cubicBezTo>
                        <a:pt x="50" y="76"/>
                        <a:pt x="50" y="76"/>
                        <a:pt x="50" y="76"/>
                      </a:cubicBezTo>
                      <a:cubicBezTo>
                        <a:pt x="4" y="142"/>
                        <a:pt x="4" y="142"/>
                        <a:pt x="4" y="142"/>
                      </a:cubicBezTo>
                      <a:cubicBezTo>
                        <a:pt x="1" y="147"/>
                        <a:pt x="0" y="153"/>
                        <a:pt x="6" y="156"/>
                      </a:cubicBezTo>
                      <a:cubicBezTo>
                        <a:pt x="11" y="158"/>
                        <a:pt x="16" y="155"/>
                        <a:pt x="19" y="151"/>
                      </a:cubicBezTo>
                      <a:cubicBezTo>
                        <a:pt x="21" y="149"/>
                        <a:pt x="55" y="100"/>
                        <a:pt x="59" y="95"/>
                      </a:cubicBezTo>
                      <a:cubicBezTo>
                        <a:pt x="66" y="97"/>
                        <a:pt x="98" y="105"/>
                        <a:pt x="98" y="105"/>
                      </a:cubicBezTo>
                      <a:cubicBezTo>
                        <a:pt x="104" y="144"/>
                        <a:pt x="104" y="144"/>
                        <a:pt x="104" y="144"/>
                      </a:cubicBezTo>
                      <a:cubicBezTo>
                        <a:pt x="106" y="149"/>
                        <a:pt x="112" y="151"/>
                        <a:pt x="117" y="149"/>
                      </a:cubicBezTo>
                      <a:cubicBezTo>
                        <a:pt x="121" y="147"/>
                        <a:pt x="122" y="142"/>
                        <a:pt x="121" y="136"/>
                      </a:cubicBezTo>
                      <a:cubicBezTo>
                        <a:pt x="114" y="91"/>
                        <a:pt x="114" y="91"/>
                        <a:pt x="114" y="91"/>
                      </a:cubicBezTo>
                      <a:cubicBezTo>
                        <a:pt x="82" y="82"/>
                        <a:pt x="82" y="82"/>
                        <a:pt x="82" y="82"/>
                      </a:cubicBezTo>
                      <a:cubicBezTo>
                        <a:pt x="95" y="42"/>
                        <a:pt x="95" y="42"/>
                        <a:pt x="95" y="42"/>
                      </a:cubicBezTo>
                      <a:cubicBezTo>
                        <a:pt x="116" y="52"/>
                        <a:pt x="116" y="52"/>
                        <a:pt x="116" y="52"/>
                      </a:cubicBezTo>
                      <a:cubicBezTo>
                        <a:pt x="116" y="52"/>
                        <a:pt x="121" y="54"/>
                        <a:pt x="125" y="51"/>
                      </a:cubicBezTo>
                      <a:cubicBezTo>
                        <a:pt x="130" y="46"/>
                        <a:pt x="148" y="28"/>
                        <a:pt x="148" y="28"/>
                      </a:cubicBezTo>
                      <a:cubicBezTo>
                        <a:pt x="151" y="25"/>
                        <a:pt x="150" y="21"/>
                        <a:pt x="148"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60" name="Freeform 118"/>
                <p:cNvSpPr>
                  <a:spLocks/>
                </p:cNvSpPr>
                <p:nvPr/>
              </p:nvSpPr>
              <p:spPr bwMode="auto">
                <a:xfrm>
                  <a:off x="8412163" y="584201"/>
                  <a:ext cx="60325" cy="61913"/>
                </a:xfrm>
                <a:custGeom>
                  <a:avLst/>
                  <a:gdLst>
                    <a:gd name="T0" fmla="*/ 36 w 39"/>
                    <a:gd name="T1" fmla="*/ 14 h 40"/>
                    <a:gd name="T2" fmla="*/ 25 w 39"/>
                    <a:gd name="T3" fmla="*/ 36 h 40"/>
                    <a:gd name="T4" fmla="*/ 3 w 39"/>
                    <a:gd name="T5" fmla="*/ 25 h 40"/>
                    <a:gd name="T6" fmla="*/ 14 w 39"/>
                    <a:gd name="T7" fmla="*/ 3 h 40"/>
                    <a:gd name="T8" fmla="*/ 36 w 39"/>
                    <a:gd name="T9" fmla="*/ 14 h 40"/>
                  </a:gdLst>
                  <a:ahLst/>
                  <a:cxnLst>
                    <a:cxn ang="0">
                      <a:pos x="T0" y="T1"/>
                    </a:cxn>
                    <a:cxn ang="0">
                      <a:pos x="T2" y="T3"/>
                    </a:cxn>
                    <a:cxn ang="0">
                      <a:pos x="T4" y="T5"/>
                    </a:cxn>
                    <a:cxn ang="0">
                      <a:pos x="T6" y="T7"/>
                    </a:cxn>
                    <a:cxn ang="0">
                      <a:pos x="T8" y="T9"/>
                    </a:cxn>
                  </a:cxnLst>
                  <a:rect l="0" t="0" r="r" b="b"/>
                  <a:pathLst>
                    <a:path w="39" h="40">
                      <a:moveTo>
                        <a:pt x="36" y="14"/>
                      </a:moveTo>
                      <a:cubicBezTo>
                        <a:pt x="39" y="23"/>
                        <a:pt x="34" y="33"/>
                        <a:pt x="25" y="36"/>
                      </a:cubicBezTo>
                      <a:cubicBezTo>
                        <a:pt x="16" y="40"/>
                        <a:pt x="6" y="35"/>
                        <a:pt x="3" y="25"/>
                      </a:cubicBezTo>
                      <a:cubicBezTo>
                        <a:pt x="0" y="16"/>
                        <a:pt x="5" y="6"/>
                        <a:pt x="14" y="3"/>
                      </a:cubicBezTo>
                      <a:cubicBezTo>
                        <a:pt x="23" y="0"/>
                        <a:pt x="33" y="5"/>
                        <a:pt x="36"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grpSp>
        </p:grpSp>
        <p:sp>
          <p:nvSpPr>
            <p:cNvPr id="69" name="Down Arrow 68"/>
            <p:cNvSpPr/>
            <p:nvPr/>
          </p:nvSpPr>
          <p:spPr>
            <a:xfrm>
              <a:off x="7871152" y="1640971"/>
              <a:ext cx="601980" cy="640751"/>
            </a:xfrm>
            <a:prstGeom prst="downArrow">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sp>
        <p:nvSpPr>
          <p:cNvPr id="128" name="Freeform 347"/>
          <p:cNvSpPr>
            <a:spLocks/>
          </p:cNvSpPr>
          <p:nvPr/>
        </p:nvSpPr>
        <p:spPr bwMode="auto">
          <a:xfrm>
            <a:off x="4528092" y="4542896"/>
            <a:ext cx="1094400" cy="1099200"/>
          </a:xfrm>
          <a:custGeom>
            <a:avLst/>
            <a:gdLst>
              <a:gd name="T0" fmla="*/ 256 w 256"/>
              <a:gd name="T1" fmla="*/ 233 h 255"/>
              <a:gd name="T2" fmla="*/ 234 w 256"/>
              <a:gd name="T3" fmla="*/ 255 h 255"/>
              <a:gd name="T4" fmla="*/ 22 w 256"/>
              <a:gd name="T5" fmla="*/ 255 h 255"/>
              <a:gd name="T6" fmla="*/ 0 w 256"/>
              <a:gd name="T7" fmla="*/ 233 h 255"/>
              <a:gd name="T8" fmla="*/ 0 w 256"/>
              <a:gd name="T9" fmla="*/ 22 h 255"/>
              <a:gd name="T10" fmla="*/ 22 w 256"/>
              <a:gd name="T11" fmla="*/ 0 h 255"/>
              <a:gd name="T12" fmla="*/ 234 w 256"/>
              <a:gd name="T13" fmla="*/ 0 h 255"/>
              <a:gd name="T14" fmla="*/ 256 w 256"/>
              <a:gd name="T15" fmla="*/ 22 h 255"/>
              <a:gd name="T16" fmla="*/ 256 w 256"/>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5">
                <a:moveTo>
                  <a:pt x="256" y="233"/>
                </a:moveTo>
                <a:cubicBezTo>
                  <a:pt x="256" y="245"/>
                  <a:pt x="246" y="255"/>
                  <a:pt x="234" y="255"/>
                </a:cubicBezTo>
                <a:cubicBezTo>
                  <a:pt x="22" y="255"/>
                  <a:pt x="22" y="255"/>
                  <a:pt x="22" y="255"/>
                </a:cubicBezTo>
                <a:cubicBezTo>
                  <a:pt x="10" y="255"/>
                  <a:pt x="0" y="245"/>
                  <a:pt x="0" y="233"/>
                </a:cubicBezTo>
                <a:cubicBezTo>
                  <a:pt x="0" y="22"/>
                  <a:pt x="0" y="22"/>
                  <a:pt x="0" y="22"/>
                </a:cubicBezTo>
                <a:cubicBezTo>
                  <a:pt x="0" y="10"/>
                  <a:pt x="10" y="0"/>
                  <a:pt x="22" y="0"/>
                </a:cubicBezTo>
                <a:cubicBezTo>
                  <a:pt x="234" y="0"/>
                  <a:pt x="234" y="0"/>
                  <a:pt x="234" y="0"/>
                </a:cubicBezTo>
                <a:cubicBezTo>
                  <a:pt x="246" y="0"/>
                  <a:pt x="256" y="10"/>
                  <a:pt x="256" y="22"/>
                </a:cubicBezTo>
                <a:lnTo>
                  <a:pt x="256" y="233"/>
                </a:lnTo>
                <a:close/>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grpSp>
        <p:nvGrpSpPr>
          <p:cNvPr id="125" name="Group 124"/>
          <p:cNvGrpSpPr/>
          <p:nvPr/>
        </p:nvGrpSpPr>
        <p:grpSpPr>
          <a:xfrm>
            <a:off x="4287115" y="4879902"/>
            <a:ext cx="1447603" cy="1139663"/>
            <a:chOff x="3238196" y="3592391"/>
            <a:chExt cx="1085702" cy="854747"/>
          </a:xfrm>
        </p:grpSpPr>
        <p:sp>
          <p:nvSpPr>
            <p:cNvPr id="73" name="Arc 72"/>
            <p:cNvSpPr/>
            <p:nvPr/>
          </p:nvSpPr>
          <p:spPr>
            <a:xfrm>
              <a:off x="3238196" y="3808377"/>
              <a:ext cx="1085702" cy="638761"/>
            </a:xfrm>
            <a:prstGeom prst="arc">
              <a:avLst>
                <a:gd name="adj1" fmla="val 12671453"/>
                <a:gd name="adj2" fmla="val 2055899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dirty="0"/>
            </a:p>
          </p:txBody>
        </p:sp>
        <p:sp>
          <p:nvSpPr>
            <p:cNvPr id="70" name="Arc 69"/>
            <p:cNvSpPr/>
            <p:nvPr/>
          </p:nvSpPr>
          <p:spPr>
            <a:xfrm>
              <a:off x="3253278" y="3592391"/>
              <a:ext cx="1070620" cy="638761"/>
            </a:xfrm>
            <a:prstGeom prst="arc">
              <a:avLst>
                <a:gd name="adj1" fmla="val 12671453"/>
                <a:gd name="adj2" fmla="val 2055899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dirty="0"/>
            </a:p>
          </p:txBody>
        </p:sp>
        <p:sp>
          <p:nvSpPr>
            <p:cNvPr id="71" name="Oval 70"/>
            <p:cNvSpPr/>
            <p:nvPr/>
          </p:nvSpPr>
          <p:spPr>
            <a:xfrm>
              <a:off x="3622806" y="3784201"/>
              <a:ext cx="36069" cy="34606"/>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5" name="Oval 74"/>
            <p:cNvSpPr/>
            <p:nvPr/>
          </p:nvSpPr>
          <p:spPr>
            <a:xfrm>
              <a:off x="3661256" y="3781820"/>
              <a:ext cx="36069" cy="34606"/>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6" name="Oval 75"/>
            <p:cNvSpPr/>
            <p:nvPr/>
          </p:nvSpPr>
          <p:spPr>
            <a:xfrm>
              <a:off x="3691271" y="3786796"/>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7" name="Oval 76"/>
            <p:cNvSpPr/>
            <p:nvPr/>
          </p:nvSpPr>
          <p:spPr>
            <a:xfrm>
              <a:off x="3456407" y="3682064"/>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8" name="Oval 77"/>
            <p:cNvSpPr/>
            <p:nvPr/>
          </p:nvSpPr>
          <p:spPr>
            <a:xfrm>
              <a:off x="3547109" y="3726809"/>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9" name="Oval 78"/>
            <p:cNvSpPr/>
            <p:nvPr/>
          </p:nvSpPr>
          <p:spPr>
            <a:xfrm>
              <a:off x="3483656" y="3736755"/>
              <a:ext cx="36069" cy="34606"/>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0" name="Oval 79"/>
            <p:cNvSpPr/>
            <p:nvPr/>
          </p:nvSpPr>
          <p:spPr>
            <a:xfrm>
              <a:off x="3608360" y="3678385"/>
              <a:ext cx="36069" cy="34606"/>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1" name="Oval 80"/>
            <p:cNvSpPr/>
            <p:nvPr/>
          </p:nvSpPr>
          <p:spPr>
            <a:xfrm>
              <a:off x="3681144" y="3723247"/>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2" name="Oval 81"/>
            <p:cNvSpPr/>
            <p:nvPr/>
          </p:nvSpPr>
          <p:spPr>
            <a:xfrm>
              <a:off x="3755140" y="3678385"/>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3" name="Oval 82"/>
            <p:cNvSpPr/>
            <p:nvPr/>
          </p:nvSpPr>
          <p:spPr>
            <a:xfrm>
              <a:off x="3704896" y="3680364"/>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4" name="Oval 83"/>
            <p:cNvSpPr/>
            <p:nvPr/>
          </p:nvSpPr>
          <p:spPr>
            <a:xfrm>
              <a:off x="3929567" y="3787517"/>
              <a:ext cx="36069" cy="34606"/>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5" name="Oval 84"/>
            <p:cNvSpPr/>
            <p:nvPr/>
          </p:nvSpPr>
          <p:spPr>
            <a:xfrm>
              <a:off x="3914589" y="3720409"/>
              <a:ext cx="36069" cy="34606"/>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6" name="Oval 85"/>
            <p:cNvSpPr/>
            <p:nvPr/>
          </p:nvSpPr>
          <p:spPr>
            <a:xfrm>
              <a:off x="4040429" y="3687888"/>
              <a:ext cx="36069" cy="34606"/>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7" name="Oval 86"/>
            <p:cNvSpPr/>
            <p:nvPr/>
          </p:nvSpPr>
          <p:spPr>
            <a:xfrm>
              <a:off x="4037259" y="3752457"/>
              <a:ext cx="36069" cy="34606"/>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8" name="Oval 87"/>
            <p:cNvSpPr/>
            <p:nvPr/>
          </p:nvSpPr>
          <p:spPr>
            <a:xfrm>
              <a:off x="3973337" y="3676024"/>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9" name="Oval 88"/>
            <p:cNvSpPr/>
            <p:nvPr/>
          </p:nvSpPr>
          <p:spPr>
            <a:xfrm>
              <a:off x="4115942" y="3735526"/>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0" name="Oval 89"/>
            <p:cNvSpPr/>
            <p:nvPr/>
          </p:nvSpPr>
          <p:spPr>
            <a:xfrm>
              <a:off x="4157366" y="3787879"/>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1" name="Oval 90"/>
            <p:cNvSpPr/>
            <p:nvPr/>
          </p:nvSpPr>
          <p:spPr>
            <a:xfrm>
              <a:off x="4263966" y="3755158"/>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2" name="Oval 91"/>
            <p:cNvSpPr/>
            <p:nvPr/>
          </p:nvSpPr>
          <p:spPr>
            <a:xfrm>
              <a:off x="4287829" y="3825471"/>
              <a:ext cx="36069" cy="34606"/>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3" name="Oval 92"/>
            <p:cNvSpPr/>
            <p:nvPr/>
          </p:nvSpPr>
          <p:spPr>
            <a:xfrm>
              <a:off x="3762699" y="3598333"/>
              <a:ext cx="36069" cy="34606"/>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4" name="Oval 93"/>
            <p:cNvSpPr/>
            <p:nvPr/>
          </p:nvSpPr>
          <p:spPr>
            <a:xfrm>
              <a:off x="3935277" y="3608335"/>
              <a:ext cx="36069" cy="34606"/>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5" name="Oval 94"/>
            <p:cNvSpPr/>
            <p:nvPr/>
          </p:nvSpPr>
          <p:spPr>
            <a:xfrm>
              <a:off x="3798768" y="3597154"/>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6" name="Oval 95"/>
            <p:cNvSpPr/>
            <p:nvPr/>
          </p:nvSpPr>
          <p:spPr>
            <a:xfrm>
              <a:off x="3821213" y="3622389"/>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7" name="Oval 96"/>
            <p:cNvSpPr/>
            <p:nvPr/>
          </p:nvSpPr>
          <p:spPr>
            <a:xfrm>
              <a:off x="3903679" y="3605614"/>
              <a:ext cx="13625" cy="13625"/>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8" name="Oval 97"/>
            <p:cNvSpPr/>
            <p:nvPr/>
          </p:nvSpPr>
          <p:spPr>
            <a:xfrm>
              <a:off x="3864032" y="3670738"/>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99" name="Oval 98"/>
            <p:cNvSpPr/>
            <p:nvPr/>
          </p:nvSpPr>
          <p:spPr>
            <a:xfrm>
              <a:off x="3823387" y="3600414"/>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00" name="Oval 99"/>
            <p:cNvSpPr/>
            <p:nvPr/>
          </p:nvSpPr>
          <p:spPr>
            <a:xfrm>
              <a:off x="3846091" y="3615003"/>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01" name="Oval 100"/>
            <p:cNvSpPr/>
            <p:nvPr/>
          </p:nvSpPr>
          <p:spPr>
            <a:xfrm>
              <a:off x="3850013" y="3600414"/>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02" name="Oval 101"/>
            <p:cNvSpPr/>
            <p:nvPr/>
          </p:nvSpPr>
          <p:spPr>
            <a:xfrm>
              <a:off x="3879097" y="3600414"/>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03" name="Oval 102"/>
            <p:cNvSpPr/>
            <p:nvPr/>
          </p:nvSpPr>
          <p:spPr>
            <a:xfrm>
              <a:off x="3872035" y="3615003"/>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04" name="Oval 103"/>
            <p:cNvSpPr/>
            <p:nvPr/>
          </p:nvSpPr>
          <p:spPr>
            <a:xfrm>
              <a:off x="3918254" y="3602010"/>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05" name="Oval 104"/>
            <p:cNvSpPr/>
            <p:nvPr/>
          </p:nvSpPr>
          <p:spPr>
            <a:xfrm>
              <a:off x="3981369" y="3799951"/>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06" name="Oval 105"/>
            <p:cNvSpPr/>
            <p:nvPr/>
          </p:nvSpPr>
          <p:spPr>
            <a:xfrm>
              <a:off x="3960461" y="3611311"/>
              <a:ext cx="36069" cy="34606"/>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07" name="Oval 106"/>
            <p:cNvSpPr/>
            <p:nvPr/>
          </p:nvSpPr>
          <p:spPr>
            <a:xfrm>
              <a:off x="3799719" y="3606062"/>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nvGrpSpPr>
            <p:cNvPr id="72" name="Group 71"/>
            <p:cNvGrpSpPr/>
            <p:nvPr/>
          </p:nvGrpSpPr>
          <p:grpSpPr>
            <a:xfrm rot="10800000">
              <a:off x="3706471" y="3765316"/>
              <a:ext cx="233831" cy="52484"/>
              <a:chOff x="3873340" y="4148468"/>
              <a:chExt cx="308921" cy="69338"/>
            </a:xfrm>
            <a:solidFill>
              <a:srgbClr val="FFFFFF"/>
            </a:solidFill>
          </p:grpSpPr>
          <p:sp>
            <p:nvSpPr>
              <p:cNvPr id="108" name="Oval 107"/>
              <p:cNvSpPr/>
              <p:nvPr/>
            </p:nvSpPr>
            <p:spPr>
              <a:xfrm>
                <a:off x="3873340" y="4150025"/>
                <a:ext cx="47652" cy="4571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09" name="Oval 108"/>
              <p:cNvSpPr/>
              <p:nvPr/>
            </p:nvSpPr>
            <p:spPr>
              <a:xfrm>
                <a:off x="4101337" y="4163240"/>
                <a:ext cx="47652" cy="4571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10" name="Oval 109"/>
              <p:cNvSpPr/>
              <p:nvPr/>
            </p:nvSpPr>
            <p:spPr>
              <a:xfrm>
                <a:off x="3920992" y="4148468"/>
                <a:ext cx="36000" cy="360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11" name="Oval 110"/>
              <p:cNvSpPr/>
              <p:nvPr/>
            </p:nvSpPr>
            <p:spPr>
              <a:xfrm>
                <a:off x="3950644" y="4181806"/>
                <a:ext cx="36000" cy="360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12" name="Oval 111"/>
              <p:cNvSpPr/>
              <p:nvPr/>
            </p:nvSpPr>
            <p:spPr>
              <a:xfrm>
                <a:off x="4059592" y="4159645"/>
                <a:ext cx="18000" cy="180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13" name="Oval 112"/>
              <p:cNvSpPr/>
              <p:nvPr/>
            </p:nvSpPr>
            <p:spPr>
              <a:xfrm>
                <a:off x="3953516" y="4152775"/>
                <a:ext cx="36000" cy="360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14" name="Oval 113"/>
              <p:cNvSpPr/>
              <p:nvPr/>
            </p:nvSpPr>
            <p:spPr>
              <a:xfrm>
                <a:off x="3983511" y="4172049"/>
                <a:ext cx="36000" cy="360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15" name="Oval 114"/>
              <p:cNvSpPr/>
              <p:nvPr/>
            </p:nvSpPr>
            <p:spPr>
              <a:xfrm>
                <a:off x="3988693" y="4152775"/>
                <a:ext cx="36000" cy="360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16" name="Oval 115"/>
              <p:cNvSpPr/>
              <p:nvPr/>
            </p:nvSpPr>
            <p:spPr>
              <a:xfrm>
                <a:off x="4027117" y="4155922"/>
                <a:ext cx="35999" cy="3599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17" name="Oval 116"/>
              <p:cNvSpPr/>
              <p:nvPr/>
            </p:nvSpPr>
            <p:spPr>
              <a:xfrm>
                <a:off x="4017786" y="4172049"/>
                <a:ext cx="36000" cy="360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18" name="Oval 117"/>
              <p:cNvSpPr/>
              <p:nvPr/>
            </p:nvSpPr>
            <p:spPr>
              <a:xfrm>
                <a:off x="4078848" y="4154884"/>
                <a:ext cx="36000" cy="360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19" name="Oval 118"/>
              <p:cNvSpPr/>
              <p:nvPr/>
            </p:nvSpPr>
            <p:spPr>
              <a:xfrm>
                <a:off x="4134609" y="4160880"/>
                <a:ext cx="47652" cy="4571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20" name="Oval 119"/>
              <p:cNvSpPr/>
              <p:nvPr/>
            </p:nvSpPr>
            <p:spPr>
              <a:xfrm>
                <a:off x="3922248" y="4160237"/>
                <a:ext cx="36000" cy="360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sp>
          <p:nvSpPr>
            <p:cNvPr id="122" name="Oval 121"/>
            <p:cNvSpPr/>
            <p:nvPr/>
          </p:nvSpPr>
          <p:spPr>
            <a:xfrm>
              <a:off x="3724212" y="3788493"/>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23" name="Oval 122"/>
            <p:cNvSpPr/>
            <p:nvPr/>
          </p:nvSpPr>
          <p:spPr>
            <a:xfrm>
              <a:off x="3958461" y="3798221"/>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24" name="Oval 123"/>
            <p:cNvSpPr/>
            <p:nvPr/>
          </p:nvSpPr>
          <p:spPr>
            <a:xfrm>
              <a:off x="3948537" y="3782396"/>
              <a:ext cx="27249" cy="27249"/>
            </a:xfrm>
            <a:prstGeom prst="ellipse">
              <a:avLst/>
            </a:prstGeom>
            <a:solidFill>
              <a:srgbClr val="FFFF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191" name="Group 190"/>
          <p:cNvGrpSpPr/>
          <p:nvPr/>
        </p:nvGrpSpPr>
        <p:grpSpPr>
          <a:xfrm>
            <a:off x="6077113" y="2187963"/>
            <a:ext cx="1864776" cy="3454135"/>
            <a:chOff x="4576885" y="1640971"/>
            <a:chExt cx="1398582" cy="2590601"/>
          </a:xfrm>
        </p:grpSpPr>
        <p:sp>
          <p:nvSpPr>
            <p:cNvPr id="10" name="TextBox 11"/>
            <p:cNvSpPr txBox="1">
              <a:spLocks noChangeArrowheads="1"/>
            </p:cNvSpPr>
            <p:nvPr/>
          </p:nvSpPr>
          <p:spPr bwMode="auto">
            <a:xfrm>
              <a:off x="4576885" y="2507651"/>
              <a:ext cx="1398582" cy="2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GB" sz="1467" dirty="0" err="1">
                  <a:solidFill>
                    <a:srgbClr val="001965"/>
                  </a:solidFill>
                  <a:latin typeface="+mn-lt"/>
                </a:rPr>
                <a:t>Redukce</a:t>
              </a:r>
              <a:r>
                <a:rPr lang="en-GB" sz="1467" dirty="0">
                  <a:solidFill>
                    <a:srgbClr val="001965"/>
                  </a:solidFill>
                  <a:latin typeface="+mn-lt"/>
                </a:rPr>
                <a:t> </a:t>
              </a:r>
              <a:r>
                <a:rPr lang="en-GB" sz="1467" dirty="0" err="1">
                  <a:solidFill>
                    <a:srgbClr val="001965"/>
                  </a:solidFill>
                  <a:latin typeface="+mn-lt"/>
                </a:rPr>
                <a:t>tlaku</a:t>
              </a:r>
              <a:r>
                <a:rPr lang="en-GB" sz="1467" dirty="0">
                  <a:solidFill>
                    <a:srgbClr val="001965"/>
                  </a:solidFill>
                  <a:latin typeface="+mn-lt"/>
                </a:rPr>
                <a:t> krve</a:t>
              </a:r>
              <a:r>
                <a:rPr lang="en-GB" sz="1467" baseline="30000" dirty="0">
                  <a:solidFill>
                    <a:srgbClr val="001965"/>
                  </a:solidFill>
                  <a:latin typeface="+mn-lt"/>
                </a:rPr>
                <a:t>4</a:t>
              </a:r>
            </a:p>
          </p:txBody>
        </p:sp>
        <p:sp>
          <p:nvSpPr>
            <p:cNvPr id="67" name="Down Arrow 66"/>
            <p:cNvSpPr/>
            <p:nvPr/>
          </p:nvSpPr>
          <p:spPr>
            <a:xfrm>
              <a:off x="4975186" y="1640971"/>
              <a:ext cx="601980" cy="640751"/>
            </a:xfrm>
            <a:prstGeom prst="downArrow">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nvGrpSpPr>
            <p:cNvPr id="130" name="Group 129"/>
            <p:cNvGrpSpPr/>
            <p:nvPr/>
          </p:nvGrpSpPr>
          <p:grpSpPr>
            <a:xfrm>
              <a:off x="4865776" y="3407172"/>
              <a:ext cx="820800" cy="824400"/>
              <a:chOff x="1400176" y="3883026"/>
              <a:chExt cx="395288" cy="395288"/>
            </a:xfrm>
          </p:grpSpPr>
          <p:sp>
            <p:nvSpPr>
              <p:cNvPr id="131" name="Freeform 330"/>
              <p:cNvSpPr>
                <a:spLocks/>
              </p:cNvSpPr>
              <p:nvPr/>
            </p:nvSpPr>
            <p:spPr bwMode="auto">
              <a:xfrm>
                <a:off x="1400176" y="3883026"/>
                <a:ext cx="395288" cy="395288"/>
              </a:xfrm>
              <a:custGeom>
                <a:avLst/>
                <a:gdLst>
                  <a:gd name="T0" fmla="*/ 255 w 255"/>
                  <a:gd name="T1" fmla="*/ 233 h 255"/>
                  <a:gd name="T2" fmla="*/ 233 w 255"/>
                  <a:gd name="T3" fmla="*/ 255 h 255"/>
                  <a:gd name="T4" fmla="*/ 22 w 255"/>
                  <a:gd name="T5" fmla="*/ 255 h 255"/>
                  <a:gd name="T6" fmla="*/ 0 w 255"/>
                  <a:gd name="T7" fmla="*/ 233 h 255"/>
                  <a:gd name="T8" fmla="*/ 0 w 255"/>
                  <a:gd name="T9" fmla="*/ 22 h 255"/>
                  <a:gd name="T10" fmla="*/ 22 w 255"/>
                  <a:gd name="T11" fmla="*/ 0 h 255"/>
                  <a:gd name="T12" fmla="*/ 233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5"/>
                      <a:pt x="245" y="255"/>
                      <a:pt x="233" y="255"/>
                    </a:cubicBezTo>
                    <a:cubicBezTo>
                      <a:pt x="22" y="255"/>
                      <a:pt x="22" y="255"/>
                      <a:pt x="22" y="255"/>
                    </a:cubicBezTo>
                    <a:cubicBezTo>
                      <a:pt x="9" y="255"/>
                      <a:pt x="0" y="245"/>
                      <a:pt x="0" y="233"/>
                    </a:cubicBezTo>
                    <a:cubicBezTo>
                      <a:pt x="0" y="22"/>
                      <a:pt x="0" y="22"/>
                      <a:pt x="0" y="22"/>
                    </a:cubicBezTo>
                    <a:cubicBezTo>
                      <a:pt x="0" y="10"/>
                      <a:pt x="9" y="0"/>
                      <a:pt x="22" y="0"/>
                    </a:cubicBezTo>
                    <a:cubicBezTo>
                      <a:pt x="233" y="0"/>
                      <a:pt x="233" y="0"/>
                      <a:pt x="233" y="0"/>
                    </a:cubicBezTo>
                    <a:cubicBezTo>
                      <a:pt x="245" y="0"/>
                      <a:pt x="255" y="10"/>
                      <a:pt x="255" y="22"/>
                    </a:cubicBezTo>
                    <a:lnTo>
                      <a:pt x="255" y="23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sp>
            <p:nvSpPr>
              <p:cNvPr id="132" name="Freeform 331"/>
              <p:cNvSpPr>
                <a:spLocks noEditPoints="1"/>
              </p:cNvSpPr>
              <p:nvPr/>
            </p:nvSpPr>
            <p:spPr bwMode="auto">
              <a:xfrm>
                <a:off x="1452563" y="3914776"/>
                <a:ext cx="288925" cy="331788"/>
              </a:xfrm>
              <a:custGeom>
                <a:avLst/>
                <a:gdLst>
                  <a:gd name="T0" fmla="*/ 163 w 186"/>
                  <a:gd name="T1" fmla="*/ 86 h 213"/>
                  <a:gd name="T2" fmla="*/ 162 w 186"/>
                  <a:gd name="T3" fmla="*/ 66 h 213"/>
                  <a:gd name="T4" fmla="*/ 162 w 186"/>
                  <a:gd name="T5" fmla="*/ 48 h 213"/>
                  <a:gd name="T6" fmla="*/ 155 w 186"/>
                  <a:gd name="T7" fmla="*/ 21 h 213"/>
                  <a:gd name="T8" fmla="*/ 135 w 186"/>
                  <a:gd name="T9" fmla="*/ 4 h 213"/>
                  <a:gd name="T10" fmla="*/ 118 w 186"/>
                  <a:gd name="T11" fmla="*/ 0 h 213"/>
                  <a:gd name="T12" fmla="*/ 94 w 186"/>
                  <a:gd name="T13" fmla="*/ 6 h 213"/>
                  <a:gd name="T14" fmla="*/ 82 w 186"/>
                  <a:gd name="T15" fmla="*/ 2 h 213"/>
                  <a:gd name="T16" fmla="*/ 19 w 186"/>
                  <a:gd name="T17" fmla="*/ 2 h 213"/>
                  <a:gd name="T18" fmla="*/ 0 w 186"/>
                  <a:gd name="T19" fmla="*/ 21 h 213"/>
                  <a:gd name="T20" fmla="*/ 0 w 186"/>
                  <a:gd name="T21" fmla="*/ 104 h 213"/>
                  <a:gd name="T22" fmla="*/ 19 w 186"/>
                  <a:gd name="T23" fmla="*/ 123 h 213"/>
                  <a:gd name="T24" fmla="*/ 45 w 186"/>
                  <a:gd name="T25" fmla="*/ 123 h 213"/>
                  <a:gd name="T26" fmla="*/ 45 w 186"/>
                  <a:gd name="T27" fmla="*/ 145 h 213"/>
                  <a:gd name="T28" fmla="*/ 16 w 186"/>
                  <a:gd name="T29" fmla="*/ 179 h 213"/>
                  <a:gd name="T30" fmla="*/ 50 w 186"/>
                  <a:gd name="T31" fmla="*/ 213 h 213"/>
                  <a:gd name="T32" fmla="*/ 84 w 186"/>
                  <a:gd name="T33" fmla="*/ 179 h 213"/>
                  <a:gd name="T34" fmla="*/ 57 w 186"/>
                  <a:gd name="T35" fmla="*/ 145 h 213"/>
                  <a:gd name="T36" fmla="*/ 57 w 186"/>
                  <a:gd name="T37" fmla="*/ 123 h 213"/>
                  <a:gd name="T38" fmla="*/ 82 w 186"/>
                  <a:gd name="T39" fmla="*/ 123 h 213"/>
                  <a:gd name="T40" fmla="*/ 101 w 186"/>
                  <a:gd name="T41" fmla="*/ 104 h 213"/>
                  <a:gd name="T42" fmla="*/ 101 w 186"/>
                  <a:gd name="T43" fmla="*/ 21 h 213"/>
                  <a:gd name="T44" fmla="*/ 101 w 186"/>
                  <a:gd name="T45" fmla="*/ 16 h 213"/>
                  <a:gd name="T46" fmla="*/ 118 w 186"/>
                  <a:gd name="T47" fmla="*/ 12 h 213"/>
                  <a:gd name="T48" fmla="*/ 131 w 186"/>
                  <a:gd name="T49" fmla="*/ 15 h 213"/>
                  <a:gd name="T50" fmla="*/ 145 w 186"/>
                  <a:gd name="T51" fmla="*/ 27 h 213"/>
                  <a:gd name="T52" fmla="*/ 150 w 186"/>
                  <a:gd name="T53" fmla="*/ 48 h 213"/>
                  <a:gd name="T54" fmla="*/ 150 w 186"/>
                  <a:gd name="T55" fmla="*/ 66 h 213"/>
                  <a:gd name="T56" fmla="*/ 150 w 186"/>
                  <a:gd name="T57" fmla="*/ 85 h 213"/>
                  <a:gd name="T58" fmla="*/ 124 w 186"/>
                  <a:gd name="T59" fmla="*/ 136 h 213"/>
                  <a:gd name="T60" fmla="*/ 155 w 186"/>
                  <a:gd name="T61" fmla="*/ 188 h 213"/>
                  <a:gd name="T62" fmla="*/ 186 w 186"/>
                  <a:gd name="T63" fmla="*/ 136 h 213"/>
                  <a:gd name="T64" fmla="*/ 163 w 186"/>
                  <a:gd name="T65" fmla="*/ 86 h 213"/>
                  <a:gd name="T66" fmla="*/ 72 w 186"/>
                  <a:gd name="T67" fmla="*/ 179 h 213"/>
                  <a:gd name="T68" fmla="*/ 50 w 186"/>
                  <a:gd name="T69" fmla="*/ 201 h 213"/>
                  <a:gd name="T70" fmla="*/ 28 w 186"/>
                  <a:gd name="T71" fmla="*/ 179 h 213"/>
                  <a:gd name="T72" fmla="*/ 50 w 186"/>
                  <a:gd name="T73" fmla="*/ 157 h 213"/>
                  <a:gd name="T74" fmla="*/ 72 w 186"/>
                  <a:gd name="T75" fmla="*/ 179 h 213"/>
                  <a:gd name="T76" fmla="*/ 42 w 186"/>
                  <a:gd name="T77" fmla="*/ 187 h 213"/>
                  <a:gd name="T78" fmla="*/ 46 w 186"/>
                  <a:gd name="T79" fmla="*/ 189 h 213"/>
                  <a:gd name="T80" fmla="*/ 50 w 186"/>
                  <a:gd name="T81" fmla="*/ 188 h 213"/>
                  <a:gd name="T82" fmla="*/ 59 w 186"/>
                  <a:gd name="T83" fmla="*/ 179 h 213"/>
                  <a:gd name="T84" fmla="*/ 59 w 186"/>
                  <a:gd name="T85" fmla="*/ 170 h 213"/>
                  <a:gd name="T86" fmla="*/ 51 w 186"/>
                  <a:gd name="T87" fmla="*/ 170 h 213"/>
                  <a:gd name="T88" fmla="*/ 42 w 186"/>
                  <a:gd name="T89" fmla="*/ 179 h 213"/>
                  <a:gd name="T90" fmla="*/ 42 w 186"/>
                  <a:gd name="T91" fmla="*/ 18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213">
                    <a:moveTo>
                      <a:pt x="163" y="86"/>
                    </a:moveTo>
                    <a:cubicBezTo>
                      <a:pt x="162" y="79"/>
                      <a:pt x="162" y="73"/>
                      <a:pt x="162" y="66"/>
                    </a:cubicBezTo>
                    <a:cubicBezTo>
                      <a:pt x="162" y="60"/>
                      <a:pt x="162" y="55"/>
                      <a:pt x="162" y="48"/>
                    </a:cubicBezTo>
                    <a:cubicBezTo>
                      <a:pt x="162" y="38"/>
                      <a:pt x="160" y="29"/>
                      <a:pt x="155" y="21"/>
                    </a:cubicBezTo>
                    <a:cubicBezTo>
                      <a:pt x="150" y="13"/>
                      <a:pt x="144" y="7"/>
                      <a:pt x="135" y="4"/>
                    </a:cubicBezTo>
                    <a:cubicBezTo>
                      <a:pt x="129" y="1"/>
                      <a:pt x="123" y="0"/>
                      <a:pt x="118" y="0"/>
                    </a:cubicBezTo>
                    <a:cubicBezTo>
                      <a:pt x="107" y="0"/>
                      <a:pt x="99" y="3"/>
                      <a:pt x="94" y="6"/>
                    </a:cubicBezTo>
                    <a:cubicBezTo>
                      <a:pt x="91" y="3"/>
                      <a:pt x="87" y="2"/>
                      <a:pt x="82" y="2"/>
                    </a:cubicBezTo>
                    <a:cubicBezTo>
                      <a:pt x="19" y="2"/>
                      <a:pt x="19" y="2"/>
                      <a:pt x="19" y="2"/>
                    </a:cubicBezTo>
                    <a:cubicBezTo>
                      <a:pt x="9" y="2"/>
                      <a:pt x="0" y="10"/>
                      <a:pt x="0" y="21"/>
                    </a:cubicBezTo>
                    <a:cubicBezTo>
                      <a:pt x="0" y="104"/>
                      <a:pt x="0" y="104"/>
                      <a:pt x="0" y="104"/>
                    </a:cubicBezTo>
                    <a:cubicBezTo>
                      <a:pt x="0" y="114"/>
                      <a:pt x="9" y="123"/>
                      <a:pt x="19" y="123"/>
                    </a:cubicBezTo>
                    <a:cubicBezTo>
                      <a:pt x="45" y="123"/>
                      <a:pt x="45" y="123"/>
                      <a:pt x="45" y="123"/>
                    </a:cubicBezTo>
                    <a:cubicBezTo>
                      <a:pt x="45" y="145"/>
                      <a:pt x="45" y="145"/>
                      <a:pt x="45" y="145"/>
                    </a:cubicBezTo>
                    <a:cubicBezTo>
                      <a:pt x="29" y="148"/>
                      <a:pt x="16" y="162"/>
                      <a:pt x="16" y="179"/>
                    </a:cubicBezTo>
                    <a:cubicBezTo>
                      <a:pt x="16" y="198"/>
                      <a:pt x="32" y="213"/>
                      <a:pt x="50" y="213"/>
                    </a:cubicBezTo>
                    <a:cubicBezTo>
                      <a:pt x="69" y="213"/>
                      <a:pt x="84" y="198"/>
                      <a:pt x="84" y="179"/>
                    </a:cubicBezTo>
                    <a:cubicBezTo>
                      <a:pt x="84" y="162"/>
                      <a:pt x="73" y="148"/>
                      <a:pt x="57" y="145"/>
                    </a:cubicBezTo>
                    <a:cubicBezTo>
                      <a:pt x="57" y="123"/>
                      <a:pt x="57" y="123"/>
                      <a:pt x="57" y="123"/>
                    </a:cubicBezTo>
                    <a:cubicBezTo>
                      <a:pt x="82" y="123"/>
                      <a:pt x="82" y="123"/>
                      <a:pt x="82" y="123"/>
                    </a:cubicBezTo>
                    <a:cubicBezTo>
                      <a:pt x="93" y="123"/>
                      <a:pt x="101" y="114"/>
                      <a:pt x="101" y="104"/>
                    </a:cubicBezTo>
                    <a:cubicBezTo>
                      <a:pt x="101" y="21"/>
                      <a:pt x="101" y="21"/>
                      <a:pt x="101" y="21"/>
                    </a:cubicBezTo>
                    <a:cubicBezTo>
                      <a:pt x="101" y="19"/>
                      <a:pt x="101" y="18"/>
                      <a:pt x="101" y="16"/>
                    </a:cubicBezTo>
                    <a:cubicBezTo>
                      <a:pt x="105" y="14"/>
                      <a:pt x="111" y="12"/>
                      <a:pt x="118" y="12"/>
                    </a:cubicBezTo>
                    <a:cubicBezTo>
                      <a:pt x="122" y="12"/>
                      <a:pt x="126" y="13"/>
                      <a:pt x="131" y="15"/>
                    </a:cubicBezTo>
                    <a:cubicBezTo>
                      <a:pt x="136" y="17"/>
                      <a:pt x="141" y="21"/>
                      <a:pt x="145" y="27"/>
                    </a:cubicBezTo>
                    <a:cubicBezTo>
                      <a:pt x="148" y="33"/>
                      <a:pt x="150" y="41"/>
                      <a:pt x="150" y="48"/>
                    </a:cubicBezTo>
                    <a:cubicBezTo>
                      <a:pt x="150" y="55"/>
                      <a:pt x="150" y="60"/>
                      <a:pt x="150" y="66"/>
                    </a:cubicBezTo>
                    <a:cubicBezTo>
                      <a:pt x="150" y="72"/>
                      <a:pt x="150" y="78"/>
                      <a:pt x="150" y="85"/>
                    </a:cubicBezTo>
                    <a:cubicBezTo>
                      <a:pt x="136" y="89"/>
                      <a:pt x="124" y="110"/>
                      <a:pt x="124" y="136"/>
                    </a:cubicBezTo>
                    <a:cubicBezTo>
                      <a:pt x="124" y="165"/>
                      <a:pt x="138" y="188"/>
                      <a:pt x="155" y="188"/>
                    </a:cubicBezTo>
                    <a:cubicBezTo>
                      <a:pt x="172" y="188"/>
                      <a:pt x="186" y="165"/>
                      <a:pt x="186" y="136"/>
                    </a:cubicBezTo>
                    <a:cubicBezTo>
                      <a:pt x="186" y="112"/>
                      <a:pt x="176" y="91"/>
                      <a:pt x="163" y="86"/>
                    </a:cubicBezTo>
                    <a:moveTo>
                      <a:pt x="72" y="179"/>
                    </a:moveTo>
                    <a:cubicBezTo>
                      <a:pt x="72" y="191"/>
                      <a:pt x="63" y="201"/>
                      <a:pt x="50" y="201"/>
                    </a:cubicBezTo>
                    <a:cubicBezTo>
                      <a:pt x="38" y="201"/>
                      <a:pt x="28" y="191"/>
                      <a:pt x="28" y="179"/>
                    </a:cubicBezTo>
                    <a:cubicBezTo>
                      <a:pt x="28" y="167"/>
                      <a:pt x="38" y="157"/>
                      <a:pt x="50" y="157"/>
                    </a:cubicBezTo>
                    <a:cubicBezTo>
                      <a:pt x="63" y="157"/>
                      <a:pt x="72" y="167"/>
                      <a:pt x="72" y="179"/>
                    </a:cubicBezTo>
                    <a:moveTo>
                      <a:pt x="42" y="187"/>
                    </a:moveTo>
                    <a:cubicBezTo>
                      <a:pt x="43" y="189"/>
                      <a:pt x="44" y="189"/>
                      <a:pt x="46" y="189"/>
                    </a:cubicBezTo>
                    <a:cubicBezTo>
                      <a:pt x="47" y="189"/>
                      <a:pt x="49" y="189"/>
                      <a:pt x="50" y="188"/>
                    </a:cubicBezTo>
                    <a:cubicBezTo>
                      <a:pt x="59" y="179"/>
                      <a:pt x="59" y="179"/>
                      <a:pt x="59" y="179"/>
                    </a:cubicBezTo>
                    <a:cubicBezTo>
                      <a:pt x="62" y="176"/>
                      <a:pt x="62" y="173"/>
                      <a:pt x="59" y="170"/>
                    </a:cubicBezTo>
                    <a:cubicBezTo>
                      <a:pt x="57" y="168"/>
                      <a:pt x="53" y="168"/>
                      <a:pt x="51" y="170"/>
                    </a:cubicBezTo>
                    <a:cubicBezTo>
                      <a:pt x="42" y="179"/>
                      <a:pt x="42" y="179"/>
                      <a:pt x="42" y="179"/>
                    </a:cubicBezTo>
                    <a:cubicBezTo>
                      <a:pt x="39" y="181"/>
                      <a:pt x="39" y="185"/>
                      <a:pt x="42"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grpSp>
      </p:grpSp>
    </p:spTree>
    <p:extLst>
      <p:ext uri="{BB962C8B-B14F-4D97-AF65-F5344CB8AC3E}">
        <p14:creationId xmlns:p14="http://schemas.microsoft.com/office/powerpoint/2010/main" val="31741223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cs-CZ" dirty="0"/>
              <a:t>Intervence vedoucí k redukci hmotnosti jsou často následovány hmotnostním </a:t>
            </a:r>
            <a:r>
              <a:rPr lang="cs-CZ" dirty="0" err="1"/>
              <a:t>nárustem</a:t>
            </a:r>
            <a:endParaRPr lang="cs-CZ" sz="1867" dirty="0">
              <a:solidFill>
                <a:srgbClr val="009FDA"/>
              </a:solidFill>
            </a:endParaRPr>
          </a:p>
        </p:txBody>
      </p:sp>
      <p:sp>
        <p:nvSpPr>
          <p:cNvPr id="116" name="TextBox 115"/>
          <p:cNvSpPr txBox="1"/>
          <p:nvPr/>
        </p:nvSpPr>
        <p:spPr>
          <a:xfrm>
            <a:off x="1" y="6568625"/>
            <a:ext cx="2924627" cy="289375"/>
          </a:xfrm>
          <a:prstGeom prst="rect">
            <a:avLst/>
          </a:prstGeom>
          <a:noFill/>
        </p:spPr>
        <p:txBody>
          <a:bodyPr wrap="none" lIns="120227" tIns="61976" rIns="120227" bIns="61976" rtlCol="0" anchor="b">
            <a:spAutoFit/>
          </a:bodyPr>
          <a:lstStyle/>
          <a:p>
            <a:r>
              <a:rPr lang="en-GB" sz="1067">
                <a:solidFill>
                  <a:srgbClr val="82786F"/>
                </a:solidFill>
              </a:rPr>
              <a:t>Wadden </a:t>
            </a:r>
            <a:r>
              <a:rPr lang="en-GB" sz="1067" i="1">
                <a:solidFill>
                  <a:srgbClr val="82786F"/>
                </a:solidFill>
              </a:rPr>
              <a:t>et al</a:t>
            </a:r>
            <a:r>
              <a:rPr lang="en-GB" sz="1067">
                <a:solidFill>
                  <a:srgbClr val="82786F"/>
                </a:solidFill>
              </a:rPr>
              <a:t>. </a:t>
            </a:r>
            <a:r>
              <a:rPr lang="en-GB" sz="1067" i="1">
                <a:solidFill>
                  <a:srgbClr val="82786F"/>
                </a:solidFill>
              </a:rPr>
              <a:t>Ann Intern Med</a:t>
            </a:r>
            <a:r>
              <a:rPr lang="en-GB" sz="1067">
                <a:solidFill>
                  <a:srgbClr val="82786F"/>
                </a:solidFill>
              </a:rPr>
              <a:t> 1993;119:688–93</a:t>
            </a:r>
            <a:endParaRPr lang="en-GB" sz="1067" dirty="0">
              <a:solidFill>
                <a:srgbClr val="82786F"/>
              </a:solidFill>
            </a:endParaRPr>
          </a:p>
        </p:txBody>
      </p:sp>
      <p:sp>
        <p:nvSpPr>
          <p:cNvPr id="88" name="TextBox 87"/>
          <p:cNvSpPr txBox="1"/>
          <p:nvPr/>
        </p:nvSpPr>
        <p:spPr>
          <a:xfrm rot="16200000">
            <a:off x="-274058" y="3631924"/>
            <a:ext cx="2215286" cy="338554"/>
          </a:xfrm>
          <a:prstGeom prst="rect">
            <a:avLst/>
          </a:prstGeom>
          <a:noFill/>
        </p:spPr>
        <p:txBody>
          <a:bodyPr wrap="none" rtlCol="0" anchor="b">
            <a:spAutoFit/>
          </a:bodyPr>
          <a:lstStyle/>
          <a:p>
            <a:r>
              <a:rPr lang="en-GB" altLang="en-US" sz="1600">
                <a:solidFill>
                  <a:srgbClr val="001965"/>
                </a:solidFill>
                <a:latin typeface="Verdana"/>
              </a:rPr>
              <a:t>Weight change (kg)</a:t>
            </a:r>
            <a:endParaRPr lang="en-GB" altLang="en-US" sz="1600" dirty="0">
              <a:solidFill>
                <a:srgbClr val="001965"/>
              </a:solidFill>
              <a:latin typeface="Verdana"/>
            </a:endParaRPr>
          </a:p>
        </p:txBody>
      </p:sp>
      <p:sp>
        <p:nvSpPr>
          <p:cNvPr id="7" name="Rectangle 6"/>
          <p:cNvSpPr>
            <a:spLocks noChangeArrowheads="1"/>
          </p:cNvSpPr>
          <p:nvPr/>
        </p:nvSpPr>
        <p:spPr bwMode="auto">
          <a:xfrm>
            <a:off x="5685161" y="4267649"/>
            <a:ext cx="1758110"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r>
              <a:rPr lang="en-GB" altLang="en-US" sz="1333" dirty="0">
                <a:solidFill>
                  <a:srgbClr val="001965"/>
                </a:solidFill>
                <a:latin typeface="Verdana"/>
              </a:rPr>
              <a:t>Very low-calorie diet</a:t>
            </a:r>
          </a:p>
        </p:txBody>
      </p:sp>
      <p:sp>
        <p:nvSpPr>
          <p:cNvPr id="11" name="Rectangle 10"/>
          <p:cNvSpPr>
            <a:spLocks noChangeArrowheads="1"/>
          </p:cNvSpPr>
          <p:nvPr/>
        </p:nvSpPr>
        <p:spPr bwMode="auto">
          <a:xfrm>
            <a:off x="5685164" y="4540401"/>
            <a:ext cx="2715872"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r>
              <a:rPr lang="en-GB" altLang="en-US" sz="1333" dirty="0">
                <a:solidFill>
                  <a:srgbClr val="001965"/>
                </a:solidFill>
                <a:latin typeface="Verdana"/>
              </a:rPr>
              <a:t>Modified diet + </a:t>
            </a:r>
            <a:r>
              <a:rPr lang="en-GB" altLang="en-US" sz="1333" dirty="0">
                <a:solidFill>
                  <a:srgbClr val="001965"/>
                </a:solidFill>
              </a:rPr>
              <a:t>behaviour therapy</a:t>
            </a:r>
          </a:p>
        </p:txBody>
      </p:sp>
      <p:sp>
        <p:nvSpPr>
          <p:cNvPr id="16" name="Rectangle 15"/>
          <p:cNvSpPr>
            <a:spLocks noChangeArrowheads="1"/>
          </p:cNvSpPr>
          <p:nvPr/>
        </p:nvSpPr>
        <p:spPr bwMode="auto">
          <a:xfrm>
            <a:off x="5685164" y="4813153"/>
            <a:ext cx="3377528"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r>
              <a:rPr lang="en-GB" altLang="en-US" sz="1333" dirty="0">
                <a:solidFill>
                  <a:srgbClr val="001965"/>
                </a:solidFill>
                <a:latin typeface="Verdana"/>
              </a:rPr>
              <a:t>Very low-calorie diet + </a:t>
            </a:r>
            <a:r>
              <a:rPr lang="en-GB" altLang="en-US" sz="1333" dirty="0">
                <a:solidFill>
                  <a:srgbClr val="001965"/>
                </a:solidFill>
              </a:rPr>
              <a:t>behaviour therapy</a:t>
            </a:r>
          </a:p>
        </p:txBody>
      </p:sp>
      <p:grpSp>
        <p:nvGrpSpPr>
          <p:cNvPr id="66" name="Group 65"/>
          <p:cNvGrpSpPr/>
          <p:nvPr/>
        </p:nvGrpSpPr>
        <p:grpSpPr>
          <a:xfrm>
            <a:off x="5253864" y="4310240"/>
            <a:ext cx="336000" cy="120000"/>
            <a:chOff x="5002264" y="2907750"/>
            <a:chExt cx="252000" cy="90000"/>
          </a:xfrm>
        </p:grpSpPr>
        <p:sp>
          <p:nvSpPr>
            <p:cNvPr id="4" name="Oval 3"/>
            <p:cNvSpPr>
              <a:spLocks/>
            </p:cNvSpPr>
            <p:nvPr/>
          </p:nvSpPr>
          <p:spPr bwMode="black">
            <a:xfrm>
              <a:off x="5083264" y="2907750"/>
              <a:ext cx="90000" cy="90000"/>
            </a:xfrm>
            <a:prstGeom prst="ellipse">
              <a:avLst/>
            </a:prstGeom>
            <a:solidFill>
              <a:srgbClr val="72B5CC"/>
            </a:solidFill>
            <a:ln>
              <a:noFill/>
            </a:ln>
          </p:spPr>
          <p:txBody>
            <a:bodyPr/>
            <a:lstStyle/>
            <a:p>
              <a:endParaRPr lang="en-GB" sz="1351" dirty="0">
                <a:solidFill>
                  <a:srgbClr val="001965"/>
                </a:solidFill>
              </a:endParaRPr>
            </a:p>
          </p:txBody>
        </p:sp>
        <p:cxnSp>
          <p:nvCxnSpPr>
            <p:cNvPr id="65" name="Straight Connector 64"/>
            <p:cNvCxnSpPr/>
            <p:nvPr/>
          </p:nvCxnSpPr>
          <p:spPr>
            <a:xfrm>
              <a:off x="5002264" y="2952750"/>
              <a:ext cx="252000" cy="0"/>
            </a:xfrm>
            <a:prstGeom prst="line">
              <a:avLst/>
            </a:prstGeom>
            <a:ln w="19050">
              <a:solidFill>
                <a:srgbClr val="72B5CC"/>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5253864" y="4582992"/>
            <a:ext cx="336000" cy="120000"/>
            <a:chOff x="5002264" y="2907750"/>
            <a:chExt cx="252000" cy="90000"/>
          </a:xfrm>
        </p:grpSpPr>
        <p:sp>
          <p:nvSpPr>
            <p:cNvPr id="127" name="Isosceles Triangle 126"/>
            <p:cNvSpPr>
              <a:spLocks/>
            </p:cNvSpPr>
            <p:nvPr/>
          </p:nvSpPr>
          <p:spPr bwMode="black">
            <a:xfrm>
              <a:off x="5083264" y="2907750"/>
              <a:ext cx="90000" cy="90000"/>
            </a:xfrm>
            <a:prstGeom prst="triangle">
              <a:avLst/>
            </a:prstGeom>
            <a:solidFill>
              <a:srgbClr val="009FDA"/>
            </a:solidFill>
            <a:ln>
              <a:noFill/>
            </a:ln>
          </p:spPr>
          <p:txBody>
            <a:bodyPr/>
            <a:lstStyle/>
            <a:p>
              <a:endParaRPr lang="en-GB" sz="1351" dirty="0">
                <a:solidFill>
                  <a:srgbClr val="001965"/>
                </a:solidFill>
              </a:endParaRPr>
            </a:p>
          </p:txBody>
        </p:sp>
        <p:cxnSp>
          <p:nvCxnSpPr>
            <p:cNvPr id="128" name="Straight Connector 127"/>
            <p:cNvCxnSpPr/>
            <p:nvPr/>
          </p:nvCxnSpPr>
          <p:spPr>
            <a:xfrm>
              <a:off x="5002264" y="2952750"/>
              <a:ext cx="252000" cy="0"/>
            </a:xfrm>
            <a:prstGeom prst="line">
              <a:avLst/>
            </a:prstGeom>
            <a:ln w="19050">
              <a:solidFill>
                <a:srgbClr val="009FDA"/>
              </a:solidFill>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a:off x="5253864" y="4855744"/>
            <a:ext cx="336000" cy="120000"/>
            <a:chOff x="5002264" y="2907750"/>
            <a:chExt cx="252000" cy="90000"/>
          </a:xfrm>
        </p:grpSpPr>
        <p:sp>
          <p:nvSpPr>
            <p:cNvPr id="130" name="Rectangle 129"/>
            <p:cNvSpPr>
              <a:spLocks/>
            </p:cNvSpPr>
            <p:nvPr/>
          </p:nvSpPr>
          <p:spPr bwMode="black">
            <a:xfrm>
              <a:off x="5083264" y="2907750"/>
              <a:ext cx="90000" cy="90000"/>
            </a:xfrm>
            <a:prstGeom prst="rect">
              <a:avLst/>
            </a:prstGeom>
            <a:solidFill>
              <a:srgbClr val="001965"/>
            </a:solidFill>
            <a:ln>
              <a:noFill/>
            </a:ln>
          </p:spPr>
          <p:txBody>
            <a:bodyPr/>
            <a:lstStyle/>
            <a:p>
              <a:endParaRPr lang="en-GB" sz="1351" dirty="0">
                <a:solidFill>
                  <a:srgbClr val="001965"/>
                </a:solidFill>
              </a:endParaRPr>
            </a:p>
          </p:txBody>
        </p:sp>
        <p:cxnSp>
          <p:nvCxnSpPr>
            <p:cNvPr id="131" name="Straight Connector 130"/>
            <p:cNvCxnSpPr/>
            <p:nvPr/>
          </p:nvCxnSpPr>
          <p:spPr>
            <a:xfrm>
              <a:off x="5002264" y="2952750"/>
              <a:ext cx="252000"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49" name="Rectangle 48"/>
          <p:cNvSpPr>
            <a:spLocks noChangeArrowheads="1"/>
          </p:cNvSpPr>
          <p:nvPr/>
        </p:nvSpPr>
        <p:spPr bwMode="auto">
          <a:xfrm>
            <a:off x="1177147" y="2783860"/>
            <a:ext cx="351348" cy="3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nchor="ctr">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r"/>
            <a:r>
              <a:rPr lang="en-GB" altLang="en-US" sz="1333">
                <a:solidFill>
                  <a:srgbClr val="001965"/>
                </a:solidFill>
                <a:latin typeface="Verdana"/>
              </a:rPr>
              <a:t>0</a:t>
            </a:r>
            <a:endParaRPr lang="en-GB" altLang="en-US" sz="1333" dirty="0">
              <a:solidFill>
                <a:srgbClr val="001965"/>
              </a:solidFill>
              <a:latin typeface="Verdana"/>
            </a:endParaRPr>
          </a:p>
        </p:txBody>
      </p:sp>
      <p:sp>
        <p:nvSpPr>
          <p:cNvPr id="50" name="Rectangle 49"/>
          <p:cNvSpPr>
            <a:spLocks noChangeArrowheads="1"/>
          </p:cNvSpPr>
          <p:nvPr/>
        </p:nvSpPr>
        <p:spPr bwMode="auto">
          <a:xfrm>
            <a:off x="1068143" y="3369351"/>
            <a:ext cx="460352" cy="3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nchor="ctr">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r"/>
            <a:r>
              <a:rPr lang="en-GB" altLang="en-US" sz="1333">
                <a:solidFill>
                  <a:srgbClr val="001965"/>
                </a:solidFill>
                <a:latin typeface="Verdana"/>
              </a:rPr>
              <a:t>–5</a:t>
            </a:r>
            <a:endParaRPr lang="en-GB" altLang="en-US" sz="1333" dirty="0">
              <a:solidFill>
                <a:srgbClr val="001965"/>
              </a:solidFill>
              <a:latin typeface="Verdana"/>
            </a:endParaRPr>
          </a:p>
        </p:txBody>
      </p:sp>
      <p:sp>
        <p:nvSpPr>
          <p:cNvPr id="51" name="Rectangle 50"/>
          <p:cNvSpPr>
            <a:spLocks noChangeArrowheads="1"/>
          </p:cNvSpPr>
          <p:nvPr/>
        </p:nvSpPr>
        <p:spPr bwMode="auto">
          <a:xfrm>
            <a:off x="959139" y="3954842"/>
            <a:ext cx="569356" cy="3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nchor="ctr">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r"/>
            <a:r>
              <a:rPr lang="en-GB" altLang="en-US" sz="1333">
                <a:solidFill>
                  <a:srgbClr val="001965"/>
                </a:solidFill>
                <a:latin typeface="Verdana"/>
              </a:rPr>
              <a:t>–10</a:t>
            </a:r>
            <a:endParaRPr lang="en-GB" altLang="en-US" sz="1333" dirty="0">
              <a:solidFill>
                <a:srgbClr val="001965"/>
              </a:solidFill>
              <a:latin typeface="Verdana"/>
            </a:endParaRPr>
          </a:p>
        </p:txBody>
      </p:sp>
      <p:sp>
        <p:nvSpPr>
          <p:cNvPr id="52" name="Rectangle 51"/>
          <p:cNvSpPr>
            <a:spLocks noChangeArrowheads="1"/>
          </p:cNvSpPr>
          <p:nvPr/>
        </p:nvSpPr>
        <p:spPr bwMode="auto">
          <a:xfrm>
            <a:off x="959139" y="4540332"/>
            <a:ext cx="569356" cy="3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nchor="ctr">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r"/>
            <a:r>
              <a:rPr lang="en-GB" altLang="en-US" sz="1333">
                <a:solidFill>
                  <a:srgbClr val="001965"/>
                </a:solidFill>
                <a:latin typeface="Verdana"/>
              </a:rPr>
              <a:t>–15</a:t>
            </a:r>
            <a:endParaRPr lang="en-GB" altLang="en-US" sz="1333" dirty="0">
              <a:solidFill>
                <a:srgbClr val="001965"/>
              </a:solidFill>
              <a:latin typeface="Verdana"/>
            </a:endParaRPr>
          </a:p>
        </p:txBody>
      </p:sp>
      <p:sp>
        <p:nvSpPr>
          <p:cNvPr id="53" name="Rectangle 52"/>
          <p:cNvSpPr>
            <a:spLocks noChangeArrowheads="1"/>
          </p:cNvSpPr>
          <p:nvPr/>
        </p:nvSpPr>
        <p:spPr bwMode="auto">
          <a:xfrm>
            <a:off x="959139" y="5125823"/>
            <a:ext cx="569356" cy="3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nchor="ctr">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r"/>
            <a:r>
              <a:rPr lang="en-GB" altLang="en-US" sz="1333">
                <a:solidFill>
                  <a:srgbClr val="001965"/>
                </a:solidFill>
                <a:latin typeface="Verdana"/>
              </a:rPr>
              <a:t>–20</a:t>
            </a:r>
            <a:endParaRPr lang="en-GB" altLang="en-US" sz="1333" dirty="0">
              <a:solidFill>
                <a:srgbClr val="001965"/>
              </a:solidFill>
              <a:latin typeface="Verdana"/>
            </a:endParaRPr>
          </a:p>
        </p:txBody>
      </p:sp>
      <p:sp>
        <p:nvSpPr>
          <p:cNvPr id="54" name="Rectangle 53"/>
          <p:cNvSpPr>
            <a:spLocks noChangeArrowheads="1"/>
          </p:cNvSpPr>
          <p:nvPr/>
        </p:nvSpPr>
        <p:spPr bwMode="auto">
          <a:xfrm>
            <a:off x="1177147" y="2198370"/>
            <a:ext cx="351348" cy="3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nchor="ctr">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r"/>
            <a:r>
              <a:rPr lang="en-GB" altLang="en-US" sz="1333">
                <a:solidFill>
                  <a:srgbClr val="001965"/>
                </a:solidFill>
                <a:latin typeface="Verdana"/>
              </a:rPr>
              <a:t>5</a:t>
            </a:r>
            <a:endParaRPr lang="en-GB" altLang="en-US" sz="1333" dirty="0">
              <a:solidFill>
                <a:srgbClr val="001965"/>
              </a:solidFill>
              <a:latin typeface="Verdana"/>
            </a:endParaRPr>
          </a:p>
        </p:txBody>
      </p:sp>
      <p:sp>
        <p:nvSpPr>
          <p:cNvPr id="56" name="Rectangle 55"/>
          <p:cNvSpPr>
            <a:spLocks noChangeArrowheads="1"/>
          </p:cNvSpPr>
          <p:nvPr/>
        </p:nvSpPr>
        <p:spPr bwMode="auto">
          <a:xfrm>
            <a:off x="1766209" y="4917097"/>
            <a:ext cx="1058110"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ctr"/>
            <a:r>
              <a:rPr lang="en-GB" altLang="en-US" sz="1333">
                <a:solidFill>
                  <a:srgbClr val="E64A0E"/>
                </a:solidFill>
                <a:latin typeface="Verdana"/>
              </a:rPr>
              <a:t>Intervention</a:t>
            </a:r>
            <a:endParaRPr lang="en-GB" altLang="en-US" sz="1333" dirty="0">
              <a:solidFill>
                <a:srgbClr val="E64A0E"/>
              </a:solidFill>
              <a:latin typeface="Verdana"/>
            </a:endParaRPr>
          </a:p>
        </p:txBody>
      </p:sp>
      <p:cxnSp>
        <p:nvCxnSpPr>
          <p:cNvPr id="107" name="Straight Arrow Connector 106"/>
          <p:cNvCxnSpPr/>
          <p:nvPr/>
        </p:nvCxnSpPr>
        <p:spPr>
          <a:xfrm>
            <a:off x="1579443" y="5218256"/>
            <a:ext cx="1429389" cy="0"/>
          </a:xfrm>
          <a:prstGeom prst="straightConnector1">
            <a:avLst/>
          </a:prstGeom>
          <a:ln w="19050">
            <a:solidFill>
              <a:srgbClr val="E64A0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a:spLocks noChangeArrowheads="1"/>
          </p:cNvSpPr>
          <p:nvPr/>
        </p:nvSpPr>
        <p:spPr bwMode="auto">
          <a:xfrm>
            <a:off x="4280695" y="5343321"/>
            <a:ext cx="328906" cy="3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ctr"/>
            <a:r>
              <a:rPr lang="en-GB" altLang="en-US" sz="1333">
                <a:solidFill>
                  <a:srgbClr val="001965"/>
                </a:solidFill>
                <a:latin typeface="+mj-lt"/>
              </a:rPr>
              <a:t>1</a:t>
            </a:r>
            <a:endParaRPr lang="en-GB" altLang="en-US" sz="1333" dirty="0">
              <a:solidFill>
                <a:srgbClr val="001965"/>
              </a:solidFill>
              <a:latin typeface="+mj-lt"/>
            </a:endParaRPr>
          </a:p>
        </p:txBody>
      </p:sp>
      <p:sp>
        <p:nvSpPr>
          <p:cNvPr id="57" name="Rectangle 56"/>
          <p:cNvSpPr>
            <a:spLocks noChangeArrowheads="1"/>
          </p:cNvSpPr>
          <p:nvPr/>
        </p:nvSpPr>
        <p:spPr bwMode="auto">
          <a:xfrm>
            <a:off x="5718161" y="5343321"/>
            <a:ext cx="328906" cy="3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ctr"/>
            <a:r>
              <a:rPr lang="en-GB" altLang="en-US" sz="1333">
                <a:solidFill>
                  <a:srgbClr val="001965"/>
                </a:solidFill>
                <a:latin typeface="+mj-lt"/>
              </a:rPr>
              <a:t>2</a:t>
            </a:r>
            <a:endParaRPr lang="en-GB" altLang="en-US" sz="1333" dirty="0">
              <a:solidFill>
                <a:srgbClr val="001965"/>
              </a:solidFill>
              <a:latin typeface="+mj-lt"/>
            </a:endParaRPr>
          </a:p>
        </p:txBody>
      </p:sp>
      <p:sp>
        <p:nvSpPr>
          <p:cNvPr id="58" name="Rectangle 57"/>
          <p:cNvSpPr>
            <a:spLocks noChangeArrowheads="1"/>
          </p:cNvSpPr>
          <p:nvPr/>
        </p:nvSpPr>
        <p:spPr bwMode="auto">
          <a:xfrm>
            <a:off x="7155627" y="5343321"/>
            <a:ext cx="328906" cy="3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ctr"/>
            <a:r>
              <a:rPr lang="en-GB" altLang="en-US" sz="1333">
                <a:solidFill>
                  <a:srgbClr val="001965"/>
                </a:solidFill>
                <a:latin typeface="+mj-lt"/>
              </a:rPr>
              <a:t>3</a:t>
            </a:r>
            <a:endParaRPr lang="en-GB" altLang="en-US" sz="1333" dirty="0">
              <a:solidFill>
                <a:srgbClr val="001965"/>
              </a:solidFill>
              <a:latin typeface="+mj-lt"/>
            </a:endParaRPr>
          </a:p>
        </p:txBody>
      </p:sp>
      <p:sp>
        <p:nvSpPr>
          <p:cNvPr id="59" name="Rectangle 58"/>
          <p:cNvSpPr>
            <a:spLocks noChangeArrowheads="1"/>
          </p:cNvSpPr>
          <p:nvPr/>
        </p:nvSpPr>
        <p:spPr bwMode="auto">
          <a:xfrm>
            <a:off x="8593093" y="5343321"/>
            <a:ext cx="328906" cy="3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ctr"/>
            <a:r>
              <a:rPr lang="en-GB" altLang="en-US" sz="1333">
                <a:solidFill>
                  <a:srgbClr val="001965"/>
                </a:solidFill>
                <a:latin typeface="+mj-lt"/>
              </a:rPr>
              <a:t>4</a:t>
            </a:r>
            <a:endParaRPr lang="en-GB" altLang="en-US" sz="1333" dirty="0">
              <a:solidFill>
                <a:srgbClr val="001965"/>
              </a:solidFill>
              <a:latin typeface="+mj-lt"/>
            </a:endParaRPr>
          </a:p>
        </p:txBody>
      </p:sp>
      <p:sp>
        <p:nvSpPr>
          <p:cNvPr id="60" name="Rectangle 59"/>
          <p:cNvSpPr>
            <a:spLocks noChangeArrowheads="1"/>
          </p:cNvSpPr>
          <p:nvPr/>
        </p:nvSpPr>
        <p:spPr bwMode="auto">
          <a:xfrm>
            <a:off x="10030560" y="5343321"/>
            <a:ext cx="328906" cy="3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ctr"/>
            <a:r>
              <a:rPr lang="en-GB" altLang="en-US" sz="1333">
                <a:solidFill>
                  <a:srgbClr val="001965"/>
                </a:solidFill>
                <a:latin typeface="+mj-lt"/>
              </a:rPr>
              <a:t>5</a:t>
            </a:r>
            <a:endParaRPr lang="en-GB" altLang="en-US" sz="1333" dirty="0">
              <a:solidFill>
                <a:srgbClr val="001965"/>
              </a:solidFill>
              <a:latin typeface="+mj-lt"/>
            </a:endParaRPr>
          </a:p>
        </p:txBody>
      </p:sp>
      <p:sp>
        <p:nvSpPr>
          <p:cNvPr id="108" name="Rectangle 107"/>
          <p:cNvSpPr>
            <a:spLocks noChangeArrowheads="1"/>
          </p:cNvSpPr>
          <p:nvPr/>
        </p:nvSpPr>
        <p:spPr bwMode="auto">
          <a:xfrm>
            <a:off x="2843229" y="5343321"/>
            <a:ext cx="328906" cy="3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spAutoFit/>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algn="ctr"/>
            <a:r>
              <a:rPr lang="en-GB" altLang="en-US" sz="1333">
                <a:solidFill>
                  <a:srgbClr val="001965"/>
                </a:solidFill>
                <a:latin typeface="+mj-lt"/>
              </a:rPr>
              <a:t>0</a:t>
            </a:r>
            <a:endParaRPr lang="en-GB" altLang="en-US" sz="1333" dirty="0">
              <a:solidFill>
                <a:srgbClr val="001965"/>
              </a:solidFill>
              <a:latin typeface="+mj-lt"/>
            </a:endParaRPr>
          </a:p>
        </p:txBody>
      </p:sp>
      <p:cxnSp>
        <p:nvCxnSpPr>
          <p:cNvPr id="31" name="Straight Connector 30"/>
          <p:cNvCxnSpPr/>
          <p:nvPr/>
        </p:nvCxnSpPr>
        <p:spPr>
          <a:xfrm>
            <a:off x="1490443" y="2366833"/>
            <a:ext cx="76800"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490443" y="2952659"/>
            <a:ext cx="76800"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490443" y="3538483"/>
            <a:ext cx="76800"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490443" y="4124308"/>
            <a:ext cx="76800"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490443" y="4710133"/>
            <a:ext cx="76800"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490443" y="5295961"/>
            <a:ext cx="76800"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572551" y="2361041"/>
            <a:ext cx="0" cy="2932992"/>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1572551" y="5293707"/>
            <a:ext cx="8624184" cy="87552"/>
            <a:chOff x="1174730" y="3965309"/>
            <a:chExt cx="5647333" cy="72000"/>
          </a:xfrm>
        </p:grpSpPr>
        <p:cxnSp>
          <p:nvCxnSpPr>
            <p:cNvPr id="118" name="Straight Connector 117"/>
            <p:cNvCxnSpPr/>
            <p:nvPr/>
          </p:nvCxnSpPr>
          <p:spPr>
            <a:xfrm flipV="1">
              <a:off x="1174730" y="3965309"/>
              <a:ext cx="0" cy="7200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2115952" y="3965309"/>
              <a:ext cx="0" cy="7200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3057174" y="3965309"/>
              <a:ext cx="0" cy="7200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998396" y="3965309"/>
              <a:ext cx="0" cy="7200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4939618" y="3965309"/>
              <a:ext cx="0" cy="7200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6822063" y="3965309"/>
              <a:ext cx="0" cy="7200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5880840" y="3965309"/>
              <a:ext cx="0" cy="7200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grpSp>
      <p:cxnSp>
        <p:nvCxnSpPr>
          <p:cNvPr id="125" name="Straight Connector 124"/>
          <p:cNvCxnSpPr/>
          <p:nvPr/>
        </p:nvCxnSpPr>
        <p:spPr>
          <a:xfrm>
            <a:off x="1566465" y="5295961"/>
            <a:ext cx="8644451"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grpSp>
        <p:nvGrpSpPr>
          <p:cNvPr id="133" name="Group 132"/>
          <p:cNvGrpSpPr/>
          <p:nvPr/>
        </p:nvGrpSpPr>
        <p:grpSpPr>
          <a:xfrm>
            <a:off x="1519613" y="2707067"/>
            <a:ext cx="8739081" cy="2267165"/>
            <a:chOff x="1140062" y="1838137"/>
            <a:chExt cx="5722571" cy="1864445"/>
          </a:xfrm>
        </p:grpSpPr>
        <p:sp>
          <p:nvSpPr>
            <p:cNvPr id="18" name="Rectangle 17"/>
            <p:cNvSpPr>
              <a:spLocks noChangeArrowheads="1"/>
            </p:cNvSpPr>
            <p:nvPr/>
          </p:nvSpPr>
          <p:spPr bwMode="black">
            <a:xfrm>
              <a:off x="2103224" y="3615740"/>
              <a:ext cx="69150" cy="86842"/>
            </a:xfrm>
            <a:prstGeom prst="rect">
              <a:avLst/>
            </a:prstGeom>
            <a:solidFill>
              <a:srgbClr val="001965"/>
            </a:solidFill>
            <a:ln>
              <a:noFill/>
            </a:ln>
          </p:spPr>
          <p:txBody>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eaLnBrk="1" hangingPunct="1"/>
              <a:endParaRPr lang="en-GB" altLang="en-US" dirty="0">
                <a:solidFill>
                  <a:srgbClr val="001965"/>
                </a:solidFill>
              </a:endParaRPr>
            </a:p>
          </p:txBody>
        </p:sp>
        <p:sp>
          <p:nvSpPr>
            <p:cNvPr id="20" name="Rectangle 19"/>
            <p:cNvSpPr>
              <a:spLocks noChangeArrowheads="1"/>
            </p:cNvSpPr>
            <p:nvPr/>
          </p:nvSpPr>
          <p:spPr bwMode="black">
            <a:xfrm>
              <a:off x="3037365" y="3076387"/>
              <a:ext cx="69150" cy="86842"/>
            </a:xfrm>
            <a:prstGeom prst="rect">
              <a:avLst/>
            </a:prstGeom>
            <a:solidFill>
              <a:srgbClr val="001965"/>
            </a:solidFill>
            <a:ln>
              <a:noFill/>
            </a:ln>
          </p:spPr>
          <p:txBody>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eaLnBrk="1" hangingPunct="1"/>
              <a:endParaRPr lang="en-GB" altLang="en-US" dirty="0">
                <a:solidFill>
                  <a:srgbClr val="001965"/>
                </a:solidFill>
              </a:endParaRPr>
            </a:p>
          </p:txBody>
        </p:sp>
        <p:sp>
          <p:nvSpPr>
            <p:cNvPr id="21" name="Rectangle 20"/>
            <p:cNvSpPr>
              <a:spLocks noChangeArrowheads="1"/>
            </p:cNvSpPr>
            <p:nvPr/>
          </p:nvSpPr>
          <p:spPr bwMode="black">
            <a:xfrm>
              <a:off x="4920690" y="2526319"/>
              <a:ext cx="69150" cy="86842"/>
            </a:xfrm>
            <a:prstGeom prst="rect">
              <a:avLst/>
            </a:prstGeom>
            <a:solidFill>
              <a:srgbClr val="001965"/>
            </a:solidFill>
            <a:ln>
              <a:noFill/>
            </a:ln>
          </p:spPr>
          <p:txBody>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eaLnBrk="1" hangingPunct="1"/>
              <a:endParaRPr lang="en-GB" altLang="en-US" dirty="0">
                <a:solidFill>
                  <a:srgbClr val="001965"/>
                </a:solidFill>
              </a:endParaRPr>
            </a:p>
          </p:txBody>
        </p:sp>
        <p:sp>
          <p:nvSpPr>
            <p:cNvPr id="22" name="Rectangle 21"/>
            <p:cNvSpPr>
              <a:spLocks noChangeArrowheads="1"/>
            </p:cNvSpPr>
            <p:nvPr/>
          </p:nvSpPr>
          <p:spPr bwMode="black">
            <a:xfrm>
              <a:off x="6793483" y="1838137"/>
              <a:ext cx="69150" cy="86842"/>
            </a:xfrm>
            <a:prstGeom prst="rect">
              <a:avLst/>
            </a:prstGeom>
            <a:solidFill>
              <a:srgbClr val="001965"/>
            </a:solidFill>
            <a:ln>
              <a:noFill/>
            </a:ln>
          </p:spPr>
          <p:txBody>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eaLnBrk="1" hangingPunct="1"/>
              <a:endParaRPr lang="en-GB" altLang="en-US" dirty="0">
                <a:solidFill>
                  <a:srgbClr val="001965"/>
                </a:solidFill>
              </a:endParaRPr>
            </a:p>
          </p:txBody>
        </p:sp>
        <p:sp>
          <p:nvSpPr>
            <p:cNvPr id="19" name="Rectangle 18"/>
            <p:cNvSpPr>
              <a:spLocks noChangeArrowheads="1"/>
            </p:cNvSpPr>
            <p:nvPr/>
          </p:nvSpPr>
          <p:spPr bwMode="black">
            <a:xfrm>
              <a:off x="1140062" y="1993048"/>
              <a:ext cx="69150" cy="86842"/>
            </a:xfrm>
            <a:prstGeom prst="rect">
              <a:avLst/>
            </a:prstGeom>
            <a:solidFill>
              <a:srgbClr val="0019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Osaka" charset="-128"/>
                </a:defRPr>
              </a:lvl1pPr>
              <a:lvl2pPr marL="742950" indent="-285750" eaLnBrk="0" hangingPunct="0">
                <a:defRPr sz="2400">
                  <a:solidFill>
                    <a:schemeClr val="tx1"/>
                  </a:solidFill>
                  <a:latin typeface="Tahoma" pitchFamily="34" charset="0"/>
                  <a:ea typeface="Osaka" charset="-128"/>
                </a:defRPr>
              </a:lvl2pPr>
              <a:lvl3pPr marL="1143000" indent="-228600" eaLnBrk="0" hangingPunct="0">
                <a:defRPr sz="2400">
                  <a:solidFill>
                    <a:schemeClr val="tx1"/>
                  </a:solidFill>
                  <a:latin typeface="Tahoma" pitchFamily="34" charset="0"/>
                  <a:ea typeface="Osaka" charset="-128"/>
                </a:defRPr>
              </a:lvl3pPr>
              <a:lvl4pPr marL="1600200" indent="-228600" eaLnBrk="0" hangingPunct="0">
                <a:defRPr sz="2400">
                  <a:solidFill>
                    <a:schemeClr val="tx1"/>
                  </a:solidFill>
                  <a:latin typeface="Tahoma" pitchFamily="34" charset="0"/>
                  <a:ea typeface="Osaka" charset="-128"/>
                </a:defRPr>
              </a:lvl4pPr>
              <a:lvl5pPr marL="2057400" indent="-228600" eaLnBrk="0" hangingPunct="0">
                <a:defRPr sz="2400">
                  <a:solidFill>
                    <a:schemeClr val="tx1"/>
                  </a:solidFill>
                  <a:latin typeface="Tahoma" pitchFamily="34" charset="0"/>
                  <a:ea typeface="Osaka" charset="-128"/>
                </a:defRPr>
              </a:lvl5pPr>
              <a:lvl6pPr marL="2514600" indent="-228600" eaLnBrk="0" fontAlgn="base" hangingPunct="0">
                <a:spcBef>
                  <a:spcPct val="0"/>
                </a:spcBef>
                <a:spcAft>
                  <a:spcPct val="0"/>
                </a:spcAft>
                <a:defRPr sz="2400">
                  <a:solidFill>
                    <a:schemeClr val="tx1"/>
                  </a:solidFill>
                  <a:latin typeface="Tahoma" pitchFamily="34" charset="0"/>
                  <a:ea typeface="Osaka" charset="-128"/>
                </a:defRPr>
              </a:lvl6pPr>
              <a:lvl7pPr marL="2971800" indent="-228600" eaLnBrk="0" fontAlgn="base" hangingPunct="0">
                <a:spcBef>
                  <a:spcPct val="0"/>
                </a:spcBef>
                <a:spcAft>
                  <a:spcPct val="0"/>
                </a:spcAft>
                <a:defRPr sz="2400">
                  <a:solidFill>
                    <a:schemeClr val="tx1"/>
                  </a:solidFill>
                  <a:latin typeface="Tahoma" pitchFamily="34" charset="0"/>
                  <a:ea typeface="Osaka" charset="-128"/>
                </a:defRPr>
              </a:lvl7pPr>
              <a:lvl8pPr marL="3429000" indent="-228600" eaLnBrk="0" fontAlgn="base" hangingPunct="0">
                <a:spcBef>
                  <a:spcPct val="0"/>
                </a:spcBef>
                <a:spcAft>
                  <a:spcPct val="0"/>
                </a:spcAft>
                <a:defRPr sz="2400">
                  <a:solidFill>
                    <a:schemeClr val="tx1"/>
                  </a:solidFill>
                  <a:latin typeface="Tahoma" pitchFamily="34" charset="0"/>
                  <a:ea typeface="Osaka" charset="-128"/>
                </a:defRPr>
              </a:lvl8pPr>
              <a:lvl9pPr marL="3886200" indent="-228600" eaLnBrk="0" fontAlgn="base" hangingPunct="0">
                <a:spcBef>
                  <a:spcPct val="0"/>
                </a:spcBef>
                <a:spcAft>
                  <a:spcPct val="0"/>
                </a:spcAft>
                <a:defRPr sz="2400">
                  <a:solidFill>
                    <a:schemeClr val="tx1"/>
                  </a:solidFill>
                  <a:latin typeface="Tahoma" pitchFamily="34" charset="0"/>
                  <a:ea typeface="Osaka" charset="-128"/>
                </a:defRPr>
              </a:lvl9pPr>
            </a:lstStyle>
            <a:p>
              <a:pPr eaLnBrk="1" hangingPunct="1"/>
              <a:endParaRPr lang="en-GB" altLang="en-US" dirty="0">
                <a:solidFill>
                  <a:srgbClr val="001965"/>
                </a:solidFill>
              </a:endParaRPr>
            </a:p>
          </p:txBody>
        </p:sp>
        <p:sp>
          <p:nvSpPr>
            <p:cNvPr id="80" name="Freeform 79"/>
            <p:cNvSpPr/>
            <p:nvPr/>
          </p:nvSpPr>
          <p:spPr>
            <a:xfrm>
              <a:off x="1171575" y="1866900"/>
              <a:ext cx="5667375" cy="1785938"/>
            </a:xfrm>
            <a:custGeom>
              <a:avLst/>
              <a:gdLst>
                <a:gd name="connsiteX0" fmla="*/ 0 w 5667375"/>
                <a:gd name="connsiteY0" fmla="*/ 171450 h 1785938"/>
                <a:gd name="connsiteX1" fmla="*/ 976313 w 5667375"/>
                <a:gd name="connsiteY1" fmla="*/ 1785938 h 1785938"/>
                <a:gd name="connsiteX2" fmla="*/ 1914525 w 5667375"/>
                <a:gd name="connsiteY2" fmla="*/ 1243013 h 1785938"/>
                <a:gd name="connsiteX3" fmla="*/ 3800475 w 5667375"/>
                <a:gd name="connsiteY3" fmla="*/ 690563 h 1785938"/>
                <a:gd name="connsiteX4" fmla="*/ 5667375 w 5667375"/>
                <a:gd name="connsiteY4" fmla="*/ 0 h 178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375" h="1785938">
                  <a:moveTo>
                    <a:pt x="0" y="171450"/>
                  </a:moveTo>
                  <a:lnTo>
                    <a:pt x="976313" y="1785938"/>
                  </a:lnTo>
                  <a:lnTo>
                    <a:pt x="1914525" y="1243013"/>
                  </a:lnTo>
                  <a:lnTo>
                    <a:pt x="3800475" y="690563"/>
                  </a:lnTo>
                  <a:lnTo>
                    <a:pt x="5667375" y="0"/>
                  </a:lnTo>
                </a:path>
              </a:pathLst>
            </a:custGeom>
            <a:no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134" name="Group 133"/>
          <p:cNvGrpSpPr/>
          <p:nvPr/>
        </p:nvGrpSpPr>
        <p:grpSpPr>
          <a:xfrm>
            <a:off x="1512532" y="2697821"/>
            <a:ext cx="8762129" cy="1867496"/>
            <a:chOff x="1135425" y="1830535"/>
            <a:chExt cx="5737663" cy="1535770"/>
          </a:xfrm>
        </p:grpSpPr>
        <p:sp>
          <p:nvSpPr>
            <p:cNvPr id="44" name="Freeform 43"/>
            <p:cNvSpPr>
              <a:spLocks/>
            </p:cNvSpPr>
            <p:nvPr/>
          </p:nvSpPr>
          <p:spPr bwMode="black">
            <a:xfrm>
              <a:off x="2107257" y="3267621"/>
              <a:ext cx="78579" cy="98684"/>
            </a:xfrm>
            <a:custGeom>
              <a:avLst/>
              <a:gdLst>
                <a:gd name="T0" fmla="*/ 2147483647 w 110"/>
                <a:gd name="T1" fmla="*/ 0 h 93"/>
                <a:gd name="T2" fmla="*/ 2147483647 w 110"/>
                <a:gd name="T3" fmla="*/ 2147483647 h 93"/>
                <a:gd name="T4" fmla="*/ 2147483647 w 110"/>
                <a:gd name="T5" fmla="*/ 2147483647 h 93"/>
                <a:gd name="T6" fmla="*/ 2147483647 w 110"/>
                <a:gd name="T7" fmla="*/ 2147483647 h 93"/>
                <a:gd name="T8" fmla="*/ 0 w 110"/>
                <a:gd name="T9" fmla="*/ 2147483647 h 93"/>
                <a:gd name="T10" fmla="*/ 2147483647 w 110"/>
                <a:gd name="T11" fmla="*/ 2147483647 h 93"/>
                <a:gd name="T12" fmla="*/ 2147483647 w 110"/>
                <a:gd name="T13" fmla="*/ 0 h 93"/>
                <a:gd name="T14" fmla="*/ 0 60000 65536"/>
                <a:gd name="T15" fmla="*/ 0 60000 65536"/>
                <a:gd name="T16" fmla="*/ 0 60000 65536"/>
                <a:gd name="T17" fmla="*/ 0 60000 65536"/>
                <a:gd name="T18" fmla="*/ 0 60000 65536"/>
                <a:gd name="T19" fmla="*/ 0 60000 65536"/>
                <a:gd name="T20" fmla="*/ 0 60000 65536"/>
                <a:gd name="T21" fmla="*/ 0 w 110"/>
                <a:gd name="T22" fmla="*/ 0 h 93"/>
                <a:gd name="T23" fmla="*/ 110 w 110"/>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93">
                  <a:moveTo>
                    <a:pt x="55" y="0"/>
                  </a:moveTo>
                  <a:lnTo>
                    <a:pt x="83" y="46"/>
                  </a:lnTo>
                  <a:lnTo>
                    <a:pt x="110" y="93"/>
                  </a:lnTo>
                  <a:lnTo>
                    <a:pt x="55" y="93"/>
                  </a:lnTo>
                  <a:lnTo>
                    <a:pt x="0" y="93"/>
                  </a:lnTo>
                  <a:lnTo>
                    <a:pt x="29" y="46"/>
                  </a:lnTo>
                  <a:lnTo>
                    <a:pt x="55" y="0"/>
                  </a:lnTo>
                  <a:close/>
                </a:path>
              </a:pathLst>
            </a:custGeom>
            <a:solidFill>
              <a:srgbClr val="009FDA"/>
            </a:solidFill>
            <a:ln>
              <a:noFill/>
            </a:ln>
          </p:spPr>
          <p:txBody>
            <a:bodyPr/>
            <a:lstStyle/>
            <a:p>
              <a:endParaRPr lang="en-GB" sz="1351" dirty="0">
                <a:solidFill>
                  <a:srgbClr val="001965"/>
                </a:solidFill>
              </a:endParaRPr>
            </a:p>
          </p:txBody>
        </p:sp>
        <p:sp>
          <p:nvSpPr>
            <p:cNvPr id="45" name="Freeform 44"/>
            <p:cNvSpPr>
              <a:spLocks/>
            </p:cNvSpPr>
            <p:nvPr/>
          </p:nvSpPr>
          <p:spPr bwMode="black">
            <a:xfrm>
              <a:off x="3039893" y="2717552"/>
              <a:ext cx="78579" cy="98684"/>
            </a:xfrm>
            <a:custGeom>
              <a:avLst/>
              <a:gdLst>
                <a:gd name="T0" fmla="*/ 2147483647 w 108"/>
                <a:gd name="T1" fmla="*/ 0 h 95"/>
                <a:gd name="T2" fmla="*/ 2147483647 w 108"/>
                <a:gd name="T3" fmla="*/ 2147483647 h 95"/>
                <a:gd name="T4" fmla="*/ 2147483647 w 108"/>
                <a:gd name="T5" fmla="*/ 2147483647 h 95"/>
                <a:gd name="T6" fmla="*/ 2147483647 w 108"/>
                <a:gd name="T7" fmla="*/ 2147483647 h 95"/>
                <a:gd name="T8" fmla="*/ 0 w 108"/>
                <a:gd name="T9" fmla="*/ 2147483647 h 95"/>
                <a:gd name="T10" fmla="*/ 2147483647 w 108"/>
                <a:gd name="T11" fmla="*/ 2147483647 h 95"/>
                <a:gd name="T12" fmla="*/ 2147483647 w 108"/>
                <a:gd name="T13" fmla="*/ 0 h 95"/>
                <a:gd name="T14" fmla="*/ 0 60000 65536"/>
                <a:gd name="T15" fmla="*/ 0 60000 65536"/>
                <a:gd name="T16" fmla="*/ 0 60000 65536"/>
                <a:gd name="T17" fmla="*/ 0 60000 65536"/>
                <a:gd name="T18" fmla="*/ 0 60000 65536"/>
                <a:gd name="T19" fmla="*/ 0 60000 65536"/>
                <a:gd name="T20" fmla="*/ 0 60000 65536"/>
                <a:gd name="T21" fmla="*/ 0 w 108"/>
                <a:gd name="T22" fmla="*/ 0 h 95"/>
                <a:gd name="T23" fmla="*/ 108 w 108"/>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95">
                  <a:moveTo>
                    <a:pt x="53" y="0"/>
                  </a:moveTo>
                  <a:lnTo>
                    <a:pt x="82" y="47"/>
                  </a:lnTo>
                  <a:lnTo>
                    <a:pt x="108" y="95"/>
                  </a:lnTo>
                  <a:lnTo>
                    <a:pt x="53" y="95"/>
                  </a:lnTo>
                  <a:lnTo>
                    <a:pt x="0" y="95"/>
                  </a:lnTo>
                  <a:lnTo>
                    <a:pt x="27" y="47"/>
                  </a:lnTo>
                  <a:lnTo>
                    <a:pt x="53" y="0"/>
                  </a:lnTo>
                  <a:close/>
                </a:path>
              </a:pathLst>
            </a:custGeom>
            <a:solidFill>
              <a:srgbClr val="009FDA"/>
            </a:solidFill>
            <a:ln>
              <a:noFill/>
            </a:ln>
          </p:spPr>
          <p:txBody>
            <a:bodyPr/>
            <a:lstStyle/>
            <a:p>
              <a:endParaRPr lang="en-GB" sz="1351" dirty="0">
                <a:solidFill>
                  <a:srgbClr val="001965"/>
                </a:solidFill>
              </a:endParaRPr>
            </a:p>
          </p:txBody>
        </p:sp>
        <p:sp>
          <p:nvSpPr>
            <p:cNvPr id="46" name="Freeform 45"/>
            <p:cNvSpPr>
              <a:spLocks/>
            </p:cNvSpPr>
            <p:nvPr/>
          </p:nvSpPr>
          <p:spPr bwMode="black">
            <a:xfrm>
              <a:off x="4915698" y="2394893"/>
              <a:ext cx="78579" cy="98684"/>
            </a:xfrm>
            <a:custGeom>
              <a:avLst/>
              <a:gdLst>
                <a:gd name="T0" fmla="*/ 2147483647 w 110"/>
                <a:gd name="T1" fmla="*/ 0 h 96"/>
                <a:gd name="T2" fmla="*/ 2147483647 w 110"/>
                <a:gd name="T3" fmla="*/ 2147483647 h 96"/>
                <a:gd name="T4" fmla="*/ 2147483647 w 110"/>
                <a:gd name="T5" fmla="*/ 2147483647 h 96"/>
                <a:gd name="T6" fmla="*/ 2147483647 w 110"/>
                <a:gd name="T7" fmla="*/ 2147483647 h 96"/>
                <a:gd name="T8" fmla="*/ 0 w 110"/>
                <a:gd name="T9" fmla="*/ 2147483647 h 96"/>
                <a:gd name="T10" fmla="*/ 2147483647 w 110"/>
                <a:gd name="T11" fmla="*/ 2147483647 h 96"/>
                <a:gd name="T12" fmla="*/ 2147483647 w 110"/>
                <a:gd name="T13" fmla="*/ 0 h 96"/>
                <a:gd name="T14" fmla="*/ 0 60000 65536"/>
                <a:gd name="T15" fmla="*/ 0 60000 65536"/>
                <a:gd name="T16" fmla="*/ 0 60000 65536"/>
                <a:gd name="T17" fmla="*/ 0 60000 65536"/>
                <a:gd name="T18" fmla="*/ 0 60000 65536"/>
                <a:gd name="T19" fmla="*/ 0 60000 65536"/>
                <a:gd name="T20" fmla="*/ 0 60000 65536"/>
                <a:gd name="T21" fmla="*/ 0 w 110"/>
                <a:gd name="T22" fmla="*/ 0 h 96"/>
                <a:gd name="T23" fmla="*/ 110 w 110"/>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96">
                  <a:moveTo>
                    <a:pt x="55" y="0"/>
                  </a:moveTo>
                  <a:lnTo>
                    <a:pt x="82" y="49"/>
                  </a:lnTo>
                  <a:lnTo>
                    <a:pt x="110" y="96"/>
                  </a:lnTo>
                  <a:lnTo>
                    <a:pt x="55" y="96"/>
                  </a:lnTo>
                  <a:lnTo>
                    <a:pt x="0" y="96"/>
                  </a:lnTo>
                  <a:lnTo>
                    <a:pt x="29" y="49"/>
                  </a:lnTo>
                  <a:lnTo>
                    <a:pt x="55" y="0"/>
                  </a:lnTo>
                  <a:close/>
                </a:path>
              </a:pathLst>
            </a:custGeom>
            <a:solidFill>
              <a:srgbClr val="009FDA"/>
            </a:solidFill>
            <a:ln>
              <a:noFill/>
            </a:ln>
          </p:spPr>
          <p:txBody>
            <a:bodyPr/>
            <a:lstStyle/>
            <a:p>
              <a:endParaRPr lang="en-GB" sz="1351" dirty="0">
                <a:solidFill>
                  <a:srgbClr val="001965"/>
                </a:solidFill>
              </a:endParaRPr>
            </a:p>
          </p:txBody>
        </p:sp>
        <p:sp>
          <p:nvSpPr>
            <p:cNvPr id="47" name="Freeform 46"/>
            <p:cNvSpPr>
              <a:spLocks/>
            </p:cNvSpPr>
            <p:nvPr/>
          </p:nvSpPr>
          <p:spPr bwMode="black">
            <a:xfrm>
              <a:off x="6794509" y="1830535"/>
              <a:ext cx="78579" cy="98684"/>
            </a:xfrm>
            <a:custGeom>
              <a:avLst/>
              <a:gdLst>
                <a:gd name="T0" fmla="*/ 2147483647 w 108"/>
                <a:gd name="T1" fmla="*/ 0 h 96"/>
                <a:gd name="T2" fmla="*/ 2147483647 w 108"/>
                <a:gd name="T3" fmla="*/ 2147483647 h 96"/>
                <a:gd name="T4" fmla="*/ 2147483647 w 108"/>
                <a:gd name="T5" fmla="*/ 2147483647 h 96"/>
                <a:gd name="T6" fmla="*/ 2147483647 w 108"/>
                <a:gd name="T7" fmla="*/ 2147483647 h 96"/>
                <a:gd name="T8" fmla="*/ 0 w 108"/>
                <a:gd name="T9" fmla="*/ 2147483647 h 96"/>
                <a:gd name="T10" fmla="*/ 2147483647 w 108"/>
                <a:gd name="T11" fmla="*/ 2147483647 h 96"/>
                <a:gd name="T12" fmla="*/ 2147483647 w 108"/>
                <a:gd name="T13" fmla="*/ 0 h 96"/>
                <a:gd name="T14" fmla="*/ 0 60000 65536"/>
                <a:gd name="T15" fmla="*/ 0 60000 65536"/>
                <a:gd name="T16" fmla="*/ 0 60000 65536"/>
                <a:gd name="T17" fmla="*/ 0 60000 65536"/>
                <a:gd name="T18" fmla="*/ 0 60000 65536"/>
                <a:gd name="T19" fmla="*/ 0 60000 65536"/>
                <a:gd name="T20" fmla="*/ 0 60000 65536"/>
                <a:gd name="T21" fmla="*/ 0 w 108"/>
                <a:gd name="T22" fmla="*/ 0 h 96"/>
                <a:gd name="T23" fmla="*/ 108 w 108"/>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96">
                  <a:moveTo>
                    <a:pt x="55" y="0"/>
                  </a:moveTo>
                  <a:lnTo>
                    <a:pt x="81" y="49"/>
                  </a:lnTo>
                  <a:lnTo>
                    <a:pt x="108" y="96"/>
                  </a:lnTo>
                  <a:lnTo>
                    <a:pt x="55" y="96"/>
                  </a:lnTo>
                  <a:lnTo>
                    <a:pt x="0" y="96"/>
                  </a:lnTo>
                  <a:lnTo>
                    <a:pt x="26" y="49"/>
                  </a:lnTo>
                  <a:lnTo>
                    <a:pt x="55" y="0"/>
                  </a:lnTo>
                  <a:close/>
                </a:path>
              </a:pathLst>
            </a:custGeom>
            <a:solidFill>
              <a:srgbClr val="009FDA"/>
            </a:solidFill>
            <a:ln>
              <a:noFill/>
            </a:ln>
          </p:spPr>
          <p:txBody>
            <a:bodyPr/>
            <a:lstStyle/>
            <a:p>
              <a:endParaRPr lang="en-GB" sz="1351" dirty="0">
                <a:solidFill>
                  <a:srgbClr val="001965"/>
                </a:solidFill>
              </a:endParaRPr>
            </a:p>
          </p:txBody>
        </p:sp>
        <p:sp>
          <p:nvSpPr>
            <p:cNvPr id="43" name="Freeform 42"/>
            <p:cNvSpPr>
              <a:spLocks/>
            </p:cNvSpPr>
            <p:nvPr/>
          </p:nvSpPr>
          <p:spPr bwMode="black">
            <a:xfrm>
              <a:off x="1135425" y="1988743"/>
              <a:ext cx="78579" cy="98684"/>
            </a:xfrm>
            <a:custGeom>
              <a:avLst/>
              <a:gdLst>
                <a:gd name="T0" fmla="*/ 2147483647 w 110"/>
                <a:gd name="T1" fmla="*/ 0 h 93"/>
                <a:gd name="T2" fmla="*/ 2147483647 w 110"/>
                <a:gd name="T3" fmla="*/ 2147483647 h 93"/>
                <a:gd name="T4" fmla="*/ 2147483647 w 110"/>
                <a:gd name="T5" fmla="*/ 2147483647 h 93"/>
                <a:gd name="T6" fmla="*/ 2147483647 w 110"/>
                <a:gd name="T7" fmla="*/ 2147483647 h 93"/>
                <a:gd name="T8" fmla="*/ 0 w 110"/>
                <a:gd name="T9" fmla="*/ 2147483647 h 93"/>
                <a:gd name="T10" fmla="*/ 2147483647 w 110"/>
                <a:gd name="T11" fmla="*/ 2147483647 h 93"/>
                <a:gd name="T12" fmla="*/ 2147483647 w 110"/>
                <a:gd name="T13" fmla="*/ 0 h 93"/>
                <a:gd name="T14" fmla="*/ 0 60000 65536"/>
                <a:gd name="T15" fmla="*/ 0 60000 65536"/>
                <a:gd name="T16" fmla="*/ 0 60000 65536"/>
                <a:gd name="T17" fmla="*/ 0 60000 65536"/>
                <a:gd name="T18" fmla="*/ 0 60000 65536"/>
                <a:gd name="T19" fmla="*/ 0 60000 65536"/>
                <a:gd name="T20" fmla="*/ 0 60000 65536"/>
                <a:gd name="T21" fmla="*/ 0 w 110"/>
                <a:gd name="T22" fmla="*/ 0 h 93"/>
                <a:gd name="T23" fmla="*/ 110 w 110"/>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93">
                  <a:moveTo>
                    <a:pt x="55" y="0"/>
                  </a:moveTo>
                  <a:lnTo>
                    <a:pt x="84" y="47"/>
                  </a:lnTo>
                  <a:lnTo>
                    <a:pt x="110" y="93"/>
                  </a:lnTo>
                  <a:lnTo>
                    <a:pt x="55" y="93"/>
                  </a:lnTo>
                  <a:lnTo>
                    <a:pt x="0" y="93"/>
                  </a:lnTo>
                  <a:lnTo>
                    <a:pt x="29" y="47"/>
                  </a:lnTo>
                  <a:lnTo>
                    <a:pt x="55" y="0"/>
                  </a:lnTo>
                  <a:close/>
                </a:path>
              </a:pathLst>
            </a:custGeom>
            <a:solidFill>
              <a:srgbClr val="009FDA"/>
            </a:solidFill>
            <a:ln>
              <a:noFill/>
            </a:ln>
          </p:spPr>
          <p:txBody>
            <a:bodyPr/>
            <a:lstStyle/>
            <a:p>
              <a:endParaRPr lang="en-GB" sz="1351" dirty="0">
                <a:solidFill>
                  <a:srgbClr val="001965"/>
                </a:solidFill>
              </a:endParaRPr>
            </a:p>
          </p:txBody>
        </p:sp>
        <p:sp>
          <p:nvSpPr>
            <p:cNvPr id="82" name="Freeform 81"/>
            <p:cNvSpPr/>
            <p:nvPr/>
          </p:nvSpPr>
          <p:spPr>
            <a:xfrm>
              <a:off x="1166813" y="1890713"/>
              <a:ext cx="5672137" cy="1438275"/>
            </a:xfrm>
            <a:custGeom>
              <a:avLst/>
              <a:gdLst>
                <a:gd name="connsiteX0" fmla="*/ 0 w 5672137"/>
                <a:gd name="connsiteY0" fmla="*/ 147637 h 1438275"/>
                <a:gd name="connsiteX1" fmla="*/ 990600 w 5672137"/>
                <a:gd name="connsiteY1" fmla="*/ 1438275 h 1438275"/>
                <a:gd name="connsiteX2" fmla="*/ 1914525 w 5672137"/>
                <a:gd name="connsiteY2" fmla="*/ 881062 h 1438275"/>
                <a:gd name="connsiteX3" fmla="*/ 3800475 w 5672137"/>
                <a:gd name="connsiteY3" fmla="*/ 557212 h 1438275"/>
                <a:gd name="connsiteX4" fmla="*/ 5672137 w 5672137"/>
                <a:gd name="connsiteY4" fmla="*/ 0 h 143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137" h="1438275">
                  <a:moveTo>
                    <a:pt x="0" y="147637"/>
                  </a:moveTo>
                  <a:lnTo>
                    <a:pt x="990600" y="1438275"/>
                  </a:lnTo>
                  <a:lnTo>
                    <a:pt x="1914525" y="881062"/>
                  </a:lnTo>
                  <a:lnTo>
                    <a:pt x="3800475" y="557212"/>
                  </a:lnTo>
                  <a:lnTo>
                    <a:pt x="5672137" y="0"/>
                  </a:lnTo>
                </a:path>
              </a:pathLst>
            </a:custGeom>
            <a:noFill/>
            <a:ln w="19050">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136" name="Group 135"/>
          <p:cNvGrpSpPr/>
          <p:nvPr/>
        </p:nvGrpSpPr>
        <p:grpSpPr>
          <a:xfrm>
            <a:off x="1512673" y="2890098"/>
            <a:ext cx="8745377" cy="1695209"/>
            <a:chOff x="1135520" y="1988657"/>
            <a:chExt cx="5726694" cy="1394086"/>
          </a:xfrm>
        </p:grpSpPr>
        <p:sp>
          <p:nvSpPr>
            <p:cNvPr id="68" name="Oval 67"/>
            <p:cNvSpPr>
              <a:spLocks/>
            </p:cNvSpPr>
            <p:nvPr/>
          </p:nvSpPr>
          <p:spPr bwMode="black">
            <a:xfrm>
              <a:off x="3042557" y="2523248"/>
              <a:ext cx="78579" cy="98684"/>
            </a:xfrm>
            <a:prstGeom prst="ellipse">
              <a:avLst/>
            </a:prstGeom>
            <a:solidFill>
              <a:srgbClr val="72B5CC"/>
            </a:solidFill>
            <a:ln>
              <a:noFill/>
            </a:ln>
          </p:spPr>
          <p:txBody>
            <a:bodyPr/>
            <a:lstStyle/>
            <a:p>
              <a:endParaRPr lang="en-GB" sz="1351" dirty="0">
                <a:solidFill>
                  <a:srgbClr val="001965"/>
                </a:solidFill>
              </a:endParaRPr>
            </a:p>
          </p:txBody>
        </p:sp>
        <p:sp>
          <p:nvSpPr>
            <p:cNvPr id="69" name="Oval 68"/>
            <p:cNvSpPr>
              <a:spLocks/>
            </p:cNvSpPr>
            <p:nvPr/>
          </p:nvSpPr>
          <p:spPr bwMode="black">
            <a:xfrm>
              <a:off x="4904823" y="2256551"/>
              <a:ext cx="78579" cy="98684"/>
            </a:xfrm>
            <a:prstGeom prst="ellipse">
              <a:avLst/>
            </a:prstGeom>
            <a:solidFill>
              <a:srgbClr val="72B5CC"/>
            </a:solidFill>
            <a:ln>
              <a:noFill/>
            </a:ln>
          </p:spPr>
          <p:txBody>
            <a:bodyPr/>
            <a:lstStyle/>
            <a:p>
              <a:endParaRPr lang="en-GB" sz="1351" dirty="0">
                <a:solidFill>
                  <a:srgbClr val="001965"/>
                </a:solidFill>
              </a:endParaRPr>
            </a:p>
          </p:txBody>
        </p:sp>
        <p:sp>
          <p:nvSpPr>
            <p:cNvPr id="70" name="Oval 69"/>
            <p:cNvSpPr>
              <a:spLocks/>
            </p:cNvSpPr>
            <p:nvPr/>
          </p:nvSpPr>
          <p:spPr bwMode="black">
            <a:xfrm>
              <a:off x="6783635" y="1988657"/>
              <a:ext cx="78579" cy="98684"/>
            </a:xfrm>
            <a:prstGeom prst="ellipse">
              <a:avLst/>
            </a:prstGeom>
            <a:solidFill>
              <a:srgbClr val="72B5CC"/>
            </a:solidFill>
            <a:ln>
              <a:noFill/>
            </a:ln>
          </p:spPr>
          <p:txBody>
            <a:bodyPr/>
            <a:lstStyle/>
            <a:p>
              <a:endParaRPr lang="en-GB" sz="1351" dirty="0">
                <a:solidFill>
                  <a:srgbClr val="001965"/>
                </a:solidFill>
              </a:endParaRPr>
            </a:p>
          </p:txBody>
        </p:sp>
        <p:sp>
          <p:nvSpPr>
            <p:cNvPr id="72" name="Oval 71"/>
            <p:cNvSpPr>
              <a:spLocks/>
            </p:cNvSpPr>
            <p:nvPr/>
          </p:nvSpPr>
          <p:spPr bwMode="black">
            <a:xfrm>
              <a:off x="2093374" y="3284059"/>
              <a:ext cx="78579" cy="98684"/>
            </a:xfrm>
            <a:prstGeom prst="ellipse">
              <a:avLst/>
            </a:prstGeom>
            <a:solidFill>
              <a:srgbClr val="72B5CC"/>
            </a:solidFill>
            <a:ln>
              <a:noFill/>
            </a:ln>
          </p:spPr>
          <p:txBody>
            <a:bodyPr/>
            <a:lstStyle/>
            <a:p>
              <a:endParaRPr lang="en-GB" sz="1351" dirty="0">
                <a:solidFill>
                  <a:srgbClr val="001965"/>
                </a:solidFill>
              </a:endParaRPr>
            </a:p>
          </p:txBody>
        </p:sp>
        <p:sp>
          <p:nvSpPr>
            <p:cNvPr id="71" name="Oval 70"/>
            <p:cNvSpPr>
              <a:spLocks/>
            </p:cNvSpPr>
            <p:nvPr/>
          </p:nvSpPr>
          <p:spPr bwMode="black">
            <a:xfrm>
              <a:off x="1135520" y="1990667"/>
              <a:ext cx="78579" cy="98684"/>
            </a:xfrm>
            <a:prstGeom prst="ellipse">
              <a:avLst/>
            </a:prstGeom>
            <a:solidFill>
              <a:srgbClr val="72B5CC"/>
            </a:solidFill>
            <a:ln>
              <a:noFill/>
            </a:ln>
          </p:spPr>
          <p:txBody>
            <a:bodyPr/>
            <a:lstStyle/>
            <a:p>
              <a:endParaRPr lang="en-GB" sz="1351" dirty="0">
                <a:solidFill>
                  <a:srgbClr val="001965"/>
                </a:solidFill>
              </a:endParaRPr>
            </a:p>
          </p:txBody>
        </p:sp>
        <p:sp>
          <p:nvSpPr>
            <p:cNvPr id="83" name="Freeform 82"/>
            <p:cNvSpPr/>
            <p:nvPr/>
          </p:nvSpPr>
          <p:spPr>
            <a:xfrm>
              <a:off x="1171575" y="2033588"/>
              <a:ext cx="5657850" cy="1309687"/>
            </a:xfrm>
            <a:custGeom>
              <a:avLst/>
              <a:gdLst>
                <a:gd name="connsiteX0" fmla="*/ 0 w 5657850"/>
                <a:gd name="connsiteY0" fmla="*/ 0 h 1309687"/>
                <a:gd name="connsiteX1" fmla="*/ 976313 w 5657850"/>
                <a:gd name="connsiteY1" fmla="*/ 1309687 h 1309687"/>
                <a:gd name="connsiteX2" fmla="*/ 1919288 w 5657850"/>
                <a:gd name="connsiteY2" fmla="*/ 533400 h 1309687"/>
                <a:gd name="connsiteX3" fmla="*/ 3786188 w 5657850"/>
                <a:gd name="connsiteY3" fmla="*/ 276225 h 1309687"/>
                <a:gd name="connsiteX4" fmla="*/ 5657850 w 5657850"/>
                <a:gd name="connsiteY4" fmla="*/ 9525 h 1309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7850" h="1309687">
                  <a:moveTo>
                    <a:pt x="0" y="0"/>
                  </a:moveTo>
                  <a:lnTo>
                    <a:pt x="976313" y="1309687"/>
                  </a:lnTo>
                  <a:lnTo>
                    <a:pt x="1919288" y="533400"/>
                  </a:lnTo>
                  <a:lnTo>
                    <a:pt x="3786188" y="276225"/>
                  </a:lnTo>
                  <a:lnTo>
                    <a:pt x="5657850" y="9525"/>
                  </a:lnTo>
                </a:path>
              </a:pathLst>
            </a:custGeom>
            <a:noFill/>
            <a:ln w="19050">
              <a:solidFill>
                <a:srgbClr val="72B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sp>
        <p:nvSpPr>
          <p:cNvPr id="73" name="TextBox 72"/>
          <p:cNvSpPr txBox="1"/>
          <p:nvPr/>
        </p:nvSpPr>
        <p:spPr>
          <a:xfrm>
            <a:off x="4826076" y="5645013"/>
            <a:ext cx="2110578" cy="338554"/>
          </a:xfrm>
          <a:prstGeom prst="rect">
            <a:avLst/>
          </a:prstGeom>
          <a:noFill/>
        </p:spPr>
        <p:txBody>
          <a:bodyPr wrap="none" rtlCol="0" anchor="b">
            <a:spAutoFit/>
          </a:bodyPr>
          <a:lstStyle/>
          <a:p>
            <a:pPr algn="ctr"/>
            <a:r>
              <a:rPr lang="en-GB" sz="1600">
                <a:solidFill>
                  <a:srgbClr val="001965"/>
                </a:solidFill>
              </a:rPr>
              <a:t>Years post-intervention</a:t>
            </a:r>
            <a:endParaRPr lang="en-GB" sz="1600" dirty="0">
              <a:solidFill>
                <a:srgbClr val="001965"/>
              </a:solidFill>
            </a:endParaRPr>
          </a:p>
        </p:txBody>
      </p:sp>
      <p:sp>
        <p:nvSpPr>
          <p:cNvPr id="75" name="TextBox 74"/>
          <p:cNvSpPr txBox="1"/>
          <p:nvPr/>
        </p:nvSpPr>
        <p:spPr>
          <a:xfrm>
            <a:off x="438574" y="6252055"/>
            <a:ext cx="2974152" cy="289292"/>
          </a:xfrm>
          <a:prstGeom prst="rect">
            <a:avLst/>
          </a:prstGeom>
          <a:noFill/>
        </p:spPr>
        <p:txBody>
          <a:bodyPr wrap="none" lIns="120144" tIns="61935" rIns="120144" bIns="61935" rtlCol="0" anchor="b">
            <a:spAutoFit/>
          </a:bodyPr>
          <a:lstStyle/>
          <a:p>
            <a:pPr defTabSz="1218180"/>
            <a:r>
              <a:rPr lang="en-GB" sz="1067" dirty="0">
                <a:solidFill>
                  <a:srgbClr val="82786F"/>
                </a:solidFill>
              </a:rPr>
              <a:t>Data are from diet and behavioural interventions</a:t>
            </a:r>
          </a:p>
        </p:txBody>
      </p:sp>
    </p:spTree>
    <p:extLst>
      <p:ext uri="{BB962C8B-B14F-4D97-AF65-F5344CB8AC3E}">
        <p14:creationId xmlns:p14="http://schemas.microsoft.com/office/powerpoint/2010/main" val="2307051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wipe(left)">
                                      <p:cBhvr>
                                        <p:cTn id="7" dur="500"/>
                                        <p:tgtEl>
                                          <p:spTgt spid="136"/>
                                        </p:tgtEl>
                                      </p:cBhvr>
                                    </p:animEffec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4"/>
                                        </p:tgtEl>
                                        <p:attrNameLst>
                                          <p:attrName>style.visibility</p:attrName>
                                        </p:attrNameLst>
                                      </p:cBhvr>
                                      <p:to>
                                        <p:strVal val="visible"/>
                                      </p:to>
                                    </p:set>
                                    <p:animEffect transition="in" filter="wipe(left)">
                                      <p:cBhvr>
                                        <p:cTn id="18" dur="500"/>
                                        <p:tgtEl>
                                          <p:spTgt spid="134"/>
                                        </p:tgtEl>
                                      </p:cBhvr>
                                    </p:animEffect>
                                  </p:childTnLst>
                                </p:cTn>
                              </p:par>
                              <p:par>
                                <p:cTn id="19" presetID="10" presetClass="entr" presetSubtype="0"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animEffect transition="in" filter="fade">
                                      <p:cBhvr>
                                        <p:cTn id="21" dur="500"/>
                                        <p:tgtEl>
                                          <p:spTgt spid="1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3"/>
                                        </p:tgtEl>
                                        <p:attrNameLst>
                                          <p:attrName>style.visibility</p:attrName>
                                        </p:attrNameLst>
                                      </p:cBhvr>
                                      <p:to>
                                        <p:strVal val="visible"/>
                                      </p:to>
                                    </p:set>
                                    <p:animEffect transition="in" filter="wipe(left)">
                                      <p:cBhvr>
                                        <p:cTn id="29" dur="500"/>
                                        <p:tgtEl>
                                          <p:spTgt spid="1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29"/>
                                        </p:tgtEl>
                                        <p:attrNameLst>
                                          <p:attrName>style.visibility</p:attrName>
                                        </p:attrNameLst>
                                      </p:cBhvr>
                                      <p:to>
                                        <p:strVal val="visible"/>
                                      </p:to>
                                    </p:set>
                                    <p:animEffect transition="in" filter="fade">
                                      <p:cBhvr>
                                        <p:cTn id="3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Úspěšné</a:t>
            </a:r>
            <a:r>
              <a:rPr lang="en-US" dirty="0"/>
              <a:t> </a:t>
            </a:r>
            <a:r>
              <a:rPr lang="en-US" dirty="0" err="1"/>
              <a:t>hubnutí</a:t>
            </a:r>
            <a:r>
              <a:rPr lang="en-US" dirty="0"/>
              <a:t> ?!?</a:t>
            </a:r>
          </a:p>
        </p:txBody>
      </p:sp>
      <p:pic>
        <p:nvPicPr>
          <p:cNvPr id="7" name="Content Placeholder 6" descr="BIA před 2.png"/>
          <p:cNvPicPr>
            <a:picLocks noGrp="1" noChangeAspect="1"/>
          </p:cNvPicPr>
          <p:nvPr>
            <p:ph sz="half" idx="1"/>
          </p:nvPr>
        </p:nvPicPr>
        <p:blipFill>
          <a:blip r:embed="rId2">
            <a:extLst>
              <a:ext uri="{28A0092B-C50C-407E-A947-70E740481C1C}">
                <a14:useLocalDpi xmlns:a14="http://schemas.microsoft.com/office/drawing/2010/main" val="0"/>
              </a:ext>
            </a:extLst>
          </a:blip>
          <a:srcRect t="-3908" b="-3908"/>
          <a:stretch>
            <a:fillRect/>
          </a:stretch>
        </p:blipFill>
        <p:spPr/>
      </p:pic>
      <p:pic>
        <p:nvPicPr>
          <p:cNvPr id="8" name="Content Placeholder 7" descr="BIA po.png"/>
          <p:cNvPicPr>
            <a:picLocks noGrp="1" noChangeAspect="1"/>
          </p:cNvPicPr>
          <p:nvPr>
            <p:ph sz="half" idx="2"/>
          </p:nvPr>
        </p:nvPicPr>
        <p:blipFill>
          <a:blip r:embed="rId3">
            <a:extLst>
              <a:ext uri="{28A0092B-C50C-407E-A947-70E740481C1C}">
                <a14:useLocalDpi xmlns:a14="http://schemas.microsoft.com/office/drawing/2010/main" val="0"/>
              </a:ext>
            </a:extLst>
          </a:blip>
          <a:srcRect t="-3668" b="-3668"/>
          <a:stretch>
            <a:fillRect/>
          </a:stretch>
        </p:blipFill>
        <p:spPr/>
      </p:pic>
    </p:spTree>
    <p:extLst>
      <p:ext uri="{BB962C8B-B14F-4D97-AF65-F5344CB8AC3E}">
        <p14:creationId xmlns:p14="http://schemas.microsoft.com/office/powerpoint/2010/main" val="3711821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3" name="Group 712"/>
          <p:cNvGrpSpPr/>
          <p:nvPr/>
        </p:nvGrpSpPr>
        <p:grpSpPr>
          <a:xfrm>
            <a:off x="6813833" y="2201625"/>
            <a:ext cx="4372025" cy="1080107"/>
            <a:chOff x="5110372" y="1651218"/>
            <a:chExt cx="3279019" cy="810080"/>
          </a:xfrm>
          <a:solidFill>
            <a:srgbClr val="007C92"/>
          </a:solidFill>
        </p:grpSpPr>
        <p:grpSp>
          <p:nvGrpSpPr>
            <p:cNvPr id="714" name="Group 713"/>
            <p:cNvGrpSpPr/>
            <p:nvPr/>
          </p:nvGrpSpPr>
          <p:grpSpPr>
            <a:xfrm>
              <a:off x="5110372" y="1717482"/>
              <a:ext cx="3230546" cy="743816"/>
              <a:chOff x="5110372" y="1717482"/>
              <a:chExt cx="3230546" cy="743816"/>
            </a:xfrm>
            <a:grpFill/>
          </p:grpSpPr>
          <p:sp>
            <p:nvSpPr>
              <p:cNvPr id="720" name="Freeform 719"/>
              <p:cNvSpPr/>
              <p:nvPr/>
            </p:nvSpPr>
            <p:spPr>
              <a:xfrm>
                <a:off x="5164372" y="1717482"/>
                <a:ext cx="3176546" cy="699715"/>
              </a:xfrm>
              <a:custGeom>
                <a:avLst/>
                <a:gdLst>
                  <a:gd name="connsiteX0" fmla="*/ 0 w 3176546"/>
                  <a:gd name="connsiteY0" fmla="*/ 222636 h 699715"/>
                  <a:gd name="connsiteX1" fmla="*/ 397565 w 3176546"/>
                  <a:gd name="connsiteY1" fmla="*/ 699715 h 699715"/>
                  <a:gd name="connsiteX2" fmla="*/ 791155 w 3176546"/>
                  <a:gd name="connsiteY2" fmla="*/ 675861 h 699715"/>
                  <a:gd name="connsiteX3" fmla="*/ 1582310 w 3176546"/>
                  <a:gd name="connsiteY3" fmla="*/ 500932 h 699715"/>
                  <a:gd name="connsiteX4" fmla="*/ 2385391 w 3176546"/>
                  <a:gd name="connsiteY4" fmla="*/ 345881 h 699715"/>
                  <a:gd name="connsiteX5" fmla="*/ 3176546 w 3176546"/>
                  <a:gd name="connsiteY5" fmla="*/ 0 h 69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6546" h="699715">
                    <a:moveTo>
                      <a:pt x="0" y="222636"/>
                    </a:moveTo>
                    <a:lnTo>
                      <a:pt x="397565" y="699715"/>
                    </a:lnTo>
                    <a:lnTo>
                      <a:pt x="791155" y="675861"/>
                    </a:lnTo>
                    <a:lnTo>
                      <a:pt x="1582310" y="500932"/>
                    </a:lnTo>
                    <a:lnTo>
                      <a:pt x="2385391" y="345881"/>
                    </a:lnTo>
                    <a:lnTo>
                      <a:pt x="3176546"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nvGrpSpPr>
              <p:cNvPr id="721" name="Group 720"/>
              <p:cNvGrpSpPr/>
              <p:nvPr/>
            </p:nvGrpSpPr>
            <p:grpSpPr>
              <a:xfrm>
                <a:off x="5110372" y="1844088"/>
                <a:ext cx="108000" cy="192216"/>
                <a:chOff x="5074902" y="2139287"/>
                <a:chExt cx="108000" cy="192216"/>
              </a:xfrm>
              <a:grpFill/>
            </p:grpSpPr>
            <p:cxnSp>
              <p:nvCxnSpPr>
                <p:cNvPr id="742" name="Straight Connector 741"/>
                <p:cNvCxnSpPr/>
                <p:nvPr/>
              </p:nvCxnSpPr>
              <p:spPr>
                <a:xfrm flipV="1">
                  <a:off x="5128902" y="2139287"/>
                  <a:ext cx="0" cy="192216"/>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flipV="1">
                  <a:off x="5074902" y="2331503"/>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45" name="Oval 744"/>
                <p:cNvSpPr/>
                <p:nvPr/>
              </p:nvSpPr>
              <p:spPr>
                <a:xfrm>
                  <a:off x="5096978" y="2194950"/>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22" name="Group 721"/>
              <p:cNvGrpSpPr/>
              <p:nvPr/>
            </p:nvGrpSpPr>
            <p:grpSpPr>
              <a:xfrm>
                <a:off x="5511602" y="2364497"/>
                <a:ext cx="108000" cy="96801"/>
                <a:chOff x="5074902" y="2139287"/>
                <a:chExt cx="108000" cy="96801"/>
              </a:xfrm>
              <a:grpFill/>
            </p:grpSpPr>
            <p:cxnSp>
              <p:nvCxnSpPr>
                <p:cNvPr id="738" name="Straight Connector 737"/>
                <p:cNvCxnSpPr/>
                <p:nvPr/>
              </p:nvCxnSpPr>
              <p:spPr>
                <a:xfrm flipV="1">
                  <a:off x="5128902" y="2139287"/>
                  <a:ext cx="0" cy="96801"/>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p:cNvCxnSpPr/>
                <p:nvPr/>
              </p:nvCxnSpPr>
              <p:spPr>
                <a:xfrm flipV="1">
                  <a:off x="5074902" y="2236088"/>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41" name="Oval 740"/>
                <p:cNvSpPr/>
                <p:nvPr/>
              </p:nvSpPr>
              <p:spPr>
                <a:xfrm>
                  <a:off x="5096978" y="2151214"/>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23" name="Group 722"/>
              <p:cNvGrpSpPr/>
              <p:nvPr/>
            </p:nvGrpSpPr>
            <p:grpSpPr>
              <a:xfrm>
                <a:off x="5896928" y="2348188"/>
                <a:ext cx="108000" cy="80899"/>
                <a:chOff x="5074902" y="2139287"/>
                <a:chExt cx="108000" cy="80899"/>
              </a:xfrm>
              <a:grpFill/>
            </p:grpSpPr>
            <p:cxnSp>
              <p:nvCxnSpPr>
                <p:cNvPr id="734" name="Straight Connector 733"/>
                <p:cNvCxnSpPr/>
                <p:nvPr/>
              </p:nvCxnSpPr>
              <p:spPr>
                <a:xfrm flipV="1">
                  <a:off x="5128902" y="2139287"/>
                  <a:ext cx="0" cy="80899"/>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p:cNvCxnSpPr/>
                <p:nvPr/>
              </p:nvCxnSpPr>
              <p:spPr>
                <a:xfrm flipV="1">
                  <a:off x="5074902" y="2220186"/>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37" name="Oval 736"/>
                <p:cNvSpPr/>
                <p:nvPr/>
              </p:nvSpPr>
              <p:spPr>
                <a:xfrm>
                  <a:off x="5096978" y="2139289"/>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24" name="Group 723"/>
              <p:cNvGrpSpPr/>
              <p:nvPr/>
            </p:nvGrpSpPr>
            <p:grpSpPr>
              <a:xfrm>
                <a:off x="6691749" y="2160923"/>
                <a:ext cx="108000" cy="112705"/>
                <a:chOff x="5074902" y="2139287"/>
                <a:chExt cx="108000" cy="112705"/>
              </a:xfrm>
              <a:grpFill/>
            </p:grpSpPr>
            <p:cxnSp>
              <p:nvCxnSpPr>
                <p:cNvPr id="730" name="Straight Connector 729"/>
                <p:cNvCxnSpPr/>
                <p:nvPr/>
              </p:nvCxnSpPr>
              <p:spPr>
                <a:xfrm flipV="1">
                  <a:off x="5128902" y="2139287"/>
                  <a:ext cx="0" cy="112705"/>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V="1">
                  <a:off x="5074902" y="2251992"/>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33" name="Oval 732"/>
                <p:cNvSpPr/>
                <p:nvPr/>
              </p:nvSpPr>
              <p:spPr>
                <a:xfrm>
                  <a:off x="5096978" y="2159167"/>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25" name="Group 724"/>
              <p:cNvGrpSpPr/>
              <p:nvPr/>
            </p:nvGrpSpPr>
            <p:grpSpPr>
              <a:xfrm>
                <a:off x="7486570" y="2009440"/>
                <a:ext cx="108000" cy="108732"/>
                <a:chOff x="5074902" y="2139287"/>
                <a:chExt cx="108000" cy="108732"/>
              </a:xfrm>
              <a:grpFill/>
            </p:grpSpPr>
            <p:cxnSp>
              <p:nvCxnSpPr>
                <p:cNvPr id="726" name="Straight Connector 725"/>
                <p:cNvCxnSpPr/>
                <p:nvPr/>
              </p:nvCxnSpPr>
              <p:spPr>
                <a:xfrm flipV="1">
                  <a:off x="5128902" y="2139287"/>
                  <a:ext cx="0" cy="108732"/>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V="1">
                  <a:off x="5074902" y="2248019"/>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29" name="Oval 728"/>
                <p:cNvSpPr/>
                <p:nvPr/>
              </p:nvSpPr>
              <p:spPr>
                <a:xfrm>
                  <a:off x="5096978" y="2159166"/>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grpSp>
          <p:nvGrpSpPr>
            <p:cNvPr id="715" name="Group 714"/>
            <p:cNvGrpSpPr/>
            <p:nvPr/>
          </p:nvGrpSpPr>
          <p:grpSpPr>
            <a:xfrm>
              <a:off x="8281391" y="1651218"/>
              <a:ext cx="108000" cy="160413"/>
              <a:chOff x="5074902" y="2139287"/>
              <a:chExt cx="108000" cy="160413"/>
            </a:xfrm>
            <a:grpFill/>
          </p:grpSpPr>
          <p:cxnSp>
            <p:nvCxnSpPr>
              <p:cNvPr id="716" name="Straight Connector 715"/>
              <p:cNvCxnSpPr/>
              <p:nvPr/>
            </p:nvCxnSpPr>
            <p:spPr>
              <a:xfrm flipV="1">
                <a:off x="5128902" y="2139287"/>
                <a:ext cx="0" cy="160413"/>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p:cNvCxnSpPr/>
              <p:nvPr/>
            </p:nvCxnSpPr>
            <p:spPr>
              <a:xfrm flipV="1">
                <a:off x="5074902" y="2299700"/>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19" name="Oval 718"/>
              <p:cNvSpPr/>
              <p:nvPr/>
            </p:nvSpPr>
            <p:spPr>
              <a:xfrm>
                <a:off x="5096978" y="2190972"/>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grpSp>
        <p:nvGrpSpPr>
          <p:cNvPr id="746" name="Group 745"/>
          <p:cNvGrpSpPr/>
          <p:nvPr/>
        </p:nvGrpSpPr>
        <p:grpSpPr>
          <a:xfrm>
            <a:off x="6802496" y="4717788"/>
            <a:ext cx="4395745" cy="1080107"/>
            <a:chOff x="5101869" y="3538340"/>
            <a:chExt cx="3296809" cy="810080"/>
          </a:xfrm>
          <a:solidFill>
            <a:srgbClr val="007C92"/>
          </a:solidFill>
        </p:grpSpPr>
        <p:sp>
          <p:nvSpPr>
            <p:cNvPr id="747" name="Freeform 746"/>
            <p:cNvSpPr/>
            <p:nvPr/>
          </p:nvSpPr>
          <p:spPr>
            <a:xfrm>
              <a:off x="5152311" y="3611720"/>
              <a:ext cx="3190778" cy="699715"/>
            </a:xfrm>
            <a:custGeom>
              <a:avLst/>
              <a:gdLst>
                <a:gd name="connsiteX0" fmla="*/ 0 w 3176546"/>
                <a:gd name="connsiteY0" fmla="*/ 222636 h 699715"/>
                <a:gd name="connsiteX1" fmla="*/ 397565 w 3176546"/>
                <a:gd name="connsiteY1" fmla="*/ 699715 h 699715"/>
                <a:gd name="connsiteX2" fmla="*/ 791155 w 3176546"/>
                <a:gd name="connsiteY2" fmla="*/ 675861 h 699715"/>
                <a:gd name="connsiteX3" fmla="*/ 1582310 w 3176546"/>
                <a:gd name="connsiteY3" fmla="*/ 500932 h 699715"/>
                <a:gd name="connsiteX4" fmla="*/ 2385391 w 3176546"/>
                <a:gd name="connsiteY4" fmla="*/ 345881 h 699715"/>
                <a:gd name="connsiteX5" fmla="*/ 3176546 w 3176546"/>
                <a:gd name="connsiteY5" fmla="*/ 0 h 699715"/>
                <a:gd name="connsiteX0" fmla="*/ 0 w 3190778"/>
                <a:gd name="connsiteY0" fmla="*/ 34063 h 699715"/>
                <a:gd name="connsiteX1" fmla="*/ 411797 w 3190778"/>
                <a:gd name="connsiteY1" fmla="*/ 699715 h 699715"/>
                <a:gd name="connsiteX2" fmla="*/ 805387 w 3190778"/>
                <a:gd name="connsiteY2" fmla="*/ 675861 h 699715"/>
                <a:gd name="connsiteX3" fmla="*/ 1596542 w 3190778"/>
                <a:gd name="connsiteY3" fmla="*/ 500932 h 699715"/>
                <a:gd name="connsiteX4" fmla="*/ 2399623 w 3190778"/>
                <a:gd name="connsiteY4" fmla="*/ 345881 h 699715"/>
                <a:gd name="connsiteX5" fmla="*/ 3190778 w 3190778"/>
                <a:gd name="connsiteY5" fmla="*/ 0 h 699715"/>
                <a:gd name="connsiteX0" fmla="*/ 0 w 3190778"/>
                <a:gd name="connsiteY0" fmla="*/ 34063 h 699715"/>
                <a:gd name="connsiteX1" fmla="*/ 411797 w 3190778"/>
                <a:gd name="connsiteY1" fmla="*/ 699715 h 699715"/>
                <a:gd name="connsiteX2" fmla="*/ 805387 w 3190778"/>
                <a:gd name="connsiteY2" fmla="*/ 618933 h 699715"/>
                <a:gd name="connsiteX3" fmla="*/ 1596542 w 3190778"/>
                <a:gd name="connsiteY3" fmla="*/ 500932 h 699715"/>
                <a:gd name="connsiteX4" fmla="*/ 2399623 w 3190778"/>
                <a:gd name="connsiteY4" fmla="*/ 345881 h 699715"/>
                <a:gd name="connsiteX5" fmla="*/ 3190778 w 3190778"/>
                <a:gd name="connsiteY5" fmla="*/ 0 h 699715"/>
                <a:gd name="connsiteX0" fmla="*/ 0 w 3190778"/>
                <a:gd name="connsiteY0" fmla="*/ 34063 h 699715"/>
                <a:gd name="connsiteX1" fmla="*/ 411797 w 3190778"/>
                <a:gd name="connsiteY1" fmla="*/ 699715 h 699715"/>
                <a:gd name="connsiteX2" fmla="*/ 805387 w 3190778"/>
                <a:gd name="connsiteY2" fmla="*/ 618933 h 699715"/>
                <a:gd name="connsiteX3" fmla="*/ 1603658 w 3190778"/>
                <a:gd name="connsiteY3" fmla="*/ 461794 h 699715"/>
                <a:gd name="connsiteX4" fmla="*/ 2399623 w 3190778"/>
                <a:gd name="connsiteY4" fmla="*/ 345881 h 699715"/>
                <a:gd name="connsiteX5" fmla="*/ 3190778 w 3190778"/>
                <a:gd name="connsiteY5" fmla="*/ 0 h 699715"/>
                <a:gd name="connsiteX0" fmla="*/ 0 w 3190778"/>
                <a:gd name="connsiteY0" fmla="*/ 34063 h 699715"/>
                <a:gd name="connsiteX1" fmla="*/ 411797 w 3190778"/>
                <a:gd name="connsiteY1" fmla="*/ 699715 h 699715"/>
                <a:gd name="connsiteX2" fmla="*/ 805387 w 3190778"/>
                <a:gd name="connsiteY2" fmla="*/ 618933 h 699715"/>
                <a:gd name="connsiteX3" fmla="*/ 1603658 w 3190778"/>
                <a:gd name="connsiteY3" fmla="*/ 461794 h 699715"/>
                <a:gd name="connsiteX4" fmla="*/ 2399623 w 3190778"/>
                <a:gd name="connsiteY4" fmla="*/ 328091 h 699715"/>
                <a:gd name="connsiteX5" fmla="*/ 3190778 w 3190778"/>
                <a:gd name="connsiteY5" fmla="*/ 0 h 69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0778" h="699715">
                  <a:moveTo>
                    <a:pt x="0" y="34063"/>
                  </a:moveTo>
                  <a:lnTo>
                    <a:pt x="411797" y="699715"/>
                  </a:lnTo>
                  <a:lnTo>
                    <a:pt x="805387" y="618933"/>
                  </a:lnTo>
                  <a:lnTo>
                    <a:pt x="1603658" y="461794"/>
                  </a:lnTo>
                  <a:lnTo>
                    <a:pt x="2399623" y="328091"/>
                  </a:lnTo>
                  <a:lnTo>
                    <a:pt x="3190778"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nvGrpSpPr>
            <p:cNvPr id="748" name="Group 747"/>
            <p:cNvGrpSpPr/>
            <p:nvPr/>
          </p:nvGrpSpPr>
          <p:grpSpPr>
            <a:xfrm>
              <a:off x="5101869" y="3553310"/>
              <a:ext cx="108000" cy="192216"/>
              <a:chOff x="5074902" y="2139287"/>
              <a:chExt cx="108000" cy="192216"/>
            </a:xfrm>
            <a:grpFill/>
          </p:grpSpPr>
          <p:cxnSp>
            <p:nvCxnSpPr>
              <p:cNvPr id="774" name="Straight Connector 773"/>
              <p:cNvCxnSpPr/>
              <p:nvPr/>
            </p:nvCxnSpPr>
            <p:spPr>
              <a:xfrm flipV="1">
                <a:off x="5128902" y="2139287"/>
                <a:ext cx="0" cy="192216"/>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5" name="Straight Connector 774"/>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6" name="Straight Connector 775"/>
              <p:cNvCxnSpPr/>
              <p:nvPr/>
            </p:nvCxnSpPr>
            <p:spPr>
              <a:xfrm flipV="1">
                <a:off x="5074902" y="2331503"/>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77" name="Oval 776"/>
              <p:cNvSpPr/>
              <p:nvPr/>
            </p:nvSpPr>
            <p:spPr>
              <a:xfrm>
                <a:off x="5096978" y="2194950"/>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49" name="Group 748"/>
            <p:cNvGrpSpPr/>
            <p:nvPr/>
          </p:nvGrpSpPr>
          <p:grpSpPr>
            <a:xfrm>
              <a:off x="5503099" y="4251619"/>
              <a:ext cx="108000" cy="96801"/>
              <a:chOff x="5074902" y="2139287"/>
              <a:chExt cx="108000" cy="96801"/>
            </a:xfrm>
            <a:grpFill/>
          </p:grpSpPr>
          <p:cxnSp>
            <p:nvCxnSpPr>
              <p:cNvPr id="770" name="Straight Connector 769"/>
              <p:cNvCxnSpPr/>
              <p:nvPr/>
            </p:nvCxnSpPr>
            <p:spPr>
              <a:xfrm flipV="1">
                <a:off x="5128902" y="2139287"/>
                <a:ext cx="0" cy="96801"/>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p:cNvCxnSpPr/>
              <p:nvPr/>
            </p:nvCxnSpPr>
            <p:spPr>
              <a:xfrm flipV="1">
                <a:off x="5074902" y="2236088"/>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73" name="Oval 772"/>
              <p:cNvSpPr/>
              <p:nvPr/>
            </p:nvSpPr>
            <p:spPr>
              <a:xfrm>
                <a:off x="5096978" y="2151214"/>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50" name="Group 749"/>
            <p:cNvGrpSpPr/>
            <p:nvPr/>
          </p:nvGrpSpPr>
          <p:grpSpPr>
            <a:xfrm>
              <a:off x="5899099" y="4199730"/>
              <a:ext cx="108000" cy="80899"/>
              <a:chOff x="5074902" y="2139287"/>
              <a:chExt cx="108000" cy="80899"/>
            </a:xfrm>
            <a:grpFill/>
          </p:grpSpPr>
          <p:cxnSp>
            <p:nvCxnSpPr>
              <p:cNvPr id="766" name="Straight Connector 765"/>
              <p:cNvCxnSpPr/>
              <p:nvPr/>
            </p:nvCxnSpPr>
            <p:spPr>
              <a:xfrm flipV="1">
                <a:off x="5128902" y="2139287"/>
                <a:ext cx="0" cy="80899"/>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67" name="Straight Connector 766"/>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68" name="Straight Connector 767"/>
              <p:cNvCxnSpPr/>
              <p:nvPr/>
            </p:nvCxnSpPr>
            <p:spPr>
              <a:xfrm flipV="1">
                <a:off x="5074902" y="2220186"/>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69" name="Oval 768"/>
              <p:cNvSpPr/>
              <p:nvPr/>
            </p:nvSpPr>
            <p:spPr>
              <a:xfrm>
                <a:off x="5096978" y="2139289"/>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51" name="Group 750"/>
            <p:cNvGrpSpPr/>
            <p:nvPr/>
          </p:nvGrpSpPr>
          <p:grpSpPr>
            <a:xfrm>
              <a:off x="6693920" y="4055161"/>
              <a:ext cx="108000" cy="112705"/>
              <a:chOff x="5074902" y="2139287"/>
              <a:chExt cx="108000" cy="112705"/>
            </a:xfrm>
            <a:grpFill/>
          </p:grpSpPr>
          <p:cxnSp>
            <p:nvCxnSpPr>
              <p:cNvPr id="762" name="Straight Connector 761"/>
              <p:cNvCxnSpPr/>
              <p:nvPr/>
            </p:nvCxnSpPr>
            <p:spPr>
              <a:xfrm flipV="1">
                <a:off x="5128902" y="2139287"/>
                <a:ext cx="0" cy="112705"/>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p:cNvCxnSpPr/>
              <p:nvPr/>
            </p:nvCxnSpPr>
            <p:spPr>
              <a:xfrm flipV="1">
                <a:off x="5074902" y="2251992"/>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65" name="Oval 764"/>
              <p:cNvSpPr/>
              <p:nvPr/>
            </p:nvSpPr>
            <p:spPr>
              <a:xfrm>
                <a:off x="5096978" y="2159167"/>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52" name="Group 751"/>
            <p:cNvGrpSpPr/>
            <p:nvPr/>
          </p:nvGrpSpPr>
          <p:grpSpPr>
            <a:xfrm>
              <a:off x="7488741" y="3885888"/>
              <a:ext cx="108000" cy="108732"/>
              <a:chOff x="5074902" y="2139287"/>
              <a:chExt cx="108000" cy="108732"/>
            </a:xfrm>
            <a:grpFill/>
          </p:grpSpPr>
          <p:cxnSp>
            <p:nvCxnSpPr>
              <p:cNvPr id="758" name="Straight Connector 757"/>
              <p:cNvCxnSpPr/>
              <p:nvPr/>
            </p:nvCxnSpPr>
            <p:spPr>
              <a:xfrm flipV="1">
                <a:off x="5128902" y="2139287"/>
                <a:ext cx="0" cy="108732"/>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9" name="Straight Connector 758"/>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60" name="Straight Connector 759"/>
              <p:cNvCxnSpPr/>
              <p:nvPr/>
            </p:nvCxnSpPr>
            <p:spPr>
              <a:xfrm flipV="1">
                <a:off x="5074902" y="2248019"/>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61" name="Oval 760"/>
              <p:cNvSpPr/>
              <p:nvPr/>
            </p:nvSpPr>
            <p:spPr>
              <a:xfrm>
                <a:off x="5096978" y="2159166"/>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53" name="Group 752"/>
            <p:cNvGrpSpPr/>
            <p:nvPr/>
          </p:nvGrpSpPr>
          <p:grpSpPr>
            <a:xfrm>
              <a:off x="8290678" y="3538340"/>
              <a:ext cx="108000" cy="160413"/>
              <a:chOff x="8283562" y="3545456"/>
              <a:chExt cx="108000" cy="160413"/>
            </a:xfrm>
            <a:grpFill/>
          </p:grpSpPr>
          <p:cxnSp>
            <p:nvCxnSpPr>
              <p:cNvPr id="754" name="Straight Connector 753"/>
              <p:cNvCxnSpPr/>
              <p:nvPr/>
            </p:nvCxnSpPr>
            <p:spPr>
              <a:xfrm flipV="1">
                <a:off x="8337562" y="3545456"/>
                <a:ext cx="0" cy="160413"/>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p:cNvCxnSpPr/>
              <p:nvPr/>
            </p:nvCxnSpPr>
            <p:spPr>
              <a:xfrm flipV="1">
                <a:off x="8283562" y="3545456"/>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p:cNvCxnSpPr/>
              <p:nvPr/>
            </p:nvCxnSpPr>
            <p:spPr>
              <a:xfrm flipV="1">
                <a:off x="8283562" y="3705869"/>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57" name="Oval 756"/>
              <p:cNvSpPr/>
              <p:nvPr/>
            </p:nvSpPr>
            <p:spPr>
              <a:xfrm>
                <a:off x="8305638" y="3597141"/>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sp>
        <p:nvSpPr>
          <p:cNvPr id="402" name="TextBox 401"/>
          <p:cNvSpPr txBox="1"/>
          <p:nvPr/>
        </p:nvSpPr>
        <p:spPr>
          <a:xfrm>
            <a:off x="437051" y="5920731"/>
            <a:ext cx="10374883" cy="584968"/>
          </a:xfrm>
          <a:prstGeom prst="rect">
            <a:avLst/>
          </a:prstGeom>
          <a:noFill/>
        </p:spPr>
        <p:txBody>
          <a:bodyPr wrap="square" rtlCol="0">
            <a:spAutoFit/>
          </a:bodyPr>
          <a:lstStyle/>
          <a:p>
            <a:br>
              <a:rPr lang="en-GB" sz="1067" dirty="0">
                <a:solidFill>
                  <a:srgbClr val="82786F"/>
                </a:solidFill>
              </a:rPr>
            </a:br>
            <a:br>
              <a:rPr lang="en-GB" sz="1067" dirty="0">
                <a:solidFill>
                  <a:srgbClr val="82786F"/>
                </a:solidFill>
              </a:rPr>
            </a:br>
            <a:r>
              <a:rPr lang="en-GB" sz="1067" dirty="0">
                <a:solidFill>
                  <a:srgbClr val="82786F"/>
                </a:solidFill>
              </a:rPr>
              <a:t>*</a:t>
            </a:r>
            <a:r>
              <a:rPr lang="en-GB" sz="1067" i="1" dirty="0">
                <a:solidFill>
                  <a:srgbClr val="82786F"/>
                </a:solidFill>
              </a:rPr>
              <a:t>p</a:t>
            </a:r>
            <a:r>
              <a:rPr lang="en-GB" sz="1067" dirty="0">
                <a:solidFill>
                  <a:srgbClr val="82786F"/>
                </a:solidFill>
              </a:rPr>
              <a:t>&lt;0.001, §</a:t>
            </a:r>
            <a:r>
              <a:rPr lang="en-GB" sz="1067" i="1" dirty="0">
                <a:solidFill>
                  <a:srgbClr val="82786F"/>
                </a:solidFill>
              </a:rPr>
              <a:t>p</a:t>
            </a:r>
            <a:r>
              <a:rPr lang="en-GB" sz="1067" dirty="0">
                <a:solidFill>
                  <a:srgbClr val="82786F"/>
                </a:solidFill>
              </a:rPr>
              <a:t>=0.008, †</a:t>
            </a:r>
            <a:r>
              <a:rPr lang="en-GB" sz="1067" i="1" dirty="0">
                <a:solidFill>
                  <a:srgbClr val="82786F"/>
                </a:solidFill>
              </a:rPr>
              <a:t>p</a:t>
            </a:r>
            <a:r>
              <a:rPr lang="en-GB" sz="1067" dirty="0">
                <a:solidFill>
                  <a:srgbClr val="82786F"/>
                </a:solidFill>
              </a:rPr>
              <a:t>=0.09 vs mean at baseline (week 0)</a:t>
            </a:r>
          </a:p>
        </p:txBody>
      </p:sp>
      <p:sp>
        <p:nvSpPr>
          <p:cNvPr id="403" name="TextBox 402"/>
          <p:cNvSpPr txBox="1"/>
          <p:nvPr/>
        </p:nvSpPr>
        <p:spPr>
          <a:xfrm>
            <a:off x="2736" y="6566313"/>
            <a:ext cx="2961067" cy="256545"/>
          </a:xfrm>
          <a:prstGeom prst="rect">
            <a:avLst/>
          </a:prstGeom>
          <a:noFill/>
        </p:spPr>
        <p:txBody>
          <a:bodyPr wrap="none" rtlCol="0">
            <a:spAutoFit/>
          </a:bodyPr>
          <a:lstStyle/>
          <a:p>
            <a:r>
              <a:rPr lang="en-GB" sz="1067" dirty="0" err="1">
                <a:solidFill>
                  <a:srgbClr val="82786F"/>
                </a:solidFill>
              </a:rPr>
              <a:t>Sumithran</a:t>
            </a:r>
            <a:r>
              <a:rPr lang="en-GB" sz="1067" dirty="0">
                <a:solidFill>
                  <a:srgbClr val="82786F"/>
                </a:solidFill>
              </a:rPr>
              <a:t> </a:t>
            </a:r>
            <a:r>
              <a:rPr lang="en-GB" sz="1067" i="1" dirty="0">
                <a:solidFill>
                  <a:srgbClr val="82786F"/>
                </a:solidFill>
              </a:rPr>
              <a:t>et al. N Engl J Med</a:t>
            </a:r>
            <a:r>
              <a:rPr lang="en-GB" sz="1067" dirty="0">
                <a:solidFill>
                  <a:srgbClr val="82786F"/>
                </a:solidFill>
              </a:rPr>
              <a:t> 2011;365:1597–604</a:t>
            </a:r>
          </a:p>
        </p:txBody>
      </p:sp>
      <p:sp>
        <p:nvSpPr>
          <p:cNvPr id="22532" name="Title 1"/>
          <p:cNvSpPr>
            <a:spLocks noGrp="1"/>
          </p:cNvSpPr>
          <p:nvPr>
            <p:ph type="title"/>
          </p:nvPr>
        </p:nvSpPr>
        <p:spPr/>
        <p:txBody>
          <a:bodyPr>
            <a:normAutofit fontScale="90000"/>
          </a:bodyPr>
          <a:lstStyle/>
          <a:p>
            <a:pPr eaLnBrk="1" hangingPunct="1">
              <a:defRPr/>
            </a:pPr>
            <a:r>
              <a:rPr lang="en-GB" dirty="0" err="1"/>
              <a:t>Hlad</a:t>
            </a:r>
            <a:r>
              <a:rPr lang="en-GB" dirty="0"/>
              <a:t> </a:t>
            </a:r>
            <a:r>
              <a:rPr lang="en-GB" dirty="0" err="1"/>
              <a:t>roste</a:t>
            </a:r>
            <a:r>
              <a:rPr lang="en-GB" dirty="0"/>
              <a:t> v </a:t>
            </a:r>
            <a:r>
              <a:rPr lang="en-GB" dirty="0" err="1"/>
              <a:t>závislosti</a:t>
            </a:r>
            <a:r>
              <a:rPr lang="en-GB" dirty="0"/>
              <a:t> </a:t>
            </a:r>
            <a:r>
              <a:rPr lang="en-GB" dirty="0" err="1"/>
              <a:t>na</a:t>
            </a:r>
            <a:r>
              <a:rPr lang="en-GB" dirty="0"/>
              <a:t> </a:t>
            </a:r>
            <a:r>
              <a:rPr lang="en-GB" dirty="0" err="1"/>
              <a:t>redukci</a:t>
            </a:r>
            <a:r>
              <a:rPr lang="en-GB" dirty="0"/>
              <a:t> </a:t>
            </a:r>
            <a:r>
              <a:rPr lang="en-GB" dirty="0" err="1"/>
              <a:t>váhy</a:t>
            </a:r>
            <a:endParaRPr lang="en-GB" dirty="0">
              <a:solidFill>
                <a:srgbClr val="002060"/>
              </a:solidFill>
            </a:endParaRPr>
          </a:p>
        </p:txBody>
      </p:sp>
      <p:sp>
        <p:nvSpPr>
          <p:cNvPr id="8" name="Rectangle 7"/>
          <p:cNvSpPr/>
          <p:nvPr/>
        </p:nvSpPr>
        <p:spPr>
          <a:xfrm>
            <a:off x="349323" y="1584545"/>
            <a:ext cx="5130229" cy="912814"/>
          </a:xfrm>
          <a:prstGeom prst="rect">
            <a:avLst/>
          </a:prstGeom>
        </p:spPr>
        <p:txBody>
          <a:bodyPr wrap="square">
            <a:spAutoFit/>
          </a:bodyPr>
          <a:lstStyle/>
          <a:p>
            <a:pPr marL="228594" indent="-228594">
              <a:buFont typeface="Arial" panose="020B0604020202020204" pitchFamily="34" charset="0"/>
              <a:buChar char="•"/>
            </a:pPr>
            <a:r>
              <a:rPr lang="en-GB" sz="1333" dirty="0"/>
              <a:t>50 individuals with overweight/obesity lost weight </a:t>
            </a:r>
            <a:br>
              <a:rPr lang="en-GB" sz="1333" dirty="0"/>
            </a:br>
            <a:r>
              <a:rPr lang="en-GB" sz="1333" dirty="0"/>
              <a:t>on a 10-week VLCD </a:t>
            </a:r>
          </a:p>
          <a:p>
            <a:pPr marL="228594" indent="-228594">
              <a:buFont typeface="Arial" panose="020B0604020202020204" pitchFamily="34" charset="0"/>
              <a:buChar char="•"/>
            </a:pPr>
            <a:r>
              <a:rPr lang="en-GB" sz="1333" dirty="0"/>
              <a:t>Appetite was measured using VAS scores </a:t>
            </a:r>
            <a:br>
              <a:rPr lang="en-GB" sz="1333" dirty="0"/>
            </a:br>
            <a:r>
              <a:rPr lang="en-GB" sz="1333" dirty="0"/>
              <a:t>at 0, 10 and 62 weeks</a:t>
            </a:r>
          </a:p>
        </p:txBody>
      </p:sp>
      <p:grpSp>
        <p:nvGrpSpPr>
          <p:cNvPr id="221" name="Group 220"/>
          <p:cNvGrpSpPr/>
          <p:nvPr/>
        </p:nvGrpSpPr>
        <p:grpSpPr>
          <a:xfrm>
            <a:off x="1133443" y="2961676"/>
            <a:ext cx="4136004" cy="2429072"/>
            <a:chOff x="1385218" y="1386606"/>
            <a:chExt cx="3102003" cy="1821804"/>
          </a:xfrm>
        </p:grpSpPr>
        <p:cxnSp>
          <p:nvCxnSpPr>
            <p:cNvPr id="222" name="Straight Connector 221"/>
            <p:cNvCxnSpPr/>
            <p:nvPr/>
          </p:nvCxnSpPr>
          <p:spPr>
            <a:xfrm>
              <a:off x="1457218" y="3140421"/>
              <a:ext cx="3030003"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457218" y="1386606"/>
              <a:ext cx="0" cy="176584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1575476"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950408"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2040592"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419534"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2790454"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3253618"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V="1">
              <a:off x="3628552"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4003486"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V="1">
              <a:off x="4482696"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1385218" y="3140421"/>
              <a:ext cx="720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V="1">
              <a:off x="1385218" y="2867706"/>
              <a:ext cx="720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1385218" y="2462640"/>
              <a:ext cx="720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V="1">
              <a:off x="1385218" y="2057574"/>
              <a:ext cx="720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V="1">
              <a:off x="1385218" y="1652508"/>
              <a:ext cx="720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V="1">
              <a:off x="1409029" y="2946285"/>
              <a:ext cx="7200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V="1">
              <a:off x="1425693" y="2962956"/>
              <a:ext cx="72000" cy="7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V="1">
              <a:off x="1442357" y="2979627"/>
              <a:ext cx="7200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p:nvGrpSpPr>
        <p:grpSpPr>
          <a:xfrm>
            <a:off x="412269" y="3151451"/>
            <a:ext cx="5029570" cy="2745835"/>
            <a:chOff x="135035" y="2320047"/>
            <a:chExt cx="3772177" cy="2059375"/>
          </a:xfrm>
        </p:grpSpPr>
        <p:sp>
          <p:nvSpPr>
            <p:cNvPr id="242" name="TextBox 241"/>
            <p:cNvSpPr txBox="1"/>
            <p:nvPr/>
          </p:nvSpPr>
          <p:spPr>
            <a:xfrm>
              <a:off x="459207" y="2320047"/>
              <a:ext cx="268342" cy="223090"/>
            </a:xfrm>
            <a:prstGeom prst="rect">
              <a:avLst/>
            </a:prstGeom>
            <a:noFill/>
          </p:spPr>
          <p:txBody>
            <a:bodyPr wrap="none" rtlCol="0">
              <a:spAutoFit/>
            </a:bodyPr>
            <a:lstStyle/>
            <a:p>
              <a:pPr algn="r"/>
              <a:r>
                <a:rPr lang="en-GB" sz="1333" dirty="0"/>
                <a:t>95</a:t>
              </a:r>
            </a:p>
          </p:txBody>
        </p:sp>
        <p:sp>
          <p:nvSpPr>
            <p:cNvPr id="243" name="TextBox 242"/>
            <p:cNvSpPr txBox="1"/>
            <p:nvPr/>
          </p:nvSpPr>
          <p:spPr>
            <a:xfrm>
              <a:off x="459207" y="2722522"/>
              <a:ext cx="268342" cy="223090"/>
            </a:xfrm>
            <a:prstGeom prst="rect">
              <a:avLst/>
            </a:prstGeom>
            <a:noFill/>
          </p:spPr>
          <p:txBody>
            <a:bodyPr wrap="none" rtlCol="0">
              <a:spAutoFit/>
            </a:bodyPr>
            <a:lstStyle/>
            <a:p>
              <a:pPr algn="r"/>
              <a:r>
                <a:rPr lang="en-GB" sz="1333" dirty="0"/>
                <a:t>90</a:t>
              </a:r>
            </a:p>
          </p:txBody>
        </p:sp>
        <p:sp>
          <p:nvSpPr>
            <p:cNvPr id="244" name="TextBox 243"/>
            <p:cNvSpPr txBox="1"/>
            <p:nvPr/>
          </p:nvSpPr>
          <p:spPr>
            <a:xfrm>
              <a:off x="459207" y="3124997"/>
              <a:ext cx="268342" cy="223090"/>
            </a:xfrm>
            <a:prstGeom prst="rect">
              <a:avLst/>
            </a:prstGeom>
            <a:noFill/>
          </p:spPr>
          <p:txBody>
            <a:bodyPr wrap="none" rtlCol="0">
              <a:spAutoFit/>
            </a:bodyPr>
            <a:lstStyle/>
            <a:p>
              <a:pPr algn="r"/>
              <a:r>
                <a:rPr lang="en-GB" sz="1333" dirty="0"/>
                <a:t>85</a:t>
              </a:r>
            </a:p>
          </p:txBody>
        </p:sp>
        <p:sp>
          <p:nvSpPr>
            <p:cNvPr id="245" name="TextBox 244"/>
            <p:cNvSpPr txBox="1"/>
            <p:nvPr/>
          </p:nvSpPr>
          <p:spPr>
            <a:xfrm>
              <a:off x="459207" y="3527472"/>
              <a:ext cx="268342" cy="223090"/>
            </a:xfrm>
            <a:prstGeom prst="rect">
              <a:avLst/>
            </a:prstGeom>
            <a:noFill/>
          </p:spPr>
          <p:txBody>
            <a:bodyPr wrap="none" rtlCol="0">
              <a:spAutoFit/>
            </a:bodyPr>
            <a:lstStyle/>
            <a:p>
              <a:pPr algn="r"/>
              <a:r>
                <a:rPr lang="en-GB" sz="1333" dirty="0"/>
                <a:t>80</a:t>
              </a:r>
            </a:p>
          </p:txBody>
        </p:sp>
        <p:sp>
          <p:nvSpPr>
            <p:cNvPr id="246" name="TextBox 245"/>
            <p:cNvSpPr txBox="1"/>
            <p:nvPr/>
          </p:nvSpPr>
          <p:spPr>
            <a:xfrm>
              <a:off x="524129" y="3804498"/>
              <a:ext cx="203421" cy="223090"/>
            </a:xfrm>
            <a:prstGeom prst="rect">
              <a:avLst/>
            </a:prstGeom>
            <a:noFill/>
          </p:spPr>
          <p:txBody>
            <a:bodyPr wrap="none" rtlCol="0">
              <a:spAutoFit/>
            </a:bodyPr>
            <a:lstStyle/>
            <a:p>
              <a:pPr algn="r"/>
              <a:r>
                <a:rPr lang="en-GB" sz="1333" dirty="0"/>
                <a:t>0</a:t>
              </a:r>
            </a:p>
          </p:txBody>
        </p:sp>
        <p:sp>
          <p:nvSpPr>
            <p:cNvPr id="247" name="TextBox 246"/>
            <p:cNvSpPr txBox="1"/>
            <p:nvPr/>
          </p:nvSpPr>
          <p:spPr>
            <a:xfrm>
              <a:off x="756899" y="3969884"/>
              <a:ext cx="203421" cy="223090"/>
            </a:xfrm>
            <a:prstGeom prst="rect">
              <a:avLst/>
            </a:prstGeom>
            <a:noFill/>
          </p:spPr>
          <p:txBody>
            <a:bodyPr wrap="none" rtlCol="0">
              <a:spAutoFit/>
            </a:bodyPr>
            <a:lstStyle/>
            <a:p>
              <a:pPr algn="ctr"/>
              <a:r>
                <a:rPr lang="en-GB" sz="1333" dirty="0"/>
                <a:t>0</a:t>
              </a:r>
            </a:p>
          </p:txBody>
        </p:sp>
        <p:sp>
          <p:nvSpPr>
            <p:cNvPr id="248" name="TextBox 247"/>
            <p:cNvSpPr txBox="1"/>
            <p:nvPr/>
          </p:nvSpPr>
          <p:spPr>
            <a:xfrm>
              <a:off x="1085332" y="3969884"/>
              <a:ext cx="203421" cy="223090"/>
            </a:xfrm>
            <a:prstGeom prst="rect">
              <a:avLst/>
            </a:prstGeom>
            <a:noFill/>
          </p:spPr>
          <p:txBody>
            <a:bodyPr wrap="none" rtlCol="0">
              <a:spAutoFit/>
            </a:bodyPr>
            <a:lstStyle/>
            <a:p>
              <a:pPr algn="ctr"/>
              <a:r>
                <a:rPr lang="en-GB" sz="1333" dirty="0"/>
                <a:t>8</a:t>
              </a:r>
            </a:p>
          </p:txBody>
        </p:sp>
        <p:sp>
          <p:nvSpPr>
            <p:cNvPr id="249" name="TextBox 248"/>
            <p:cNvSpPr txBox="1"/>
            <p:nvPr/>
          </p:nvSpPr>
          <p:spPr>
            <a:xfrm>
              <a:off x="1218932" y="3969884"/>
              <a:ext cx="268342" cy="223090"/>
            </a:xfrm>
            <a:prstGeom prst="rect">
              <a:avLst/>
            </a:prstGeom>
            <a:noFill/>
          </p:spPr>
          <p:txBody>
            <a:bodyPr wrap="none" rtlCol="0">
              <a:spAutoFit/>
            </a:bodyPr>
            <a:lstStyle/>
            <a:p>
              <a:pPr algn="ctr"/>
              <a:r>
                <a:rPr lang="en-GB" sz="1333" dirty="0"/>
                <a:t>10</a:t>
              </a:r>
            </a:p>
          </p:txBody>
        </p:sp>
        <p:sp>
          <p:nvSpPr>
            <p:cNvPr id="250" name="TextBox 249"/>
            <p:cNvSpPr txBox="1"/>
            <p:nvPr/>
          </p:nvSpPr>
          <p:spPr>
            <a:xfrm>
              <a:off x="1576031" y="3969884"/>
              <a:ext cx="268342" cy="223090"/>
            </a:xfrm>
            <a:prstGeom prst="rect">
              <a:avLst/>
            </a:prstGeom>
            <a:noFill/>
          </p:spPr>
          <p:txBody>
            <a:bodyPr wrap="none" rtlCol="0">
              <a:spAutoFit/>
            </a:bodyPr>
            <a:lstStyle/>
            <a:p>
              <a:pPr algn="ctr"/>
              <a:r>
                <a:rPr lang="en-GB" sz="1333" dirty="0"/>
                <a:t>18</a:t>
              </a:r>
            </a:p>
          </p:txBody>
        </p:sp>
        <p:sp>
          <p:nvSpPr>
            <p:cNvPr id="251" name="TextBox 250"/>
            <p:cNvSpPr txBox="1"/>
            <p:nvPr/>
          </p:nvSpPr>
          <p:spPr>
            <a:xfrm>
              <a:off x="1945137" y="3969884"/>
              <a:ext cx="268342" cy="223090"/>
            </a:xfrm>
            <a:prstGeom prst="rect">
              <a:avLst/>
            </a:prstGeom>
            <a:noFill/>
          </p:spPr>
          <p:txBody>
            <a:bodyPr wrap="none" rtlCol="0">
              <a:spAutoFit/>
            </a:bodyPr>
            <a:lstStyle/>
            <a:p>
              <a:pPr algn="ctr"/>
              <a:r>
                <a:rPr lang="en-GB" sz="1333" dirty="0"/>
                <a:t>26</a:t>
              </a:r>
            </a:p>
          </p:txBody>
        </p:sp>
        <p:sp>
          <p:nvSpPr>
            <p:cNvPr id="252" name="TextBox 251"/>
            <p:cNvSpPr txBox="1"/>
            <p:nvPr/>
          </p:nvSpPr>
          <p:spPr>
            <a:xfrm>
              <a:off x="2409648" y="3969884"/>
              <a:ext cx="268342" cy="223090"/>
            </a:xfrm>
            <a:prstGeom prst="rect">
              <a:avLst/>
            </a:prstGeom>
            <a:noFill/>
          </p:spPr>
          <p:txBody>
            <a:bodyPr wrap="none" rtlCol="0">
              <a:spAutoFit/>
            </a:bodyPr>
            <a:lstStyle/>
            <a:p>
              <a:pPr algn="ctr"/>
              <a:r>
                <a:rPr lang="en-GB" sz="1333" dirty="0"/>
                <a:t>36</a:t>
              </a:r>
            </a:p>
          </p:txBody>
        </p:sp>
        <p:sp>
          <p:nvSpPr>
            <p:cNvPr id="253" name="TextBox 252"/>
            <p:cNvSpPr txBox="1"/>
            <p:nvPr/>
          </p:nvSpPr>
          <p:spPr>
            <a:xfrm>
              <a:off x="2786204" y="3969884"/>
              <a:ext cx="268342" cy="223090"/>
            </a:xfrm>
            <a:prstGeom prst="rect">
              <a:avLst/>
            </a:prstGeom>
            <a:noFill/>
          </p:spPr>
          <p:txBody>
            <a:bodyPr wrap="none" rtlCol="0">
              <a:spAutoFit/>
            </a:bodyPr>
            <a:lstStyle/>
            <a:p>
              <a:pPr algn="ctr"/>
              <a:r>
                <a:rPr lang="en-GB" sz="1333" dirty="0"/>
                <a:t>44</a:t>
              </a:r>
            </a:p>
          </p:txBody>
        </p:sp>
        <p:sp>
          <p:nvSpPr>
            <p:cNvPr id="254" name="TextBox 253"/>
            <p:cNvSpPr txBox="1"/>
            <p:nvPr/>
          </p:nvSpPr>
          <p:spPr>
            <a:xfrm>
              <a:off x="3162758" y="3969884"/>
              <a:ext cx="268342" cy="223090"/>
            </a:xfrm>
            <a:prstGeom prst="rect">
              <a:avLst/>
            </a:prstGeom>
            <a:noFill/>
          </p:spPr>
          <p:txBody>
            <a:bodyPr wrap="none" rtlCol="0">
              <a:spAutoFit/>
            </a:bodyPr>
            <a:lstStyle/>
            <a:p>
              <a:pPr algn="ctr"/>
              <a:r>
                <a:rPr lang="en-GB" sz="1333" dirty="0"/>
                <a:t>52</a:t>
              </a:r>
            </a:p>
          </p:txBody>
        </p:sp>
        <p:sp>
          <p:nvSpPr>
            <p:cNvPr id="255" name="TextBox 254"/>
            <p:cNvSpPr txBox="1"/>
            <p:nvPr/>
          </p:nvSpPr>
          <p:spPr>
            <a:xfrm>
              <a:off x="3638870" y="3969884"/>
              <a:ext cx="268342" cy="223090"/>
            </a:xfrm>
            <a:prstGeom prst="rect">
              <a:avLst/>
            </a:prstGeom>
            <a:noFill/>
          </p:spPr>
          <p:txBody>
            <a:bodyPr wrap="none" rtlCol="0">
              <a:spAutoFit/>
            </a:bodyPr>
            <a:lstStyle/>
            <a:p>
              <a:pPr algn="ctr"/>
              <a:r>
                <a:rPr lang="en-GB" sz="1333" dirty="0"/>
                <a:t>62</a:t>
              </a:r>
            </a:p>
          </p:txBody>
        </p:sp>
        <p:sp>
          <p:nvSpPr>
            <p:cNvPr id="256" name="TextBox 255"/>
            <p:cNvSpPr txBox="1"/>
            <p:nvPr/>
          </p:nvSpPr>
          <p:spPr>
            <a:xfrm>
              <a:off x="2042142" y="4156332"/>
              <a:ext cx="433147" cy="223090"/>
            </a:xfrm>
            <a:prstGeom prst="rect">
              <a:avLst/>
            </a:prstGeom>
            <a:noFill/>
          </p:spPr>
          <p:txBody>
            <a:bodyPr wrap="none" rtlCol="0">
              <a:spAutoFit/>
            </a:bodyPr>
            <a:lstStyle/>
            <a:p>
              <a:pPr algn="ctr"/>
              <a:r>
                <a:rPr lang="en-GB" sz="1333" dirty="0"/>
                <a:t>Week</a:t>
              </a:r>
            </a:p>
          </p:txBody>
        </p:sp>
        <p:sp>
          <p:nvSpPr>
            <p:cNvPr id="257" name="TextBox 256"/>
            <p:cNvSpPr txBox="1"/>
            <p:nvPr/>
          </p:nvSpPr>
          <p:spPr>
            <a:xfrm rot="16200000">
              <a:off x="-165600" y="2966059"/>
              <a:ext cx="855185" cy="253915"/>
            </a:xfrm>
            <a:prstGeom prst="rect">
              <a:avLst/>
            </a:prstGeom>
            <a:noFill/>
          </p:spPr>
          <p:txBody>
            <a:bodyPr wrap="none" rtlCol="0">
              <a:spAutoFit/>
            </a:bodyPr>
            <a:lstStyle/>
            <a:p>
              <a:pPr algn="ctr"/>
              <a:r>
                <a:rPr lang="en-GB" sz="1600" dirty="0"/>
                <a:t>Weight (kg)</a:t>
              </a:r>
            </a:p>
          </p:txBody>
        </p:sp>
        <p:sp>
          <p:nvSpPr>
            <p:cNvPr id="258" name="TextBox 257"/>
            <p:cNvSpPr txBox="1"/>
            <p:nvPr/>
          </p:nvSpPr>
          <p:spPr>
            <a:xfrm>
              <a:off x="2172492" y="2554123"/>
              <a:ext cx="987818" cy="223090"/>
            </a:xfrm>
            <a:prstGeom prst="rect">
              <a:avLst/>
            </a:prstGeom>
            <a:noFill/>
          </p:spPr>
          <p:txBody>
            <a:bodyPr wrap="none" rtlCol="0">
              <a:spAutoFit/>
            </a:bodyPr>
            <a:lstStyle/>
            <a:p>
              <a:pPr algn="ctr"/>
              <a:r>
                <a:rPr lang="en-GB" sz="1333" dirty="0">
                  <a:solidFill>
                    <a:srgbClr val="002060"/>
                  </a:solidFill>
                </a:rPr>
                <a:t>All patients (ITT)</a:t>
              </a:r>
            </a:p>
          </p:txBody>
        </p:sp>
        <p:sp>
          <p:nvSpPr>
            <p:cNvPr id="259" name="TextBox 258"/>
            <p:cNvSpPr txBox="1"/>
            <p:nvPr/>
          </p:nvSpPr>
          <p:spPr>
            <a:xfrm>
              <a:off x="2929973" y="3393150"/>
              <a:ext cx="734143" cy="223090"/>
            </a:xfrm>
            <a:prstGeom prst="rect">
              <a:avLst/>
            </a:prstGeom>
            <a:noFill/>
          </p:spPr>
          <p:txBody>
            <a:bodyPr wrap="none" rtlCol="0">
              <a:spAutoFit/>
            </a:bodyPr>
            <a:lstStyle/>
            <a:p>
              <a:pPr algn="ctr"/>
              <a:r>
                <a:rPr lang="en-GB" sz="1333" dirty="0">
                  <a:solidFill>
                    <a:srgbClr val="002060"/>
                  </a:solidFill>
                </a:rPr>
                <a:t>Completers</a:t>
              </a:r>
            </a:p>
          </p:txBody>
        </p:sp>
      </p:grpSp>
      <p:grpSp>
        <p:nvGrpSpPr>
          <p:cNvPr id="260" name="Group 259"/>
          <p:cNvGrpSpPr/>
          <p:nvPr/>
        </p:nvGrpSpPr>
        <p:grpSpPr>
          <a:xfrm>
            <a:off x="1306635" y="2910439"/>
            <a:ext cx="4026299" cy="1968687"/>
            <a:chOff x="805809" y="2139287"/>
            <a:chExt cx="3019724" cy="1476515"/>
          </a:xfrm>
          <a:solidFill>
            <a:srgbClr val="3F9C35"/>
          </a:solidFill>
        </p:grpSpPr>
        <p:grpSp>
          <p:nvGrpSpPr>
            <p:cNvPr id="261" name="Group 260"/>
            <p:cNvGrpSpPr/>
            <p:nvPr/>
          </p:nvGrpSpPr>
          <p:grpSpPr>
            <a:xfrm>
              <a:off x="805809" y="2139287"/>
              <a:ext cx="3019724" cy="1476515"/>
              <a:chOff x="805809" y="2139287"/>
              <a:chExt cx="3019724" cy="1476515"/>
            </a:xfrm>
            <a:grpFill/>
          </p:grpSpPr>
          <p:sp>
            <p:nvSpPr>
              <p:cNvPr id="271" name="Freeform 270"/>
              <p:cNvSpPr/>
              <p:nvPr/>
            </p:nvSpPr>
            <p:spPr>
              <a:xfrm>
                <a:off x="859809" y="2330355"/>
                <a:ext cx="2910385" cy="1119117"/>
              </a:xfrm>
              <a:custGeom>
                <a:avLst/>
                <a:gdLst>
                  <a:gd name="connsiteX0" fmla="*/ 0 w 2910385"/>
                  <a:gd name="connsiteY0" fmla="*/ 0 h 1119117"/>
                  <a:gd name="connsiteX1" fmla="*/ 371901 w 2910385"/>
                  <a:gd name="connsiteY1" fmla="*/ 1061114 h 1119117"/>
                  <a:gd name="connsiteX2" fmla="*/ 470848 w 2910385"/>
                  <a:gd name="connsiteY2" fmla="*/ 1098645 h 1119117"/>
                  <a:gd name="connsiteX3" fmla="*/ 842749 w 2910385"/>
                  <a:gd name="connsiteY3" fmla="*/ 1119117 h 1119117"/>
                  <a:gd name="connsiteX4" fmla="*/ 1224887 w 2910385"/>
                  <a:gd name="connsiteY4" fmla="*/ 1057702 h 1119117"/>
                  <a:gd name="connsiteX5" fmla="*/ 1692322 w 2910385"/>
                  <a:gd name="connsiteY5" fmla="*/ 948520 h 1119117"/>
                  <a:gd name="connsiteX6" fmla="*/ 2064224 w 2910385"/>
                  <a:gd name="connsiteY6" fmla="*/ 815454 h 1119117"/>
                  <a:gd name="connsiteX7" fmla="*/ 2439537 w 2910385"/>
                  <a:gd name="connsiteY7" fmla="*/ 733567 h 1119117"/>
                  <a:gd name="connsiteX8" fmla="*/ 2910385 w 2910385"/>
                  <a:gd name="connsiteY8" fmla="*/ 641445 h 11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385" h="1119117">
                    <a:moveTo>
                      <a:pt x="0" y="0"/>
                    </a:moveTo>
                    <a:lnTo>
                      <a:pt x="371901" y="1061114"/>
                    </a:lnTo>
                    <a:lnTo>
                      <a:pt x="470848" y="1098645"/>
                    </a:lnTo>
                    <a:lnTo>
                      <a:pt x="842749" y="1119117"/>
                    </a:lnTo>
                    <a:lnTo>
                      <a:pt x="1224887" y="1057702"/>
                    </a:lnTo>
                    <a:lnTo>
                      <a:pt x="1692322" y="948520"/>
                    </a:lnTo>
                    <a:lnTo>
                      <a:pt x="2064224" y="815454"/>
                    </a:lnTo>
                    <a:lnTo>
                      <a:pt x="2439537" y="733567"/>
                    </a:lnTo>
                    <a:lnTo>
                      <a:pt x="2910385" y="641445"/>
                    </a:lnTo>
                  </a:path>
                </a:pathLst>
              </a:custGeom>
              <a:noFill/>
              <a:ln w="19050">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nvGrpSpPr>
              <p:cNvPr id="272" name="Group 271"/>
              <p:cNvGrpSpPr/>
              <p:nvPr/>
            </p:nvGrpSpPr>
            <p:grpSpPr>
              <a:xfrm>
                <a:off x="805809" y="2139287"/>
                <a:ext cx="108000" cy="388964"/>
                <a:chOff x="1800367" y="2788693"/>
                <a:chExt cx="108000" cy="388964"/>
              </a:xfrm>
              <a:grpFill/>
            </p:grpSpPr>
            <p:cxnSp>
              <p:nvCxnSpPr>
                <p:cNvPr id="305" name="Straight Connector 304"/>
                <p:cNvCxnSpPr/>
                <p:nvPr/>
              </p:nvCxnSpPr>
              <p:spPr>
                <a:xfrm flipV="1">
                  <a:off x="1854367" y="2788693"/>
                  <a:ext cx="0" cy="388964"/>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V="1">
                  <a:off x="1800367" y="3177657"/>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p:nvGrpSpPr>
            <p:grpSpPr>
              <a:xfrm>
                <a:off x="1184038" y="3217175"/>
                <a:ext cx="108000" cy="337784"/>
                <a:chOff x="1800367" y="2788693"/>
                <a:chExt cx="108000" cy="337784"/>
              </a:xfrm>
              <a:grpFill/>
            </p:grpSpPr>
            <p:cxnSp>
              <p:nvCxnSpPr>
                <p:cNvPr id="302" name="Straight Connector 301"/>
                <p:cNvCxnSpPr/>
                <p:nvPr/>
              </p:nvCxnSpPr>
              <p:spPr>
                <a:xfrm flipV="1">
                  <a:off x="1854367" y="2788693"/>
                  <a:ext cx="0" cy="337784"/>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1800367" y="3126477"/>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p:nvGrpSpPr>
            <p:grpSpPr>
              <a:xfrm>
                <a:off x="1277397" y="3257832"/>
                <a:ext cx="108000" cy="337784"/>
                <a:chOff x="1800367" y="2788693"/>
                <a:chExt cx="108000" cy="337784"/>
              </a:xfrm>
              <a:grpFill/>
            </p:grpSpPr>
            <p:cxnSp>
              <p:nvCxnSpPr>
                <p:cNvPr id="299" name="Straight Connector 298"/>
                <p:cNvCxnSpPr/>
                <p:nvPr/>
              </p:nvCxnSpPr>
              <p:spPr>
                <a:xfrm flipV="1">
                  <a:off x="1854367" y="2788693"/>
                  <a:ext cx="0" cy="337784"/>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1800367" y="3126477"/>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p:nvGrpSpPr>
            <p:grpSpPr>
              <a:xfrm>
                <a:off x="1653947" y="3281430"/>
                <a:ext cx="108000" cy="334372"/>
                <a:chOff x="1800367" y="2788693"/>
                <a:chExt cx="108000" cy="334372"/>
              </a:xfrm>
              <a:grpFill/>
            </p:grpSpPr>
            <p:cxnSp>
              <p:nvCxnSpPr>
                <p:cNvPr id="296" name="Straight Connector 295"/>
                <p:cNvCxnSpPr/>
                <p:nvPr/>
              </p:nvCxnSpPr>
              <p:spPr>
                <a:xfrm flipV="1">
                  <a:off x="1854367" y="2788693"/>
                  <a:ext cx="0" cy="334372"/>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V="1">
                  <a:off x="1800367" y="3123065"/>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p:nvGrpSpPr>
            <p:grpSpPr>
              <a:xfrm>
                <a:off x="2027085" y="3216316"/>
                <a:ext cx="108000" cy="341196"/>
                <a:chOff x="1800367" y="2788693"/>
                <a:chExt cx="108000" cy="341196"/>
              </a:xfrm>
              <a:grpFill/>
            </p:grpSpPr>
            <p:cxnSp>
              <p:nvCxnSpPr>
                <p:cNvPr id="293" name="Straight Connector 292"/>
                <p:cNvCxnSpPr/>
                <p:nvPr/>
              </p:nvCxnSpPr>
              <p:spPr>
                <a:xfrm flipV="1">
                  <a:off x="1854367" y="2788693"/>
                  <a:ext cx="0" cy="341196"/>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V="1">
                  <a:off x="1800367" y="3129889"/>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p:nvGrpSpPr>
            <p:grpSpPr>
              <a:xfrm>
                <a:off x="2492347" y="3089786"/>
                <a:ext cx="108000" cy="368492"/>
                <a:chOff x="1800367" y="2788693"/>
                <a:chExt cx="108000" cy="368492"/>
              </a:xfrm>
              <a:grpFill/>
            </p:grpSpPr>
            <p:cxnSp>
              <p:nvCxnSpPr>
                <p:cNvPr id="290" name="Straight Connector 289"/>
                <p:cNvCxnSpPr/>
                <p:nvPr/>
              </p:nvCxnSpPr>
              <p:spPr>
                <a:xfrm flipV="1">
                  <a:off x="1854367" y="2788693"/>
                  <a:ext cx="0" cy="359686"/>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1800367" y="3157185"/>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p:nvGrpSpPr>
            <p:grpSpPr>
              <a:xfrm>
                <a:off x="2868897" y="2959844"/>
                <a:ext cx="108000" cy="382140"/>
                <a:chOff x="1800367" y="2788693"/>
                <a:chExt cx="108000" cy="382140"/>
              </a:xfrm>
              <a:grpFill/>
            </p:grpSpPr>
            <p:cxnSp>
              <p:nvCxnSpPr>
                <p:cNvPr id="287" name="Straight Connector 286"/>
                <p:cNvCxnSpPr/>
                <p:nvPr/>
              </p:nvCxnSpPr>
              <p:spPr>
                <a:xfrm flipV="1">
                  <a:off x="1854367" y="2788693"/>
                  <a:ext cx="0" cy="38214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1800367" y="317083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p:nvGrpSpPr>
            <p:grpSpPr>
              <a:xfrm>
                <a:off x="3245447" y="2870846"/>
                <a:ext cx="108000" cy="382140"/>
                <a:chOff x="1800367" y="2788693"/>
                <a:chExt cx="108000" cy="382140"/>
              </a:xfrm>
              <a:grpFill/>
            </p:grpSpPr>
            <p:cxnSp>
              <p:nvCxnSpPr>
                <p:cNvPr id="284" name="Straight Connector 283"/>
                <p:cNvCxnSpPr/>
                <p:nvPr/>
              </p:nvCxnSpPr>
              <p:spPr>
                <a:xfrm flipV="1">
                  <a:off x="1854367" y="2788693"/>
                  <a:ext cx="0" cy="38214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1800367" y="317083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p:nvGrpSpPr>
            <p:grpSpPr>
              <a:xfrm>
                <a:off x="3717533" y="2785260"/>
                <a:ext cx="108000" cy="382140"/>
                <a:chOff x="1800367" y="2788693"/>
                <a:chExt cx="108000" cy="382140"/>
              </a:xfrm>
              <a:grpFill/>
            </p:grpSpPr>
            <p:cxnSp>
              <p:nvCxnSpPr>
                <p:cNvPr id="281" name="Straight Connector 280"/>
                <p:cNvCxnSpPr/>
                <p:nvPr/>
              </p:nvCxnSpPr>
              <p:spPr>
                <a:xfrm flipV="1">
                  <a:off x="1854367" y="2788693"/>
                  <a:ext cx="0" cy="37930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1800367" y="317083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sp>
          <p:nvSpPr>
            <p:cNvPr id="262" name="Oval 261"/>
            <p:cNvSpPr/>
            <p:nvPr/>
          </p:nvSpPr>
          <p:spPr>
            <a:xfrm>
              <a:off x="825142" y="2296736"/>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63" name="Oval 262"/>
            <p:cNvSpPr/>
            <p:nvPr/>
          </p:nvSpPr>
          <p:spPr>
            <a:xfrm>
              <a:off x="1201736" y="3346746"/>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64" name="Oval 263"/>
            <p:cNvSpPr/>
            <p:nvPr/>
          </p:nvSpPr>
          <p:spPr>
            <a:xfrm>
              <a:off x="1296987" y="3399134"/>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65" name="Oval 264"/>
            <p:cNvSpPr/>
            <p:nvPr/>
          </p:nvSpPr>
          <p:spPr>
            <a:xfrm>
              <a:off x="1671947" y="3422278"/>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66" name="Oval 265"/>
            <p:cNvSpPr/>
            <p:nvPr/>
          </p:nvSpPr>
          <p:spPr>
            <a:xfrm>
              <a:off x="2047466" y="3352659"/>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67" name="Oval 266"/>
            <p:cNvSpPr/>
            <p:nvPr/>
          </p:nvSpPr>
          <p:spPr>
            <a:xfrm>
              <a:off x="2512728" y="3245430"/>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68" name="Oval 267"/>
            <p:cNvSpPr/>
            <p:nvPr/>
          </p:nvSpPr>
          <p:spPr>
            <a:xfrm>
              <a:off x="2886897" y="3109965"/>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69" name="Oval 268"/>
            <p:cNvSpPr/>
            <p:nvPr/>
          </p:nvSpPr>
          <p:spPr>
            <a:xfrm>
              <a:off x="3263447" y="3031651"/>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70" name="Oval 269"/>
            <p:cNvSpPr/>
            <p:nvPr/>
          </p:nvSpPr>
          <p:spPr>
            <a:xfrm>
              <a:off x="3735246" y="2941432"/>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308" name="Group 307"/>
          <p:cNvGrpSpPr/>
          <p:nvPr/>
        </p:nvGrpSpPr>
        <p:grpSpPr>
          <a:xfrm>
            <a:off x="1301838" y="3058333"/>
            <a:ext cx="4020956" cy="1568623"/>
            <a:chOff x="802211" y="2250207"/>
            <a:chExt cx="3015717" cy="1176467"/>
          </a:xfrm>
          <a:solidFill>
            <a:srgbClr val="E64A0E"/>
          </a:solidFill>
        </p:grpSpPr>
        <p:grpSp>
          <p:nvGrpSpPr>
            <p:cNvPr id="309" name="Group 308"/>
            <p:cNvGrpSpPr/>
            <p:nvPr/>
          </p:nvGrpSpPr>
          <p:grpSpPr>
            <a:xfrm>
              <a:off x="802211" y="2250207"/>
              <a:ext cx="108000" cy="311483"/>
              <a:chOff x="3245447" y="2870846"/>
              <a:chExt cx="108000" cy="311483"/>
            </a:xfrm>
            <a:grpFill/>
          </p:grpSpPr>
          <p:cxnSp>
            <p:nvCxnSpPr>
              <p:cNvPr id="352" name="Straight Connector 351"/>
              <p:cNvCxnSpPr/>
              <p:nvPr/>
            </p:nvCxnSpPr>
            <p:spPr>
              <a:xfrm flipV="1">
                <a:off x="3299447" y="2870846"/>
                <a:ext cx="0" cy="311483"/>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3245447" y="2870846"/>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V="1">
                <a:off x="3245447" y="3182329"/>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grpSp>
        <p:sp>
          <p:nvSpPr>
            <p:cNvPr id="310" name="Freeform 309"/>
            <p:cNvSpPr/>
            <p:nvPr/>
          </p:nvSpPr>
          <p:spPr>
            <a:xfrm>
              <a:off x="852055" y="2406535"/>
              <a:ext cx="2917767" cy="868680"/>
            </a:xfrm>
            <a:custGeom>
              <a:avLst/>
              <a:gdLst>
                <a:gd name="connsiteX0" fmla="*/ 0 w 2917767"/>
                <a:gd name="connsiteY0" fmla="*/ 0 h 868680"/>
                <a:gd name="connsiteX1" fmla="*/ 382385 w 2917767"/>
                <a:gd name="connsiteY1" fmla="*/ 868680 h 868680"/>
                <a:gd name="connsiteX2" fmla="*/ 482138 w 2917767"/>
                <a:gd name="connsiteY2" fmla="*/ 868680 h 868680"/>
                <a:gd name="connsiteX3" fmla="*/ 847898 w 2917767"/>
                <a:gd name="connsiteY3" fmla="*/ 818803 h 868680"/>
                <a:gd name="connsiteX4" fmla="*/ 1230283 w 2917767"/>
                <a:gd name="connsiteY4" fmla="*/ 727363 h 868680"/>
                <a:gd name="connsiteX5" fmla="*/ 1691640 w 2917767"/>
                <a:gd name="connsiteY5" fmla="*/ 635923 h 868680"/>
                <a:gd name="connsiteX6" fmla="*/ 2069869 w 2917767"/>
                <a:gd name="connsiteY6" fmla="*/ 536170 h 868680"/>
                <a:gd name="connsiteX7" fmla="*/ 2448098 w 2917767"/>
                <a:gd name="connsiteY7" fmla="*/ 448887 h 868680"/>
                <a:gd name="connsiteX8" fmla="*/ 2917767 w 2917767"/>
                <a:gd name="connsiteY8" fmla="*/ 382385 h 8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767" h="868680">
                  <a:moveTo>
                    <a:pt x="0" y="0"/>
                  </a:moveTo>
                  <a:lnTo>
                    <a:pt x="382385" y="868680"/>
                  </a:lnTo>
                  <a:lnTo>
                    <a:pt x="482138" y="868680"/>
                  </a:lnTo>
                  <a:lnTo>
                    <a:pt x="847898" y="818803"/>
                  </a:lnTo>
                  <a:lnTo>
                    <a:pt x="1230283" y="727363"/>
                  </a:lnTo>
                  <a:lnTo>
                    <a:pt x="1691640" y="635923"/>
                  </a:lnTo>
                  <a:lnTo>
                    <a:pt x="2069869" y="536170"/>
                  </a:lnTo>
                  <a:lnTo>
                    <a:pt x="2448098" y="448887"/>
                  </a:lnTo>
                  <a:lnTo>
                    <a:pt x="2917767" y="382385"/>
                  </a:lnTo>
                </a:path>
              </a:pathLst>
            </a:custGeom>
            <a:noFill/>
            <a:ln w="19050">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nvGrpSpPr>
            <p:cNvPr id="311" name="Group 310"/>
            <p:cNvGrpSpPr/>
            <p:nvPr/>
          </p:nvGrpSpPr>
          <p:grpSpPr>
            <a:xfrm>
              <a:off x="1175010" y="3131815"/>
              <a:ext cx="108000" cy="290700"/>
              <a:chOff x="3245447" y="2870846"/>
              <a:chExt cx="108000" cy="290700"/>
            </a:xfrm>
            <a:grpFill/>
          </p:grpSpPr>
          <p:cxnSp>
            <p:nvCxnSpPr>
              <p:cNvPr id="349" name="Straight Connector 348"/>
              <p:cNvCxnSpPr/>
              <p:nvPr/>
            </p:nvCxnSpPr>
            <p:spPr>
              <a:xfrm flipV="1">
                <a:off x="3299447" y="2870846"/>
                <a:ext cx="0" cy="29070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245447" y="2870846"/>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245447" y="3161546"/>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grpSp>
        <p:grpSp>
          <p:nvGrpSpPr>
            <p:cNvPr id="312" name="Group 311"/>
            <p:cNvGrpSpPr/>
            <p:nvPr/>
          </p:nvGrpSpPr>
          <p:grpSpPr>
            <a:xfrm>
              <a:off x="1274698" y="3131815"/>
              <a:ext cx="108000" cy="294859"/>
              <a:chOff x="3245447" y="2870846"/>
              <a:chExt cx="108000" cy="294859"/>
            </a:xfrm>
            <a:grpFill/>
          </p:grpSpPr>
          <p:cxnSp>
            <p:nvCxnSpPr>
              <p:cNvPr id="346" name="Straight Connector 345"/>
              <p:cNvCxnSpPr/>
              <p:nvPr/>
            </p:nvCxnSpPr>
            <p:spPr>
              <a:xfrm flipV="1">
                <a:off x="3299447" y="2870846"/>
                <a:ext cx="0" cy="29070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3245447" y="2870846"/>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V="1">
                <a:off x="3245447" y="3165705"/>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grpSp>
        <p:grpSp>
          <p:nvGrpSpPr>
            <p:cNvPr id="313" name="Group 312"/>
            <p:cNvGrpSpPr/>
            <p:nvPr/>
          </p:nvGrpSpPr>
          <p:grpSpPr>
            <a:xfrm>
              <a:off x="1648705" y="3075833"/>
              <a:ext cx="108000" cy="299016"/>
              <a:chOff x="3245447" y="2870846"/>
              <a:chExt cx="108000" cy="299016"/>
            </a:xfrm>
            <a:grpFill/>
          </p:grpSpPr>
          <p:cxnSp>
            <p:nvCxnSpPr>
              <p:cNvPr id="343" name="Straight Connector 342"/>
              <p:cNvCxnSpPr/>
              <p:nvPr/>
            </p:nvCxnSpPr>
            <p:spPr>
              <a:xfrm flipV="1">
                <a:off x="3299447" y="2870846"/>
                <a:ext cx="0" cy="299016"/>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flipV="1">
                <a:off x="3245447" y="2870846"/>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flipV="1">
                <a:off x="3245447" y="3169862"/>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grpSp>
        <p:grpSp>
          <p:nvGrpSpPr>
            <p:cNvPr id="314" name="Group 313"/>
            <p:cNvGrpSpPr/>
            <p:nvPr/>
          </p:nvGrpSpPr>
          <p:grpSpPr>
            <a:xfrm>
              <a:off x="2022712" y="2978288"/>
              <a:ext cx="108000" cy="307327"/>
              <a:chOff x="3245447" y="2870846"/>
              <a:chExt cx="108000" cy="307327"/>
            </a:xfrm>
            <a:grpFill/>
          </p:grpSpPr>
          <p:cxnSp>
            <p:nvCxnSpPr>
              <p:cNvPr id="340" name="Straight Connector 339"/>
              <p:cNvCxnSpPr/>
              <p:nvPr/>
            </p:nvCxnSpPr>
            <p:spPr>
              <a:xfrm flipV="1">
                <a:off x="3299447" y="2870846"/>
                <a:ext cx="0" cy="307327"/>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3245447" y="2870846"/>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3245447" y="3178173"/>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grpSp>
        <p:grpSp>
          <p:nvGrpSpPr>
            <p:cNvPr id="315" name="Group 314"/>
            <p:cNvGrpSpPr/>
            <p:nvPr/>
          </p:nvGrpSpPr>
          <p:grpSpPr>
            <a:xfrm>
              <a:off x="2490538" y="2880743"/>
              <a:ext cx="108000" cy="322609"/>
              <a:chOff x="3245447" y="2870846"/>
              <a:chExt cx="108000" cy="322609"/>
            </a:xfrm>
            <a:grpFill/>
          </p:grpSpPr>
          <p:cxnSp>
            <p:nvCxnSpPr>
              <p:cNvPr id="337" name="Straight Connector 336"/>
              <p:cNvCxnSpPr/>
              <p:nvPr/>
            </p:nvCxnSpPr>
            <p:spPr>
              <a:xfrm flipV="1">
                <a:off x="3299447" y="2870846"/>
                <a:ext cx="0" cy="322609"/>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245447" y="2870846"/>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V="1">
                <a:off x="3245447" y="3193455"/>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grpSp>
        <p:grpSp>
          <p:nvGrpSpPr>
            <p:cNvPr id="316" name="Group 315"/>
            <p:cNvGrpSpPr/>
            <p:nvPr/>
          </p:nvGrpSpPr>
          <p:grpSpPr>
            <a:xfrm>
              <a:off x="2871082" y="2783198"/>
              <a:ext cx="108000" cy="324990"/>
              <a:chOff x="3245447" y="2870846"/>
              <a:chExt cx="108000" cy="324990"/>
            </a:xfrm>
            <a:grpFill/>
          </p:grpSpPr>
          <p:cxnSp>
            <p:nvCxnSpPr>
              <p:cNvPr id="334" name="Straight Connector 333"/>
              <p:cNvCxnSpPr/>
              <p:nvPr/>
            </p:nvCxnSpPr>
            <p:spPr>
              <a:xfrm flipV="1">
                <a:off x="3299447" y="2870846"/>
                <a:ext cx="0" cy="32499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245447" y="2870846"/>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V="1">
                <a:off x="3245447" y="3195836"/>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grpSp>
        <p:grpSp>
          <p:nvGrpSpPr>
            <p:cNvPr id="317" name="Group 316"/>
            <p:cNvGrpSpPr/>
            <p:nvPr/>
          </p:nvGrpSpPr>
          <p:grpSpPr>
            <a:xfrm>
              <a:off x="3244483" y="2693965"/>
              <a:ext cx="108000" cy="322039"/>
              <a:chOff x="3245447" y="2870846"/>
              <a:chExt cx="108000" cy="322039"/>
            </a:xfrm>
            <a:grpFill/>
          </p:grpSpPr>
          <p:cxnSp>
            <p:nvCxnSpPr>
              <p:cNvPr id="331" name="Straight Connector 330"/>
              <p:cNvCxnSpPr/>
              <p:nvPr/>
            </p:nvCxnSpPr>
            <p:spPr>
              <a:xfrm flipV="1">
                <a:off x="3299447" y="2870846"/>
                <a:ext cx="0" cy="322039"/>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V="1">
                <a:off x="3245447" y="2870846"/>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245447" y="3188692"/>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grpSp>
        <p:grpSp>
          <p:nvGrpSpPr>
            <p:cNvPr id="318" name="Group 317"/>
            <p:cNvGrpSpPr/>
            <p:nvPr/>
          </p:nvGrpSpPr>
          <p:grpSpPr>
            <a:xfrm>
              <a:off x="3709928" y="2629668"/>
              <a:ext cx="108000" cy="315464"/>
              <a:chOff x="3245447" y="2870846"/>
              <a:chExt cx="108000" cy="315464"/>
            </a:xfrm>
            <a:grpFill/>
          </p:grpSpPr>
          <p:cxnSp>
            <p:nvCxnSpPr>
              <p:cNvPr id="328" name="Straight Connector 327"/>
              <p:cNvCxnSpPr/>
              <p:nvPr/>
            </p:nvCxnSpPr>
            <p:spPr>
              <a:xfrm flipV="1">
                <a:off x="3299447" y="2870846"/>
                <a:ext cx="0" cy="315464"/>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245447" y="2870846"/>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V="1">
                <a:off x="3245447" y="3186310"/>
                <a:ext cx="108000" cy="0"/>
              </a:xfrm>
              <a:prstGeom prst="line">
                <a:avLst/>
              </a:prstGeom>
              <a:grpFill/>
              <a:ln w="12700">
                <a:solidFill>
                  <a:srgbClr val="E64A0E"/>
                </a:solidFill>
              </a:ln>
            </p:spPr>
            <p:style>
              <a:lnRef idx="1">
                <a:schemeClr val="accent1"/>
              </a:lnRef>
              <a:fillRef idx="0">
                <a:schemeClr val="accent1"/>
              </a:fillRef>
              <a:effectRef idx="0">
                <a:schemeClr val="accent1"/>
              </a:effectRef>
              <a:fontRef idx="minor">
                <a:schemeClr val="tx1"/>
              </a:fontRef>
            </p:style>
          </p:cxnSp>
        </p:grpSp>
        <p:sp>
          <p:nvSpPr>
            <p:cNvPr id="319" name="Oval 318"/>
            <p:cNvSpPr/>
            <p:nvPr/>
          </p:nvSpPr>
          <p:spPr>
            <a:xfrm>
              <a:off x="824973" y="2370535"/>
              <a:ext cx="72000" cy="72000"/>
            </a:xfrm>
            <a:prstGeom prst="ellipse">
              <a:avLst/>
            </a:prstGeom>
            <a:grpFill/>
            <a:ln w="9525">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20" name="Oval 319"/>
            <p:cNvSpPr/>
            <p:nvPr/>
          </p:nvSpPr>
          <p:spPr>
            <a:xfrm>
              <a:off x="1195555" y="3249615"/>
              <a:ext cx="72000" cy="72000"/>
            </a:xfrm>
            <a:prstGeom prst="ellipse">
              <a:avLst/>
            </a:prstGeom>
            <a:grpFill/>
            <a:ln w="9525">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21" name="Oval 320"/>
            <p:cNvSpPr/>
            <p:nvPr/>
          </p:nvSpPr>
          <p:spPr>
            <a:xfrm>
              <a:off x="1292698" y="3239215"/>
              <a:ext cx="72000" cy="72000"/>
            </a:xfrm>
            <a:prstGeom prst="ellipse">
              <a:avLst/>
            </a:prstGeom>
            <a:grpFill/>
            <a:ln w="9525">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22" name="Oval 321"/>
            <p:cNvSpPr/>
            <p:nvPr/>
          </p:nvSpPr>
          <p:spPr>
            <a:xfrm>
              <a:off x="1666705" y="3184758"/>
              <a:ext cx="72000" cy="72000"/>
            </a:xfrm>
            <a:prstGeom prst="ellipse">
              <a:avLst/>
            </a:prstGeom>
            <a:grpFill/>
            <a:ln w="9525">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23" name="Oval 322"/>
            <p:cNvSpPr/>
            <p:nvPr/>
          </p:nvSpPr>
          <p:spPr>
            <a:xfrm>
              <a:off x="2043093" y="3094580"/>
              <a:ext cx="72000" cy="72000"/>
            </a:xfrm>
            <a:prstGeom prst="ellipse">
              <a:avLst/>
            </a:prstGeom>
            <a:grpFill/>
            <a:ln w="9525">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24" name="Oval 323"/>
            <p:cNvSpPr/>
            <p:nvPr/>
          </p:nvSpPr>
          <p:spPr>
            <a:xfrm>
              <a:off x="2509969" y="3004402"/>
              <a:ext cx="72000" cy="72000"/>
            </a:xfrm>
            <a:prstGeom prst="ellipse">
              <a:avLst/>
            </a:prstGeom>
            <a:grpFill/>
            <a:ln w="9525">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25" name="Oval 324"/>
            <p:cNvSpPr/>
            <p:nvPr/>
          </p:nvSpPr>
          <p:spPr>
            <a:xfrm>
              <a:off x="2888738" y="2914224"/>
              <a:ext cx="72000" cy="72000"/>
            </a:xfrm>
            <a:prstGeom prst="ellipse">
              <a:avLst/>
            </a:prstGeom>
            <a:grpFill/>
            <a:ln w="9525">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26" name="Oval 325"/>
            <p:cNvSpPr/>
            <p:nvPr/>
          </p:nvSpPr>
          <p:spPr>
            <a:xfrm>
              <a:off x="3262745" y="2824046"/>
              <a:ext cx="72000" cy="72000"/>
            </a:xfrm>
            <a:prstGeom prst="ellipse">
              <a:avLst/>
            </a:prstGeom>
            <a:grpFill/>
            <a:ln w="9525">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27" name="Oval 326"/>
            <p:cNvSpPr/>
            <p:nvPr/>
          </p:nvSpPr>
          <p:spPr>
            <a:xfrm>
              <a:off x="3732004" y="2752917"/>
              <a:ext cx="72000" cy="72000"/>
            </a:xfrm>
            <a:prstGeom prst="ellipse">
              <a:avLst/>
            </a:prstGeom>
            <a:grpFill/>
            <a:ln w="9525">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660" name="Group 659"/>
          <p:cNvGrpSpPr/>
          <p:nvPr/>
        </p:nvGrpSpPr>
        <p:grpSpPr>
          <a:xfrm>
            <a:off x="5946024" y="4466481"/>
            <a:ext cx="5396854" cy="2161322"/>
            <a:chOff x="135035" y="2768705"/>
            <a:chExt cx="4047640" cy="1620991"/>
          </a:xfrm>
        </p:grpSpPr>
        <p:sp>
          <p:nvSpPr>
            <p:cNvPr id="661" name="TextBox 660"/>
            <p:cNvSpPr txBox="1"/>
            <p:nvPr/>
          </p:nvSpPr>
          <p:spPr>
            <a:xfrm>
              <a:off x="442147" y="2975081"/>
              <a:ext cx="268342" cy="223090"/>
            </a:xfrm>
            <a:prstGeom prst="rect">
              <a:avLst/>
            </a:prstGeom>
            <a:noFill/>
          </p:spPr>
          <p:txBody>
            <a:bodyPr wrap="none" rtlCol="0">
              <a:spAutoFit/>
            </a:bodyPr>
            <a:lstStyle/>
            <a:p>
              <a:pPr algn="r"/>
              <a:r>
                <a:rPr lang="en-GB" sz="1333" dirty="0"/>
                <a:t>40</a:t>
              </a:r>
            </a:p>
          </p:txBody>
        </p:sp>
        <p:sp>
          <p:nvSpPr>
            <p:cNvPr id="662" name="TextBox 661"/>
            <p:cNvSpPr txBox="1"/>
            <p:nvPr/>
          </p:nvSpPr>
          <p:spPr>
            <a:xfrm>
              <a:off x="442147" y="3389392"/>
              <a:ext cx="268342" cy="223090"/>
            </a:xfrm>
            <a:prstGeom prst="rect">
              <a:avLst/>
            </a:prstGeom>
            <a:noFill/>
          </p:spPr>
          <p:txBody>
            <a:bodyPr wrap="none" rtlCol="0">
              <a:spAutoFit/>
            </a:bodyPr>
            <a:lstStyle/>
            <a:p>
              <a:pPr algn="r"/>
              <a:r>
                <a:rPr lang="en-GB" sz="1333" dirty="0"/>
                <a:t>20</a:t>
              </a:r>
            </a:p>
          </p:txBody>
        </p:sp>
        <p:sp>
          <p:nvSpPr>
            <p:cNvPr id="663" name="TextBox 662"/>
            <p:cNvSpPr txBox="1"/>
            <p:nvPr/>
          </p:nvSpPr>
          <p:spPr>
            <a:xfrm>
              <a:off x="507068" y="3814734"/>
              <a:ext cx="203421" cy="223090"/>
            </a:xfrm>
            <a:prstGeom prst="rect">
              <a:avLst/>
            </a:prstGeom>
            <a:noFill/>
          </p:spPr>
          <p:txBody>
            <a:bodyPr wrap="none" rtlCol="0">
              <a:spAutoFit/>
            </a:bodyPr>
            <a:lstStyle/>
            <a:p>
              <a:pPr algn="r"/>
              <a:r>
                <a:rPr lang="en-GB" sz="1333" dirty="0"/>
                <a:t>0</a:t>
              </a:r>
            </a:p>
          </p:txBody>
        </p:sp>
        <p:sp>
          <p:nvSpPr>
            <p:cNvPr id="664" name="TextBox 663"/>
            <p:cNvSpPr txBox="1"/>
            <p:nvPr/>
          </p:nvSpPr>
          <p:spPr>
            <a:xfrm>
              <a:off x="753526" y="3980158"/>
              <a:ext cx="203421" cy="223090"/>
            </a:xfrm>
            <a:prstGeom prst="rect">
              <a:avLst/>
            </a:prstGeom>
            <a:noFill/>
          </p:spPr>
          <p:txBody>
            <a:bodyPr wrap="none" rtlCol="0">
              <a:spAutoFit/>
            </a:bodyPr>
            <a:lstStyle/>
            <a:p>
              <a:pPr algn="ctr"/>
              <a:r>
                <a:rPr lang="en-GB" sz="1333" dirty="0"/>
                <a:t>0</a:t>
              </a:r>
            </a:p>
          </p:txBody>
        </p:sp>
        <p:sp>
          <p:nvSpPr>
            <p:cNvPr id="665" name="TextBox 664"/>
            <p:cNvSpPr txBox="1"/>
            <p:nvPr/>
          </p:nvSpPr>
          <p:spPr>
            <a:xfrm>
              <a:off x="1110850" y="3980158"/>
              <a:ext cx="268342" cy="223090"/>
            </a:xfrm>
            <a:prstGeom prst="rect">
              <a:avLst/>
            </a:prstGeom>
            <a:noFill/>
          </p:spPr>
          <p:txBody>
            <a:bodyPr wrap="none" rtlCol="0">
              <a:spAutoFit/>
            </a:bodyPr>
            <a:lstStyle/>
            <a:p>
              <a:pPr algn="ctr"/>
              <a:r>
                <a:rPr lang="en-GB" sz="1333" dirty="0"/>
                <a:t>30</a:t>
              </a:r>
            </a:p>
          </p:txBody>
        </p:sp>
        <p:sp>
          <p:nvSpPr>
            <p:cNvPr id="666" name="TextBox 665"/>
            <p:cNvSpPr txBox="1"/>
            <p:nvPr/>
          </p:nvSpPr>
          <p:spPr>
            <a:xfrm>
              <a:off x="1512272" y="3980158"/>
              <a:ext cx="268342" cy="223090"/>
            </a:xfrm>
            <a:prstGeom prst="rect">
              <a:avLst/>
            </a:prstGeom>
            <a:noFill/>
          </p:spPr>
          <p:txBody>
            <a:bodyPr wrap="none" rtlCol="0">
              <a:spAutoFit/>
            </a:bodyPr>
            <a:lstStyle/>
            <a:p>
              <a:pPr algn="ctr"/>
              <a:r>
                <a:rPr lang="en-GB" sz="1333" dirty="0"/>
                <a:t>60</a:t>
              </a:r>
            </a:p>
          </p:txBody>
        </p:sp>
        <p:sp>
          <p:nvSpPr>
            <p:cNvPr id="667" name="TextBox 666"/>
            <p:cNvSpPr txBox="1"/>
            <p:nvPr/>
          </p:nvSpPr>
          <p:spPr>
            <a:xfrm>
              <a:off x="2265980" y="3980158"/>
              <a:ext cx="333264" cy="223090"/>
            </a:xfrm>
            <a:prstGeom prst="rect">
              <a:avLst/>
            </a:prstGeom>
            <a:noFill/>
          </p:spPr>
          <p:txBody>
            <a:bodyPr wrap="none" rtlCol="0">
              <a:spAutoFit/>
            </a:bodyPr>
            <a:lstStyle/>
            <a:p>
              <a:pPr algn="ctr"/>
              <a:r>
                <a:rPr lang="en-GB" sz="1333" dirty="0"/>
                <a:t>120</a:t>
              </a:r>
            </a:p>
          </p:txBody>
        </p:sp>
        <p:sp>
          <p:nvSpPr>
            <p:cNvPr id="668" name="TextBox 667"/>
            <p:cNvSpPr txBox="1"/>
            <p:nvPr/>
          </p:nvSpPr>
          <p:spPr>
            <a:xfrm>
              <a:off x="3058685" y="3980158"/>
              <a:ext cx="333264" cy="223090"/>
            </a:xfrm>
            <a:prstGeom prst="rect">
              <a:avLst/>
            </a:prstGeom>
            <a:noFill/>
          </p:spPr>
          <p:txBody>
            <a:bodyPr wrap="none" rtlCol="0">
              <a:spAutoFit/>
            </a:bodyPr>
            <a:lstStyle/>
            <a:p>
              <a:pPr algn="ctr"/>
              <a:r>
                <a:rPr lang="en-GB" sz="1333" dirty="0"/>
                <a:t>180</a:t>
              </a:r>
            </a:p>
          </p:txBody>
        </p:sp>
        <p:sp>
          <p:nvSpPr>
            <p:cNvPr id="669" name="TextBox 668"/>
            <p:cNvSpPr txBox="1"/>
            <p:nvPr/>
          </p:nvSpPr>
          <p:spPr>
            <a:xfrm>
              <a:off x="3849411" y="3980158"/>
              <a:ext cx="333264" cy="223090"/>
            </a:xfrm>
            <a:prstGeom prst="rect">
              <a:avLst/>
            </a:prstGeom>
            <a:noFill/>
          </p:spPr>
          <p:txBody>
            <a:bodyPr wrap="none" rtlCol="0">
              <a:spAutoFit/>
            </a:bodyPr>
            <a:lstStyle/>
            <a:p>
              <a:pPr algn="ctr"/>
              <a:r>
                <a:rPr lang="en-GB" sz="1333" dirty="0"/>
                <a:t>240</a:t>
              </a:r>
            </a:p>
          </p:txBody>
        </p:sp>
        <p:sp>
          <p:nvSpPr>
            <p:cNvPr id="670" name="TextBox 669"/>
            <p:cNvSpPr txBox="1"/>
            <p:nvPr/>
          </p:nvSpPr>
          <p:spPr>
            <a:xfrm>
              <a:off x="1590517" y="4166606"/>
              <a:ext cx="1356958" cy="223090"/>
            </a:xfrm>
            <a:prstGeom prst="rect">
              <a:avLst/>
            </a:prstGeom>
            <a:noFill/>
          </p:spPr>
          <p:txBody>
            <a:bodyPr wrap="none" rtlCol="0">
              <a:spAutoFit/>
            </a:bodyPr>
            <a:lstStyle/>
            <a:p>
              <a:pPr algn="ctr"/>
              <a:r>
                <a:rPr lang="en-GB" sz="1333" dirty="0"/>
                <a:t>Postprandial time (min)</a:t>
              </a:r>
            </a:p>
          </p:txBody>
        </p:sp>
        <p:sp>
          <p:nvSpPr>
            <p:cNvPr id="671" name="TextBox 670"/>
            <p:cNvSpPr txBox="1"/>
            <p:nvPr/>
          </p:nvSpPr>
          <p:spPr>
            <a:xfrm rot="16200000">
              <a:off x="-393283" y="3297023"/>
              <a:ext cx="1310551" cy="253915"/>
            </a:xfrm>
            <a:prstGeom prst="rect">
              <a:avLst/>
            </a:prstGeom>
            <a:noFill/>
          </p:spPr>
          <p:txBody>
            <a:bodyPr wrap="none" rtlCol="0">
              <a:spAutoFit/>
            </a:bodyPr>
            <a:lstStyle/>
            <a:p>
              <a:pPr algn="ctr"/>
              <a:r>
                <a:rPr lang="en-GB" sz="1600" dirty="0"/>
                <a:t>Desire to eat (mm)</a:t>
              </a:r>
            </a:p>
          </p:txBody>
        </p:sp>
      </p:grpSp>
      <p:grpSp>
        <p:nvGrpSpPr>
          <p:cNvPr id="672" name="Group 671"/>
          <p:cNvGrpSpPr/>
          <p:nvPr/>
        </p:nvGrpSpPr>
        <p:grpSpPr>
          <a:xfrm>
            <a:off x="5946027" y="2169599"/>
            <a:ext cx="5396850" cy="1673037"/>
            <a:chOff x="135037" y="2938197"/>
            <a:chExt cx="4047638" cy="1254778"/>
          </a:xfrm>
        </p:grpSpPr>
        <p:sp>
          <p:nvSpPr>
            <p:cNvPr id="673" name="TextBox 672"/>
            <p:cNvSpPr txBox="1"/>
            <p:nvPr/>
          </p:nvSpPr>
          <p:spPr>
            <a:xfrm>
              <a:off x="442147" y="2968860"/>
              <a:ext cx="268343" cy="223091"/>
            </a:xfrm>
            <a:prstGeom prst="rect">
              <a:avLst/>
            </a:prstGeom>
            <a:noFill/>
          </p:spPr>
          <p:txBody>
            <a:bodyPr wrap="none" rtlCol="0">
              <a:spAutoFit/>
            </a:bodyPr>
            <a:lstStyle/>
            <a:p>
              <a:pPr algn="r"/>
              <a:r>
                <a:rPr lang="en-GB" sz="1333" dirty="0"/>
                <a:t>40</a:t>
              </a:r>
            </a:p>
          </p:txBody>
        </p:sp>
        <p:sp>
          <p:nvSpPr>
            <p:cNvPr id="674" name="TextBox 673"/>
            <p:cNvSpPr txBox="1"/>
            <p:nvPr/>
          </p:nvSpPr>
          <p:spPr>
            <a:xfrm>
              <a:off x="442147" y="3389392"/>
              <a:ext cx="268343" cy="223091"/>
            </a:xfrm>
            <a:prstGeom prst="rect">
              <a:avLst/>
            </a:prstGeom>
            <a:noFill/>
          </p:spPr>
          <p:txBody>
            <a:bodyPr wrap="none" rtlCol="0">
              <a:spAutoFit/>
            </a:bodyPr>
            <a:lstStyle/>
            <a:p>
              <a:pPr algn="r"/>
              <a:r>
                <a:rPr lang="en-GB" sz="1333" dirty="0"/>
                <a:t>20</a:t>
              </a:r>
            </a:p>
          </p:txBody>
        </p:sp>
        <p:sp>
          <p:nvSpPr>
            <p:cNvPr id="675" name="TextBox 674"/>
            <p:cNvSpPr txBox="1"/>
            <p:nvPr/>
          </p:nvSpPr>
          <p:spPr>
            <a:xfrm>
              <a:off x="507069" y="3814734"/>
              <a:ext cx="203421" cy="223091"/>
            </a:xfrm>
            <a:prstGeom prst="rect">
              <a:avLst/>
            </a:prstGeom>
            <a:noFill/>
          </p:spPr>
          <p:txBody>
            <a:bodyPr wrap="none" rtlCol="0">
              <a:spAutoFit/>
            </a:bodyPr>
            <a:lstStyle/>
            <a:p>
              <a:pPr algn="r"/>
              <a:r>
                <a:rPr lang="en-GB" sz="1333" dirty="0"/>
                <a:t>0</a:t>
              </a:r>
            </a:p>
          </p:txBody>
        </p:sp>
        <p:sp>
          <p:nvSpPr>
            <p:cNvPr id="676" name="TextBox 675"/>
            <p:cNvSpPr txBox="1"/>
            <p:nvPr/>
          </p:nvSpPr>
          <p:spPr>
            <a:xfrm>
              <a:off x="743252" y="3969884"/>
              <a:ext cx="203421" cy="223091"/>
            </a:xfrm>
            <a:prstGeom prst="rect">
              <a:avLst/>
            </a:prstGeom>
            <a:noFill/>
          </p:spPr>
          <p:txBody>
            <a:bodyPr wrap="none" rtlCol="0">
              <a:spAutoFit/>
            </a:bodyPr>
            <a:lstStyle/>
            <a:p>
              <a:pPr algn="ctr"/>
              <a:r>
                <a:rPr lang="en-GB" sz="1333" dirty="0"/>
                <a:t>0</a:t>
              </a:r>
            </a:p>
          </p:txBody>
        </p:sp>
        <p:sp>
          <p:nvSpPr>
            <p:cNvPr id="677" name="TextBox 676"/>
            <p:cNvSpPr txBox="1"/>
            <p:nvPr/>
          </p:nvSpPr>
          <p:spPr>
            <a:xfrm>
              <a:off x="1110850" y="3969884"/>
              <a:ext cx="268343" cy="223091"/>
            </a:xfrm>
            <a:prstGeom prst="rect">
              <a:avLst/>
            </a:prstGeom>
            <a:noFill/>
          </p:spPr>
          <p:txBody>
            <a:bodyPr wrap="none" rtlCol="0">
              <a:spAutoFit/>
            </a:bodyPr>
            <a:lstStyle/>
            <a:p>
              <a:pPr algn="ctr"/>
              <a:r>
                <a:rPr lang="en-GB" sz="1333" dirty="0"/>
                <a:t>30</a:t>
              </a:r>
            </a:p>
          </p:txBody>
        </p:sp>
        <p:sp>
          <p:nvSpPr>
            <p:cNvPr id="678" name="TextBox 677"/>
            <p:cNvSpPr txBox="1"/>
            <p:nvPr/>
          </p:nvSpPr>
          <p:spPr>
            <a:xfrm>
              <a:off x="1512272" y="3969884"/>
              <a:ext cx="268343" cy="223091"/>
            </a:xfrm>
            <a:prstGeom prst="rect">
              <a:avLst/>
            </a:prstGeom>
            <a:noFill/>
          </p:spPr>
          <p:txBody>
            <a:bodyPr wrap="none" rtlCol="0">
              <a:spAutoFit/>
            </a:bodyPr>
            <a:lstStyle/>
            <a:p>
              <a:pPr algn="ctr"/>
              <a:r>
                <a:rPr lang="en-GB" sz="1333" dirty="0"/>
                <a:t>60</a:t>
              </a:r>
            </a:p>
          </p:txBody>
        </p:sp>
        <p:sp>
          <p:nvSpPr>
            <p:cNvPr id="679" name="TextBox 678"/>
            <p:cNvSpPr txBox="1"/>
            <p:nvPr/>
          </p:nvSpPr>
          <p:spPr>
            <a:xfrm>
              <a:off x="2265980" y="3969884"/>
              <a:ext cx="333264" cy="223091"/>
            </a:xfrm>
            <a:prstGeom prst="rect">
              <a:avLst/>
            </a:prstGeom>
            <a:noFill/>
          </p:spPr>
          <p:txBody>
            <a:bodyPr wrap="none" rtlCol="0">
              <a:spAutoFit/>
            </a:bodyPr>
            <a:lstStyle/>
            <a:p>
              <a:pPr algn="ctr"/>
              <a:r>
                <a:rPr lang="en-GB" sz="1333" dirty="0"/>
                <a:t>120</a:t>
              </a:r>
            </a:p>
          </p:txBody>
        </p:sp>
        <p:sp>
          <p:nvSpPr>
            <p:cNvPr id="680" name="TextBox 679"/>
            <p:cNvSpPr txBox="1"/>
            <p:nvPr/>
          </p:nvSpPr>
          <p:spPr>
            <a:xfrm>
              <a:off x="3058684" y="3969884"/>
              <a:ext cx="333264" cy="223091"/>
            </a:xfrm>
            <a:prstGeom prst="rect">
              <a:avLst/>
            </a:prstGeom>
            <a:noFill/>
          </p:spPr>
          <p:txBody>
            <a:bodyPr wrap="none" rtlCol="0">
              <a:spAutoFit/>
            </a:bodyPr>
            <a:lstStyle/>
            <a:p>
              <a:pPr algn="ctr"/>
              <a:r>
                <a:rPr lang="en-GB" sz="1333" dirty="0"/>
                <a:t>180</a:t>
              </a:r>
            </a:p>
          </p:txBody>
        </p:sp>
        <p:sp>
          <p:nvSpPr>
            <p:cNvPr id="681" name="TextBox 680"/>
            <p:cNvSpPr txBox="1"/>
            <p:nvPr/>
          </p:nvSpPr>
          <p:spPr>
            <a:xfrm>
              <a:off x="3849411" y="3969884"/>
              <a:ext cx="333264" cy="223091"/>
            </a:xfrm>
            <a:prstGeom prst="rect">
              <a:avLst/>
            </a:prstGeom>
            <a:noFill/>
          </p:spPr>
          <p:txBody>
            <a:bodyPr wrap="none" rtlCol="0">
              <a:spAutoFit/>
            </a:bodyPr>
            <a:lstStyle/>
            <a:p>
              <a:pPr algn="ctr"/>
              <a:r>
                <a:rPr lang="en-GB" sz="1333" dirty="0"/>
                <a:t>240</a:t>
              </a:r>
            </a:p>
          </p:txBody>
        </p:sp>
        <p:sp>
          <p:nvSpPr>
            <p:cNvPr id="682" name="TextBox 681"/>
            <p:cNvSpPr txBox="1"/>
            <p:nvPr/>
          </p:nvSpPr>
          <p:spPr>
            <a:xfrm rot="16200000">
              <a:off x="-223788" y="3297022"/>
              <a:ext cx="971565" cy="253916"/>
            </a:xfrm>
            <a:prstGeom prst="rect">
              <a:avLst/>
            </a:prstGeom>
            <a:noFill/>
          </p:spPr>
          <p:txBody>
            <a:bodyPr wrap="none" rtlCol="0">
              <a:spAutoFit/>
            </a:bodyPr>
            <a:lstStyle/>
            <a:p>
              <a:pPr algn="ctr"/>
              <a:r>
                <a:rPr lang="en-GB" sz="1600" dirty="0"/>
                <a:t>Hunger (mm)</a:t>
              </a:r>
            </a:p>
          </p:txBody>
        </p:sp>
      </p:grpSp>
      <p:grpSp>
        <p:nvGrpSpPr>
          <p:cNvPr id="683" name="Group 682"/>
          <p:cNvGrpSpPr/>
          <p:nvPr/>
        </p:nvGrpSpPr>
        <p:grpSpPr>
          <a:xfrm>
            <a:off x="6625136" y="1968500"/>
            <a:ext cx="4804864" cy="1623453"/>
            <a:chOff x="1385218" y="1990820"/>
            <a:chExt cx="3603648" cy="1217590"/>
          </a:xfrm>
        </p:grpSpPr>
        <p:cxnSp>
          <p:nvCxnSpPr>
            <p:cNvPr id="684" name="Straight Connector 683"/>
            <p:cNvCxnSpPr/>
            <p:nvPr/>
          </p:nvCxnSpPr>
          <p:spPr>
            <a:xfrm>
              <a:off x="1457218" y="3140421"/>
              <a:ext cx="353164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p:cNvCxnSpPr/>
            <p:nvPr/>
          </p:nvCxnSpPr>
          <p:spPr>
            <a:xfrm flipV="1">
              <a:off x="1457218" y="1990820"/>
              <a:ext cx="0" cy="116163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p:cNvCxnSpPr/>
            <p:nvPr/>
          </p:nvCxnSpPr>
          <p:spPr>
            <a:xfrm flipV="1">
              <a:off x="1575476"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p:cNvCxnSpPr/>
            <p:nvPr/>
          </p:nvCxnSpPr>
          <p:spPr>
            <a:xfrm flipV="1">
              <a:off x="1974223"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p:cNvCxnSpPr/>
            <p:nvPr/>
          </p:nvCxnSpPr>
          <p:spPr>
            <a:xfrm flipV="1">
              <a:off x="2376669"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flipV="1">
              <a:off x="3167889"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p:cNvCxnSpPr/>
            <p:nvPr/>
          </p:nvCxnSpPr>
          <p:spPr>
            <a:xfrm flipV="1">
              <a:off x="3965382"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p:cNvCxnSpPr/>
            <p:nvPr/>
          </p:nvCxnSpPr>
          <p:spPr>
            <a:xfrm flipV="1">
              <a:off x="4758923"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p:cNvCxnSpPr/>
            <p:nvPr/>
          </p:nvCxnSpPr>
          <p:spPr>
            <a:xfrm flipV="1">
              <a:off x="1385218" y="3140421"/>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p:cNvCxnSpPr/>
            <p:nvPr/>
          </p:nvCxnSpPr>
          <p:spPr>
            <a:xfrm flipV="1">
              <a:off x="1385218" y="2716807"/>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p:cNvCxnSpPr/>
            <p:nvPr/>
          </p:nvCxnSpPr>
          <p:spPr>
            <a:xfrm flipV="1">
              <a:off x="1385218" y="2293195"/>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p:cNvCxnSpPr/>
            <p:nvPr/>
          </p:nvCxnSpPr>
          <p:spPr>
            <a:xfrm flipV="1">
              <a:off x="1385218" y="2081389"/>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p:cNvCxnSpPr/>
            <p:nvPr/>
          </p:nvCxnSpPr>
          <p:spPr>
            <a:xfrm flipV="1">
              <a:off x="1385218" y="2928613"/>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p:cNvCxnSpPr/>
            <p:nvPr/>
          </p:nvCxnSpPr>
          <p:spPr>
            <a:xfrm flipV="1">
              <a:off x="1385218" y="2505001"/>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98" name="Group 697"/>
          <p:cNvGrpSpPr/>
          <p:nvPr/>
        </p:nvGrpSpPr>
        <p:grpSpPr>
          <a:xfrm>
            <a:off x="6625136" y="4500500"/>
            <a:ext cx="4804864" cy="1623453"/>
            <a:chOff x="1385218" y="1990820"/>
            <a:chExt cx="3603648" cy="1217590"/>
          </a:xfrm>
        </p:grpSpPr>
        <p:cxnSp>
          <p:nvCxnSpPr>
            <p:cNvPr id="699" name="Straight Connector 698"/>
            <p:cNvCxnSpPr/>
            <p:nvPr/>
          </p:nvCxnSpPr>
          <p:spPr>
            <a:xfrm>
              <a:off x="1457218" y="3140421"/>
              <a:ext cx="353164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p:cNvCxnSpPr/>
            <p:nvPr/>
          </p:nvCxnSpPr>
          <p:spPr>
            <a:xfrm flipV="1">
              <a:off x="1457218" y="1990820"/>
              <a:ext cx="0" cy="116163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p:cNvCxnSpPr/>
            <p:nvPr/>
          </p:nvCxnSpPr>
          <p:spPr>
            <a:xfrm flipV="1">
              <a:off x="1575476"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p:cNvCxnSpPr/>
            <p:nvPr/>
          </p:nvCxnSpPr>
          <p:spPr>
            <a:xfrm flipV="1">
              <a:off x="1974223"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p:cNvCxnSpPr/>
            <p:nvPr/>
          </p:nvCxnSpPr>
          <p:spPr>
            <a:xfrm flipV="1">
              <a:off x="2376669"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p:cNvCxnSpPr/>
            <p:nvPr/>
          </p:nvCxnSpPr>
          <p:spPr>
            <a:xfrm flipV="1">
              <a:off x="3167889"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p:cNvCxnSpPr/>
            <p:nvPr/>
          </p:nvCxnSpPr>
          <p:spPr>
            <a:xfrm flipV="1">
              <a:off x="3965382"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p:cNvCxnSpPr/>
            <p:nvPr/>
          </p:nvCxnSpPr>
          <p:spPr>
            <a:xfrm flipV="1">
              <a:off x="4758923"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p:cNvCxnSpPr/>
            <p:nvPr/>
          </p:nvCxnSpPr>
          <p:spPr>
            <a:xfrm flipV="1">
              <a:off x="1385218" y="3140421"/>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p:cNvCxnSpPr/>
            <p:nvPr/>
          </p:nvCxnSpPr>
          <p:spPr>
            <a:xfrm flipV="1">
              <a:off x="1385218" y="2716807"/>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p:cNvCxnSpPr/>
            <p:nvPr/>
          </p:nvCxnSpPr>
          <p:spPr>
            <a:xfrm flipV="1">
              <a:off x="1385218" y="2293195"/>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p:cNvCxnSpPr/>
            <p:nvPr/>
          </p:nvCxnSpPr>
          <p:spPr>
            <a:xfrm flipV="1">
              <a:off x="1385218" y="2081389"/>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p:cNvCxnSpPr/>
            <p:nvPr/>
          </p:nvCxnSpPr>
          <p:spPr>
            <a:xfrm flipV="1">
              <a:off x="1385218" y="2928613"/>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p:cNvCxnSpPr/>
            <p:nvPr/>
          </p:nvCxnSpPr>
          <p:spPr>
            <a:xfrm flipV="1">
              <a:off x="1385218" y="2505001"/>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78" name="Group 777"/>
          <p:cNvGrpSpPr/>
          <p:nvPr/>
        </p:nvGrpSpPr>
        <p:grpSpPr>
          <a:xfrm>
            <a:off x="6825920" y="2168125"/>
            <a:ext cx="4362040" cy="941431"/>
            <a:chOff x="5119440" y="1626092"/>
            <a:chExt cx="3271530" cy="706073"/>
          </a:xfrm>
          <a:solidFill>
            <a:srgbClr val="001965"/>
          </a:solidFill>
        </p:grpSpPr>
        <p:sp>
          <p:nvSpPr>
            <p:cNvPr id="779" name="Freeform 778"/>
            <p:cNvSpPr/>
            <p:nvPr/>
          </p:nvSpPr>
          <p:spPr>
            <a:xfrm>
              <a:off x="5157962" y="1705636"/>
              <a:ext cx="3183605" cy="541175"/>
            </a:xfrm>
            <a:custGeom>
              <a:avLst/>
              <a:gdLst>
                <a:gd name="connsiteX0" fmla="*/ 0 w 3183605"/>
                <a:gd name="connsiteY0" fmla="*/ 11197 h 541175"/>
                <a:gd name="connsiteX1" fmla="*/ 403083 w 3183605"/>
                <a:gd name="connsiteY1" fmla="*/ 541175 h 541175"/>
                <a:gd name="connsiteX2" fmla="*/ 802433 w 3183605"/>
                <a:gd name="connsiteY2" fmla="*/ 488924 h 541175"/>
                <a:gd name="connsiteX3" fmla="*/ 1593669 w 3183605"/>
                <a:gd name="connsiteY3" fmla="*/ 376957 h 541175"/>
                <a:gd name="connsiteX4" fmla="*/ 2392369 w 3183605"/>
                <a:gd name="connsiteY4" fmla="*/ 171683 h 541175"/>
                <a:gd name="connsiteX5" fmla="*/ 3183605 w 3183605"/>
                <a:gd name="connsiteY5" fmla="*/ 0 h 54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3605" h="541175">
                  <a:moveTo>
                    <a:pt x="0" y="11197"/>
                  </a:moveTo>
                  <a:lnTo>
                    <a:pt x="403083" y="541175"/>
                  </a:lnTo>
                  <a:lnTo>
                    <a:pt x="802433" y="488924"/>
                  </a:lnTo>
                  <a:lnTo>
                    <a:pt x="1593669" y="376957"/>
                  </a:lnTo>
                  <a:lnTo>
                    <a:pt x="2392369" y="171683"/>
                  </a:lnTo>
                  <a:lnTo>
                    <a:pt x="3183605" y="0"/>
                  </a:lnTo>
                </a:path>
              </a:pathLst>
            </a:cu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nvGrpSpPr>
            <p:cNvPr id="780" name="Group 779"/>
            <p:cNvGrpSpPr/>
            <p:nvPr/>
          </p:nvGrpSpPr>
          <p:grpSpPr>
            <a:xfrm>
              <a:off x="5119440" y="1643485"/>
              <a:ext cx="108000" cy="170709"/>
              <a:chOff x="5074902" y="2139287"/>
              <a:chExt cx="108000" cy="170709"/>
            </a:xfrm>
            <a:grpFill/>
          </p:grpSpPr>
          <p:cxnSp>
            <p:nvCxnSpPr>
              <p:cNvPr id="806" name="Straight Connector 805"/>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7" name="Straight Connector 806"/>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8" name="Straight Connector 807"/>
              <p:cNvCxnSpPr/>
              <p:nvPr/>
            </p:nvCxnSpPr>
            <p:spPr>
              <a:xfrm flipV="1">
                <a:off x="5074902" y="2299403"/>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09" name="Oval 808"/>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81" name="Group 780"/>
            <p:cNvGrpSpPr/>
            <p:nvPr/>
          </p:nvGrpSpPr>
          <p:grpSpPr>
            <a:xfrm>
              <a:off x="5507484" y="2161456"/>
              <a:ext cx="108000" cy="170709"/>
              <a:chOff x="5074902" y="2139287"/>
              <a:chExt cx="108000" cy="170709"/>
            </a:xfrm>
            <a:grpFill/>
          </p:grpSpPr>
          <p:cxnSp>
            <p:nvCxnSpPr>
              <p:cNvPr id="802" name="Straight Connector 801"/>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05" name="Oval 804"/>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82" name="Group 781"/>
            <p:cNvGrpSpPr/>
            <p:nvPr/>
          </p:nvGrpSpPr>
          <p:grpSpPr>
            <a:xfrm>
              <a:off x="5910282" y="2132225"/>
              <a:ext cx="108000" cy="170709"/>
              <a:chOff x="5074902" y="2139287"/>
              <a:chExt cx="108000" cy="170709"/>
            </a:xfrm>
            <a:grpFill/>
          </p:grpSpPr>
          <p:cxnSp>
            <p:nvCxnSpPr>
              <p:cNvPr id="798" name="Straight Connector 797"/>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01" name="Oval 800"/>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83" name="Group 782"/>
            <p:cNvGrpSpPr/>
            <p:nvPr/>
          </p:nvGrpSpPr>
          <p:grpSpPr>
            <a:xfrm>
              <a:off x="6694374" y="2007472"/>
              <a:ext cx="108000" cy="142269"/>
              <a:chOff x="5074902" y="2139287"/>
              <a:chExt cx="108000" cy="142269"/>
            </a:xfrm>
            <a:grpFill/>
          </p:grpSpPr>
          <p:cxnSp>
            <p:nvCxnSpPr>
              <p:cNvPr id="794" name="Straight Connector 793"/>
              <p:cNvCxnSpPr/>
              <p:nvPr/>
            </p:nvCxnSpPr>
            <p:spPr>
              <a:xfrm flipV="1">
                <a:off x="5128902" y="2139288"/>
                <a:ext cx="0" cy="131814"/>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p:cNvCxnSpPr/>
              <p:nvPr/>
            </p:nvCxnSpPr>
            <p:spPr>
              <a:xfrm flipV="1">
                <a:off x="5074902" y="228155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797" name="Oval 796"/>
              <p:cNvSpPr/>
              <p:nvPr/>
            </p:nvSpPr>
            <p:spPr>
              <a:xfrm>
                <a:off x="5093447" y="2174266"/>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84" name="Group 783"/>
            <p:cNvGrpSpPr/>
            <p:nvPr/>
          </p:nvGrpSpPr>
          <p:grpSpPr>
            <a:xfrm>
              <a:off x="7488672" y="1790302"/>
              <a:ext cx="108000" cy="170709"/>
              <a:chOff x="5074902" y="2139287"/>
              <a:chExt cx="108000" cy="170709"/>
            </a:xfrm>
            <a:grpFill/>
          </p:grpSpPr>
          <p:cxnSp>
            <p:nvCxnSpPr>
              <p:cNvPr id="790" name="Straight Connector 789"/>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793" name="Oval 792"/>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785" name="Group 784"/>
            <p:cNvGrpSpPr/>
            <p:nvPr/>
          </p:nvGrpSpPr>
          <p:grpSpPr>
            <a:xfrm>
              <a:off x="8282970" y="1626092"/>
              <a:ext cx="108000" cy="170709"/>
              <a:chOff x="5074902" y="2139287"/>
              <a:chExt cx="108000" cy="170709"/>
            </a:xfrm>
            <a:grpFill/>
          </p:grpSpPr>
          <p:cxnSp>
            <p:nvCxnSpPr>
              <p:cNvPr id="786" name="Straight Connector 785"/>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7" name="Straight Connector 786"/>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789" name="Oval 788"/>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grpSp>
        <p:nvGrpSpPr>
          <p:cNvPr id="810" name="Group 809"/>
          <p:cNvGrpSpPr/>
          <p:nvPr/>
        </p:nvGrpSpPr>
        <p:grpSpPr>
          <a:xfrm>
            <a:off x="6809136" y="4580075"/>
            <a:ext cx="4387144" cy="1010069"/>
            <a:chOff x="5106852" y="3435055"/>
            <a:chExt cx="3290358" cy="757552"/>
          </a:xfrm>
          <a:solidFill>
            <a:srgbClr val="001965"/>
          </a:solidFill>
        </p:grpSpPr>
        <p:sp>
          <p:nvSpPr>
            <p:cNvPr id="811" name="Freeform 810"/>
            <p:cNvSpPr/>
            <p:nvPr/>
          </p:nvSpPr>
          <p:spPr>
            <a:xfrm>
              <a:off x="5147688" y="3504074"/>
              <a:ext cx="3208319" cy="618241"/>
            </a:xfrm>
            <a:custGeom>
              <a:avLst/>
              <a:gdLst>
                <a:gd name="connsiteX0" fmla="*/ 0 w 3183605"/>
                <a:gd name="connsiteY0" fmla="*/ 11197 h 541175"/>
                <a:gd name="connsiteX1" fmla="*/ 403083 w 3183605"/>
                <a:gd name="connsiteY1" fmla="*/ 541175 h 541175"/>
                <a:gd name="connsiteX2" fmla="*/ 802433 w 3183605"/>
                <a:gd name="connsiteY2" fmla="*/ 488924 h 541175"/>
                <a:gd name="connsiteX3" fmla="*/ 1593669 w 3183605"/>
                <a:gd name="connsiteY3" fmla="*/ 376957 h 541175"/>
                <a:gd name="connsiteX4" fmla="*/ 2392369 w 3183605"/>
                <a:gd name="connsiteY4" fmla="*/ 171683 h 541175"/>
                <a:gd name="connsiteX5" fmla="*/ 3183605 w 3183605"/>
                <a:gd name="connsiteY5" fmla="*/ 0 h 541175"/>
                <a:gd name="connsiteX0" fmla="*/ 0 w 3183605"/>
                <a:gd name="connsiteY0" fmla="*/ 11197 h 629438"/>
                <a:gd name="connsiteX1" fmla="*/ 410144 w 3183605"/>
                <a:gd name="connsiteY1" fmla="*/ 629438 h 629438"/>
                <a:gd name="connsiteX2" fmla="*/ 802433 w 3183605"/>
                <a:gd name="connsiteY2" fmla="*/ 488924 h 629438"/>
                <a:gd name="connsiteX3" fmla="*/ 1593669 w 3183605"/>
                <a:gd name="connsiteY3" fmla="*/ 376957 h 629438"/>
                <a:gd name="connsiteX4" fmla="*/ 2392369 w 3183605"/>
                <a:gd name="connsiteY4" fmla="*/ 171683 h 629438"/>
                <a:gd name="connsiteX5" fmla="*/ 3183605 w 3183605"/>
                <a:gd name="connsiteY5" fmla="*/ 0 h 629438"/>
                <a:gd name="connsiteX0" fmla="*/ 0 w 3183605"/>
                <a:gd name="connsiteY0" fmla="*/ 11197 h 629438"/>
                <a:gd name="connsiteX1" fmla="*/ 410144 w 3183605"/>
                <a:gd name="connsiteY1" fmla="*/ 629438 h 629438"/>
                <a:gd name="connsiteX2" fmla="*/ 813025 w 3183605"/>
                <a:gd name="connsiteY2" fmla="*/ 556004 h 629438"/>
                <a:gd name="connsiteX3" fmla="*/ 1593669 w 3183605"/>
                <a:gd name="connsiteY3" fmla="*/ 376957 h 629438"/>
                <a:gd name="connsiteX4" fmla="*/ 2392369 w 3183605"/>
                <a:gd name="connsiteY4" fmla="*/ 171683 h 629438"/>
                <a:gd name="connsiteX5" fmla="*/ 3183605 w 3183605"/>
                <a:gd name="connsiteY5" fmla="*/ 0 h 629438"/>
                <a:gd name="connsiteX0" fmla="*/ 0 w 3183605"/>
                <a:gd name="connsiteY0" fmla="*/ 11197 h 629438"/>
                <a:gd name="connsiteX1" fmla="*/ 410144 w 3183605"/>
                <a:gd name="connsiteY1" fmla="*/ 629438 h 629438"/>
                <a:gd name="connsiteX2" fmla="*/ 813025 w 3183605"/>
                <a:gd name="connsiteY2" fmla="*/ 556004 h 629438"/>
                <a:gd name="connsiteX3" fmla="*/ 1614852 w 3183605"/>
                <a:gd name="connsiteY3" fmla="*/ 465219 h 629438"/>
                <a:gd name="connsiteX4" fmla="*/ 2392369 w 3183605"/>
                <a:gd name="connsiteY4" fmla="*/ 171683 h 629438"/>
                <a:gd name="connsiteX5" fmla="*/ 3183605 w 3183605"/>
                <a:gd name="connsiteY5" fmla="*/ 0 h 629438"/>
                <a:gd name="connsiteX0" fmla="*/ 0 w 3183605"/>
                <a:gd name="connsiteY0" fmla="*/ 11197 h 629438"/>
                <a:gd name="connsiteX1" fmla="*/ 410144 w 3183605"/>
                <a:gd name="connsiteY1" fmla="*/ 629438 h 629438"/>
                <a:gd name="connsiteX2" fmla="*/ 813025 w 3183605"/>
                <a:gd name="connsiteY2" fmla="*/ 556004 h 629438"/>
                <a:gd name="connsiteX3" fmla="*/ 1614852 w 3183605"/>
                <a:gd name="connsiteY3" fmla="*/ 465219 h 629438"/>
                <a:gd name="connsiteX4" fmla="*/ 2402960 w 3183605"/>
                <a:gd name="connsiteY4" fmla="*/ 217579 h 629438"/>
                <a:gd name="connsiteX5" fmla="*/ 3183605 w 3183605"/>
                <a:gd name="connsiteY5" fmla="*/ 0 h 629438"/>
                <a:gd name="connsiteX0" fmla="*/ 0 w 3208319"/>
                <a:gd name="connsiteY0" fmla="*/ 0 h 618241"/>
                <a:gd name="connsiteX1" fmla="*/ 410144 w 3208319"/>
                <a:gd name="connsiteY1" fmla="*/ 618241 h 618241"/>
                <a:gd name="connsiteX2" fmla="*/ 813025 w 3208319"/>
                <a:gd name="connsiteY2" fmla="*/ 544807 h 618241"/>
                <a:gd name="connsiteX3" fmla="*/ 1614852 w 3208319"/>
                <a:gd name="connsiteY3" fmla="*/ 454022 h 618241"/>
                <a:gd name="connsiteX4" fmla="*/ 2402960 w 3208319"/>
                <a:gd name="connsiteY4" fmla="*/ 206382 h 618241"/>
                <a:gd name="connsiteX5" fmla="*/ 3208319 w 3208319"/>
                <a:gd name="connsiteY5" fmla="*/ 91188 h 61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8319" h="618241">
                  <a:moveTo>
                    <a:pt x="0" y="0"/>
                  </a:moveTo>
                  <a:lnTo>
                    <a:pt x="410144" y="618241"/>
                  </a:lnTo>
                  <a:cubicBezTo>
                    <a:pt x="540907" y="571403"/>
                    <a:pt x="612240" y="572177"/>
                    <a:pt x="813025" y="544807"/>
                  </a:cubicBezTo>
                  <a:cubicBezTo>
                    <a:pt x="1013810" y="517437"/>
                    <a:pt x="1351107" y="491344"/>
                    <a:pt x="1614852" y="454022"/>
                  </a:cubicBezTo>
                  <a:lnTo>
                    <a:pt x="2402960" y="206382"/>
                  </a:lnTo>
                  <a:lnTo>
                    <a:pt x="3208319" y="91188"/>
                  </a:lnTo>
                </a:path>
              </a:pathLst>
            </a:cu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nvGrpSpPr>
            <p:cNvPr id="812" name="Group 811"/>
            <p:cNvGrpSpPr/>
            <p:nvPr/>
          </p:nvGrpSpPr>
          <p:grpSpPr>
            <a:xfrm>
              <a:off x="5106852" y="3435055"/>
              <a:ext cx="108000" cy="170709"/>
              <a:chOff x="5074902" y="2139287"/>
              <a:chExt cx="108000" cy="170709"/>
            </a:xfrm>
            <a:grpFill/>
          </p:grpSpPr>
          <p:cxnSp>
            <p:nvCxnSpPr>
              <p:cNvPr id="838" name="Straight Connector 837"/>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41" name="Oval 840"/>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13" name="Group 812"/>
            <p:cNvGrpSpPr/>
            <p:nvPr/>
          </p:nvGrpSpPr>
          <p:grpSpPr>
            <a:xfrm>
              <a:off x="5503953" y="4021898"/>
              <a:ext cx="108000" cy="170709"/>
              <a:chOff x="5074902" y="2139287"/>
              <a:chExt cx="108000" cy="170709"/>
            </a:xfrm>
            <a:grpFill/>
          </p:grpSpPr>
          <p:cxnSp>
            <p:nvCxnSpPr>
              <p:cNvPr id="834" name="Straight Connector 833"/>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35" name="Straight Connector 834"/>
              <p:cNvCxnSpPr/>
              <p:nvPr/>
            </p:nvCxnSpPr>
            <p:spPr>
              <a:xfrm flipV="1">
                <a:off x="5074902" y="2146349"/>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37" name="Oval 836"/>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14" name="Group 813"/>
            <p:cNvGrpSpPr/>
            <p:nvPr/>
          </p:nvGrpSpPr>
          <p:grpSpPr>
            <a:xfrm>
              <a:off x="5901054" y="3975823"/>
              <a:ext cx="108000" cy="170709"/>
              <a:chOff x="5074902" y="2139287"/>
              <a:chExt cx="108000" cy="170709"/>
            </a:xfrm>
            <a:grpFill/>
          </p:grpSpPr>
          <p:cxnSp>
            <p:nvCxnSpPr>
              <p:cNvPr id="830" name="Straight Connector 829"/>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33" name="Oval 832"/>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15" name="Group 814"/>
            <p:cNvGrpSpPr/>
            <p:nvPr/>
          </p:nvGrpSpPr>
          <p:grpSpPr>
            <a:xfrm>
              <a:off x="6697106" y="3866196"/>
              <a:ext cx="108000" cy="170709"/>
              <a:chOff x="5074902" y="2139287"/>
              <a:chExt cx="108000" cy="170709"/>
            </a:xfrm>
            <a:grpFill/>
          </p:grpSpPr>
          <p:cxnSp>
            <p:nvCxnSpPr>
              <p:cNvPr id="826" name="Straight Connector 825"/>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7" name="Straight Connector 826"/>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29" name="Oval 828"/>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16" name="Group 815"/>
            <p:cNvGrpSpPr/>
            <p:nvPr/>
          </p:nvGrpSpPr>
          <p:grpSpPr>
            <a:xfrm>
              <a:off x="7493158" y="3629469"/>
              <a:ext cx="108000" cy="170709"/>
              <a:chOff x="5074902" y="2139287"/>
              <a:chExt cx="108000" cy="170709"/>
            </a:xfrm>
            <a:grpFill/>
          </p:grpSpPr>
          <p:cxnSp>
            <p:nvCxnSpPr>
              <p:cNvPr id="822" name="Straight Connector 821"/>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25" name="Oval 824"/>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17" name="Group 816"/>
            <p:cNvGrpSpPr/>
            <p:nvPr/>
          </p:nvGrpSpPr>
          <p:grpSpPr>
            <a:xfrm>
              <a:off x="8289210" y="3505726"/>
              <a:ext cx="108000" cy="177771"/>
              <a:chOff x="5074902" y="2132225"/>
              <a:chExt cx="108000" cy="177771"/>
            </a:xfrm>
            <a:grpFill/>
          </p:grpSpPr>
          <p:cxnSp>
            <p:nvCxnSpPr>
              <p:cNvPr id="818" name="Straight Connector 817"/>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p:cNvCxnSpPr/>
              <p:nvPr/>
            </p:nvCxnSpPr>
            <p:spPr>
              <a:xfrm flipV="1">
                <a:off x="5074902" y="2132225"/>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0" name="Straight Connector 819"/>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21" name="Oval 820"/>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cxnSp>
        <p:nvCxnSpPr>
          <p:cNvPr id="843" name="Straight Connector 842"/>
          <p:cNvCxnSpPr/>
          <p:nvPr/>
        </p:nvCxnSpPr>
        <p:spPr>
          <a:xfrm flipV="1">
            <a:off x="7950621" y="1449391"/>
            <a:ext cx="576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44" name="Straight Connector 843"/>
          <p:cNvCxnSpPr/>
          <p:nvPr/>
        </p:nvCxnSpPr>
        <p:spPr>
          <a:xfrm flipV="1">
            <a:off x="6477285" y="1449391"/>
            <a:ext cx="576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45" name="Straight Connector 844"/>
          <p:cNvCxnSpPr/>
          <p:nvPr/>
        </p:nvCxnSpPr>
        <p:spPr>
          <a:xfrm flipV="1">
            <a:off x="9532961" y="1449391"/>
            <a:ext cx="576000" cy="0"/>
          </a:xfrm>
          <a:prstGeom prst="line">
            <a:avLst/>
          </a:prstGeom>
          <a:ln w="28575">
            <a:solidFill>
              <a:srgbClr val="009FDA"/>
            </a:solidFill>
          </a:ln>
        </p:spPr>
        <p:style>
          <a:lnRef idx="1">
            <a:schemeClr val="accent1"/>
          </a:lnRef>
          <a:fillRef idx="0">
            <a:schemeClr val="accent1"/>
          </a:fillRef>
          <a:effectRef idx="0">
            <a:schemeClr val="accent1"/>
          </a:effectRef>
          <a:fontRef idx="minor">
            <a:schemeClr val="tx1"/>
          </a:fontRef>
        </p:style>
      </p:cxnSp>
      <p:sp>
        <p:nvSpPr>
          <p:cNvPr id="846" name="TextBox 845"/>
          <p:cNvSpPr txBox="1"/>
          <p:nvPr/>
        </p:nvSpPr>
        <p:spPr>
          <a:xfrm>
            <a:off x="7150674" y="1285246"/>
            <a:ext cx="702565" cy="297454"/>
          </a:xfrm>
          <a:prstGeom prst="rect">
            <a:avLst/>
          </a:prstGeom>
          <a:noFill/>
        </p:spPr>
        <p:txBody>
          <a:bodyPr wrap="none" rtlCol="0">
            <a:spAutoFit/>
          </a:bodyPr>
          <a:lstStyle/>
          <a:p>
            <a:pPr algn="ctr"/>
            <a:r>
              <a:rPr lang="en-GB" sz="1333" dirty="0">
                <a:solidFill>
                  <a:srgbClr val="002060"/>
                </a:solidFill>
              </a:rPr>
              <a:t>Week 0</a:t>
            </a:r>
          </a:p>
        </p:txBody>
      </p:sp>
      <p:sp>
        <p:nvSpPr>
          <p:cNvPr id="847" name="TextBox 846"/>
          <p:cNvSpPr txBox="1"/>
          <p:nvPr/>
        </p:nvSpPr>
        <p:spPr>
          <a:xfrm>
            <a:off x="8635231" y="1285246"/>
            <a:ext cx="789127" cy="297454"/>
          </a:xfrm>
          <a:prstGeom prst="rect">
            <a:avLst/>
          </a:prstGeom>
          <a:noFill/>
        </p:spPr>
        <p:txBody>
          <a:bodyPr wrap="none" rtlCol="0">
            <a:spAutoFit/>
          </a:bodyPr>
          <a:lstStyle/>
          <a:p>
            <a:pPr algn="ctr"/>
            <a:r>
              <a:rPr lang="en-GB" sz="1333" dirty="0">
                <a:solidFill>
                  <a:srgbClr val="002060"/>
                </a:solidFill>
              </a:rPr>
              <a:t>Week 10</a:t>
            </a:r>
          </a:p>
        </p:txBody>
      </p:sp>
      <p:sp>
        <p:nvSpPr>
          <p:cNvPr id="848" name="TextBox 847"/>
          <p:cNvSpPr txBox="1"/>
          <p:nvPr/>
        </p:nvSpPr>
        <p:spPr>
          <a:xfrm>
            <a:off x="10217573" y="1285246"/>
            <a:ext cx="789127" cy="297454"/>
          </a:xfrm>
          <a:prstGeom prst="rect">
            <a:avLst/>
          </a:prstGeom>
          <a:noFill/>
        </p:spPr>
        <p:txBody>
          <a:bodyPr wrap="none" rtlCol="0">
            <a:spAutoFit/>
          </a:bodyPr>
          <a:lstStyle/>
          <a:p>
            <a:pPr algn="ctr"/>
            <a:r>
              <a:rPr lang="en-GB" sz="1333" dirty="0">
                <a:solidFill>
                  <a:srgbClr val="002060"/>
                </a:solidFill>
              </a:rPr>
              <a:t>Week 62</a:t>
            </a:r>
          </a:p>
        </p:txBody>
      </p:sp>
      <p:grpSp>
        <p:nvGrpSpPr>
          <p:cNvPr id="849" name="Group 848"/>
          <p:cNvGrpSpPr/>
          <p:nvPr/>
        </p:nvGrpSpPr>
        <p:grpSpPr>
          <a:xfrm>
            <a:off x="6817751" y="2018597"/>
            <a:ext cx="4362288" cy="1097667"/>
            <a:chOff x="5113313" y="1513948"/>
            <a:chExt cx="3271716" cy="823250"/>
          </a:xfrm>
          <a:solidFill>
            <a:srgbClr val="009FDA"/>
          </a:solidFill>
        </p:grpSpPr>
        <p:grpSp>
          <p:nvGrpSpPr>
            <p:cNvPr id="850" name="Group 849"/>
            <p:cNvGrpSpPr/>
            <p:nvPr/>
          </p:nvGrpSpPr>
          <p:grpSpPr>
            <a:xfrm>
              <a:off x="5113313" y="1642917"/>
              <a:ext cx="108000" cy="201667"/>
              <a:chOff x="5074902" y="2139287"/>
              <a:chExt cx="108000" cy="201667"/>
            </a:xfrm>
            <a:grpFill/>
          </p:grpSpPr>
          <p:cxnSp>
            <p:nvCxnSpPr>
              <p:cNvPr id="877" name="Straight Connector 876"/>
              <p:cNvCxnSpPr/>
              <p:nvPr/>
            </p:nvCxnSpPr>
            <p:spPr>
              <a:xfrm flipV="1">
                <a:off x="5128902" y="2139288"/>
                <a:ext cx="0" cy="201666"/>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78" name="Straight Connector 877"/>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79" name="Straight Connector 878"/>
              <p:cNvCxnSpPr/>
              <p:nvPr/>
            </p:nvCxnSpPr>
            <p:spPr>
              <a:xfrm flipV="1">
                <a:off x="5074902" y="2340954"/>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880" name="Oval 879"/>
              <p:cNvSpPr/>
              <p:nvPr/>
            </p:nvSpPr>
            <p:spPr>
              <a:xfrm>
                <a:off x="5093447" y="2203826"/>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sp>
          <p:nvSpPr>
            <p:cNvPr id="851" name="Freeform 850"/>
            <p:cNvSpPr/>
            <p:nvPr/>
          </p:nvSpPr>
          <p:spPr>
            <a:xfrm>
              <a:off x="5167313" y="1595438"/>
              <a:ext cx="3171825" cy="685800"/>
            </a:xfrm>
            <a:custGeom>
              <a:avLst/>
              <a:gdLst>
                <a:gd name="connsiteX0" fmla="*/ 0 w 3171825"/>
                <a:gd name="connsiteY0" fmla="*/ 147637 h 685800"/>
                <a:gd name="connsiteX1" fmla="*/ 395287 w 3171825"/>
                <a:gd name="connsiteY1" fmla="*/ 685800 h 685800"/>
                <a:gd name="connsiteX2" fmla="*/ 790575 w 3171825"/>
                <a:gd name="connsiteY2" fmla="*/ 609600 h 685800"/>
                <a:gd name="connsiteX3" fmla="*/ 1581150 w 3171825"/>
                <a:gd name="connsiteY3" fmla="*/ 438150 h 685800"/>
                <a:gd name="connsiteX4" fmla="*/ 2376487 w 3171825"/>
                <a:gd name="connsiteY4" fmla="*/ 214312 h 685800"/>
                <a:gd name="connsiteX5" fmla="*/ 3171825 w 3171825"/>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1825" h="685800">
                  <a:moveTo>
                    <a:pt x="0" y="147637"/>
                  </a:moveTo>
                  <a:lnTo>
                    <a:pt x="395287" y="685800"/>
                  </a:lnTo>
                  <a:lnTo>
                    <a:pt x="790575" y="609600"/>
                  </a:lnTo>
                  <a:lnTo>
                    <a:pt x="1581150" y="438150"/>
                  </a:lnTo>
                  <a:lnTo>
                    <a:pt x="2376487" y="214312"/>
                  </a:lnTo>
                  <a:lnTo>
                    <a:pt x="3171825" y="0"/>
                  </a:lnTo>
                </a:path>
              </a:pathLst>
            </a:custGeom>
            <a:noFill/>
            <a:ln w="19050">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nvGrpSpPr>
            <p:cNvPr id="852" name="Group 851"/>
            <p:cNvGrpSpPr/>
            <p:nvPr/>
          </p:nvGrpSpPr>
          <p:grpSpPr>
            <a:xfrm>
              <a:off x="5503838" y="2199826"/>
              <a:ext cx="108000" cy="137372"/>
              <a:chOff x="5074902" y="2139287"/>
              <a:chExt cx="108000" cy="137372"/>
            </a:xfrm>
            <a:grpFill/>
          </p:grpSpPr>
          <p:cxnSp>
            <p:nvCxnSpPr>
              <p:cNvPr id="873" name="Straight Connector 872"/>
              <p:cNvCxnSpPr/>
              <p:nvPr/>
            </p:nvCxnSpPr>
            <p:spPr>
              <a:xfrm flipV="1">
                <a:off x="5128902" y="2139288"/>
                <a:ext cx="0" cy="137371"/>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74" name="Straight Connector 873"/>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75" name="Straight Connector 874"/>
              <p:cNvCxnSpPr/>
              <p:nvPr/>
            </p:nvCxnSpPr>
            <p:spPr>
              <a:xfrm flipV="1">
                <a:off x="5074902" y="2276659"/>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876" name="Oval 875"/>
              <p:cNvSpPr/>
              <p:nvPr/>
            </p:nvSpPr>
            <p:spPr>
              <a:xfrm>
                <a:off x="5093447" y="2177635"/>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53" name="Group 852"/>
            <p:cNvGrpSpPr/>
            <p:nvPr/>
          </p:nvGrpSpPr>
          <p:grpSpPr>
            <a:xfrm>
              <a:off x="5901266" y="2143108"/>
              <a:ext cx="108000" cy="123083"/>
              <a:chOff x="5074902" y="2139287"/>
              <a:chExt cx="108000" cy="123083"/>
            </a:xfrm>
            <a:grpFill/>
          </p:grpSpPr>
          <p:cxnSp>
            <p:nvCxnSpPr>
              <p:cNvPr id="869" name="Straight Connector 868"/>
              <p:cNvCxnSpPr/>
              <p:nvPr/>
            </p:nvCxnSpPr>
            <p:spPr>
              <a:xfrm flipV="1">
                <a:off x="5128902" y="2139288"/>
                <a:ext cx="0" cy="123082"/>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71" name="Straight Connector 870"/>
              <p:cNvCxnSpPr/>
              <p:nvPr/>
            </p:nvCxnSpPr>
            <p:spPr>
              <a:xfrm flipV="1">
                <a:off x="5074902" y="2262370"/>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872" name="Oval 871"/>
              <p:cNvSpPr/>
              <p:nvPr/>
            </p:nvSpPr>
            <p:spPr>
              <a:xfrm>
                <a:off x="5093447" y="2165729"/>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54" name="Group 853"/>
            <p:cNvGrpSpPr/>
            <p:nvPr/>
          </p:nvGrpSpPr>
          <p:grpSpPr>
            <a:xfrm>
              <a:off x="6696363" y="1961171"/>
              <a:ext cx="108000" cy="142134"/>
              <a:chOff x="5074902" y="2139287"/>
              <a:chExt cx="108000" cy="142134"/>
            </a:xfrm>
            <a:grpFill/>
          </p:grpSpPr>
          <p:cxnSp>
            <p:nvCxnSpPr>
              <p:cNvPr id="865" name="Straight Connector 864"/>
              <p:cNvCxnSpPr/>
              <p:nvPr/>
            </p:nvCxnSpPr>
            <p:spPr>
              <a:xfrm flipV="1">
                <a:off x="5128902" y="2139288"/>
                <a:ext cx="0" cy="142133"/>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67" name="Straight Connector 866"/>
              <p:cNvCxnSpPr/>
              <p:nvPr/>
            </p:nvCxnSpPr>
            <p:spPr>
              <a:xfrm flipV="1">
                <a:off x="5074902" y="2281421"/>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868" name="Oval 867"/>
              <p:cNvSpPr/>
              <p:nvPr/>
            </p:nvSpPr>
            <p:spPr>
              <a:xfrm>
                <a:off x="5093447" y="2175253"/>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55" name="Group 854"/>
            <p:cNvGrpSpPr/>
            <p:nvPr/>
          </p:nvGrpSpPr>
          <p:grpSpPr>
            <a:xfrm>
              <a:off x="7486696" y="1726843"/>
              <a:ext cx="108000" cy="170709"/>
              <a:chOff x="5074902" y="2139287"/>
              <a:chExt cx="108000" cy="170709"/>
            </a:xfrm>
            <a:grpFill/>
          </p:grpSpPr>
          <p:cxnSp>
            <p:nvCxnSpPr>
              <p:cNvPr id="861" name="Straight Connector 860"/>
              <p:cNvCxnSpPr/>
              <p:nvPr/>
            </p:nvCxnSpPr>
            <p:spPr>
              <a:xfrm flipV="1">
                <a:off x="5128902" y="2139287"/>
                <a:ext cx="0" cy="170709"/>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62" name="Straight Connector 861"/>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63" name="Straight Connector 862"/>
              <p:cNvCxnSpPr/>
              <p:nvPr/>
            </p:nvCxnSpPr>
            <p:spPr>
              <a:xfrm flipV="1">
                <a:off x="5074902" y="2309996"/>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864" name="Oval 863"/>
              <p:cNvSpPr/>
              <p:nvPr/>
            </p:nvSpPr>
            <p:spPr>
              <a:xfrm>
                <a:off x="5093447" y="2191921"/>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56" name="Group 855"/>
            <p:cNvGrpSpPr/>
            <p:nvPr/>
          </p:nvGrpSpPr>
          <p:grpSpPr>
            <a:xfrm>
              <a:off x="8277029" y="1513948"/>
              <a:ext cx="108000" cy="170709"/>
              <a:chOff x="5074902" y="2139287"/>
              <a:chExt cx="108000" cy="170709"/>
            </a:xfrm>
            <a:grpFill/>
          </p:grpSpPr>
          <p:cxnSp>
            <p:nvCxnSpPr>
              <p:cNvPr id="857" name="Straight Connector 856"/>
              <p:cNvCxnSpPr/>
              <p:nvPr/>
            </p:nvCxnSpPr>
            <p:spPr>
              <a:xfrm flipV="1">
                <a:off x="5128902" y="2139287"/>
                <a:ext cx="0" cy="170709"/>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59" name="Straight Connector 858"/>
              <p:cNvCxnSpPr/>
              <p:nvPr/>
            </p:nvCxnSpPr>
            <p:spPr>
              <a:xfrm flipV="1">
                <a:off x="5074902" y="2309996"/>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860" name="Oval 859"/>
              <p:cNvSpPr/>
              <p:nvPr/>
            </p:nvSpPr>
            <p:spPr>
              <a:xfrm>
                <a:off x="5093447" y="2191921"/>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grpSp>
        <p:nvGrpSpPr>
          <p:cNvPr id="881" name="Group 880"/>
          <p:cNvGrpSpPr/>
          <p:nvPr/>
        </p:nvGrpSpPr>
        <p:grpSpPr>
          <a:xfrm>
            <a:off x="6802154" y="4505649"/>
            <a:ext cx="4390589" cy="1126899"/>
            <a:chOff x="5101615" y="3379237"/>
            <a:chExt cx="3292942" cy="845174"/>
          </a:xfrm>
          <a:solidFill>
            <a:srgbClr val="009FDA"/>
          </a:solidFill>
        </p:grpSpPr>
        <p:grpSp>
          <p:nvGrpSpPr>
            <p:cNvPr id="882" name="Group 881"/>
            <p:cNvGrpSpPr/>
            <p:nvPr/>
          </p:nvGrpSpPr>
          <p:grpSpPr>
            <a:xfrm>
              <a:off x="5101615" y="3440450"/>
              <a:ext cx="108000" cy="201667"/>
              <a:chOff x="5074902" y="2139287"/>
              <a:chExt cx="108000" cy="201667"/>
            </a:xfrm>
            <a:grpFill/>
          </p:grpSpPr>
          <p:cxnSp>
            <p:nvCxnSpPr>
              <p:cNvPr id="909" name="Straight Connector 908"/>
              <p:cNvCxnSpPr/>
              <p:nvPr/>
            </p:nvCxnSpPr>
            <p:spPr>
              <a:xfrm flipV="1">
                <a:off x="5128902" y="2139288"/>
                <a:ext cx="0" cy="201666"/>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910" name="Straight Connector 909"/>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911" name="Straight Connector 910"/>
              <p:cNvCxnSpPr/>
              <p:nvPr/>
            </p:nvCxnSpPr>
            <p:spPr>
              <a:xfrm flipV="1">
                <a:off x="5074902" y="2340954"/>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912" name="Oval 911"/>
              <p:cNvSpPr/>
              <p:nvPr/>
            </p:nvSpPr>
            <p:spPr>
              <a:xfrm>
                <a:off x="5093447" y="2203826"/>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sp>
          <p:nvSpPr>
            <p:cNvPr id="883" name="Freeform 882"/>
            <p:cNvSpPr/>
            <p:nvPr/>
          </p:nvSpPr>
          <p:spPr>
            <a:xfrm>
              <a:off x="5153297" y="3445329"/>
              <a:ext cx="3200400" cy="711925"/>
            </a:xfrm>
            <a:custGeom>
              <a:avLst/>
              <a:gdLst>
                <a:gd name="connsiteX0" fmla="*/ 0 w 3200400"/>
                <a:gd name="connsiteY0" fmla="*/ 94705 h 711925"/>
                <a:gd name="connsiteX1" fmla="*/ 408214 w 3200400"/>
                <a:gd name="connsiteY1" fmla="*/ 711925 h 711925"/>
                <a:gd name="connsiteX2" fmla="*/ 806632 w 3200400"/>
                <a:gd name="connsiteY2" fmla="*/ 584562 h 711925"/>
                <a:gd name="connsiteX3" fmla="*/ 1600200 w 3200400"/>
                <a:gd name="connsiteY3" fmla="*/ 450668 h 711925"/>
                <a:gd name="connsiteX4" fmla="*/ 2393769 w 3200400"/>
                <a:gd name="connsiteY4" fmla="*/ 238397 h 711925"/>
                <a:gd name="connsiteX5" fmla="*/ 3200400 w 3200400"/>
                <a:gd name="connsiteY5" fmla="*/ 0 h 71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400" h="711925">
                  <a:moveTo>
                    <a:pt x="0" y="94705"/>
                  </a:moveTo>
                  <a:lnTo>
                    <a:pt x="408214" y="711925"/>
                  </a:lnTo>
                  <a:lnTo>
                    <a:pt x="806632" y="584562"/>
                  </a:lnTo>
                  <a:lnTo>
                    <a:pt x="1600200" y="450668"/>
                  </a:lnTo>
                  <a:lnTo>
                    <a:pt x="2393769" y="238397"/>
                  </a:lnTo>
                  <a:lnTo>
                    <a:pt x="3200400" y="0"/>
                  </a:lnTo>
                </a:path>
              </a:pathLst>
            </a:custGeom>
            <a:noFill/>
            <a:ln w="19050">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nvGrpSpPr>
            <p:cNvPr id="884" name="Group 883"/>
            <p:cNvGrpSpPr/>
            <p:nvPr/>
          </p:nvGrpSpPr>
          <p:grpSpPr>
            <a:xfrm>
              <a:off x="5498536" y="4072750"/>
              <a:ext cx="108000" cy="151661"/>
              <a:chOff x="5074902" y="2139287"/>
              <a:chExt cx="108000" cy="151661"/>
            </a:xfrm>
            <a:grpFill/>
          </p:grpSpPr>
          <p:cxnSp>
            <p:nvCxnSpPr>
              <p:cNvPr id="905" name="Straight Connector 904"/>
              <p:cNvCxnSpPr/>
              <p:nvPr/>
            </p:nvCxnSpPr>
            <p:spPr>
              <a:xfrm flipV="1">
                <a:off x="5128902" y="2139288"/>
                <a:ext cx="0" cy="15166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p:cNvCxnSpPr/>
              <p:nvPr/>
            </p:nvCxnSpPr>
            <p:spPr>
              <a:xfrm flipV="1">
                <a:off x="5074902" y="2290948"/>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908" name="Oval 907"/>
              <p:cNvSpPr/>
              <p:nvPr/>
            </p:nvSpPr>
            <p:spPr>
              <a:xfrm>
                <a:off x="5093447" y="2180013"/>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85" name="Group 884"/>
            <p:cNvGrpSpPr/>
            <p:nvPr/>
          </p:nvGrpSpPr>
          <p:grpSpPr>
            <a:xfrm>
              <a:off x="5901266" y="3963352"/>
              <a:ext cx="108000" cy="146898"/>
              <a:chOff x="5074902" y="2139287"/>
              <a:chExt cx="108000" cy="146898"/>
            </a:xfrm>
            <a:grpFill/>
          </p:grpSpPr>
          <p:cxnSp>
            <p:nvCxnSpPr>
              <p:cNvPr id="901" name="Straight Connector 900"/>
              <p:cNvCxnSpPr/>
              <p:nvPr/>
            </p:nvCxnSpPr>
            <p:spPr>
              <a:xfrm flipV="1">
                <a:off x="5128902" y="2139288"/>
                <a:ext cx="0" cy="146897"/>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902" name="Straight Connector 901"/>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903" name="Straight Connector 902"/>
              <p:cNvCxnSpPr/>
              <p:nvPr/>
            </p:nvCxnSpPr>
            <p:spPr>
              <a:xfrm flipV="1">
                <a:off x="5074902" y="2286185"/>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904" name="Oval 903"/>
              <p:cNvSpPr/>
              <p:nvPr/>
            </p:nvSpPr>
            <p:spPr>
              <a:xfrm>
                <a:off x="5093447" y="2170488"/>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86" name="Group 885"/>
            <p:cNvGrpSpPr/>
            <p:nvPr/>
          </p:nvGrpSpPr>
          <p:grpSpPr>
            <a:xfrm>
              <a:off x="6696363" y="3827431"/>
              <a:ext cx="108000" cy="137373"/>
              <a:chOff x="5074902" y="2139287"/>
              <a:chExt cx="108000" cy="137373"/>
            </a:xfrm>
            <a:grpFill/>
          </p:grpSpPr>
          <p:cxnSp>
            <p:nvCxnSpPr>
              <p:cNvPr id="897" name="Straight Connector 896"/>
              <p:cNvCxnSpPr/>
              <p:nvPr/>
            </p:nvCxnSpPr>
            <p:spPr>
              <a:xfrm flipV="1">
                <a:off x="5128902" y="2139288"/>
                <a:ext cx="0" cy="13592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p:cNvCxnSpPr/>
              <p:nvPr/>
            </p:nvCxnSpPr>
            <p:spPr>
              <a:xfrm flipV="1">
                <a:off x="5074902" y="2276660"/>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900" name="Oval 899"/>
              <p:cNvSpPr/>
              <p:nvPr/>
            </p:nvSpPr>
            <p:spPr>
              <a:xfrm>
                <a:off x="5093447" y="2170488"/>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87" name="Group 886"/>
            <p:cNvGrpSpPr/>
            <p:nvPr/>
          </p:nvGrpSpPr>
          <p:grpSpPr>
            <a:xfrm>
              <a:off x="7491460" y="3613132"/>
              <a:ext cx="108000" cy="157605"/>
              <a:chOff x="5074902" y="2139287"/>
              <a:chExt cx="108000" cy="157605"/>
            </a:xfrm>
            <a:grpFill/>
          </p:grpSpPr>
          <p:cxnSp>
            <p:nvCxnSpPr>
              <p:cNvPr id="893" name="Straight Connector 892"/>
              <p:cNvCxnSpPr/>
              <p:nvPr/>
            </p:nvCxnSpPr>
            <p:spPr>
              <a:xfrm flipV="1">
                <a:off x="5128902" y="2139288"/>
                <a:ext cx="0" cy="157604"/>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95" name="Straight Connector 894"/>
              <p:cNvCxnSpPr/>
              <p:nvPr/>
            </p:nvCxnSpPr>
            <p:spPr>
              <a:xfrm flipV="1">
                <a:off x="5074902" y="2293328"/>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896" name="Oval 895"/>
              <p:cNvSpPr/>
              <p:nvPr/>
            </p:nvSpPr>
            <p:spPr>
              <a:xfrm>
                <a:off x="5093447" y="2177632"/>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888" name="Group 887"/>
            <p:cNvGrpSpPr/>
            <p:nvPr/>
          </p:nvGrpSpPr>
          <p:grpSpPr>
            <a:xfrm>
              <a:off x="8286557" y="3379237"/>
              <a:ext cx="108000" cy="158804"/>
              <a:chOff x="5074902" y="2139287"/>
              <a:chExt cx="108000" cy="158804"/>
            </a:xfrm>
            <a:grpFill/>
          </p:grpSpPr>
          <p:cxnSp>
            <p:nvCxnSpPr>
              <p:cNvPr id="889" name="Straight Connector 888"/>
              <p:cNvCxnSpPr/>
              <p:nvPr/>
            </p:nvCxnSpPr>
            <p:spPr>
              <a:xfrm flipV="1">
                <a:off x="5128902" y="2139288"/>
                <a:ext cx="0" cy="158803"/>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90" name="Straight Connector 889"/>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p:cNvCxnSpPr/>
              <p:nvPr/>
            </p:nvCxnSpPr>
            <p:spPr>
              <a:xfrm flipV="1">
                <a:off x="5074902" y="2298091"/>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892" name="Oval 891"/>
              <p:cNvSpPr/>
              <p:nvPr/>
            </p:nvSpPr>
            <p:spPr>
              <a:xfrm>
                <a:off x="5093447" y="2177632"/>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sp>
        <p:nvSpPr>
          <p:cNvPr id="393" name="TextBox 392"/>
          <p:cNvSpPr txBox="1"/>
          <p:nvPr/>
        </p:nvSpPr>
        <p:spPr>
          <a:xfrm>
            <a:off x="5075713" y="3382787"/>
            <a:ext cx="384000" cy="338554"/>
          </a:xfrm>
          <a:prstGeom prst="rect">
            <a:avLst/>
          </a:prstGeom>
          <a:noFill/>
        </p:spPr>
        <p:txBody>
          <a:bodyPr wrap="square" rtlCol="0" anchor="ctr">
            <a:spAutoFit/>
          </a:bodyPr>
          <a:lstStyle/>
          <a:p>
            <a:r>
              <a:rPr lang="en-GB" sz="2400" baseline="30000" dirty="0"/>
              <a:t>*</a:t>
            </a:r>
          </a:p>
        </p:txBody>
      </p:sp>
      <p:sp>
        <p:nvSpPr>
          <p:cNvPr id="394" name="TextBox 393"/>
          <p:cNvSpPr txBox="1"/>
          <p:nvPr/>
        </p:nvSpPr>
        <p:spPr>
          <a:xfrm>
            <a:off x="1845267" y="4060697"/>
            <a:ext cx="384000" cy="338554"/>
          </a:xfrm>
          <a:prstGeom prst="rect">
            <a:avLst/>
          </a:prstGeom>
          <a:noFill/>
        </p:spPr>
        <p:txBody>
          <a:bodyPr wrap="square" rtlCol="0" anchor="ctr">
            <a:spAutoFit/>
          </a:bodyPr>
          <a:lstStyle/>
          <a:p>
            <a:r>
              <a:rPr lang="en-GB" sz="2400" baseline="30000" dirty="0"/>
              <a:t>*</a:t>
            </a:r>
          </a:p>
        </p:txBody>
      </p:sp>
      <p:sp>
        <p:nvSpPr>
          <p:cNvPr id="395" name="TextBox 394"/>
          <p:cNvSpPr txBox="1"/>
          <p:nvPr/>
        </p:nvSpPr>
        <p:spPr>
          <a:xfrm>
            <a:off x="5093344" y="4432291"/>
            <a:ext cx="384000" cy="338554"/>
          </a:xfrm>
          <a:prstGeom prst="rect">
            <a:avLst/>
          </a:prstGeom>
          <a:noFill/>
        </p:spPr>
        <p:txBody>
          <a:bodyPr wrap="square" rtlCol="0" anchor="ctr">
            <a:spAutoFit/>
          </a:bodyPr>
          <a:lstStyle/>
          <a:p>
            <a:r>
              <a:rPr lang="en-GB" sz="2400" baseline="30000" dirty="0"/>
              <a:t>*</a:t>
            </a:r>
          </a:p>
        </p:txBody>
      </p:sp>
      <p:sp>
        <p:nvSpPr>
          <p:cNvPr id="396" name="TextBox 395"/>
          <p:cNvSpPr txBox="1"/>
          <p:nvPr/>
        </p:nvSpPr>
        <p:spPr>
          <a:xfrm>
            <a:off x="1841443" y="4974719"/>
            <a:ext cx="384000" cy="338554"/>
          </a:xfrm>
          <a:prstGeom prst="rect">
            <a:avLst/>
          </a:prstGeom>
          <a:noFill/>
        </p:spPr>
        <p:txBody>
          <a:bodyPr wrap="square" rtlCol="0" anchor="ctr">
            <a:spAutoFit/>
          </a:bodyPr>
          <a:lstStyle/>
          <a:p>
            <a:r>
              <a:rPr lang="en-GB" sz="2400" baseline="30000" dirty="0"/>
              <a:t>*</a:t>
            </a:r>
          </a:p>
        </p:txBody>
      </p:sp>
      <p:sp>
        <p:nvSpPr>
          <p:cNvPr id="398" name="TextBox 397"/>
          <p:cNvSpPr txBox="1"/>
          <p:nvPr/>
        </p:nvSpPr>
        <p:spPr>
          <a:xfrm>
            <a:off x="10939541" y="1868527"/>
            <a:ext cx="384000" cy="338554"/>
          </a:xfrm>
          <a:prstGeom prst="rect">
            <a:avLst/>
          </a:prstGeom>
          <a:noFill/>
        </p:spPr>
        <p:txBody>
          <a:bodyPr wrap="square" rtlCol="0" anchor="ctr">
            <a:spAutoFit/>
          </a:bodyPr>
          <a:lstStyle/>
          <a:p>
            <a:r>
              <a:rPr lang="en-GB" sz="2400" baseline="30000" dirty="0"/>
              <a:t>*</a:t>
            </a:r>
          </a:p>
        </p:txBody>
      </p:sp>
      <p:sp>
        <p:nvSpPr>
          <p:cNvPr id="399" name="TextBox 398"/>
          <p:cNvSpPr txBox="1"/>
          <p:nvPr/>
        </p:nvSpPr>
        <p:spPr>
          <a:xfrm>
            <a:off x="10939541" y="2495235"/>
            <a:ext cx="384000" cy="338554"/>
          </a:xfrm>
          <a:prstGeom prst="rect">
            <a:avLst/>
          </a:prstGeom>
          <a:noFill/>
        </p:spPr>
        <p:txBody>
          <a:bodyPr wrap="square" rtlCol="0" anchor="ctr">
            <a:spAutoFit/>
          </a:bodyPr>
          <a:lstStyle/>
          <a:p>
            <a:r>
              <a:rPr lang="en-GB" sz="2400" baseline="30000" dirty="0"/>
              <a:t>*</a:t>
            </a:r>
          </a:p>
        </p:txBody>
      </p:sp>
      <p:sp>
        <p:nvSpPr>
          <p:cNvPr id="400" name="TextBox 399"/>
          <p:cNvSpPr txBox="1"/>
          <p:nvPr/>
        </p:nvSpPr>
        <p:spPr>
          <a:xfrm>
            <a:off x="10939541" y="4306324"/>
            <a:ext cx="384000" cy="338554"/>
          </a:xfrm>
          <a:prstGeom prst="rect">
            <a:avLst/>
          </a:prstGeom>
          <a:noFill/>
        </p:spPr>
        <p:txBody>
          <a:bodyPr wrap="square" rtlCol="0" anchor="ctr">
            <a:spAutoFit/>
          </a:bodyPr>
          <a:lstStyle/>
          <a:p>
            <a:r>
              <a:rPr lang="en-GB" sz="2400" baseline="30000" dirty="0"/>
              <a:t>†</a:t>
            </a:r>
          </a:p>
        </p:txBody>
      </p:sp>
      <p:sp>
        <p:nvSpPr>
          <p:cNvPr id="401" name="TextBox 400"/>
          <p:cNvSpPr txBox="1"/>
          <p:nvPr/>
        </p:nvSpPr>
        <p:spPr>
          <a:xfrm>
            <a:off x="10957001" y="5006679"/>
            <a:ext cx="384000" cy="297454"/>
          </a:xfrm>
          <a:prstGeom prst="rect">
            <a:avLst/>
          </a:prstGeom>
          <a:noFill/>
        </p:spPr>
        <p:txBody>
          <a:bodyPr wrap="square" rtlCol="0" anchor="ctr">
            <a:spAutoFit/>
          </a:bodyPr>
          <a:lstStyle/>
          <a:p>
            <a:r>
              <a:rPr lang="en-GB" sz="1333" dirty="0"/>
              <a:t>§</a:t>
            </a:r>
          </a:p>
        </p:txBody>
      </p:sp>
    </p:spTree>
    <p:extLst>
      <p:ext uri="{BB962C8B-B14F-4D97-AF65-F5344CB8AC3E}">
        <p14:creationId xmlns:p14="http://schemas.microsoft.com/office/powerpoint/2010/main" val="364307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3"/>
                                        </p:tgtEl>
                                        <p:attrNameLst>
                                          <p:attrName>style.visibility</p:attrName>
                                        </p:attrNameLst>
                                      </p:cBhvr>
                                      <p:to>
                                        <p:strVal val="visible"/>
                                      </p:to>
                                    </p:set>
                                    <p:animEffect transition="in" filter="wipe(left)">
                                      <p:cBhvr>
                                        <p:cTn id="7" dur="500"/>
                                        <p:tgtEl>
                                          <p:spTgt spid="713"/>
                                        </p:tgtEl>
                                      </p:cBhvr>
                                    </p:animEffect>
                                  </p:childTnLst>
                                </p:cTn>
                              </p:par>
                              <p:par>
                                <p:cTn id="8" presetID="22" presetClass="entr" presetSubtype="8" fill="hold" nodeType="withEffect">
                                  <p:stCondLst>
                                    <p:cond delay="0"/>
                                  </p:stCondLst>
                                  <p:childTnLst>
                                    <p:set>
                                      <p:cBhvr>
                                        <p:cTn id="9" dur="1" fill="hold">
                                          <p:stCondLst>
                                            <p:cond delay="0"/>
                                          </p:stCondLst>
                                        </p:cTn>
                                        <p:tgtEl>
                                          <p:spTgt spid="746"/>
                                        </p:tgtEl>
                                        <p:attrNameLst>
                                          <p:attrName>style.visibility</p:attrName>
                                        </p:attrNameLst>
                                      </p:cBhvr>
                                      <p:to>
                                        <p:strVal val="visible"/>
                                      </p:to>
                                    </p:set>
                                    <p:animEffect transition="in" filter="wipe(left)">
                                      <p:cBhvr>
                                        <p:cTn id="10" dur="500"/>
                                        <p:tgtEl>
                                          <p:spTgt spid="746"/>
                                        </p:tgtEl>
                                      </p:cBhvr>
                                    </p:animEffect>
                                  </p:childTnLst>
                                </p:cTn>
                              </p:par>
                              <p:par>
                                <p:cTn id="11" presetID="10" presetClass="entr" presetSubtype="0" fill="hold" nodeType="withEffect">
                                  <p:stCondLst>
                                    <p:cond delay="0"/>
                                  </p:stCondLst>
                                  <p:childTnLst>
                                    <p:set>
                                      <p:cBhvr>
                                        <p:cTn id="12" dur="1" fill="hold">
                                          <p:stCondLst>
                                            <p:cond delay="0"/>
                                          </p:stCondLst>
                                        </p:cTn>
                                        <p:tgtEl>
                                          <p:spTgt spid="844"/>
                                        </p:tgtEl>
                                        <p:attrNameLst>
                                          <p:attrName>style.visibility</p:attrName>
                                        </p:attrNameLst>
                                      </p:cBhvr>
                                      <p:to>
                                        <p:strVal val="visible"/>
                                      </p:to>
                                    </p:set>
                                    <p:animEffect transition="in" filter="fade">
                                      <p:cBhvr>
                                        <p:cTn id="13" dur="500"/>
                                        <p:tgtEl>
                                          <p:spTgt spid="8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46"/>
                                        </p:tgtEl>
                                        <p:attrNameLst>
                                          <p:attrName>style.visibility</p:attrName>
                                        </p:attrNameLst>
                                      </p:cBhvr>
                                      <p:to>
                                        <p:strVal val="visible"/>
                                      </p:to>
                                    </p:set>
                                    <p:animEffect transition="in" filter="fade">
                                      <p:cBhvr>
                                        <p:cTn id="16" dur="500"/>
                                        <p:tgtEl>
                                          <p:spTgt spid="8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78"/>
                                        </p:tgtEl>
                                        <p:attrNameLst>
                                          <p:attrName>style.visibility</p:attrName>
                                        </p:attrNameLst>
                                      </p:cBhvr>
                                      <p:to>
                                        <p:strVal val="visible"/>
                                      </p:to>
                                    </p:set>
                                    <p:animEffect transition="in" filter="wipe(left)">
                                      <p:cBhvr>
                                        <p:cTn id="21" dur="500"/>
                                        <p:tgtEl>
                                          <p:spTgt spid="778"/>
                                        </p:tgtEl>
                                      </p:cBhvr>
                                    </p:animEffect>
                                  </p:childTnLst>
                                </p:cTn>
                              </p:par>
                              <p:par>
                                <p:cTn id="22" presetID="22" presetClass="entr" presetSubtype="8" fill="hold" nodeType="withEffect">
                                  <p:stCondLst>
                                    <p:cond delay="0"/>
                                  </p:stCondLst>
                                  <p:childTnLst>
                                    <p:set>
                                      <p:cBhvr>
                                        <p:cTn id="23" dur="1" fill="hold">
                                          <p:stCondLst>
                                            <p:cond delay="0"/>
                                          </p:stCondLst>
                                        </p:cTn>
                                        <p:tgtEl>
                                          <p:spTgt spid="810"/>
                                        </p:tgtEl>
                                        <p:attrNameLst>
                                          <p:attrName>style.visibility</p:attrName>
                                        </p:attrNameLst>
                                      </p:cBhvr>
                                      <p:to>
                                        <p:strVal val="visible"/>
                                      </p:to>
                                    </p:set>
                                    <p:animEffect transition="in" filter="wipe(left)">
                                      <p:cBhvr>
                                        <p:cTn id="24" dur="500"/>
                                        <p:tgtEl>
                                          <p:spTgt spid="8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47"/>
                                        </p:tgtEl>
                                        <p:attrNameLst>
                                          <p:attrName>style.visibility</p:attrName>
                                        </p:attrNameLst>
                                      </p:cBhvr>
                                      <p:to>
                                        <p:strVal val="visible"/>
                                      </p:to>
                                    </p:set>
                                    <p:animEffect transition="in" filter="fade">
                                      <p:cBhvr>
                                        <p:cTn id="27" dur="500"/>
                                        <p:tgtEl>
                                          <p:spTgt spid="847"/>
                                        </p:tgtEl>
                                      </p:cBhvr>
                                    </p:animEffect>
                                  </p:childTnLst>
                                </p:cTn>
                              </p:par>
                              <p:par>
                                <p:cTn id="28" presetID="10" presetClass="entr" presetSubtype="0" fill="hold" nodeType="withEffect">
                                  <p:stCondLst>
                                    <p:cond delay="0"/>
                                  </p:stCondLst>
                                  <p:childTnLst>
                                    <p:set>
                                      <p:cBhvr>
                                        <p:cTn id="29" dur="1" fill="hold">
                                          <p:stCondLst>
                                            <p:cond delay="0"/>
                                          </p:stCondLst>
                                        </p:cTn>
                                        <p:tgtEl>
                                          <p:spTgt spid="843"/>
                                        </p:tgtEl>
                                        <p:attrNameLst>
                                          <p:attrName>style.visibility</p:attrName>
                                        </p:attrNameLst>
                                      </p:cBhvr>
                                      <p:to>
                                        <p:strVal val="visible"/>
                                      </p:to>
                                    </p:set>
                                    <p:animEffect transition="in" filter="fade">
                                      <p:cBhvr>
                                        <p:cTn id="30" dur="500"/>
                                        <p:tgtEl>
                                          <p:spTgt spid="84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8"/>
                                        </p:tgtEl>
                                        <p:attrNameLst>
                                          <p:attrName>style.visibility</p:attrName>
                                        </p:attrNameLst>
                                      </p:cBhvr>
                                      <p:to>
                                        <p:strVal val="visible"/>
                                      </p:to>
                                    </p:set>
                                    <p:animEffect transition="in" filter="fade">
                                      <p:cBhvr>
                                        <p:cTn id="33" dur="500"/>
                                        <p:tgtEl>
                                          <p:spTgt spid="39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9"/>
                                        </p:tgtEl>
                                        <p:attrNameLst>
                                          <p:attrName>style.visibility</p:attrName>
                                        </p:attrNameLst>
                                      </p:cBhvr>
                                      <p:to>
                                        <p:strVal val="visible"/>
                                      </p:to>
                                    </p:set>
                                    <p:animEffect transition="in" filter="fade">
                                      <p:cBhvr>
                                        <p:cTn id="36" dur="500"/>
                                        <p:tgtEl>
                                          <p:spTgt spid="39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0"/>
                                        </p:tgtEl>
                                        <p:attrNameLst>
                                          <p:attrName>style.visibility</p:attrName>
                                        </p:attrNameLst>
                                      </p:cBhvr>
                                      <p:to>
                                        <p:strVal val="visible"/>
                                      </p:to>
                                    </p:set>
                                    <p:animEffect transition="in" filter="fade">
                                      <p:cBhvr>
                                        <p:cTn id="39" dur="500"/>
                                        <p:tgtEl>
                                          <p:spTgt spid="40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1"/>
                                        </p:tgtEl>
                                        <p:attrNameLst>
                                          <p:attrName>style.visibility</p:attrName>
                                        </p:attrNameLst>
                                      </p:cBhvr>
                                      <p:to>
                                        <p:strVal val="visible"/>
                                      </p:to>
                                    </p:set>
                                    <p:animEffect transition="in" filter="fade">
                                      <p:cBhvr>
                                        <p:cTn id="42" dur="500"/>
                                        <p:tgtEl>
                                          <p:spTgt spid="40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49"/>
                                        </p:tgtEl>
                                        <p:attrNameLst>
                                          <p:attrName>style.visibility</p:attrName>
                                        </p:attrNameLst>
                                      </p:cBhvr>
                                      <p:to>
                                        <p:strVal val="visible"/>
                                      </p:to>
                                    </p:set>
                                    <p:animEffect transition="in" filter="wipe(left)">
                                      <p:cBhvr>
                                        <p:cTn id="47" dur="500"/>
                                        <p:tgtEl>
                                          <p:spTgt spid="849"/>
                                        </p:tgtEl>
                                      </p:cBhvr>
                                    </p:animEffect>
                                  </p:childTnLst>
                                </p:cTn>
                              </p:par>
                              <p:par>
                                <p:cTn id="48" presetID="22" presetClass="entr" presetSubtype="8" fill="hold" nodeType="withEffect">
                                  <p:stCondLst>
                                    <p:cond delay="0"/>
                                  </p:stCondLst>
                                  <p:childTnLst>
                                    <p:set>
                                      <p:cBhvr>
                                        <p:cTn id="49" dur="1" fill="hold">
                                          <p:stCondLst>
                                            <p:cond delay="0"/>
                                          </p:stCondLst>
                                        </p:cTn>
                                        <p:tgtEl>
                                          <p:spTgt spid="881"/>
                                        </p:tgtEl>
                                        <p:attrNameLst>
                                          <p:attrName>style.visibility</p:attrName>
                                        </p:attrNameLst>
                                      </p:cBhvr>
                                      <p:to>
                                        <p:strVal val="visible"/>
                                      </p:to>
                                    </p:set>
                                    <p:animEffect transition="in" filter="wipe(left)">
                                      <p:cBhvr>
                                        <p:cTn id="50" dur="500"/>
                                        <p:tgtEl>
                                          <p:spTgt spid="881"/>
                                        </p:tgtEl>
                                      </p:cBhvr>
                                    </p:animEffect>
                                  </p:childTnLst>
                                </p:cTn>
                              </p:par>
                              <p:par>
                                <p:cTn id="51" presetID="10" presetClass="entr" presetSubtype="0" fill="hold" nodeType="withEffect">
                                  <p:stCondLst>
                                    <p:cond delay="0"/>
                                  </p:stCondLst>
                                  <p:childTnLst>
                                    <p:set>
                                      <p:cBhvr>
                                        <p:cTn id="52" dur="1" fill="hold">
                                          <p:stCondLst>
                                            <p:cond delay="0"/>
                                          </p:stCondLst>
                                        </p:cTn>
                                        <p:tgtEl>
                                          <p:spTgt spid="845"/>
                                        </p:tgtEl>
                                        <p:attrNameLst>
                                          <p:attrName>style.visibility</p:attrName>
                                        </p:attrNameLst>
                                      </p:cBhvr>
                                      <p:to>
                                        <p:strVal val="visible"/>
                                      </p:to>
                                    </p:set>
                                    <p:animEffect transition="in" filter="fade">
                                      <p:cBhvr>
                                        <p:cTn id="53" dur="500"/>
                                        <p:tgtEl>
                                          <p:spTgt spid="8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48"/>
                                        </p:tgtEl>
                                        <p:attrNameLst>
                                          <p:attrName>style.visibility</p:attrName>
                                        </p:attrNameLst>
                                      </p:cBhvr>
                                      <p:to>
                                        <p:strVal val="visible"/>
                                      </p:to>
                                    </p:set>
                                    <p:animEffect transition="in" filter="fade">
                                      <p:cBhvr>
                                        <p:cTn id="56" dur="500"/>
                                        <p:tgtEl>
                                          <p:spTgt spid="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 grpId="0"/>
      <p:bldP spid="847" grpId="0"/>
      <p:bldP spid="848" grpId="0"/>
      <p:bldP spid="398" grpId="0"/>
      <p:bldP spid="399" grpId="0"/>
      <p:bldP spid="400" grpId="0"/>
      <p:bldP spid="40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0" y="6240204"/>
            <a:ext cx="12039576" cy="617796"/>
          </a:xfrm>
          <a:prstGeom prst="rect">
            <a:avLst/>
          </a:prstGeom>
          <a:noFill/>
        </p:spPr>
        <p:txBody>
          <a:bodyPr wrap="square" lIns="120224" tIns="61975" rIns="120224" bIns="61975" rtlCol="0" anchor="b">
            <a:spAutoFit/>
          </a:bodyPr>
          <a:lstStyle/>
          <a:p>
            <a:pPr lvl="0" fontAlgn="base">
              <a:spcBef>
                <a:spcPct val="20000"/>
              </a:spcBef>
              <a:spcAft>
                <a:spcPct val="0"/>
              </a:spcAft>
              <a:buClr>
                <a:srgbClr val="009FDA"/>
              </a:buClr>
            </a:pPr>
            <a:r>
              <a:rPr lang="en-GB" sz="1067" dirty="0">
                <a:solidFill>
                  <a:srgbClr val="82786F"/>
                </a:solidFill>
                <a:latin typeface="Verdana" pitchFamily="34" charset="0"/>
                <a:cs typeface="Arial" charset="0"/>
              </a:rPr>
              <a:t>1. </a:t>
            </a:r>
            <a:r>
              <a:rPr lang="en-US" sz="1067" dirty="0">
                <a:solidFill>
                  <a:srgbClr val="82786F"/>
                </a:solidFill>
                <a:latin typeface="Verdana" pitchFamily="34" charset="0"/>
                <a:cs typeface="Arial" charset="0"/>
              </a:rPr>
              <a:t>Look AHEAD. Arch Intern Med 2010;170:1566–75; 2. Wing RR et al. Diabetes Care 2011;34:1481–6</a:t>
            </a:r>
            <a:r>
              <a:rPr lang="en-GB" sz="1067" dirty="0">
                <a:solidFill>
                  <a:srgbClr val="82786F"/>
                </a:solidFill>
                <a:latin typeface="Verdana" pitchFamily="34" charset="0"/>
                <a:cs typeface="Arial" charset="0"/>
              </a:rPr>
              <a:t>; 3. Tsai &amp; Wadden. </a:t>
            </a:r>
            <a:r>
              <a:rPr lang="en-GB" sz="1067" i="1" dirty="0">
                <a:solidFill>
                  <a:srgbClr val="82786F"/>
                </a:solidFill>
                <a:latin typeface="Verdana" pitchFamily="34" charset="0"/>
                <a:cs typeface="Arial" charset="0"/>
              </a:rPr>
              <a:t>Obesity</a:t>
            </a:r>
            <a:r>
              <a:rPr lang="en-GB" sz="1067" dirty="0">
                <a:solidFill>
                  <a:srgbClr val="82786F"/>
                </a:solidFill>
                <a:latin typeface="Verdana" pitchFamily="34" charset="0"/>
                <a:cs typeface="Arial" charset="0"/>
              </a:rPr>
              <a:t> 2006;14:1283–1293; 4. Wadden </a:t>
            </a:r>
            <a:r>
              <a:rPr lang="en-GB" sz="1067" i="1" dirty="0">
                <a:solidFill>
                  <a:srgbClr val="82786F"/>
                </a:solidFill>
                <a:latin typeface="Verdana" pitchFamily="34" charset="0"/>
                <a:cs typeface="Arial" charset="0"/>
              </a:rPr>
              <a:t>et al</a:t>
            </a:r>
            <a:r>
              <a:rPr lang="en-GB" sz="1067" dirty="0">
                <a:solidFill>
                  <a:srgbClr val="82786F"/>
                </a:solidFill>
                <a:latin typeface="Verdana" pitchFamily="34" charset="0"/>
                <a:cs typeface="Arial" charset="0"/>
              </a:rPr>
              <a:t>.</a:t>
            </a:r>
            <a:r>
              <a:rPr lang="en-GB" sz="1067" i="1" dirty="0">
                <a:solidFill>
                  <a:srgbClr val="82786F"/>
                </a:solidFill>
                <a:latin typeface="Verdana" pitchFamily="34" charset="0"/>
                <a:cs typeface="Arial" charset="0"/>
              </a:rPr>
              <a:t> Obesity (Silver Spring) </a:t>
            </a:r>
            <a:r>
              <a:rPr lang="en-GB" sz="1067" dirty="0">
                <a:solidFill>
                  <a:srgbClr val="82786F"/>
                </a:solidFill>
                <a:latin typeface="Verdana" pitchFamily="34" charset="0"/>
                <a:cs typeface="Arial" charset="0"/>
              </a:rPr>
              <a:t>2019;27:75-86; 5. </a:t>
            </a:r>
            <a:r>
              <a:rPr lang="da-DK" sz="1067" dirty="0">
                <a:solidFill>
                  <a:srgbClr val="82786F"/>
                </a:solidFill>
                <a:latin typeface="Verdana" pitchFamily="34" charset="0"/>
                <a:cs typeface="Arial" charset="0"/>
              </a:rPr>
              <a:t>Wadden et al. N Engl J Med 2005;353:2111–20</a:t>
            </a:r>
            <a:r>
              <a:rPr lang="en-GB" sz="1067" dirty="0">
                <a:solidFill>
                  <a:srgbClr val="82786F"/>
                </a:solidFill>
                <a:latin typeface="Verdana" pitchFamily="34" charset="0"/>
                <a:cs typeface="Arial" charset="0"/>
              </a:rPr>
              <a:t>; 6. Wadden et al.</a:t>
            </a:r>
            <a:r>
              <a:rPr lang="en-GB" sz="1067" i="1" dirty="0">
                <a:solidFill>
                  <a:srgbClr val="82786F"/>
                </a:solidFill>
                <a:latin typeface="Verdana" pitchFamily="34" charset="0"/>
                <a:cs typeface="Arial" charset="0"/>
              </a:rPr>
              <a:t> Obesity (Silver Spring)</a:t>
            </a:r>
            <a:r>
              <a:rPr lang="en-GB" sz="1067" dirty="0">
                <a:solidFill>
                  <a:srgbClr val="82786F"/>
                </a:solidFill>
                <a:latin typeface="Verdana" pitchFamily="34" charset="0"/>
                <a:cs typeface="Arial" charset="0"/>
              </a:rPr>
              <a:t> 2019; 27(1): 75-86 7. Wadden et al. Int J Obes (Lond) 2013;37:1443–51 8. </a:t>
            </a:r>
            <a:r>
              <a:rPr lang="en-GB" sz="1067" dirty="0" err="1">
                <a:solidFill>
                  <a:srgbClr val="82786F"/>
                </a:solidFill>
                <a:latin typeface="Verdana" pitchFamily="34" charset="0"/>
                <a:cs typeface="Arial" charset="0"/>
              </a:rPr>
              <a:t>Courcoulas</a:t>
            </a:r>
            <a:r>
              <a:rPr lang="en-GB" sz="1067" dirty="0">
                <a:solidFill>
                  <a:srgbClr val="82786F"/>
                </a:solidFill>
                <a:latin typeface="Verdana" pitchFamily="34" charset="0"/>
                <a:cs typeface="Arial" charset="0"/>
              </a:rPr>
              <a:t> </a:t>
            </a:r>
            <a:r>
              <a:rPr lang="en-GB" sz="1067" i="1" dirty="0">
                <a:solidFill>
                  <a:srgbClr val="82786F"/>
                </a:solidFill>
                <a:latin typeface="Verdana" pitchFamily="34" charset="0"/>
                <a:cs typeface="Arial" charset="0"/>
              </a:rPr>
              <a:t>et al. JAMA </a:t>
            </a:r>
            <a:r>
              <a:rPr lang="en-GB" sz="1067" dirty="0">
                <a:solidFill>
                  <a:srgbClr val="82786F"/>
                </a:solidFill>
                <a:latin typeface="Verdana" pitchFamily="34" charset="0"/>
                <a:cs typeface="Arial" charset="0"/>
              </a:rPr>
              <a:t>2013;310:2416–25; 9. Berry </a:t>
            </a:r>
            <a:r>
              <a:rPr lang="en-GB" sz="1067" i="1" dirty="0">
                <a:solidFill>
                  <a:srgbClr val="82786F"/>
                </a:solidFill>
                <a:latin typeface="Verdana" pitchFamily="34" charset="0"/>
                <a:cs typeface="Arial" charset="0"/>
              </a:rPr>
              <a:t>et al. </a:t>
            </a:r>
            <a:r>
              <a:rPr lang="en-GB" sz="1067" i="1" dirty="0" err="1">
                <a:solidFill>
                  <a:srgbClr val="82786F"/>
                </a:solidFill>
                <a:latin typeface="Verdana" pitchFamily="34" charset="0"/>
                <a:cs typeface="Arial" charset="0"/>
              </a:rPr>
              <a:t>Obes</a:t>
            </a:r>
            <a:r>
              <a:rPr lang="en-GB" sz="1067" i="1" dirty="0">
                <a:solidFill>
                  <a:srgbClr val="82786F"/>
                </a:solidFill>
                <a:latin typeface="Verdana" pitchFamily="34" charset="0"/>
                <a:cs typeface="Arial" charset="0"/>
              </a:rPr>
              <a:t> </a:t>
            </a:r>
            <a:r>
              <a:rPr lang="en-GB" sz="1067" i="1" dirty="0" err="1">
                <a:solidFill>
                  <a:srgbClr val="82786F"/>
                </a:solidFill>
                <a:latin typeface="Verdana" pitchFamily="34" charset="0"/>
                <a:cs typeface="Arial" charset="0"/>
              </a:rPr>
              <a:t>Surg</a:t>
            </a:r>
            <a:r>
              <a:rPr lang="en-GB" sz="1067" i="1" dirty="0">
                <a:solidFill>
                  <a:srgbClr val="82786F"/>
                </a:solidFill>
                <a:latin typeface="Verdana" pitchFamily="34" charset="0"/>
                <a:cs typeface="Arial" charset="0"/>
              </a:rPr>
              <a:t> </a:t>
            </a:r>
            <a:r>
              <a:rPr lang="en-GB" sz="1067" dirty="0">
                <a:solidFill>
                  <a:srgbClr val="82786F"/>
                </a:solidFill>
                <a:latin typeface="Verdana" pitchFamily="34" charset="0"/>
                <a:cs typeface="Arial" charset="0"/>
              </a:rPr>
              <a:t>2018;28:649–655</a:t>
            </a:r>
          </a:p>
        </p:txBody>
      </p:sp>
      <p:sp>
        <p:nvSpPr>
          <p:cNvPr id="71" name="Title 2">
            <a:extLst>
              <a:ext uri="{FF2B5EF4-FFF2-40B4-BE49-F238E27FC236}">
                <a16:creationId xmlns:a16="http://schemas.microsoft.com/office/drawing/2014/main" id="{82D94B26-9C65-4FCC-8C9F-F697AFBAD268}"/>
              </a:ext>
            </a:extLst>
          </p:cNvPr>
          <p:cNvSpPr txBox="1">
            <a:spLocks/>
          </p:cNvSpPr>
          <p:nvPr/>
        </p:nvSpPr>
        <p:spPr bwMode="auto">
          <a:xfrm>
            <a:off x="422400" y="687229"/>
            <a:ext cx="11347200" cy="52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fontAlgn="base">
              <a:spcBef>
                <a:spcPct val="0"/>
              </a:spcBef>
              <a:spcAft>
                <a:spcPct val="0"/>
              </a:spcAft>
              <a:defRPr sz="2400" b="1" kern="1200">
                <a:solidFill>
                  <a:schemeClr val="accent2"/>
                </a:solidFill>
                <a:latin typeface="+mj-lt"/>
                <a:ea typeface="+mj-ea"/>
                <a:cs typeface="+mj-cs"/>
              </a:defRPr>
            </a:lvl1pPr>
            <a:lvl2pPr algn="l" rtl="0" fontAlgn="base">
              <a:spcBef>
                <a:spcPct val="0"/>
              </a:spcBef>
              <a:spcAft>
                <a:spcPct val="0"/>
              </a:spcAft>
              <a:defRPr sz="2400" b="1">
                <a:solidFill>
                  <a:schemeClr val="accent2"/>
                </a:solidFill>
                <a:latin typeface="Verdana" pitchFamily="34" charset="0"/>
              </a:defRPr>
            </a:lvl2pPr>
            <a:lvl3pPr algn="l" rtl="0" fontAlgn="base">
              <a:spcBef>
                <a:spcPct val="0"/>
              </a:spcBef>
              <a:spcAft>
                <a:spcPct val="0"/>
              </a:spcAft>
              <a:defRPr sz="2400" b="1">
                <a:solidFill>
                  <a:schemeClr val="accent2"/>
                </a:solidFill>
                <a:latin typeface="Verdana" pitchFamily="34" charset="0"/>
              </a:defRPr>
            </a:lvl3pPr>
            <a:lvl4pPr algn="l" rtl="0" fontAlgn="base">
              <a:spcBef>
                <a:spcPct val="0"/>
              </a:spcBef>
              <a:spcAft>
                <a:spcPct val="0"/>
              </a:spcAft>
              <a:defRPr sz="2400" b="1">
                <a:solidFill>
                  <a:schemeClr val="accent2"/>
                </a:solidFill>
                <a:latin typeface="Verdana" pitchFamily="34" charset="0"/>
              </a:defRPr>
            </a:lvl4pPr>
            <a:lvl5pPr algn="l" rtl="0" fontAlgn="base">
              <a:spcBef>
                <a:spcPct val="0"/>
              </a:spcBef>
              <a:spcAft>
                <a:spcPct val="0"/>
              </a:spcAft>
              <a:defRPr sz="2400" b="1">
                <a:solidFill>
                  <a:schemeClr val="accent2"/>
                </a:solidFill>
                <a:latin typeface="Verdana" pitchFamily="34" charset="0"/>
              </a:defRPr>
            </a:lvl5pPr>
            <a:lvl6pPr marL="457200" algn="l" rtl="0" fontAlgn="base">
              <a:spcBef>
                <a:spcPct val="0"/>
              </a:spcBef>
              <a:spcAft>
                <a:spcPct val="0"/>
              </a:spcAft>
              <a:defRPr sz="2400" b="1">
                <a:solidFill>
                  <a:schemeClr val="accent2"/>
                </a:solidFill>
                <a:latin typeface="Verdana" pitchFamily="34" charset="0"/>
              </a:defRPr>
            </a:lvl6pPr>
            <a:lvl7pPr marL="914400" algn="l" rtl="0" fontAlgn="base">
              <a:spcBef>
                <a:spcPct val="0"/>
              </a:spcBef>
              <a:spcAft>
                <a:spcPct val="0"/>
              </a:spcAft>
              <a:defRPr sz="2400" b="1">
                <a:solidFill>
                  <a:schemeClr val="accent2"/>
                </a:solidFill>
                <a:latin typeface="Verdana" pitchFamily="34" charset="0"/>
              </a:defRPr>
            </a:lvl7pPr>
            <a:lvl8pPr marL="1371600" algn="l" rtl="0" fontAlgn="base">
              <a:spcBef>
                <a:spcPct val="0"/>
              </a:spcBef>
              <a:spcAft>
                <a:spcPct val="0"/>
              </a:spcAft>
              <a:defRPr sz="2400" b="1">
                <a:solidFill>
                  <a:schemeClr val="accent2"/>
                </a:solidFill>
                <a:latin typeface="Verdana" pitchFamily="34" charset="0"/>
              </a:defRPr>
            </a:lvl8pPr>
            <a:lvl9pPr marL="1828800" algn="l" rtl="0" fontAlgn="base">
              <a:spcBef>
                <a:spcPct val="0"/>
              </a:spcBef>
              <a:spcAft>
                <a:spcPct val="0"/>
              </a:spcAft>
              <a:defRPr sz="2400" b="1">
                <a:solidFill>
                  <a:schemeClr val="accent2"/>
                </a:solidFill>
                <a:latin typeface="Verdana" pitchFamily="34" charset="0"/>
              </a:defRPr>
            </a:lvl9pPr>
          </a:lstStyle>
          <a:p>
            <a:pPr defTabSz="1219170">
              <a:defRPr/>
            </a:pPr>
            <a:r>
              <a:rPr lang="en-GB" sz="3200" dirty="0" err="1">
                <a:solidFill>
                  <a:srgbClr val="001965"/>
                </a:solidFill>
                <a:latin typeface="Verdana"/>
              </a:rPr>
              <a:t>Efektivita</a:t>
            </a:r>
            <a:r>
              <a:rPr lang="en-GB" sz="3200" dirty="0">
                <a:solidFill>
                  <a:srgbClr val="001965"/>
                </a:solidFill>
                <a:latin typeface="Verdana"/>
              </a:rPr>
              <a:t> </a:t>
            </a:r>
            <a:r>
              <a:rPr lang="en-GB" sz="3200" dirty="0" err="1">
                <a:solidFill>
                  <a:srgbClr val="001965"/>
                </a:solidFill>
                <a:latin typeface="Verdana"/>
              </a:rPr>
              <a:t>existujících</a:t>
            </a:r>
            <a:r>
              <a:rPr lang="en-GB" sz="3200" dirty="0">
                <a:solidFill>
                  <a:srgbClr val="001965"/>
                </a:solidFill>
                <a:latin typeface="Verdana"/>
              </a:rPr>
              <a:t> </a:t>
            </a:r>
            <a:r>
              <a:rPr lang="en-GB" sz="3200" dirty="0" err="1">
                <a:solidFill>
                  <a:srgbClr val="001965"/>
                </a:solidFill>
                <a:latin typeface="Verdana"/>
              </a:rPr>
              <a:t>intervencí</a:t>
            </a:r>
            <a:r>
              <a:rPr lang="en-GB" sz="3200" dirty="0">
                <a:solidFill>
                  <a:srgbClr val="001965"/>
                </a:solidFill>
                <a:latin typeface="Verdana"/>
              </a:rPr>
              <a:t> </a:t>
            </a:r>
            <a:r>
              <a:rPr lang="en-GB" sz="3200" dirty="0" err="1">
                <a:solidFill>
                  <a:srgbClr val="001965"/>
                </a:solidFill>
                <a:latin typeface="Verdana"/>
              </a:rPr>
              <a:t>redukce</a:t>
            </a:r>
            <a:r>
              <a:rPr lang="en-GB" sz="3200" dirty="0">
                <a:solidFill>
                  <a:srgbClr val="001965"/>
                </a:solidFill>
                <a:latin typeface="Verdana"/>
              </a:rPr>
              <a:t> </a:t>
            </a:r>
            <a:r>
              <a:rPr lang="en-GB" sz="3200" dirty="0" err="1">
                <a:solidFill>
                  <a:srgbClr val="001965"/>
                </a:solidFill>
                <a:latin typeface="Verdana"/>
              </a:rPr>
              <a:t>váhy</a:t>
            </a:r>
            <a:endParaRPr lang="en-GB" sz="3200" dirty="0">
              <a:solidFill>
                <a:srgbClr val="001965"/>
              </a:solidFill>
              <a:latin typeface="Verdana"/>
            </a:endParaRPr>
          </a:p>
        </p:txBody>
      </p:sp>
      <p:cxnSp>
        <p:nvCxnSpPr>
          <p:cNvPr id="77" name="Straight Connector 76">
            <a:extLst>
              <a:ext uri="{FF2B5EF4-FFF2-40B4-BE49-F238E27FC236}">
                <a16:creationId xmlns:a16="http://schemas.microsoft.com/office/drawing/2014/main" id="{13830554-C09E-422D-87B7-E920FAA636EB}"/>
              </a:ext>
            </a:extLst>
          </p:cNvPr>
          <p:cNvCxnSpPr/>
          <p:nvPr/>
        </p:nvCxnSpPr>
        <p:spPr>
          <a:xfrm>
            <a:off x="1729185" y="2422946"/>
            <a:ext cx="9030800" cy="12769"/>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D766FE8-FCF0-41B9-A03D-DE8F881AE3DB}"/>
              </a:ext>
            </a:extLst>
          </p:cNvPr>
          <p:cNvCxnSpPr/>
          <p:nvPr/>
        </p:nvCxnSpPr>
        <p:spPr>
          <a:xfrm>
            <a:off x="1729185" y="1913570"/>
            <a:ext cx="9030800" cy="12769"/>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7DC4379-CE4F-4851-9BCB-10DB59862FA0}"/>
              </a:ext>
            </a:extLst>
          </p:cNvPr>
          <p:cNvCxnSpPr/>
          <p:nvPr/>
        </p:nvCxnSpPr>
        <p:spPr>
          <a:xfrm>
            <a:off x="1729185" y="1407634"/>
            <a:ext cx="9030800" cy="12769"/>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68B554F-D884-4D32-8807-CD6133980074}"/>
              </a:ext>
            </a:extLst>
          </p:cNvPr>
          <p:cNvCxnSpPr/>
          <p:nvPr/>
        </p:nvCxnSpPr>
        <p:spPr>
          <a:xfrm>
            <a:off x="1729185" y="2781002"/>
            <a:ext cx="9030800" cy="12769"/>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19E4760-7FCF-42F8-B98A-E14008636359}"/>
              </a:ext>
            </a:extLst>
          </p:cNvPr>
          <p:cNvCxnSpPr/>
          <p:nvPr/>
        </p:nvCxnSpPr>
        <p:spPr>
          <a:xfrm>
            <a:off x="1729185" y="3758658"/>
            <a:ext cx="9030800" cy="12769"/>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546917C-8CAD-464D-8840-AC101C8DCE48}"/>
              </a:ext>
            </a:extLst>
          </p:cNvPr>
          <p:cNvCxnSpPr/>
          <p:nvPr/>
        </p:nvCxnSpPr>
        <p:spPr>
          <a:xfrm>
            <a:off x="1729185" y="4268034"/>
            <a:ext cx="9030800" cy="12769"/>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B3B81A2-1B50-4EA2-8294-3DCFF3624946}"/>
              </a:ext>
            </a:extLst>
          </p:cNvPr>
          <p:cNvCxnSpPr/>
          <p:nvPr/>
        </p:nvCxnSpPr>
        <p:spPr>
          <a:xfrm>
            <a:off x="1749457" y="4777410"/>
            <a:ext cx="9030800" cy="12769"/>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26A4EF13-6CC9-4B43-97B4-01FD4C52A9DB}"/>
              </a:ext>
            </a:extLst>
          </p:cNvPr>
          <p:cNvSpPr txBox="1"/>
          <p:nvPr/>
        </p:nvSpPr>
        <p:spPr>
          <a:xfrm>
            <a:off x="1529004" y="5445762"/>
            <a:ext cx="438149" cy="338554"/>
          </a:xfrm>
          <a:prstGeom prst="rect">
            <a:avLst/>
          </a:prstGeom>
          <a:noFill/>
        </p:spPr>
        <p:txBody>
          <a:bodyPr wrap="square" rtlCol="0">
            <a:spAutoFit/>
          </a:bodyPr>
          <a:lstStyle/>
          <a:p>
            <a:pPr algn="ctr" defTabSz="1219170" fontAlgn="base">
              <a:spcBef>
                <a:spcPct val="0"/>
              </a:spcBef>
              <a:spcAft>
                <a:spcPct val="0"/>
              </a:spcAft>
              <a:defRPr/>
            </a:pPr>
            <a:r>
              <a:rPr lang="en-GB" sz="1600" dirty="0">
                <a:solidFill>
                  <a:srgbClr val="001965"/>
                </a:solidFill>
                <a:latin typeface="Verdana" pitchFamily="34" charset="0"/>
                <a:cs typeface="Arial" charset="0"/>
              </a:rPr>
              <a:t>0</a:t>
            </a:r>
          </a:p>
        </p:txBody>
      </p:sp>
      <p:sp>
        <p:nvSpPr>
          <p:cNvPr id="85" name="TextBox 84">
            <a:extLst>
              <a:ext uri="{FF2B5EF4-FFF2-40B4-BE49-F238E27FC236}">
                <a16:creationId xmlns:a16="http://schemas.microsoft.com/office/drawing/2014/main" id="{88B620E9-8807-4234-8C11-D4D86771D6B4}"/>
              </a:ext>
            </a:extLst>
          </p:cNvPr>
          <p:cNvSpPr txBox="1"/>
          <p:nvPr/>
        </p:nvSpPr>
        <p:spPr>
          <a:xfrm>
            <a:off x="3045827" y="5445762"/>
            <a:ext cx="438149" cy="338554"/>
          </a:xfrm>
          <a:prstGeom prst="rect">
            <a:avLst/>
          </a:prstGeom>
          <a:noFill/>
        </p:spPr>
        <p:txBody>
          <a:bodyPr wrap="square" rtlCol="0">
            <a:spAutoFit/>
          </a:bodyPr>
          <a:lstStyle/>
          <a:p>
            <a:pPr algn="ctr" defTabSz="1219170" fontAlgn="base">
              <a:spcBef>
                <a:spcPct val="0"/>
              </a:spcBef>
              <a:spcAft>
                <a:spcPct val="0"/>
              </a:spcAft>
              <a:defRPr/>
            </a:pPr>
            <a:r>
              <a:rPr lang="en-GB" sz="1600" dirty="0">
                <a:solidFill>
                  <a:srgbClr val="001965"/>
                </a:solidFill>
                <a:latin typeface="Verdana" pitchFamily="34" charset="0"/>
                <a:cs typeface="Arial" charset="0"/>
              </a:rPr>
              <a:t>5</a:t>
            </a:r>
          </a:p>
        </p:txBody>
      </p:sp>
      <p:sp>
        <p:nvSpPr>
          <p:cNvPr id="86" name="TextBox 85">
            <a:extLst>
              <a:ext uri="{FF2B5EF4-FFF2-40B4-BE49-F238E27FC236}">
                <a16:creationId xmlns:a16="http://schemas.microsoft.com/office/drawing/2014/main" id="{A607C05A-AA89-43D6-96BE-35E2D80E91F7}"/>
              </a:ext>
            </a:extLst>
          </p:cNvPr>
          <p:cNvSpPr txBox="1"/>
          <p:nvPr/>
        </p:nvSpPr>
        <p:spPr>
          <a:xfrm>
            <a:off x="4430841" y="5445762"/>
            <a:ext cx="673115" cy="338554"/>
          </a:xfrm>
          <a:prstGeom prst="rect">
            <a:avLst/>
          </a:prstGeom>
          <a:noFill/>
        </p:spPr>
        <p:txBody>
          <a:bodyPr wrap="square" rtlCol="0">
            <a:spAutoFit/>
          </a:bodyPr>
          <a:lstStyle/>
          <a:p>
            <a:pPr algn="ctr" defTabSz="1219170" fontAlgn="base">
              <a:spcBef>
                <a:spcPct val="0"/>
              </a:spcBef>
              <a:spcAft>
                <a:spcPct val="0"/>
              </a:spcAft>
              <a:defRPr/>
            </a:pPr>
            <a:r>
              <a:rPr lang="en-GB" sz="1600" dirty="0">
                <a:solidFill>
                  <a:srgbClr val="001965"/>
                </a:solidFill>
                <a:latin typeface="Verdana" pitchFamily="34" charset="0"/>
                <a:cs typeface="Arial" charset="0"/>
              </a:rPr>
              <a:t>10</a:t>
            </a:r>
          </a:p>
        </p:txBody>
      </p:sp>
      <p:sp>
        <p:nvSpPr>
          <p:cNvPr id="87" name="TextBox 86">
            <a:extLst>
              <a:ext uri="{FF2B5EF4-FFF2-40B4-BE49-F238E27FC236}">
                <a16:creationId xmlns:a16="http://schemas.microsoft.com/office/drawing/2014/main" id="{DAB3378E-B70C-4C6B-8D52-322B32149AF1}"/>
              </a:ext>
            </a:extLst>
          </p:cNvPr>
          <p:cNvSpPr txBox="1"/>
          <p:nvPr/>
        </p:nvSpPr>
        <p:spPr>
          <a:xfrm>
            <a:off x="5984917" y="5445762"/>
            <a:ext cx="535539" cy="338554"/>
          </a:xfrm>
          <a:prstGeom prst="rect">
            <a:avLst/>
          </a:prstGeom>
          <a:noFill/>
        </p:spPr>
        <p:txBody>
          <a:bodyPr wrap="square" rtlCol="0">
            <a:spAutoFit/>
          </a:bodyPr>
          <a:lstStyle/>
          <a:p>
            <a:pPr algn="ctr" defTabSz="1219170" fontAlgn="base">
              <a:spcBef>
                <a:spcPct val="0"/>
              </a:spcBef>
              <a:spcAft>
                <a:spcPct val="0"/>
              </a:spcAft>
              <a:defRPr/>
            </a:pPr>
            <a:r>
              <a:rPr lang="en-GB" sz="1600" dirty="0">
                <a:solidFill>
                  <a:srgbClr val="001965"/>
                </a:solidFill>
                <a:latin typeface="Verdana" pitchFamily="34" charset="0"/>
                <a:cs typeface="Arial" charset="0"/>
              </a:rPr>
              <a:t>15</a:t>
            </a:r>
          </a:p>
        </p:txBody>
      </p:sp>
      <p:sp>
        <p:nvSpPr>
          <p:cNvPr id="88" name="TextBox 87">
            <a:extLst>
              <a:ext uri="{FF2B5EF4-FFF2-40B4-BE49-F238E27FC236}">
                <a16:creationId xmlns:a16="http://schemas.microsoft.com/office/drawing/2014/main" id="{B1CE5D94-E5AE-4A54-8ADA-A8C8D978A036}"/>
              </a:ext>
            </a:extLst>
          </p:cNvPr>
          <p:cNvSpPr txBox="1"/>
          <p:nvPr/>
        </p:nvSpPr>
        <p:spPr>
          <a:xfrm>
            <a:off x="7450845" y="5445762"/>
            <a:ext cx="618096" cy="338554"/>
          </a:xfrm>
          <a:prstGeom prst="rect">
            <a:avLst/>
          </a:prstGeom>
          <a:noFill/>
        </p:spPr>
        <p:txBody>
          <a:bodyPr wrap="square" rtlCol="0">
            <a:spAutoFit/>
          </a:bodyPr>
          <a:lstStyle/>
          <a:p>
            <a:pPr algn="ctr" defTabSz="1219170" fontAlgn="base">
              <a:spcBef>
                <a:spcPct val="0"/>
              </a:spcBef>
              <a:spcAft>
                <a:spcPct val="0"/>
              </a:spcAft>
              <a:defRPr/>
            </a:pPr>
            <a:r>
              <a:rPr lang="en-GB" sz="1600" dirty="0">
                <a:solidFill>
                  <a:srgbClr val="001965"/>
                </a:solidFill>
                <a:latin typeface="Verdana" pitchFamily="34" charset="0"/>
                <a:cs typeface="Arial" charset="0"/>
              </a:rPr>
              <a:t>20</a:t>
            </a:r>
          </a:p>
        </p:txBody>
      </p:sp>
      <p:sp>
        <p:nvSpPr>
          <p:cNvPr id="89" name="TextBox 88">
            <a:extLst>
              <a:ext uri="{FF2B5EF4-FFF2-40B4-BE49-F238E27FC236}">
                <a16:creationId xmlns:a16="http://schemas.microsoft.com/office/drawing/2014/main" id="{2EA4D1B3-5518-4C61-AE35-E186DC32AFF4}"/>
              </a:ext>
            </a:extLst>
          </p:cNvPr>
          <p:cNvSpPr txBox="1"/>
          <p:nvPr/>
        </p:nvSpPr>
        <p:spPr>
          <a:xfrm>
            <a:off x="8999331" y="5445762"/>
            <a:ext cx="539787" cy="338554"/>
          </a:xfrm>
          <a:prstGeom prst="rect">
            <a:avLst/>
          </a:prstGeom>
          <a:noFill/>
        </p:spPr>
        <p:txBody>
          <a:bodyPr wrap="square" rtlCol="0">
            <a:spAutoFit/>
          </a:bodyPr>
          <a:lstStyle/>
          <a:p>
            <a:pPr algn="ctr" defTabSz="1219170" fontAlgn="base">
              <a:spcBef>
                <a:spcPct val="0"/>
              </a:spcBef>
              <a:spcAft>
                <a:spcPct val="0"/>
              </a:spcAft>
              <a:defRPr/>
            </a:pPr>
            <a:r>
              <a:rPr lang="en-GB" sz="1600" dirty="0">
                <a:solidFill>
                  <a:srgbClr val="001965"/>
                </a:solidFill>
                <a:latin typeface="Verdana" pitchFamily="34" charset="0"/>
                <a:cs typeface="Arial" charset="0"/>
              </a:rPr>
              <a:t>25</a:t>
            </a:r>
          </a:p>
        </p:txBody>
      </p:sp>
      <p:sp>
        <p:nvSpPr>
          <p:cNvPr id="90" name="TextBox 89">
            <a:extLst>
              <a:ext uri="{FF2B5EF4-FFF2-40B4-BE49-F238E27FC236}">
                <a16:creationId xmlns:a16="http://schemas.microsoft.com/office/drawing/2014/main" id="{06F98076-468B-4929-AEBB-84886CF0C793}"/>
              </a:ext>
            </a:extLst>
          </p:cNvPr>
          <p:cNvSpPr txBox="1"/>
          <p:nvPr/>
        </p:nvSpPr>
        <p:spPr>
          <a:xfrm>
            <a:off x="10453033" y="5445762"/>
            <a:ext cx="596944" cy="338554"/>
          </a:xfrm>
          <a:prstGeom prst="rect">
            <a:avLst/>
          </a:prstGeom>
          <a:noFill/>
        </p:spPr>
        <p:txBody>
          <a:bodyPr wrap="square" rtlCol="0">
            <a:spAutoFit/>
          </a:bodyPr>
          <a:lstStyle/>
          <a:p>
            <a:pPr algn="ctr" defTabSz="1219170" fontAlgn="base">
              <a:spcBef>
                <a:spcPct val="0"/>
              </a:spcBef>
              <a:spcAft>
                <a:spcPct val="0"/>
              </a:spcAft>
              <a:defRPr/>
            </a:pPr>
            <a:r>
              <a:rPr lang="en-GB" sz="1600" dirty="0">
                <a:solidFill>
                  <a:srgbClr val="001965"/>
                </a:solidFill>
                <a:latin typeface="Verdana" pitchFamily="34" charset="0"/>
                <a:cs typeface="Arial" charset="0"/>
              </a:rPr>
              <a:t>30</a:t>
            </a:r>
          </a:p>
        </p:txBody>
      </p:sp>
      <p:grpSp>
        <p:nvGrpSpPr>
          <p:cNvPr id="57" name="Group 56">
            <a:extLst>
              <a:ext uri="{FF2B5EF4-FFF2-40B4-BE49-F238E27FC236}">
                <a16:creationId xmlns:a16="http://schemas.microsoft.com/office/drawing/2014/main" id="{6E5AD782-38C8-406F-8B34-268CBD982411}"/>
              </a:ext>
            </a:extLst>
          </p:cNvPr>
          <p:cNvGrpSpPr/>
          <p:nvPr/>
        </p:nvGrpSpPr>
        <p:grpSpPr>
          <a:xfrm>
            <a:off x="3257425" y="1423126"/>
            <a:ext cx="7517367" cy="4028449"/>
            <a:chOff x="2311508" y="1423511"/>
            <a:chExt cx="5638025" cy="2665170"/>
          </a:xfrm>
        </p:grpSpPr>
        <p:cxnSp>
          <p:nvCxnSpPr>
            <p:cNvPr id="91" name="Straight Connector 90">
              <a:extLst>
                <a:ext uri="{FF2B5EF4-FFF2-40B4-BE49-F238E27FC236}">
                  <a16:creationId xmlns:a16="http://schemas.microsoft.com/office/drawing/2014/main" id="{C0791E3E-D4C7-47FC-8D58-C610678F0661}"/>
                </a:ext>
              </a:extLst>
            </p:cNvPr>
            <p:cNvCxnSpPr/>
            <p:nvPr/>
          </p:nvCxnSpPr>
          <p:spPr>
            <a:xfrm flipV="1">
              <a:off x="2311508" y="1423511"/>
              <a:ext cx="0" cy="2665170"/>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E81850C-FB13-40D8-B1F6-1BF692980055}"/>
                </a:ext>
              </a:extLst>
            </p:cNvPr>
            <p:cNvCxnSpPr/>
            <p:nvPr/>
          </p:nvCxnSpPr>
          <p:spPr>
            <a:xfrm flipV="1">
              <a:off x="3429389" y="1423511"/>
              <a:ext cx="0" cy="2665170"/>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269B339-A780-4011-8028-FA338BF9E045}"/>
                </a:ext>
              </a:extLst>
            </p:cNvPr>
            <p:cNvCxnSpPr/>
            <p:nvPr/>
          </p:nvCxnSpPr>
          <p:spPr>
            <a:xfrm flipV="1">
              <a:off x="4565399" y="1423511"/>
              <a:ext cx="0" cy="2665170"/>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E4E2D8B-E104-4EC9-AA67-84F485B6C5FA}"/>
                </a:ext>
              </a:extLst>
            </p:cNvPr>
            <p:cNvCxnSpPr/>
            <p:nvPr/>
          </p:nvCxnSpPr>
          <p:spPr>
            <a:xfrm flipV="1">
              <a:off x="5683284" y="1423511"/>
              <a:ext cx="0" cy="2665170"/>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71B1B0E-4A92-42AF-8080-57FA94ECB839}"/>
                </a:ext>
              </a:extLst>
            </p:cNvPr>
            <p:cNvCxnSpPr/>
            <p:nvPr/>
          </p:nvCxnSpPr>
          <p:spPr>
            <a:xfrm flipV="1">
              <a:off x="6813524" y="1423511"/>
              <a:ext cx="0" cy="2665170"/>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C772E5C-03A3-4875-B959-D47805901A08}"/>
                </a:ext>
              </a:extLst>
            </p:cNvPr>
            <p:cNvCxnSpPr/>
            <p:nvPr/>
          </p:nvCxnSpPr>
          <p:spPr>
            <a:xfrm flipV="1">
              <a:off x="7949533" y="1423511"/>
              <a:ext cx="0" cy="2665170"/>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grpSp>
      <p:cxnSp>
        <p:nvCxnSpPr>
          <p:cNvPr id="104" name="Straight Connector 103">
            <a:extLst>
              <a:ext uri="{FF2B5EF4-FFF2-40B4-BE49-F238E27FC236}">
                <a16:creationId xmlns:a16="http://schemas.microsoft.com/office/drawing/2014/main" id="{4795AB22-5CC4-40FE-ABF2-285619645362}"/>
              </a:ext>
            </a:extLst>
          </p:cNvPr>
          <p:cNvCxnSpPr>
            <a:cxnSpLocks/>
          </p:cNvCxnSpPr>
          <p:nvPr/>
        </p:nvCxnSpPr>
        <p:spPr>
          <a:xfrm>
            <a:off x="1748079" y="1404911"/>
            <a:ext cx="0" cy="3878291"/>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CFBBEB5-0D4F-420F-B11C-E15D5C34DB72}"/>
              </a:ext>
            </a:extLst>
          </p:cNvPr>
          <p:cNvCxnSpPr/>
          <p:nvPr/>
        </p:nvCxnSpPr>
        <p:spPr>
          <a:xfrm flipH="1">
            <a:off x="1748079" y="5283201"/>
            <a:ext cx="9025467"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0E07CA8-613C-4AA0-A65B-1EA1DFB4125C}"/>
              </a:ext>
            </a:extLst>
          </p:cNvPr>
          <p:cNvCxnSpPr>
            <a:cxnSpLocks/>
          </p:cNvCxnSpPr>
          <p:nvPr/>
        </p:nvCxnSpPr>
        <p:spPr>
          <a:xfrm>
            <a:off x="1748079" y="5274735"/>
            <a:ext cx="0" cy="16256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565B56E-5087-4813-9C17-058A018766A3}"/>
              </a:ext>
            </a:extLst>
          </p:cNvPr>
          <p:cNvCxnSpPr/>
          <p:nvPr/>
        </p:nvCxnSpPr>
        <p:spPr>
          <a:xfrm>
            <a:off x="3248653" y="5274735"/>
            <a:ext cx="0" cy="16256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EE2BDC8-7B8D-4E86-93BB-08536F73687F}"/>
              </a:ext>
            </a:extLst>
          </p:cNvPr>
          <p:cNvCxnSpPr/>
          <p:nvPr/>
        </p:nvCxnSpPr>
        <p:spPr>
          <a:xfrm>
            <a:off x="4749228" y="5274735"/>
            <a:ext cx="0" cy="16256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337D817-BA0F-4DBC-8C3C-89B76E1108A2}"/>
              </a:ext>
            </a:extLst>
          </p:cNvPr>
          <p:cNvCxnSpPr/>
          <p:nvPr/>
        </p:nvCxnSpPr>
        <p:spPr>
          <a:xfrm>
            <a:off x="6249803" y="5274735"/>
            <a:ext cx="0" cy="16256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FF06642-B320-4697-94AE-9602F4A0BC82}"/>
              </a:ext>
            </a:extLst>
          </p:cNvPr>
          <p:cNvCxnSpPr/>
          <p:nvPr/>
        </p:nvCxnSpPr>
        <p:spPr>
          <a:xfrm>
            <a:off x="7750377" y="5274735"/>
            <a:ext cx="0" cy="16256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D4B5BC1-AB0F-404B-8A72-E7E35C495294}"/>
              </a:ext>
            </a:extLst>
          </p:cNvPr>
          <p:cNvCxnSpPr/>
          <p:nvPr/>
        </p:nvCxnSpPr>
        <p:spPr>
          <a:xfrm>
            <a:off x="9250952" y="5274735"/>
            <a:ext cx="0" cy="16256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39BBBAB-D866-4618-8822-F73DB2E54E47}"/>
              </a:ext>
            </a:extLst>
          </p:cNvPr>
          <p:cNvCxnSpPr/>
          <p:nvPr/>
        </p:nvCxnSpPr>
        <p:spPr>
          <a:xfrm>
            <a:off x="10751525" y="5274735"/>
            <a:ext cx="0" cy="16256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49F24FAD-E23F-4D5F-B1A2-A2E9CE06C308}"/>
              </a:ext>
            </a:extLst>
          </p:cNvPr>
          <p:cNvSpPr txBox="1"/>
          <p:nvPr/>
        </p:nvSpPr>
        <p:spPr>
          <a:xfrm>
            <a:off x="4848942" y="5792986"/>
            <a:ext cx="2840629" cy="338554"/>
          </a:xfrm>
          <a:prstGeom prst="rect">
            <a:avLst/>
          </a:prstGeom>
          <a:noFill/>
        </p:spPr>
        <p:txBody>
          <a:bodyPr wrap="square" rtlCol="0">
            <a:spAutoFit/>
          </a:bodyPr>
          <a:lstStyle/>
          <a:p>
            <a:pPr algn="ctr" defTabSz="1219170" fontAlgn="base">
              <a:spcBef>
                <a:spcPct val="0"/>
              </a:spcBef>
              <a:spcAft>
                <a:spcPct val="0"/>
              </a:spcAft>
              <a:defRPr/>
            </a:pPr>
            <a:r>
              <a:rPr lang="en-GB" sz="1600" dirty="0">
                <a:solidFill>
                  <a:srgbClr val="001965"/>
                </a:solidFill>
                <a:latin typeface="Verdana" pitchFamily="34" charset="0"/>
                <a:cs typeface="Arial" charset="0"/>
              </a:rPr>
              <a:t>Weight loss (%)</a:t>
            </a:r>
          </a:p>
        </p:txBody>
      </p:sp>
      <p:cxnSp>
        <p:nvCxnSpPr>
          <p:cNvPr id="114" name="Straight Connector 113">
            <a:extLst>
              <a:ext uri="{FF2B5EF4-FFF2-40B4-BE49-F238E27FC236}">
                <a16:creationId xmlns:a16="http://schemas.microsoft.com/office/drawing/2014/main" id="{42157F99-3119-4174-BBC1-52EF6B10AF62}"/>
              </a:ext>
            </a:extLst>
          </p:cNvPr>
          <p:cNvCxnSpPr/>
          <p:nvPr/>
        </p:nvCxnSpPr>
        <p:spPr>
          <a:xfrm rot="16200000">
            <a:off x="1663291" y="5205505"/>
            <a:ext cx="0" cy="16256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F37505D-ED6A-4997-B505-13605C2AE31A}"/>
              </a:ext>
            </a:extLst>
          </p:cNvPr>
          <p:cNvCxnSpPr/>
          <p:nvPr/>
        </p:nvCxnSpPr>
        <p:spPr>
          <a:xfrm>
            <a:off x="1582011" y="4777409"/>
            <a:ext cx="176669"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5C5C499-9AF7-4072-8E6D-415BDC974C1F}"/>
              </a:ext>
            </a:extLst>
          </p:cNvPr>
          <p:cNvCxnSpPr/>
          <p:nvPr/>
        </p:nvCxnSpPr>
        <p:spPr>
          <a:xfrm>
            <a:off x="1582011" y="4268033"/>
            <a:ext cx="176669"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F54ECDA-8DBF-4750-AC5F-582D14F56F48}"/>
              </a:ext>
            </a:extLst>
          </p:cNvPr>
          <p:cNvCxnSpPr/>
          <p:nvPr/>
        </p:nvCxnSpPr>
        <p:spPr>
          <a:xfrm>
            <a:off x="1582011" y="3758657"/>
            <a:ext cx="176669"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DD0C0A3-E749-4793-B008-BF23096D7DAE}"/>
              </a:ext>
            </a:extLst>
          </p:cNvPr>
          <p:cNvCxnSpPr/>
          <p:nvPr/>
        </p:nvCxnSpPr>
        <p:spPr>
          <a:xfrm>
            <a:off x="1582011" y="2787385"/>
            <a:ext cx="176669"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EFA0524-224E-45B0-9406-767CCA51C741}"/>
              </a:ext>
            </a:extLst>
          </p:cNvPr>
          <p:cNvCxnSpPr/>
          <p:nvPr/>
        </p:nvCxnSpPr>
        <p:spPr>
          <a:xfrm>
            <a:off x="1582011" y="2429329"/>
            <a:ext cx="166068"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37604C1-E1BC-407A-BB91-912B8AA7BCC8}"/>
              </a:ext>
            </a:extLst>
          </p:cNvPr>
          <p:cNvCxnSpPr>
            <a:cxnSpLocks/>
          </p:cNvCxnSpPr>
          <p:nvPr/>
        </p:nvCxnSpPr>
        <p:spPr>
          <a:xfrm>
            <a:off x="1582011" y="1919953"/>
            <a:ext cx="166068"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33AEADF-510F-436C-B59D-45DBC4E6F757}"/>
              </a:ext>
            </a:extLst>
          </p:cNvPr>
          <p:cNvCxnSpPr/>
          <p:nvPr/>
        </p:nvCxnSpPr>
        <p:spPr>
          <a:xfrm>
            <a:off x="1582011" y="1414017"/>
            <a:ext cx="162560"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66218A6-0028-408B-93EB-EE027C1FF318}"/>
              </a:ext>
            </a:extLst>
          </p:cNvPr>
          <p:cNvGrpSpPr/>
          <p:nvPr/>
        </p:nvGrpSpPr>
        <p:grpSpPr>
          <a:xfrm>
            <a:off x="107577" y="1404910"/>
            <a:ext cx="3149847" cy="502573"/>
            <a:chOff x="-50878" y="1398797"/>
            <a:chExt cx="2362385" cy="376930"/>
          </a:xfrm>
        </p:grpSpPr>
        <p:sp>
          <p:nvSpPr>
            <p:cNvPr id="97" name="TextBox 96">
              <a:extLst>
                <a:ext uri="{FF2B5EF4-FFF2-40B4-BE49-F238E27FC236}">
                  <a16:creationId xmlns:a16="http://schemas.microsoft.com/office/drawing/2014/main" id="{4F5149C1-4990-49FE-97BF-F922F0B2A9B7}"/>
                </a:ext>
              </a:extLst>
            </p:cNvPr>
            <p:cNvSpPr txBox="1"/>
            <p:nvPr/>
          </p:nvSpPr>
          <p:spPr>
            <a:xfrm>
              <a:off x="-50878" y="1398797"/>
              <a:ext cx="1255207" cy="376930"/>
            </a:xfrm>
            <a:prstGeom prst="rect">
              <a:avLst/>
            </a:prstGeom>
            <a:noFill/>
          </p:spPr>
          <p:txBody>
            <a:bodyPr wrap="square" rtlCol="0">
              <a:spAutoFit/>
            </a:bodyPr>
            <a:lstStyle/>
            <a:p>
              <a:pPr algn="r" defTabSz="1219170" fontAlgn="base">
                <a:spcBef>
                  <a:spcPct val="0"/>
                </a:spcBef>
                <a:spcAft>
                  <a:spcPct val="0"/>
                </a:spcAft>
                <a:defRPr/>
              </a:pPr>
              <a:r>
                <a:rPr lang="en-GB" sz="1333" dirty="0" err="1">
                  <a:solidFill>
                    <a:srgbClr val="001965"/>
                  </a:solidFill>
                  <a:latin typeface="Verdana" pitchFamily="34" charset="0"/>
                  <a:cs typeface="Arial" charset="0"/>
                </a:rPr>
                <a:t>Změna</a:t>
              </a:r>
              <a:r>
                <a:rPr lang="en-GB" sz="1333" dirty="0">
                  <a:solidFill>
                    <a:srgbClr val="001965"/>
                  </a:solidFill>
                  <a:latin typeface="Verdana" pitchFamily="34" charset="0"/>
                  <a:cs typeface="Arial" charset="0"/>
                </a:rPr>
                <a:t> </a:t>
              </a:r>
              <a:r>
                <a:rPr lang="en-GB" sz="1333" dirty="0" err="1">
                  <a:solidFill>
                    <a:srgbClr val="001965"/>
                  </a:solidFill>
                  <a:latin typeface="Verdana" pitchFamily="34" charset="0"/>
                  <a:cs typeface="Arial" charset="0"/>
                </a:rPr>
                <a:t>životního</a:t>
              </a:r>
              <a:r>
                <a:rPr lang="en-GB" sz="1333" dirty="0">
                  <a:solidFill>
                    <a:srgbClr val="001965"/>
                  </a:solidFill>
                  <a:latin typeface="Verdana" pitchFamily="34" charset="0"/>
                  <a:cs typeface="Arial" charset="0"/>
                </a:rPr>
                <a:t>  </a:t>
              </a:r>
              <a:br>
                <a:rPr lang="en-GB" sz="1333" dirty="0">
                  <a:solidFill>
                    <a:srgbClr val="001965"/>
                  </a:solidFill>
                  <a:latin typeface="Verdana" pitchFamily="34" charset="0"/>
                  <a:cs typeface="Arial" charset="0"/>
                </a:rPr>
              </a:br>
              <a:r>
                <a:rPr lang="en-GB" sz="1333" dirty="0">
                  <a:solidFill>
                    <a:srgbClr val="001965"/>
                  </a:solidFill>
                  <a:latin typeface="Verdana" pitchFamily="34" charset="0"/>
                  <a:cs typeface="Arial" charset="0"/>
                </a:rPr>
                <a:t>stylu</a:t>
              </a:r>
              <a:r>
                <a:rPr lang="en-GB" sz="1333" baseline="30000" dirty="0">
                  <a:solidFill>
                    <a:srgbClr val="001965"/>
                  </a:solidFill>
                  <a:latin typeface="Verdana" pitchFamily="34" charset="0"/>
                  <a:cs typeface="Arial" charset="0"/>
                </a:rPr>
                <a:t>1,2</a:t>
              </a:r>
              <a:endParaRPr lang="en-GB" sz="1333" dirty="0">
                <a:solidFill>
                  <a:srgbClr val="001965"/>
                </a:solidFill>
                <a:latin typeface="Verdana" pitchFamily="34" charset="0"/>
                <a:cs typeface="Arial" charset="0"/>
              </a:endParaRPr>
            </a:p>
          </p:txBody>
        </p:sp>
        <p:sp>
          <p:nvSpPr>
            <p:cNvPr id="122" name="Rectangle 121">
              <a:extLst>
                <a:ext uri="{FF2B5EF4-FFF2-40B4-BE49-F238E27FC236}">
                  <a16:creationId xmlns:a16="http://schemas.microsoft.com/office/drawing/2014/main" id="{F9D8DFCB-6AD6-4842-AE89-754FFA7B6B06}"/>
                </a:ext>
              </a:extLst>
            </p:cNvPr>
            <p:cNvSpPr/>
            <p:nvPr/>
          </p:nvSpPr>
          <p:spPr>
            <a:xfrm>
              <a:off x="1614114" y="1495485"/>
              <a:ext cx="697393" cy="206734"/>
            </a:xfrm>
            <a:prstGeom prst="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GB" sz="1467" b="1" dirty="0">
                  <a:solidFill>
                    <a:srgbClr val="FFFFFF"/>
                  </a:solidFill>
                  <a:latin typeface="Verdana"/>
                </a:rPr>
                <a:t>3–5%</a:t>
              </a:r>
            </a:p>
          </p:txBody>
        </p:sp>
      </p:grpSp>
      <p:grpSp>
        <p:nvGrpSpPr>
          <p:cNvPr id="18" name="Group 17">
            <a:extLst>
              <a:ext uri="{FF2B5EF4-FFF2-40B4-BE49-F238E27FC236}">
                <a16:creationId xmlns:a16="http://schemas.microsoft.com/office/drawing/2014/main" id="{B5F38C78-37FF-4AB9-BD09-437F66C3326A}"/>
              </a:ext>
            </a:extLst>
          </p:cNvPr>
          <p:cNvGrpSpPr/>
          <p:nvPr/>
        </p:nvGrpSpPr>
        <p:grpSpPr>
          <a:xfrm>
            <a:off x="107578" y="3309942"/>
            <a:ext cx="4631000" cy="331839"/>
            <a:chOff x="-50877" y="2541469"/>
            <a:chExt cx="3473250" cy="248880"/>
          </a:xfrm>
        </p:grpSpPr>
        <p:sp>
          <p:nvSpPr>
            <p:cNvPr id="100" name="TextBox 99">
              <a:extLst>
                <a:ext uri="{FF2B5EF4-FFF2-40B4-BE49-F238E27FC236}">
                  <a16:creationId xmlns:a16="http://schemas.microsoft.com/office/drawing/2014/main" id="{9E62530E-C534-44E8-B077-7099CBF49118}"/>
                </a:ext>
              </a:extLst>
            </p:cNvPr>
            <p:cNvSpPr txBox="1"/>
            <p:nvPr/>
          </p:nvSpPr>
          <p:spPr>
            <a:xfrm>
              <a:off x="-50877" y="2541469"/>
              <a:ext cx="1255207" cy="223091"/>
            </a:xfrm>
            <a:prstGeom prst="rect">
              <a:avLst/>
            </a:prstGeom>
            <a:noFill/>
          </p:spPr>
          <p:txBody>
            <a:bodyPr wrap="square" rtlCol="0">
              <a:spAutoFit/>
            </a:bodyPr>
            <a:lstStyle/>
            <a:p>
              <a:pPr algn="r" defTabSz="1219170" fontAlgn="base">
                <a:spcBef>
                  <a:spcPct val="0"/>
                </a:spcBef>
                <a:spcAft>
                  <a:spcPct val="0"/>
                </a:spcAft>
                <a:defRPr/>
              </a:pPr>
              <a:r>
                <a:rPr lang="en-GB" sz="1333" dirty="0">
                  <a:solidFill>
                    <a:srgbClr val="001965"/>
                  </a:solidFill>
                  <a:latin typeface="Verdana" pitchFamily="34" charset="0"/>
                  <a:cs typeface="Arial" charset="0"/>
                </a:rPr>
                <a:t>Farmakoterapie</a:t>
              </a:r>
              <a:r>
                <a:rPr lang="en-GB" sz="1333" baseline="30000" dirty="0">
                  <a:solidFill>
                    <a:srgbClr val="001965"/>
                  </a:solidFill>
                  <a:latin typeface="Verdana" pitchFamily="34" charset="0"/>
                  <a:cs typeface="Arial" charset="0"/>
                </a:rPr>
                <a:t>7</a:t>
              </a:r>
            </a:p>
          </p:txBody>
        </p:sp>
        <p:sp>
          <p:nvSpPr>
            <p:cNvPr id="123" name="Rectangle 122">
              <a:extLst>
                <a:ext uri="{FF2B5EF4-FFF2-40B4-BE49-F238E27FC236}">
                  <a16:creationId xmlns:a16="http://schemas.microsoft.com/office/drawing/2014/main" id="{540AAFAA-9663-40D3-8324-AAE024506DF8}"/>
                </a:ext>
              </a:extLst>
            </p:cNvPr>
            <p:cNvSpPr/>
            <p:nvPr/>
          </p:nvSpPr>
          <p:spPr>
            <a:xfrm>
              <a:off x="1614115" y="2583615"/>
              <a:ext cx="1808258" cy="206734"/>
            </a:xfrm>
            <a:prstGeom prst="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GB" sz="1467" b="1" dirty="0">
                  <a:solidFill>
                    <a:srgbClr val="FFFFFF"/>
                  </a:solidFill>
                  <a:latin typeface="Verdana"/>
                </a:rPr>
                <a:t>3–10%</a:t>
              </a:r>
            </a:p>
          </p:txBody>
        </p:sp>
      </p:grpSp>
      <p:grpSp>
        <p:nvGrpSpPr>
          <p:cNvPr id="10" name="Group 9">
            <a:extLst>
              <a:ext uri="{FF2B5EF4-FFF2-40B4-BE49-F238E27FC236}">
                <a16:creationId xmlns:a16="http://schemas.microsoft.com/office/drawing/2014/main" id="{4F98C43E-44B5-4C2B-89B1-2B490C78DB63}"/>
              </a:ext>
            </a:extLst>
          </p:cNvPr>
          <p:cNvGrpSpPr/>
          <p:nvPr/>
        </p:nvGrpSpPr>
        <p:grpSpPr>
          <a:xfrm>
            <a:off x="421019" y="2437361"/>
            <a:ext cx="3131092" cy="301969"/>
            <a:chOff x="184204" y="2203728"/>
            <a:chExt cx="2348319" cy="226477"/>
          </a:xfrm>
        </p:grpSpPr>
        <p:sp>
          <p:nvSpPr>
            <p:cNvPr id="99" name="TextBox 98">
              <a:extLst>
                <a:ext uri="{FF2B5EF4-FFF2-40B4-BE49-F238E27FC236}">
                  <a16:creationId xmlns:a16="http://schemas.microsoft.com/office/drawing/2014/main" id="{FA936480-C0C3-4BD3-9FDF-CBFEF2CE8797}"/>
                </a:ext>
              </a:extLst>
            </p:cNvPr>
            <p:cNvSpPr txBox="1"/>
            <p:nvPr/>
          </p:nvSpPr>
          <p:spPr>
            <a:xfrm>
              <a:off x="184204" y="2203728"/>
              <a:ext cx="1020125" cy="223091"/>
            </a:xfrm>
            <a:prstGeom prst="rect">
              <a:avLst/>
            </a:prstGeom>
            <a:noFill/>
          </p:spPr>
          <p:txBody>
            <a:bodyPr wrap="square" rtlCol="0">
              <a:spAutoFit/>
            </a:bodyPr>
            <a:lstStyle/>
            <a:p>
              <a:pPr algn="r" defTabSz="1219170" fontAlgn="base">
                <a:spcBef>
                  <a:spcPct val="0"/>
                </a:spcBef>
                <a:spcAft>
                  <a:spcPct val="0"/>
                </a:spcAft>
                <a:defRPr/>
              </a:pPr>
              <a:r>
                <a:rPr lang="en-GB" sz="1333" dirty="0">
                  <a:solidFill>
                    <a:srgbClr val="001965"/>
                  </a:solidFill>
                  <a:latin typeface="Verdana" pitchFamily="34" charset="0"/>
                  <a:cs typeface="Arial" charset="0"/>
                </a:rPr>
                <a:t>IBT</a:t>
              </a:r>
              <a:r>
                <a:rPr lang="en-GB" sz="1333" baseline="30000" dirty="0">
                  <a:solidFill>
                    <a:srgbClr val="001965"/>
                  </a:solidFill>
                  <a:latin typeface="Verdana" pitchFamily="34" charset="0"/>
                  <a:cs typeface="Arial" charset="0"/>
                </a:rPr>
                <a:t>4</a:t>
              </a:r>
            </a:p>
          </p:txBody>
        </p:sp>
        <p:sp>
          <p:nvSpPr>
            <p:cNvPr id="124" name="Rectangle 123">
              <a:extLst>
                <a:ext uri="{FF2B5EF4-FFF2-40B4-BE49-F238E27FC236}">
                  <a16:creationId xmlns:a16="http://schemas.microsoft.com/office/drawing/2014/main" id="{58AFCA34-5B6D-4003-8B0D-88C7192498D6}"/>
                </a:ext>
              </a:extLst>
            </p:cNvPr>
            <p:cNvSpPr/>
            <p:nvPr/>
          </p:nvSpPr>
          <p:spPr>
            <a:xfrm>
              <a:off x="1763531" y="2223471"/>
              <a:ext cx="768992" cy="206734"/>
            </a:xfrm>
            <a:prstGeom prst="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GB" sz="1467" b="1" dirty="0">
                  <a:solidFill>
                    <a:srgbClr val="FFFFFF"/>
                  </a:solidFill>
                  <a:latin typeface="Verdana"/>
                </a:rPr>
                <a:t>4–6%</a:t>
              </a:r>
            </a:p>
          </p:txBody>
        </p:sp>
      </p:grpSp>
      <p:grpSp>
        <p:nvGrpSpPr>
          <p:cNvPr id="9" name="Group 8">
            <a:extLst>
              <a:ext uri="{FF2B5EF4-FFF2-40B4-BE49-F238E27FC236}">
                <a16:creationId xmlns:a16="http://schemas.microsoft.com/office/drawing/2014/main" id="{89DE1071-318A-42F5-9D45-3E9CD1F592CD}"/>
              </a:ext>
            </a:extLst>
          </p:cNvPr>
          <p:cNvGrpSpPr/>
          <p:nvPr/>
        </p:nvGrpSpPr>
        <p:grpSpPr>
          <a:xfrm>
            <a:off x="327814" y="1914285"/>
            <a:ext cx="4420117" cy="502573"/>
            <a:chOff x="114300" y="1761507"/>
            <a:chExt cx="3315088" cy="376930"/>
          </a:xfrm>
        </p:grpSpPr>
        <p:sp>
          <p:nvSpPr>
            <p:cNvPr id="98" name="TextBox 97">
              <a:extLst>
                <a:ext uri="{FF2B5EF4-FFF2-40B4-BE49-F238E27FC236}">
                  <a16:creationId xmlns:a16="http://schemas.microsoft.com/office/drawing/2014/main" id="{44D9C948-44B4-4759-8EFA-EC388D21AC4F}"/>
                </a:ext>
              </a:extLst>
            </p:cNvPr>
            <p:cNvSpPr txBox="1"/>
            <p:nvPr/>
          </p:nvSpPr>
          <p:spPr>
            <a:xfrm>
              <a:off x="114300" y="1761507"/>
              <a:ext cx="1090029" cy="376930"/>
            </a:xfrm>
            <a:prstGeom prst="rect">
              <a:avLst/>
            </a:prstGeom>
            <a:noFill/>
          </p:spPr>
          <p:txBody>
            <a:bodyPr wrap="square" rtlCol="0">
              <a:spAutoFit/>
            </a:bodyPr>
            <a:lstStyle/>
            <a:p>
              <a:pPr algn="r" defTabSz="1219170" fontAlgn="base">
                <a:spcBef>
                  <a:spcPct val="0"/>
                </a:spcBef>
                <a:spcAft>
                  <a:spcPct val="0"/>
                </a:spcAft>
                <a:defRPr/>
              </a:pPr>
              <a:r>
                <a:rPr lang="en-GB" sz="1333" dirty="0" err="1">
                  <a:solidFill>
                    <a:srgbClr val="001965"/>
                  </a:solidFill>
                  <a:latin typeface="Verdana" pitchFamily="34" charset="0"/>
                  <a:cs typeface="Arial" charset="0"/>
                </a:rPr>
                <a:t>Nízkokalorické</a:t>
              </a:r>
              <a:r>
                <a:rPr lang="en-GB" sz="1333" dirty="0">
                  <a:solidFill>
                    <a:srgbClr val="001965"/>
                  </a:solidFill>
                  <a:latin typeface="Verdana" pitchFamily="34" charset="0"/>
                  <a:cs typeface="Arial" charset="0"/>
                </a:rPr>
                <a:t> diety</a:t>
              </a:r>
              <a:r>
                <a:rPr lang="en-GB" sz="1333" baseline="30000" dirty="0">
                  <a:solidFill>
                    <a:srgbClr val="001965"/>
                  </a:solidFill>
                  <a:latin typeface="Verdana" pitchFamily="34" charset="0"/>
                  <a:cs typeface="Arial" charset="0"/>
                </a:rPr>
                <a:t>3</a:t>
              </a:r>
              <a:endParaRPr lang="en-GB" sz="1333" dirty="0">
                <a:solidFill>
                  <a:srgbClr val="001965"/>
                </a:solidFill>
                <a:latin typeface="Verdana" pitchFamily="34" charset="0"/>
                <a:cs typeface="Arial" charset="0"/>
              </a:endParaRPr>
            </a:p>
          </p:txBody>
        </p:sp>
        <p:sp>
          <p:nvSpPr>
            <p:cNvPr id="125" name="Rectangle 124">
              <a:extLst>
                <a:ext uri="{FF2B5EF4-FFF2-40B4-BE49-F238E27FC236}">
                  <a16:creationId xmlns:a16="http://schemas.microsoft.com/office/drawing/2014/main" id="{C966CA0A-256B-4200-A459-2CBB06F96797}"/>
                </a:ext>
              </a:extLst>
            </p:cNvPr>
            <p:cNvSpPr/>
            <p:nvPr/>
          </p:nvSpPr>
          <p:spPr>
            <a:xfrm>
              <a:off x="2532523" y="1858195"/>
              <a:ext cx="896865" cy="206734"/>
            </a:xfrm>
            <a:prstGeom prst="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GB" sz="1467" b="1" dirty="0">
                  <a:solidFill>
                    <a:srgbClr val="FFFFFF"/>
                  </a:solidFill>
                  <a:latin typeface="Verdana"/>
                </a:rPr>
                <a:t>6–10%</a:t>
              </a:r>
            </a:p>
          </p:txBody>
        </p:sp>
      </p:grpSp>
      <p:sp>
        <p:nvSpPr>
          <p:cNvPr id="103" name="TextBox 102">
            <a:extLst>
              <a:ext uri="{FF2B5EF4-FFF2-40B4-BE49-F238E27FC236}">
                <a16:creationId xmlns:a16="http://schemas.microsoft.com/office/drawing/2014/main" id="{FAB32253-3B1B-46F0-9248-3117E4BF3133}"/>
              </a:ext>
            </a:extLst>
          </p:cNvPr>
          <p:cNvSpPr txBox="1"/>
          <p:nvPr/>
        </p:nvSpPr>
        <p:spPr>
          <a:xfrm>
            <a:off x="421019" y="4765358"/>
            <a:ext cx="1360167" cy="502573"/>
          </a:xfrm>
          <a:prstGeom prst="rect">
            <a:avLst/>
          </a:prstGeom>
          <a:noFill/>
        </p:spPr>
        <p:txBody>
          <a:bodyPr wrap="square" rtlCol="0">
            <a:spAutoFit/>
          </a:bodyPr>
          <a:lstStyle/>
          <a:p>
            <a:pPr algn="r" defTabSz="1219170" fontAlgn="base">
              <a:spcBef>
                <a:spcPct val="0"/>
              </a:spcBef>
              <a:spcAft>
                <a:spcPct val="0"/>
              </a:spcAft>
              <a:defRPr/>
            </a:pPr>
            <a:r>
              <a:rPr lang="en-GB" sz="1333" dirty="0" err="1">
                <a:solidFill>
                  <a:srgbClr val="001965"/>
                </a:solidFill>
                <a:latin typeface="Verdana" pitchFamily="34" charset="0"/>
                <a:cs typeface="Arial" charset="0"/>
              </a:rPr>
              <a:t>Gastrický</a:t>
            </a:r>
            <a:r>
              <a:rPr lang="en-GB" sz="1333" dirty="0">
                <a:solidFill>
                  <a:srgbClr val="001965"/>
                </a:solidFill>
                <a:latin typeface="Verdana" pitchFamily="34" charset="0"/>
                <a:cs typeface="Arial" charset="0"/>
              </a:rPr>
              <a:t> </a:t>
            </a:r>
            <a:br>
              <a:rPr lang="en-GB" sz="1333" dirty="0">
                <a:solidFill>
                  <a:srgbClr val="001965"/>
                </a:solidFill>
                <a:latin typeface="Verdana" pitchFamily="34" charset="0"/>
                <a:cs typeface="Arial" charset="0"/>
              </a:rPr>
            </a:br>
            <a:r>
              <a:rPr lang="en-GB" sz="1333" dirty="0">
                <a:solidFill>
                  <a:srgbClr val="001965"/>
                </a:solidFill>
                <a:latin typeface="Verdana" pitchFamily="34" charset="0"/>
                <a:cs typeface="Arial" charset="0"/>
              </a:rPr>
              <a:t>bypass</a:t>
            </a:r>
            <a:r>
              <a:rPr lang="en-GB" sz="1333" baseline="30000" dirty="0">
                <a:solidFill>
                  <a:srgbClr val="001965"/>
                </a:solidFill>
                <a:latin typeface="Verdana" pitchFamily="34" charset="0"/>
                <a:cs typeface="Arial" charset="0"/>
              </a:rPr>
              <a:t>8</a:t>
            </a:r>
          </a:p>
        </p:txBody>
      </p:sp>
      <p:sp>
        <p:nvSpPr>
          <p:cNvPr id="126" name="Arrow: Pentagon 125">
            <a:extLst>
              <a:ext uri="{FF2B5EF4-FFF2-40B4-BE49-F238E27FC236}">
                <a16:creationId xmlns:a16="http://schemas.microsoft.com/office/drawing/2014/main" id="{24743CEC-B825-44C0-9EEF-C3EC29CB9ECF}"/>
              </a:ext>
            </a:extLst>
          </p:cNvPr>
          <p:cNvSpPr/>
          <p:nvPr/>
        </p:nvSpPr>
        <p:spPr>
          <a:xfrm>
            <a:off x="8948950" y="4894275"/>
            <a:ext cx="1963525" cy="275645"/>
          </a:xfrm>
          <a:prstGeom prst="homePlate">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GB" sz="1467" b="1" dirty="0">
                <a:solidFill>
                  <a:srgbClr val="FFFFFF"/>
                </a:solidFill>
                <a:latin typeface="Verdana"/>
              </a:rPr>
              <a:t>24–38%</a:t>
            </a:r>
          </a:p>
        </p:txBody>
      </p:sp>
      <p:grpSp>
        <p:nvGrpSpPr>
          <p:cNvPr id="19" name="Group 18">
            <a:extLst>
              <a:ext uri="{FF2B5EF4-FFF2-40B4-BE49-F238E27FC236}">
                <a16:creationId xmlns:a16="http://schemas.microsoft.com/office/drawing/2014/main" id="{BD032B99-9B7D-4F7A-9813-E5C89BDE2F1C}"/>
              </a:ext>
            </a:extLst>
          </p:cNvPr>
          <p:cNvGrpSpPr/>
          <p:nvPr/>
        </p:nvGrpSpPr>
        <p:grpSpPr>
          <a:xfrm>
            <a:off x="421019" y="3746606"/>
            <a:ext cx="8320933" cy="502573"/>
            <a:chOff x="184204" y="2849637"/>
            <a:chExt cx="6240700" cy="376930"/>
          </a:xfrm>
        </p:grpSpPr>
        <p:sp>
          <p:nvSpPr>
            <p:cNvPr id="101" name="TextBox 100">
              <a:extLst>
                <a:ext uri="{FF2B5EF4-FFF2-40B4-BE49-F238E27FC236}">
                  <a16:creationId xmlns:a16="http://schemas.microsoft.com/office/drawing/2014/main" id="{C4F9A8C0-EFA7-4F23-B757-B4780177481B}"/>
                </a:ext>
              </a:extLst>
            </p:cNvPr>
            <p:cNvSpPr txBox="1"/>
            <p:nvPr/>
          </p:nvSpPr>
          <p:spPr>
            <a:xfrm>
              <a:off x="184204" y="2849637"/>
              <a:ext cx="1020125" cy="376930"/>
            </a:xfrm>
            <a:prstGeom prst="rect">
              <a:avLst/>
            </a:prstGeom>
            <a:noFill/>
          </p:spPr>
          <p:txBody>
            <a:bodyPr wrap="square" rtlCol="0">
              <a:spAutoFit/>
            </a:bodyPr>
            <a:lstStyle/>
            <a:p>
              <a:pPr algn="r" defTabSz="1219170" fontAlgn="base">
                <a:spcBef>
                  <a:spcPct val="0"/>
                </a:spcBef>
                <a:spcAft>
                  <a:spcPct val="0"/>
                </a:spcAft>
                <a:defRPr/>
              </a:pPr>
              <a:r>
                <a:rPr lang="en-GB" sz="1333" dirty="0" err="1">
                  <a:solidFill>
                    <a:srgbClr val="001965"/>
                  </a:solidFill>
                  <a:latin typeface="Verdana" pitchFamily="34" charset="0"/>
                  <a:cs typeface="Arial" charset="0"/>
                </a:rPr>
                <a:t>Bandáž</a:t>
              </a:r>
              <a:r>
                <a:rPr lang="en-GB" sz="1333" dirty="0">
                  <a:solidFill>
                    <a:srgbClr val="001965"/>
                  </a:solidFill>
                  <a:latin typeface="Verdana" pitchFamily="34" charset="0"/>
                  <a:cs typeface="Arial" charset="0"/>
                </a:rPr>
                <a:t> žaludku</a:t>
              </a:r>
              <a:r>
                <a:rPr lang="en-GB" sz="1333" baseline="30000" dirty="0">
                  <a:solidFill>
                    <a:srgbClr val="001965"/>
                  </a:solidFill>
                  <a:latin typeface="Verdana" pitchFamily="34" charset="0"/>
                  <a:cs typeface="Arial" charset="0"/>
                </a:rPr>
                <a:t>8</a:t>
              </a:r>
            </a:p>
          </p:txBody>
        </p:sp>
        <p:sp>
          <p:nvSpPr>
            <p:cNvPr id="127" name="Rectangle 126">
              <a:extLst>
                <a:ext uri="{FF2B5EF4-FFF2-40B4-BE49-F238E27FC236}">
                  <a16:creationId xmlns:a16="http://schemas.microsoft.com/office/drawing/2014/main" id="{2C73EC5B-A340-4A72-BDFC-0AAFC251772F}"/>
                </a:ext>
              </a:extLst>
            </p:cNvPr>
            <p:cNvSpPr/>
            <p:nvPr/>
          </p:nvSpPr>
          <p:spPr>
            <a:xfrm>
              <a:off x="2870188" y="2946325"/>
              <a:ext cx="3554716" cy="206734"/>
            </a:xfrm>
            <a:prstGeom prst="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GB" sz="1467" b="1" dirty="0">
                  <a:solidFill>
                    <a:srgbClr val="FFFFFF"/>
                  </a:solidFill>
                  <a:latin typeface="Verdana"/>
                </a:rPr>
                <a:t>7–23%</a:t>
              </a:r>
            </a:p>
          </p:txBody>
        </p:sp>
      </p:grpSp>
      <p:sp>
        <p:nvSpPr>
          <p:cNvPr id="102" name="TextBox 101">
            <a:extLst>
              <a:ext uri="{FF2B5EF4-FFF2-40B4-BE49-F238E27FC236}">
                <a16:creationId xmlns:a16="http://schemas.microsoft.com/office/drawing/2014/main" id="{DECE1E77-ADA0-42EF-B7A8-0C2ACEA6AA96}"/>
              </a:ext>
            </a:extLst>
          </p:cNvPr>
          <p:cNvSpPr txBox="1"/>
          <p:nvPr/>
        </p:nvSpPr>
        <p:spPr>
          <a:xfrm>
            <a:off x="421019" y="4255982"/>
            <a:ext cx="1360167" cy="502573"/>
          </a:xfrm>
          <a:prstGeom prst="rect">
            <a:avLst/>
          </a:prstGeom>
          <a:noFill/>
        </p:spPr>
        <p:txBody>
          <a:bodyPr wrap="square" rtlCol="0">
            <a:spAutoFit/>
          </a:bodyPr>
          <a:lstStyle/>
          <a:p>
            <a:pPr algn="r" defTabSz="1219170" fontAlgn="base">
              <a:spcBef>
                <a:spcPct val="0"/>
              </a:spcBef>
              <a:spcAft>
                <a:spcPct val="0"/>
              </a:spcAft>
              <a:defRPr/>
            </a:pPr>
            <a:r>
              <a:rPr lang="en-GB" sz="1333" dirty="0" err="1">
                <a:solidFill>
                  <a:srgbClr val="001965"/>
                </a:solidFill>
                <a:latin typeface="Verdana" pitchFamily="34" charset="0"/>
                <a:cs typeface="Arial" charset="0"/>
              </a:rPr>
              <a:t>Žaludeční</a:t>
            </a:r>
            <a:r>
              <a:rPr lang="en-GB" sz="1333" dirty="0">
                <a:solidFill>
                  <a:srgbClr val="001965"/>
                </a:solidFill>
                <a:latin typeface="Verdana" pitchFamily="34" charset="0"/>
                <a:cs typeface="Arial" charset="0"/>
              </a:rPr>
              <a:t>  </a:t>
            </a:r>
            <a:br>
              <a:rPr lang="en-GB" sz="1333" dirty="0">
                <a:solidFill>
                  <a:srgbClr val="001965"/>
                </a:solidFill>
                <a:latin typeface="Verdana" pitchFamily="34" charset="0"/>
                <a:cs typeface="Arial" charset="0"/>
              </a:rPr>
            </a:br>
            <a:r>
              <a:rPr lang="en-GB" sz="1333" dirty="0">
                <a:solidFill>
                  <a:srgbClr val="001965"/>
                </a:solidFill>
                <a:latin typeface="Verdana" pitchFamily="34" charset="0"/>
                <a:cs typeface="Arial" charset="0"/>
              </a:rPr>
              <a:t>sleeve</a:t>
            </a:r>
            <a:r>
              <a:rPr lang="en-GB" sz="1333" baseline="30000" dirty="0">
                <a:solidFill>
                  <a:srgbClr val="001965"/>
                </a:solidFill>
                <a:latin typeface="Verdana" pitchFamily="34" charset="0"/>
                <a:cs typeface="Arial" charset="0"/>
              </a:rPr>
              <a:t>9</a:t>
            </a:r>
          </a:p>
        </p:txBody>
      </p:sp>
      <p:sp>
        <p:nvSpPr>
          <p:cNvPr id="128" name="Rectangle 127">
            <a:extLst>
              <a:ext uri="{FF2B5EF4-FFF2-40B4-BE49-F238E27FC236}">
                <a16:creationId xmlns:a16="http://schemas.microsoft.com/office/drawing/2014/main" id="{06DCC605-8475-46AE-9CAA-1A866592C9DB}"/>
              </a:ext>
            </a:extLst>
          </p:cNvPr>
          <p:cNvSpPr/>
          <p:nvPr/>
        </p:nvSpPr>
        <p:spPr>
          <a:xfrm>
            <a:off x="4919740" y="4384899"/>
            <a:ext cx="5364480" cy="275645"/>
          </a:xfrm>
          <a:prstGeom prst="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GB" sz="1467" b="1" dirty="0">
                <a:solidFill>
                  <a:srgbClr val="FFFFFF"/>
                </a:solidFill>
                <a:latin typeface="Verdana"/>
              </a:rPr>
              <a:t>12.9–28.2%</a:t>
            </a:r>
          </a:p>
        </p:txBody>
      </p:sp>
      <p:sp>
        <p:nvSpPr>
          <p:cNvPr id="136" name="TextBox 135">
            <a:extLst>
              <a:ext uri="{FF2B5EF4-FFF2-40B4-BE49-F238E27FC236}">
                <a16:creationId xmlns:a16="http://schemas.microsoft.com/office/drawing/2014/main" id="{D8E26873-12CD-42B0-93D5-39D5021FC598}"/>
              </a:ext>
            </a:extLst>
          </p:cNvPr>
          <p:cNvSpPr txBox="1"/>
          <p:nvPr/>
        </p:nvSpPr>
        <p:spPr>
          <a:xfrm>
            <a:off x="52617" y="2727853"/>
            <a:ext cx="1728569" cy="502573"/>
          </a:xfrm>
          <a:prstGeom prst="rect">
            <a:avLst/>
          </a:prstGeom>
          <a:noFill/>
        </p:spPr>
        <p:txBody>
          <a:bodyPr wrap="square" rtlCol="0">
            <a:spAutoFit/>
          </a:bodyPr>
          <a:lstStyle/>
          <a:p>
            <a:pPr algn="r" defTabSz="1219170" fontAlgn="base">
              <a:spcBef>
                <a:spcPct val="0"/>
              </a:spcBef>
              <a:spcAft>
                <a:spcPct val="0"/>
              </a:spcAft>
              <a:defRPr/>
            </a:pPr>
            <a:r>
              <a:rPr lang="en-GB" sz="1333" dirty="0" err="1">
                <a:solidFill>
                  <a:srgbClr val="001965"/>
                </a:solidFill>
                <a:latin typeface="Verdana" pitchFamily="34" charset="0"/>
                <a:cs typeface="Arial" charset="0"/>
              </a:rPr>
              <a:t>Farmakoterapie</a:t>
            </a:r>
            <a:endParaRPr lang="en-GB" sz="1333" dirty="0">
              <a:solidFill>
                <a:srgbClr val="001965"/>
              </a:solidFill>
              <a:latin typeface="Verdana" pitchFamily="34" charset="0"/>
              <a:cs typeface="Arial" charset="0"/>
            </a:endParaRPr>
          </a:p>
          <a:p>
            <a:pPr algn="r" defTabSz="1219170" fontAlgn="base">
              <a:spcBef>
                <a:spcPct val="0"/>
              </a:spcBef>
              <a:spcAft>
                <a:spcPct val="0"/>
              </a:spcAft>
              <a:defRPr/>
            </a:pPr>
            <a:r>
              <a:rPr lang="en-GB" sz="1333" dirty="0">
                <a:solidFill>
                  <a:srgbClr val="001965"/>
                </a:solidFill>
                <a:latin typeface="Verdana" pitchFamily="34" charset="0"/>
                <a:cs typeface="Arial" charset="0"/>
              </a:rPr>
              <a:t>+ IBT</a:t>
            </a:r>
            <a:r>
              <a:rPr lang="en-GB" sz="1333" baseline="30000" dirty="0">
                <a:solidFill>
                  <a:srgbClr val="001965"/>
                </a:solidFill>
                <a:latin typeface="Verdana" pitchFamily="34" charset="0"/>
                <a:cs typeface="Arial" charset="0"/>
              </a:rPr>
              <a:t>5,6 </a:t>
            </a:r>
          </a:p>
        </p:txBody>
      </p:sp>
      <p:cxnSp>
        <p:nvCxnSpPr>
          <p:cNvPr id="149" name="Straight Connector 148">
            <a:extLst>
              <a:ext uri="{FF2B5EF4-FFF2-40B4-BE49-F238E27FC236}">
                <a16:creationId xmlns:a16="http://schemas.microsoft.com/office/drawing/2014/main" id="{58CA8C90-A0F1-4F1E-B82D-165BA801407F}"/>
              </a:ext>
            </a:extLst>
          </p:cNvPr>
          <p:cNvCxnSpPr/>
          <p:nvPr/>
        </p:nvCxnSpPr>
        <p:spPr>
          <a:xfrm>
            <a:off x="1729185" y="3249282"/>
            <a:ext cx="9030800" cy="12769"/>
          </a:xfrm>
          <a:prstGeom prst="line">
            <a:avLst/>
          </a:prstGeom>
          <a:ln w="19050">
            <a:solidFill>
              <a:srgbClr val="E0DED8"/>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4D51F2C-DB66-4E20-B6EF-0914FF717CF6}"/>
              </a:ext>
            </a:extLst>
          </p:cNvPr>
          <p:cNvCxnSpPr/>
          <p:nvPr/>
        </p:nvCxnSpPr>
        <p:spPr>
          <a:xfrm>
            <a:off x="1582011" y="3249281"/>
            <a:ext cx="176669"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A107E7BE-6D7C-4076-9358-5BE320C788E9}"/>
              </a:ext>
            </a:extLst>
          </p:cNvPr>
          <p:cNvSpPr/>
          <p:nvPr/>
        </p:nvSpPr>
        <p:spPr>
          <a:xfrm>
            <a:off x="4821465" y="2878681"/>
            <a:ext cx="1374064" cy="244595"/>
          </a:xfrm>
          <a:prstGeom prst="rect">
            <a:avLst/>
          </a:prstGeom>
          <a:solidFill>
            <a:srgbClr val="001965"/>
          </a:solidFill>
          <a:ln w="952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en-GB" sz="1467" b="1" dirty="0">
                <a:solidFill>
                  <a:srgbClr val="FFFFFF"/>
                </a:solidFill>
                <a:latin typeface="Verdana"/>
              </a:rPr>
              <a:t>11–14%</a:t>
            </a:r>
          </a:p>
        </p:txBody>
      </p:sp>
    </p:spTree>
    <p:extLst>
      <p:ext uri="{BB962C8B-B14F-4D97-AF65-F5344CB8AC3E}">
        <p14:creationId xmlns:p14="http://schemas.microsoft.com/office/powerpoint/2010/main" val="3646565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3" y="6570741"/>
            <a:ext cx="8713070" cy="289375"/>
          </a:xfrm>
          <a:prstGeom prst="rect">
            <a:avLst/>
          </a:prstGeom>
          <a:noFill/>
        </p:spPr>
        <p:txBody>
          <a:bodyPr wrap="none" lIns="120227" tIns="61976" rIns="120227" bIns="61976" rtlCol="0">
            <a:spAutoFit/>
          </a:bodyPr>
          <a:lstStyle/>
          <a:p>
            <a:r>
              <a:rPr lang="en-GB" sz="1067" dirty="0" err="1">
                <a:solidFill>
                  <a:srgbClr val="82786F"/>
                </a:solidFill>
              </a:rPr>
              <a:t>Merchenthaler</a:t>
            </a:r>
            <a:r>
              <a:rPr lang="en-GB" sz="1067" dirty="0">
                <a:solidFill>
                  <a:srgbClr val="82786F"/>
                </a:solidFill>
              </a:rPr>
              <a:t> </a:t>
            </a:r>
            <a:r>
              <a:rPr lang="en-GB" sz="1067" i="1" dirty="0">
                <a:solidFill>
                  <a:srgbClr val="82786F"/>
                </a:solidFill>
              </a:rPr>
              <a:t>et al. J Comp </a:t>
            </a:r>
            <a:r>
              <a:rPr lang="en-GB" sz="1067" i="1" dirty="0" err="1">
                <a:solidFill>
                  <a:srgbClr val="82786F"/>
                </a:solidFill>
              </a:rPr>
              <a:t>Neurol</a:t>
            </a:r>
            <a:r>
              <a:rPr lang="en-GB" sz="1067" dirty="0">
                <a:solidFill>
                  <a:srgbClr val="82786F"/>
                </a:solidFill>
              </a:rPr>
              <a:t> 1999;403:261–80; Baggio, Drucker. </a:t>
            </a:r>
            <a:r>
              <a:rPr lang="en-GB" sz="1067" i="1" dirty="0">
                <a:solidFill>
                  <a:srgbClr val="82786F"/>
                </a:solidFill>
              </a:rPr>
              <a:t>Gastroenterology</a:t>
            </a:r>
            <a:r>
              <a:rPr lang="en-GB" sz="1067" dirty="0">
                <a:solidFill>
                  <a:srgbClr val="82786F"/>
                </a:solidFill>
              </a:rPr>
              <a:t> 2007;132:2131–57; Ducker, </a:t>
            </a:r>
            <a:r>
              <a:rPr lang="en-GB" sz="1067" dirty="0" err="1">
                <a:solidFill>
                  <a:srgbClr val="82786F"/>
                </a:solidFill>
              </a:rPr>
              <a:t>Nauck</a:t>
            </a:r>
            <a:r>
              <a:rPr lang="en-GB" sz="1067" dirty="0">
                <a:solidFill>
                  <a:srgbClr val="82786F"/>
                </a:solidFill>
              </a:rPr>
              <a:t>. </a:t>
            </a:r>
            <a:r>
              <a:rPr lang="en-GB" sz="1067" i="1" dirty="0">
                <a:solidFill>
                  <a:srgbClr val="82786F"/>
                </a:solidFill>
              </a:rPr>
              <a:t>Lancet</a:t>
            </a:r>
            <a:r>
              <a:rPr lang="en-GB" sz="1067" dirty="0">
                <a:solidFill>
                  <a:srgbClr val="82786F"/>
                </a:solidFill>
              </a:rPr>
              <a:t> 2006;368:1696–705</a:t>
            </a:r>
          </a:p>
        </p:txBody>
      </p:sp>
      <p:sp>
        <p:nvSpPr>
          <p:cNvPr id="48" name="TextBox 47"/>
          <p:cNvSpPr txBox="1"/>
          <p:nvPr/>
        </p:nvSpPr>
        <p:spPr>
          <a:xfrm>
            <a:off x="438573" y="6251973"/>
            <a:ext cx="10518795" cy="289375"/>
          </a:xfrm>
          <a:prstGeom prst="rect">
            <a:avLst/>
          </a:prstGeom>
          <a:noFill/>
        </p:spPr>
        <p:txBody>
          <a:bodyPr wrap="square" lIns="120227" tIns="61976" rIns="120227" bIns="61976" rtlCol="0" anchor="b">
            <a:spAutoFit/>
          </a:bodyPr>
          <a:lstStyle/>
          <a:p>
            <a:r>
              <a:rPr lang="en-GB" sz="1067" dirty="0">
                <a:solidFill>
                  <a:srgbClr val="82786F"/>
                </a:solidFill>
              </a:rPr>
              <a:t>DPP-4, dipeptidyl peptidase-4; GLP-1, glucagon-like peptide-1; t</a:t>
            </a:r>
            <a:r>
              <a:rPr lang="en-GB" sz="1067" baseline="-25000" dirty="0">
                <a:solidFill>
                  <a:srgbClr val="82786F"/>
                </a:solidFill>
              </a:rPr>
              <a:t>½</a:t>
            </a:r>
            <a:r>
              <a:rPr lang="en-GB" sz="1067" dirty="0">
                <a:solidFill>
                  <a:srgbClr val="82786F"/>
                </a:solidFill>
              </a:rPr>
              <a:t>, half-life</a:t>
            </a:r>
          </a:p>
        </p:txBody>
      </p:sp>
      <p:sp>
        <p:nvSpPr>
          <p:cNvPr id="14338" name="Rectangle 10"/>
          <p:cNvSpPr>
            <a:spLocks noGrp="1" noChangeArrowheads="1"/>
          </p:cNvSpPr>
          <p:nvPr>
            <p:ph type="title"/>
          </p:nvPr>
        </p:nvSpPr>
        <p:spPr/>
        <p:txBody>
          <a:bodyPr>
            <a:normAutofit fontScale="90000"/>
          </a:bodyPr>
          <a:lstStyle/>
          <a:p>
            <a:r>
              <a:rPr lang="en-GB" dirty="0"/>
              <a:t>Co je GLP-1?</a:t>
            </a:r>
          </a:p>
        </p:txBody>
      </p:sp>
      <p:sp>
        <p:nvSpPr>
          <p:cNvPr id="14339" name="Content Placeholder 89"/>
          <p:cNvSpPr>
            <a:spLocks noGrp="1"/>
          </p:cNvSpPr>
          <p:nvPr>
            <p:ph idx="1"/>
          </p:nvPr>
        </p:nvSpPr>
        <p:spPr/>
        <p:txBody>
          <a:bodyPr/>
          <a:lstStyle/>
          <a:p>
            <a:r>
              <a:rPr lang="en-GB" dirty="0"/>
              <a:t>GLP-1 je </a:t>
            </a:r>
            <a:r>
              <a:rPr lang="en-GB" dirty="0" err="1"/>
              <a:t>peptid</a:t>
            </a:r>
            <a:r>
              <a:rPr lang="en-GB" dirty="0"/>
              <a:t> </a:t>
            </a:r>
            <a:r>
              <a:rPr lang="en-GB" dirty="0" err="1"/>
              <a:t>složený</a:t>
            </a:r>
            <a:r>
              <a:rPr lang="en-GB" dirty="0"/>
              <a:t> z 31 </a:t>
            </a:r>
            <a:r>
              <a:rPr lang="en-GB" dirty="0" err="1"/>
              <a:t>aminokyselin</a:t>
            </a:r>
            <a:endParaRPr lang="en-GB" dirty="0"/>
          </a:p>
          <a:p>
            <a:r>
              <a:rPr lang="en-GB" dirty="0" err="1"/>
              <a:t>Patří</a:t>
            </a:r>
            <a:r>
              <a:rPr lang="en-GB" dirty="0"/>
              <a:t> do </a:t>
            </a:r>
            <a:r>
              <a:rPr lang="en-GB" dirty="0" err="1"/>
              <a:t>inkretinové</a:t>
            </a:r>
            <a:r>
              <a:rPr lang="en-GB" dirty="0"/>
              <a:t> </a:t>
            </a:r>
            <a:r>
              <a:rPr lang="en-GB" dirty="0" err="1"/>
              <a:t>rodiny</a:t>
            </a:r>
            <a:endParaRPr lang="en-GB" dirty="0"/>
          </a:p>
          <a:p>
            <a:r>
              <a:rPr lang="en-GB" dirty="0" err="1"/>
              <a:t>Vylučován</a:t>
            </a:r>
            <a:r>
              <a:rPr lang="en-GB" dirty="0"/>
              <a:t> je </a:t>
            </a:r>
            <a:r>
              <a:rPr lang="en-GB" dirty="0" err="1"/>
              <a:t>hlavně</a:t>
            </a:r>
            <a:r>
              <a:rPr lang="en-GB" dirty="0"/>
              <a:t> z L-</a:t>
            </a:r>
            <a:r>
              <a:rPr lang="en-GB" dirty="0" err="1"/>
              <a:t>buněk</a:t>
            </a:r>
            <a:r>
              <a:rPr lang="en-GB" dirty="0"/>
              <a:t> </a:t>
            </a:r>
            <a:r>
              <a:rPr lang="en-GB" dirty="0" err="1"/>
              <a:t>ve</a:t>
            </a:r>
            <a:r>
              <a:rPr lang="en-GB" dirty="0"/>
              <a:t> </a:t>
            </a:r>
            <a:r>
              <a:rPr lang="en-GB" dirty="0" err="1"/>
              <a:t>střevě</a:t>
            </a:r>
            <a:r>
              <a:rPr lang="en-GB" dirty="0"/>
              <a:t>, ale </a:t>
            </a:r>
            <a:r>
              <a:rPr lang="en-GB" dirty="0" err="1"/>
              <a:t>také</a:t>
            </a:r>
            <a:r>
              <a:rPr lang="en-GB" dirty="0"/>
              <a:t> v </a:t>
            </a:r>
            <a:r>
              <a:rPr lang="en-GB" dirty="0" err="1"/>
              <a:t>mozku</a:t>
            </a:r>
            <a:r>
              <a:rPr lang="en-GB" dirty="0"/>
              <a:t> (</a:t>
            </a:r>
            <a:r>
              <a:rPr lang="en-GB" altLang="en-US" dirty="0"/>
              <a:t>nucleus </a:t>
            </a:r>
            <a:r>
              <a:rPr lang="en-GB" altLang="en-US" dirty="0" err="1"/>
              <a:t>tractus</a:t>
            </a:r>
            <a:r>
              <a:rPr lang="en-GB" altLang="en-US" dirty="0"/>
              <a:t> solitarius)</a:t>
            </a:r>
            <a:endParaRPr lang="en-GB" dirty="0"/>
          </a:p>
        </p:txBody>
      </p:sp>
      <p:grpSp>
        <p:nvGrpSpPr>
          <p:cNvPr id="14344" name="Group 162"/>
          <p:cNvGrpSpPr>
            <a:grpSpLocks/>
          </p:cNvGrpSpPr>
          <p:nvPr/>
        </p:nvGrpSpPr>
        <p:grpSpPr bwMode="auto">
          <a:xfrm>
            <a:off x="6873389" y="5013583"/>
            <a:ext cx="4279428" cy="762004"/>
            <a:chOff x="319" y="2774"/>
            <a:chExt cx="2372" cy="480"/>
          </a:xfrm>
        </p:grpSpPr>
        <p:sp>
          <p:nvSpPr>
            <p:cNvPr id="87" name="Text Box 140"/>
            <p:cNvSpPr txBox="1">
              <a:spLocks noChangeArrowheads="1"/>
            </p:cNvSpPr>
            <p:nvPr/>
          </p:nvSpPr>
          <p:spPr bwMode="auto">
            <a:xfrm>
              <a:off x="606" y="3021"/>
              <a:ext cx="1734" cy="233"/>
            </a:xfrm>
            <a:prstGeom prst="rect">
              <a:avLst/>
            </a:prstGeom>
            <a:noFill/>
            <a:ln w="12700" algn="ctr">
              <a:noFill/>
              <a:miter lim="800000"/>
              <a:headEnd/>
              <a:tailEnd/>
            </a:ln>
          </p:spPr>
          <p:txBody>
            <a:bodyPr lIns="121903" tIns="60951" rIns="121903" bIns="60951">
              <a:spAutoFit/>
            </a:bodyPr>
            <a:lstStyle/>
            <a:p>
              <a:pPr algn="ctr">
                <a:spcBef>
                  <a:spcPct val="50000"/>
                </a:spcBef>
                <a:defRPr/>
              </a:pPr>
              <a:r>
                <a:rPr lang="en-GB" sz="1600" dirty="0">
                  <a:solidFill>
                    <a:schemeClr val="accent2"/>
                  </a:solidFill>
                  <a:latin typeface="+mj-lt"/>
                  <a:cs typeface="Arial" charset="0"/>
                </a:rPr>
                <a:t>t</a:t>
              </a:r>
              <a:r>
                <a:rPr lang="en-GB" sz="1600" baseline="-25000" dirty="0">
                  <a:solidFill>
                    <a:schemeClr val="accent2"/>
                  </a:solidFill>
                  <a:latin typeface="+mj-lt"/>
                  <a:cs typeface="Arial" charset="0"/>
                </a:rPr>
                <a:t>½</a:t>
              </a:r>
              <a:r>
                <a:rPr lang="en-GB" sz="1600" dirty="0">
                  <a:solidFill>
                    <a:schemeClr val="accent2"/>
                  </a:solidFill>
                  <a:latin typeface="+mj-lt"/>
                  <a:cs typeface="Arial" charset="0"/>
                </a:rPr>
                <a:t>=1.5–2 min</a:t>
              </a:r>
            </a:p>
          </p:txBody>
        </p:sp>
        <p:sp>
          <p:nvSpPr>
            <p:cNvPr id="88" name="Rectangle 142"/>
            <p:cNvSpPr>
              <a:spLocks noChangeArrowheads="1"/>
            </p:cNvSpPr>
            <p:nvPr/>
          </p:nvSpPr>
          <p:spPr bwMode="auto">
            <a:xfrm>
              <a:off x="319" y="2774"/>
              <a:ext cx="2372" cy="233"/>
            </a:xfrm>
            <a:prstGeom prst="rect">
              <a:avLst/>
            </a:prstGeom>
            <a:noFill/>
            <a:ln w="9525">
              <a:noFill/>
              <a:miter lim="800000"/>
              <a:headEnd/>
              <a:tailEnd/>
            </a:ln>
          </p:spPr>
          <p:txBody>
            <a:bodyPr lIns="122749" tIns="61375" rIns="122749" bIns="61375">
              <a:spAutoFit/>
            </a:bodyPr>
            <a:lstStyle/>
            <a:p>
              <a:pPr algn="ctr" eaLnBrk="0" hangingPunct="0">
                <a:defRPr/>
              </a:pPr>
              <a:r>
                <a:rPr lang="en-GB" sz="1600" dirty="0">
                  <a:solidFill>
                    <a:schemeClr val="accent2"/>
                  </a:solidFill>
                  <a:latin typeface="+mj-lt"/>
                  <a:cs typeface="Arial" charset="0"/>
                </a:rPr>
                <a:t>Enzymatic degradation by DPP-4</a:t>
              </a:r>
            </a:p>
          </p:txBody>
        </p:sp>
      </p:grpSp>
      <p:sp>
        <p:nvSpPr>
          <p:cNvPr id="47" name="AutoShape 4"/>
          <p:cNvSpPr>
            <a:spLocks noChangeArrowheads="1"/>
          </p:cNvSpPr>
          <p:nvPr/>
        </p:nvSpPr>
        <p:spPr bwMode="auto">
          <a:xfrm>
            <a:off x="7289379" y="1740315"/>
            <a:ext cx="3386069" cy="635000"/>
          </a:xfrm>
          <a:prstGeom prst="flowChartAlternateProcess">
            <a:avLst/>
          </a:prstGeom>
          <a:solidFill>
            <a:schemeClr val="bg1"/>
          </a:solidFill>
          <a:ln w="38100" algn="ctr">
            <a:solidFill>
              <a:srgbClr val="001965"/>
            </a:solidFill>
            <a:miter lim="800000"/>
            <a:headEnd/>
            <a:tailEnd/>
          </a:ln>
        </p:spPr>
        <p:txBody>
          <a:bodyPr wrap="none" anchor="ctr"/>
          <a:lstStyle/>
          <a:p>
            <a:pPr algn="ctr" eaLnBrk="1" hangingPunct="1"/>
            <a:r>
              <a:rPr lang="en-GB" sz="1867" dirty="0"/>
              <a:t>Human endogenous GLP-1</a:t>
            </a:r>
          </a:p>
        </p:txBody>
      </p:sp>
      <p:grpSp>
        <p:nvGrpSpPr>
          <p:cNvPr id="14" name="Group 175"/>
          <p:cNvGrpSpPr>
            <a:grpSpLocks/>
          </p:cNvGrpSpPr>
          <p:nvPr/>
        </p:nvGrpSpPr>
        <p:grpSpPr bwMode="auto">
          <a:xfrm>
            <a:off x="6627699" y="2822931"/>
            <a:ext cx="4707467" cy="1888504"/>
            <a:chOff x="476" y="1528"/>
            <a:chExt cx="2224" cy="1001"/>
          </a:xfrm>
          <a:scene3d>
            <a:camera prst="orthographicFront">
              <a:rot lat="0" lon="0" rev="0"/>
            </a:camera>
            <a:lightRig rig="balanced" dir="t">
              <a:rot lat="0" lon="0" rev="8700000"/>
            </a:lightRig>
          </a:scene3d>
        </p:grpSpPr>
        <p:sp>
          <p:nvSpPr>
            <p:cNvPr id="15" name="Oval 106"/>
            <p:cNvSpPr>
              <a:spLocks noChangeArrowheads="1"/>
            </p:cNvSpPr>
            <p:nvPr/>
          </p:nvSpPr>
          <p:spPr bwMode="auto">
            <a:xfrm>
              <a:off x="1687" y="2362"/>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cs typeface="Verdana" pitchFamily="34" charset="0"/>
                </a:rPr>
                <a:t>Lys</a:t>
              </a:r>
            </a:p>
          </p:txBody>
        </p:sp>
        <p:sp>
          <p:nvSpPr>
            <p:cNvPr id="16" name="Oval 107"/>
            <p:cNvSpPr>
              <a:spLocks noChangeArrowheads="1"/>
            </p:cNvSpPr>
            <p:nvPr/>
          </p:nvSpPr>
          <p:spPr bwMode="auto">
            <a:xfrm>
              <a:off x="567" y="1528"/>
              <a:ext cx="213" cy="164"/>
            </a:xfrm>
            <a:prstGeom prst="ellipse">
              <a:avLst/>
            </a:prstGeom>
            <a:solidFill>
              <a:srgbClr val="A8C903"/>
            </a:solidFill>
            <a:ln w="12700">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cs typeface="Verdana" pitchFamily="34" charset="0"/>
                </a:rPr>
                <a:t>His</a:t>
              </a:r>
            </a:p>
          </p:txBody>
        </p:sp>
        <p:sp>
          <p:nvSpPr>
            <p:cNvPr id="17" name="Oval 108"/>
            <p:cNvSpPr>
              <a:spLocks noChangeArrowheads="1"/>
            </p:cNvSpPr>
            <p:nvPr/>
          </p:nvSpPr>
          <p:spPr bwMode="auto">
            <a:xfrm>
              <a:off x="785" y="1528"/>
              <a:ext cx="213"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cs typeface="Verdana" pitchFamily="34" charset="0"/>
                </a:rPr>
                <a:t>Ala</a:t>
              </a:r>
            </a:p>
          </p:txBody>
        </p:sp>
        <p:sp>
          <p:nvSpPr>
            <p:cNvPr id="18" name="Oval 109"/>
            <p:cNvSpPr>
              <a:spLocks noChangeArrowheads="1"/>
            </p:cNvSpPr>
            <p:nvPr/>
          </p:nvSpPr>
          <p:spPr bwMode="auto">
            <a:xfrm>
              <a:off x="1445" y="1528"/>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Thr</a:t>
              </a:r>
              <a:endParaRPr lang="en-GB" sz="1200" dirty="0">
                <a:cs typeface="Verdana" pitchFamily="34" charset="0"/>
              </a:endParaRPr>
            </a:p>
          </p:txBody>
        </p:sp>
        <p:sp>
          <p:nvSpPr>
            <p:cNvPr id="19" name="Oval 110"/>
            <p:cNvSpPr>
              <a:spLocks noChangeArrowheads="1"/>
            </p:cNvSpPr>
            <p:nvPr/>
          </p:nvSpPr>
          <p:spPr bwMode="auto">
            <a:xfrm>
              <a:off x="1884" y="1529"/>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Thr</a:t>
              </a:r>
              <a:endParaRPr lang="en-GB" sz="1200" dirty="0">
                <a:cs typeface="Verdana" pitchFamily="34" charset="0"/>
              </a:endParaRPr>
            </a:p>
          </p:txBody>
        </p:sp>
        <p:sp>
          <p:nvSpPr>
            <p:cNvPr id="20" name="Oval 111"/>
            <p:cNvSpPr>
              <a:spLocks noChangeArrowheads="1"/>
            </p:cNvSpPr>
            <p:nvPr/>
          </p:nvSpPr>
          <p:spPr bwMode="auto">
            <a:xfrm>
              <a:off x="2099" y="1529"/>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Ser</a:t>
              </a:r>
              <a:endParaRPr lang="en-GB" sz="1200" dirty="0">
                <a:cs typeface="Verdana" pitchFamily="34" charset="0"/>
              </a:endParaRPr>
            </a:p>
          </p:txBody>
        </p:sp>
        <p:sp>
          <p:nvSpPr>
            <p:cNvPr id="21" name="Oval 112"/>
            <p:cNvSpPr>
              <a:spLocks noChangeArrowheads="1"/>
            </p:cNvSpPr>
            <p:nvPr/>
          </p:nvSpPr>
          <p:spPr bwMode="auto">
            <a:xfrm>
              <a:off x="1664" y="1528"/>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Phe</a:t>
              </a:r>
              <a:endParaRPr lang="en-GB" sz="1200" dirty="0">
                <a:cs typeface="Verdana" pitchFamily="34" charset="0"/>
              </a:endParaRPr>
            </a:p>
          </p:txBody>
        </p:sp>
        <p:sp>
          <p:nvSpPr>
            <p:cNvPr id="22" name="Oval 113"/>
            <p:cNvSpPr>
              <a:spLocks noChangeArrowheads="1"/>
            </p:cNvSpPr>
            <p:nvPr/>
          </p:nvSpPr>
          <p:spPr bwMode="auto">
            <a:xfrm>
              <a:off x="1005" y="1528"/>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Glu</a:t>
              </a:r>
              <a:endParaRPr lang="en-GB" sz="1200" dirty="0">
                <a:cs typeface="Verdana" pitchFamily="34" charset="0"/>
              </a:endParaRPr>
            </a:p>
          </p:txBody>
        </p:sp>
        <p:sp>
          <p:nvSpPr>
            <p:cNvPr id="23" name="Oval 114"/>
            <p:cNvSpPr>
              <a:spLocks noChangeArrowheads="1"/>
            </p:cNvSpPr>
            <p:nvPr/>
          </p:nvSpPr>
          <p:spPr bwMode="auto">
            <a:xfrm>
              <a:off x="1225" y="1528"/>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Gly</a:t>
              </a:r>
              <a:endParaRPr lang="en-GB" sz="1200" dirty="0">
                <a:cs typeface="Verdana" pitchFamily="34" charset="0"/>
              </a:endParaRPr>
            </a:p>
          </p:txBody>
        </p:sp>
        <p:sp>
          <p:nvSpPr>
            <p:cNvPr id="24" name="Oval 115"/>
            <p:cNvSpPr>
              <a:spLocks noChangeArrowheads="1"/>
            </p:cNvSpPr>
            <p:nvPr/>
          </p:nvSpPr>
          <p:spPr bwMode="auto">
            <a:xfrm>
              <a:off x="2314" y="1548"/>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cs typeface="Verdana" pitchFamily="34" charset="0"/>
                </a:rPr>
                <a:t>Asp</a:t>
              </a:r>
            </a:p>
          </p:txBody>
        </p:sp>
        <p:sp>
          <p:nvSpPr>
            <p:cNvPr id="25" name="Oval 116"/>
            <p:cNvSpPr>
              <a:spLocks noChangeArrowheads="1"/>
            </p:cNvSpPr>
            <p:nvPr/>
          </p:nvSpPr>
          <p:spPr bwMode="auto">
            <a:xfrm>
              <a:off x="2480" y="1652"/>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cs typeface="Verdana" pitchFamily="34" charset="0"/>
                </a:rPr>
                <a:t>Val</a:t>
              </a:r>
            </a:p>
          </p:txBody>
        </p:sp>
        <p:sp>
          <p:nvSpPr>
            <p:cNvPr id="26" name="Oval 117"/>
            <p:cNvSpPr>
              <a:spLocks noChangeArrowheads="1"/>
            </p:cNvSpPr>
            <p:nvPr/>
          </p:nvSpPr>
          <p:spPr bwMode="auto">
            <a:xfrm>
              <a:off x="2488" y="1817"/>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Ser</a:t>
              </a:r>
              <a:endParaRPr lang="en-GB" sz="1200" dirty="0">
                <a:cs typeface="Verdana" pitchFamily="34" charset="0"/>
              </a:endParaRPr>
            </a:p>
          </p:txBody>
        </p:sp>
        <p:sp>
          <p:nvSpPr>
            <p:cNvPr id="27" name="Oval 118"/>
            <p:cNvSpPr>
              <a:spLocks noChangeArrowheads="1"/>
            </p:cNvSpPr>
            <p:nvPr/>
          </p:nvSpPr>
          <p:spPr bwMode="auto">
            <a:xfrm>
              <a:off x="2382" y="1964"/>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Ser</a:t>
              </a:r>
              <a:endParaRPr lang="en-GB" sz="1200" dirty="0">
                <a:cs typeface="Verdana" pitchFamily="34" charset="0"/>
              </a:endParaRPr>
            </a:p>
          </p:txBody>
        </p:sp>
        <p:sp>
          <p:nvSpPr>
            <p:cNvPr id="28" name="Oval 119"/>
            <p:cNvSpPr>
              <a:spLocks noChangeArrowheads="1"/>
            </p:cNvSpPr>
            <p:nvPr/>
          </p:nvSpPr>
          <p:spPr bwMode="auto">
            <a:xfrm>
              <a:off x="2168" y="19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cs typeface="Verdana" pitchFamily="34" charset="0"/>
                </a:rPr>
                <a:t>Tyr</a:t>
              </a:r>
            </a:p>
          </p:txBody>
        </p:sp>
        <p:sp>
          <p:nvSpPr>
            <p:cNvPr id="29" name="Oval 120"/>
            <p:cNvSpPr>
              <a:spLocks noChangeArrowheads="1"/>
            </p:cNvSpPr>
            <p:nvPr/>
          </p:nvSpPr>
          <p:spPr bwMode="auto">
            <a:xfrm>
              <a:off x="1949" y="1965"/>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Leu</a:t>
              </a:r>
              <a:endParaRPr lang="en-GB" sz="1200" dirty="0">
                <a:cs typeface="Verdana" pitchFamily="34" charset="0"/>
              </a:endParaRPr>
            </a:p>
          </p:txBody>
        </p:sp>
        <p:sp>
          <p:nvSpPr>
            <p:cNvPr id="30" name="Oval 121"/>
            <p:cNvSpPr>
              <a:spLocks noChangeArrowheads="1"/>
            </p:cNvSpPr>
            <p:nvPr/>
          </p:nvSpPr>
          <p:spPr bwMode="auto">
            <a:xfrm>
              <a:off x="1736" y="19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Glu</a:t>
              </a:r>
              <a:endParaRPr lang="en-GB" sz="1200" dirty="0">
                <a:cs typeface="Verdana" pitchFamily="34" charset="0"/>
              </a:endParaRPr>
            </a:p>
          </p:txBody>
        </p:sp>
        <p:sp>
          <p:nvSpPr>
            <p:cNvPr id="31" name="Oval 122"/>
            <p:cNvSpPr>
              <a:spLocks noChangeArrowheads="1"/>
            </p:cNvSpPr>
            <p:nvPr/>
          </p:nvSpPr>
          <p:spPr bwMode="auto">
            <a:xfrm>
              <a:off x="1522" y="19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Gly</a:t>
              </a:r>
              <a:endParaRPr lang="en-GB" sz="1200" dirty="0">
                <a:cs typeface="Verdana" pitchFamily="34" charset="0"/>
              </a:endParaRPr>
            </a:p>
          </p:txBody>
        </p:sp>
        <p:sp>
          <p:nvSpPr>
            <p:cNvPr id="32" name="Oval 123"/>
            <p:cNvSpPr>
              <a:spLocks noChangeArrowheads="1"/>
            </p:cNvSpPr>
            <p:nvPr/>
          </p:nvSpPr>
          <p:spPr bwMode="auto">
            <a:xfrm>
              <a:off x="1088" y="1965"/>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cs typeface="Verdana" pitchFamily="34" charset="0"/>
                </a:rPr>
                <a:t>Ala</a:t>
              </a:r>
            </a:p>
          </p:txBody>
        </p:sp>
        <p:sp>
          <p:nvSpPr>
            <p:cNvPr id="33" name="Oval 124"/>
            <p:cNvSpPr>
              <a:spLocks noChangeArrowheads="1"/>
            </p:cNvSpPr>
            <p:nvPr/>
          </p:nvSpPr>
          <p:spPr bwMode="auto">
            <a:xfrm>
              <a:off x="873" y="19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cs typeface="Verdana" pitchFamily="34" charset="0"/>
                </a:rPr>
                <a:t>Ala</a:t>
              </a:r>
            </a:p>
          </p:txBody>
        </p:sp>
        <p:sp>
          <p:nvSpPr>
            <p:cNvPr id="34" name="Oval 125"/>
            <p:cNvSpPr>
              <a:spLocks noChangeArrowheads="1"/>
            </p:cNvSpPr>
            <p:nvPr/>
          </p:nvSpPr>
          <p:spPr bwMode="auto">
            <a:xfrm>
              <a:off x="1306" y="1965"/>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Gln</a:t>
              </a:r>
              <a:endParaRPr lang="en-GB" sz="1200" dirty="0">
                <a:cs typeface="Verdana" pitchFamily="34" charset="0"/>
              </a:endParaRPr>
            </a:p>
          </p:txBody>
        </p:sp>
        <p:sp>
          <p:nvSpPr>
            <p:cNvPr id="35" name="Oval 126"/>
            <p:cNvSpPr>
              <a:spLocks noChangeArrowheads="1"/>
            </p:cNvSpPr>
            <p:nvPr/>
          </p:nvSpPr>
          <p:spPr bwMode="auto">
            <a:xfrm>
              <a:off x="655" y="19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cs typeface="Verdana" pitchFamily="34" charset="0"/>
                </a:rPr>
                <a:t>Lys</a:t>
              </a:r>
            </a:p>
          </p:txBody>
        </p:sp>
        <p:sp>
          <p:nvSpPr>
            <p:cNvPr id="36" name="Oval 127"/>
            <p:cNvSpPr>
              <a:spLocks noChangeArrowheads="1"/>
            </p:cNvSpPr>
            <p:nvPr/>
          </p:nvSpPr>
          <p:spPr bwMode="auto">
            <a:xfrm>
              <a:off x="476" y="2229"/>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Phe</a:t>
              </a:r>
              <a:endParaRPr lang="en-GB" sz="1200" dirty="0">
                <a:cs typeface="Verdana" pitchFamily="34" charset="0"/>
              </a:endParaRPr>
            </a:p>
          </p:txBody>
        </p:sp>
        <p:sp>
          <p:nvSpPr>
            <p:cNvPr id="37" name="Oval 128"/>
            <p:cNvSpPr>
              <a:spLocks noChangeArrowheads="1"/>
            </p:cNvSpPr>
            <p:nvPr/>
          </p:nvSpPr>
          <p:spPr bwMode="auto">
            <a:xfrm>
              <a:off x="476" y="2062"/>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Glu</a:t>
              </a:r>
              <a:endParaRPr lang="en-GB" sz="1200" dirty="0">
                <a:cs typeface="Verdana" pitchFamily="34" charset="0"/>
              </a:endParaRPr>
            </a:p>
          </p:txBody>
        </p:sp>
        <p:sp>
          <p:nvSpPr>
            <p:cNvPr id="38" name="Oval 129"/>
            <p:cNvSpPr>
              <a:spLocks noChangeArrowheads="1"/>
            </p:cNvSpPr>
            <p:nvPr/>
          </p:nvSpPr>
          <p:spPr bwMode="auto">
            <a:xfrm>
              <a:off x="601" y="23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cs typeface="Verdana" pitchFamily="34" charset="0"/>
                </a:rPr>
                <a:t>Ile</a:t>
              </a:r>
            </a:p>
          </p:txBody>
        </p:sp>
        <p:sp>
          <p:nvSpPr>
            <p:cNvPr id="39" name="Oval 130"/>
            <p:cNvSpPr>
              <a:spLocks noChangeArrowheads="1"/>
            </p:cNvSpPr>
            <p:nvPr/>
          </p:nvSpPr>
          <p:spPr bwMode="auto">
            <a:xfrm>
              <a:off x="817" y="2365"/>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cs typeface="Verdana" pitchFamily="34" charset="0"/>
                </a:rPr>
                <a:t>Ala</a:t>
              </a:r>
            </a:p>
          </p:txBody>
        </p:sp>
        <p:sp>
          <p:nvSpPr>
            <p:cNvPr id="40" name="Oval 131"/>
            <p:cNvSpPr>
              <a:spLocks noChangeArrowheads="1"/>
            </p:cNvSpPr>
            <p:nvPr/>
          </p:nvSpPr>
          <p:spPr bwMode="auto">
            <a:xfrm>
              <a:off x="1033" y="2365"/>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Trp</a:t>
              </a:r>
              <a:endParaRPr lang="en-GB" sz="1200" dirty="0">
                <a:cs typeface="Verdana" pitchFamily="34" charset="0"/>
              </a:endParaRPr>
            </a:p>
          </p:txBody>
        </p:sp>
        <p:sp>
          <p:nvSpPr>
            <p:cNvPr id="41" name="Oval 132"/>
            <p:cNvSpPr>
              <a:spLocks noChangeArrowheads="1"/>
            </p:cNvSpPr>
            <p:nvPr/>
          </p:nvSpPr>
          <p:spPr bwMode="auto">
            <a:xfrm>
              <a:off x="1253" y="2365"/>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Leu</a:t>
              </a:r>
              <a:endParaRPr lang="en-GB" sz="1200" dirty="0">
                <a:cs typeface="Verdana" pitchFamily="34" charset="0"/>
              </a:endParaRPr>
            </a:p>
          </p:txBody>
        </p:sp>
        <p:sp>
          <p:nvSpPr>
            <p:cNvPr id="42" name="Oval 133"/>
            <p:cNvSpPr>
              <a:spLocks noChangeArrowheads="1"/>
            </p:cNvSpPr>
            <p:nvPr/>
          </p:nvSpPr>
          <p:spPr bwMode="auto">
            <a:xfrm>
              <a:off x="2343" y="2365"/>
              <a:ext cx="213"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Gly</a:t>
              </a:r>
              <a:endParaRPr lang="en-GB" sz="1200" dirty="0">
                <a:cs typeface="Verdana" pitchFamily="34" charset="0"/>
              </a:endParaRPr>
            </a:p>
          </p:txBody>
        </p:sp>
        <p:sp>
          <p:nvSpPr>
            <p:cNvPr id="43" name="Oval 134"/>
            <p:cNvSpPr>
              <a:spLocks noChangeArrowheads="1"/>
            </p:cNvSpPr>
            <p:nvPr/>
          </p:nvSpPr>
          <p:spPr bwMode="auto">
            <a:xfrm>
              <a:off x="1472" y="23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cs typeface="Verdana" pitchFamily="34" charset="0"/>
                </a:rPr>
                <a:t>Val</a:t>
              </a:r>
            </a:p>
          </p:txBody>
        </p:sp>
        <p:sp>
          <p:nvSpPr>
            <p:cNvPr id="44" name="Oval 135"/>
            <p:cNvSpPr>
              <a:spLocks noChangeArrowheads="1"/>
            </p:cNvSpPr>
            <p:nvPr/>
          </p:nvSpPr>
          <p:spPr bwMode="auto">
            <a:xfrm>
              <a:off x="1904" y="2365"/>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Gly</a:t>
              </a:r>
              <a:endParaRPr lang="en-GB" sz="1200" dirty="0">
                <a:cs typeface="Verdana" pitchFamily="34" charset="0"/>
              </a:endParaRPr>
            </a:p>
          </p:txBody>
        </p:sp>
        <p:sp>
          <p:nvSpPr>
            <p:cNvPr id="45" name="Oval 136"/>
            <p:cNvSpPr>
              <a:spLocks noChangeArrowheads="1"/>
            </p:cNvSpPr>
            <p:nvPr/>
          </p:nvSpPr>
          <p:spPr bwMode="auto">
            <a:xfrm>
              <a:off x="2123" y="2365"/>
              <a:ext cx="214"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cs typeface="Verdana" pitchFamily="34" charset="0"/>
                </a:rPr>
                <a:t>Arg</a:t>
              </a:r>
              <a:endParaRPr lang="en-GB" sz="1200" dirty="0">
                <a:cs typeface="Verdana" pitchFamily="34" charset="0"/>
              </a:endParaRPr>
            </a:p>
          </p:txBody>
        </p:sp>
      </p:grpSp>
    </p:spTree>
    <p:extLst>
      <p:ext uri="{BB962C8B-B14F-4D97-AF65-F5344CB8AC3E}">
        <p14:creationId xmlns:p14="http://schemas.microsoft.com/office/powerpoint/2010/main" val="346695635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p:cNvSpPr txBox="1"/>
          <p:nvPr/>
        </p:nvSpPr>
        <p:spPr>
          <a:xfrm>
            <a:off x="0" y="6570741"/>
            <a:ext cx="3955357" cy="289375"/>
          </a:xfrm>
          <a:prstGeom prst="rect">
            <a:avLst/>
          </a:prstGeom>
          <a:noFill/>
        </p:spPr>
        <p:txBody>
          <a:bodyPr wrap="none" lIns="120227" tIns="61976" rIns="120227" bIns="61976" rtlCol="0">
            <a:spAutoFit/>
          </a:bodyPr>
          <a:lstStyle/>
          <a:p>
            <a:r>
              <a:rPr lang="en-GB" sz="1067" dirty="0">
                <a:solidFill>
                  <a:srgbClr val="82786F"/>
                </a:solidFill>
              </a:rPr>
              <a:t>Adapted from: </a:t>
            </a:r>
            <a:r>
              <a:rPr lang="en-GB" sz="1067" dirty="0" err="1">
                <a:solidFill>
                  <a:srgbClr val="82786F"/>
                </a:solidFill>
              </a:rPr>
              <a:t>Orskov</a:t>
            </a:r>
            <a:r>
              <a:rPr lang="en-GB" sz="1067" dirty="0">
                <a:solidFill>
                  <a:srgbClr val="82786F"/>
                </a:solidFill>
              </a:rPr>
              <a:t> </a:t>
            </a:r>
            <a:r>
              <a:rPr lang="en-GB" sz="1067" i="1" dirty="0">
                <a:solidFill>
                  <a:srgbClr val="82786F"/>
                </a:solidFill>
              </a:rPr>
              <a:t>et al. </a:t>
            </a:r>
            <a:r>
              <a:rPr lang="en-GB" sz="1067" i="1" dirty="0" err="1">
                <a:solidFill>
                  <a:srgbClr val="82786F"/>
                </a:solidFill>
              </a:rPr>
              <a:t>Scand</a:t>
            </a:r>
            <a:r>
              <a:rPr lang="en-GB" sz="1067" i="1" dirty="0">
                <a:solidFill>
                  <a:srgbClr val="82786F"/>
                </a:solidFill>
              </a:rPr>
              <a:t> J </a:t>
            </a:r>
            <a:r>
              <a:rPr lang="en-GB" sz="1067" i="1" dirty="0" err="1">
                <a:solidFill>
                  <a:srgbClr val="82786F"/>
                </a:solidFill>
              </a:rPr>
              <a:t>Gastroenterol</a:t>
            </a:r>
            <a:r>
              <a:rPr lang="en-GB" sz="1067" i="1" dirty="0">
                <a:solidFill>
                  <a:srgbClr val="82786F"/>
                </a:solidFill>
              </a:rPr>
              <a:t> </a:t>
            </a:r>
            <a:r>
              <a:rPr lang="en-GB" sz="1067" dirty="0">
                <a:solidFill>
                  <a:srgbClr val="82786F"/>
                </a:solidFill>
              </a:rPr>
              <a:t>1996;31:665–70</a:t>
            </a:r>
          </a:p>
        </p:txBody>
      </p:sp>
      <p:sp>
        <p:nvSpPr>
          <p:cNvPr id="66562" name="Title 1"/>
          <p:cNvSpPr>
            <a:spLocks noGrp="1"/>
          </p:cNvSpPr>
          <p:nvPr>
            <p:ph type="title"/>
          </p:nvPr>
        </p:nvSpPr>
        <p:spPr/>
        <p:txBody>
          <a:bodyPr>
            <a:normAutofit fontScale="90000"/>
          </a:bodyPr>
          <a:lstStyle/>
          <a:p>
            <a:r>
              <a:rPr lang="en-GB" dirty="0"/>
              <a:t>GLP-1 je </a:t>
            </a:r>
            <a:r>
              <a:rPr lang="en-GB" dirty="0" err="1"/>
              <a:t>vylučován</a:t>
            </a:r>
            <a:r>
              <a:rPr lang="en-GB" dirty="0"/>
              <a:t> </a:t>
            </a:r>
            <a:r>
              <a:rPr lang="en-GB" dirty="0" err="1"/>
              <a:t>při</a:t>
            </a:r>
            <a:r>
              <a:rPr lang="en-GB" dirty="0"/>
              <a:t> </a:t>
            </a:r>
            <a:r>
              <a:rPr lang="en-GB" dirty="0" err="1"/>
              <a:t>příjmu</a:t>
            </a:r>
            <a:r>
              <a:rPr lang="en-GB" dirty="0"/>
              <a:t> </a:t>
            </a:r>
            <a:r>
              <a:rPr lang="en-GB" dirty="0" err="1"/>
              <a:t>potravy</a:t>
            </a:r>
            <a:endParaRPr lang="en-GB" dirty="0"/>
          </a:p>
        </p:txBody>
      </p:sp>
      <p:grpSp>
        <p:nvGrpSpPr>
          <p:cNvPr id="6" name="Group 5"/>
          <p:cNvGrpSpPr/>
          <p:nvPr/>
        </p:nvGrpSpPr>
        <p:grpSpPr>
          <a:xfrm>
            <a:off x="388421" y="1649785"/>
            <a:ext cx="10000573" cy="4322734"/>
            <a:chOff x="291316" y="1237337"/>
            <a:chExt cx="7500430" cy="3242051"/>
          </a:xfrm>
        </p:grpSpPr>
        <p:sp>
          <p:nvSpPr>
            <p:cNvPr id="66570" name="TextBox 6"/>
            <p:cNvSpPr txBox="1">
              <a:spLocks noChangeArrowheads="1"/>
            </p:cNvSpPr>
            <p:nvPr/>
          </p:nvSpPr>
          <p:spPr bwMode="auto">
            <a:xfrm>
              <a:off x="7168534" y="1237337"/>
              <a:ext cx="565299" cy="2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r>
                <a:rPr lang="en-GB" sz="1467" dirty="0"/>
                <a:t>GLP-1</a:t>
              </a:r>
            </a:p>
          </p:txBody>
        </p:sp>
        <p:grpSp>
          <p:nvGrpSpPr>
            <p:cNvPr id="2" name="Group 1"/>
            <p:cNvGrpSpPr/>
            <p:nvPr/>
          </p:nvGrpSpPr>
          <p:grpSpPr>
            <a:xfrm>
              <a:off x="1328478" y="1703976"/>
              <a:ext cx="6284154" cy="1935442"/>
              <a:chOff x="1542341" y="1735197"/>
              <a:chExt cx="6126151" cy="1814193"/>
            </a:xfrm>
          </p:grpSpPr>
          <p:sp>
            <p:nvSpPr>
              <p:cNvPr id="66571" name="Freeform 8"/>
              <p:cNvSpPr>
                <a:spLocks/>
              </p:cNvSpPr>
              <p:nvPr/>
            </p:nvSpPr>
            <p:spPr bwMode="auto">
              <a:xfrm>
                <a:off x="1592508" y="2071462"/>
                <a:ext cx="6058482" cy="1417037"/>
              </a:xfrm>
              <a:custGeom>
                <a:avLst/>
                <a:gdLst>
                  <a:gd name="T0" fmla="*/ 0 w 2704"/>
                  <a:gd name="T1" fmla="*/ 2147483647 h 1319"/>
                  <a:gd name="T2" fmla="*/ 2147483647 w 2704"/>
                  <a:gd name="T3" fmla="*/ 2147483647 h 1319"/>
                  <a:gd name="T4" fmla="*/ 2147483647 w 2704"/>
                  <a:gd name="T5" fmla="*/ 2147483647 h 1319"/>
                  <a:gd name="T6" fmla="*/ 2147483647 w 2704"/>
                  <a:gd name="T7" fmla="*/ 2147483647 h 1319"/>
                  <a:gd name="T8" fmla="*/ 2147483647 w 2704"/>
                  <a:gd name="T9" fmla="*/ 2147483647 h 1319"/>
                  <a:gd name="T10" fmla="*/ 2147483647 w 2704"/>
                  <a:gd name="T11" fmla="*/ 2147483647 h 1319"/>
                  <a:gd name="T12" fmla="*/ 2147483647 w 2704"/>
                  <a:gd name="T13" fmla="*/ 2147483647 h 1319"/>
                  <a:gd name="T14" fmla="*/ 2147483647 w 2704"/>
                  <a:gd name="T15" fmla="*/ 2147483647 h 1319"/>
                  <a:gd name="T16" fmla="*/ 2147483647 w 2704"/>
                  <a:gd name="T17" fmla="*/ 2147483647 h 1319"/>
                  <a:gd name="T18" fmla="*/ 2147483647 w 2704"/>
                  <a:gd name="T19" fmla="*/ 2147483647 h 1319"/>
                  <a:gd name="T20" fmla="*/ 2147483647 w 2704"/>
                  <a:gd name="T21" fmla="*/ 2147483647 h 1319"/>
                  <a:gd name="T22" fmla="*/ 2147483647 w 2704"/>
                  <a:gd name="T23" fmla="*/ 0 h 1319"/>
                  <a:gd name="T24" fmla="*/ 2147483647 w 2704"/>
                  <a:gd name="T25" fmla="*/ 2147483647 h 1319"/>
                  <a:gd name="T26" fmla="*/ 2147483647 w 2704"/>
                  <a:gd name="T27" fmla="*/ 2147483647 h 1319"/>
                  <a:gd name="T28" fmla="*/ 2147483647 w 2704"/>
                  <a:gd name="T29" fmla="*/ 2147483647 h 1319"/>
                  <a:gd name="T30" fmla="*/ 2147483647 w 2704"/>
                  <a:gd name="T31" fmla="*/ 2147483647 h 1319"/>
                  <a:gd name="T32" fmla="*/ 2147483647 w 2704"/>
                  <a:gd name="T33" fmla="*/ 2147483647 h 1319"/>
                  <a:gd name="T34" fmla="*/ 2147483647 w 2704"/>
                  <a:gd name="T35" fmla="*/ 2147483647 h 1319"/>
                  <a:gd name="T36" fmla="*/ 2147483647 w 2704"/>
                  <a:gd name="T37" fmla="*/ 2147483647 h 1319"/>
                  <a:gd name="T38" fmla="*/ 2147483647 w 2704"/>
                  <a:gd name="T39" fmla="*/ 2147483647 h 1319"/>
                  <a:gd name="T40" fmla="*/ 2147483647 w 2704"/>
                  <a:gd name="T41" fmla="*/ 2147483647 h 1319"/>
                  <a:gd name="T42" fmla="*/ 2147483647 w 2704"/>
                  <a:gd name="T43" fmla="*/ 2147483647 h 1319"/>
                  <a:gd name="T44" fmla="*/ 2147483647 w 2704"/>
                  <a:gd name="T45" fmla="*/ 2147483647 h 1319"/>
                  <a:gd name="T46" fmla="*/ 2147483647 w 2704"/>
                  <a:gd name="T47" fmla="*/ 2147483647 h 1319"/>
                  <a:gd name="T48" fmla="*/ 2147483647 w 2704"/>
                  <a:gd name="T49" fmla="*/ 2147483647 h 1319"/>
                  <a:gd name="T50" fmla="*/ 2147483647 w 2704"/>
                  <a:gd name="T51" fmla="*/ 2147483647 h 13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04"/>
                  <a:gd name="T79" fmla="*/ 0 h 1319"/>
                  <a:gd name="T80" fmla="*/ 2704 w 2704"/>
                  <a:gd name="T81" fmla="*/ 1319 h 13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04" h="1319">
                    <a:moveTo>
                      <a:pt x="0" y="1295"/>
                    </a:moveTo>
                    <a:lnTo>
                      <a:pt x="52" y="1287"/>
                    </a:lnTo>
                    <a:lnTo>
                      <a:pt x="104" y="1257"/>
                    </a:lnTo>
                    <a:lnTo>
                      <a:pt x="142" y="1211"/>
                    </a:lnTo>
                    <a:lnTo>
                      <a:pt x="189" y="654"/>
                    </a:lnTo>
                    <a:lnTo>
                      <a:pt x="275" y="618"/>
                    </a:lnTo>
                    <a:lnTo>
                      <a:pt x="369" y="556"/>
                    </a:lnTo>
                    <a:lnTo>
                      <a:pt x="449" y="654"/>
                    </a:lnTo>
                    <a:lnTo>
                      <a:pt x="629" y="706"/>
                    </a:lnTo>
                    <a:lnTo>
                      <a:pt x="789" y="920"/>
                    </a:lnTo>
                    <a:lnTo>
                      <a:pt x="851" y="598"/>
                    </a:lnTo>
                    <a:lnTo>
                      <a:pt x="897" y="0"/>
                    </a:lnTo>
                    <a:lnTo>
                      <a:pt x="978" y="174"/>
                    </a:lnTo>
                    <a:lnTo>
                      <a:pt x="1060" y="434"/>
                    </a:lnTo>
                    <a:lnTo>
                      <a:pt x="1140" y="532"/>
                    </a:lnTo>
                    <a:lnTo>
                      <a:pt x="1318" y="782"/>
                    </a:lnTo>
                    <a:lnTo>
                      <a:pt x="1484" y="716"/>
                    </a:lnTo>
                    <a:lnTo>
                      <a:pt x="1665" y="938"/>
                    </a:lnTo>
                    <a:lnTo>
                      <a:pt x="1843" y="1028"/>
                    </a:lnTo>
                    <a:lnTo>
                      <a:pt x="1891" y="716"/>
                    </a:lnTo>
                    <a:lnTo>
                      <a:pt x="1933" y="660"/>
                    </a:lnTo>
                    <a:lnTo>
                      <a:pt x="2019" y="792"/>
                    </a:lnTo>
                    <a:lnTo>
                      <a:pt x="2099" y="706"/>
                    </a:lnTo>
                    <a:lnTo>
                      <a:pt x="2187" y="706"/>
                    </a:lnTo>
                    <a:lnTo>
                      <a:pt x="2367" y="876"/>
                    </a:lnTo>
                    <a:lnTo>
                      <a:pt x="2704" y="1319"/>
                    </a:lnTo>
                  </a:path>
                </a:pathLst>
              </a:custGeom>
              <a:noFill/>
              <a:ln w="19050">
                <a:solidFill>
                  <a:srgbClr val="00196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2400" dirty="0"/>
              </a:p>
            </p:txBody>
          </p:sp>
          <p:sp>
            <p:nvSpPr>
              <p:cNvPr id="66573" name="Line 10"/>
              <p:cNvSpPr>
                <a:spLocks noChangeShapeType="1"/>
              </p:cNvSpPr>
              <p:nvPr/>
            </p:nvSpPr>
            <p:spPr bwMode="auto">
              <a:xfrm>
                <a:off x="7613959" y="3402206"/>
                <a:ext cx="0" cy="66608"/>
              </a:xfrm>
              <a:prstGeom prst="line">
                <a:avLst/>
              </a:prstGeom>
              <a:noFill/>
              <a:ln w="19050">
                <a:solidFill>
                  <a:srgbClr val="001965"/>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574" name="Freeform 11"/>
              <p:cNvSpPr>
                <a:spLocks/>
              </p:cNvSpPr>
              <p:nvPr/>
            </p:nvSpPr>
            <p:spPr bwMode="auto">
              <a:xfrm>
                <a:off x="7560492" y="3441390"/>
                <a:ext cx="108000" cy="108000"/>
              </a:xfrm>
              <a:prstGeom prst="ellipse">
                <a:avLst/>
              </a:prstGeom>
              <a:solidFill>
                <a:schemeClr val="accent2"/>
              </a:solidFill>
              <a:ln>
                <a:noFill/>
              </a:ln>
            </p:spPr>
            <p:txBody>
              <a:bodyPr/>
              <a:lstStyle/>
              <a:p>
                <a:endParaRPr lang="en-GB" sz="2400" dirty="0"/>
              </a:p>
            </p:txBody>
          </p:sp>
          <p:sp>
            <p:nvSpPr>
              <p:cNvPr id="66576" name="Line 13"/>
              <p:cNvSpPr>
                <a:spLocks noChangeShapeType="1"/>
              </p:cNvSpPr>
              <p:nvPr/>
            </p:nvSpPr>
            <p:spPr bwMode="auto">
              <a:xfrm>
                <a:off x="6859717" y="2905141"/>
                <a:ext cx="0" cy="11173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577" name="Freeform 14"/>
              <p:cNvSpPr>
                <a:spLocks/>
              </p:cNvSpPr>
              <p:nvPr/>
            </p:nvSpPr>
            <p:spPr bwMode="auto">
              <a:xfrm>
                <a:off x="6808154" y="2961166"/>
                <a:ext cx="108000" cy="108000"/>
              </a:xfrm>
              <a:prstGeom prst="ellipse">
                <a:avLst/>
              </a:prstGeom>
              <a:solidFill>
                <a:schemeClr val="accent2"/>
              </a:solidFill>
              <a:ln>
                <a:noFill/>
              </a:ln>
            </p:spPr>
            <p:txBody>
              <a:bodyPr/>
              <a:lstStyle/>
              <a:p>
                <a:endParaRPr lang="en-GB" sz="2400" dirty="0"/>
              </a:p>
            </p:txBody>
          </p:sp>
          <p:sp>
            <p:nvSpPr>
              <p:cNvPr id="66579" name="Line 16"/>
              <p:cNvSpPr>
                <a:spLocks noChangeShapeType="1"/>
              </p:cNvSpPr>
              <p:nvPr/>
            </p:nvSpPr>
            <p:spPr bwMode="auto">
              <a:xfrm>
                <a:off x="6501226" y="2701019"/>
                <a:ext cx="0" cy="14396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580" name="Freeform 17"/>
              <p:cNvSpPr>
                <a:spLocks/>
              </p:cNvSpPr>
              <p:nvPr/>
            </p:nvSpPr>
            <p:spPr bwMode="auto">
              <a:xfrm>
                <a:off x="6449664" y="2789274"/>
                <a:ext cx="108000" cy="108000"/>
              </a:xfrm>
              <a:prstGeom prst="ellipse">
                <a:avLst/>
              </a:prstGeom>
              <a:solidFill>
                <a:schemeClr val="accent2"/>
              </a:solidFill>
              <a:ln>
                <a:noFill/>
              </a:ln>
            </p:spPr>
            <p:txBody>
              <a:bodyPr/>
              <a:lstStyle/>
              <a:p>
                <a:endParaRPr lang="en-GB" sz="2400" dirty="0"/>
              </a:p>
            </p:txBody>
          </p:sp>
          <p:sp>
            <p:nvSpPr>
              <p:cNvPr id="66582" name="Line 19"/>
              <p:cNvSpPr>
                <a:spLocks noChangeShapeType="1"/>
              </p:cNvSpPr>
              <p:nvPr/>
            </p:nvSpPr>
            <p:spPr bwMode="auto">
              <a:xfrm>
                <a:off x="6299575" y="2636558"/>
                <a:ext cx="0" cy="19767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583" name="Freeform 20"/>
              <p:cNvSpPr>
                <a:spLocks/>
              </p:cNvSpPr>
              <p:nvPr/>
            </p:nvSpPr>
            <p:spPr bwMode="auto">
              <a:xfrm>
                <a:off x="6248014" y="2778531"/>
                <a:ext cx="108000" cy="108000"/>
              </a:xfrm>
              <a:prstGeom prst="ellipse">
                <a:avLst/>
              </a:prstGeom>
              <a:solidFill>
                <a:schemeClr val="accent2"/>
              </a:solidFill>
              <a:ln>
                <a:noFill/>
              </a:ln>
            </p:spPr>
            <p:txBody>
              <a:bodyPr/>
              <a:lstStyle/>
              <a:p>
                <a:endParaRPr lang="en-GB" sz="2400" dirty="0"/>
              </a:p>
            </p:txBody>
          </p:sp>
          <p:sp>
            <p:nvSpPr>
              <p:cNvPr id="66585" name="Line 22"/>
              <p:cNvSpPr>
                <a:spLocks noChangeShapeType="1"/>
              </p:cNvSpPr>
              <p:nvPr/>
            </p:nvSpPr>
            <p:spPr bwMode="auto">
              <a:xfrm>
                <a:off x="6097926" y="2741843"/>
                <a:ext cx="0" cy="184784"/>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586" name="Freeform 23"/>
              <p:cNvSpPr>
                <a:spLocks/>
              </p:cNvSpPr>
              <p:nvPr/>
            </p:nvSpPr>
            <p:spPr bwMode="auto">
              <a:xfrm>
                <a:off x="6040970" y="2870922"/>
                <a:ext cx="108000" cy="108000"/>
              </a:xfrm>
              <a:prstGeom prst="ellipse">
                <a:avLst/>
              </a:prstGeom>
              <a:solidFill>
                <a:schemeClr val="accent2"/>
              </a:solidFill>
              <a:ln>
                <a:noFill/>
              </a:ln>
            </p:spPr>
            <p:txBody>
              <a:bodyPr/>
              <a:lstStyle/>
              <a:p>
                <a:endParaRPr lang="en-GB" sz="2400" dirty="0"/>
              </a:p>
            </p:txBody>
          </p:sp>
          <p:sp>
            <p:nvSpPr>
              <p:cNvPr id="66588" name="Line 25"/>
              <p:cNvSpPr>
                <a:spLocks noChangeShapeType="1"/>
              </p:cNvSpPr>
              <p:nvPr/>
            </p:nvSpPr>
            <p:spPr bwMode="auto">
              <a:xfrm>
                <a:off x="5896273" y="2584990"/>
                <a:ext cx="0" cy="225609"/>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589" name="Freeform 26"/>
              <p:cNvSpPr>
                <a:spLocks/>
              </p:cNvSpPr>
              <p:nvPr/>
            </p:nvSpPr>
            <p:spPr bwMode="auto">
              <a:xfrm>
                <a:off x="5839321" y="2752747"/>
                <a:ext cx="108000" cy="108000"/>
              </a:xfrm>
              <a:prstGeom prst="ellipse">
                <a:avLst/>
              </a:prstGeom>
              <a:solidFill>
                <a:schemeClr val="accent2"/>
              </a:solidFill>
              <a:ln>
                <a:noFill/>
              </a:ln>
            </p:spPr>
            <p:txBody>
              <a:bodyPr/>
              <a:lstStyle/>
              <a:p>
                <a:endParaRPr lang="en-GB" sz="2400" dirty="0"/>
              </a:p>
            </p:txBody>
          </p:sp>
          <p:sp>
            <p:nvSpPr>
              <p:cNvPr id="66591" name="Line 28"/>
              <p:cNvSpPr>
                <a:spLocks noChangeShapeType="1"/>
              </p:cNvSpPr>
              <p:nvPr/>
            </p:nvSpPr>
            <p:spPr bwMode="auto">
              <a:xfrm>
                <a:off x="5327171" y="2860019"/>
                <a:ext cx="0" cy="219164"/>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592" name="Freeform 29"/>
              <p:cNvSpPr>
                <a:spLocks/>
              </p:cNvSpPr>
              <p:nvPr/>
            </p:nvSpPr>
            <p:spPr bwMode="auto">
              <a:xfrm>
                <a:off x="5273370" y="3021329"/>
                <a:ext cx="108000" cy="108000"/>
              </a:xfrm>
              <a:prstGeom prst="ellipse">
                <a:avLst/>
              </a:prstGeom>
              <a:solidFill>
                <a:schemeClr val="accent2"/>
              </a:solidFill>
              <a:ln>
                <a:noFill/>
              </a:ln>
            </p:spPr>
            <p:txBody>
              <a:bodyPr/>
              <a:lstStyle/>
              <a:p>
                <a:endParaRPr lang="en-GB" sz="2400" dirty="0"/>
              </a:p>
            </p:txBody>
          </p:sp>
          <p:sp>
            <p:nvSpPr>
              <p:cNvPr id="66594" name="Line 31"/>
              <p:cNvSpPr>
                <a:spLocks noChangeShapeType="1"/>
              </p:cNvSpPr>
              <p:nvPr/>
            </p:nvSpPr>
            <p:spPr bwMode="auto">
              <a:xfrm>
                <a:off x="4911097" y="2685977"/>
                <a:ext cx="0" cy="169744"/>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595" name="Freeform 32"/>
              <p:cNvSpPr>
                <a:spLocks/>
              </p:cNvSpPr>
              <p:nvPr/>
            </p:nvSpPr>
            <p:spPr bwMode="auto">
              <a:xfrm>
                <a:off x="4855713" y="2800017"/>
                <a:ext cx="108000" cy="108000"/>
              </a:xfrm>
              <a:prstGeom prst="ellipse">
                <a:avLst/>
              </a:prstGeom>
              <a:solidFill>
                <a:schemeClr val="accent2"/>
              </a:solidFill>
              <a:ln>
                <a:noFill/>
              </a:ln>
            </p:spPr>
            <p:txBody>
              <a:bodyPr/>
              <a:lstStyle/>
              <a:p>
                <a:endParaRPr lang="en-GB" sz="2400" dirty="0"/>
              </a:p>
            </p:txBody>
          </p:sp>
          <p:sp>
            <p:nvSpPr>
              <p:cNvPr id="66597" name="Line 34"/>
              <p:cNvSpPr>
                <a:spLocks noChangeShapeType="1"/>
              </p:cNvSpPr>
              <p:nvPr/>
            </p:nvSpPr>
            <p:spPr bwMode="auto">
              <a:xfrm>
                <a:off x="4554178" y="2819194"/>
                <a:ext cx="2240" cy="92392"/>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598" name="Freeform 35"/>
              <p:cNvSpPr>
                <a:spLocks/>
              </p:cNvSpPr>
              <p:nvPr/>
            </p:nvSpPr>
            <p:spPr bwMode="auto">
              <a:xfrm>
                <a:off x="4491832" y="2853734"/>
                <a:ext cx="108000" cy="108000"/>
              </a:xfrm>
              <a:prstGeom prst="ellipse">
                <a:avLst/>
              </a:prstGeom>
              <a:solidFill>
                <a:schemeClr val="accent2"/>
              </a:solidFill>
              <a:ln>
                <a:noFill/>
              </a:ln>
            </p:spPr>
            <p:txBody>
              <a:bodyPr/>
              <a:lstStyle/>
              <a:p>
                <a:endParaRPr lang="en-GB" sz="2400" dirty="0"/>
              </a:p>
            </p:txBody>
          </p:sp>
          <p:sp>
            <p:nvSpPr>
              <p:cNvPr id="66600" name="Line 37"/>
              <p:cNvSpPr>
                <a:spLocks noChangeShapeType="1"/>
              </p:cNvSpPr>
              <p:nvPr/>
            </p:nvSpPr>
            <p:spPr bwMode="auto">
              <a:xfrm>
                <a:off x="4164320" y="2432436"/>
                <a:ext cx="0" cy="21056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01" name="Freeform 38"/>
              <p:cNvSpPr>
                <a:spLocks/>
              </p:cNvSpPr>
              <p:nvPr/>
            </p:nvSpPr>
            <p:spPr bwMode="auto">
              <a:xfrm>
                <a:off x="4102884" y="2592758"/>
                <a:ext cx="108000" cy="108000"/>
              </a:xfrm>
              <a:prstGeom prst="ellipse">
                <a:avLst/>
              </a:prstGeom>
              <a:solidFill>
                <a:schemeClr val="accent2"/>
              </a:solidFill>
              <a:ln>
                <a:noFill/>
              </a:ln>
            </p:spPr>
            <p:txBody>
              <a:bodyPr/>
              <a:lstStyle/>
              <a:p>
                <a:endParaRPr lang="en-GB" sz="2400" dirty="0"/>
              </a:p>
            </p:txBody>
          </p:sp>
          <p:sp>
            <p:nvSpPr>
              <p:cNvPr id="66603" name="Line 40"/>
              <p:cNvSpPr>
                <a:spLocks noChangeShapeType="1"/>
              </p:cNvSpPr>
              <p:nvPr/>
            </p:nvSpPr>
            <p:spPr bwMode="auto">
              <a:xfrm>
                <a:off x="3971632" y="2447477"/>
                <a:ext cx="2240" cy="9454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04" name="Freeform 41"/>
              <p:cNvSpPr>
                <a:spLocks/>
              </p:cNvSpPr>
              <p:nvPr/>
            </p:nvSpPr>
            <p:spPr bwMode="auto">
              <a:xfrm>
                <a:off x="3914680" y="2484165"/>
                <a:ext cx="108000" cy="108000"/>
              </a:xfrm>
              <a:prstGeom prst="ellipse">
                <a:avLst/>
              </a:prstGeom>
              <a:solidFill>
                <a:schemeClr val="accent2"/>
              </a:solidFill>
              <a:ln>
                <a:noFill/>
              </a:ln>
            </p:spPr>
            <p:txBody>
              <a:bodyPr/>
              <a:lstStyle/>
              <a:p>
                <a:endParaRPr lang="en-GB" sz="2400" dirty="0"/>
              </a:p>
            </p:txBody>
          </p:sp>
          <p:sp>
            <p:nvSpPr>
              <p:cNvPr id="66606" name="Line 43"/>
              <p:cNvSpPr>
                <a:spLocks noChangeShapeType="1"/>
              </p:cNvSpPr>
              <p:nvPr/>
            </p:nvSpPr>
            <p:spPr bwMode="auto">
              <a:xfrm>
                <a:off x="3735881" y="2107989"/>
                <a:ext cx="0" cy="17404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07" name="Freeform 44"/>
              <p:cNvSpPr>
                <a:spLocks/>
              </p:cNvSpPr>
              <p:nvPr/>
            </p:nvSpPr>
            <p:spPr bwMode="auto">
              <a:xfrm>
                <a:off x="3679837" y="2192097"/>
                <a:ext cx="108000" cy="108000"/>
              </a:xfrm>
              <a:prstGeom prst="ellipse">
                <a:avLst/>
              </a:prstGeom>
              <a:solidFill>
                <a:schemeClr val="accent2"/>
              </a:solidFill>
              <a:ln>
                <a:noFill/>
              </a:ln>
            </p:spPr>
            <p:txBody>
              <a:bodyPr/>
              <a:lstStyle/>
              <a:p>
                <a:endParaRPr lang="en-GB" sz="2400" dirty="0"/>
              </a:p>
            </p:txBody>
          </p:sp>
          <p:sp>
            <p:nvSpPr>
              <p:cNvPr id="66609" name="Line 46"/>
              <p:cNvSpPr>
                <a:spLocks noChangeShapeType="1"/>
              </p:cNvSpPr>
              <p:nvPr/>
            </p:nvSpPr>
            <p:spPr bwMode="auto">
              <a:xfrm>
                <a:off x="3588495" y="1735197"/>
                <a:ext cx="0" cy="355602"/>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10" name="Freeform 47"/>
              <p:cNvSpPr>
                <a:spLocks/>
              </p:cNvSpPr>
              <p:nvPr/>
            </p:nvSpPr>
            <p:spPr bwMode="auto">
              <a:xfrm>
                <a:off x="3536931" y="2032947"/>
                <a:ext cx="108000" cy="108000"/>
              </a:xfrm>
              <a:prstGeom prst="ellipse">
                <a:avLst/>
              </a:prstGeom>
              <a:solidFill>
                <a:schemeClr val="accent2"/>
              </a:solidFill>
              <a:ln>
                <a:noFill/>
              </a:ln>
            </p:spPr>
            <p:txBody>
              <a:bodyPr/>
              <a:lstStyle/>
              <a:p>
                <a:endParaRPr lang="en-GB" sz="2400" dirty="0"/>
              </a:p>
            </p:txBody>
          </p:sp>
          <p:sp>
            <p:nvSpPr>
              <p:cNvPr id="66612" name="Line 49"/>
              <p:cNvSpPr>
                <a:spLocks noChangeShapeType="1"/>
              </p:cNvSpPr>
              <p:nvPr/>
            </p:nvSpPr>
            <p:spPr bwMode="auto">
              <a:xfrm>
                <a:off x="2965620" y="2630112"/>
                <a:ext cx="0" cy="21056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13" name="Freeform 50"/>
              <p:cNvSpPr>
                <a:spLocks/>
              </p:cNvSpPr>
              <p:nvPr/>
            </p:nvSpPr>
            <p:spPr bwMode="auto">
              <a:xfrm>
                <a:off x="2914055" y="2782827"/>
                <a:ext cx="108000" cy="108000"/>
              </a:xfrm>
              <a:prstGeom prst="ellipse">
                <a:avLst/>
              </a:prstGeom>
              <a:solidFill>
                <a:schemeClr val="accent2"/>
              </a:solidFill>
              <a:ln>
                <a:noFill/>
              </a:ln>
            </p:spPr>
            <p:txBody>
              <a:bodyPr/>
              <a:lstStyle/>
              <a:p>
                <a:endParaRPr lang="en-GB" sz="2400" dirty="0"/>
              </a:p>
            </p:txBody>
          </p:sp>
          <p:sp>
            <p:nvSpPr>
              <p:cNvPr id="66615" name="Line 52"/>
              <p:cNvSpPr>
                <a:spLocks noChangeShapeType="1"/>
              </p:cNvSpPr>
              <p:nvPr/>
            </p:nvSpPr>
            <p:spPr bwMode="auto">
              <a:xfrm>
                <a:off x="2607129" y="2630112"/>
                <a:ext cx="0" cy="14825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16" name="Freeform 53"/>
              <p:cNvSpPr>
                <a:spLocks/>
              </p:cNvSpPr>
              <p:nvPr/>
            </p:nvSpPr>
            <p:spPr bwMode="auto">
              <a:xfrm>
                <a:off x="2550174" y="2722666"/>
                <a:ext cx="108000" cy="108000"/>
              </a:xfrm>
              <a:prstGeom prst="ellipse">
                <a:avLst/>
              </a:prstGeom>
              <a:solidFill>
                <a:schemeClr val="accent2"/>
              </a:solidFill>
              <a:ln>
                <a:noFill/>
              </a:ln>
            </p:spPr>
            <p:txBody>
              <a:bodyPr/>
              <a:lstStyle/>
              <a:p>
                <a:endParaRPr lang="en-GB" sz="2400" dirty="0"/>
              </a:p>
            </p:txBody>
          </p:sp>
          <p:sp>
            <p:nvSpPr>
              <p:cNvPr id="66618" name="Line 55"/>
              <p:cNvSpPr>
                <a:spLocks noChangeShapeType="1"/>
              </p:cNvSpPr>
              <p:nvPr/>
            </p:nvSpPr>
            <p:spPr bwMode="auto">
              <a:xfrm>
                <a:off x="2383072" y="2544167"/>
                <a:ext cx="0" cy="14825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19" name="Freeform 56"/>
              <p:cNvSpPr>
                <a:spLocks/>
              </p:cNvSpPr>
              <p:nvPr/>
            </p:nvSpPr>
            <p:spPr bwMode="auto">
              <a:xfrm>
                <a:off x="2331510" y="2636718"/>
                <a:ext cx="108000" cy="108000"/>
              </a:xfrm>
              <a:prstGeom prst="ellipse">
                <a:avLst/>
              </a:prstGeom>
              <a:solidFill>
                <a:schemeClr val="accent2"/>
              </a:solidFill>
              <a:ln>
                <a:noFill/>
              </a:ln>
            </p:spPr>
            <p:txBody>
              <a:bodyPr/>
              <a:lstStyle/>
              <a:p>
                <a:endParaRPr lang="en-GB" sz="2400" dirty="0"/>
              </a:p>
            </p:txBody>
          </p:sp>
          <p:sp>
            <p:nvSpPr>
              <p:cNvPr id="66621" name="Line 58"/>
              <p:cNvSpPr>
                <a:spLocks noChangeShapeType="1"/>
              </p:cNvSpPr>
              <p:nvPr/>
            </p:nvSpPr>
            <p:spPr bwMode="auto">
              <a:xfrm>
                <a:off x="2181422" y="2544167"/>
                <a:ext cx="0" cy="204122"/>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22" name="Freeform 59"/>
              <p:cNvSpPr>
                <a:spLocks/>
              </p:cNvSpPr>
              <p:nvPr/>
            </p:nvSpPr>
            <p:spPr bwMode="auto">
              <a:xfrm>
                <a:off x="2124467" y="2692584"/>
                <a:ext cx="108000" cy="108000"/>
              </a:xfrm>
              <a:prstGeom prst="ellipse">
                <a:avLst/>
              </a:prstGeom>
              <a:solidFill>
                <a:schemeClr val="accent2"/>
              </a:solidFill>
              <a:ln>
                <a:noFill/>
              </a:ln>
            </p:spPr>
            <p:txBody>
              <a:bodyPr/>
              <a:lstStyle/>
              <a:p>
                <a:endParaRPr lang="en-GB" sz="2400" dirty="0"/>
              </a:p>
            </p:txBody>
          </p:sp>
          <p:sp>
            <p:nvSpPr>
              <p:cNvPr id="66624" name="Line 61"/>
              <p:cNvSpPr>
                <a:spLocks noChangeShapeType="1"/>
              </p:cNvSpPr>
              <p:nvPr/>
            </p:nvSpPr>
            <p:spPr bwMode="auto">
              <a:xfrm>
                <a:off x="2015622" y="2539869"/>
                <a:ext cx="0" cy="24494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25" name="Freeform 62"/>
              <p:cNvSpPr>
                <a:spLocks/>
              </p:cNvSpPr>
              <p:nvPr/>
            </p:nvSpPr>
            <p:spPr bwMode="auto">
              <a:xfrm>
                <a:off x="1951945" y="2726963"/>
                <a:ext cx="108000" cy="108000"/>
              </a:xfrm>
              <a:prstGeom prst="ellipse">
                <a:avLst/>
              </a:prstGeom>
              <a:solidFill>
                <a:schemeClr val="accent2"/>
              </a:solidFill>
              <a:ln>
                <a:noFill/>
              </a:ln>
            </p:spPr>
            <p:txBody>
              <a:bodyPr/>
              <a:lstStyle/>
              <a:p>
                <a:endParaRPr lang="en-GB" sz="2400" dirty="0"/>
              </a:p>
            </p:txBody>
          </p:sp>
          <p:sp>
            <p:nvSpPr>
              <p:cNvPr id="66626" name="Freeform 63"/>
              <p:cNvSpPr>
                <a:spLocks/>
              </p:cNvSpPr>
              <p:nvPr/>
            </p:nvSpPr>
            <p:spPr bwMode="auto">
              <a:xfrm>
                <a:off x="1860501" y="3296357"/>
                <a:ext cx="108000" cy="108000"/>
              </a:xfrm>
              <a:prstGeom prst="ellipse">
                <a:avLst/>
              </a:prstGeom>
              <a:solidFill>
                <a:schemeClr val="accent2"/>
              </a:solidFill>
              <a:ln>
                <a:noFill/>
              </a:ln>
            </p:spPr>
            <p:txBody>
              <a:bodyPr/>
              <a:lstStyle/>
              <a:p>
                <a:endParaRPr lang="en-GB" sz="2400" dirty="0"/>
              </a:p>
            </p:txBody>
          </p:sp>
          <p:sp>
            <p:nvSpPr>
              <p:cNvPr id="66627" name="Freeform 64"/>
              <p:cNvSpPr>
                <a:spLocks/>
              </p:cNvSpPr>
              <p:nvPr/>
            </p:nvSpPr>
            <p:spPr bwMode="auto">
              <a:xfrm>
                <a:off x="1775360" y="3351146"/>
                <a:ext cx="108000" cy="108000"/>
              </a:xfrm>
              <a:prstGeom prst="ellipse">
                <a:avLst/>
              </a:prstGeom>
              <a:solidFill>
                <a:schemeClr val="accent2"/>
              </a:solidFill>
              <a:ln>
                <a:noFill/>
              </a:ln>
            </p:spPr>
            <p:txBody>
              <a:bodyPr/>
              <a:lstStyle/>
              <a:p>
                <a:endParaRPr lang="en-GB" sz="2400" dirty="0"/>
              </a:p>
            </p:txBody>
          </p:sp>
          <p:sp>
            <p:nvSpPr>
              <p:cNvPr id="66628" name="Freeform 65"/>
              <p:cNvSpPr>
                <a:spLocks/>
              </p:cNvSpPr>
              <p:nvPr/>
            </p:nvSpPr>
            <p:spPr bwMode="auto">
              <a:xfrm>
                <a:off x="1667813" y="3407012"/>
                <a:ext cx="108000" cy="108000"/>
              </a:xfrm>
              <a:prstGeom prst="ellipse">
                <a:avLst/>
              </a:prstGeom>
              <a:solidFill>
                <a:schemeClr val="accent2"/>
              </a:solidFill>
              <a:ln>
                <a:noFill/>
              </a:ln>
            </p:spPr>
            <p:txBody>
              <a:bodyPr/>
              <a:lstStyle/>
              <a:p>
                <a:endParaRPr lang="en-GB" sz="2400" dirty="0"/>
              </a:p>
            </p:txBody>
          </p:sp>
          <p:sp>
            <p:nvSpPr>
              <p:cNvPr id="66629" name="Freeform 66"/>
              <p:cNvSpPr>
                <a:spLocks/>
              </p:cNvSpPr>
              <p:nvPr/>
            </p:nvSpPr>
            <p:spPr bwMode="auto">
              <a:xfrm>
                <a:off x="1542341" y="3411308"/>
                <a:ext cx="108000" cy="108000"/>
              </a:xfrm>
              <a:prstGeom prst="ellipse">
                <a:avLst/>
              </a:prstGeom>
              <a:solidFill>
                <a:schemeClr val="accent2"/>
              </a:solidFill>
              <a:ln>
                <a:noFill/>
              </a:ln>
            </p:spPr>
            <p:txBody>
              <a:bodyPr/>
              <a:lstStyle/>
              <a:p>
                <a:endParaRPr lang="en-GB" sz="2400" dirty="0"/>
              </a:p>
            </p:txBody>
          </p:sp>
          <p:sp>
            <p:nvSpPr>
              <p:cNvPr id="66630" name="Freeform 67"/>
              <p:cNvSpPr>
                <a:spLocks/>
              </p:cNvSpPr>
              <p:nvPr/>
            </p:nvSpPr>
            <p:spPr bwMode="auto">
              <a:xfrm>
                <a:off x="3270725" y="2993718"/>
                <a:ext cx="108000" cy="108000"/>
              </a:xfrm>
              <a:prstGeom prst="ellipse">
                <a:avLst/>
              </a:prstGeom>
              <a:solidFill>
                <a:schemeClr val="accent2"/>
              </a:solidFill>
              <a:ln>
                <a:noFill/>
              </a:ln>
            </p:spPr>
            <p:txBody>
              <a:bodyPr/>
              <a:lstStyle/>
              <a:p>
                <a:endParaRPr lang="en-GB" sz="2400" dirty="0"/>
              </a:p>
            </p:txBody>
          </p:sp>
          <p:sp>
            <p:nvSpPr>
              <p:cNvPr id="66631" name="Freeform 68"/>
              <p:cNvSpPr>
                <a:spLocks/>
              </p:cNvSpPr>
              <p:nvPr/>
            </p:nvSpPr>
            <p:spPr bwMode="auto">
              <a:xfrm>
                <a:off x="3431207" y="2666800"/>
                <a:ext cx="108000" cy="108000"/>
              </a:xfrm>
              <a:prstGeom prst="ellipse">
                <a:avLst/>
              </a:prstGeom>
              <a:solidFill>
                <a:schemeClr val="accent2"/>
              </a:solidFill>
              <a:ln>
                <a:noFill/>
              </a:ln>
            </p:spPr>
            <p:txBody>
              <a:bodyPr/>
              <a:lstStyle/>
              <a:p>
                <a:endParaRPr lang="en-GB" sz="2400" dirty="0"/>
              </a:p>
            </p:txBody>
          </p:sp>
          <p:sp>
            <p:nvSpPr>
              <p:cNvPr id="66632" name="Freeform 69"/>
              <p:cNvSpPr>
                <a:spLocks/>
              </p:cNvSpPr>
              <p:nvPr/>
            </p:nvSpPr>
            <p:spPr bwMode="auto">
              <a:xfrm>
                <a:off x="5640329" y="3124465"/>
                <a:ext cx="108000" cy="108000"/>
              </a:xfrm>
              <a:prstGeom prst="ellipse">
                <a:avLst/>
              </a:prstGeom>
              <a:solidFill>
                <a:schemeClr val="accent2"/>
              </a:solidFill>
              <a:ln>
                <a:noFill/>
              </a:ln>
            </p:spPr>
            <p:txBody>
              <a:bodyPr/>
              <a:lstStyle/>
              <a:p>
                <a:endParaRPr lang="en-GB" sz="2400" dirty="0"/>
              </a:p>
            </p:txBody>
          </p:sp>
          <p:sp>
            <p:nvSpPr>
              <p:cNvPr id="66633" name="Freeform 70"/>
              <p:cNvSpPr>
                <a:spLocks/>
              </p:cNvSpPr>
              <p:nvPr/>
            </p:nvSpPr>
            <p:spPr bwMode="auto">
              <a:xfrm>
                <a:off x="5744378" y="2808612"/>
                <a:ext cx="108000" cy="108000"/>
              </a:xfrm>
              <a:prstGeom prst="ellipse">
                <a:avLst/>
              </a:prstGeom>
              <a:solidFill>
                <a:schemeClr val="accent2"/>
              </a:solidFill>
              <a:ln>
                <a:noFill/>
              </a:ln>
            </p:spPr>
            <p:txBody>
              <a:bodyPr/>
              <a:lstStyle/>
              <a:p>
                <a:endParaRPr lang="en-GB" sz="2400" dirty="0"/>
              </a:p>
            </p:txBody>
          </p:sp>
        </p:grpSp>
        <p:sp>
          <p:nvSpPr>
            <p:cNvPr id="66634" name="Line 71"/>
            <p:cNvSpPr>
              <a:spLocks noChangeShapeType="1"/>
            </p:cNvSpPr>
            <p:nvPr/>
          </p:nvSpPr>
          <p:spPr bwMode="auto">
            <a:xfrm>
              <a:off x="1701710" y="1512247"/>
              <a:ext cx="0" cy="268193"/>
            </a:xfrm>
            <a:prstGeom prst="line">
              <a:avLst/>
            </a:prstGeom>
            <a:noFill/>
            <a:ln w="19050">
              <a:solidFill>
                <a:srgbClr val="001965"/>
              </a:solidFill>
              <a:round/>
              <a:headEnd/>
              <a:tailEnd type="triangle" w="lg" len="lg"/>
            </a:ln>
            <a:extLst>
              <a:ext uri="{909E8E84-426E-40DD-AFC4-6F175D3DCCD1}">
                <a14:hiddenFill xmlns:a14="http://schemas.microsoft.com/office/drawing/2010/main">
                  <a:noFill/>
                </a14:hiddenFill>
              </a:ext>
            </a:extLst>
          </p:spPr>
          <p:txBody>
            <a:bodyPr/>
            <a:lstStyle/>
            <a:p>
              <a:endParaRPr lang="en-GB" sz="2400" dirty="0"/>
            </a:p>
          </p:txBody>
        </p:sp>
        <p:sp>
          <p:nvSpPr>
            <p:cNvPr id="66635" name="Line 73"/>
            <p:cNvSpPr>
              <a:spLocks noChangeShapeType="1"/>
            </p:cNvSpPr>
            <p:nvPr/>
          </p:nvSpPr>
          <p:spPr bwMode="auto">
            <a:xfrm>
              <a:off x="3265738" y="1512247"/>
              <a:ext cx="0" cy="268193"/>
            </a:xfrm>
            <a:prstGeom prst="line">
              <a:avLst/>
            </a:prstGeom>
            <a:noFill/>
            <a:ln w="19050">
              <a:solidFill>
                <a:srgbClr val="001965"/>
              </a:solidFill>
              <a:round/>
              <a:headEnd/>
              <a:tailEnd type="triangle" w="lg" len="lg"/>
            </a:ln>
            <a:extLst>
              <a:ext uri="{909E8E84-426E-40DD-AFC4-6F175D3DCCD1}">
                <a14:hiddenFill xmlns:a14="http://schemas.microsoft.com/office/drawing/2010/main">
                  <a:noFill/>
                </a14:hiddenFill>
              </a:ext>
            </a:extLst>
          </p:spPr>
          <p:txBody>
            <a:bodyPr/>
            <a:lstStyle/>
            <a:p>
              <a:endParaRPr lang="en-GB" sz="2400" dirty="0"/>
            </a:p>
          </p:txBody>
        </p:sp>
        <p:sp>
          <p:nvSpPr>
            <p:cNvPr id="66636" name="Line 75"/>
            <p:cNvSpPr>
              <a:spLocks noChangeShapeType="1"/>
            </p:cNvSpPr>
            <p:nvPr/>
          </p:nvSpPr>
          <p:spPr bwMode="auto">
            <a:xfrm>
              <a:off x="5674408" y="1512247"/>
              <a:ext cx="0" cy="268193"/>
            </a:xfrm>
            <a:prstGeom prst="line">
              <a:avLst/>
            </a:prstGeom>
            <a:noFill/>
            <a:ln w="19050">
              <a:solidFill>
                <a:srgbClr val="001965"/>
              </a:solidFill>
              <a:round/>
              <a:headEnd/>
              <a:tailEnd type="triangle" w="lg" len="lg"/>
            </a:ln>
            <a:extLst>
              <a:ext uri="{909E8E84-426E-40DD-AFC4-6F175D3DCCD1}">
                <a14:hiddenFill xmlns:a14="http://schemas.microsoft.com/office/drawing/2010/main">
                  <a:noFill/>
                </a14:hiddenFill>
              </a:ext>
            </a:extLst>
          </p:spPr>
          <p:txBody>
            <a:bodyPr/>
            <a:lstStyle/>
            <a:p>
              <a:endParaRPr lang="en-GB" sz="2400" dirty="0"/>
            </a:p>
          </p:txBody>
        </p:sp>
        <p:sp>
          <p:nvSpPr>
            <p:cNvPr id="66637" name="Freeform 77"/>
            <p:cNvSpPr>
              <a:spLocks/>
            </p:cNvSpPr>
            <p:nvPr/>
          </p:nvSpPr>
          <p:spPr bwMode="auto">
            <a:xfrm>
              <a:off x="6966276" y="1402149"/>
              <a:ext cx="147714" cy="153624"/>
            </a:xfrm>
            <a:prstGeom prst="ellipse">
              <a:avLst/>
            </a:prstGeom>
            <a:solidFill>
              <a:schemeClr val="accent2"/>
            </a:solidFill>
            <a:ln>
              <a:noFill/>
            </a:ln>
          </p:spPr>
          <p:txBody>
            <a:bodyPr/>
            <a:lstStyle/>
            <a:p>
              <a:endParaRPr lang="en-GB" sz="2400" dirty="0"/>
            </a:p>
          </p:txBody>
        </p:sp>
        <p:sp>
          <p:nvSpPr>
            <p:cNvPr id="66638" name="Line 78"/>
            <p:cNvSpPr>
              <a:spLocks noChangeShapeType="1"/>
            </p:cNvSpPr>
            <p:nvPr/>
          </p:nvSpPr>
          <p:spPr bwMode="auto">
            <a:xfrm>
              <a:off x="1103070" y="1777327"/>
              <a:ext cx="72000" cy="0"/>
            </a:xfrm>
            <a:prstGeom prst="line">
              <a:avLst/>
            </a:prstGeom>
            <a:noFill/>
            <a:ln w="19050">
              <a:solidFill>
                <a:srgbClr val="222760"/>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39" name="Line 79"/>
            <p:cNvSpPr>
              <a:spLocks noChangeShapeType="1"/>
            </p:cNvSpPr>
            <p:nvPr/>
          </p:nvSpPr>
          <p:spPr bwMode="auto">
            <a:xfrm>
              <a:off x="1103070" y="2215607"/>
              <a:ext cx="72000" cy="0"/>
            </a:xfrm>
            <a:prstGeom prst="line">
              <a:avLst/>
            </a:prstGeom>
            <a:noFill/>
            <a:ln w="19050">
              <a:solidFill>
                <a:srgbClr val="222760"/>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40" name="Line 80"/>
            <p:cNvSpPr>
              <a:spLocks noChangeShapeType="1"/>
            </p:cNvSpPr>
            <p:nvPr/>
          </p:nvSpPr>
          <p:spPr bwMode="auto">
            <a:xfrm>
              <a:off x="1103070" y="2653887"/>
              <a:ext cx="72000" cy="0"/>
            </a:xfrm>
            <a:prstGeom prst="line">
              <a:avLst/>
            </a:prstGeom>
            <a:noFill/>
            <a:ln w="19050">
              <a:solidFill>
                <a:srgbClr val="222760"/>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41" name="Line 81"/>
            <p:cNvSpPr>
              <a:spLocks noChangeShapeType="1"/>
            </p:cNvSpPr>
            <p:nvPr/>
          </p:nvSpPr>
          <p:spPr bwMode="auto">
            <a:xfrm>
              <a:off x="1103070" y="3092166"/>
              <a:ext cx="72000" cy="0"/>
            </a:xfrm>
            <a:prstGeom prst="line">
              <a:avLst/>
            </a:prstGeom>
            <a:noFill/>
            <a:ln w="19050">
              <a:solidFill>
                <a:srgbClr val="222760"/>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42" name="Line 82"/>
            <p:cNvSpPr>
              <a:spLocks noChangeShapeType="1"/>
            </p:cNvSpPr>
            <p:nvPr/>
          </p:nvSpPr>
          <p:spPr bwMode="auto">
            <a:xfrm>
              <a:off x="1103070" y="3530446"/>
              <a:ext cx="72000" cy="0"/>
            </a:xfrm>
            <a:prstGeom prst="line">
              <a:avLst/>
            </a:prstGeom>
            <a:noFill/>
            <a:ln w="19050">
              <a:solidFill>
                <a:srgbClr val="222760"/>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43" name="Line 83"/>
            <p:cNvSpPr>
              <a:spLocks noChangeShapeType="1"/>
            </p:cNvSpPr>
            <p:nvPr/>
          </p:nvSpPr>
          <p:spPr bwMode="auto">
            <a:xfrm>
              <a:off x="1103070" y="3968726"/>
              <a:ext cx="72000" cy="0"/>
            </a:xfrm>
            <a:prstGeom prst="line">
              <a:avLst/>
            </a:prstGeom>
            <a:noFill/>
            <a:ln w="19050">
              <a:solidFill>
                <a:srgbClr val="222760"/>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44" name="Line 84"/>
            <p:cNvSpPr>
              <a:spLocks noChangeShapeType="1"/>
            </p:cNvSpPr>
            <p:nvPr/>
          </p:nvSpPr>
          <p:spPr bwMode="auto">
            <a:xfrm flipV="1">
              <a:off x="1513242" y="3968813"/>
              <a:ext cx="0" cy="72000"/>
            </a:xfrm>
            <a:prstGeom prst="line">
              <a:avLst/>
            </a:prstGeom>
            <a:noFill/>
            <a:ln w="19050">
              <a:solidFill>
                <a:srgbClr val="222760"/>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45" name="Line 87"/>
            <p:cNvSpPr>
              <a:spLocks noChangeShapeType="1"/>
            </p:cNvSpPr>
            <p:nvPr/>
          </p:nvSpPr>
          <p:spPr bwMode="auto">
            <a:xfrm flipV="1">
              <a:off x="5565235" y="3968813"/>
              <a:ext cx="0" cy="72000"/>
            </a:xfrm>
            <a:prstGeom prst="line">
              <a:avLst/>
            </a:prstGeom>
            <a:noFill/>
            <a:ln w="19050">
              <a:solidFill>
                <a:srgbClr val="222760"/>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46" name="Line 93"/>
            <p:cNvSpPr>
              <a:spLocks noChangeShapeType="1"/>
            </p:cNvSpPr>
            <p:nvPr/>
          </p:nvSpPr>
          <p:spPr bwMode="auto">
            <a:xfrm flipV="1">
              <a:off x="3133580" y="3968813"/>
              <a:ext cx="0" cy="72000"/>
            </a:xfrm>
            <a:prstGeom prst="line">
              <a:avLst/>
            </a:prstGeom>
            <a:noFill/>
            <a:ln w="19050">
              <a:solidFill>
                <a:srgbClr val="222760"/>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47" name="Line 97"/>
            <p:cNvSpPr>
              <a:spLocks noChangeShapeType="1"/>
            </p:cNvSpPr>
            <p:nvPr/>
          </p:nvSpPr>
          <p:spPr bwMode="auto">
            <a:xfrm flipV="1">
              <a:off x="6778764" y="3968813"/>
              <a:ext cx="0" cy="72000"/>
            </a:xfrm>
            <a:prstGeom prst="line">
              <a:avLst/>
            </a:prstGeom>
            <a:noFill/>
            <a:ln w="19050">
              <a:solidFill>
                <a:srgbClr val="222760"/>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48" name="Line 98"/>
            <p:cNvSpPr>
              <a:spLocks noChangeShapeType="1"/>
            </p:cNvSpPr>
            <p:nvPr/>
          </p:nvSpPr>
          <p:spPr bwMode="auto">
            <a:xfrm flipV="1">
              <a:off x="7640742" y="3968813"/>
              <a:ext cx="0" cy="72000"/>
            </a:xfrm>
            <a:prstGeom prst="line">
              <a:avLst/>
            </a:prstGeom>
            <a:noFill/>
            <a:ln w="19050">
              <a:solidFill>
                <a:srgbClr val="222760"/>
              </a:solidFill>
              <a:round/>
              <a:headEnd/>
              <a:tailEnd/>
            </a:ln>
            <a:extLst>
              <a:ext uri="{909E8E84-426E-40DD-AFC4-6F175D3DCCD1}">
                <a14:hiddenFill xmlns:a14="http://schemas.microsoft.com/office/drawing/2010/main">
                  <a:noFill/>
                </a14:hiddenFill>
              </a:ext>
            </a:extLst>
          </p:spPr>
          <p:txBody>
            <a:bodyPr/>
            <a:lstStyle/>
            <a:p>
              <a:endParaRPr lang="en-GB" sz="2400" dirty="0"/>
            </a:p>
          </p:txBody>
        </p:sp>
        <p:sp>
          <p:nvSpPr>
            <p:cNvPr id="66649" name="Freeform 99"/>
            <p:cNvSpPr>
              <a:spLocks/>
            </p:cNvSpPr>
            <p:nvPr/>
          </p:nvSpPr>
          <p:spPr bwMode="auto">
            <a:xfrm>
              <a:off x="1173092" y="1770451"/>
              <a:ext cx="6472706" cy="2198275"/>
            </a:xfrm>
            <a:custGeom>
              <a:avLst/>
              <a:gdLst>
                <a:gd name="T0" fmla="*/ 0 w 2888"/>
                <a:gd name="T1" fmla="*/ 0 h 1918"/>
                <a:gd name="T2" fmla="*/ 0 w 2888"/>
                <a:gd name="T3" fmla="*/ 2147483647 h 1918"/>
                <a:gd name="T4" fmla="*/ 2147483647 w 2888"/>
                <a:gd name="T5" fmla="*/ 2147483647 h 1918"/>
                <a:gd name="T6" fmla="*/ 0 60000 65536"/>
                <a:gd name="T7" fmla="*/ 0 60000 65536"/>
                <a:gd name="T8" fmla="*/ 0 60000 65536"/>
                <a:gd name="T9" fmla="*/ 0 w 2888"/>
                <a:gd name="T10" fmla="*/ 0 h 1918"/>
                <a:gd name="T11" fmla="*/ 2888 w 2888"/>
                <a:gd name="T12" fmla="*/ 1918 h 1918"/>
              </a:gdLst>
              <a:ahLst/>
              <a:cxnLst>
                <a:cxn ang="T6">
                  <a:pos x="T0" y="T1"/>
                </a:cxn>
                <a:cxn ang="T7">
                  <a:pos x="T2" y="T3"/>
                </a:cxn>
                <a:cxn ang="T8">
                  <a:pos x="T4" y="T5"/>
                </a:cxn>
              </a:cxnLst>
              <a:rect l="T9" t="T10" r="T11" b="T12"/>
              <a:pathLst>
                <a:path w="2888" h="1918">
                  <a:moveTo>
                    <a:pt x="0" y="0"/>
                  </a:moveTo>
                  <a:lnTo>
                    <a:pt x="0" y="1918"/>
                  </a:lnTo>
                  <a:lnTo>
                    <a:pt x="2888" y="1918"/>
                  </a:lnTo>
                </a:path>
              </a:pathLst>
            </a:custGeom>
            <a:noFill/>
            <a:ln w="19050">
              <a:solidFill>
                <a:srgbClr val="22276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2400" dirty="0"/>
            </a:p>
          </p:txBody>
        </p:sp>
        <p:sp>
          <p:nvSpPr>
            <p:cNvPr id="66663" name="TextBox 114"/>
            <p:cNvSpPr txBox="1">
              <a:spLocks noChangeArrowheads="1"/>
            </p:cNvSpPr>
            <p:nvPr/>
          </p:nvSpPr>
          <p:spPr bwMode="auto">
            <a:xfrm>
              <a:off x="1450672" y="1271560"/>
              <a:ext cx="49436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600" dirty="0"/>
                <a:t>Meal</a:t>
              </a:r>
            </a:p>
          </p:txBody>
        </p:sp>
        <p:sp>
          <p:nvSpPr>
            <p:cNvPr id="66664" name="TextBox 115"/>
            <p:cNvSpPr txBox="1">
              <a:spLocks noChangeArrowheads="1"/>
            </p:cNvSpPr>
            <p:nvPr/>
          </p:nvSpPr>
          <p:spPr bwMode="auto">
            <a:xfrm>
              <a:off x="3016094" y="1271560"/>
              <a:ext cx="49436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600" dirty="0"/>
                <a:t>Meal</a:t>
              </a:r>
            </a:p>
          </p:txBody>
        </p:sp>
        <p:sp>
          <p:nvSpPr>
            <p:cNvPr id="66665" name="TextBox 116"/>
            <p:cNvSpPr txBox="1">
              <a:spLocks noChangeArrowheads="1"/>
            </p:cNvSpPr>
            <p:nvPr/>
          </p:nvSpPr>
          <p:spPr bwMode="auto">
            <a:xfrm>
              <a:off x="5424522" y="1271560"/>
              <a:ext cx="49436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600" dirty="0"/>
                <a:t>Meal</a:t>
              </a:r>
            </a:p>
          </p:txBody>
        </p:sp>
        <p:sp>
          <p:nvSpPr>
            <p:cNvPr id="66566" name="TextBox 6"/>
            <p:cNvSpPr txBox="1">
              <a:spLocks noChangeArrowheads="1"/>
            </p:cNvSpPr>
            <p:nvPr/>
          </p:nvSpPr>
          <p:spPr bwMode="auto">
            <a:xfrm>
              <a:off x="7168533" y="1419316"/>
              <a:ext cx="433052" cy="2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r>
                <a:rPr lang="en-GB" sz="1467" dirty="0"/>
                <a:t>n=6</a:t>
              </a:r>
            </a:p>
          </p:txBody>
        </p:sp>
        <p:sp>
          <p:nvSpPr>
            <p:cNvPr id="66569" name="Text Box 44"/>
            <p:cNvSpPr txBox="1">
              <a:spLocks noChangeArrowheads="1"/>
            </p:cNvSpPr>
            <p:nvPr/>
          </p:nvSpPr>
          <p:spPr bwMode="auto">
            <a:xfrm rot="16200000">
              <a:off x="-576996" y="2638763"/>
              <a:ext cx="2198275"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3" tIns="60951" rIns="121903" bIns="60951">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600" dirty="0">
                  <a:solidFill>
                    <a:srgbClr val="001965"/>
                  </a:solidFill>
                </a:rPr>
                <a:t>Plasma GLP-1 concentration (</a:t>
              </a:r>
              <a:r>
                <a:rPr lang="en-GB" sz="1600" dirty="0" err="1">
                  <a:solidFill>
                    <a:srgbClr val="001965"/>
                  </a:solidFill>
                </a:rPr>
                <a:t>pmol</a:t>
              </a:r>
              <a:r>
                <a:rPr lang="en-GB" sz="1600" dirty="0">
                  <a:solidFill>
                    <a:srgbClr val="001965"/>
                  </a:solidFill>
                </a:rPr>
                <a:t>/L)</a:t>
              </a:r>
            </a:p>
          </p:txBody>
        </p:sp>
        <p:sp>
          <p:nvSpPr>
            <p:cNvPr id="66651" name="TextBox 102"/>
            <p:cNvSpPr txBox="1">
              <a:spLocks noChangeArrowheads="1"/>
            </p:cNvSpPr>
            <p:nvPr/>
          </p:nvSpPr>
          <p:spPr bwMode="auto">
            <a:xfrm>
              <a:off x="1404357" y="4061798"/>
              <a:ext cx="220253" cy="2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t>9</a:t>
              </a:r>
            </a:p>
          </p:txBody>
        </p:sp>
        <p:sp>
          <p:nvSpPr>
            <p:cNvPr id="66652" name="TextBox 103"/>
            <p:cNvSpPr txBox="1">
              <a:spLocks noChangeArrowheads="1"/>
            </p:cNvSpPr>
            <p:nvPr/>
          </p:nvSpPr>
          <p:spPr bwMode="auto">
            <a:xfrm>
              <a:off x="2986659" y="4054923"/>
              <a:ext cx="302006" cy="2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t>13</a:t>
              </a:r>
            </a:p>
          </p:txBody>
        </p:sp>
        <p:sp>
          <p:nvSpPr>
            <p:cNvPr id="66653" name="TextBox 104"/>
            <p:cNvSpPr txBox="1">
              <a:spLocks noChangeArrowheads="1"/>
            </p:cNvSpPr>
            <p:nvPr/>
          </p:nvSpPr>
          <p:spPr bwMode="auto">
            <a:xfrm>
              <a:off x="5413716" y="4048045"/>
              <a:ext cx="302006" cy="2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t>19</a:t>
              </a:r>
            </a:p>
          </p:txBody>
        </p:sp>
        <p:sp>
          <p:nvSpPr>
            <p:cNvPr id="66654" name="TextBox 105"/>
            <p:cNvSpPr txBox="1">
              <a:spLocks noChangeArrowheads="1"/>
            </p:cNvSpPr>
            <p:nvPr/>
          </p:nvSpPr>
          <p:spPr bwMode="auto">
            <a:xfrm>
              <a:off x="6627248" y="4048045"/>
              <a:ext cx="302006" cy="2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t>22</a:t>
              </a:r>
            </a:p>
          </p:txBody>
        </p:sp>
        <p:sp>
          <p:nvSpPr>
            <p:cNvPr id="66656" name="TextBox 107"/>
            <p:cNvSpPr txBox="1">
              <a:spLocks noChangeArrowheads="1"/>
            </p:cNvSpPr>
            <p:nvPr/>
          </p:nvSpPr>
          <p:spPr bwMode="auto">
            <a:xfrm>
              <a:off x="4005368" y="4225472"/>
              <a:ext cx="8081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600" dirty="0"/>
                <a:t>Time (h)</a:t>
              </a:r>
            </a:p>
          </p:txBody>
        </p:sp>
        <p:sp>
          <p:nvSpPr>
            <p:cNvPr id="66657" name="TextBox 108"/>
            <p:cNvSpPr txBox="1">
              <a:spLocks noChangeArrowheads="1"/>
            </p:cNvSpPr>
            <p:nvPr/>
          </p:nvSpPr>
          <p:spPr bwMode="auto">
            <a:xfrm>
              <a:off x="906507" y="3868850"/>
              <a:ext cx="220253" cy="2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r" eaLnBrk="1" hangingPunct="1"/>
              <a:r>
                <a:rPr lang="en-GB" sz="1333" dirty="0"/>
                <a:t>0</a:t>
              </a:r>
            </a:p>
          </p:txBody>
        </p:sp>
        <p:sp>
          <p:nvSpPr>
            <p:cNvPr id="66658" name="TextBox 109"/>
            <p:cNvSpPr txBox="1">
              <a:spLocks noChangeArrowheads="1"/>
            </p:cNvSpPr>
            <p:nvPr/>
          </p:nvSpPr>
          <p:spPr bwMode="auto">
            <a:xfrm>
              <a:off x="824754" y="3436023"/>
              <a:ext cx="302006" cy="2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r" eaLnBrk="1" hangingPunct="1"/>
              <a:r>
                <a:rPr lang="en-GB" sz="1333" dirty="0"/>
                <a:t>10</a:t>
              </a:r>
            </a:p>
          </p:txBody>
        </p:sp>
        <p:sp>
          <p:nvSpPr>
            <p:cNvPr id="66659" name="TextBox 110"/>
            <p:cNvSpPr txBox="1">
              <a:spLocks noChangeArrowheads="1"/>
            </p:cNvSpPr>
            <p:nvPr/>
          </p:nvSpPr>
          <p:spPr bwMode="auto">
            <a:xfrm>
              <a:off x="824754" y="2997056"/>
              <a:ext cx="302006" cy="2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r" eaLnBrk="1" hangingPunct="1"/>
              <a:r>
                <a:rPr lang="en-GB" sz="1333" dirty="0"/>
                <a:t>20</a:t>
              </a:r>
            </a:p>
          </p:txBody>
        </p:sp>
        <p:sp>
          <p:nvSpPr>
            <p:cNvPr id="66660" name="TextBox 111"/>
            <p:cNvSpPr txBox="1">
              <a:spLocks noChangeArrowheads="1"/>
            </p:cNvSpPr>
            <p:nvPr/>
          </p:nvSpPr>
          <p:spPr bwMode="auto">
            <a:xfrm>
              <a:off x="824754" y="2554103"/>
              <a:ext cx="302006" cy="2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r" eaLnBrk="1" hangingPunct="1"/>
              <a:r>
                <a:rPr lang="en-GB" sz="1333" dirty="0"/>
                <a:t>30</a:t>
              </a:r>
            </a:p>
          </p:txBody>
        </p:sp>
        <p:sp>
          <p:nvSpPr>
            <p:cNvPr id="66661" name="TextBox 112"/>
            <p:cNvSpPr txBox="1">
              <a:spLocks noChangeArrowheads="1"/>
            </p:cNvSpPr>
            <p:nvPr/>
          </p:nvSpPr>
          <p:spPr bwMode="auto">
            <a:xfrm>
              <a:off x="824754" y="2119119"/>
              <a:ext cx="302006" cy="2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r" eaLnBrk="1" hangingPunct="1"/>
              <a:r>
                <a:rPr lang="en-GB" sz="1333" dirty="0"/>
                <a:t>40</a:t>
              </a:r>
            </a:p>
          </p:txBody>
        </p:sp>
        <p:sp>
          <p:nvSpPr>
            <p:cNvPr id="66662" name="TextBox 113"/>
            <p:cNvSpPr txBox="1">
              <a:spLocks noChangeArrowheads="1"/>
            </p:cNvSpPr>
            <p:nvPr/>
          </p:nvSpPr>
          <p:spPr bwMode="auto">
            <a:xfrm>
              <a:off x="824754" y="1676167"/>
              <a:ext cx="302006" cy="2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r" eaLnBrk="1" hangingPunct="1"/>
              <a:r>
                <a:rPr lang="en-GB" sz="1333" dirty="0"/>
                <a:t>50</a:t>
              </a:r>
            </a:p>
          </p:txBody>
        </p:sp>
        <p:sp>
          <p:nvSpPr>
            <p:cNvPr id="66567" name="TextBox 105"/>
            <p:cNvSpPr txBox="1">
              <a:spLocks noChangeArrowheads="1"/>
            </p:cNvSpPr>
            <p:nvPr/>
          </p:nvSpPr>
          <p:spPr bwMode="auto">
            <a:xfrm>
              <a:off x="7489740" y="4049191"/>
              <a:ext cx="302006" cy="2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r>
                <a:rPr lang="en-GB" sz="1333" dirty="0"/>
                <a:t>24</a:t>
              </a:r>
            </a:p>
          </p:txBody>
        </p:sp>
      </p:grpSp>
    </p:spTree>
    <p:extLst>
      <p:ext uri="{BB962C8B-B14F-4D97-AF65-F5344CB8AC3E}">
        <p14:creationId xmlns:p14="http://schemas.microsoft.com/office/powerpoint/2010/main" val="22203940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E2DC101-40A8-4E46-B5B0-F4A48DCFAF67}"/>
              </a:ext>
            </a:extLst>
          </p:cNvPr>
          <p:cNvSpPr>
            <a:spLocks noChangeArrowheads="1"/>
          </p:cNvSpPr>
          <p:nvPr>
            <p:ph type="title" idx="4294967295"/>
          </p:nvPr>
        </p:nvSpPr>
        <p:spPr bwMode="auto">
          <a:xfrm>
            <a:off x="1992313" y="4048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cs-CZ" altLang="cs-CZ" sz="3200"/>
              <a:t>Porucha výživy ze zvýšeného příjmu potravy v důsledku nevhodných návyků při jídle</a:t>
            </a:r>
          </a:p>
        </p:txBody>
      </p:sp>
      <p:sp>
        <p:nvSpPr>
          <p:cNvPr id="47107" name="Rectangle 3">
            <a:extLst>
              <a:ext uri="{FF2B5EF4-FFF2-40B4-BE49-F238E27FC236}">
                <a16:creationId xmlns:a16="http://schemas.microsoft.com/office/drawing/2014/main" id="{AC5EE9B0-9F82-7541-BDC2-320DEAC07C13}"/>
              </a:ext>
            </a:extLst>
          </p:cNvPr>
          <p:cNvSpPr>
            <a:spLocks noGrp="1"/>
          </p:cNvSpPr>
          <p:nvPr>
            <p:ph type="body" sz="half" idx="4294967295"/>
          </p:nvPr>
        </p:nvSpPr>
        <p:spPr>
          <a:xfrm>
            <a:off x="1992313" y="2133601"/>
            <a:ext cx="4038600" cy="4525963"/>
          </a:xfrm>
        </p:spPr>
        <p:txBody>
          <a:bodyPr/>
          <a:lstStyle/>
          <a:p>
            <a:pPr>
              <a:lnSpc>
                <a:spcPct val="90000"/>
              </a:lnSpc>
            </a:pPr>
            <a:r>
              <a:rPr lang="cs-CZ" altLang="cs-CZ" sz="2400"/>
              <a:t>Jednorázová konzumace větších kvant potravy</a:t>
            </a:r>
          </a:p>
          <a:p>
            <a:pPr>
              <a:lnSpc>
                <a:spcPct val="90000"/>
              </a:lnSpc>
            </a:pPr>
            <a:r>
              <a:rPr lang="cs-CZ" altLang="cs-CZ" sz="2400"/>
              <a:t>Vynechávání snídaně</a:t>
            </a:r>
          </a:p>
          <a:p>
            <a:pPr>
              <a:lnSpc>
                <a:spcPct val="90000"/>
              </a:lnSpc>
            </a:pPr>
            <a:r>
              <a:rPr lang="cs-CZ" altLang="cs-CZ" sz="2400"/>
              <a:t>Nibbling („uždibování“ nevědomá konzumace např. při sledování TV)</a:t>
            </a:r>
          </a:p>
          <a:p>
            <a:pPr>
              <a:lnSpc>
                <a:spcPct val="90000"/>
              </a:lnSpc>
            </a:pPr>
            <a:r>
              <a:rPr lang="cs-CZ" altLang="cs-CZ" sz="2400"/>
              <a:t>Příjem potravy při stressu (na uklidnění)</a:t>
            </a:r>
          </a:p>
          <a:p>
            <a:pPr>
              <a:lnSpc>
                <a:spcPct val="90000"/>
              </a:lnSpc>
            </a:pPr>
            <a:r>
              <a:rPr lang="cs-CZ" altLang="cs-CZ" sz="2400"/>
              <a:t>Syndrom nočního přejídání</a:t>
            </a:r>
          </a:p>
          <a:p>
            <a:pPr>
              <a:lnSpc>
                <a:spcPct val="90000"/>
              </a:lnSpc>
            </a:pPr>
            <a:r>
              <a:rPr lang="cs-CZ" altLang="cs-CZ" sz="2400"/>
              <a:t>Zvýšená rychlost konzumace potravy</a:t>
            </a:r>
          </a:p>
        </p:txBody>
      </p:sp>
      <p:pic>
        <p:nvPicPr>
          <p:cNvPr id="47109" name="Picture 5">
            <a:extLst>
              <a:ext uri="{FF2B5EF4-FFF2-40B4-BE49-F238E27FC236}">
                <a16:creationId xmlns:a16="http://schemas.microsoft.com/office/drawing/2014/main" id="{0AED1C47-23F4-4243-B0F2-7B9A6C7A5B87}"/>
              </a:ext>
            </a:extLst>
          </p:cNvPr>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248400" y="1554163"/>
            <a:ext cx="4267200" cy="4525962"/>
          </a:xfrm>
        </p:spPr>
      </p:pic>
    </p:spTree>
    <p:extLst>
      <p:ext uri="{BB962C8B-B14F-4D97-AF65-F5344CB8AC3E}">
        <p14:creationId xmlns:p14="http://schemas.microsoft.com/office/powerpoint/2010/main" val="2490714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630995" y="848948"/>
            <a:ext cx="8252444" cy="5186851"/>
            <a:chOff x="1223244" y="517960"/>
            <a:chExt cx="6189333" cy="3890138"/>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52856"/>
            <a:stretch/>
          </p:blipFill>
          <p:spPr>
            <a:xfrm>
              <a:off x="1223244" y="517960"/>
              <a:ext cx="6189333" cy="3890138"/>
            </a:xfrm>
            <a:prstGeom prst="rect">
              <a:avLst/>
            </a:prstGeom>
          </p:spPr>
        </p:pic>
        <p:pic>
          <p:nvPicPr>
            <p:cNvPr id="34" name="Picture 33" descr="brain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8684" y="832994"/>
              <a:ext cx="778187" cy="597471"/>
            </a:xfrm>
            <a:prstGeom prst="rect">
              <a:avLst/>
            </a:prstGeom>
          </p:spPr>
        </p:pic>
      </p:grpSp>
      <p:pic>
        <p:nvPicPr>
          <p:cNvPr id="35" name="Picture 34" descr="heartLung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3126" y="3034546"/>
            <a:ext cx="1347772" cy="1269956"/>
          </a:xfrm>
          <a:prstGeom prst="rect">
            <a:avLst/>
          </a:prstGeom>
        </p:spPr>
      </p:pic>
      <p:cxnSp>
        <p:nvCxnSpPr>
          <p:cNvPr id="140" name="Straight Arrow Connector 139"/>
          <p:cNvCxnSpPr/>
          <p:nvPr/>
        </p:nvCxnSpPr>
        <p:spPr>
          <a:xfrm flipV="1">
            <a:off x="3279025" y="1598085"/>
            <a:ext cx="2360984" cy="777147"/>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141" name="Straight Arrow Connector 140"/>
          <p:cNvCxnSpPr/>
          <p:nvPr/>
        </p:nvCxnSpPr>
        <p:spPr>
          <a:xfrm>
            <a:off x="3279026" y="3064692"/>
            <a:ext cx="2329085" cy="1958952"/>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157" name="Straight Arrow Connector 156"/>
          <p:cNvCxnSpPr/>
          <p:nvPr/>
        </p:nvCxnSpPr>
        <p:spPr>
          <a:xfrm flipH="1" flipV="1">
            <a:off x="6468537" y="5044305"/>
            <a:ext cx="2258791" cy="5555"/>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158" name="Straight Arrow Connector 157"/>
          <p:cNvCxnSpPr/>
          <p:nvPr/>
        </p:nvCxnSpPr>
        <p:spPr>
          <a:xfrm flipH="1" flipV="1">
            <a:off x="6096003" y="5204417"/>
            <a:ext cx="2631324" cy="534319"/>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154" name="Straight Arrow Connector 153"/>
          <p:cNvCxnSpPr/>
          <p:nvPr/>
        </p:nvCxnSpPr>
        <p:spPr>
          <a:xfrm flipH="1">
            <a:off x="5727011" y="4360980"/>
            <a:ext cx="3008783" cy="112877"/>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147" name="Straight Arrow Connector 146"/>
          <p:cNvCxnSpPr/>
          <p:nvPr/>
        </p:nvCxnSpPr>
        <p:spPr>
          <a:xfrm flipH="1">
            <a:off x="6096003" y="2961293"/>
            <a:ext cx="2672468" cy="647936"/>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144" name="Straight Arrow Connector 143"/>
          <p:cNvCxnSpPr/>
          <p:nvPr/>
        </p:nvCxnSpPr>
        <p:spPr>
          <a:xfrm flipH="1" flipV="1">
            <a:off x="6096004" y="1667307"/>
            <a:ext cx="2658001" cy="639893"/>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2" y="6406597"/>
            <a:ext cx="8628111" cy="453586"/>
          </a:xfrm>
          <a:prstGeom prst="rect">
            <a:avLst/>
          </a:prstGeom>
          <a:noFill/>
        </p:spPr>
        <p:txBody>
          <a:bodyPr wrap="none" lIns="120227" tIns="61976" rIns="120227" bIns="61976" rtlCol="0">
            <a:spAutoFit/>
          </a:bodyPr>
          <a:lstStyle/>
          <a:p>
            <a:r>
              <a:rPr lang="en-GB" sz="1067" dirty="0" err="1">
                <a:solidFill>
                  <a:srgbClr val="82786F"/>
                </a:solidFill>
              </a:rPr>
              <a:t>Merchenthaler</a:t>
            </a:r>
            <a:r>
              <a:rPr lang="en-GB" sz="1067" dirty="0">
                <a:solidFill>
                  <a:srgbClr val="82786F"/>
                </a:solidFill>
              </a:rPr>
              <a:t> </a:t>
            </a:r>
            <a:r>
              <a:rPr lang="en-GB" sz="1067" i="1" dirty="0">
                <a:solidFill>
                  <a:srgbClr val="82786F"/>
                </a:solidFill>
              </a:rPr>
              <a:t>et al. J Comp </a:t>
            </a:r>
            <a:r>
              <a:rPr lang="en-GB" sz="1067" i="1" dirty="0" err="1">
                <a:solidFill>
                  <a:srgbClr val="82786F"/>
                </a:solidFill>
              </a:rPr>
              <a:t>Neurol</a:t>
            </a:r>
            <a:r>
              <a:rPr lang="en-GB" sz="1067" dirty="0">
                <a:solidFill>
                  <a:srgbClr val="82786F"/>
                </a:solidFill>
              </a:rPr>
              <a:t> 1999;403:261–80; Baggio, Drucker. </a:t>
            </a:r>
            <a:r>
              <a:rPr lang="en-GB" sz="1067" i="1" dirty="0">
                <a:solidFill>
                  <a:srgbClr val="82786F"/>
                </a:solidFill>
              </a:rPr>
              <a:t>Gastroenterology</a:t>
            </a:r>
            <a:r>
              <a:rPr lang="en-GB" sz="1067" dirty="0">
                <a:solidFill>
                  <a:srgbClr val="82786F"/>
                </a:solidFill>
              </a:rPr>
              <a:t> 2007;132:2131–57; Ban </a:t>
            </a:r>
            <a:r>
              <a:rPr lang="en-GB" sz="1067" i="1" dirty="0">
                <a:solidFill>
                  <a:srgbClr val="82786F"/>
                </a:solidFill>
              </a:rPr>
              <a:t>et al. Circulation</a:t>
            </a:r>
            <a:r>
              <a:rPr lang="en-GB" sz="1067" dirty="0">
                <a:solidFill>
                  <a:srgbClr val="82786F"/>
                </a:solidFill>
              </a:rPr>
              <a:t> 2008;117:2340–50; </a:t>
            </a:r>
            <a:br>
              <a:rPr lang="en-GB" sz="1067" dirty="0">
                <a:solidFill>
                  <a:srgbClr val="82786F"/>
                </a:solidFill>
              </a:rPr>
            </a:br>
            <a:r>
              <a:rPr lang="en-GB" sz="1067" dirty="0" err="1">
                <a:solidFill>
                  <a:srgbClr val="82786F"/>
                </a:solidFill>
              </a:rPr>
              <a:t>Vrang</a:t>
            </a:r>
            <a:r>
              <a:rPr lang="en-GB" sz="1067" dirty="0">
                <a:solidFill>
                  <a:srgbClr val="82786F"/>
                </a:solidFill>
              </a:rPr>
              <a:t> </a:t>
            </a:r>
            <a:r>
              <a:rPr lang="en-GB" sz="1067" i="1" dirty="0">
                <a:solidFill>
                  <a:srgbClr val="82786F"/>
                </a:solidFill>
              </a:rPr>
              <a:t>et al. </a:t>
            </a:r>
            <a:r>
              <a:rPr lang="en-GB" sz="1067" i="1" dirty="0" err="1">
                <a:solidFill>
                  <a:srgbClr val="82786F"/>
                </a:solidFill>
              </a:rPr>
              <a:t>Prog</a:t>
            </a:r>
            <a:r>
              <a:rPr lang="en-GB" sz="1067" i="1" dirty="0">
                <a:solidFill>
                  <a:srgbClr val="82786F"/>
                </a:solidFill>
              </a:rPr>
              <a:t> </a:t>
            </a:r>
            <a:r>
              <a:rPr lang="en-GB" sz="1067" i="1" dirty="0" err="1">
                <a:solidFill>
                  <a:srgbClr val="82786F"/>
                </a:solidFill>
              </a:rPr>
              <a:t>Neurobiol</a:t>
            </a:r>
            <a:r>
              <a:rPr lang="en-GB" sz="1067" dirty="0">
                <a:solidFill>
                  <a:srgbClr val="82786F"/>
                </a:solidFill>
              </a:rPr>
              <a:t> 2010;92:442–62; Pyke </a:t>
            </a:r>
            <a:r>
              <a:rPr lang="en-GB" sz="1067" i="1" dirty="0">
                <a:solidFill>
                  <a:srgbClr val="82786F"/>
                </a:solidFill>
              </a:rPr>
              <a:t>et al. Endocrinology</a:t>
            </a:r>
            <a:r>
              <a:rPr lang="en-GB" sz="1067" dirty="0">
                <a:solidFill>
                  <a:srgbClr val="82786F"/>
                </a:solidFill>
              </a:rPr>
              <a:t> 2014;155:1280–90</a:t>
            </a:r>
          </a:p>
        </p:txBody>
      </p:sp>
      <p:sp>
        <p:nvSpPr>
          <p:cNvPr id="2" name="Title 1"/>
          <p:cNvSpPr>
            <a:spLocks noGrp="1"/>
          </p:cNvSpPr>
          <p:nvPr>
            <p:ph type="title"/>
          </p:nvPr>
        </p:nvSpPr>
        <p:spPr/>
        <p:txBody>
          <a:bodyPr>
            <a:normAutofit fontScale="90000"/>
          </a:bodyPr>
          <a:lstStyle/>
          <a:p>
            <a:r>
              <a:rPr lang="en-GB" dirty="0"/>
              <a:t>GLP-1 a </a:t>
            </a:r>
            <a:r>
              <a:rPr lang="en-GB" dirty="0" err="1"/>
              <a:t>jeho</a:t>
            </a:r>
            <a:r>
              <a:rPr lang="en-GB" dirty="0"/>
              <a:t> </a:t>
            </a:r>
            <a:r>
              <a:rPr lang="en-GB" dirty="0" err="1"/>
              <a:t>sekrece</a:t>
            </a:r>
            <a:r>
              <a:rPr lang="en-GB" dirty="0"/>
              <a:t> a </a:t>
            </a:r>
            <a:r>
              <a:rPr lang="en-GB" dirty="0" err="1"/>
              <a:t>exprese</a:t>
            </a:r>
            <a:r>
              <a:rPr lang="en-GB" dirty="0"/>
              <a:t> </a:t>
            </a:r>
            <a:r>
              <a:rPr lang="en-GB" dirty="0" err="1"/>
              <a:t>jeho</a:t>
            </a:r>
            <a:r>
              <a:rPr lang="en-GB" dirty="0"/>
              <a:t> </a:t>
            </a:r>
            <a:r>
              <a:rPr lang="en-GB" dirty="0" err="1"/>
              <a:t>receptorů</a:t>
            </a:r>
            <a:endParaRPr lang="en-GB" dirty="0"/>
          </a:p>
        </p:txBody>
      </p:sp>
      <p:sp>
        <p:nvSpPr>
          <p:cNvPr id="19" name="TextBox 18"/>
          <p:cNvSpPr txBox="1"/>
          <p:nvPr/>
        </p:nvSpPr>
        <p:spPr>
          <a:xfrm>
            <a:off x="1202164" y="1570920"/>
            <a:ext cx="2111475" cy="379656"/>
          </a:xfrm>
          <a:prstGeom prst="rect">
            <a:avLst/>
          </a:prstGeom>
          <a:noFill/>
        </p:spPr>
        <p:txBody>
          <a:bodyPr wrap="none" rtlCol="0">
            <a:spAutoFit/>
          </a:bodyPr>
          <a:lstStyle/>
          <a:p>
            <a:pPr algn="ctr"/>
            <a:r>
              <a:rPr lang="en-GB" altLang="en-US" sz="1867" b="1" dirty="0">
                <a:solidFill>
                  <a:srgbClr val="001965"/>
                </a:solidFill>
              </a:rPr>
              <a:t>GLP-1 je </a:t>
            </a:r>
            <a:r>
              <a:rPr lang="en-GB" altLang="en-US" sz="1867" b="1" dirty="0" err="1">
                <a:solidFill>
                  <a:srgbClr val="001965"/>
                </a:solidFill>
              </a:rPr>
              <a:t>vylučován</a:t>
            </a:r>
            <a:r>
              <a:rPr lang="en-GB" altLang="en-US" sz="1867" b="1" dirty="0">
                <a:solidFill>
                  <a:srgbClr val="001965"/>
                </a:solidFill>
              </a:rPr>
              <a:t>:</a:t>
            </a:r>
            <a:endParaRPr lang="en-GB" sz="1867" b="1" dirty="0"/>
          </a:p>
        </p:txBody>
      </p:sp>
      <p:sp>
        <p:nvSpPr>
          <p:cNvPr id="20" name="TextBox 19"/>
          <p:cNvSpPr txBox="1"/>
          <p:nvPr/>
        </p:nvSpPr>
        <p:spPr>
          <a:xfrm>
            <a:off x="8740112" y="1570920"/>
            <a:ext cx="2460481" cy="379656"/>
          </a:xfrm>
          <a:prstGeom prst="rect">
            <a:avLst/>
          </a:prstGeom>
          <a:noFill/>
        </p:spPr>
        <p:txBody>
          <a:bodyPr wrap="none" rtlCol="0">
            <a:spAutoFit/>
          </a:bodyPr>
          <a:lstStyle/>
          <a:p>
            <a:pPr algn="ctr"/>
            <a:r>
              <a:rPr lang="en-GB" altLang="en-US" sz="1867" b="1" dirty="0">
                <a:solidFill>
                  <a:srgbClr val="001965"/>
                </a:solidFill>
              </a:rPr>
              <a:t>GLP-1R is expressed in:</a:t>
            </a:r>
            <a:endParaRPr lang="en-GB" sz="1867" b="1" dirty="0"/>
          </a:p>
        </p:txBody>
      </p:sp>
      <p:sp>
        <p:nvSpPr>
          <p:cNvPr id="36" name="Rectangle 1"/>
          <p:cNvSpPr>
            <a:spLocks noChangeArrowheads="1"/>
          </p:cNvSpPr>
          <p:nvPr/>
        </p:nvSpPr>
        <p:spPr bwMode="auto">
          <a:xfrm>
            <a:off x="438577" y="6251973"/>
            <a:ext cx="5963920" cy="2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227" tIns="61976" rIns="120227" bIns="61976" anchor="b">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sz="1067" dirty="0">
                <a:solidFill>
                  <a:srgbClr val="82786F"/>
                </a:solidFill>
                <a:cs typeface="Verdana" panose="020B0604030504040204" pitchFamily="34" charset="0"/>
              </a:rPr>
              <a:t>AV, atrioventricular; GI, gastrointestinal; GLP-1R, glucagon-like peptide-1 receptor</a:t>
            </a:r>
          </a:p>
        </p:txBody>
      </p:sp>
      <p:sp>
        <p:nvSpPr>
          <p:cNvPr id="42" name="TextBox 41"/>
          <p:cNvSpPr txBox="1"/>
          <p:nvPr/>
        </p:nvSpPr>
        <p:spPr>
          <a:xfrm>
            <a:off x="9622322" y="4155796"/>
            <a:ext cx="1051634" cy="379656"/>
          </a:xfrm>
          <a:prstGeom prst="rect">
            <a:avLst/>
          </a:prstGeom>
          <a:noFill/>
        </p:spPr>
        <p:txBody>
          <a:bodyPr wrap="none" rtlCol="0">
            <a:spAutoFit/>
          </a:bodyPr>
          <a:lstStyle/>
          <a:p>
            <a:pPr algn="ctr"/>
            <a:r>
              <a:rPr lang="en-GB" altLang="en-US" sz="1867" dirty="0">
                <a:solidFill>
                  <a:srgbClr val="001965"/>
                </a:solidFill>
              </a:rPr>
              <a:t>Pancreas</a:t>
            </a:r>
            <a:endParaRPr lang="en-GB" sz="1867" dirty="0"/>
          </a:p>
        </p:txBody>
      </p:sp>
      <p:grpSp>
        <p:nvGrpSpPr>
          <p:cNvPr id="65" name="Group 64"/>
          <p:cNvGrpSpPr/>
          <p:nvPr/>
        </p:nvGrpSpPr>
        <p:grpSpPr>
          <a:xfrm>
            <a:off x="8717141" y="4072979"/>
            <a:ext cx="576000" cy="576000"/>
            <a:chOff x="3771963" y="2026200"/>
            <a:chExt cx="764086" cy="767437"/>
          </a:xfrm>
        </p:grpSpPr>
        <p:sp>
          <p:nvSpPr>
            <p:cNvPr id="66" name="Freeform 198"/>
            <p:cNvSpPr>
              <a:spLocks/>
            </p:cNvSpPr>
            <p:nvPr/>
          </p:nvSpPr>
          <p:spPr bwMode="auto">
            <a:xfrm>
              <a:off x="3771963" y="2026200"/>
              <a:ext cx="764086" cy="767437"/>
            </a:xfrm>
            <a:custGeom>
              <a:avLst/>
              <a:gdLst>
                <a:gd name="T0" fmla="*/ 255 w 255"/>
                <a:gd name="T1" fmla="*/ 233 h 255"/>
                <a:gd name="T2" fmla="*/ 234 w 255"/>
                <a:gd name="T3" fmla="*/ 255 h 255"/>
                <a:gd name="T4" fmla="*/ 22 w 255"/>
                <a:gd name="T5" fmla="*/ 255 h 255"/>
                <a:gd name="T6" fmla="*/ 0 w 255"/>
                <a:gd name="T7" fmla="*/ 233 h 255"/>
                <a:gd name="T8" fmla="*/ 0 w 255"/>
                <a:gd name="T9" fmla="*/ 22 h 255"/>
                <a:gd name="T10" fmla="*/ 22 w 255"/>
                <a:gd name="T11" fmla="*/ 0 h 255"/>
                <a:gd name="T12" fmla="*/ 234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6"/>
                    <a:pt x="246" y="255"/>
                    <a:pt x="234" y="255"/>
                  </a:cubicBezTo>
                  <a:cubicBezTo>
                    <a:pt x="22" y="255"/>
                    <a:pt x="22" y="255"/>
                    <a:pt x="22" y="255"/>
                  </a:cubicBezTo>
                  <a:cubicBezTo>
                    <a:pt x="10" y="255"/>
                    <a:pt x="0" y="246"/>
                    <a:pt x="0" y="233"/>
                  </a:cubicBezTo>
                  <a:cubicBezTo>
                    <a:pt x="0" y="22"/>
                    <a:pt x="0" y="22"/>
                    <a:pt x="0" y="22"/>
                  </a:cubicBezTo>
                  <a:cubicBezTo>
                    <a:pt x="0" y="10"/>
                    <a:pt x="10" y="0"/>
                    <a:pt x="22" y="0"/>
                  </a:cubicBezTo>
                  <a:cubicBezTo>
                    <a:pt x="234" y="0"/>
                    <a:pt x="234" y="0"/>
                    <a:pt x="234" y="0"/>
                  </a:cubicBezTo>
                  <a:cubicBezTo>
                    <a:pt x="246" y="0"/>
                    <a:pt x="255" y="10"/>
                    <a:pt x="255" y="22"/>
                  </a:cubicBezTo>
                  <a:lnTo>
                    <a:pt x="255" y="23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sp>
          <p:nvSpPr>
            <p:cNvPr id="67" name="Freeform 276"/>
            <p:cNvSpPr>
              <a:spLocks noEditPoints="1"/>
            </p:cNvSpPr>
            <p:nvPr/>
          </p:nvSpPr>
          <p:spPr bwMode="auto">
            <a:xfrm>
              <a:off x="3820855" y="2172102"/>
              <a:ext cx="666303" cy="475632"/>
            </a:xfrm>
            <a:custGeom>
              <a:avLst/>
              <a:gdLst>
                <a:gd name="T0" fmla="*/ 81 w 255"/>
                <a:gd name="T1" fmla="*/ 29 h 182"/>
                <a:gd name="T2" fmla="*/ 168 w 255"/>
                <a:gd name="T3" fmla="*/ 31 h 182"/>
                <a:gd name="T4" fmla="*/ 242 w 255"/>
                <a:gd name="T5" fmla="*/ 4 h 182"/>
                <a:gd name="T6" fmla="*/ 253 w 255"/>
                <a:gd name="T7" fmla="*/ 35 h 182"/>
                <a:gd name="T8" fmla="*/ 217 w 255"/>
                <a:gd name="T9" fmla="*/ 79 h 182"/>
                <a:gd name="T10" fmla="*/ 147 w 255"/>
                <a:gd name="T11" fmla="*/ 116 h 182"/>
                <a:gd name="T12" fmla="*/ 167 w 255"/>
                <a:gd name="T13" fmla="*/ 170 h 182"/>
                <a:gd name="T14" fmla="*/ 141 w 255"/>
                <a:gd name="T15" fmla="*/ 180 h 182"/>
                <a:gd name="T16" fmla="*/ 133 w 255"/>
                <a:gd name="T17" fmla="*/ 159 h 182"/>
                <a:gd name="T18" fmla="*/ 125 w 255"/>
                <a:gd name="T19" fmla="*/ 154 h 182"/>
                <a:gd name="T20" fmla="*/ 16 w 255"/>
                <a:gd name="T21" fmla="*/ 139 h 182"/>
                <a:gd name="T22" fmla="*/ 3 w 255"/>
                <a:gd name="T23" fmla="*/ 71 h 182"/>
                <a:gd name="T24" fmla="*/ 14 w 255"/>
                <a:gd name="T25" fmla="*/ 30 h 182"/>
                <a:gd name="T26" fmla="*/ 54 w 255"/>
                <a:gd name="T27" fmla="*/ 44 h 182"/>
                <a:gd name="T28" fmla="*/ 69 w 255"/>
                <a:gd name="T29" fmla="*/ 34 h 182"/>
                <a:gd name="T30" fmla="*/ 56 w 255"/>
                <a:gd name="T31" fmla="*/ 108 h 182"/>
                <a:gd name="T32" fmla="*/ 96 w 255"/>
                <a:gd name="T33" fmla="*/ 128 h 182"/>
                <a:gd name="T34" fmla="*/ 130 w 255"/>
                <a:gd name="T35" fmla="*/ 114 h 182"/>
                <a:gd name="T36" fmla="*/ 146 w 255"/>
                <a:gd name="T37" fmla="*/ 110 h 182"/>
                <a:gd name="T38" fmla="*/ 137 w 255"/>
                <a:gd name="T39" fmla="*/ 105 h 182"/>
                <a:gd name="T40" fmla="*/ 149 w 255"/>
                <a:gd name="T41" fmla="*/ 108 h 182"/>
                <a:gd name="T42" fmla="*/ 193 w 255"/>
                <a:gd name="T43" fmla="*/ 92 h 182"/>
                <a:gd name="T44" fmla="*/ 189 w 255"/>
                <a:gd name="T45" fmla="*/ 83 h 182"/>
                <a:gd name="T46" fmla="*/ 191 w 255"/>
                <a:gd name="T47" fmla="*/ 83 h 182"/>
                <a:gd name="T48" fmla="*/ 202 w 255"/>
                <a:gd name="T49" fmla="*/ 85 h 182"/>
                <a:gd name="T50" fmla="*/ 239 w 255"/>
                <a:gd name="T51" fmla="*/ 46 h 182"/>
                <a:gd name="T52" fmla="*/ 249 w 255"/>
                <a:gd name="T53" fmla="*/ 12 h 182"/>
                <a:gd name="T54" fmla="*/ 225 w 255"/>
                <a:gd name="T55" fmla="*/ 18 h 182"/>
                <a:gd name="T56" fmla="*/ 189 w 255"/>
                <a:gd name="T57" fmla="*/ 34 h 182"/>
                <a:gd name="T58" fmla="*/ 188 w 255"/>
                <a:gd name="T59" fmla="*/ 39 h 182"/>
                <a:gd name="T60" fmla="*/ 149 w 255"/>
                <a:gd name="T61" fmla="*/ 35 h 182"/>
                <a:gd name="T62" fmla="*/ 109 w 255"/>
                <a:gd name="T63" fmla="*/ 28 h 182"/>
                <a:gd name="T64" fmla="*/ 114 w 255"/>
                <a:gd name="T65" fmla="*/ 37 h 182"/>
                <a:gd name="T66" fmla="*/ 99 w 255"/>
                <a:gd name="T67" fmla="*/ 29 h 182"/>
                <a:gd name="T68" fmla="*/ 52 w 255"/>
                <a:gd name="T69" fmla="*/ 52 h 182"/>
                <a:gd name="T70" fmla="*/ 48 w 255"/>
                <a:gd name="T71" fmla="*/ 69 h 182"/>
                <a:gd name="T72" fmla="*/ 54 w 255"/>
                <a:gd name="T73" fmla="*/ 105 h 182"/>
                <a:gd name="T74" fmla="*/ 65 w 255"/>
                <a:gd name="T75" fmla="*/ 98 h 182"/>
                <a:gd name="T76" fmla="*/ 56 w 255"/>
                <a:gd name="T77" fmla="*/ 108 h 182"/>
                <a:gd name="T78" fmla="*/ 161 w 255"/>
                <a:gd name="T79" fmla="*/ 153 h 182"/>
                <a:gd name="T80" fmla="*/ 138 w 255"/>
                <a:gd name="T81" fmla="*/ 119 h 182"/>
                <a:gd name="T82" fmla="*/ 113 w 255"/>
                <a:gd name="T83" fmla="*/ 128 h 182"/>
                <a:gd name="T84" fmla="*/ 45 w 255"/>
                <a:gd name="T85" fmla="*/ 98 h 182"/>
                <a:gd name="T86" fmla="*/ 47 w 255"/>
                <a:gd name="T87" fmla="*/ 46 h 182"/>
                <a:gd name="T88" fmla="*/ 18 w 255"/>
                <a:gd name="T89" fmla="*/ 34 h 182"/>
                <a:gd name="T90" fmla="*/ 9 w 255"/>
                <a:gd name="T91" fmla="*/ 70 h 182"/>
                <a:gd name="T92" fmla="*/ 28 w 255"/>
                <a:gd name="T93" fmla="*/ 146 h 182"/>
                <a:gd name="T94" fmla="*/ 122 w 255"/>
                <a:gd name="T95" fmla="*/ 150 h 182"/>
                <a:gd name="T96" fmla="*/ 114 w 255"/>
                <a:gd name="T97" fmla="*/ 151 h 182"/>
                <a:gd name="T98" fmla="*/ 112 w 255"/>
                <a:gd name="T99" fmla="*/ 146 h 182"/>
                <a:gd name="T100" fmla="*/ 140 w 255"/>
                <a:gd name="T101" fmla="*/ 167 h 182"/>
                <a:gd name="T102" fmla="*/ 152 w 255"/>
                <a:gd name="T103" fmla="*/ 166 h 182"/>
                <a:gd name="T104" fmla="*/ 140 w 255"/>
                <a:gd name="T105" fmla="*/ 172 h 182"/>
                <a:gd name="T106" fmla="*/ 159 w 255"/>
                <a:gd name="T107" fmla="*/ 172 h 182"/>
                <a:gd name="T108" fmla="*/ 152 w 255"/>
                <a:gd name="T109" fmla="*/ 16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5" h="182">
                  <a:moveTo>
                    <a:pt x="76" y="30"/>
                  </a:moveTo>
                  <a:cubicBezTo>
                    <a:pt x="78" y="30"/>
                    <a:pt x="79" y="29"/>
                    <a:pt x="81" y="29"/>
                  </a:cubicBezTo>
                  <a:cubicBezTo>
                    <a:pt x="100" y="21"/>
                    <a:pt x="119" y="21"/>
                    <a:pt x="138" y="26"/>
                  </a:cubicBezTo>
                  <a:cubicBezTo>
                    <a:pt x="148" y="29"/>
                    <a:pt x="158" y="31"/>
                    <a:pt x="168" y="31"/>
                  </a:cubicBezTo>
                  <a:cubicBezTo>
                    <a:pt x="181" y="30"/>
                    <a:pt x="192" y="28"/>
                    <a:pt x="203" y="22"/>
                  </a:cubicBezTo>
                  <a:cubicBezTo>
                    <a:pt x="216" y="16"/>
                    <a:pt x="229" y="10"/>
                    <a:pt x="242" y="4"/>
                  </a:cubicBezTo>
                  <a:cubicBezTo>
                    <a:pt x="249" y="0"/>
                    <a:pt x="255" y="4"/>
                    <a:pt x="255" y="12"/>
                  </a:cubicBezTo>
                  <a:cubicBezTo>
                    <a:pt x="255" y="20"/>
                    <a:pt x="255" y="27"/>
                    <a:pt x="253" y="35"/>
                  </a:cubicBezTo>
                  <a:cubicBezTo>
                    <a:pt x="251" y="41"/>
                    <a:pt x="248" y="46"/>
                    <a:pt x="243" y="51"/>
                  </a:cubicBezTo>
                  <a:cubicBezTo>
                    <a:pt x="234" y="60"/>
                    <a:pt x="226" y="70"/>
                    <a:pt x="217" y="79"/>
                  </a:cubicBezTo>
                  <a:cubicBezTo>
                    <a:pt x="201" y="96"/>
                    <a:pt x="181" y="107"/>
                    <a:pt x="158" y="113"/>
                  </a:cubicBezTo>
                  <a:cubicBezTo>
                    <a:pt x="155" y="114"/>
                    <a:pt x="151" y="115"/>
                    <a:pt x="147" y="116"/>
                  </a:cubicBezTo>
                  <a:cubicBezTo>
                    <a:pt x="161" y="125"/>
                    <a:pt x="165" y="138"/>
                    <a:pt x="166" y="152"/>
                  </a:cubicBezTo>
                  <a:cubicBezTo>
                    <a:pt x="167" y="158"/>
                    <a:pt x="167" y="164"/>
                    <a:pt x="167" y="170"/>
                  </a:cubicBezTo>
                  <a:cubicBezTo>
                    <a:pt x="167" y="174"/>
                    <a:pt x="165" y="176"/>
                    <a:pt x="162" y="177"/>
                  </a:cubicBezTo>
                  <a:cubicBezTo>
                    <a:pt x="155" y="180"/>
                    <a:pt x="148" y="182"/>
                    <a:pt x="141" y="180"/>
                  </a:cubicBezTo>
                  <a:cubicBezTo>
                    <a:pt x="137" y="178"/>
                    <a:pt x="135" y="176"/>
                    <a:pt x="135" y="171"/>
                  </a:cubicBezTo>
                  <a:cubicBezTo>
                    <a:pt x="134" y="167"/>
                    <a:pt x="133" y="163"/>
                    <a:pt x="133" y="159"/>
                  </a:cubicBezTo>
                  <a:cubicBezTo>
                    <a:pt x="132" y="158"/>
                    <a:pt x="132" y="157"/>
                    <a:pt x="132" y="156"/>
                  </a:cubicBezTo>
                  <a:cubicBezTo>
                    <a:pt x="130" y="152"/>
                    <a:pt x="129" y="152"/>
                    <a:pt x="125" y="154"/>
                  </a:cubicBezTo>
                  <a:cubicBezTo>
                    <a:pt x="117" y="160"/>
                    <a:pt x="109" y="166"/>
                    <a:pt x="99" y="169"/>
                  </a:cubicBezTo>
                  <a:cubicBezTo>
                    <a:pt x="70" y="178"/>
                    <a:pt x="35" y="170"/>
                    <a:pt x="16" y="139"/>
                  </a:cubicBezTo>
                  <a:cubicBezTo>
                    <a:pt x="9" y="128"/>
                    <a:pt x="3" y="116"/>
                    <a:pt x="1" y="103"/>
                  </a:cubicBezTo>
                  <a:cubicBezTo>
                    <a:pt x="0" y="92"/>
                    <a:pt x="1" y="82"/>
                    <a:pt x="3" y="71"/>
                  </a:cubicBezTo>
                  <a:cubicBezTo>
                    <a:pt x="5" y="60"/>
                    <a:pt x="7" y="49"/>
                    <a:pt x="9" y="38"/>
                  </a:cubicBezTo>
                  <a:cubicBezTo>
                    <a:pt x="9" y="35"/>
                    <a:pt x="11" y="32"/>
                    <a:pt x="14" y="30"/>
                  </a:cubicBezTo>
                  <a:cubicBezTo>
                    <a:pt x="24" y="23"/>
                    <a:pt x="42" y="26"/>
                    <a:pt x="49" y="35"/>
                  </a:cubicBezTo>
                  <a:cubicBezTo>
                    <a:pt x="51" y="37"/>
                    <a:pt x="52" y="41"/>
                    <a:pt x="54" y="44"/>
                  </a:cubicBezTo>
                  <a:cubicBezTo>
                    <a:pt x="54" y="44"/>
                    <a:pt x="55" y="44"/>
                    <a:pt x="55" y="43"/>
                  </a:cubicBezTo>
                  <a:cubicBezTo>
                    <a:pt x="60" y="40"/>
                    <a:pt x="65" y="37"/>
                    <a:pt x="69" y="34"/>
                  </a:cubicBezTo>
                  <a:cubicBezTo>
                    <a:pt x="70" y="34"/>
                    <a:pt x="74" y="32"/>
                    <a:pt x="76" y="30"/>
                  </a:cubicBezTo>
                  <a:moveTo>
                    <a:pt x="56" y="108"/>
                  </a:moveTo>
                  <a:cubicBezTo>
                    <a:pt x="59" y="113"/>
                    <a:pt x="62" y="117"/>
                    <a:pt x="67" y="120"/>
                  </a:cubicBezTo>
                  <a:cubicBezTo>
                    <a:pt x="76" y="127"/>
                    <a:pt x="86" y="128"/>
                    <a:pt x="96" y="128"/>
                  </a:cubicBezTo>
                  <a:cubicBezTo>
                    <a:pt x="102" y="127"/>
                    <a:pt x="108" y="125"/>
                    <a:pt x="113" y="122"/>
                  </a:cubicBezTo>
                  <a:cubicBezTo>
                    <a:pt x="118" y="118"/>
                    <a:pt x="123" y="115"/>
                    <a:pt x="130" y="114"/>
                  </a:cubicBezTo>
                  <a:cubicBezTo>
                    <a:pt x="135" y="113"/>
                    <a:pt x="141" y="112"/>
                    <a:pt x="146" y="111"/>
                  </a:cubicBezTo>
                  <a:cubicBezTo>
                    <a:pt x="146" y="111"/>
                    <a:pt x="146" y="110"/>
                    <a:pt x="146" y="110"/>
                  </a:cubicBezTo>
                  <a:cubicBezTo>
                    <a:pt x="143" y="109"/>
                    <a:pt x="141" y="108"/>
                    <a:pt x="138" y="107"/>
                  </a:cubicBezTo>
                  <a:cubicBezTo>
                    <a:pt x="138" y="107"/>
                    <a:pt x="137" y="105"/>
                    <a:pt x="137" y="105"/>
                  </a:cubicBezTo>
                  <a:cubicBezTo>
                    <a:pt x="138" y="105"/>
                    <a:pt x="139" y="104"/>
                    <a:pt x="139" y="104"/>
                  </a:cubicBezTo>
                  <a:cubicBezTo>
                    <a:pt x="142" y="105"/>
                    <a:pt x="146" y="107"/>
                    <a:pt x="149" y="108"/>
                  </a:cubicBezTo>
                  <a:cubicBezTo>
                    <a:pt x="150" y="108"/>
                    <a:pt x="152" y="109"/>
                    <a:pt x="154" y="108"/>
                  </a:cubicBezTo>
                  <a:cubicBezTo>
                    <a:pt x="168" y="105"/>
                    <a:pt x="181" y="100"/>
                    <a:pt x="193" y="92"/>
                  </a:cubicBezTo>
                  <a:cubicBezTo>
                    <a:pt x="194" y="91"/>
                    <a:pt x="195" y="91"/>
                    <a:pt x="196" y="90"/>
                  </a:cubicBezTo>
                  <a:cubicBezTo>
                    <a:pt x="191" y="88"/>
                    <a:pt x="190" y="87"/>
                    <a:pt x="189" y="83"/>
                  </a:cubicBezTo>
                  <a:cubicBezTo>
                    <a:pt x="189" y="82"/>
                    <a:pt x="189" y="81"/>
                    <a:pt x="190" y="80"/>
                  </a:cubicBezTo>
                  <a:cubicBezTo>
                    <a:pt x="190" y="81"/>
                    <a:pt x="191" y="82"/>
                    <a:pt x="191" y="83"/>
                  </a:cubicBezTo>
                  <a:cubicBezTo>
                    <a:pt x="192" y="86"/>
                    <a:pt x="194" y="88"/>
                    <a:pt x="198" y="87"/>
                  </a:cubicBezTo>
                  <a:cubicBezTo>
                    <a:pt x="199" y="87"/>
                    <a:pt x="201" y="86"/>
                    <a:pt x="202" y="85"/>
                  </a:cubicBezTo>
                  <a:cubicBezTo>
                    <a:pt x="205" y="83"/>
                    <a:pt x="208" y="81"/>
                    <a:pt x="210" y="78"/>
                  </a:cubicBezTo>
                  <a:cubicBezTo>
                    <a:pt x="220" y="68"/>
                    <a:pt x="230" y="57"/>
                    <a:pt x="239" y="46"/>
                  </a:cubicBezTo>
                  <a:cubicBezTo>
                    <a:pt x="244" y="42"/>
                    <a:pt x="247" y="36"/>
                    <a:pt x="248" y="29"/>
                  </a:cubicBezTo>
                  <a:cubicBezTo>
                    <a:pt x="249" y="24"/>
                    <a:pt x="249" y="18"/>
                    <a:pt x="249" y="12"/>
                  </a:cubicBezTo>
                  <a:cubicBezTo>
                    <a:pt x="249" y="8"/>
                    <a:pt x="247" y="7"/>
                    <a:pt x="244" y="9"/>
                  </a:cubicBezTo>
                  <a:cubicBezTo>
                    <a:pt x="237" y="12"/>
                    <a:pt x="231" y="15"/>
                    <a:pt x="225" y="18"/>
                  </a:cubicBezTo>
                  <a:cubicBezTo>
                    <a:pt x="213" y="23"/>
                    <a:pt x="202" y="30"/>
                    <a:pt x="189" y="34"/>
                  </a:cubicBezTo>
                  <a:cubicBezTo>
                    <a:pt x="189" y="34"/>
                    <a:pt x="189" y="34"/>
                    <a:pt x="189" y="34"/>
                  </a:cubicBezTo>
                  <a:cubicBezTo>
                    <a:pt x="192" y="38"/>
                    <a:pt x="192" y="39"/>
                    <a:pt x="189" y="41"/>
                  </a:cubicBezTo>
                  <a:cubicBezTo>
                    <a:pt x="189" y="40"/>
                    <a:pt x="188" y="39"/>
                    <a:pt x="188" y="39"/>
                  </a:cubicBezTo>
                  <a:cubicBezTo>
                    <a:pt x="187" y="35"/>
                    <a:pt x="185" y="34"/>
                    <a:pt x="182" y="35"/>
                  </a:cubicBezTo>
                  <a:cubicBezTo>
                    <a:pt x="171" y="37"/>
                    <a:pt x="160" y="37"/>
                    <a:pt x="149" y="35"/>
                  </a:cubicBezTo>
                  <a:cubicBezTo>
                    <a:pt x="140" y="33"/>
                    <a:pt x="131" y="30"/>
                    <a:pt x="123" y="29"/>
                  </a:cubicBezTo>
                  <a:cubicBezTo>
                    <a:pt x="119" y="28"/>
                    <a:pt x="114" y="28"/>
                    <a:pt x="109" y="28"/>
                  </a:cubicBezTo>
                  <a:cubicBezTo>
                    <a:pt x="111" y="30"/>
                    <a:pt x="113" y="33"/>
                    <a:pt x="114" y="35"/>
                  </a:cubicBezTo>
                  <a:cubicBezTo>
                    <a:pt x="114" y="35"/>
                    <a:pt x="114" y="36"/>
                    <a:pt x="114" y="37"/>
                  </a:cubicBezTo>
                  <a:cubicBezTo>
                    <a:pt x="113" y="37"/>
                    <a:pt x="112" y="36"/>
                    <a:pt x="112" y="36"/>
                  </a:cubicBezTo>
                  <a:cubicBezTo>
                    <a:pt x="109" y="30"/>
                    <a:pt x="105" y="28"/>
                    <a:pt x="99" y="29"/>
                  </a:cubicBezTo>
                  <a:cubicBezTo>
                    <a:pt x="93" y="31"/>
                    <a:pt x="87" y="32"/>
                    <a:pt x="82" y="34"/>
                  </a:cubicBezTo>
                  <a:cubicBezTo>
                    <a:pt x="71" y="38"/>
                    <a:pt x="62" y="46"/>
                    <a:pt x="52" y="52"/>
                  </a:cubicBezTo>
                  <a:cubicBezTo>
                    <a:pt x="52" y="53"/>
                    <a:pt x="51" y="54"/>
                    <a:pt x="51" y="55"/>
                  </a:cubicBezTo>
                  <a:cubicBezTo>
                    <a:pt x="50" y="59"/>
                    <a:pt x="49" y="64"/>
                    <a:pt x="48" y="69"/>
                  </a:cubicBezTo>
                  <a:cubicBezTo>
                    <a:pt x="46" y="81"/>
                    <a:pt x="47" y="92"/>
                    <a:pt x="53" y="103"/>
                  </a:cubicBezTo>
                  <a:cubicBezTo>
                    <a:pt x="53" y="104"/>
                    <a:pt x="54" y="105"/>
                    <a:pt x="54" y="105"/>
                  </a:cubicBezTo>
                  <a:cubicBezTo>
                    <a:pt x="57" y="103"/>
                    <a:pt x="60" y="100"/>
                    <a:pt x="63" y="98"/>
                  </a:cubicBezTo>
                  <a:cubicBezTo>
                    <a:pt x="63" y="98"/>
                    <a:pt x="64" y="98"/>
                    <a:pt x="65" y="98"/>
                  </a:cubicBezTo>
                  <a:cubicBezTo>
                    <a:pt x="65" y="98"/>
                    <a:pt x="65" y="100"/>
                    <a:pt x="64" y="100"/>
                  </a:cubicBezTo>
                  <a:cubicBezTo>
                    <a:pt x="62" y="103"/>
                    <a:pt x="59" y="105"/>
                    <a:pt x="56" y="108"/>
                  </a:cubicBezTo>
                  <a:close/>
                  <a:moveTo>
                    <a:pt x="161" y="166"/>
                  </a:moveTo>
                  <a:cubicBezTo>
                    <a:pt x="161" y="161"/>
                    <a:pt x="161" y="157"/>
                    <a:pt x="161" y="153"/>
                  </a:cubicBezTo>
                  <a:cubicBezTo>
                    <a:pt x="160" y="144"/>
                    <a:pt x="158" y="136"/>
                    <a:pt x="153" y="129"/>
                  </a:cubicBezTo>
                  <a:cubicBezTo>
                    <a:pt x="150" y="123"/>
                    <a:pt x="145" y="119"/>
                    <a:pt x="138" y="119"/>
                  </a:cubicBezTo>
                  <a:cubicBezTo>
                    <a:pt x="131" y="118"/>
                    <a:pt x="124" y="120"/>
                    <a:pt x="119" y="124"/>
                  </a:cubicBezTo>
                  <a:cubicBezTo>
                    <a:pt x="117" y="125"/>
                    <a:pt x="115" y="127"/>
                    <a:pt x="113" y="128"/>
                  </a:cubicBezTo>
                  <a:cubicBezTo>
                    <a:pt x="101" y="134"/>
                    <a:pt x="89" y="134"/>
                    <a:pt x="76" y="131"/>
                  </a:cubicBezTo>
                  <a:cubicBezTo>
                    <a:pt x="60" y="126"/>
                    <a:pt x="51" y="113"/>
                    <a:pt x="45" y="98"/>
                  </a:cubicBezTo>
                  <a:cubicBezTo>
                    <a:pt x="42" y="91"/>
                    <a:pt x="41" y="84"/>
                    <a:pt x="42" y="77"/>
                  </a:cubicBezTo>
                  <a:cubicBezTo>
                    <a:pt x="43" y="66"/>
                    <a:pt x="45" y="56"/>
                    <a:pt x="47" y="46"/>
                  </a:cubicBezTo>
                  <a:cubicBezTo>
                    <a:pt x="47" y="43"/>
                    <a:pt x="47" y="40"/>
                    <a:pt x="45" y="38"/>
                  </a:cubicBezTo>
                  <a:cubicBezTo>
                    <a:pt x="40" y="32"/>
                    <a:pt x="25" y="30"/>
                    <a:pt x="18" y="34"/>
                  </a:cubicBezTo>
                  <a:cubicBezTo>
                    <a:pt x="16" y="35"/>
                    <a:pt x="15" y="37"/>
                    <a:pt x="14" y="39"/>
                  </a:cubicBezTo>
                  <a:cubicBezTo>
                    <a:pt x="12" y="49"/>
                    <a:pt x="11" y="59"/>
                    <a:pt x="9" y="70"/>
                  </a:cubicBezTo>
                  <a:cubicBezTo>
                    <a:pt x="7" y="78"/>
                    <a:pt x="6" y="86"/>
                    <a:pt x="6" y="95"/>
                  </a:cubicBezTo>
                  <a:cubicBezTo>
                    <a:pt x="7" y="115"/>
                    <a:pt x="15" y="132"/>
                    <a:pt x="28" y="146"/>
                  </a:cubicBezTo>
                  <a:cubicBezTo>
                    <a:pt x="46" y="166"/>
                    <a:pt x="70" y="170"/>
                    <a:pt x="95" y="164"/>
                  </a:cubicBezTo>
                  <a:cubicBezTo>
                    <a:pt x="105" y="162"/>
                    <a:pt x="114" y="156"/>
                    <a:pt x="122" y="150"/>
                  </a:cubicBezTo>
                  <a:cubicBezTo>
                    <a:pt x="121" y="150"/>
                    <a:pt x="120" y="150"/>
                    <a:pt x="119" y="150"/>
                  </a:cubicBezTo>
                  <a:cubicBezTo>
                    <a:pt x="117" y="150"/>
                    <a:pt x="116" y="151"/>
                    <a:pt x="114" y="151"/>
                  </a:cubicBezTo>
                  <a:cubicBezTo>
                    <a:pt x="112" y="152"/>
                    <a:pt x="111" y="151"/>
                    <a:pt x="111" y="149"/>
                  </a:cubicBezTo>
                  <a:cubicBezTo>
                    <a:pt x="111" y="148"/>
                    <a:pt x="112" y="147"/>
                    <a:pt x="112" y="146"/>
                  </a:cubicBezTo>
                  <a:cubicBezTo>
                    <a:pt x="126" y="140"/>
                    <a:pt x="136" y="147"/>
                    <a:pt x="138" y="159"/>
                  </a:cubicBezTo>
                  <a:cubicBezTo>
                    <a:pt x="139" y="161"/>
                    <a:pt x="140" y="164"/>
                    <a:pt x="140" y="167"/>
                  </a:cubicBezTo>
                  <a:cubicBezTo>
                    <a:pt x="147" y="164"/>
                    <a:pt x="154" y="163"/>
                    <a:pt x="161" y="166"/>
                  </a:cubicBezTo>
                  <a:close/>
                  <a:moveTo>
                    <a:pt x="152" y="166"/>
                  </a:moveTo>
                  <a:cubicBezTo>
                    <a:pt x="149" y="167"/>
                    <a:pt x="145" y="168"/>
                    <a:pt x="142" y="169"/>
                  </a:cubicBezTo>
                  <a:cubicBezTo>
                    <a:pt x="141" y="169"/>
                    <a:pt x="140" y="171"/>
                    <a:pt x="140" y="172"/>
                  </a:cubicBezTo>
                  <a:cubicBezTo>
                    <a:pt x="140" y="173"/>
                    <a:pt x="142" y="174"/>
                    <a:pt x="143" y="174"/>
                  </a:cubicBezTo>
                  <a:cubicBezTo>
                    <a:pt x="148" y="176"/>
                    <a:pt x="154" y="175"/>
                    <a:pt x="159" y="172"/>
                  </a:cubicBezTo>
                  <a:cubicBezTo>
                    <a:pt x="162" y="171"/>
                    <a:pt x="162" y="169"/>
                    <a:pt x="159" y="168"/>
                  </a:cubicBezTo>
                  <a:cubicBezTo>
                    <a:pt x="157" y="167"/>
                    <a:pt x="155" y="167"/>
                    <a:pt x="152" y="16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GB" sz="2400" dirty="0"/>
            </a:p>
          </p:txBody>
        </p:sp>
      </p:grpSp>
      <p:sp>
        <p:nvSpPr>
          <p:cNvPr id="28" name="TextBox 27"/>
          <p:cNvSpPr txBox="1"/>
          <p:nvPr/>
        </p:nvSpPr>
        <p:spPr>
          <a:xfrm>
            <a:off x="9617767" y="5533549"/>
            <a:ext cx="912750" cy="379656"/>
          </a:xfrm>
          <a:prstGeom prst="rect">
            <a:avLst/>
          </a:prstGeom>
          <a:noFill/>
        </p:spPr>
        <p:txBody>
          <a:bodyPr wrap="none" rtlCol="0">
            <a:spAutoFit/>
          </a:bodyPr>
          <a:lstStyle/>
          <a:p>
            <a:pPr algn="ctr"/>
            <a:r>
              <a:rPr lang="en-GB" sz="1867" dirty="0">
                <a:solidFill>
                  <a:srgbClr val="001965"/>
                </a:solidFill>
              </a:rPr>
              <a:t>GI </a:t>
            </a:r>
            <a:r>
              <a:rPr lang="en-GB" sz="1867" dirty="0" err="1">
                <a:solidFill>
                  <a:srgbClr val="001965"/>
                </a:solidFill>
              </a:rPr>
              <a:t>trakt</a:t>
            </a:r>
            <a:endParaRPr lang="en-GB" sz="1867" dirty="0"/>
          </a:p>
        </p:txBody>
      </p:sp>
      <p:grpSp>
        <p:nvGrpSpPr>
          <p:cNvPr id="38" name="Group 37"/>
          <p:cNvGrpSpPr/>
          <p:nvPr/>
        </p:nvGrpSpPr>
        <p:grpSpPr>
          <a:xfrm>
            <a:off x="8717141" y="5450732"/>
            <a:ext cx="576000" cy="576000"/>
            <a:chOff x="4563803" y="3193743"/>
            <a:chExt cx="820800" cy="824400"/>
          </a:xfrm>
        </p:grpSpPr>
        <p:sp>
          <p:nvSpPr>
            <p:cNvPr id="39" name="Freeform 198"/>
            <p:cNvSpPr>
              <a:spLocks/>
            </p:cNvSpPr>
            <p:nvPr/>
          </p:nvSpPr>
          <p:spPr bwMode="auto">
            <a:xfrm>
              <a:off x="4563803" y="3193743"/>
              <a:ext cx="820800" cy="824400"/>
            </a:xfrm>
            <a:custGeom>
              <a:avLst/>
              <a:gdLst>
                <a:gd name="T0" fmla="*/ 255 w 255"/>
                <a:gd name="T1" fmla="*/ 233 h 255"/>
                <a:gd name="T2" fmla="*/ 234 w 255"/>
                <a:gd name="T3" fmla="*/ 255 h 255"/>
                <a:gd name="T4" fmla="*/ 22 w 255"/>
                <a:gd name="T5" fmla="*/ 255 h 255"/>
                <a:gd name="T6" fmla="*/ 0 w 255"/>
                <a:gd name="T7" fmla="*/ 233 h 255"/>
                <a:gd name="T8" fmla="*/ 0 w 255"/>
                <a:gd name="T9" fmla="*/ 22 h 255"/>
                <a:gd name="T10" fmla="*/ 22 w 255"/>
                <a:gd name="T11" fmla="*/ 0 h 255"/>
                <a:gd name="T12" fmla="*/ 234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6"/>
                    <a:pt x="246" y="255"/>
                    <a:pt x="234" y="255"/>
                  </a:cubicBezTo>
                  <a:cubicBezTo>
                    <a:pt x="22" y="255"/>
                    <a:pt x="22" y="255"/>
                    <a:pt x="22" y="255"/>
                  </a:cubicBezTo>
                  <a:cubicBezTo>
                    <a:pt x="10" y="255"/>
                    <a:pt x="0" y="246"/>
                    <a:pt x="0" y="233"/>
                  </a:cubicBezTo>
                  <a:cubicBezTo>
                    <a:pt x="0" y="22"/>
                    <a:pt x="0" y="22"/>
                    <a:pt x="0" y="22"/>
                  </a:cubicBezTo>
                  <a:cubicBezTo>
                    <a:pt x="0" y="10"/>
                    <a:pt x="10" y="0"/>
                    <a:pt x="22" y="0"/>
                  </a:cubicBezTo>
                  <a:cubicBezTo>
                    <a:pt x="234" y="0"/>
                    <a:pt x="234" y="0"/>
                    <a:pt x="234" y="0"/>
                  </a:cubicBezTo>
                  <a:cubicBezTo>
                    <a:pt x="246" y="0"/>
                    <a:pt x="255" y="10"/>
                    <a:pt x="255" y="22"/>
                  </a:cubicBezTo>
                  <a:lnTo>
                    <a:pt x="255" y="23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sp>
          <p:nvSpPr>
            <p:cNvPr id="41" name="Freeform 313"/>
            <p:cNvSpPr>
              <a:spLocks noEditPoints="1"/>
            </p:cNvSpPr>
            <p:nvPr/>
          </p:nvSpPr>
          <p:spPr bwMode="auto">
            <a:xfrm>
              <a:off x="4667500" y="3274159"/>
              <a:ext cx="613406" cy="663568"/>
            </a:xfrm>
            <a:custGeom>
              <a:avLst/>
              <a:gdLst>
                <a:gd name="T0" fmla="*/ 117 w 344"/>
                <a:gd name="T1" fmla="*/ 85 h 371"/>
                <a:gd name="T2" fmla="*/ 107 w 344"/>
                <a:gd name="T3" fmla="*/ 25 h 371"/>
                <a:gd name="T4" fmla="*/ 297 w 344"/>
                <a:gd name="T5" fmla="*/ 55 h 371"/>
                <a:gd name="T6" fmla="*/ 331 w 344"/>
                <a:gd name="T7" fmla="*/ 192 h 371"/>
                <a:gd name="T8" fmla="*/ 289 w 344"/>
                <a:gd name="T9" fmla="*/ 302 h 371"/>
                <a:gd name="T10" fmla="*/ 187 w 344"/>
                <a:gd name="T11" fmla="*/ 348 h 371"/>
                <a:gd name="T12" fmla="*/ 43 w 344"/>
                <a:gd name="T13" fmla="*/ 296 h 371"/>
                <a:gd name="T14" fmla="*/ 2 w 344"/>
                <a:gd name="T15" fmla="*/ 197 h 371"/>
                <a:gd name="T16" fmla="*/ 5 w 344"/>
                <a:gd name="T17" fmla="*/ 100 h 371"/>
                <a:gd name="T18" fmla="*/ 147 w 344"/>
                <a:gd name="T19" fmla="*/ 105 h 371"/>
                <a:gd name="T20" fmla="*/ 119 w 344"/>
                <a:gd name="T21" fmla="*/ 250 h 371"/>
                <a:gd name="T22" fmla="*/ 136 w 344"/>
                <a:gd name="T23" fmla="*/ 283 h 371"/>
                <a:gd name="T24" fmla="*/ 81 w 344"/>
                <a:gd name="T25" fmla="*/ 259 h 371"/>
                <a:gd name="T26" fmla="*/ 72 w 344"/>
                <a:gd name="T27" fmla="*/ 200 h 371"/>
                <a:gd name="T28" fmla="*/ 142 w 344"/>
                <a:gd name="T29" fmla="*/ 234 h 371"/>
                <a:gd name="T30" fmla="*/ 153 w 344"/>
                <a:gd name="T31" fmla="*/ 271 h 371"/>
                <a:gd name="T32" fmla="*/ 96 w 344"/>
                <a:gd name="T33" fmla="*/ 302 h 371"/>
                <a:gd name="T34" fmla="*/ 78 w 344"/>
                <a:gd name="T35" fmla="*/ 316 h 371"/>
                <a:gd name="T36" fmla="*/ 170 w 344"/>
                <a:gd name="T37" fmla="*/ 276 h 371"/>
                <a:gd name="T38" fmla="*/ 80 w 344"/>
                <a:gd name="T39" fmla="*/ 184 h 371"/>
                <a:gd name="T40" fmla="*/ 53 w 344"/>
                <a:gd name="T41" fmla="*/ 251 h 371"/>
                <a:gd name="T42" fmla="*/ 181 w 344"/>
                <a:gd name="T43" fmla="*/ 256 h 371"/>
                <a:gd name="T44" fmla="*/ 220 w 344"/>
                <a:gd name="T45" fmla="*/ 307 h 371"/>
                <a:gd name="T46" fmla="*/ 281 w 344"/>
                <a:gd name="T47" fmla="*/ 259 h 371"/>
                <a:gd name="T48" fmla="*/ 315 w 344"/>
                <a:gd name="T49" fmla="*/ 191 h 371"/>
                <a:gd name="T50" fmla="*/ 218 w 344"/>
                <a:gd name="T51" fmla="*/ 251 h 371"/>
                <a:gd name="T52" fmla="*/ 274 w 344"/>
                <a:gd name="T53" fmla="*/ 221 h 371"/>
                <a:gd name="T54" fmla="*/ 270 w 344"/>
                <a:gd name="T55" fmla="*/ 241 h 371"/>
                <a:gd name="T56" fmla="*/ 239 w 344"/>
                <a:gd name="T57" fmla="*/ 288 h 371"/>
                <a:gd name="T58" fmla="*/ 192 w 344"/>
                <a:gd name="T59" fmla="*/ 280 h 371"/>
                <a:gd name="T60" fmla="*/ 195 w 344"/>
                <a:gd name="T61" fmla="*/ 248 h 371"/>
                <a:gd name="T62" fmla="*/ 196 w 344"/>
                <a:gd name="T63" fmla="*/ 194 h 371"/>
                <a:gd name="T64" fmla="*/ 268 w 344"/>
                <a:gd name="T65" fmla="*/ 136 h 371"/>
                <a:gd name="T66" fmla="*/ 211 w 344"/>
                <a:gd name="T67" fmla="*/ 104 h 371"/>
                <a:gd name="T68" fmla="*/ 237 w 344"/>
                <a:gd name="T69" fmla="*/ 169 h 371"/>
                <a:gd name="T70" fmla="*/ 191 w 344"/>
                <a:gd name="T71" fmla="*/ 105 h 371"/>
                <a:gd name="T72" fmla="*/ 157 w 344"/>
                <a:gd name="T73" fmla="*/ 170 h 371"/>
                <a:gd name="T74" fmla="*/ 121 w 344"/>
                <a:gd name="T75" fmla="*/ 170 h 371"/>
                <a:gd name="T76" fmla="*/ 184 w 344"/>
                <a:gd name="T77" fmla="*/ 160 h 371"/>
                <a:gd name="T78" fmla="*/ 180 w 344"/>
                <a:gd name="T79" fmla="*/ 115 h 371"/>
                <a:gd name="T80" fmla="*/ 206 w 344"/>
                <a:gd name="T81" fmla="*/ 187 h 371"/>
                <a:gd name="T82" fmla="*/ 241 w 344"/>
                <a:gd name="T83" fmla="*/ 123 h 371"/>
                <a:gd name="T84" fmla="*/ 253 w 344"/>
                <a:gd name="T85" fmla="*/ 133 h 371"/>
                <a:gd name="T86" fmla="*/ 148 w 344"/>
                <a:gd name="T87" fmla="*/ 70 h 371"/>
                <a:gd name="T88" fmla="*/ 273 w 344"/>
                <a:gd name="T89" fmla="*/ 80 h 371"/>
                <a:gd name="T90" fmla="*/ 289 w 344"/>
                <a:gd name="T91" fmla="*/ 176 h 371"/>
                <a:gd name="T92" fmla="*/ 295 w 344"/>
                <a:gd name="T93" fmla="*/ 106 h 371"/>
                <a:gd name="T94" fmla="*/ 264 w 344"/>
                <a:gd name="T95" fmla="*/ 178 h 371"/>
                <a:gd name="T96" fmla="*/ 312 w 344"/>
                <a:gd name="T97" fmla="*/ 155 h 371"/>
                <a:gd name="T98" fmla="*/ 267 w 344"/>
                <a:gd name="T99" fmla="*/ 69 h 371"/>
                <a:gd name="T100" fmla="*/ 96 w 344"/>
                <a:gd name="T101" fmla="*/ 14 h 371"/>
                <a:gd name="T102" fmla="*/ 46 w 344"/>
                <a:gd name="T103" fmla="*/ 167 h 371"/>
                <a:gd name="T104" fmla="*/ 141 w 344"/>
                <a:gd name="T105" fmla="*/ 128 h 371"/>
                <a:gd name="T106" fmla="*/ 30 w 344"/>
                <a:gd name="T107" fmla="*/ 87 h 371"/>
                <a:gd name="T108" fmla="*/ 58 w 344"/>
                <a:gd name="T109" fmla="*/ 286 h 371"/>
                <a:gd name="T110" fmla="*/ 40 w 344"/>
                <a:gd name="T111" fmla="*/ 181 h 371"/>
                <a:gd name="T112" fmla="*/ 26 w 344"/>
                <a:gd name="T113" fmla="*/ 256 h 371"/>
                <a:gd name="T114" fmla="*/ 195 w 344"/>
                <a:gd name="T115" fmla="*/ 321 h 371"/>
                <a:gd name="T116" fmla="*/ 240 w 344"/>
                <a:gd name="T117" fmla="*/ 310 h 371"/>
                <a:gd name="T118" fmla="*/ 85 w 344"/>
                <a:gd name="T119" fmla="*/ 1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4" h="371">
                  <a:moveTo>
                    <a:pt x="147" y="105"/>
                  </a:moveTo>
                  <a:cubicBezTo>
                    <a:pt x="161" y="92"/>
                    <a:pt x="178" y="89"/>
                    <a:pt x="196" y="93"/>
                  </a:cubicBezTo>
                  <a:cubicBezTo>
                    <a:pt x="186" y="86"/>
                    <a:pt x="176" y="79"/>
                    <a:pt x="164" y="77"/>
                  </a:cubicBezTo>
                  <a:cubicBezTo>
                    <a:pt x="161" y="77"/>
                    <a:pt x="157" y="78"/>
                    <a:pt x="154" y="80"/>
                  </a:cubicBezTo>
                  <a:cubicBezTo>
                    <a:pt x="142" y="87"/>
                    <a:pt x="130" y="88"/>
                    <a:pt x="117" y="85"/>
                  </a:cubicBezTo>
                  <a:cubicBezTo>
                    <a:pt x="82" y="76"/>
                    <a:pt x="70" y="62"/>
                    <a:pt x="65" y="26"/>
                  </a:cubicBezTo>
                  <a:cubicBezTo>
                    <a:pt x="63" y="8"/>
                    <a:pt x="66" y="0"/>
                    <a:pt x="87" y="2"/>
                  </a:cubicBezTo>
                  <a:cubicBezTo>
                    <a:pt x="89" y="2"/>
                    <a:pt x="92" y="2"/>
                    <a:pt x="95" y="2"/>
                  </a:cubicBezTo>
                  <a:cubicBezTo>
                    <a:pt x="103" y="2"/>
                    <a:pt x="108" y="8"/>
                    <a:pt x="108" y="16"/>
                  </a:cubicBezTo>
                  <a:cubicBezTo>
                    <a:pt x="107" y="19"/>
                    <a:pt x="107" y="22"/>
                    <a:pt x="107" y="25"/>
                  </a:cubicBezTo>
                  <a:cubicBezTo>
                    <a:pt x="108" y="35"/>
                    <a:pt x="115" y="42"/>
                    <a:pt x="125" y="43"/>
                  </a:cubicBezTo>
                  <a:cubicBezTo>
                    <a:pt x="131" y="43"/>
                    <a:pt x="138" y="42"/>
                    <a:pt x="144" y="41"/>
                  </a:cubicBezTo>
                  <a:cubicBezTo>
                    <a:pt x="166" y="36"/>
                    <a:pt x="187" y="40"/>
                    <a:pt x="207" y="51"/>
                  </a:cubicBezTo>
                  <a:cubicBezTo>
                    <a:pt x="225" y="60"/>
                    <a:pt x="244" y="62"/>
                    <a:pt x="264" y="57"/>
                  </a:cubicBezTo>
                  <a:cubicBezTo>
                    <a:pt x="275" y="54"/>
                    <a:pt x="286" y="53"/>
                    <a:pt x="297" y="55"/>
                  </a:cubicBezTo>
                  <a:cubicBezTo>
                    <a:pt x="311" y="58"/>
                    <a:pt x="321" y="66"/>
                    <a:pt x="327" y="79"/>
                  </a:cubicBezTo>
                  <a:cubicBezTo>
                    <a:pt x="334" y="95"/>
                    <a:pt x="334" y="111"/>
                    <a:pt x="330" y="128"/>
                  </a:cubicBezTo>
                  <a:cubicBezTo>
                    <a:pt x="329" y="136"/>
                    <a:pt x="325" y="144"/>
                    <a:pt x="323" y="152"/>
                  </a:cubicBezTo>
                  <a:cubicBezTo>
                    <a:pt x="323" y="156"/>
                    <a:pt x="324" y="160"/>
                    <a:pt x="323" y="164"/>
                  </a:cubicBezTo>
                  <a:cubicBezTo>
                    <a:pt x="321" y="175"/>
                    <a:pt x="321" y="184"/>
                    <a:pt x="331" y="192"/>
                  </a:cubicBezTo>
                  <a:cubicBezTo>
                    <a:pt x="332" y="192"/>
                    <a:pt x="333" y="193"/>
                    <a:pt x="333" y="194"/>
                  </a:cubicBezTo>
                  <a:cubicBezTo>
                    <a:pt x="340" y="215"/>
                    <a:pt x="344" y="235"/>
                    <a:pt x="330" y="254"/>
                  </a:cubicBezTo>
                  <a:cubicBezTo>
                    <a:pt x="325" y="259"/>
                    <a:pt x="318" y="263"/>
                    <a:pt x="311" y="267"/>
                  </a:cubicBezTo>
                  <a:cubicBezTo>
                    <a:pt x="306" y="270"/>
                    <a:pt x="302" y="272"/>
                    <a:pt x="300" y="278"/>
                  </a:cubicBezTo>
                  <a:cubicBezTo>
                    <a:pt x="298" y="287"/>
                    <a:pt x="293" y="295"/>
                    <a:pt x="289" y="302"/>
                  </a:cubicBezTo>
                  <a:cubicBezTo>
                    <a:pt x="283" y="311"/>
                    <a:pt x="275" y="317"/>
                    <a:pt x="265" y="320"/>
                  </a:cubicBezTo>
                  <a:cubicBezTo>
                    <a:pt x="255" y="322"/>
                    <a:pt x="248" y="327"/>
                    <a:pt x="240" y="333"/>
                  </a:cubicBezTo>
                  <a:cubicBezTo>
                    <a:pt x="234" y="337"/>
                    <a:pt x="227" y="340"/>
                    <a:pt x="220" y="343"/>
                  </a:cubicBezTo>
                  <a:cubicBezTo>
                    <a:pt x="216" y="344"/>
                    <a:pt x="210" y="345"/>
                    <a:pt x="206" y="343"/>
                  </a:cubicBezTo>
                  <a:cubicBezTo>
                    <a:pt x="198" y="339"/>
                    <a:pt x="193" y="343"/>
                    <a:pt x="187" y="348"/>
                  </a:cubicBezTo>
                  <a:cubicBezTo>
                    <a:pt x="161" y="371"/>
                    <a:pt x="120" y="367"/>
                    <a:pt x="96" y="343"/>
                  </a:cubicBezTo>
                  <a:cubicBezTo>
                    <a:pt x="88" y="336"/>
                    <a:pt x="79" y="330"/>
                    <a:pt x="69" y="325"/>
                  </a:cubicBezTo>
                  <a:cubicBezTo>
                    <a:pt x="62" y="322"/>
                    <a:pt x="54" y="322"/>
                    <a:pt x="47" y="327"/>
                  </a:cubicBezTo>
                  <a:cubicBezTo>
                    <a:pt x="42" y="330"/>
                    <a:pt x="39" y="328"/>
                    <a:pt x="36" y="323"/>
                  </a:cubicBezTo>
                  <a:cubicBezTo>
                    <a:pt x="28" y="307"/>
                    <a:pt x="28" y="307"/>
                    <a:pt x="43" y="296"/>
                  </a:cubicBezTo>
                  <a:cubicBezTo>
                    <a:pt x="37" y="290"/>
                    <a:pt x="32" y="284"/>
                    <a:pt x="26" y="278"/>
                  </a:cubicBezTo>
                  <a:cubicBezTo>
                    <a:pt x="22" y="273"/>
                    <a:pt x="19" y="267"/>
                    <a:pt x="15" y="262"/>
                  </a:cubicBezTo>
                  <a:cubicBezTo>
                    <a:pt x="10" y="257"/>
                    <a:pt x="9" y="250"/>
                    <a:pt x="12" y="244"/>
                  </a:cubicBezTo>
                  <a:cubicBezTo>
                    <a:pt x="15" y="236"/>
                    <a:pt x="14" y="230"/>
                    <a:pt x="8" y="224"/>
                  </a:cubicBezTo>
                  <a:cubicBezTo>
                    <a:pt x="0" y="216"/>
                    <a:pt x="0" y="206"/>
                    <a:pt x="2" y="197"/>
                  </a:cubicBezTo>
                  <a:cubicBezTo>
                    <a:pt x="5" y="187"/>
                    <a:pt x="9" y="178"/>
                    <a:pt x="13" y="169"/>
                  </a:cubicBezTo>
                  <a:cubicBezTo>
                    <a:pt x="14" y="166"/>
                    <a:pt x="14" y="163"/>
                    <a:pt x="14" y="161"/>
                  </a:cubicBezTo>
                  <a:cubicBezTo>
                    <a:pt x="14" y="153"/>
                    <a:pt x="13" y="145"/>
                    <a:pt x="13" y="137"/>
                  </a:cubicBezTo>
                  <a:cubicBezTo>
                    <a:pt x="14" y="131"/>
                    <a:pt x="13" y="126"/>
                    <a:pt x="10" y="120"/>
                  </a:cubicBezTo>
                  <a:cubicBezTo>
                    <a:pt x="8" y="114"/>
                    <a:pt x="6" y="107"/>
                    <a:pt x="5" y="100"/>
                  </a:cubicBezTo>
                  <a:cubicBezTo>
                    <a:pt x="5" y="93"/>
                    <a:pt x="8" y="86"/>
                    <a:pt x="14" y="83"/>
                  </a:cubicBezTo>
                  <a:cubicBezTo>
                    <a:pt x="21" y="79"/>
                    <a:pt x="28" y="75"/>
                    <a:pt x="35" y="74"/>
                  </a:cubicBezTo>
                  <a:cubicBezTo>
                    <a:pt x="39" y="73"/>
                    <a:pt x="45" y="77"/>
                    <a:pt x="50" y="78"/>
                  </a:cubicBezTo>
                  <a:cubicBezTo>
                    <a:pt x="54" y="80"/>
                    <a:pt x="59" y="83"/>
                    <a:pt x="63" y="82"/>
                  </a:cubicBezTo>
                  <a:cubicBezTo>
                    <a:pt x="97" y="81"/>
                    <a:pt x="120" y="87"/>
                    <a:pt x="147" y="105"/>
                  </a:cubicBezTo>
                  <a:close/>
                  <a:moveTo>
                    <a:pt x="98" y="287"/>
                  </a:moveTo>
                  <a:cubicBezTo>
                    <a:pt x="98" y="281"/>
                    <a:pt x="96" y="274"/>
                    <a:pt x="96" y="268"/>
                  </a:cubicBezTo>
                  <a:cubicBezTo>
                    <a:pt x="96" y="255"/>
                    <a:pt x="102" y="246"/>
                    <a:pt x="114" y="240"/>
                  </a:cubicBezTo>
                  <a:cubicBezTo>
                    <a:pt x="117" y="238"/>
                    <a:pt x="121" y="239"/>
                    <a:pt x="122" y="243"/>
                  </a:cubicBezTo>
                  <a:cubicBezTo>
                    <a:pt x="123" y="245"/>
                    <a:pt x="121" y="249"/>
                    <a:pt x="119" y="250"/>
                  </a:cubicBezTo>
                  <a:cubicBezTo>
                    <a:pt x="110" y="255"/>
                    <a:pt x="107" y="262"/>
                    <a:pt x="108" y="271"/>
                  </a:cubicBezTo>
                  <a:cubicBezTo>
                    <a:pt x="110" y="280"/>
                    <a:pt x="113" y="289"/>
                    <a:pt x="116" y="298"/>
                  </a:cubicBezTo>
                  <a:cubicBezTo>
                    <a:pt x="116" y="299"/>
                    <a:pt x="118" y="301"/>
                    <a:pt x="119" y="300"/>
                  </a:cubicBezTo>
                  <a:cubicBezTo>
                    <a:pt x="123" y="299"/>
                    <a:pt x="128" y="298"/>
                    <a:pt x="131" y="295"/>
                  </a:cubicBezTo>
                  <a:cubicBezTo>
                    <a:pt x="134" y="293"/>
                    <a:pt x="137" y="287"/>
                    <a:pt x="136" y="283"/>
                  </a:cubicBezTo>
                  <a:cubicBezTo>
                    <a:pt x="132" y="270"/>
                    <a:pt x="129" y="257"/>
                    <a:pt x="137" y="244"/>
                  </a:cubicBezTo>
                  <a:cubicBezTo>
                    <a:pt x="134" y="242"/>
                    <a:pt x="132" y="241"/>
                    <a:pt x="129" y="239"/>
                  </a:cubicBezTo>
                  <a:cubicBezTo>
                    <a:pt x="113" y="230"/>
                    <a:pt x="101" y="234"/>
                    <a:pt x="93" y="250"/>
                  </a:cubicBezTo>
                  <a:cubicBezTo>
                    <a:pt x="92" y="253"/>
                    <a:pt x="91" y="256"/>
                    <a:pt x="89" y="257"/>
                  </a:cubicBezTo>
                  <a:cubicBezTo>
                    <a:pt x="87" y="258"/>
                    <a:pt x="83" y="260"/>
                    <a:pt x="81" y="259"/>
                  </a:cubicBezTo>
                  <a:cubicBezTo>
                    <a:pt x="80" y="258"/>
                    <a:pt x="79" y="254"/>
                    <a:pt x="79" y="252"/>
                  </a:cubicBezTo>
                  <a:cubicBezTo>
                    <a:pt x="79" y="249"/>
                    <a:pt x="81" y="247"/>
                    <a:pt x="82" y="245"/>
                  </a:cubicBezTo>
                  <a:cubicBezTo>
                    <a:pt x="88" y="234"/>
                    <a:pt x="86" y="224"/>
                    <a:pt x="79" y="215"/>
                  </a:cubicBezTo>
                  <a:cubicBezTo>
                    <a:pt x="77" y="213"/>
                    <a:pt x="74" y="211"/>
                    <a:pt x="73" y="209"/>
                  </a:cubicBezTo>
                  <a:cubicBezTo>
                    <a:pt x="72" y="206"/>
                    <a:pt x="72" y="203"/>
                    <a:pt x="72" y="200"/>
                  </a:cubicBezTo>
                  <a:cubicBezTo>
                    <a:pt x="74" y="200"/>
                    <a:pt x="78" y="199"/>
                    <a:pt x="80" y="200"/>
                  </a:cubicBezTo>
                  <a:cubicBezTo>
                    <a:pt x="84" y="203"/>
                    <a:pt x="88" y="207"/>
                    <a:pt x="90" y="211"/>
                  </a:cubicBezTo>
                  <a:cubicBezTo>
                    <a:pt x="93" y="216"/>
                    <a:pt x="95" y="221"/>
                    <a:pt x="97" y="225"/>
                  </a:cubicBezTo>
                  <a:cubicBezTo>
                    <a:pt x="104" y="224"/>
                    <a:pt x="110" y="222"/>
                    <a:pt x="116" y="223"/>
                  </a:cubicBezTo>
                  <a:cubicBezTo>
                    <a:pt x="125" y="225"/>
                    <a:pt x="133" y="230"/>
                    <a:pt x="142" y="234"/>
                  </a:cubicBezTo>
                  <a:cubicBezTo>
                    <a:pt x="145" y="235"/>
                    <a:pt x="147" y="237"/>
                    <a:pt x="150" y="235"/>
                  </a:cubicBezTo>
                  <a:cubicBezTo>
                    <a:pt x="154" y="233"/>
                    <a:pt x="157" y="234"/>
                    <a:pt x="159" y="238"/>
                  </a:cubicBezTo>
                  <a:cubicBezTo>
                    <a:pt x="160" y="242"/>
                    <a:pt x="158" y="244"/>
                    <a:pt x="155" y="246"/>
                  </a:cubicBezTo>
                  <a:cubicBezTo>
                    <a:pt x="144" y="251"/>
                    <a:pt x="141" y="261"/>
                    <a:pt x="146" y="273"/>
                  </a:cubicBezTo>
                  <a:cubicBezTo>
                    <a:pt x="148" y="272"/>
                    <a:pt x="151" y="271"/>
                    <a:pt x="153" y="271"/>
                  </a:cubicBezTo>
                  <a:cubicBezTo>
                    <a:pt x="155" y="271"/>
                    <a:pt x="158" y="273"/>
                    <a:pt x="159" y="274"/>
                  </a:cubicBezTo>
                  <a:cubicBezTo>
                    <a:pt x="159" y="276"/>
                    <a:pt x="158" y="280"/>
                    <a:pt x="156" y="281"/>
                  </a:cubicBezTo>
                  <a:cubicBezTo>
                    <a:pt x="150" y="284"/>
                    <a:pt x="148" y="289"/>
                    <a:pt x="146" y="294"/>
                  </a:cubicBezTo>
                  <a:cubicBezTo>
                    <a:pt x="140" y="308"/>
                    <a:pt x="127" y="315"/>
                    <a:pt x="113" y="311"/>
                  </a:cubicBezTo>
                  <a:cubicBezTo>
                    <a:pt x="107" y="310"/>
                    <a:pt x="101" y="306"/>
                    <a:pt x="96" y="302"/>
                  </a:cubicBezTo>
                  <a:cubicBezTo>
                    <a:pt x="88" y="295"/>
                    <a:pt x="80" y="292"/>
                    <a:pt x="70" y="296"/>
                  </a:cubicBezTo>
                  <a:cubicBezTo>
                    <a:pt x="61" y="299"/>
                    <a:pt x="53" y="304"/>
                    <a:pt x="45" y="309"/>
                  </a:cubicBezTo>
                  <a:cubicBezTo>
                    <a:pt x="45" y="309"/>
                    <a:pt x="45" y="311"/>
                    <a:pt x="44" y="312"/>
                  </a:cubicBezTo>
                  <a:cubicBezTo>
                    <a:pt x="46" y="312"/>
                    <a:pt x="47" y="313"/>
                    <a:pt x="49" y="313"/>
                  </a:cubicBezTo>
                  <a:cubicBezTo>
                    <a:pt x="59" y="310"/>
                    <a:pt x="69" y="312"/>
                    <a:pt x="78" y="316"/>
                  </a:cubicBezTo>
                  <a:cubicBezTo>
                    <a:pt x="84" y="319"/>
                    <a:pt x="90" y="322"/>
                    <a:pt x="95" y="326"/>
                  </a:cubicBezTo>
                  <a:cubicBezTo>
                    <a:pt x="101" y="331"/>
                    <a:pt x="107" y="333"/>
                    <a:pt x="115" y="334"/>
                  </a:cubicBezTo>
                  <a:cubicBezTo>
                    <a:pt x="127" y="336"/>
                    <a:pt x="139" y="334"/>
                    <a:pt x="149" y="329"/>
                  </a:cubicBezTo>
                  <a:cubicBezTo>
                    <a:pt x="160" y="324"/>
                    <a:pt x="170" y="315"/>
                    <a:pt x="170" y="301"/>
                  </a:cubicBezTo>
                  <a:cubicBezTo>
                    <a:pt x="170" y="293"/>
                    <a:pt x="170" y="284"/>
                    <a:pt x="170" y="276"/>
                  </a:cubicBezTo>
                  <a:cubicBezTo>
                    <a:pt x="170" y="265"/>
                    <a:pt x="168" y="255"/>
                    <a:pt x="172" y="244"/>
                  </a:cubicBezTo>
                  <a:cubicBezTo>
                    <a:pt x="175" y="230"/>
                    <a:pt x="164" y="215"/>
                    <a:pt x="149" y="214"/>
                  </a:cubicBezTo>
                  <a:cubicBezTo>
                    <a:pt x="137" y="212"/>
                    <a:pt x="125" y="209"/>
                    <a:pt x="116" y="198"/>
                  </a:cubicBezTo>
                  <a:cubicBezTo>
                    <a:pt x="113" y="205"/>
                    <a:pt x="109" y="205"/>
                    <a:pt x="103" y="202"/>
                  </a:cubicBezTo>
                  <a:cubicBezTo>
                    <a:pt x="94" y="198"/>
                    <a:pt x="86" y="193"/>
                    <a:pt x="80" y="184"/>
                  </a:cubicBezTo>
                  <a:cubicBezTo>
                    <a:pt x="77" y="180"/>
                    <a:pt x="74" y="176"/>
                    <a:pt x="70" y="171"/>
                  </a:cubicBezTo>
                  <a:cubicBezTo>
                    <a:pt x="64" y="176"/>
                    <a:pt x="59" y="180"/>
                    <a:pt x="54" y="185"/>
                  </a:cubicBezTo>
                  <a:cubicBezTo>
                    <a:pt x="41" y="195"/>
                    <a:pt x="40" y="205"/>
                    <a:pt x="50" y="218"/>
                  </a:cubicBezTo>
                  <a:cubicBezTo>
                    <a:pt x="54" y="224"/>
                    <a:pt x="55" y="231"/>
                    <a:pt x="54" y="238"/>
                  </a:cubicBezTo>
                  <a:cubicBezTo>
                    <a:pt x="53" y="243"/>
                    <a:pt x="52" y="247"/>
                    <a:pt x="53" y="251"/>
                  </a:cubicBezTo>
                  <a:cubicBezTo>
                    <a:pt x="55" y="263"/>
                    <a:pt x="62" y="273"/>
                    <a:pt x="70" y="281"/>
                  </a:cubicBezTo>
                  <a:cubicBezTo>
                    <a:pt x="71" y="282"/>
                    <a:pt x="72" y="283"/>
                    <a:pt x="74" y="283"/>
                  </a:cubicBezTo>
                  <a:cubicBezTo>
                    <a:pt x="82" y="284"/>
                    <a:pt x="90" y="286"/>
                    <a:pt x="98" y="287"/>
                  </a:cubicBezTo>
                  <a:close/>
                  <a:moveTo>
                    <a:pt x="171" y="211"/>
                  </a:moveTo>
                  <a:cubicBezTo>
                    <a:pt x="185" y="225"/>
                    <a:pt x="187" y="240"/>
                    <a:pt x="181" y="256"/>
                  </a:cubicBezTo>
                  <a:cubicBezTo>
                    <a:pt x="180" y="257"/>
                    <a:pt x="180" y="259"/>
                    <a:pt x="180" y="260"/>
                  </a:cubicBezTo>
                  <a:cubicBezTo>
                    <a:pt x="181" y="272"/>
                    <a:pt x="182" y="283"/>
                    <a:pt x="182" y="295"/>
                  </a:cubicBezTo>
                  <a:cubicBezTo>
                    <a:pt x="182" y="296"/>
                    <a:pt x="182" y="298"/>
                    <a:pt x="183" y="299"/>
                  </a:cubicBezTo>
                  <a:cubicBezTo>
                    <a:pt x="190" y="303"/>
                    <a:pt x="197" y="308"/>
                    <a:pt x="204" y="311"/>
                  </a:cubicBezTo>
                  <a:cubicBezTo>
                    <a:pt x="210" y="313"/>
                    <a:pt x="215" y="311"/>
                    <a:pt x="220" y="307"/>
                  </a:cubicBezTo>
                  <a:cubicBezTo>
                    <a:pt x="222" y="305"/>
                    <a:pt x="224" y="303"/>
                    <a:pt x="227" y="302"/>
                  </a:cubicBezTo>
                  <a:cubicBezTo>
                    <a:pt x="241" y="298"/>
                    <a:pt x="251" y="286"/>
                    <a:pt x="262" y="278"/>
                  </a:cubicBezTo>
                  <a:cubicBezTo>
                    <a:pt x="267" y="274"/>
                    <a:pt x="272" y="269"/>
                    <a:pt x="271" y="261"/>
                  </a:cubicBezTo>
                  <a:cubicBezTo>
                    <a:pt x="271" y="259"/>
                    <a:pt x="273" y="256"/>
                    <a:pt x="275" y="256"/>
                  </a:cubicBezTo>
                  <a:cubicBezTo>
                    <a:pt x="277" y="255"/>
                    <a:pt x="281" y="257"/>
                    <a:pt x="281" y="259"/>
                  </a:cubicBezTo>
                  <a:cubicBezTo>
                    <a:pt x="283" y="264"/>
                    <a:pt x="287" y="264"/>
                    <a:pt x="291" y="262"/>
                  </a:cubicBezTo>
                  <a:cubicBezTo>
                    <a:pt x="296" y="260"/>
                    <a:pt x="302" y="258"/>
                    <a:pt x="307" y="256"/>
                  </a:cubicBezTo>
                  <a:cubicBezTo>
                    <a:pt x="323" y="249"/>
                    <a:pt x="329" y="238"/>
                    <a:pt x="327" y="221"/>
                  </a:cubicBezTo>
                  <a:cubicBezTo>
                    <a:pt x="326" y="217"/>
                    <a:pt x="326" y="214"/>
                    <a:pt x="326" y="210"/>
                  </a:cubicBezTo>
                  <a:cubicBezTo>
                    <a:pt x="325" y="202"/>
                    <a:pt x="321" y="196"/>
                    <a:pt x="315" y="191"/>
                  </a:cubicBezTo>
                  <a:cubicBezTo>
                    <a:pt x="292" y="208"/>
                    <a:pt x="276" y="207"/>
                    <a:pt x="252" y="188"/>
                  </a:cubicBezTo>
                  <a:cubicBezTo>
                    <a:pt x="247" y="192"/>
                    <a:pt x="241" y="196"/>
                    <a:pt x="235" y="199"/>
                  </a:cubicBezTo>
                  <a:cubicBezTo>
                    <a:pt x="232" y="200"/>
                    <a:pt x="231" y="202"/>
                    <a:pt x="232" y="206"/>
                  </a:cubicBezTo>
                  <a:cubicBezTo>
                    <a:pt x="233" y="221"/>
                    <a:pt x="230" y="235"/>
                    <a:pt x="220" y="247"/>
                  </a:cubicBezTo>
                  <a:cubicBezTo>
                    <a:pt x="219" y="249"/>
                    <a:pt x="218" y="250"/>
                    <a:pt x="218" y="251"/>
                  </a:cubicBezTo>
                  <a:cubicBezTo>
                    <a:pt x="240" y="261"/>
                    <a:pt x="256" y="253"/>
                    <a:pt x="260" y="230"/>
                  </a:cubicBezTo>
                  <a:cubicBezTo>
                    <a:pt x="261" y="227"/>
                    <a:pt x="260" y="224"/>
                    <a:pt x="261" y="221"/>
                  </a:cubicBezTo>
                  <a:cubicBezTo>
                    <a:pt x="262" y="219"/>
                    <a:pt x="264" y="216"/>
                    <a:pt x="266" y="215"/>
                  </a:cubicBezTo>
                  <a:cubicBezTo>
                    <a:pt x="268" y="215"/>
                    <a:pt x="270" y="217"/>
                    <a:pt x="272" y="219"/>
                  </a:cubicBezTo>
                  <a:cubicBezTo>
                    <a:pt x="273" y="219"/>
                    <a:pt x="273" y="220"/>
                    <a:pt x="274" y="221"/>
                  </a:cubicBezTo>
                  <a:cubicBezTo>
                    <a:pt x="276" y="221"/>
                    <a:pt x="277" y="220"/>
                    <a:pt x="279" y="219"/>
                  </a:cubicBezTo>
                  <a:cubicBezTo>
                    <a:pt x="292" y="214"/>
                    <a:pt x="304" y="219"/>
                    <a:pt x="312" y="231"/>
                  </a:cubicBezTo>
                  <a:cubicBezTo>
                    <a:pt x="314" y="235"/>
                    <a:pt x="315" y="238"/>
                    <a:pt x="311" y="241"/>
                  </a:cubicBezTo>
                  <a:cubicBezTo>
                    <a:pt x="307" y="243"/>
                    <a:pt x="304" y="241"/>
                    <a:pt x="302" y="237"/>
                  </a:cubicBezTo>
                  <a:cubicBezTo>
                    <a:pt x="293" y="226"/>
                    <a:pt x="275" y="227"/>
                    <a:pt x="270" y="241"/>
                  </a:cubicBezTo>
                  <a:cubicBezTo>
                    <a:pt x="263" y="260"/>
                    <a:pt x="249" y="269"/>
                    <a:pt x="229" y="267"/>
                  </a:cubicBezTo>
                  <a:cubicBezTo>
                    <a:pt x="229" y="267"/>
                    <a:pt x="228" y="267"/>
                    <a:pt x="228" y="268"/>
                  </a:cubicBezTo>
                  <a:cubicBezTo>
                    <a:pt x="227" y="270"/>
                    <a:pt x="227" y="272"/>
                    <a:pt x="226" y="274"/>
                  </a:cubicBezTo>
                  <a:cubicBezTo>
                    <a:pt x="230" y="277"/>
                    <a:pt x="234" y="278"/>
                    <a:pt x="237" y="281"/>
                  </a:cubicBezTo>
                  <a:cubicBezTo>
                    <a:pt x="239" y="283"/>
                    <a:pt x="240" y="287"/>
                    <a:pt x="239" y="288"/>
                  </a:cubicBezTo>
                  <a:cubicBezTo>
                    <a:pt x="237" y="290"/>
                    <a:pt x="234" y="290"/>
                    <a:pt x="231" y="290"/>
                  </a:cubicBezTo>
                  <a:cubicBezTo>
                    <a:pt x="230" y="290"/>
                    <a:pt x="229" y="289"/>
                    <a:pt x="227" y="288"/>
                  </a:cubicBezTo>
                  <a:cubicBezTo>
                    <a:pt x="218" y="283"/>
                    <a:pt x="208" y="282"/>
                    <a:pt x="199" y="289"/>
                  </a:cubicBezTo>
                  <a:cubicBezTo>
                    <a:pt x="196" y="292"/>
                    <a:pt x="193" y="292"/>
                    <a:pt x="190" y="289"/>
                  </a:cubicBezTo>
                  <a:cubicBezTo>
                    <a:pt x="187" y="286"/>
                    <a:pt x="189" y="282"/>
                    <a:pt x="192" y="280"/>
                  </a:cubicBezTo>
                  <a:cubicBezTo>
                    <a:pt x="198" y="277"/>
                    <a:pt x="203" y="275"/>
                    <a:pt x="209" y="272"/>
                  </a:cubicBezTo>
                  <a:cubicBezTo>
                    <a:pt x="211" y="271"/>
                    <a:pt x="213" y="270"/>
                    <a:pt x="215" y="268"/>
                  </a:cubicBezTo>
                  <a:cubicBezTo>
                    <a:pt x="214" y="266"/>
                    <a:pt x="212" y="263"/>
                    <a:pt x="210" y="262"/>
                  </a:cubicBezTo>
                  <a:cubicBezTo>
                    <a:pt x="206" y="259"/>
                    <a:pt x="201" y="258"/>
                    <a:pt x="197" y="255"/>
                  </a:cubicBezTo>
                  <a:cubicBezTo>
                    <a:pt x="196" y="254"/>
                    <a:pt x="194" y="250"/>
                    <a:pt x="195" y="248"/>
                  </a:cubicBezTo>
                  <a:cubicBezTo>
                    <a:pt x="195" y="246"/>
                    <a:pt x="199" y="246"/>
                    <a:pt x="201" y="245"/>
                  </a:cubicBezTo>
                  <a:cubicBezTo>
                    <a:pt x="204" y="244"/>
                    <a:pt x="207" y="245"/>
                    <a:pt x="208" y="243"/>
                  </a:cubicBezTo>
                  <a:cubicBezTo>
                    <a:pt x="218" y="233"/>
                    <a:pt x="221" y="221"/>
                    <a:pt x="220" y="207"/>
                  </a:cubicBezTo>
                  <a:cubicBezTo>
                    <a:pt x="220" y="206"/>
                    <a:pt x="218" y="204"/>
                    <a:pt x="217" y="204"/>
                  </a:cubicBezTo>
                  <a:cubicBezTo>
                    <a:pt x="208" y="204"/>
                    <a:pt x="202" y="200"/>
                    <a:pt x="196" y="194"/>
                  </a:cubicBezTo>
                  <a:cubicBezTo>
                    <a:pt x="188" y="200"/>
                    <a:pt x="184" y="211"/>
                    <a:pt x="171" y="211"/>
                  </a:cubicBezTo>
                  <a:close/>
                  <a:moveTo>
                    <a:pt x="264" y="163"/>
                  </a:moveTo>
                  <a:cubicBezTo>
                    <a:pt x="265" y="163"/>
                    <a:pt x="266" y="163"/>
                    <a:pt x="267" y="163"/>
                  </a:cubicBezTo>
                  <a:cubicBezTo>
                    <a:pt x="268" y="159"/>
                    <a:pt x="270" y="155"/>
                    <a:pt x="270" y="151"/>
                  </a:cubicBezTo>
                  <a:cubicBezTo>
                    <a:pt x="270" y="146"/>
                    <a:pt x="268" y="141"/>
                    <a:pt x="268" y="136"/>
                  </a:cubicBezTo>
                  <a:cubicBezTo>
                    <a:pt x="268" y="129"/>
                    <a:pt x="267" y="122"/>
                    <a:pt x="268" y="115"/>
                  </a:cubicBezTo>
                  <a:cubicBezTo>
                    <a:pt x="269" y="108"/>
                    <a:pt x="267" y="102"/>
                    <a:pt x="261" y="98"/>
                  </a:cubicBezTo>
                  <a:cubicBezTo>
                    <a:pt x="250" y="91"/>
                    <a:pt x="237" y="87"/>
                    <a:pt x="223" y="88"/>
                  </a:cubicBezTo>
                  <a:cubicBezTo>
                    <a:pt x="219" y="88"/>
                    <a:pt x="214" y="92"/>
                    <a:pt x="210" y="95"/>
                  </a:cubicBezTo>
                  <a:cubicBezTo>
                    <a:pt x="208" y="97"/>
                    <a:pt x="208" y="100"/>
                    <a:pt x="211" y="104"/>
                  </a:cubicBezTo>
                  <a:cubicBezTo>
                    <a:pt x="214" y="108"/>
                    <a:pt x="215" y="113"/>
                    <a:pt x="217" y="118"/>
                  </a:cubicBezTo>
                  <a:cubicBezTo>
                    <a:pt x="219" y="122"/>
                    <a:pt x="220" y="126"/>
                    <a:pt x="221" y="130"/>
                  </a:cubicBezTo>
                  <a:cubicBezTo>
                    <a:pt x="223" y="135"/>
                    <a:pt x="225" y="140"/>
                    <a:pt x="226" y="145"/>
                  </a:cubicBezTo>
                  <a:cubicBezTo>
                    <a:pt x="228" y="151"/>
                    <a:pt x="230" y="157"/>
                    <a:pt x="235" y="161"/>
                  </a:cubicBezTo>
                  <a:cubicBezTo>
                    <a:pt x="237" y="162"/>
                    <a:pt x="236" y="166"/>
                    <a:pt x="237" y="169"/>
                  </a:cubicBezTo>
                  <a:cubicBezTo>
                    <a:pt x="234" y="169"/>
                    <a:pt x="230" y="171"/>
                    <a:pt x="228" y="170"/>
                  </a:cubicBezTo>
                  <a:cubicBezTo>
                    <a:pt x="221" y="166"/>
                    <a:pt x="217" y="159"/>
                    <a:pt x="216" y="151"/>
                  </a:cubicBezTo>
                  <a:cubicBezTo>
                    <a:pt x="214" y="145"/>
                    <a:pt x="211" y="139"/>
                    <a:pt x="209" y="133"/>
                  </a:cubicBezTo>
                  <a:cubicBezTo>
                    <a:pt x="208" y="129"/>
                    <a:pt x="206" y="126"/>
                    <a:pt x="206" y="122"/>
                  </a:cubicBezTo>
                  <a:cubicBezTo>
                    <a:pt x="205" y="112"/>
                    <a:pt x="200" y="108"/>
                    <a:pt x="191" y="105"/>
                  </a:cubicBezTo>
                  <a:cubicBezTo>
                    <a:pt x="183" y="102"/>
                    <a:pt x="174" y="103"/>
                    <a:pt x="166" y="106"/>
                  </a:cubicBezTo>
                  <a:cubicBezTo>
                    <a:pt x="156" y="110"/>
                    <a:pt x="152" y="116"/>
                    <a:pt x="153" y="126"/>
                  </a:cubicBezTo>
                  <a:cubicBezTo>
                    <a:pt x="153" y="139"/>
                    <a:pt x="155" y="151"/>
                    <a:pt x="165" y="162"/>
                  </a:cubicBezTo>
                  <a:cubicBezTo>
                    <a:pt x="166" y="163"/>
                    <a:pt x="166" y="168"/>
                    <a:pt x="165" y="169"/>
                  </a:cubicBezTo>
                  <a:cubicBezTo>
                    <a:pt x="163" y="171"/>
                    <a:pt x="158" y="171"/>
                    <a:pt x="157" y="170"/>
                  </a:cubicBezTo>
                  <a:cubicBezTo>
                    <a:pt x="153" y="166"/>
                    <a:pt x="150" y="161"/>
                    <a:pt x="147" y="156"/>
                  </a:cubicBezTo>
                  <a:cubicBezTo>
                    <a:pt x="145" y="153"/>
                    <a:pt x="144" y="149"/>
                    <a:pt x="143" y="145"/>
                  </a:cubicBezTo>
                  <a:cubicBezTo>
                    <a:pt x="141" y="148"/>
                    <a:pt x="139" y="151"/>
                    <a:pt x="137" y="153"/>
                  </a:cubicBezTo>
                  <a:cubicBezTo>
                    <a:pt x="134" y="155"/>
                    <a:pt x="131" y="158"/>
                    <a:pt x="128" y="159"/>
                  </a:cubicBezTo>
                  <a:cubicBezTo>
                    <a:pt x="122" y="161"/>
                    <a:pt x="121" y="164"/>
                    <a:pt x="121" y="170"/>
                  </a:cubicBezTo>
                  <a:cubicBezTo>
                    <a:pt x="121" y="172"/>
                    <a:pt x="121" y="175"/>
                    <a:pt x="122" y="178"/>
                  </a:cubicBezTo>
                  <a:cubicBezTo>
                    <a:pt x="123" y="190"/>
                    <a:pt x="130" y="199"/>
                    <a:pt x="141" y="201"/>
                  </a:cubicBezTo>
                  <a:cubicBezTo>
                    <a:pt x="158" y="203"/>
                    <a:pt x="173" y="204"/>
                    <a:pt x="186" y="188"/>
                  </a:cubicBezTo>
                  <a:cubicBezTo>
                    <a:pt x="195" y="175"/>
                    <a:pt x="196" y="174"/>
                    <a:pt x="186" y="162"/>
                  </a:cubicBezTo>
                  <a:cubicBezTo>
                    <a:pt x="185" y="162"/>
                    <a:pt x="184" y="161"/>
                    <a:pt x="184" y="160"/>
                  </a:cubicBezTo>
                  <a:cubicBezTo>
                    <a:pt x="181" y="155"/>
                    <a:pt x="179" y="149"/>
                    <a:pt x="176" y="143"/>
                  </a:cubicBezTo>
                  <a:cubicBezTo>
                    <a:pt x="175" y="139"/>
                    <a:pt x="173" y="134"/>
                    <a:pt x="172" y="130"/>
                  </a:cubicBezTo>
                  <a:cubicBezTo>
                    <a:pt x="171" y="125"/>
                    <a:pt x="169" y="120"/>
                    <a:pt x="169" y="115"/>
                  </a:cubicBezTo>
                  <a:cubicBezTo>
                    <a:pt x="169" y="113"/>
                    <a:pt x="172" y="110"/>
                    <a:pt x="174" y="110"/>
                  </a:cubicBezTo>
                  <a:cubicBezTo>
                    <a:pt x="176" y="110"/>
                    <a:pt x="179" y="113"/>
                    <a:pt x="180" y="115"/>
                  </a:cubicBezTo>
                  <a:cubicBezTo>
                    <a:pt x="182" y="119"/>
                    <a:pt x="183" y="123"/>
                    <a:pt x="184" y="127"/>
                  </a:cubicBezTo>
                  <a:cubicBezTo>
                    <a:pt x="185" y="130"/>
                    <a:pt x="188" y="133"/>
                    <a:pt x="187" y="136"/>
                  </a:cubicBezTo>
                  <a:cubicBezTo>
                    <a:pt x="187" y="145"/>
                    <a:pt x="191" y="151"/>
                    <a:pt x="197" y="158"/>
                  </a:cubicBezTo>
                  <a:cubicBezTo>
                    <a:pt x="203" y="165"/>
                    <a:pt x="208" y="172"/>
                    <a:pt x="205" y="183"/>
                  </a:cubicBezTo>
                  <a:cubicBezTo>
                    <a:pt x="204" y="184"/>
                    <a:pt x="205" y="186"/>
                    <a:pt x="206" y="187"/>
                  </a:cubicBezTo>
                  <a:cubicBezTo>
                    <a:pt x="211" y="193"/>
                    <a:pt x="217" y="194"/>
                    <a:pt x="223" y="191"/>
                  </a:cubicBezTo>
                  <a:cubicBezTo>
                    <a:pt x="230" y="188"/>
                    <a:pt x="238" y="184"/>
                    <a:pt x="244" y="179"/>
                  </a:cubicBezTo>
                  <a:cubicBezTo>
                    <a:pt x="253" y="171"/>
                    <a:pt x="254" y="161"/>
                    <a:pt x="249" y="150"/>
                  </a:cubicBezTo>
                  <a:cubicBezTo>
                    <a:pt x="248" y="147"/>
                    <a:pt x="246" y="144"/>
                    <a:pt x="244" y="141"/>
                  </a:cubicBezTo>
                  <a:cubicBezTo>
                    <a:pt x="240" y="136"/>
                    <a:pt x="239" y="129"/>
                    <a:pt x="241" y="123"/>
                  </a:cubicBezTo>
                  <a:cubicBezTo>
                    <a:pt x="242" y="117"/>
                    <a:pt x="242" y="112"/>
                    <a:pt x="238" y="107"/>
                  </a:cubicBezTo>
                  <a:cubicBezTo>
                    <a:pt x="236" y="103"/>
                    <a:pt x="235" y="100"/>
                    <a:pt x="239" y="98"/>
                  </a:cubicBezTo>
                  <a:cubicBezTo>
                    <a:pt x="242" y="95"/>
                    <a:pt x="245" y="97"/>
                    <a:pt x="248" y="100"/>
                  </a:cubicBezTo>
                  <a:cubicBezTo>
                    <a:pt x="253" y="107"/>
                    <a:pt x="255" y="115"/>
                    <a:pt x="253" y="124"/>
                  </a:cubicBezTo>
                  <a:cubicBezTo>
                    <a:pt x="252" y="127"/>
                    <a:pt x="252" y="131"/>
                    <a:pt x="253" y="133"/>
                  </a:cubicBezTo>
                  <a:cubicBezTo>
                    <a:pt x="259" y="142"/>
                    <a:pt x="264" y="152"/>
                    <a:pt x="264" y="163"/>
                  </a:cubicBezTo>
                  <a:close/>
                  <a:moveTo>
                    <a:pt x="76" y="14"/>
                  </a:moveTo>
                  <a:cubicBezTo>
                    <a:pt x="76" y="17"/>
                    <a:pt x="76" y="20"/>
                    <a:pt x="77" y="24"/>
                  </a:cubicBezTo>
                  <a:cubicBezTo>
                    <a:pt x="80" y="55"/>
                    <a:pt x="90" y="66"/>
                    <a:pt x="121" y="74"/>
                  </a:cubicBezTo>
                  <a:cubicBezTo>
                    <a:pt x="130" y="77"/>
                    <a:pt x="139" y="76"/>
                    <a:pt x="148" y="70"/>
                  </a:cubicBezTo>
                  <a:cubicBezTo>
                    <a:pt x="156" y="65"/>
                    <a:pt x="166" y="64"/>
                    <a:pt x="175" y="68"/>
                  </a:cubicBezTo>
                  <a:cubicBezTo>
                    <a:pt x="183" y="72"/>
                    <a:pt x="192" y="77"/>
                    <a:pt x="200" y="81"/>
                  </a:cubicBezTo>
                  <a:cubicBezTo>
                    <a:pt x="202" y="82"/>
                    <a:pt x="205" y="83"/>
                    <a:pt x="206" y="82"/>
                  </a:cubicBezTo>
                  <a:cubicBezTo>
                    <a:pt x="217" y="74"/>
                    <a:pt x="230" y="74"/>
                    <a:pt x="242" y="78"/>
                  </a:cubicBezTo>
                  <a:cubicBezTo>
                    <a:pt x="252" y="81"/>
                    <a:pt x="262" y="83"/>
                    <a:pt x="273" y="80"/>
                  </a:cubicBezTo>
                  <a:cubicBezTo>
                    <a:pt x="277" y="79"/>
                    <a:pt x="281" y="79"/>
                    <a:pt x="285" y="80"/>
                  </a:cubicBezTo>
                  <a:cubicBezTo>
                    <a:pt x="294" y="81"/>
                    <a:pt x="301" y="86"/>
                    <a:pt x="305" y="94"/>
                  </a:cubicBezTo>
                  <a:cubicBezTo>
                    <a:pt x="307" y="100"/>
                    <a:pt x="310" y="137"/>
                    <a:pt x="308" y="143"/>
                  </a:cubicBezTo>
                  <a:cubicBezTo>
                    <a:pt x="308" y="145"/>
                    <a:pt x="307" y="146"/>
                    <a:pt x="307" y="147"/>
                  </a:cubicBezTo>
                  <a:cubicBezTo>
                    <a:pt x="301" y="157"/>
                    <a:pt x="295" y="167"/>
                    <a:pt x="289" y="176"/>
                  </a:cubicBezTo>
                  <a:cubicBezTo>
                    <a:pt x="287" y="180"/>
                    <a:pt x="283" y="181"/>
                    <a:pt x="280" y="178"/>
                  </a:cubicBezTo>
                  <a:cubicBezTo>
                    <a:pt x="277" y="175"/>
                    <a:pt x="278" y="172"/>
                    <a:pt x="280" y="169"/>
                  </a:cubicBezTo>
                  <a:cubicBezTo>
                    <a:pt x="285" y="162"/>
                    <a:pt x="290" y="156"/>
                    <a:pt x="293" y="149"/>
                  </a:cubicBezTo>
                  <a:cubicBezTo>
                    <a:pt x="296" y="144"/>
                    <a:pt x="297" y="138"/>
                    <a:pt x="297" y="132"/>
                  </a:cubicBezTo>
                  <a:cubicBezTo>
                    <a:pt x="298" y="124"/>
                    <a:pt x="296" y="115"/>
                    <a:pt x="295" y="106"/>
                  </a:cubicBezTo>
                  <a:cubicBezTo>
                    <a:pt x="294" y="94"/>
                    <a:pt x="285" y="88"/>
                    <a:pt x="273" y="92"/>
                  </a:cubicBezTo>
                  <a:cubicBezTo>
                    <a:pt x="280" y="101"/>
                    <a:pt x="281" y="110"/>
                    <a:pt x="278" y="120"/>
                  </a:cubicBezTo>
                  <a:cubicBezTo>
                    <a:pt x="278" y="124"/>
                    <a:pt x="278" y="128"/>
                    <a:pt x="279" y="132"/>
                  </a:cubicBezTo>
                  <a:cubicBezTo>
                    <a:pt x="280" y="136"/>
                    <a:pt x="281" y="140"/>
                    <a:pt x="282" y="144"/>
                  </a:cubicBezTo>
                  <a:cubicBezTo>
                    <a:pt x="284" y="160"/>
                    <a:pt x="278" y="170"/>
                    <a:pt x="264" y="178"/>
                  </a:cubicBezTo>
                  <a:cubicBezTo>
                    <a:pt x="263" y="178"/>
                    <a:pt x="262" y="178"/>
                    <a:pt x="261" y="179"/>
                  </a:cubicBezTo>
                  <a:cubicBezTo>
                    <a:pt x="263" y="181"/>
                    <a:pt x="263" y="182"/>
                    <a:pt x="264" y="183"/>
                  </a:cubicBezTo>
                  <a:cubicBezTo>
                    <a:pt x="273" y="192"/>
                    <a:pt x="284" y="193"/>
                    <a:pt x="295" y="190"/>
                  </a:cubicBezTo>
                  <a:cubicBezTo>
                    <a:pt x="305" y="188"/>
                    <a:pt x="310" y="179"/>
                    <a:pt x="311" y="169"/>
                  </a:cubicBezTo>
                  <a:cubicBezTo>
                    <a:pt x="312" y="165"/>
                    <a:pt x="312" y="160"/>
                    <a:pt x="312" y="155"/>
                  </a:cubicBezTo>
                  <a:cubicBezTo>
                    <a:pt x="312" y="153"/>
                    <a:pt x="312" y="150"/>
                    <a:pt x="313" y="148"/>
                  </a:cubicBezTo>
                  <a:cubicBezTo>
                    <a:pt x="318" y="139"/>
                    <a:pt x="320" y="130"/>
                    <a:pt x="320" y="120"/>
                  </a:cubicBezTo>
                  <a:cubicBezTo>
                    <a:pt x="321" y="108"/>
                    <a:pt x="321" y="97"/>
                    <a:pt x="317" y="86"/>
                  </a:cubicBezTo>
                  <a:cubicBezTo>
                    <a:pt x="312" y="73"/>
                    <a:pt x="303" y="66"/>
                    <a:pt x="289" y="66"/>
                  </a:cubicBezTo>
                  <a:cubicBezTo>
                    <a:pt x="282" y="66"/>
                    <a:pt x="274" y="67"/>
                    <a:pt x="267" y="69"/>
                  </a:cubicBezTo>
                  <a:cubicBezTo>
                    <a:pt x="244" y="74"/>
                    <a:pt x="222" y="72"/>
                    <a:pt x="201" y="61"/>
                  </a:cubicBezTo>
                  <a:cubicBezTo>
                    <a:pt x="184" y="51"/>
                    <a:pt x="166" y="48"/>
                    <a:pt x="147" y="52"/>
                  </a:cubicBezTo>
                  <a:cubicBezTo>
                    <a:pt x="139" y="53"/>
                    <a:pt x="132" y="54"/>
                    <a:pt x="124" y="54"/>
                  </a:cubicBezTo>
                  <a:cubicBezTo>
                    <a:pt x="109" y="54"/>
                    <a:pt x="97" y="43"/>
                    <a:pt x="96" y="29"/>
                  </a:cubicBezTo>
                  <a:cubicBezTo>
                    <a:pt x="95" y="24"/>
                    <a:pt x="96" y="19"/>
                    <a:pt x="96" y="14"/>
                  </a:cubicBezTo>
                  <a:cubicBezTo>
                    <a:pt x="89" y="14"/>
                    <a:pt x="83" y="14"/>
                    <a:pt x="76" y="14"/>
                  </a:cubicBezTo>
                  <a:close/>
                  <a:moveTo>
                    <a:pt x="24" y="146"/>
                  </a:moveTo>
                  <a:cubicBezTo>
                    <a:pt x="25" y="149"/>
                    <a:pt x="25" y="153"/>
                    <a:pt x="26" y="157"/>
                  </a:cubicBezTo>
                  <a:cubicBezTo>
                    <a:pt x="27" y="165"/>
                    <a:pt x="31" y="168"/>
                    <a:pt x="38" y="168"/>
                  </a:cubicBezTo>
                  <a:cubicBezTo>
                    <a:pt x="41" y="168"/>
                    <a:pt x="43" y="168"/>
                    <a:pt x="46" y="167"/>
                  </a:cubicBezTo>
                  <a:cubicBezTo>
                    <a:pt x="57" y="163"/>
                    <a:pt x="69" y="160"/>
                    <a:pt x="82" y="162"/>
                  </a:cubicBezTo>
                  <a:cubicBezTo>
                    <a:pt x="83" y="162"/>
                    <a:pt x="84" y="161"/>
                    <a:pt x="85" y="161"/>
                  </a:cubicBezTo>
                  <a:cubicBezTo>
                    <a:pt x="93" y="158"/>
                    <a:pt x="100" y="155"/>
                    <a:pt x="108" y="152"/>
                  </a:cubicBezTo>
                  <a:cubicBezTo>
                    <a:pt x="111" y="151"/>
                    <a:pt x="115" y="151"/>
                    <a:pt x="119" y="151"/>
                  </a:cubicBezTo>
                  <a:cubicBezTo>
                    <a:pt x="131" y="148"/>
                    <a:pt x="133" y="135"/>
                    <a:pt x="141" y="128"/>
                  </a:cubicBezTo>
                  <a:cubicBezTo>
                    <a:pt x="141" y="128"/>
                    <a:pt x="141" y="127"/>
                    <a:pt x="141" y="126"/>
                  </a:cubicBezTo>
                  <a:cubicBezTo>
                    <a:pt x="143" y="117"/>
                    <a:pt x="138" y="111"/>
                    <a:pt x="131" y="108"/>
                  </a:cubicBezTo>
                  <a:cubicBezTo>
                    <a:pt x="110" y="98"/>
                    <a:pt x="89" y="89"/>
                    <a:pt x="66" y="94"/>
                  </a:cubicBezTo>
                  <a:cubicBezTo>
                    <a:pt x="59" y="95"/>
                    <a:pt x="51" y="94"/>
                    <a:pt x="46" y="89"/>
                  </a:cubicBezTo>
                  <a:cubicBezTo>
                    <a:pt x="41" y="85"/>
                    <a:pt x="36" y="85"/>
                    <a:pt x="30" y="87"/>
                  </a:cubicBezTo>
                  <a:cubicBezTo>
                    <a:pt x="17" y="92"/>
                    <a:pt x="14" y="98"/>
                    <a:pt x="19" y="111"/>
                  </a:cubicBezTo>
                  <a:cubicBezTo>
                    <a:pt x="20" y="113"/>
                    <a:pt x="22" y="115"/>
                    <a:pt x="22" y="117"/>
                  </a:cubicBezTo>
                  <a:cubicBezTo>
                    <a:pt x="23" y="124"/>
                    <a:pt x="24" y="130"/>
                    <a:pt x="25" y="137"/>
                  </a:cubicBezTo>
                  <a:cubicBezTo>
                    <a:pt x="25" y="139"/>
                    <a:pt x="24" y="142"/>
                    <a:pt x="24" y="146"/>
                  </a:cubicBezTo>
                  <a:close/>
                  <a:moveTo>
                    <a:pt x="58" y="286"/>
                  </a:moveTo>
                  <a:cubicBezTo>
                    <a:pt x="56" y="283"/>
                    <a:pt x="53" y="280"/>
                    <a:pt x="51" y="277"/>
                  </a:cubicBezTo>
                  <a:cubicBezTo>
                    <a:pt x="43" y="265"/>
                    <a:pt x="37" y="252"/>
                    <a:pt x="42" y="236"/>
                  </a:cubicBezTo>
                  <a:cubicBezTo>
                    <a:pt x="43" y="231"/>
                    <a:pt x="42" y="227"/>
                    <a:pt x="39" y="223"/>
                  </a:cubicBezTo>
                  <a:cubicBezTo>
                    <a:pt x="33" y="214"/>
                    <a:pt x="30" y="205"/>
                    <a:pt x="34" y="195"/>
                  </a:cubicBezTo>
                  <a:cubicBezTo>
                    <a:pt x="36" y="190"/>
                    <a:pt x="38" y="185"/>
                    <a:pt x="40" y="181"/>
                  </a:cubicBezTo>
                  <a:cubicBezTo>
                    <a:pt x="35" y="179"/>
                    <a:pt x="29" y="178"/>
                    <a:pt x="22" y="176"/>
                  </a:cubicBezTo>
                  <a:cubicBezTo>
                    <a:pt x="18" y="185"/>
                    <a:pt x="13" y="194"/>
                    <a:pt x="13" y="204"/>
                  </a:cubicBezTo>
                  <a:cubicBezTo>
                    <a:pt x="13" y="209"/>
                    <a:pt x="15" y="216"/>
                    <a:pt x="18" y="220"/>
                  </a:cubicBezTo>
                  <a:cubicBezTo>
                    <a:pt x="24" y="228"/>
                    <a:pt x="28" y="235"/>
                    <a:pt x="24" y="245"/>
                  </a:cubicBezTo>
                  <a:cubicBezTo>
                    <a:pt x="23" y="248"/>
                    <a:pt x="24" y="253"/>
                    <a:pt x="26" y="256"/>
                  </a:cubicBezTo>
                  <a:cubicBezTo>
                    <a:pt x="28" y="260"/>
                    <a:pt x="32" y="264"/>
                    <a:pt x="34" y="268"/>
                  </a:cubicBezTo>
                  <a:cubicBezTo>
                    <a:pt x="39" y="277"/>
                    <a:pt x="46" y="284"/>
                    <a:pt x="58" y="286"/>
                  </a:cubicBezTo>
                  <a:close/>
                  <a:moveTo>
                    <a:pt x="181" y="312"/>
                  </a:moveTo>
                  <a:cubicBezTo>
                    <a:pt x="165" y="338"/>
                    <a:pt x="160" y="342"/>
                    <a:pt x="125" y="347"/>
                  </a:cubicBezTo>
                  <a:cubicBezTo>
                    <a:pt x="152" y="360"/>
                    <a:pt x="179" y="348"/>
                    <a:pt x="195" y="321"/>
                  </a:cubicBezTo>
                  <a:cubicBezTo>
                    <a:pt x="191" y="318"/>
                    <a:pt x="186" y="315"/>
                    <a:pt x="181" y="312"/>
                  </a:cubicBezTo>
                  <a:close/>
                  <a:moveTo>
                    <a:pt x="289" y="275"/>
                  </a:moveTo>
                  <a:cubicBezTo>
                    <a:pt x="283" y="274"/>
                    <a:pt x="280" y="275"/>
                    <a:pt x="276" y="280"/>
                  </a:cubicBezTo>
                  <a:cubicBezTo>
                    <a:pt x="273" y="284"/>
                    <a:pt x="269" y="287"/>
                    <a:pt x="265" y="290"/>
                  </a:cubicBezTo>
                  <a:cubicBezTo>
                    <a:pt x="257" y="297"/>
                    <a:pt x="248" y="304"/>
                    <a:pt x="240" y="310"/>
                  </a:cubicBezTo>
                  <a:cubicBezTo>
                    <a:pt x="263" y="315"/>
                    <a:pt x="284" y="300"/>
                    <a:pt x="289" y="275"/>
                  </a:cubicBezTo>
                  <a:close/>
                  <a:moveTo>
                    <a:pt x="85" y="173"/>
                  </a:moveTo>
                  <a:cubicBezTo>
                    <a:pt x="92" y="183"/>
                    <a:pt x="101" y="189"/>
                    <a:pt x="112" y="193"/>
                  </a:cubicBezTo>
                  <a:cubicBezTo>
                    <a:pt x="111" y="183"/>
                    <a:pt x="110" y="174"/>
                    <a:pt x="108" y="163"/>
                  </a:cubicBezTo>
                  <a:cubicBezTo>
                    <a:pt x="101" y="166"/>
                    <a:pt x="94" y="169"/>
                    <a:pt x="85" y="173"/>
                  </a:cubicBezTo>
                  <a:close/>
                  <a:moveTo>
                    <a:pt x="233" y="322"/>
                  </a:moveTo>
                  <a:cubicBezTo>
                    <a:pt x="222" y="317"/>
                    <a:pt x="208" y="322"/>
                    <a:pt x="205" y="331"/>
                  </a:cubicBezTo>
                  <a:cubicBezTo>
                    <a:pt x="214" y="334"/>
                    <a:pt x="225" y="331"/>
                    <a:pt x="233" y="322"/>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GB" sz="2400" dirty="0"/>
            </a:p>
          </p:txBody>
        </p:sp>
      </p:grpSp>
      <p:sp>
        <p:nvSpPr>
          <p:cNvPr id="49" name="TextBox 48"/>
          <p:cNvSpPr txBox="1"/>
          <p:nvPr/>
        </p:nvSpPr>
        <p:spPr>
          <a:xfrm>
            <a:off x="9561322" y="4844673"/>
            <a:ext cx="920830" cy="379656"/>
          </a:xfrm>
          <a:prstGeom prst="rect">
            <a:avLst/>
          </a:prstGeom>
          <a:noFill/>
        </p:spPr>
        <p:txBody>
          <a:bodyPr wrap="none" rtlCol="0">
            <a:spAutoFit/>
          </a:bodyPr>
          <a:lstStyle/>
          <a:p>
            <a:pPr algn="ctr"/>
            <a:r>
              <a:rPr lang="en-GB" sz="1867" dirty="0" err="1">
                <a:solidFill>
                  <a:srgbClr val="001965"/>
                </a:solidFill>
              </a:rPr>
              <a:t>Ledviny</a:t>
            </a:r>
            <a:endParaRPr lang="en-GB" sz="1867" dirty="0"/>
          </a:p>
        </p:txBody>
      </p:sp>
      <p:grpSp>
        <p:nvGrpSpPr>
          <p:cNvPr id="101" name="Group 100"/>
          <p:cNvGrpSpPr/>
          <p:nvPr/>
        </p:nvGrpSpPr>
        <p:grpSpPr>
          <a:xfrm>
            <a:off x="8717141" y="4761856"/>
            <a:ext cx="576000" cy="576000"/>
            <a:chOff x="6129463" y="1852042"/>
            <a:chExt cx="820800" cy="824400"/>
          </a:xfrm>
        </p:grpSpPr>
        <p:sp>
          <p:nvSpPr>
            <p:cNvPr id="102" name="Freeform 198"/>
            <p:cNvSpPr>
              <a:spLocks/>
            </p:cNvSpPr>
            <p:nvPr/>
          </p:nvSpPr>
          <p:spPr bwMode="auto">
            <a:xfrm>
              <a:off x="6129463" y="1852042"/>
              <a:ext cx="820800" cy="824400"/>
            </a:xfrm>
            <a:custGeom>
              <a:avLst/>
              <a:gdLst>
                <a:gd name="T0" fmla="*/ 255 w 255"/>
                <a:gd name="T1" fmla="*/ 233 h 255"/>
                <a:gd name="T2" fmla="*/ 234 w 255"/>
                <a:gd name="T3" fmla="*/ 255 h 255"/>
                <a:gd name="T4" fmla="*/ 22 w 255"/>
                <a:gd name="T5" fmla="*/ 255 h 255"/>
                <a:gd name="T6" fmla="*/ 0 w 255"/>
                <a:gd name="T7" fmla="*/ 233 h 255"/>
                <a:gd name="T8" fmla="*/ 0 w 255"/>
                <a:gd name="T9" fmla="*/ 22 h 255"/>
                <a:gd name="T10" fmla="*/ 22 w 255"/>
                <a:gd name="T11" fmla="*/ 0 h 255"/>
                <a:gd name="T12" fmla="*/ 234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6"/>
                    <a:pt x="246" y="255"/>
                    <a:pt x="234" y="255"/>
                  </a:cubicBezTo>
                  <a:cubicBezTo>
                    <a:pt x="22" y="255"/>
                    <a:pt x="22" y="255"/>
                    <a:pt x="22" y="255"/>
                  </a:cubicBezTo>
                  <a:cubicBezTo>
                    <a:pt x="10" y="255"/>
                    <a:pt x="0" y="246"/>
                    <a:pt x="0" y="233"/>
                  </a:cubicBezTo>
                  <a:cubicBezTo>
                    <a:pt x="0" y="22"/>
                    <a:pt x="0" y="22"/>
                    <a:pt x="0" y="22"/>
                  </a:cubicBezTo>
                  <a:cubicBezTo>
                    <a:pt x="0" y="10"/>
                    <a:pt x="10" y="0"/>
                    <a:pt x="22" y="0"/>
                  </a:cubicBezTo>
                  <a:cubicBezTo>
                    <a:pt x="234" y="0"/>
                    <a:pt x="234" y="0"/>
                    <a:pt x="234" y="0"/>
                  </a:cubicBezTo>
                  <a:cubicBezTo>
                    <a:pt x="246" y="0"/>
                    <a:pt x="255" y="10"/>
                    <a:pt x="255" y="22"/>
                  </a:cubicBezTo>
                  <a:lnTo>
                    <a:pt x="255" y="23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sp>
          <p:nvSpPr>
            <p:cNvPr id="103" name="Freeform 272"/>
            <p:cNvSpPr>
              <a:spLocks/>
            </p:cNvSpPr>
            <p:nvPr/>
          </p:nvSpPr>
          <p:spPr bwMode="auto">
            <a:xfrm>
              <a:off x="6236658" y="1909813"/>
              <a:ext cx="606411" cy="708858"/>
            </a:xfrm>
            <a:custGeom>
              <a:avLst/>
              <a:gdLst>
                <a:gd name="T0" fmla="*/ 106 w 294"/>
                <a:gd name="T1" fmla="*/ 312 h 344"/>
                <a:gd name="T2" fmla="*/ 46 w 294"/>
                <a:gd name="T3" fmla="*/ 265 h 344"/>
                <a:gd name="T4" fmla="*/ 45 w 294"/>
                <a:gd name="T5" fmla="*/ 217 h 344"/>
                <a:gd name="T6" fmla="*/ 55 w 294"/>
                <a:gd name="T7" fmla="*/ 142 h 344"/>
                <a:gd name="T8" fmla="*/ 55 w 294"/>
                <a:gd name="T9" fmla="*/ 87 h 344"/>
                <a:gd name="T10" fmla="*/ 87 w 294"/>
                <a:gd name="T11" fmla="*/ 58 h 344"/>
                <a:gd name="T12" fmla="*/ 158 w 294"/>
                <a:gd name="T13" fmla="*/ 58 h 344"/>
                <a:gd name="T14" fmla="*/ 190 w 294"/>
                <a:gd name="T15" fmla="*/ 93 h 344"/>
                <a:gd name="T16" fmla="*/ 195 w 294"/>
                <a:gd name="T17" fmla="*/ 149 h 344"/>
                <a:gd name="T18" fmla="*/ 99 w 294"/>
                <a:gd name="T19" fmla="*/ 31 h 344"/>
                <a:gd name="T20" fmla="*/ 19 w 294"/>
                <a:gd name="T21" fmla="*/ 198 h 344"/>
                <a:gd name="T22" fmla="*/ 92 w 294"/>
                <a:gd name="T23" fmla="*/ 325 h 344"/>
                <a:gd name="T24" fmla="*/ 187 w 294"/>
                <a:gd name="T25" fmla="*/ 284 h 344"/>
                <a:gd name="T26" fmla="*/ 144 w 294"/>
                <a:gd name="T27" fmla="*/ 233 h 344"/>
                <a:gd name="T28" fmla="*/ 135 w 294"/>
                <a:gd name="T29" fmla="*/ 223 h 344"/>
                <a:gd name="T30" fmla="*/ 197 w 294"/>
                <a:gd name="T31" fmla="*/ 217 h 344"/>
                <a:gd name="T32" fmla="*/ 256 w 294"/>
                <a:gd name="T33" fmla="*/ 305 h 344"/>
                <a:gd name="T34" fmla="*/ 243 w 294"/>
                <a:gd name="T35" fmla="*/ 304 h 344"/>
                <a:gd name="T36" fmla="*/ 210 w 294"/>
                <a:gd name="T37" fmla="*/ 238 h 344"/>
                <a:gd name="T38" fmla="*/ 211 w 294"/>
                <a:gd name="T39" fmla="*/ 249 h 344"/>
                <a:gd name="T40" fmla="*/ 119 w 294"/>
                <a:gd name="T41" fmla="*/ 340 h 344"/>
                <a:gd name="T42" fmla="*/ 10 w 294"/>
                <a:gd name="T43" fmla="*/ 234 h 344"/>
                <a:gd name="T44" fmla="*/ 99 w 294"/>
                <a:gd name="T45" fmla="*/ 17 h 344"/>
                <a:gd name="T46" fmla="*/ 210 w 294"/>
                <a:gd name="T47" fmla="*/ 147 h 344"/>
                <a:gd name="T48" fmla="*/ 271 w 294"/>
                <a:gd name="T49" fmla="*/ 211 h 344"/>
                <a:gd name="T50" fmla="*/ 293 w 294"/>
                <a:gd name="T51" fmla="*/ 307 h 344"/>
                <a:gd name="T52" fmla="*/ 280 w 294"/>
                <a:gd name="T53" fmla="*/ 307 h 344"/>
                <a:gd name="T54" fmla="*/ 273 w 294"/>
                <a:gd name="T55" fmla="*/ 254 h 344"/>
                <a:gd name="T56" fmla="*/ 161 w 294"/>
                <a:gd name="T57" fmla="*/ 143 h 344"/>
                <a:gd name="T58" fmla="*/ 131 w 294"/>
                <a:gd name="T59" fmla="*/ 104 h 344"/>
                <a:gd name="T60" fmla="*/ 162 w 294"/>
                <a:gd name="T61" fmla="*/ 127 h 344"/>
                <a:gd name="T62" fmla="*/ 177 w 294"/>
                <a:gd name="T63" fmla="*/ 99 h 344"/>
                <a:gd name="T64" fmla="*/ 154 w 294"/>
                <a:gd name="T65" fmla="*/ 76 h 344"/>
                <a:gd name="T66" fmla="*/ 144 w 294"/>
                <a:gd name="T67" fmla="*/ 60 h 344"/>
                <a:gd name="T68" fmla="*/ 100 w 294"/>
                <a:gd name="T69" fmla="*/ 64 h 344"/>
                <a:gd name="T70" fmla="*/ 108 w 294"/>
                <a:gd name="T71" fmla="*/ 84 h 344"/>
                <a:gd name="T72" fmla="*/ 97 w 294"/>
                <a:gd name="T73" fmla="*/ 93 h 344"/>
                <a:gd name="T74" fmla="*/ 65 w 294"/>
                <a:gd name="T75" fmla="*/ 131 h 344"/>
                <a:gd name="T76" fmla="*/ 87 w 294"/>
                <a:gd name="T77" fmla="*/ 152 h 344"/>
                <a:gd name="T78" fmla="*/ 71 w 294"/>
                <a:gd name="T79" fmla="*/ 156 h 344"/>
                <a:gd name="T80" fmla="*/ 42 w 294"/>
                <a:gd name="T81" fmla="*/ 192 h 344"/>
                <a:gd name="T82" fmla="*/ 78 w 294"/>
                <a:gd name="T83" fmla="*/ 207 h 344"/>
                <a:gd name="T84" fmla="*/ 73 w 294"/>
                <a:gd name="T85" fmla="*/ 220 h 344"/>
                <a:gd name="T86" fmla="*/ 62 w 294"/>
                <a:gd name="T87" fmla="*/ 264 h 344"/>
                <a:gd name="T88" fmla="*/ 80 w 294"/>
                <a:gd name="T89" fmla="*/ 260 h 344"/>
                <a:gd name="T90" fmla="*/ 90 w 294"/>
                <a:gd name="T91" fmla="*/ 269 h 344"/>
                <a:gd name="T92" fmla="*/ 115 w 294"/>
                <a:gd name="T93" fmla="*/ 299 h 344"/>
                <a:gd name="T94" fmla="*/ 138 w 294"/>
                <a:gd name="T95" fmla="*/ 268 h 344"/>
                <a:gd name="T96" fmla="*/ 151 w 294"/>
                <a:gd name="T97" fmla="*/ 264 h 344"/>
                <a:gd name="T98" fmla="*/ 168 w 294"/>
                <a:gd name="T99" fmla="*/ 279 h 344"/>
                <a:gd name="T100" fmla="*/ 166 w 294"/>
                <a:gd name="T101" fmla="*/ 246 h 344"/>
                <a:gd name="T102" fmla="*/ 151 w 294"/>
                <a:gd name="T103" fmla="*/ 248 h 344"/>
                <a:gd name="T104" fmla="*/ 148 w 294"/>
                <a:gd name="T105" fmla="*/ 235 h 344"/>
                <a:gd name="T106" fmla="*/ 190 w 294"/>
                <a:gd name="T107" fmla="*/ 263 h 344"/>
                <a:gd name="T108" fmla="*/ 149 w 294"/>
                <a:gd name="T109" fmla="*/ 29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4" h="344">
                  <a:moveTo>
                    <a:pt x="149" y="290"/>
                  </a:moveTo>
                  <a:cubicBezTo>
                    <a:pt x="140" y="307"/>
                    <a:pt x="125" y="315"/>
                    <a:pt x="106" y="312"/>
                  </a:cubicBezTo>
                  <a:cubicBezTo>
                    <a:pt x="89" y="309"/>
                    <a:pt x="79" y="298"/>
                    <a:pt x="74" y="281"/>
                  </a:cubicBezTo>
                  <a:cubicBezTo>
                    <a:pt x="61" y="282"/>
                    <a:pt x="53" y="275"/>
                    <a:pt x="46" y="265"/>
                  </a:cubicBezTo>
                  <a:cubicBezTo>
                    <a:pt x="39" y="254"/>
                    <a:pt x="36" y="242"/>
                    <a:pt x="40" y="228"/>
                  </a:cubicBezTo>
                  <a:cubicBezTo>
                    <a:pt x="41" y="224"/>
                    <a:pt x="43" y="221"/>
                    <a:pt x="45" y="217"/>
                  </a:cubicBezTo>
                  <a:cubicBezTo>
                    <a:pt x="30" y="208"/>
                    <a:pt x="25" y="193"/>
                    <a:pt x="27" y="177"/>
                  </a:cubicBezTo>
                  <a:cubicBezTo>
                    <a:pt x="30" y="160"/>
                    <a:pt x="38" y="148"/>
                    <a:pt x="55" y="142"/>
                  </a:cubicBezTo>
                  <a:cubicBezTo>
                    <a:pt x="49" y="132"/>
                    <a:pt x="47" y="122"/>
                    <a:pt x="48" y="111"/>
                  </a:cubicBezTo>
                  <a:cubicBezTo>
                    <a:pt x="48" y="102"/>
                    <a:pt x="50" y="94"/>
                    <a:pt x="55" y="87"/>
                  </a:cubicBezTo>
                  <a:cubicBezTo>
                    <a:pt x="62" y="76"/>
                    <a:pt x="72" y="70"/>
                    <a:pt x="86" y="71"/>
                  </a:cubicBezTo>
                  <a:cubicBezTo>
                    <a:pt x="86" y="66"/>
                    <a:pt x="86" y="62"/>
                    <a:pt x="87" y="58"/>
                  </a:cubicBezTo>
                  <a:cubicBezTo>
                    <a:pt x="90" y="42"/>
                    <a:pt x="106" y="30"/>
                    <a:pt x="123" y="29"/>
                  </a:cubicBezTo>
                  <a:cubicBezTo>
                    <a:pt x="143" y="28"/>
                    <a:pt x="155" y="39"/>
                    <a:pt x="158" y="58"/>
                  </a:cubicBezTo>
                  <a:cubicBezTo>
                    <a:pt x="158" y="59"/>
                    <a:pt x="158" y="60"/>
                    <a:pt x="158" y="61"/>
                  </a:cubicBezTo>
                  <a:cubicBezTo>
                    <a:pt x="177" y="63"/>
                    <a:pt x="186" y="76"/>
                    <a:pt x="190" y="93"/>
                  </a:cubicBezTo>
                  <a:cubicBezTo>
                    <a:pt x="194" y="110"/>
                    <a:pt x="190" y="125"/>
                    <a:pt x="176" y="137"/>
                  </a:cubicBezTo>
                  <a:cubicBezTo>
                    <a:pt x="183" y="141"/>
                    <a:pt x="189" y="145"/>
                    <a:pt x="195" y="149"/>
                  </a:cubicBezTo>
                  <a:cubicBezTo>
                    <a:pt x="200" y="122"/>
                    <a:pt x="200" y="95"/>
                    <a:pt x="190" y="69"/>
                  </a:cubicBezTo>
                  <a:cubicBezTo>
                    <a:pt x="176" y="30"/>
                    <a:pt x="138" y="14"/>
                    <a:pt x="99" y="31"/>
                  </a:cubicBezTo>
                  <a:cubicBezTo>
                    <a:pt x="78" y="40"/>
                    <a:pt x="62" y="56"/>
                    <a:pt x="51" y="76"/>
                  </a:cubicBezTo>
                  <a:cubicBezTo>
                    <a:pt x="30" y="114"/>
                    <a:pt x="19" y="155"/>
                    <a:pt x="19" y="198"/>
                  </a:cubicBezTo>
                  <a:cubicBezTo>
                    <a:pt x="20" y="230"/>
                    <a:pt x="27" y="261"/>
                    <a:pt x="44" y="288"/>
                  </a:cubicBezTo>
                  <a:cubicBezTo>
                    <a:pt x="56" y="306"/>
                    <a:pt x="71" y="320"/>
                    <a:pt x="92" y="325"/>
                  </a:cubicBezTo>
                  <a:cubicBezTo>
                    <a:pt x="107" y="329"/>
                    <a:pt x="121" y="327"/>
                    <a:pt x="136" y="322"/>
                  </a:cubicBezTo>
                  <a:cubicBezTo>
                    <a:pt x="157" y="315"/>
                    <a:pt x="174" y="303"/>
                    <a:pt x="187" y="284"/>
                  </a:cubicBezTo>
                  <a:cubicBezTo>
                    <a:pt x="195" y="273"/>
                    <a:pt x="200" y="260"/>
                    <a:pt x="195" y="245"/>
                  </a:cubicBezTo>
                  <a:cubicBezTo>
                    <a:pt x="188" y="222"/>
                    <a:pt x="161" y="215"/>
                    <a:pt x="144" y="233"/>
                  </a:cubicBezTo>
                  <a:cubicBezTo>
                    <a:pt x="141" y="235"/>
                    <a:pt x="138" y="235"/>
                    <a:pt x="135" y="233"/>
                  </a:cubicBezTo>
                  <a:cubicBezTo>
                    <a:pt x="132" y="230"/>
                    <a:pt x="132" y="226"/>
                    <a:pt x="135" y="223"/>
                  </a:cubicBezTo>
                  <a:cubicBezTo>
                    <a:pt x="143" y="216"/>
                    <a:pt x="152" y="211"/>
                    <a:pt x="163" y="210"/>
                  </a:cubicBezTo>
                  <a:cubicBezTo>
                    <a:pt x="175" y="208"/>
                    <a:pt x="186" y="213"/>
                    <a:pt x="197" y="217"/>
                  </a:cubicBezTo>
                  <a:cubicBezTo>
                    <a:pt x="213" y="222"/>
                    <a:pt x="227" y="231"/>
                    <a:pt x="238" y="244"/>
                  </a:cubicBezTo>
                  <a:cubicBezTo>
                    <a:pt x="254" y="261"/>
                    <a:pt x="259" y="282"/>
                    <a:pt x="256" y="305"/>
                  </a:cubicBezTo>
                  <a:cubicBezTo>
                    <a:pt x="256" y="310"/>
                    <a:pt x="253" y="313"/>
                    <a:pt x="249" y="312"/>
                  </a:cubicBezTo>
                  <a:cubicBezTo>
                    <a:pt x="244" y="312"/>
                    <a:pt x="243" y="309"/>
                    <a:pt x="243" y="304"/>
                  </a:cubicBezTo>
                  <a:cubicBezTo>
                    <a:pt x="242" y="295"/>
                    <a:pt x="243" y="285"/>
                    <a:pt x="240" y="276"/>
                  </a:cubicBezTo>
                  <a:cubicBezTo>
                    <a:pt x="236" y="259"/>
                    <a:pt x="225" y="247"/>
                    <a:pt x="210" y="238"/>
                  </a:cubicBezTo>
                  <a:cubicBezTo>
                    <a:pt x="209" y="238"/>
                    <a:pt x="209" y="238"/>
                    <a:pt x="208" y="237"/>
                  </a:cubicBezTo>
                  <a:cubicBezTo>
                    <a:pt x="209" y="241"/>
                    <a:pt x="210" y="245"/>
                    <a:pt x="211" y="249"/>
                  </a:cubicBezTo>
                  <a:cubicBezTo>
                    <a:pt x="213" y="264"/>
                    <a:pt x="209" y="277"/>
                    <a:pt x="201" y="289"/>
                  </a:cubicBezTo>
                  <a:cubicBezTo>
                    <a:pt x="182" y="318"/>
                    <a:pt x="154" y="336"/>
                    <a:pt x="119" y="340"/>
                  </a:cubicBezTo>
                  <a:cubicBezTo>
                    <a:pt x="86" y="344"/>
                    <a:pt x="59" y="330"/>
                    <a:pt x="39" y="304"/>
                  </a:cubicBezTo>
                  <a:cubicBezTo>
                    <a:pt x="24" y="283"/>
                    <a:pt x="14" y="259"/>
                    <a:pt x="10" y="234"/>
                  </a:cubicBezTo>
                  <a:cubicBezTo>
                    <a:pt x="0" y="174"/>
                    <a:pt x="12" y="118"/>
                    <a:pt x="42" y="66"/>
                  </a:cubicBezTo>
                  <a:cubicBezTo>
                    <a:pt x="55" y="43"/>
                    <a:pt x="74" y="26"/>
                    <a:pt x="99" y="17"/>
                  </a:cubicBezTo>
                  <a:cubicBezTo>
                    <a:pt x="142" y="0"/>
                    <a:pt x="185" y="19"/>
                    <a:pt x="202" y="62"/>
                  </a:cubicBezTo>
                  <a:cubicBezTo>
                    <a:pt x="213" y="89"/>
                    <a:pt x="214" y="118"/>
                    <a:pt x="210" y="147"/>
                  </a:cubicBezTo>
                  <a:cubicBezTo>
                    <a:pt x="208" y="156"/>
                    <a:pt x="208" y="156"/>
                    <a:pt x="216" y="161"/>
                  </a:cubicBezTo>
                  <a:cubicBezTo>
                    <a:pt x="239" y="173"/>
                    <a:pt x="257" y="189"/>
                    <a:pt x="271" y="211"/>
                  </a:cubicBezTo>
                  <a:cubicBezTo>
                    <a:pt x="282" y="230"/>
                    <a:pt x="288" y="251"/>
                    <a:pt x="291" y="273"/>
                  </a:cubicBezTo>
                  <a:cubicBezTo>
                    <a:pt x="292" y="284"/>
                    <a:pt x="293" y="295"/>
                    <a:pt x="293" y="307"/>
                  </a:cubicBezTo>
                  <a:cubicBezTo>
                    <a:pt x="294" y="311"/>
                    <a:pt x="290" y="314"/>
                    <a:pt x="286" y="314"/>
                  </a:cubicBezTo>
                  <a:cubicBezTo>
                    <a:pt x="283" y="314"/>
                    <a:pt x="280" y="311"/>
                    <a:pt x="280" y="307"/>
                  </a:cubicBezTo>
                  <a:cubicBezTo>
                    <a:pt x="280" y="306"/>
                    <a:pt x="280" y="305"/>
                    <a:pt x="280" y="304"/>
                  </a:cubicBezTo>
                  <a:cubicBezTo>
                    <a:pt x="279" y="287"/>
                    <a:pt x="277" y="270"/>
                    <a:pt x="273" y="254"/>
                  </a:cubicBezTo>
                  <a:cubicBezTo>
                    <a:pt x="265" y="219"/>
                    <a:pt x="245" y="193"/>
                    <a:pt x="214" y="175"/>
                  </a:cubicBezTo>
                  <a:cubicBezTo>
                    <a:pt x="197" y="165"/>
                    <a:pt x="179" y="154"/>
                    <a:pt x="161" y="143"/>
                  </a:cubicBezTo>
                  <a:cubicBezTo>
                    <a:pt x="149" y="136"/>
                    <a:pt x="139" y="126"/>
                    <a:pt x="130" y="114"/>
                  </a:cubicBezTo>
                  <a:cubicBezTo>
                    <a:pt x="128" y="110"/>
                    <a:pt x="128" y="107"/>
                    <a:pt x="131" y="104"/>
                  </a:cubicBezTo>
                  <a:cubicBezTo>
                    <a:pt x="134" y="102"/>
                    <a:pt x="138" y="102"/>
                    <a:pt x="141" y="106"/>
                  </a:cubicBezTo>
                  <a:cubicBezTo>
                    <a:pt x="148" y="113"/>
                    <a:pt x="155" y="120"/>
                    <a:pt x="162" y="127"/>
                  </a:cubicBezTo>
                  <a:cubicBezTo>
                    <a:pt x="164" y="129"/>
                    <a:pt x="165" y="129"/>
                    <a:pt x="167" y="127"/>
                  </a:cubicBezTo>
                  <a:cubicBezTo>
                    <a:pt x="176" y="119"/>
                    <a:pt x="179" y="110"/>
                    <a:pt x="177" y="99"/>
                  </a:cubicBezTo>
                  <a:cubicBezTo>
                    <a:pt x="176" y="91"/>
                    <a:pt x="173" y="85"/>
                    <a:pt x="168" y="80"/>
                  </a:cubicBezTo>
                  <a:cubicBezTo>
                    <a:pt x="164" y="76"/>
                    <a:pt x="159" y="74"/>
                    <a:pt x="154" y="76"/>
                  </a:cubicBezTo>
                  <a:cubicBezTo>
                    <a:pt x="148" y="78"/>
                    <a:pt x="144" y="75"/>
                    <a:pt x="144" y="69"/>
                  </a:cubicBezTo>
                  <a:cubicBezTo>
                    <a:pt x="144" y="66"/>
                    <a:pt x="144" y="63"/>
                    <a:pt x="144" y="60"/>
                  </a:cubicBezTo>
                  <a:cubicBezTo>
                    <a:pt x="143" y="49"/>
                    <a:pt x="136" y="43"/>
                    <a:pt x="125" y="43"/>
                  </a:cubicBezTo>
                  <a:cubicBezTo>
                    <a:pt x="112" y="43"/>
                    <a:pt x="100" y="53"/>
                    <a:pt x="100" y="64"/>
                  </a:cubicBezTo>
                  <a:cubicBezTo>
                    <a:pt x="99" y="70"/>
                    <a:pt x="101" y="76"/>
                    <a:pt x="105" y="81"/>
                  </a:cubicBezTo>
                  <a:cubicBezTo>
                    <a:pt x="106" y="82"/>
                    <a:pt x="107" y="83"/>
                    <a:pt x="108" y="84"/>
                  </a:cubicBezTo>
                  <a:cubicBezTo>
                    <a:pt x="111" y="88"/>
                    <a:pt x="111" y="92"/>
                    <a:pt x="108" y="95"/>
                  </a:cubicBezTo>
                  <a:cubicBezTo>
                    <a:pt x="104" y="97"/>
                    <a:pt x="101" y="96"/>
                    <a:pt x="97" y="93"/>
                  </a:cubicBezTo>
                  <a:cubicBezTo>
                    <a:pt x="87" y="80"/>
                    <a:pt x="73" y="81"/>
                    <a:pt x="66" y="96"/>
                  </a:cubicBezTo>
                  <a:cubicBezTo>
                    <a:pt x="60" y="108"/>
                    <a:pt x="59" y="120"/>
                    <a:pt x="65" y="131"/>
                  </a:cubicBezTo>
                  <a:cubicBezTo>
                    <a:pt x="68" y="138"/>
                    <a:pt x="74" y="143"/>
                    <a:pt x="82" y="144"/>
                  </a:cubicBezTo>
                  <a:cubicBezTo>
                    <a:pt x="86" y="145"/>
                    <a:pt x="88" y="148"/>
                    <a:pt x="87" y="152"/>
                  </a:cubicBezTo>
                  <a:cubicBezTo>
                    <a:pt x="87" y="156"/>
                    <a:pt x="84" y="158"/>
                    <a:pt x="80" y="158"/>
                  </a:cubicBezTo>
                  <a:cubicBezTo>
                    <a:pt x="77" y="158"/>
                    <a:pt x="74" y="157"/>
                    <a:pt x="71" y="156"/>
                  </a:cubicBezTo>
                  <a:cubicBezTo>
                    <a:pt x="60" y="153"/>
                    <a:pt x="50" y="157"/>
                    <a:pt x="44" y="167"/>
                  </a:cubicBezTo>
                  <a:cubicBezTo>
                    <a:pt x="40" y="175"/>
                    <a:pt x="39" y="184"/>
                    <a:pt x="42" y="192"/>
                  </a:cubicBezTo>
                  <a:cubicBezTo>
                    <a:pt x="45" y="204"/>
                    <a:pt x="57" y="210"/>
                    <a:pt x="70" y="205"/>
                  </a:cubicBezTo>
                  <a:cubicBezTo>
                    <a:pt x="73" y="204"/>
                    <a:pt x="76" y="204"/>
                    <a:pt x="78" y="207"/>
                  </a:cubicBezTo>
                  <a:cubicBezTo>
                    <a:pt x="79" y="209"/>
                    <a:pt x="80" y="212"/>
                    <a:pt x="79" y="215"/>
                  </a:cubicBezTo>
                  <a:cubicBezTo>
                    <a:pt x="79" y="218"/>
                    <a:pt x="76" y="220"/>
                    <a:pt x="73" y="220"/>
                  </a:cubicBezTo>
                  <a:cubicBezTo>
                    <a:pt x="57" y="220"/>
                    <a:pt x="49" y="231"/>
                    <a:pt x="53" y="248"/>
                  </a:cubicBezTo>
                  <a:cubicBezTo>
                    <a:pt x="55" y="254"/>
                    <a:pt x="57" y="259"/>
                    <a:pt x="62" y="264"/>
                  </a:cubicBezTo>
                  <a:cubicBezTo>
                    <a:pt x="67" y="268"/>
                    <a:pt x="72" y="268"/>
                    <a:pt x="76" y="263"/>
                  </a:cubicBezTo>
                  <a:cubicBezTo>
                    <a:pt x="78" y="262"/>
                    <a:pt x="79" y="261"/>
                    <a:pt x="80" y="260"/>
                  </a:cubicBezTo>
                  <a:cubicBezTo>
                    <a:pt x="83" y="258"/>
                    <a:pt x="86" y="258"/>
                    <a:pt x="89" y="261"/>
                  </a:cubicBezTo>
                  <a:cubicBezTo>
                    <a:pt x="92" y="263"/>
                    <a:pt x="92" y="266"/>
                    <a:pt x="90" y="269"/>
                  </a:cubicBezTo>
                  <a:cubicBezTo>
                    <a:pt x="86" y="274"/>
                    <a:pt x="87" y="278"/>
                    <a:pt x="89" y="282"/>
                  </a:cubicBezTo>
                  <a:cubicBezTo>
                    <a:pt x="92" y="293"/>
                    <a:pt x="104" y="300"/>
                    <a:pt x="115" y="299"/>
                  </a:cubicBezTo>
                  <a:cubicBezTo>
                    <a:pt x="128" y="298"/>
                    <a:pt x="137" y="290"/>
                    <a:pt x="139" y="278"/>
                  </a:cubicBezTo>
                  <a:cubicBezTo>
                    <a:pt x="139" y="275"/>
                    <a:pt x="139" y="271"/>
                    <a:pt x="138" y="268"/>
                  </a:cubicBezTo>
                  <a:cubicBezTo>
                    <a:pt x="137" y="263"/>
                    <a:pt x="138" y="260"/>
                    <a:pt x="142" y="259"/>
                  </a:cubicBezTo>
                  <a:cubicBezTo>
                    <a:pt x="146" y="257"/>
                    <a:pt x="149" y="259"/>
                    <a:pt x="151" y="264"/>
                  </a:cubicBezTo>
                  <a:cubicBezTo>
                    <a:pt x="153" y="268"/>
                    <a:pt x="154" y="273"/>
                    <a:pt x="157" y="277"/>
                  </a:cubicBezTo>
                  <a:cubicBezTo>
                    <a:pt x="160" y="283"/>
                    <a:pt x="164" y="283"/>
                    <a:pt x="168" y="279"/>
                  </a:cubicBezTo>
                  <a:cubicBezTo>
                    <a:pt x="174" y="273"/>
                    <a:pt x="177" y="265"/>
                    <a:pt x="177" y="257"/>
                  </a:cubicBezTo>
                  <a:cubicBezTo>
                    <a:pt x="177" y="249"/>
                    <a:pt x="173" y="246"/>
                    <a:pt x="166" y="246"/>
                  </a:cubicBezTo>
                  <a:cubicBezTo>
                    <a:pt x="163" y="246"/>
                    <a:pt x="159" y="246"/>
                    <a:pt x="156" y="247"/>
                  </a:cubicBezTo>
                  <a:cubicBezTo>
                    <a:pt x="155" y="247"/>
                    <a:pt x="153" y="248"/>
                    <a:pt x="151" y="248"/>
                  </a:cubicBezTo>
                  <a:cubicBezTo>
                    <a:pt x="147" y="248"/>
                    <a:pt x="144" y="246"/>
                    <a:pt x="144" y="243"/>
                  </a:cubicBezTo>
                  <a:cubicBezTo>
                    <a:pt x="143" y="240"/>
                    <a:pt x="144" y="236"/>
                    <a:pt x="148" y="235"/>
                  </a:cubicBezTo>
                  <a:cubicBezTo>
                    <a:pt x="153" y="233"/>
                    <a:pt x="159" y="232"/>
                    <a:pt x="164" y="231"/>
                  </a:cubicBezTo>
                  <a:cubicBezTo>
                    <a:pt x="182" y="231"/>
                    <a:pt x="193" y="245"/>
                    <a:pt x="190" y="263"/>
                  </a:cubicBezTo>
                  <a:cubicBezTo>
                    <a:pt x="189" y="269"/>
                    <a:pt x="186" y="275"/>
                    <a:pt x="183" y="281"/>
                  </a:cubicBezTo>
                  <a:cubicBezTo>
                    <a:pt x="175" y="295"/>
                    <a:pt x="164" y="298"/>
                    <a:pt x="149" y="290"/>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GB" sz="2400" dirty="0"/>
            </a:p>
          </p:txBody>
        </p:sp>
      </p:grpSp>
      <p:sp>
        <p:nvSpPr>
          <p:cNvPr id="31" name="TextBox 30"/>
          <p:cNvSpPr txBox="1"/>
          <p:nvPr/>
        </p:nvSpPr>
        <p:spPr>
          <a:xfrm>
            <a:off x="9489326" y="2089164"/>
            <a:ext cx="830164" cy="379656"/>
          </a:xfrm>
          <a:prstGeom prst="rect">
            <a:avLst/>
          </a:prstGeom>
          <a:noFill/>
        </p:spPr>
        <p:txBody>
          <a:bodyPr wrap="none" rtlCol="0">
            <a:spAutoFit/>
          </a:bodyPr>
          <a:lstStyle/>
          <a:p>
            <a:r>
              <a:rPr lang="en-GB" sz="1867" dirty="0" err="1">
                <a:solidFill>
                  <a:srgbClr val="001965"/>
                </a:solidFill>
              </a:rPr>
              <a:t>Mozek</a:t>
            </a:r>
            <a:endParaRPr lang="en-GB" sz="1867" dirty="0"/>
          </a:p>
        </p:txBody>
      </p:sp>
      <p:grpSp>
        <p:nvGrpSpPr>
          <p:cNvPr id="104" name="Group 103"/>
          <p:cNvGrpSpPr/>
          <p:nvPr/>
        </p:nvGrpSpPr>
        <p:grpSpPr>
          <a:xfrm>
            <a:off x="8717141" y="2006347"/>
            <a:ext cx="576000" cy="576000"/>
            <a:chOff x="5393874" y="500805"/>
            <a:chExt cx="820800" cy="824400"/>
          </a:xfrm>
        </p:grpSpPr>
        <p:sp>
          <p:nvSpPr>
            <p:cNvPr id="105" name="Freeform 198"/>
            <p:cNvSpPr>
              <a:spLocks/>
            </p:cNvSpPr>
            <p:nvPr/>
          </p:nvSpPr>
          <p:spPr bwMode="auto">
            <a:xfrm>
              <a:off x="5393874" y="500805"/>
              <a:ext cx="820800" cy="824400"/>
            </a:xfrm>
            <a:custGeom>
              <a:avLst/>
              <a:gdLst>
                <a:gd name="T0" fmla="*/ 255 w 255"/>
                <a:gd name="T1" fmla="*/ 233 h 255"/>
                <a:gd name="T2" fmla="*/ 234 w 255"/>
                <a:gd name="T3" fmla="*/ 255 h 255"/>
                <a:gd name="T4" fmla="*/ 22 w 255"/>
                <a:gd name="T5" fmla="*/ 255 h 255"/>
                <a:gd name="T6" fmla="*/ 0 w 255"/>
                <a:gd name="T7" fmla="*/ 233 h 255"/>
                <a:gd name="T8" fmla="*/ 0 w 255"/>
                <a:gd name="T9" fmla="*/ 22 h 255"/>
                <a:gd name="T10" fmla="*/ 22 w 255"/>
                <a:gd name="T11" fmla="*/ 0 h 255"/>
                <a:gd name="T12" fmla="*/ 234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6"/>
                    <a:pt x="246" y="255"/>
                    <a:pt x="234" y="255"/>
                  </a:cubicBezTo>
                  <a:cubicBezTo>
                    <a:pt x="22" y="255"/>
                    <a:pt x="22" y="255"/>
                    <a:pt x="22" y="255"/>
                  </a:cubicBezTo>
                  <a:cubicBezTo>
                    <a:pt x="10" y="255"/>
                    <a:pt x="0" y="246"/>
                    <a:pt x="0" y="233"/>
                  </a:cubicBezTo>
                  <a:cubicBezTo>
                    <a:pt x="0" y="22"/>
                    <a:pt x="0" y="22"/>
                    <a:pt x="0" y="22"/>
                  </a:cubicBezTo>
                  <a:cubicBezTo>
                    <a:pt x="0" y="10"/>
                    <a:pt x="10" y="0"/>
                    <a:pt x="22" y="0"/>
                  </a:cubicBezTo>
                  <a:cubicBezTo>
                    <a:pt x="234" y="0"/>
                    <a:pt x="234" y="0"/>
                    <a:pt x="234" y="0"/>
                  </a:cubicBezTo>
                  <a:cubicBezTo>
                    <a:pt x="246" y="0"/>
                    <a:pt x="255" y="10"/>
                    <a:pt x="255" y="22"/>
                  </a:cubicBezTo>
                  <a:lnTo>
                    <a:pt x="255" y="23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sp>
          <p:nvSpPr>
            <p:cNvPr id="106" name="Freeform 70"/>
            <p:cNvSpPr>
              <a:spLocks noEditPoints="1"/>
            </p:cNvSpPr>
            <p:nvPr/>
          </p:nvSpPr>
          <p:spPr bwMode="auto">
            <a:xfrm>
              <a:off x="5466446" y="656525"/>
              <a:ext cx="675657" cy="512960"/>
            </a:xfrm>
            <a:custGeom>
              <a:avLst/>
              <a:gdLst>
                <a:gd name="T0" fmla="*/ 216 w 283"/>
                <a:gd name="T1" fmla="*/ 30 h 215"/>
                <a:gd name="T2" fmla="*/ 271 w 283"/>
                <a:gd name="T3" fmla="*/ 94 h 215"/>
                <a:gd name="T4" fmla="*/ 275 w 283"/>
                <a:gd name="T5" fmla="*/ 140 h 215"/>
                <a:gd name="T6" fmla="*/ 246 w 283"/>
                <a:gd name="T7" fmla="*/ 181 h 215"/>
                <a:gd name="T8" fmla="*/ 189 w 283"/>
                <a:gd name="T9" fmla="*/ 190 h 215"/>
                <a:gd name="T10" fmla="*/ 90 w 283"/>
                <a:gd name="T11" fmla="*/ 190 h 215"/>
                <a:gd name="T12" fmla="*/ 35 w 283"/>
                <a:gd name="T13" fmla="*/ 181 h 215"/>
                <a:gd name="T14" fmla="*/ 6 w 283"/>
                <a:gd name="T15" fmla="*/ 135 h 215"/>
                <a:gd name="T16" fmla="*/ 34 w 283"/>
                <a:gd name="T17" fmla="*/ 54 h 215"/>
                <a:gd name="T18" fmla="*/ 142 w 283"/>
                <a:gd name="T19" fmla="*/ 14 h 215"/>
                <a:gd name="T20" fmla="*/ 170 w 283"/>
                <a:gd name="T21" fmla="*/ 155 h 215"/>
                <a:gd name="T22" fmla="*/ 150 w 283"/>
                <a:gd name="T23" fmla="*/ 164 h 215"/>
                <a:gd name="T24" fmla="*/ 247 w 283"/>
                <a:gd name="T25" fmla="*/ 173 h 215"/>
                <a:gd name="T26" fmla="*/ 265 w 283"/>
                <a:gd name="T27" fmla="*/ 149 h 215"/>
                <a:gd name="T28" fmla="*/ 237 w 283"/>
                <a:gd name="T29" fmla="*/ 158 h 215"/>
                <a:gd name="T30" fmla="*/ 271 w 283"/>
                <a:gd name="T31" fmla="*/ 126 h 215"/>
                <a:gd name="T32" fmla="*/ 246 w 283"/>
                <a:gd name="T33" fmla="*/ 102 h 215"/>
                <a:gd name="T34" fmla="*/ 256 w 283"/>
                <a:gd name="T35" fmla="*/ 125 h 215"/>
                <a:gd name="T36" fmla="*/ 228 w 283"/>
                <a:gd name="T37" fmla="*/ 106 h 215"/>
                <a:gd name="T38" fmla="*/ 242 w 283"/>
                <a:gd name="T39" fmla="*/ 57 h 215"/>
                <a:gd name="T40" fmla="*/ 185 w 283"/>
                <a:gd name="T41" fmla="*/ 95 h 215"/>
                <a:gd name="T42" fmla="*/ 190 w 283"/>
                <a:gd name="T43" fmla="*/ 73 h 215"/>
                <a:gd name="T44" fmla="*/ 161 w 283"/>
                <a:gd name="T45" fmla="*/ 37 h 215"/>
                <a:gd name="T46" fmla="*/ 211 w 283"/>
                <a:gd name="T47" fmla="*/ 36 h 215"/>
                <a:gd name="T48" fmla="*/ 148 w 283"/>
                <a:gd name="T49" fmla="*/ 40 h 215"/>
                <a:gd name="T50" fmla="*/ 183 w 283"/>
                <a:gd name="T51" fmla="*/ 57 h 215"/>
                <a:gd name="T52" fmla="*/ 153 w 283"/>
                <a:gd name="T53" fmla="*/ 77 h 215"/>
                <a:gd name="T54" fmla="*/ 180 w 283"/>
                <a:gd name="T55" fmla="*/ 165 h 215"/>
                <a:gd name="T56" fmla="*/ 28 w 283"/>
                <a:gd name="T57" fmla="*/ 125 h 215"/>
                <a:gd name="T58" fmla="*/ 37 w 283"/>
                <a:gd name="T59" fmla="*/ 102 h 215"/>
                <a:gd name="T60" fmla="*/ 12 w 283"/>
                <a:gd name="T61" fmla="*/ 123 h 215"/>
                <a:gd name="T62" fmla="*/ 46 w 283"/>
                <a:gd name="T63" fmla="*/ 158 h 215"/>
                <a:gd name="T64" fmla="*/ 17 w 283"/>
                <a:gd name="T65" fmla="*/ 151 h 215"/>
                <a:gd name="T66" fmla="*/ 35 w 283"/>
                <a:gd name="T67" fmla="*/ 173 h 215"/>
                <a:gd name="T68" fmla="*/ 134 w 283"/>
                <a:gd name="T69" fmla="*/ 164 h 215"/>
                <a:gd name="T70" fmla="*/ 115 w 283"/>
                <a:gd name="T71" fmla="*/ 155 h 215"/>
                <a:gd name="T72" fmla="*/ 134 w 283"/>
                <a:gd name="T73" fmla="*/ 143 h 215"/>
                <a:gd name="T74" fmla="*/ 109 w 283"/>
                <a:gd name="T75" fmla="*/ 61 h 215"/>
                <a:gd name="T76" fmla="*/ 102 w 283"/>
                <a:gd name="T77" fmla="*/ 52 h 215"/>
                <a:gd name="T78" fmla="*/ 135 w 283"/>
                <a:gd name="T79" fmla="*/ 26 h 215"/>
                <a:gd name="T80" fmla="*/ 73 w 283"/>
                <a:gd name="T81" fmla="*/ 36 h 215"/>
                <a:gd name="T82" fmla="*/ 121 w 283"/>
                <a:gd name="T83" fmla="*/ 38 h 215"/>
                <a:gd name="T84" fmla="*/ 94 w 283"/>
                <a:gd name="T85" fmla="*/ 75 h 215"/>
                <a:gd name="T86" fmla="*/ 98 w 283"/>
                <a:gd name="T87" fmla="*/ 95 h 215"/>
                <a:gd name="T88" fmla="*/ 40 w 283"/>
                <a:gd name="T89" fmla="*/ 58 h 215"/>
                <a:gd name="T90" fmla="*/ 56 w 283"/>
                <a:gd name="T91" fmla="*/ 106 h 215"/>
                <a:gd name="T92" fmla="*/ 31 w 283"/>
                <a:gd name="T93" fmla="*/ 129 h 215"/>
                <a:gd name="T94" fmla="*/ 148 w 283"/>
                <a:gd name="T95" fmla="*/ 208 h 215"/>
                <a:gd name="T96" fmla="*/ 141 w 283"/>
                <a:gd name="T97" fmla="*/ 17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15">
                  <a:moveTo>
                    <a:pt x="142" y="14"/>
                  </a:moveTo>
                  <a:cubicBezTo>
                    <a:pt x="164" y="0"/>
                    <a:pt x="200" y="7"/>
                    <a:pt x="216" y="30"/>
                  </a:cubicBezTo>
                  <a:cubicBezTo>
                    <a:pt x="223" y="39"/>
                    <a:pt x="229" y="45"/>
                    <a:pt x="240" y="48"/>
                  </a:cubicBezTo>
                  <a:cubicBezTo>
                    <a:pt x="257" y="53"/>
                    <a:pt x="275" y="74"/>
                    <a:pt x="271" y="94"/>
                  </a:cubicBezTo>
                  <a:cubicBezTo>
                    <a:pt x="270" y="97"/>
                    <a:pt x="271" y="101"/>
                    <a:pt x="273" y="104"/>
                  </a:cubicBezTo>
                  <a:cubicBezTo>
                    <a:pt x="280" y="116"/>
                    <a:pt x="283" y="128"/>
                    <a:pt x="275" y="140"/>
                  </a:cubicBezTo>
                  <a:cubicBezTo>
                    <a:pt x="274" y="143"/>
                    <a:pt x="275" y="147"/>
                    <a:pt x="275" y="150"/>
                  </a:cubicBezTo>
                  <a:cubicBezTo>
                    <a:pt x="276" y="171"/>
                    <a:pt x="267" y="181"/>
                    <a:pt x="246" y="181"/>
                  </a:cubicBezTo>
                  <a:cubicBezTo>
                    <a:pt x="232" y="181"/>
                    <a:pt x="218" y="181"/>
                    <a:pt x="204" y="181"/>
                  </a:cubicBezTo>
                  <a:cubicBezTo>
                    <a:pt x="197" y="181"/>
                    <a:pt x="193" y="183"/>
                    <a:pt x="189" y="190"/>
                  </a:cubicBezTo>
                  <a:cubicBezTo>
                    <a:pt x="179" y="211"/>
                    <a:pt x="160" y="215"/>
                    <a:pt x="139" y="215"/>
                  </a:cubicBezTo>
                  <a:cubicBezTo>
                    <a:pt x="119" y="215"/>
                    <a:pt x="101" y="209"/>
                    <a:pt x="90" y="190"/>
                  </a:cubicBezTo>
                  <a:cubicBezTo>
                    <a:pt x="88" y="186"/>
                    <a:pt x="81" y="182"/>
                    <a:pt x="77" y="182"/>
                  </a:cubicBezTo>
                  <a:cubicBezTo>
                    <a:pt x="63" y="180"/>
                    <a:pt x="49" y="182"/>
                    <a:pt x="35" y="181"/>
                  </a:cubicBezTo>
                  <a:cubicBezTo>
                    <a:pt x="17" y="180"/>
                    <a:pt x="8" y="170"/>
                    <a:pt x="9" y="152"/>
                  </a:cubicBezTo>
                  <a:cubicBezTo>
                    <a:pt x="9" y="146"/>
                    <a:pt x="7" y="141"/>
                    <a:pt x="6" y="135"/>
                  </a:cubicBezTo>
                  <a:cubicBezTo>
                    <a:pt x="6" y="134"/>
                    <a:pt x="6" y="134"/>
                    <a:pt x="5" y="133"/>
                  </a:cubicBezTo>
                  <a:cubicBezTo>
                    <a:pt x="0" y="114"/>
                    <a:pt x="17" y="62"/>
                    <a:pt x="34" y="54"/>
                  </a:cubicBezTo>
                  <a:cubicBezTo>
                    <a:pt x="50" y="46"/>
                    <a:pt x="62" y="36"/>
                    <a:pt x="75" y="23"/>
                  </a:cubicBezTo>
                  <a:cubicBezTo>
                    <a:pt x="93" y="4"/>
                    <a:pt x="122" y="2"/>
                    <a:pt x="142" y="14"/>
                  </a:cubicBezTo>
                  <a:close/>
                  <a:moveTo>
                    <a:pt x="180" y="165"/>
                  </a:moveTo>
                  <a:cubicBezTo>
                    <a:pt x="175" y="161"/>
                    <a:pt x="173" y="157"/>
                    <a:pt x="170" y="155"/>
                  </a:cubicBezTo>
                  <a:cubicBezTo>
                    <a:pt x="164" y="154"/>
                    <a:pt x="158" y="153"/>
                    <a:pt x="152" y="154"/>
                  </a:cubicBezTo>
                  <a:cubicBezTo>
                    <a:pt x="151" y="154"/>
                    <a:pt x="148" y="162"/>
                    <a:pt x="150" y="164"/>
                  </a:cubicBezTo>
                  <a:cubicBezTo>
                    <a:pt x="152" y="168"/>
                    <a:pt x="158" y="173"/>
                    <a:pt x="162" y="173"/>
                  </a:cubicBezTo>
                  <a:cubicBezTo>
                    <a:pt x="191" y="174"/>
                    <a:pt x="219" y="174"/>
                    <a:pt x="247" y="173"/>
                  </a:cubicBezTo>
                  <a:cubicBezTo>
                    <a:pt x="254" y="173"/>
                    <a:pt x="261" y="166"/>
                    <a:pt x="266" y="161"/>
                  </a:cubicBezTo>
                  <a:cubicBezTo>
                    <a:pt x="268" y="159"/>
                    <a:pt x="267" y="152"/>
                    <a:pt x="265" y="149"/>
                  </a:cubicBezTo>
                  <a:cubicBezTo>
                    <a:pt x="263" y="147"/>
                    <a:pt x="257" y="148"/>
                    <a:pt x="254" y="149"/>
                  </a:cubicBezTo>
                  <a:cubicBezTo>
                    <a:pt x="249" y="151"/>
                    <a:pt x="244" y="154"/>
                    <a:pt x="237" y="158"/>
                  </a:cubicBezTo>
                  <a:cubicBezTo>
                    <a:pt x="239" y="144"/>
                    <a:pt x="248" y="141"/>
                    <a:pt x="257" y="140"/>
                  </a:cubicBezTo>
                  <a:cubicBezTo>
                    <a:pt x="265" y="138"/>
                    <a:pt x="273" y="135"/>
                    <a:pt x="271" y="126"/>
                  </a:cubicBezTo>
                  <a:cubicBezTo>
                    <a:pt x="269" y="117"/>
                    <a:pt x="263" y="109"/>
                    <a:pt x="258" y="102"/>
                  </a:cubicBezTo>
                  <a:cubicBezTo>
                    <a:pt x="256" y="100"/>
                    <a:pt x="250" y="102"/>
                    <a:pt x="246" y="102"/>
                  </a:cubicBezTo>
                  <a:cubicBezTo>
                    <a:pt x="246" y="106"/>
                    <a:pt x="246" y="111"/>
                    <a:pt x="248" y="114"/>
                  </a:cubicBezTo>
                  <a:cubicBezTo>
                    <a:pt x="250" y="118"/>
                    <a:pt x="253" y="122"/>
                    <a:pt x="256" y="125"/>
                  </a:cubicBezTo>
                  <a:cubicBezTo>
                    <a:pt x="255" y="127"/>
                    <a:pt x="254" y="128"/>
                    <a:pt x="252" y="129"/>
                  </a:cubicBezTo>
                  <a:cubicBezTo>
                    <a:pt x="244" y="121"/>
                    <a:pt x="236" y="114"/>
                    <a:pt x="228" y="106"/>
                  </a:cubicBezTo>
                  <a:cubicBezTo>
                    <a:pt x="234" y="91"/>
                    <a:pt x="247" y="92"/>
                    <a:pt x="261" y="92"/>
                  </a:cubicBezTo>
                  <a:cubicBezTo>
                    <a:pt x="263" y="77"/>
                    <a:pt x="257" y="65"/>
                    <a:pt x="242" y="57"/>
                  </a:cubicBezTo>
                  <a:cubicBezTo>
                    <a:pt x="229" y="51"/>
                    <a:pt x="218" y="51"/>
                    <a:pt x="209" y="63"/>
                  </a:cubicBezTo>
                  <a:cubicBezTo>
                    <a:pt x="201" y="74"/>
                    <a:pt x="193" y="85"/>
                    <a:pt x="185" y="95"/>
                  </a:cubicBezTo>
                  <a:cubicBezTo>
                    <a:pt x="184" y="95"/>
                    <a:pt x="183" y="94"/>
                    <a:pt x="181" y="93"/>
                  </a:cubicBezTo>
                  <a:cubicBezTo>
                    <a:pt x="184" y="87"/>
                    <a:pt x="187" y="79"/>
                    <a:pt x="190" y="73"/>
                  </a:cubicBezTo>
                  <a:cubicBezTo>
                    <a:pt x="202" y="55"/>
                    <a:pt x="195" y="41"/>
                    <a:pt x="173" y="39"/>
                  </a:cubicBezTo>
                  <a:cubicBezTo>
                    <a:pt x="170" y="39"/>
                    <a:pt x="166" y="38"/>
                    <a:pt x="161" y="37"/>
                  </a:cubicBezTo>
                  <a:cubicBezTo>
                    <a:pt x="178" y="27"/>
                    <a:pt x="187" y="30"/>
                    <a:pt x="207" y="52"/>
                  </a:cubicBezTo>
                  <a:cubicBezTo>
                    <a:pt x="217" y="49"/>
                    <a:pt x="218" y="41"/>
                    <a:pt x="211" y="36"/>
                  </a:cubicBezTo>
                  <a:cubicBezTo>
                    <a:pt x="200" y="28"/>
                    <a:pt x="188" y="19"/>
                    <a:pt x="175" y="16"/>
                  </a:cubicBezTo>
                  <a:cubicBezTo>
                    <a:pt x="152" y="11"/>
                    <a:pt x="149" y="16"/>
                    <a:pt x="148" y="40"/>
                  </a:cubicBezTo>
                  <a:cubicBezTo>
                    <a:pt x="148" y="47"/>
                    <a:pt x="148" y="54"/>
                    <a:pt x="148" y="63"/>
                  </a:cubicBezTo>
                  <a:cubicBezTo>
                    <a:pt x="161" y="56"/>
                    <a:pt x="171" y="49"/>
                    <a:pt x="183" y="57"/>
                  </a:cubicBezTo>
                  <a:cubicBezTo>
                    <a:pt x="179" y="60"/>
                    <a:pt x="174" y="60"/>
                    <a:pt x="170" y="62"/>
                  </a:cubicBezTo>
                  <a:cubicBezTo>
                    <a:pt x="164" y="66"/>
                    <a:pt x="154" y="71"/>
                    <a:pt x="153" y="77"/>
                  </a:cubicBezTo>
                  <a:cubicBezTo>
                    <a:pt x="149" y="99"/>
                    <a:pt x="149" y="121"/>
                    <a:pt x="147" y="143"/>
                  </a:cubicBezTo>
                  <a:cubicBezTo>
                    <a:pt x="173" y="144"/>
                    <a:pt x="179" y="147"/>
                    <a:pt x="180" y="165"/>
                  </a:cubicBezTo>
                  <a:close/>
                  <a:moveTo>
                    <a:pt x="31" y="129"/>
                  </a:moveTo>
                  <a:cubicBezTo>
                    <a:pt x="30" y="128"/>
                    <a:pt x="29" y="126"/>
                    <a:pt x="28" y="125"/>
                  </a:cubicBezTo>
                  <a:cubicBezTo>
                    <a:pt x="31" y="121"/>
                    <a:pt x="35" y="116"/>
                    <a:pt x="38" y="111"/>
                  </a:cubicBezTo>
                  <a:cubicBezTo>
                    <a:pt x="39" y="109"/>
                    <a:pt x="39" y="104"/>
                    <a:pt x="37" y="102"/>
                  </a:cubicBezTo>
                  <a:cubicBezTo>
                    <a:pt x="37" y="101"/>
                    <a:pt x="32" y="100"/>
                    <a:pt x="30" y="101"/>
                  </a:cubicBezTo>
                  <a:cubicBezTo>
                    <a:pt x="18" y="103"/>
                    <a:pt x="13" y="112"/>
                    <a:pt x="12" y="123"/>
                  </a:cubicBezTo>
                  <a:cubicBezTo>
                    <a:pt x="11" y="135"/>
                    <a:pt x="18" y="138"/>
                    <a:pt x="29" y="140"/>
                  </a:cubicBezTo>
                  <a:cubicBezTo>
                    <a:pt x="37" y="141"/>
                    <a:pt x="46" y="145"/>
                    <a:pt x="46" y="158"/>
                  </a:cubicBezTo>
                  <a:cubicBezTo>
                    <a:pt x="42" y="155"/>
                    <a:pt x="39" y="152"/>
                    <a:pt x="36" y="152"/>
                  </a:cubicBezTo>
                  <a:cubicBezTo>
                    <a:pt x="30" y="151"/>
                    <a:pt x="24" y="151"/>
                    <a:pt x="17" y="151"/>
                  </a:cubicBezTo>
                  <a:cubicBezTo>
                    <a:pt x="21" y="158"/>
                    <a:pt x="23" y="165"/>
                    <a:pt x="27" y="171"/>
                  </a:cubicBezTo>
                  <a:cubicBezTo>
                    <a:pt x="28" y="173"/>
                    <a:pt x="32" y="173"/>
                    <a:pt x="35" y="173"/>
                  </a:cubicBezTo>
                  <a:cubicBezTo>
                    <a:pt x="64" y="174"/>
                    <a:pt x="93" y="174"/>
                    <a:pt x="122" y="173"/>
                  </a:cubicBezTo>
                  <a:cubicBezTo>
                    <a:pt x="126" y="173"/>
                    <a:pt x="131" y="168"/>
                    <a:pt x="134" y="164"/>
                  </a:cubicBezTo>
                  <a:cubicBezTo>
                    <a:pt x="135" y="162"/>
                    <a:pt x="133" y="154"/>
                    <a:pt x="131" y="154"/>
                  </a:cubicBezTo>
                  <a:cubicBezTo>
                    <a:pt x="126" y="153"/>
                    <a:pt x="120" y="153"/>
                    <a:pt x="115" y="155"/>
                  </a:cubicBezTo>
                  <a:cubicBezTo>
                    <a:pt x="111" y="156"/>
                    <a:pt x="108" y="160"/>
                    <a:pt x="105" y="163"/>
                  </a:cubicBezTo>
                  <a:cubicBezTo>
                    <a:pt x="106" y="142"/>
                    <a:pt x="121" y="144"/>
                    <a:pt x="134" y="143"/>
                  </a:cubicBezTo>
                  <a:cubicBezTo>
                    <a:pt x="134" y="123"/>
                    <a:pt x="135" y="104"/>
                    <a:pt x="134" y="86"/>
                  </a:cubicBezTo>
                  <a:cubicBezTo>
                    <a:pt x="133" y="71"/>
                    <a:pt x="125" y="62"/>
                    <a:pt x="109" y="61"/>
                  </a:cubicBezTo>
                  <a:cubicBezTo>
                    <a:pt x="106" y="61"/>
                    <a:pt x="103" y="59"/>
                    <a:pt x="100" y="57"/>
                  </a:cubicBezTo>
                  <a:cubicBezTo>
                    <a:pt x="101" y="55"/>
                    <a:pt x="101" y="54"/>
                    <a:pt x="102" y="52"/>
                  </a:cubicBezTo>
                  <a:cubicBezTo>
                    <a:pt x="113" y="54"/>
                    <a:pt x="124" y="57"/>
                    <a:pt x="135" y="60"/>
                  </a:cubicBezTo>
                  <a:cubicBezTo>
                    <a:pt x="135" y="49"/>
                    <a:pt x="136" y="38"/>
                    <a:pt x="135" y="26"/>
                  </a:cubicBezTo>
                  <a:cubicBezTo>
                    <a:pt x="134" y="22"/>
                    <a:pt x="129" y="17"/>
                    <a:pt x="125" y="16"/>
                  </a:cubicBezTo>
                  <a:cubicBezTo>
                    <a:pt x="109" y="11"/>
                    <a:pt x="83" y="22"/>
                    <a:pt x="73" y="36"/>
                  </a:cubicBezTo>
                  <a:cubicBezTo>
                    <a:pt x="67" y="43"/>
                    <a:pt x="67" y="49"/>
                    <a:pt x="77" y="52"/>
                  </a:cubicBezTo>
                  <a:cubicBezTo>
                    <a:pt x="96" y="30"/>
                    <a:pt x="110" y="25"/>
                    <a:pt x="121" y="38"/>
                  </a:cubicBezTo>
                  <a:cubicBezTo>
                    <a:pt x="118" y="38"/>
                    <a:pt x="116" y="39"/>
                    <a:pt x="113" y="39"/>
                  </a:cubicBezTo>
                  <a:cubicBezTo>
                    <a:pt x="88" y="41"/>
                    <a:pt x="81" y="53"/>
                    <a:pt x="94" y="75"/>
                  </a:cubicBezTo>
                  <a:cubicBezTo>
                    <a:pt x="98" y="80"/>
                    <a:pt x="100" y="87"/>
                    <a:pt x="102" y="93"/>
                  </a:cubicBezTo>
                  <a:cubicBezTo>
                    <a:pt x="101" y="94"/>
                    <a:pt x="100" y="94"/>
                    <a:pt x="98" y="95"/>
                  </a:cubicBezTo>
                  <a:cubicBezTo>
                    <a:pt x="90" y="83"/>
                    <a:pt x="82" y="72"/>
                    <a:pt x="73" y="61"/>
                  </a:cubicBezTo>
                  <a:cubicBezTo>
                    <a:pt x="63" y="49"/>
                    <a:pt x="52" y="52"/>
                    <a:pt x="40" y="58"/>
                  </a:cubicBezTo>
                  <a:cubicBezTo>
                    <a:pt x="25" y="67"/>
                    <a:pt x="20" y="78"/>
                    <a:pt x="24" y="92"/>
                  </a:cubicBezTo>
                  <a:cubicBezTo>
                    <a:pt x="37" y="93"/>
                    <a:pt x="51" y="91"/>
                    <a:pt x="56" y="106"/>
                  </a:cubicBezTo>
                  <a:cubicBezTo>
                    <a:pt x="51" y="111"/>
                    <a:pt x="47" y="114"/>
                    <a:pt x="44" y="117"/>
                  </a:cubicBezTo>
                  <a:cubicBezTo>
                    <a:pt x="40" y="121"/>
                    <a:pt x="35" y="125"/>
                    <a:pt x="31" y="129"/>
                  </a:cubicBezTo>
                  <a:close/>
                  <a:moveTo>
                    <a:pt x="97" y="184"/>
                  </a:moveTo>
                  <a:cubicBezTo>
                    <a:pt x="105" y="203"/>
                    <a:pt x="123" y="211"/>
                    <a:pt x="148" y="208"/>
                  </a:cubicBezTo>
                  <a:cubicBezTo>
                    <a:pt x="168" y="206"/>
                    <a:pt x="180" y="197"/>
                    <a:pt x="183" y="183"/>
                  </a:cubicBezTo>
                  <a:cubicBezTo>
                    <a:pt x="169" y="181"/>
                    <a:pt x="155" y="179"/>
                    <a:pt x="141" y="177"/>
                  </a:cubicBezTo>
                  <a:cubicBezTo>
                    <a:pt x="127" y="179"/>
                    <a:pt x="112" y="182"/>
                    <a:pt x="97" y="184"/>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grpSp>
      <p:sp>
        <p:nvSpPr>
          <p:cNvPr id="58" name="TextBox 57"/>
          <p:cNvSpPr txBox="1"/>
          <p:nvPr/>
        </p:nvSpPr>
        <p:spPr>
          <a:xfrm>
            <a:off x="9489324" y="2778041"/>
            <a:ext cx="636713" cy="379656"/>
          </a:xfrm>
          <a:prstGeom prst="rect">
            <a:avLst/>
          </a:prstGeom>
          <a:noFill/>
        </p:spPr>
        <p:txBody>
          <a:bodyPr wrap="none" rtlCol="0">
            <a:spAutoFit/>
          </a:bodyPr>
          <a:lstStyle/>
          <a:p>
            <a:r>
              <a:rPr lang="en-GB" sz="1867" dirty="0" err="1">
                <a:solidFill>
                  <a:srgbClr val="001965"/>
                </a:solidFill>
              </a:rPr>
              <a:t>Plíce</a:t>
            </a:r>
            <a:endParaRPr lang="en-GB" sz="1867" dirty="0"/>
          </a:p>
        </p:txBody>
      </p:sp>
      <p:grpSp>
        <p:nvGrpSpPr>
          <p:cNvPr id="107" name="Group 106"/>
          <p:cNvGrpSpPr/>
          <p:nvPr/>
        </p:nvGrpSpPr>
        <p:grpSpPr>
          <a:xfrm>
            <a:off x="8717141" y="2695224"/>
            <a:ext cx="576000" cy="576000"/>
            <a:chOff x="4723031" y="3516775"/>
            <a:chExt cx="820800" cy="824400"/>
          </a:xfrm>
        </p:grpSpPr>
        <p:sp>
          <p:nvSpPr>
            <p:cNvPr id="108" name="Freeform 198"/>
            <p:cNvSpPr>
              <a:spLocks/>
            </p:cNvSpPr>
            <p:nvPr/>
          </p:nvSpPr>
          <p:spPr bwMode="auto">
            <a:xfrm>
              <a:off x="4723031" y="3516775"/>
              <a:ext cx="820800" cy="824400"/>
            </a:xfrm>
            <a:custGeom>
              <a:avLst/>
              <a:gdLst>
                <a:gd name="T0" fmla="*/ 255 w 255"/>
                <a:gd name="T1" fmla="*/ 233 h 255"/>
                <a:gd name="T2" fmla="*/ 234 w 255"/>
                <a:gd name="T3" fmla="*/ 255 h 255"/>
                <a:gd name="T4" fmla="*/ 22 w 255"/>
                <a:gd name="T5" fmla="*/ 255 h 255"/>
                <a:gd name="T6" fmla="*/ 0 w 255"/>
                <a:gd name="T7" fmla="*/ 233 h 255"/>
                <a:gd name="T8" fmla="*/ 0 w 255"/>
                <a:gd name="T9" fmla="*/ 22 h 255"/>
                <a:gd name="T10" fmla="*/ 22 w 255"/>
                <a:gd name="T11" fmla="*/ 0 h 255"/>
                <a:gd name="T12" fmla="*/ 234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6"/>
                    <a:pt x="246" y="255"/>
                    <a:pt x="234" y="255"/>
                  </a:cubicBezTo>
                  <a:cubicBezTo>
                    <a:pt x="22" y="255"/>
                    <a:pt x="22" y="255"/>
                    <a:pt x="22" y="255"/>
                  </a:cubicBezTo>
                  <a:cubicBezTo>
                    <a:pt x="10" y="255"/>
                    <a:pt x="0" y="246"/>
                    <a:pt x="0" y="233"/>
                  </a:cubicBezTo>
                  <a:cubicBezTo>
                    <a:pt x="0" y="22"/>
                    <a:pt x="0" y="22"/>
                    <a:pt x="0" y="22"/>
                  </a:cubicBezTo>
                  <a:cubicBezTo>
                    <a:pt x="0" y="10"/>
                    <a:pt x="10" y="0"/>
                    <a:pt x="22" y="0"/>
                  </a:cubicBezTo>
                  <a:cubicBezTo>
                    <a:pt x="234" y="0"/>
                    <a:pt x="234" y="0"/>
                    <a:pt x="234" y="0"/>
                  </a:cubicBezTo>
                  <a:cubicBezTo>
                    <a:pt x="246" y="0"/>
                    <a:pt x="255" y="10"/>
                    <a:pt x="255" y="22"/>
                  </a:cubicBezTo>
                  <a:lnTo>
                    <a:pt x="255" y="23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grpSp>
          <p:nvGrpSpPr>
            <p:cNvPr id="109" name="Group 108"/>
            <p:cNvGrpSpPr/>
            <p:nvPr/>
          </p:nvGrpSpPr>
          <p:grpSpPr>
            <a:xfrm>
              <a:off x="4784208" y="3637474"/>
              <a:ext cx="698447" cy="583002"/>
              <a:chOff x="749497" y="4947444"/>
              <a:chExt cx="576263" cy="481012"/>
            </a:xfrm>
            <a:solidFill>
              <a:schemeClr val="bg1"/>
            </a:solidFill>
          </p:grpSpPr>
          <p:sp>
            <p:nvSpPr>
              <p:cNvPr id="110" name="Freeform 66"/>
              <p:cNvSpPr>
                <a:spLocks/>
              </p:cNvSpPr>
              <p:nvPr/>
            </p:nvSpPr>
            <p:spPr bwMode="auto">
              <a:xfrm>
                <a:off x="1066997" y="4987131"/>
                <a:ext cx="258763" cy="441325"/>
              </a:xfrm>
              <a:custGeom>
                <a:avLst/>
                <a:gdLst>
                  <a:gd name="T0" fmla="*/ 88 w 131"/>
                  <a:gd name="T1" fmla="*/ 223 h 223"/>
                  <a:gd name="T2" fmla="*/ 7 w 131"/>
                  <a:gd name="T3" fmla="*/ 171 h 223"/>
                  <a:gd name="T4" fmla="*/ 7 w 131"/>
                  <a:gd name="T5" fmla="*/ 170 h 223"/>
                  <a:gd name="T6" fmla="*/ 2 w 131"/>
                  <a:gd name="T7" fmla="*/ 108 h 223"/>
                  <a:gd name="T8" fmla="*/ 10 w 131"/>
                  <a:gd name="T9" fmla="*/ 101 h 223"/>
                  <a:gd name="T10" fmla="*/ 18 w 131"/>
                  <a:gd name="T11" fmla="*/ 110 h 223"/>
                  <a:gd name="T12" fmla="*/ 22 w 131"/>
                  <a:gd name="T13" fmla="*/ 168 h 223"/>
                  <a:gd name="T14" fmla="*/ 102 w 131"/>
                  <a:gd name="T15" fmla="*/ 207 h 223"/>
                  <a:gd name="T16" fmla="*/ 116 w 131"/>
                  <a:gd name="T17" fmla="*/ 198 h 223"/>
                  <a:gd name="T18" fmla="*/ 116 w 131"/>
                  <a:gd name="T19" fmla="*/ 198 h 223"/>
                  <a:gd name="T20" fmla="*/ 116 w 131"/>
                  <a:gd name="T21" fmla="*/ 198 h 223"/>
                  <a:gd name="T22" fmla="*/ 76 w 131"/>
                  <a:gd name="T23" fmla="*/ 51 h 223"/>
                  <a:gd name="T24" fmla="*/ 37 w 131"/>
                  <a:gd name="T25" fmla="*/ 19 h 223"/>
                  <a:gd name="T26" fmla="*/ 24 w 131"/>
                  <a:gd name="T27" fmla="*/ 19 h 223"/>
                  <a:gd name="T28" fmla="*/ 18 w 131"/>
                  <a:gd name="T29" fmla="*/ 49 h 223"/>
                  <a:gd name="T30" fmla="*/ 11 w 131"/>
                  <a:gd name="T31" fmla="*/ 58 h 223"/>
                  <a:gd name="T32" fmla="*/ 3 w 131"/>
                  <a:gd name="T33" fmla="*/ 51 h 223"/>
                  <a:gd name="T34" fmla="*/ 15 w 131"/>
                  <a:gd name="T35" fmla="*/ 8 h 223"/>
                  <a:gd name="T36" fmla="*/ 42 w 131"/>
                  <a:gd name="T37" fmla="*/ 4 h 223"/>
                  <a:gd name="T38" fmla="*/ 131 w 131"/>
                  <a:gd name="T39" fmla="*/ 198 h 223"/>
                  <a:gd name="T40" fmla="*/ 104 w 131"/>
                  <a:gd name="T41" fmla="*/ 222 h 223"/>
                  <a:gd name="T42" fmla="*/ 88 w 131"/>
                  <a:gd name="T43"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1" h="223">
                    <a:moveTo>
                      <a:pt x="88" y="223"/>
                    </a:moveTo>
                    <a:cubicBezTo>
                      <a:pt x="58" y="223"/>
                      <a:pt x="16" y="213"/>
                      <a:pt x="7" y="171"/>
                    </a:cubicBezTo>
                    <a:cubicBezTo>
                      <a:pt x="7" y="170"/>
                      <a:pt x="7" y="170"/>
                      <a:pt x="7" y="170"/>
                    </a:cubicBezTo>
                    <a:cubicBezTo>
                      <a:pt x="7" y="169"/>
                      <a:pt x="1" y="122"/>
                      <a:pt x="2" y="108"/>
                    </a:cubicBezTo>
                    <a:cubicBezTo>
                      <a:pt x="3" y="104"/>
                      <a:pt x="6" y="101"/>
                      <a:pt x="10" y="101"/>
                    </a:cubicBezTo>
                    <a:cubicBezTo>
                      <a:pt x="15" y="102"/>
                      <a:pt x="18" y="105"/>
                      <a:pt x="18" y="110"/>
                    </a:cubicBezTo>
                    <a:cubicBezTo>
                      <a:pt x="17" y="120"/>
                      <a:pt x="21" y="155"/>
                      <a:pt x="22" y="168"/>
                    </a:cubicBezTo>
                    <a:cubicBezTo>
                      <a:pt x="33" y="216"/>
                      <a:pt x="101" y="207"/>
                      <a:pt x="102" y="207"/>
                    </a:cubicBezTo>
                    <a:cubicBezTo>
                      <a:pt x="115" y="205"/>
                      <a:pt x="116" y="200"/>
                      <a:pt x="116" y="198"/>
                    </a:cubicBezTo>
                    <a:cubicBezTo>
                      <a:pt x="116" y="198"/>
                      <a:pt x="116" y="198"/>
                      <a:pt x="116" y="198"/>
                    </a:cubicBezTo>
                    <a:cubicBezTo>
                      <a:pt x="116" y="198"/>
                      <a:pt x="116" y="198"/>
                      <a:pt x="116" y="198"/>
                    </a:cubicBezTo>
                    <a:cubicBezTo>
                      <a:pt x="116" y="119"/>
                      <a:pt x="94" y="74"/>
                      <a:pt x="76" y="51"/>
                    </a:cubicBezTo>
                    <a:cubicBezTo>
                      <a:pt x="57" y="26"/>
                      <a:pt x="37" y="19"/>
                      <a:pt x="37" y="19"/>
                    </a:cubicBezTo>
                    <a:cubicBezTo>
                      <a:pt x="28" y="16"/>
                      <a:pt x="25" y="19"/>
                      <a:pt x="24" y="19"/>
                    </a:cubicBezTo>
                    <a:cubicBezTo>
                      <a:pt x="18" y="25"/>
                      <a:pt x="17" y="42"/>
                      <a:pt x="18" y="49"/>
                    </a:cubicBezTo>
                    <a:cubicBezTo>
                      <a:pt x="18" y="54"/>
                      <a:pt x="15" y="57"/>
                      <a:pt x="11" y="58"/>
                    </a:cubicBezTo>
                    <a:cubicBezTo>
                      <a:pt x="7" y="58"/>
                      <a:pt x="3" y="55"/>
                      <a:pt x="3" y="51"/>
                    </a:cubicBezTo>
                    <a:cubicBezTo>
                      <a:pt x="2" y="48"/>
                      <a:pt x="0" y="20"/>
                      <a:pt x="15" y="8"/>
                    </a:cubicBezTo>
                    <a:cubicBezTo>
                      <a:pt x="20" y="4"/>
                      <a:pt x="28" y="0"/>
                      <a:pt x="42" y="4"/>
                    </a:cubicBezTo>
                    <a:cubicBezTo>
                      <a:pt x="45" y="5"/>
                      <a:pt x="131" y="35"/>
                      <a:pt x="131" y="198"/>
                    </a:cubicBezTo>
                    <a:cubicBezTo>
                      <a:pt x="131" y="205"/>
                      <a:pt x="126" y="219"/>
                      <a:pt x="104" y="222"/>
                    </a:cubicBezTo>
                    <a:cubicBezTo>
                      <a:pt x="99" y="223"/>
                      <a:pt x="94" y="223"/>
                      <a:pt x="88"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11" name="Freeform 67"/>
              <p:cNvSpPr>
                <a:spLocks/>
              </p:cNvSpPr>
              <p:nvPr/>
            </p:nvSpPr>
            <p:spPr bwMode="auto">
              <a:xfrm>
                <a:off x="749497" y="4987131"/>
                <a:ext cx="261938" cy="441325"/>
              </a:xfrm>
              <a:custGeom>
                <a:avLst/>
                <a:gdLst>
                  <a:gd name="T0" fmla="*/ 44 w 132"/>
                  <a:gd name="T1" fmla="*/ 223 h 223"/>
                  <a:gd name="T2" fmla="*/ 28 w 132"/>
                  <a:gd name="T3" fmla="*/ 222 h 223"/>
                  <a:gd name="T4" fmla="*/ 1 w 132"/>
                  <a:gd name="T5" fmla="*/ 198 h 223"/>
                  <a:gd name="T6" fmla="*/ 90 w 132"/>
                  <a:gd name="T7" fmla="*/ 4 h 223"/>
                  <a:gd name="T8" fmla="*/ 117 w 132"/>
                  <a:gd name="T9" fmla="*/ 8 h 223"/>
                  <a:gd name="T10" fmla="*/ 129 w 132"/>
                  <a:gd name="T11" fmla="*/ 51 h 223"/>
                  <a:gd name="T12" fmla="*/ 121 w 132"/>
                  <a:gd name="T13" fmla="*/ 58 h 223"/>
                  <a:gd name="T14" fmla="*/ 114 w 132"/>
                  <a:gd name="T15" fmla="*/ 49 h 223"/>
                  <a:gd name="T16" fmla="*/ 108 w 132"/>
                  <a:gd name="T17" fmla="*/ 19 h 223"/>
                  <a:gd name="T18" fmla="*/ 95 w 132"/>
                  <a:gd name="T19" fmla="*/ 19 h 223"/>
                  <a:gd name="T20" fmla="*/ 56 w 132"/>
                  <a:gd name="T21" fmla="*/ 51 h 223"/>
                  <a:gd name="T22" fmla="*/ 16 w 132"/>
                  <a:gd name="T23" fmla="*/ 198 h 223"/>
                  <a:gd name="T24" fmla="*/ 16 w 132"/>
                  <a:gd name="T25" fmla="*/ 199 h 223"/>
                  <a:gd name="T26" fmla="*/ 30 w 132"/>
                  <a:gd name="T27" fmla="*/ 207 h 223"/>
                  <a:gd name="T28" fmla="*/ 110 w 132"/>
                  <a:gd name="T29" fmla="*/ 168 h 223"/>
                  <a:gd name="T30" fmla="*/ 114 w 132"/>
                  <a:gd name="T31" fmla="*/ 110 h 223"/>
                  <a:gd name="T32" fmla="*/ 121 w 132"/>
                  <a:gd name="T33" fmla="*/ 101 h 223"/>
                  <a:gd name="T34" fmla="*/ 130 w 132"/>
                  <a:gd name="T35" fmla="*/ 108 h 223"/>
                  <a:gd name="T36" fmla="*/ 125 w 132"/>
                  <a:gd name="T37" fmla="*/ 170 h 223"/>
                  <a:gd name="T38" fmla="*/ 125 w 132"/>
                  <a:gd name="T39" fmla="*/ 171 h 223"/>
                  <a:gd name="T40" fmla="*/ 44 w 132"/>
                  <a:gd name="T4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223">
                    <a:moveTo>
                      <a:pt x="44" y="223"/>
                    </a:moveTo>
                    <a:cubicBezTo>
                      <a:pt x="38" y="223"/>
                      <a:pt x="33" y="223"/>
                      <a:pt x="28" y="222"/>
                    </a:cubicBezTo>
                    <a:cubicBezTo>
                      <a:pt x="6" y="219"/>
                      <a:pt x="0" y="205"/>
                      <a:pt x="1" y="198"/>
                    </a:cubicBezTo>
                    <a:cubicBezTo>
                      <a:pt x="1" y="35"/>
                      <a:pt x="87" y="5"/>
                      <a:pt x="90" y="4"/>
                    </a:cubicBezTo>
                    <a:cubicBezTo>
                      <a:pt x="104" y="0"/>
                      <a:pt x="112" y="4"/>
                      <a:pt x="117" y="8"/>
                    </a:cubicBezTo>
                    <a:cubicBezTo>
                      <a:pt x="132" y="20"/>
                      <a:pt x="130" y="48"/>
                      <a:pt x="129" y="51"/>
                    </a:cubicBezTo>
                    <a:cubicBezTo>
                      <a:pt x="129" y="55"/>
                      <a:pt x="125" y="58"/>
                      <a:pt x="121" y="58"/>
                    </a:cubicBezTo>
                    <a:cubicBezTo>
                      <a:pt x="117" y="57"/>
                      <a:pt x="114" y="54"/>
                      <a:pt x="114" y="49"/>
                    </a:cubicBezTo>
                    <a:cubicBezTo>
                      <a:pt x="115" y="41"/>
                      <a:pt x="114" y="25"/>
                      <a:pt x="108" y="19"/>
                    </a:cubicBezTo>
                    <a:cubicBezTo>
                      <a:pt x="107" y="19"/>
                      <a:pt x="103" y="16"/>
                      <a:pt x="95" y="19"/>
                    </a:cubicBezTo>
                    <a:cubicBezTo>
                      <a:pt x="95" y="19"/>
                      <a:pt x="75" y="26"/>
                      <a:pt x="56" y="51"/>
                    </a:cubicBezTo>
                    <a:cubicBezTo>
                      <a:pt x="38" y="74"/>
                      <a:pt x="16" y="119"/>
                      <a:pt x="16" y="198"/>
                    </a:cubicBezTo>
                    <a:cubicBezTo>
                      <a:pt x="16" y="199"/>
                      <a:pt x="16" y="199"/>
                      <a:pt x="16" y="199"/>
                    </a:cubicBezTo>
                    <a:cubicBezTo>
                      <a:pt x="16" y="200"/>
                      <a:pt x="18" y="205"/>
                      <a:pt x="30" y="207"/>
                    </a:cubicBezTo>
                    <a:cubicBezTo>
                      <a:pt x="33" y="207"/>
                      <a:pt x="99" y="216"/>
                      <a:pt x="110" y="168"/>
                    </a:cubicBezTo>
                    <a:cubicBezTo>
                      <a:pt x="111" y="155"/>
                      <a:pt x="115" y="120"/>
                      <a:pt x="114" y="110"/>
                    </a:cubicBezTo>
                    <a:cubicBezTo>
                      <a:pt x="114" y="105"/>
                      <a:pt x="117" y="102"/>
                      <a:pt x="121" y="101"/>
                    </a:cubicBezTo>
                    <a:cubicBezTo>
                      <a:pt x="126" y="101"/>
                      <a:pt x="129" y="104"/>
                      <a:pt x="130" y="108"/>
                    </a:cubicBezTo>
                    <a:cubicBezTo>
                      <a:pt x="131" y="122"/>
                      <a:pt x="125" y="169"/>
                      <a:pt x="125" y="170"/>
                    </a:cubicBezTo>
                    <a:cubicBezTo>
                      <a:pt x="125" y="171"/>
                      <a:pt x="125" y="171"/>
                      <a:pt x="125" y="171"/>
                    </a:cubicBezTo>
                    <a:cubicBezTo>
                      <a:pt x="116" y="213"/>
                      <a:pt x="74" y="223"/>
                      <a:pt x="44"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12" name="Freeform 68"/>
              <p:cNvSpPr>
                <a:spLocks/>
              </p:cNvSpPr>
              <p:nvPr/>
            </p:nvSpPr>
            <p:spPr bwMode="auto">
              <a:xfrm>
                <a:off x="1043184" y="4947444"/>
                <a:ext cx="207963" cy="260350"/>
              </a:xfrm>
              <a:custGeom>
                <a:avLst/>
                <a:gdLst>
                  <a:gd name="T0" fmla="*/ 104 w 105"/>
                  <a:gd name="T1" fmla="*/ 125 h 132"/>
                  <a:gd name="T2" fmla="*/ 98 w 105"/>
                  <a:gd name="T3" fmla="*/ 121 h 132"/>
                  <a:gd name="T4" fmla="*/ 58 w 105"/>
                  <a:gd name="T5" fmla="*/ 118 h 132"/>
                  <a:gd name="T6" fmla="*/ 74 w 105"/>
                  <a:gd name="T7" fmla="*/ 107 h 132"/>
                  <a:gd name="T8" fmla="*/ 72 w 105"/>
                  <a:gd name="T9" fmla="*/ 101 h 132"/>
                  <a:gd name="T10" fmla="*/ 65 w 105"/>
                  <a:gd name="T11" fmla="*/ 102 h 132"/>
                  <a:gd name="T12" fmla="*/ 36 w 105"/>
                  <a:gd name="T13" fmla="*/ 108 h 132"/>
                  <a:gd name="T14" fmla="*/ 29 w 105"/>
                  <a:gd name="T15" fmla="*/ 104 h 132"/>
                  <a:gd name="T16" fmla="*/ 29 w 105"/>
                  <a:gd name="T17" fmla="*/ 103 h 132"/>
                  <a:gd name="T18" fmla="*/ 11 w 105"/>
                  <a:gd name="T19" fmla="*/ 71 h 132"/>
                  <a:gd name="T20" fmla="*/ 11 w 105"/>
                  <a:gd name="T21" fmla="*/ 6 h 132"/>
                  <a:gd name="T22" fmla="*/ 6 w 105"/>
                  <a:gd name="T23" fmla="*/ 0 h 132"/>
                  <a:gd name="T24" fmla="*/ 1 w 105"/>
                  <a:gd name="T25" fmla="*/ 6 h 132"/>
                  <a:gd name="T26" fmla="*/ 1 w 105"/>
                  <a:gd name="T27" fmla="*/ 71 h 132"/>
                  <a:gd name="T28" fmla="*/ 23 w 105"/>
                  <a:gd name="T29" fmla="*/ 112 h 132"/>
                  <a:gd name="T30" fmla="*/ 84 w 105"/>
                  <a:gd name="T31" fmla="*/ 132 h 132"/>
                  <a:gd name="T32" fmla="*/ 100 w 105"/>
                  <a:gd name="T33" fmla="*/ 131 h 132"/>
                  <a:gd name="T34" fmla="*/ 104 w 105"/>
                  <a:gd name="T35" fmla="*/ 12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132">
                    <a:moveTo>
                      <a:pt x="104" y="125"/>
                    </a:moveTo>
                    <a:cubicBezTo>
                      <a:pt x="104" y="122"/>
                      <a:pt x="101" y="120"/>
                      <a:pt x="98" y="121"/>
                    </a:cubicBezTo>
                    <a:cubicBezTo>
                      <a:pt x="84" y="124"/>
                      <a:pt x="69" y="122"/>
                      <a:pt x="58" y="118"/>
                    </a:cubicBezTo>
                    <a:cubicBezTo>
                      <a:pt x="65" y="116"/>
                      <a:pt x="71" y="113"/>
                      <a:pt x="74" y="107"/>
                    </a:cubicBezTo>
                    <a:cubicBezTo>
                      <a:pt x="76" y="105"/>
                      <a:pt x="75" y="102"/>
                      <a:pt x="72" y="101"/>
                    </a:cubicBezTo>
                    <a:cubicBezTo>
                      <a:pt x="70" y="99"/>
                      <a:pt x="67" y="100"/>
                      <a:pt x="65" y="102"/>
                    </a:cubicBezTo>
                    <a:cubicBezTo>
                      <a:pt x="62" y="109"/>
                      <a:pt x="44" y="109"/>
                      <a:pt x="36" y="108"/>
                    </a:cubicBezTo>
                    <a:cubicBezTo>
                      <a:pt x="32" y="106"/>
                      <a:pt x="29" y="104"/>
                      <a:pt x="29" y="104"/>
                    </a:cubicBezTo>
                    <a:cubicBezTo>
                      <a:pt x="29" y="103"/>
                      <a:pt x="29" y="103"/>
                      <a:pt x="29" y="103"/>
                    </a:cubicBezTo>
                    <a:cubicBezTo>
                      <a:pt x="11" y="92"/>
                      <a:pt x="11" y="72"/>
                      <a:pt x="11" y="71"/>
                    </a:cubicBezTo>
                    <a:cubicBezTo>
                      <a:pt x="11" y="6"/>
                      <a:pt x="11" y="6"/>
                      <a:pt x="11" y="6"/>
                    </a:cubicBezTo>
                    <a:cubicBezTo>
                      <a:pt x="11" y="3"/>
                      <a:pt x="9" y="0"/>
                      <a:pt x="6" y="0"/>
                    </a:cubicBezTo>
                    <a:cubicBezTo>
                      <a:pt x="3" y="0"/>
                      <a:pt x="1" y="3"/>
                      <a:pt x="1" y="6"/>
                    </a:cubicBezTo>
                    <a:cubicBezTo>
                      <a:pt x="1" y="71"/>
                      <a:pt x="1" y="71"/>
                      <a:pt x="1" y="71"/>
                    </a:cubicBezTo>
                    <a:cubicBezTo>
                      <a:pt x="1" y="72"/>
                      <a:pt x="0" y="97"/>
                      <a:pt x="23" y="112"/>
                    </a:cubicBezTo>
                    <a:cubicBezTo>
                      <a:pt x="26" y="114"/>
                      <a:pt x="52" y="132"/>
                      <a:pt x="84" y="132"/>
                    </a:cubicBezTo>
                    <a:cubicBezTo>
                      <a:pt x="89" y="132"/>
                      <a:pt x="95" y="132"/>
                      <a:pt x="100" y="131"/>
                    </a:cubicBezTo>
                    <a:cubicBezTo>
                      <a:pt x="103" y="130"/>
                      <a:pt x="105" y="127"/>
                      <a:pt x="10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13" name="Freeform 69"/>
              <p:cNvSpPr>
                <a:spLocks/>
              </p:cNvSpPr>
              <p:nvPr/>
            </p:nvSpPr>
            <p:spPr bwMode="auto">
              <a:xfrm>
                <a:off x="828872" y="4947444"/>
                <a:ext cx="207963" cy="260350"/>
              </a:xfrm>
              <a:custGeom>
                <a:avLst/>
                <a:gdLst>
                  <a:gd name="T0" fmla="*/ 0 w 105"/>
                  <a:gd name="T1" fmla="*/ 125 h 132"/>
                  <a:gd name="T2" fmla="*/ 6 w 105"/>
                  <a:gd name="T3" fmla="*/ 121 h 132"/>
                  <a:gd name="T4" fmla="*/ 47 w 105"/>
                  <a:gd name="T5" fmla="*/ 118 h 132"/>
                  <a:gd name="T6" fmla="*/ 30 w 105"/>
                  <a:gd name="T7" fmla="*/ 107 h 132"/>
                  <a:gd name="T8" fmla="*/ 32 w 105"/>
                  <a:gd name="T9" fmla="*/ 101 h 132"/>
                  <a:gd name="T10" fmla="*/ 39 w 105"/>
                  <a:gd name="T11" fmla="*/ 102 h 132"/>
                  <a:gd name="T12" fmla="*/ 68 w 105"/>
                  <a:gd name="T13" fmla="*/ 108 h 132"/>
                  <a:gd name="T14" fmla="*/ 76 w 105"/>
                  <a:gd name="T15" fmla="*/ 104 h 132"/>
                  <a:gd name="T16" fmla="*/ 76 w 105"/>
                  <a:gd name="T17" fmla="*/ 103 h 132"/>
                  <a:gd name="T18" fmla="*/ 94 w 105"/>
                  <a:gd name="T19" fmla="*/ 71 h 132"/>
                  <a:gd name="T20" fmla="*/ 94 w 105"/>
                  <a:gd name="T21" fmla="*/ 6 h 132"/>
                  <a:gd name="T22" fmla="*/ 99 w 105"/>
                  <a:gd name="T23" fmla="*/ 0 h 132"/>
                  <a:gd name="T24" fmla="*/ 104 w 105"/>
                  <a:gd name="T25" fmla="*/ 6 h 132"/>
                  <a:gd name="T26" fmla="*/ 104 w 105"/>
                  <a:gd name="T27" fmla="*/ 71 h 132"/>
                  <a:gd name="T28" fmla="*/ 81 w 105"/>
                  <a:gd name="T29" fmla="*/ 112 h 132"/>
                  <a:gd name="T30" fmla="*/ 21 w 105"/>
                  <a:gd name="T31" fmla="*/ 132 h 132"/>
                  <a:gd name="T32" fmla="*/ 4 w 105"/>
                  <a:gd name="T33" fmla="*/ 131 h 132"/>
                  <a:gd name="T34" fmla="*/ 0 w 105"/>
                  <a:gd name="T35" fmla="*/ 12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132">
                    <a:moveTo>
                      <a:pt x="0" y="125"/>
                    </a:moveTo>
                    <a:cubicBezTo>
                      <a:pt x="1" y="122"/>
                      <a:pt x="4" y="120"/>
                      <a:pt x="6" y="121"/>
                    </a:cubicBezTo>
                    <a:cubicBezTo>
                      <a:pt x="21" y="124"/>
                      <a:pt x="35" y="122"/>
                      <a:pt x="47" y="118"/>
                    </a:cubicBezTo>
                    <a:cubicBezTo>
                      <a:pt x="40" y="116"/>
                      <a:pt x="34" y="113"/>
                      <a:pt x="30" y="107"/>
                    </a:cubicBezTo>
                    <a:cubicBezTo>
                      <a:pt x="29" y="105"/>
                      <a:pt x="30" y="102"/>
                      <a:pt x="32" y="101"/>
                    </a:cubicBezTo>
                    <a:cubicBezTo>
                      <a:pt x="35" y="99"/>
                      <a:pt x="38" y="100"/>
                      <a:pt x="39" y="102"/>
                    </a:cubicBezTo>
                    <a:cubicBezTo>
                      <a:pt x="43" y="109"/>
                      <a:pt x="60" y="109"/>
                      <a:pt x="68" y="108"/>
                    </a:cubicBezTo>
                    <a:cubicBezTo>
                      <a:pt x="73" y="106"/>
                      <a:pt x="75" y="104"/>
                      <a:pt x="76" y="104"/>
                    </a:cubicBezTo>
                    <a:cubicBezTo>
                      <a:pt x="76" y="103"/>
                      <a:pt x="76" y="103"/>
                      <a:pt x="76" y="103"/>
                    </a:cubicBezTo>
                    <a:cubicBezTo>
                      <a:pt x="94" y="92"/>
                      <a:pt x="94" y="72"/>
                      <a:pt x="94" y="71"/>
                    </a:cubicBezTo>
                    <a:cubicBezTo>
                      <a:pt x="94" y="6"/>
                      <a:pt x="94" y="6"/>
                      <a:pt x="94" y="6"/>
                    </a:cubicBezTo>
                    <a:cubicBezTo>
                      <a:pt x="94" y="3"/>
                      <a:pt x="96" y="0"/>
                      <a:pt x="99" y="0"/>
                    </a:cubicBezTo>
                    <a:cubicBezTo>
                      <a:pt x="101" y="0"/>
                      <a:pt x="104" y="3"/>
                      <a:pt x="104" y="6"/>
                    </a:cubicBezTo>
                    <a:cubicBezTo>
                      <a:pt x="104" y="71"/>
                      <a:pt x="104" y="71"/>
                      <a:pt x="104" y="71"/>
                    </a:cubicBezTo>
                    <a:cubicBezTo>
                      <a:pt x="104" y="72"/>
                      <a:pt x="105" y="97"/>
                      <a:pt x="81" y="112"/>
                    </a:cubicBezTo>
                    <a:cubicBezTo>
                      <a:pt x="79" y="114"/>
                      <a:pt x="53" y="132"/>
                      <a:pt x="21" y="132"/>
                    </a:cubicBezTo>
                    <a:cubicBezTo>
                      <a:pt x="15" y="132"/>
                      <a:pt x="10" y="132"/>
                      <a:pt x="4" y="131"/>
                    </a:cubicBezTo>
                    <a:cubicBezTo>
                      <a:pt x="2" y="130"/>
                      <a:pt x="0" y="127"/>
                      <a:pt x="0"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grpSp>
      </p:grpSp>
      <p:sp>
        <p:nvSpPr>
          <p:cNvPr id="23" name="TextBox 22"/>
          <p:cNvSpPr txBox="1"/>
          <p:nvPr/>
        </p:nvSpPr>
        <p:spPr>
          <a:xfrm>
            <a:off x="9489326" y="3466919"/>
            <a:ext cx="1624355" cy="379656"/>
          </a:xfrm>
          <a:prstGeom prst="rect">
            <a:avLst/>
          </a:prstGeom>
          <a:noFill/>
        </p:spPr>
        <p:txBody>
          <a:bodyPr wrap="none" rtlCol="0">
            <a:spAutoFit/>
          </a:bodyPr>
          <a:lstStyle/>
          <a:p>
            <a:r>
              <a:rPr lang="en-GB" altLang="en-US" sz="1867" dirty="0" err="1">
                <a:solidFill>
                  <a:srgbClr val="001965"/>
                </a:solidFill>
              </a:rPr>
              <a:t>Srdce</a:t>
            </a:r>
            <a:r>
              <a:rPr lang="en-GB" altLang="en-US" sz="1867" dirty="0">
                <a:solidFill>
                  <a:srgbClr val="001965"/>
                </a:solidFill>
              </a:rPr>
              <a:t> (AV </a:t>
            </a:r>
            <a:r>
              <a:rPr lang="en-GB" altLang="en-US" sz="1867" dirty="0" err="1">
                <a:solidFill>
                  <a:srgbClr val="001965"/>
                </a:solidFill>
              </a:rPr>
              <a:t>uzel</a:t>
            </a:r>
            <a:r>
              <a:rPr lang="en-GB" altLang="en-US" sz="1867" dirty="0">
                <a:solidFill>
                  <a:srgbClr val="001965"/>
                </a:solidFill>
              </a:rPr>
              <a:t>)</a:t>
            </a:r>
            <a:endParaRPr lang="en-GB" sz="1867" dirty="0"/>
          </a:p>
        </p:txBody>
      </p:sp>
      <p:grpSp>
        <p:nvGrpSpPr>
          <p:cNvPr id="4" name="Group 3"/>
          <p:cNvGrpSpPr/>
          <p:nvPr/>
        </p:nvGrpSpPr>
        <p:grpSpPr>
          <a:xfrm>
            <a:off x="8717141" y="3384101"/>
            <a:ext cx="576000" cy="576000"/>
            <a:chOff x="1971644" y="3407172"/>
            <a:chExt cx="820800" cy="824400"/>
          </a:xfrm>
        </p:grpSpPr>
        <p:sp>
          <p:nvSpPr>
            <p:cNvPr id="120" name="Freeform 347"/>
            <p:cNvSpPr>
              <a:spLocks/>
            </p:cNvSpPr>
            <p:nvPr/>
          </p:nvSpPr>
          <p:spPr bwMode="auto">
            <a:xfrm>
              <a:off x="1971644" y="3407172"/>
              <a:ext cx="820800" cy="824400"/>
            </a:xfrm>
            <a:custGeom>
              <a:avLst/>
              <a:gdLst>
                <a:gd name="T0" fmla="*/ 256 w 256"/>
                <a:gd name="T1" fmla="*/ 233 h 255"/>
                <a:gd name="T2" fmla="*/ 234 w 256"/>
                <a:gd name="T3" fmla="*/ 255 h 255"/>
                <a:gd name="T4" fmla="*/ 22 w 256"/>
                <a:gd name="T5" fmla="*/ 255 h 255"/>
                <a:gd name="T6" fmla="*/ 0 w 256"/>
                <a:gd name="T7" fmla="*/ 233 h 255"/>
                <a:gd name="T8" fmla="*/ 0 w 256"/>
                <a:gd name="T9" fmla="*/ 22 h 255"/>
                <a:gd name="T10" fmla="*/ 22 w 256"/>
                <a:gd name="T11" fmla="*/ 0 h 255"/>
                <a:gd name="T12" fmla="*/ 234 w 256"/>
                <a:gd name="T13" fmla="*/ 0 h 255"/>
                <a:gd name="T14" fmla="*/ 256 w 256"/>
                <a:gd name="T15" fmla="*/ 22 h 255"/>
                <a:gd name="T16" fmla="*/ 256 w 256"/>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5">
                  <a:moveTo>
                    <a:pt x="256" y="233"/>
                  </a:moveTo>
                  <a:cubicBezTo>
                    <a:pt x="256" y="245"/>
                    <a:pt x="246" y="255"/>
                    <a:pt x="234" y="255"/>
                  </a:cubicBezTo>
                  <a:cubicBezTo>
                    <a:pt x="22" y="255"/>
                    <a:pt x="22" y="255"/>
                    <a:pt x="22" y="255"/>
                  </a:cubicBezTo>
                  <a:cubicBezTo>
                    <a:pt x="10" y="255"/>
                    <a:pt x="0" y="245"/>
                    <a:pt x="0" y="233"/>
                  </a:cubicBezTo>
                  <a:cubicBezTo>
                    <a:pt x="0" y="22"/>
                    <a:pt x="0" y="22"/>
                    <a:pt x="0" y="22"/>
                  </a:cubicBezTo>
                  <a:cubicBezTo>
                    <a:pt x="0" y="10"/>
                    <a:pt x="10" y="0"/>
                    <a:pt x="22" y="0"/>
                  </a:cubicBezTo>
                  <a:cubicBezTo>
                    <a:pt x="234" y="0"/>
                    <a:pt x="234" y="0"/>
                    <a:pt x="234" y="0"/>
                  </a:cubicBezTo>
                  <a:cubicBezTo>
                    <a:pt x="246" y="0"/>
                    <a:pt x="256" y="10"/>
                    <a:pt x="256" y="22"/>
                  </a:cubicBezTo>
                  <a:lnTo>
                    <a:pt x="256" y="233"/>
                  </a:lnTo>
                  <a:close/>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sp>
          <p:nvSpPr>
            <p:cNvPr id="121" name="Freeform 348"/>
            <p:cNvSpPr>
              <a:spLocks/>
            </p:cNvSpPr>
            <p:nvPr/>
          </p:nvSpPr>
          <p:spPr bwMode="auto">
            <a:xfrm>
              <a:off x="2060489" y="3501536"/>
              <a:ext cx="643110" cy="635673"/>
            </a:xfrm>
            <a:custGeom>
              <a:avLst/>
              <a:gdLst>
                <a:gd name="T0" fmla="*/ 14 w 198"/>
                <a:gd name="T1" fmla="*/ 14 h 193"/>
                <a:gd name="T2" fmla="*/ 49 w 198"/>
                <a:gd name="T3" fmla="*/ 0 h 193"/>
                <a:gd name="T4" fmla="*/ 84 w 198"/>
                <a:gd name="T5" fmla="*/ 14 h 193"/>
                <a:gd name="T6" fmla="*/ 99 w 198"/>
                <a:gd name="T7" fmla="*/ 49 h 193"/>
                <a:gd name="T8" fmla="*/ 114 w 198"/>
                <a:gd name="T9" fmla="*/ 14 h 193"/>
                <a:gd name="T10" fmla="*/ 149 w 198"/>
                <a:gd name="T11" fmla="*/ 0 h 193"/>
                <a:gd name="T12" fmla="*/ 184 w 198"/>
                <a:gd name="T13" fmla="*/ 14 h 193"/>
                <a:gd name="T14" fmla="*/ 198 w 198"/>
                <a:gd name="T15" fmla="*/ 49 h 193"/>
                <a:gd name="T16" fmla="*/ 177 w 198"/>
                <a:gd name="T17" fmla="*/ 102 h 193"/>
                <a:gd name="T18" fmla="*/ 135 w 198"/>
                <a:gd name="T19" fmla="*/ 148 h 193"/>
                <a:gd name="T20" fmla="*/ 99 w 198"/>
                <a:gd name="T21" fmla="*/ 193 h 193"/>
                <a:gd name="T22" fmla="*/ 63 w 198"/>
                <a:gd name="T23" fmla="*/ 148 h 193"/>
                <a:gd name="T24" fmla="*/ 20 w 198"/>
                <a:gd name="T25" fmla="*/ 102 h 193"/>
                <a:gd name="T26" fmla="*/ 0 w 198"/>
                <a:gd name="T27" fmla="*/ 49 h 193"/>
                <a:gd name="T28" fmla="*/ 14 w 198"/>
                <a:gd name="T29" fmla="*/ 1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193">
                  <a:moveTo>
                    <a:pt x="14" y="14"/>
                  </a:moveTo>
                  <a:cubicBezTo>
                    <a:pt x="24" y="5"/>
                    <a:pt x="36" y="0"/>
                    <a:pt x="49" y="0"/>
                  </a:cubicBezTo>
                  <a:cubicBezTo>
                    <a:pt x="63" y="0"/>
                    <a:pt x="75" y="5"/>
                    <a:pt x="84" y="14"/>
                  </a:cubicBezTo>
                  <a:cubicBezTo>
                    <a:pt x="94" y="24"/>
                    <a:pt x="99" y="36"/>
                    <a:pt x="99" y="49"/>
                  </a:cubicBezTo>
                  <a:cubicBezTo>
                    <a:pt x="99" y="36"/>
                    <a:pt x="104" y="24"/>
                    <a:pt x="114" y="14"/>
                  </a:cubicBezTo>
                  <a:cubicBezTo>
                    <a:pt x="123" y="5"/>
                    <a:pt x="135" y="0"/>
                    <a:pt x="149" y="0"/>
                  </a:cubicBezTo>
                  <a:cubicBezTo>
                    <a:pt x="162" y="0"/>
                    <a:pt x="174" y="5"/>
                    <a:pt x="184" y="14"/>
                  </a:cubicBezTo>
                  <a:cubicBezTo>
                    <a:pt x="193" y="24"/>
                    <a:pt x="198" y="36"/>
                    <a:pt x="198" y="49"/>
                  </a:cubicBezTo>
                  <a:cubicBezTo>
                    <a:pt x="198" y="66"/>
                    <a:pt x="191" y="83"/>
                    <a:pt x="177" y="102"/>
                  </a:cubicBezTo>
                  <a:cubicBezTo>
                    <a:pt x="171" y="110"/>
                    <a:pt x="157" y="125"/>
                    <a:pt x="135" y="148"/>
                  </a:cubicBezTo>
                  <a:cubicBezTo>
                    <a:pt x="116" y="167"/>
                    <a:pt x="105" y="182"/>
                    <a:pt x="99" y="193"/>
                  </a:cubicBezTo>
                  <a:cubicBezTo>
                    <a:pt x="93" y="182"/>
                    <a:pt x="82" y="167"/>
                    <a:pt x="63" y="148"/>
                  </a:cubicBezTo>
                  <a:cubicBezTo>
                    <a:pt x="41" y="125"/>
                    <a:pt x="27" y="110"/>
                    <a:pt x="20" y="102"/>
                  </a:cubicBezTo>
                  <a:cubicBezTo>
                    <a:pt x="7" y="83"/>
                    <a:pt x="0" y="66"/>
                    <a:pt x="0" y="49"/>
                  </a:cubicBezTo>
                  <a:cubicBezTo>
                    <a:pt x="0" y="36"/>
                    <a:pt x="5" y="24"/>
                    <a:pt x="14"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grpSp>
      <p:sp>
        <p:nvSpPr>
          <p:cNvPr id="13" name="TextBox 12"/>
          <p:cNvSpPr txBox="1"/>
          <p:nvPr/>
        </p:nvSpPr>
        <p:spPr>
          <a:xfrm>
            <a:off x="631509" y="2715879"/>
            <a:ext cx="1877052" cy="379656"/>
          </a:xfrm>
          <a:prstGeom prst="rect">
            <a:avLst/>
          </a:prstGeom>
          <a:noFill/>
        </p:spPr>
        <p:txBody>
          <a:bodyPr wrap="none" rtlCol="0">
            <a:spAutoFit/>
          </a:bodyPr>
          <a:lstStyle/>
          <a:p>
            <a:pPr algn="r"/>
            <a:r>
              <a:rPr lang="en-GB" sz="1867" dirty="0"/>
              <a:t>L-</a:t>
            </a:r>
            <a:r>
              <a:rPr lang="en-GB" sz="1867" dirty="0" err="1"/>
              <a:t>buňky</a:t>
            </a:r>
            <a:r>
              <a:rPr lang="en-GB" sz="1867" dirty="0"/>
              <a:t> </a:t>
            </a:r>
            <a:r>
              <a:rPr lang="en-GB" sz="1867" dirty="0" err="1"/>
              <a:t>ve</a:t>
            </a:r>
            <a:r>
              <a:rPr lang="en-GB" sz="1867" dirty="0"/>
              <a:t> </a:t>
            </a:r>
            <a:r>
              <a:rPr lang="en-GB" sz="1867" dirty="0" err="1"/>
              <a:t>střevě</a:t>
            </a:r>
            <a:endParaRPr lang="en-GB" sz="1867" dirty="0"/>
          </a:p>
        </p:txBody>
      </p:sp>
      <p:grpSp>
        <p:nvGrpSpPr>
          <p:cNvPr id="114" name="Group 113"/>
          <p:cNvGrpSpPr/>
          <p:nvPr/>
        </p:nvGrpSpPr>
        <p:grpSpPr>
          <a:xfrm>
            <a:off x="2709975" y="2776692"/>
            <a:ext cx="576000" cy="576000"/>
            <a:chOff x="3847892" y="428041"/>
            <a:chExt cx="820800" cy="824400"/>
          </a:xfrm>
        </p:grpSpPr>
        <p:sp>
          <p:nvSpPr>
            <p:cNvPr id="115" name="Freeform 198"/>
            <p:cNvSpPr>
              <a:spLocks/>
            </p:cNvSpPr>
            <p:nvPr/>
          </p:nvSpPr>
          <p:spPr bwMode="auto">
            <a:xfrm>
              <a:off x="3847892" y="428041"/>
              <a:ext cx="820800" cy="824400"/>
            </a:xfrm>
            <a:custGeom>
              <a:avLst/>
              <a:gdLst>
                <a:gd name="T0" fmla="*/ 255 w 255"/>
                <a:gd name="T1" fmla="*/ 233 h 255"/>
                <a:gd name="T2" fmla="*/ 234 w 255"/>
                <a:gd name="T3" fmla="*/ 255 h 255"/>
                <a:gd name="T4" fmla="*/ 22 w 255"/>
                <a:gd name="T5" fmla="*/ 255 h 255"/>
                <a:gd name="T6" fmla="*/ 0 w 255"/>
                <a:gd name="T7" fmla="*/ 233 h 255"/>
                <a:gd name="T8" fmla="*/ 0 w 255"/>
                <a:gd name="T9" fmla="*/ 22 h 255"/>
                <a:gd name="T10" fmla="*/ 22 w 255"/>
                <a:gd name="T11" fmla="*/ 0 h 255"/>
                <a:gd name="T12" fmla="*/ 234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6"/>
                    <a:pt x="246" y="255"/>
                    <a:pt x="234" y="255"/>
                  </a:cubicBezTo>
                  <a:cubicBezTo>
                    <a:pt x="22" y="255"/>
                    <a:pt x="22" y="255"/>
                    <a:pt x="22" y="255"/>
                  </a:cubicBezTo>
                  <a:cubicBezTo>
                    <a:pt x="10" y="255"/>
                    <a:pt x="0" y="246"/>
                    <a:pt x="0" y="233"/>
                  </a:cubicBezTo>
                  <a:cubicBezTo>
                    <a:pt x="0" y="22"/>
                    <a:pt x="0" y="22"/>
                    <a:pt x="0" y="22"/>
                  </a:cubicBezTo>
                  <a:cubicBezTo>
                    <a:pt x="0" y="10"/>
                    <a:pt x="10" y="0"/>
                    <a:pt x="22" y="0"/>
                  </a:cubicBezTo>
                  <a:cubicBezTo>
                    <a:pt x="234" y="0"/>
                    <a:pt x="234" y="0"/>
                    <a:pt x="234" y="0"/>
                  </a:cubicBezTo>
                  <a:cubicBezTo>
                    <a:pt x="246" y="0"/>
                    <a:pt x="255" y="10"/>
                    <a:pt x="255" y="22"/>
                  </a:cubicBezTo>
                  <a:lnTo>
                    <a:pt x="255" y="23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grpSp>
          <p:nvGrpSpPr>
            <p:cNvPr id="116" name="Group 115"/>
            <p:cNvGrpSpPr/>
            <p:nvPr/>
          </p:nvGrpSpPr>
          <p:grpSpPr>
            <a:xfrm>
              <a:off x="3937143" y="528347"/>
              <a:ext cx="642299" cy="623789"/>
              <a:chOff x="-139503" y="4909344"/>
              <a:chExt cx="550862" cy="534988"/>
            </a:xfrm>
            <a:solidFill>
              <a:schemeClr val="bg1"/>
            </a:solidFill>
          </p:grpSpPr>
          <p:sp>
            <p:nvSpPr>
              <p:cNvPr id="117" name="Freeform 76"/>
              <p:cNvSpPr>
                <a:spLocks/>
              </p:cNvSpPr>
              <p:nvPr/>
            </p:nvSpPr>
            <p:spPr bwMode="auto">
              <a:xfrm>
                <a:off x="52584" y="5236369"/>
                <a:ext cx="295275" cy="144463"/>
              </a:xfrm>
              <a:custGeom>
                <a:avLst/>
                <a:gdLst>
                  <a:gd name="T0" fmla="*/ 0 w 150"/>
                  <a:gd name="T1" fmla="*/ 45 h 73"/>
                  <a:gd name="T2" fmla="*/ 35 w 150"/>
                  <a:gd name="T3" fmla="*/ 38 h 73"/>
                  <a:gd name="T4" fmla="*/ 56 w 150"/>
                  <a:gd name="T5" fmla="*/ 28 h 73"/>
                  <a:gd name="T6" fmla="*/ 106 w 150"/>
                  <a:gd name="T7" fmla="*/ 2 h 73"/>
                  <a:gd name="T8" fmla="*/ 139 w 150"/>
                  <a:gd name="T9" fmla="*/ 3 h 73"/>
                  <a:gd name="T10" fmla="*/ 146 w 150"/>
                  <a:gd name="T11" fmla="*/ 16 h 73"/>
                  <a:gd name="T12" fmla="*/ 43 w 150"/>
                  <a:gd name="T13" fmla="*/ 66 h 73"/>
                  <a:gd name="T14" fmla="*/ 0 w 150"/>
                  <a:gd name="T15" fmla="*/ 45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73">
                    <a:moveTo>
                      <a:pt x="0" y="45"/>
                    </a:moveTo>
                    <a:cubicBezTo>
                      <a:pt x="11" y="38"/>
                      <a:pt x="23" y="37"/>
                      <a:pt x="35" y="38"/>
                    </a:cubicBezTo>
                    <a:cubicBezTo>
                      <a:pt x="45" y="40"/>
                      <a:pt x="51" y="36"/>
                      <a:pt x="56" y="28"/>
                    </a:cubicBezTo>
                    <a:cubicBezTo>
                      <a:pt x="68" y="11"/>
                      <a:pt x="83" y="0"/>
                      <a:pt x="106" y="2"/>
                    </a:cubicBezTo>
                    <a:cubicBezTo>
                      <a:pt x="117" y="3"/>
                      <a:pt x="128" y="2"/>
                      <a:pt x="139" y="3"/>
                    </a:cubicBezTo>
                    <a:cubicBezTo>
                      <a:pt x="150" y="5"/>
                      <a:pt x="149" y="8"/>
                      <a:pt x="146" y="16"/>
                    </a:cubicBezTo>
                    <a:cubicBezTo>
                      <a:pt x="128" y="52"/>
                      <a:pt x="84" y="73"/>
                      <a:pt x="43" y="66"/>
                    </a:cubicBezTo>
                    <a:cubicBezTo>
                      <a:pt x="27" y="63"/>
                      <a:pt x="11" y="61"/>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18" name="Freeform 77"/>
              <p:cNvSpPr>
                <a:spLocks/>
              </p:cNvSpPr>
              <p:nvPr/>
            </p:nvSpPr>
            <p:spPr bwMode="auto">
              <a:xfrm>
                <a:off x="-139503" y="5004594"/>
                <a:ext cx="322263" cy="409575"/>
              </a:xfrm>
              <a:custGeom>
                <a:avLst/>
                <a:gdLst>
                  <a:gd name="T0" fmla="*/ 10 w 163"/>
                  <a:gd name="T1" fmla="*/ 207 h 207"/>
                  <a:gd name="T2" fmla="*/ 4 w 163"/>
                  <a:gd name="T3" fmla="*/ 203 h 207"/>
                  <a:gd name="T4" fmla="*/ 27 w 163"/>
                  <a:gd name="T5" fmla="*/ 143 h 207"/>
                  <a:gd name="T6" fmla="*/ 98 w 163"/>
                  <a:gd name="T7" fmla="*/ 130 h 207"/>
                  <a:gd name="T8" fmla="*/ 140 w 163"/>
                  <a:gd name="T9" fmla="*/ 116 h 207"/>
                  <a:gd name="T10" fmla="*/ 140 w 163"/>
                  <a:gd name="T11" fmla="*/ 116 h 207"/>
                  <a:gd name="T12" fmla="*/ 145 w 163"/>
                  <a:gd name="T13" fmla="*/ 85 h 207"/>
                  <a:gd name="T14" fmla="*/ 133 w 163"/>
                  <a:gd name="T15" fmla="*/ 76 h 207"/>
                  <a:gd name="T16" fmla="*/ 77 w 163"/>
                  <a:gd name="T17" fmla="*/ 8 h 207"/>
                  <a:gd name="T18" fmla="*/ 82 w 163"/>
                  <a:gd name="T19" fmla="*/ 1 h 207"/>
                  <a:gd name="T20" fmla="*/ 89 w 163"/>
                  <a:gd name="T21" fmla="*/ 5 h 207"/>
                  <a:gd name="T22" fmla="*/ 89 w 163"/>
                  <a:gd name="T23" fmla="*/ 5 h 207"/>
                  <a:gd name="T24" fmla="*/ 137 w 163"/>
                  <a:gd name="T25" fmla="*/ 64 h 207"/>
                  <a:gd name="T26" fmla="*/ 156 w 163"/>
                  <a:gd name="T27" fmla="*/ 81 h 207"/>
                  <a:gd name="T28" fmla="*/ 151 w 163"/>
                  <a:gd name="T29" fmla="*/ 121 h 207"/>
                  <a:gd name="T30" fmla="*/ 97 w 163"/>
                  <a:gd name="T31" fmla="*/ 142 h 207"/>
                  <a:gd name="T32" fmla="*/ 96 w 163"/>
                  <a:gd name="T33" fmla="*/ 142 h 207"/>
                  <a:gd name="T34" fmla="*/ 36 w 163"/>
                  <a:gd name="T35" fmla="*/ 151 h 207"/>
                  <a:gd name="T36" fmla="*/ 16 w 163"/>
                  <a:gd name="T37" fmla="*/ 200 h 207"/>
                  <a:gd name="T38" fmla="*/ 12 w 163"/>
                  <a:gd name="T39" fmla="*/ 207 h 207"/>
                  <a:gd name="T40" fmla="*/ 10 w 163"/>
                  <a:gd name="T41"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207">
                    <a:moveTo>
                      <a:pt x="10" y="207"/>
                    </a:moveTo>
                    <a:cubicBezTo>
                      <a:pt x="7" y="207"/>
                      <a:pt x="5" y="206"/>
                      <a:pt x="4" y="203"/>
                    </a:cubicBezTo>
                    <a:cubicBezTo>
                      <a:pt x="0" y="190"/>
                      <a:pt x="11" y="162"/>
                      <a:pt x="27" y="143"/>
                    </a:cubicBezTo>
                    <a:cubicBezTo>
                      <a:pt x="44" y="123"/>
                      <a:pt x="91" y="129"/>
                      <a:pt x="98" y="130"/>
                    </a:cubicBezTo>
                    <a:cubicBezTo>
                      <a:pt x="133" y="132"/>
                      <a:pt x="140" y="116"/>
                      <a:pt x="140" y="116"/>
                    </a:cubicBezTo>
                    <a:cubicBezTo>
                      <a:pt x="140" y="116"/>
                      <a:pt x="140" y="116"/>
                      <a:pt x="140" y="116"/>
                    </a:cubicBezTo>
                    <a:cubicBezTo>
                      <a:pt x="143" y="111"/>
                      <a:pt x="149" y="95"/>
                      <a:pt x="145" y="85"/>
                    </a:cubicBezTo>
                    <a:cubicBezTo>
                      <a:pt x="143" y="81"/>
                      <a:pt x="139" y="78"/>
                      <a:pt x="133" y="76"/>
                    </a:cubicBezTo>
                    <a:cubicBezTo>
                      <a:pt x="90" y="62"/>
                      <a:pt x="78" y="10"/>
                      <a:pt x="77" y="8"/>
                    </a:cubicBezTo>
                    <a:cubicBezTo>
                      <a:pt x="76" y="5"/>
                      <a:pt x="78" y="2"/>
                      <a:pt x="82" y="1"/>
                    </a:cubicBezTo>
                    <a:cubicBezTo>
                      <a:pt x="85" y="0"/>
                      <a:pt x="88" y="2"/>
                      <a:pt x="89" y="5"/>
                    </a:cubicBezTo>
                    <a:cubicBezTo>
                      <a:pt x="89" y="5"/>
                      <a:pt x="89" y="5"/>
                      <a:pt x="89" y="5"/>
                    </a:cubicBezTo>
                    <a:cubicBezTo>
                      <a:pt x="89" y="6"/>
                      <a:pt x="100" y="53"/>
                      <a:pt x="137" y="64"/>
                    </a:cubicBezTo>
                    <a:cubicBezTo>
                      <a:pt x="146" y="67"/>
                      <a:pt x="153" y="73"/>
                      <a:pt x="156" y="81"/>
                    </a:cubicBezTo>
                    <a:cubicBezTo>
                      <a:pt x="163" y="97"/>
                      <a:pt x="152" y="119"/>
                      <a:pt x="151" y="121"/>
                    </a:cubicBezTo>
                    <a:cubicBezTo>
                      <a:pt x="150" y="125"/>
                      <a:pt x="139" y="144"/>
                      <a:pt x="97" y="142"/>
                    </a:cubicBezTo>
                    <a:cubicBezTo>
                      <a:pt x="96" y="142"/>
                      <a:pt x="96" y="142"/>
                      <a:pt x="96" y="142"/>
                    </a:cubicBezTo>
                    <a:cubicBezTo>
                      <a:pt x="83" y="140"/>
                      <a:pt x="47" y="138"/>
                      <a:pt x="36" y="151"/>
                    </a:cubicBezTo>
                    <a:cubicBezTo>
                      <a:pt x="21" y="169"/>
                      <a:pt x="14" y="193"/>
                      <a:pt x="16" y="200"/>
                    </a:cubicBezTo>
                    <a:cubicBezTo>
                      <a:pt x="17" y="203"/>
                      <a:pt x="15" y="206"/>
                      <a:pt x="12" y="207"/>
                    </a:cubicBezTo>
                    <a:cubicBezTo>
                      <a:pt x="11" y="207"/>
                      <a:pt x="11" y="207"/>
                      <a:pt x="10"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19" name="Freeform 78"/>
              <p:cNvSpPr>
                <a:spLocks/>
              </p:cNvSpPr>
              <p:nvPr/>
            </p:nvSpPr>
            <p:spPr bwMode="auto">
              <a:xfrm>
                <a:off x="-74416" y="4909344"/>
                <a:ext cx="485775" cy="534988"/>
              </a:xfrm>
              <a:custGeom>
                <a:avLst/>
                <a:gdLst>
                  <a:gd name="T0" fmla="*/ 9 w 246"/>
                  <a:gd name="T1" fmla="*/ 270 h 270"/>
                  <a:gd name="T2" fmla="*/ 3 w 246"/>
                  <a:gd name="T3" fmla="*/ 265 h 270"/>
                  <a:gd name="T4" fmla="*/ 18 w 246"/>
                  <a:gd name="T5" fmla="*/ 226 h 270"/>
                  <a:gd name="T6" fmla="*/ 43 w 246"/>
                  <a:gd name="T7" fmla="*/ 223 h 270"/>
                  <a:gd name="T8" fmla="*/ 132 w 246"/>
                  <a:gd name="T9" fmla="*/ 248 h 270"/>
                  <a:gd name="T10" fmla="*/ 232 w 246"/>
                  <a:gd name="T11" fmla="*/ 132 h 270"/>
                  <a:gd name="T12" fmla="*/ 177 w 246"/>
                  <a:gd name="T13" fmla="*/ 26 h 270"/>
                  <a:gd name="T14" fmla="*/ 108 w 246"/>
                  <a:gd name="T15" fmla="*/ 44 h 270"/>
                  <a:gd name="T16" fmla="*/ 91 w 246"/>
                  <a:gd name="T17" fmla="*/ 55 h 270"/>
                  <a:gd name="T18" fmla="*/ 67 w 246"/>
                  <a:gd name="T19" fmla="*/ 33 h 270"/>
                  <a:gd name="T20" fmla="*/ 70 w 246"/>
                  <a:gd name="T21" fmla="*/ 25 h 270"/>
                  <a:gd name="T22" fmla="*/ 78 w 246"/>
                  <a:gd name="T23" fmla="*/ 28 h 270"/>
                  <a:gd name="T24" fmla="*/ 78 w 246"/>
                  <a:gd name="T25" fmla="*/ 28 h 270"/>
                  <a:gd name="T26" fmla="*/ 91 w 246"/>
                  <a:gd name="T27" fmla="*/ 43 h 270"/>
                  <a:gd name="T28" fmla="*/ 98 w 246"/>
                  <a:gd name="T29" fmla="*/ 38 h 270"/>
                  <a:gd name="T30" fmla="*/ 180 w 246"/>
                  <a:gd name="T31" fmla="*/ 14 h 270"/>
                  <a:gd name="T32" fmla="*/ 244 w 246"/>
                  <a:gd name="T33" fmla="*/ 132 h 270"/>
                  <a:gd name="T34" fmla="*/ 134 w 246"/>
                  <a:gd name="T35" fmla="*/ 260 h 270"/>
                  <a:gd name="T36" fmla="*/ 37 w 246"/>
                  <a:gd name="T37" fmla="*/ 234 h 270"/>
                  <a:gd name="T38" fmla="*/ 26 w 246"/>
                  <a:gd name="T39" fmla="*/ 234 h 270"/>
                  <a:gd name="T40" fmla="*/ 15 w 246"/>
                  <a:gd name="T41" fmla="*/ 263 h 270"/>
                  <a:gd name="T42" fmla="*/ 10 w 246"/>
                  <a:gd name="T43" fmla="*/ 270 h 270"/>
                  <a:gd name="T44" fmla="*/ 9 w 246"/>
                  <a:gd name="T45"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6" h="270">
                    <a:moveTo>
                      <a:pt x="9" y="270"/>
                    </a:moveTo>
                    <a:cubicBezTo>
                      <a:pt x="6" y="270"/>
                      <a:pt x="4" y="268"/>
                      <a:pt x="3" y="265"/>
                    </a:cubicBezTo>
                    <a:cubicBezTo>
                      <a:pt x="0" y="246"/>
                      <a:pt x="9" y="233"/>
                      <a:pt x="18" y="226"/>
                    </a:cubicBezTo>
                    <a:cubicBezTo>
                      <a:pt x="25" y="219"/>
                      <a:pt x="35" y="218"/>
                      <a:pt x="43" y="223"/>
                    </a:cubicBezTo>
                    <a:cubicBezTo>
                      <a:pt x="91" y="255"/>
                      <a:pt x="132" y="248"/>
                      <a:pt x="132" y="248"/>
                    </a:cubicBezTo>
                    <a:cubicBezTo>
                      <a:pt x="136" y="248"/>
                      <a:pt x="230" y="230"/>
                      <a:pt x="232" y="132"/>
                    </a:cubicBezTo>
                    <a:cubicBezTo>
                      <a:pt x="233" y="40"/>
                      <a:pt x="177" y="26"/>
                      <a:pt x="177" y="26"/>
                    </a:cubicBezTo>
                    <a:cubicBezTo>
                      <a:pt x="176" y="26"/>
                      <a:pt x="126" y="14"/>
                      <a:pt x="108" y="44"/>
                    </a:cubicBezTo>
                    <a:cubicBezTo>
                      <a:pt x="103" y="52"/>
                      <a:pt x="97" y="56"/>
                      <a:pt x="91" y="55"/>
                    </a:cubicBezTo>
                    <a:cubicBezTo>
                      <a:pt x="77" y="55"/>
                      <a:pt x="69" y="37"/>
                      <a:pt x="67" y="33"/>
                    </a:cubicBezTo>
                    <a:cubicBezTo>
                      <a:pt x="66" y="30"/>
                      <a:pt x="67" y="26"/>
                      <a:pt x="70" y="25"/>
                    </a:cubicBezTo>
                    <a:cubicBezTo>
                      <a:pt x="73" y="24"/>
                      <a:pt x="77" y="25"/>
                      <a:pt x="78" y="28"/>
                    </a:cubicBezTo>
                    <a:cubicBezTo>
                      <a:pt x="78" y="28"/>
                      <a:pt x="78" y="28"/>
                      <a:pt x="78" y="28"/>
                    </a:cubicBezTo>
                    <a:cubicBezTo>
                      <a:pt x="81" y="34"/>
                      <a:pt x="87" y="43"/>
                      <a:pt x="91" y="43"/>
                    </a:cubicBezTo>
                    <a:cubicBezTo>
                      <a:pt x="93" y="44"/>
                      <a:pt x="95" y="41"/>
                      <a:pt x="98" y="38"/>
                    </a:cubicBezTo>
                    <a:cubicBezTo>
                      <a:pt x="120" y="0"/>
                      <a:pt x="177" y="14"/>
                      <a:pt x="180" y="14"/>
                    </a:cubicBezTo>
                    <a:cubicBezTo>
                      <a:pt x="182" y="15"/>
                      <a:pt x="246" y="31"/>
                      <a:pt x="244" y="132"/>
                    </a:cubicBezTo>
                    <a:cubicBezTo>
                      <a:pt x="242" y="240"/>
                      <a:pt x="136" y="260"/>
                      <a:pt x="134" y="260"/>
                    </a:cubicBezTo>
                    <a:cubicBezTo>
                      <a:pt x="133" y="260"/>
                      <a:pt x="89" y="268"/>
                      <a:pt x="37" y="234"/>
                    </a:cubicBezTo>
                    <a:cubicBezTo>
                      <a:pt x="33" y="231"/>
                      <a:pt x="29" y="232"/>
                      <a:pt x="26" y="234"/>
                    </a:cubicBezTo>
                    <a:cubicBezTo>
                      <a:pt x="17" y="243"/>
                      <a:pt x="13" y="252"/>
                      <a:pt x="15" y="263"/>
                    </a:cubicBezTo>
                    <a:cubicBezTo>
                      <a:pt x="16" y="266"/>
                      <a:pt x="13" y="269"/>
                      <a:pt x="10" y="270"/>
                    </a:cubicBezTo>
                    <a:cubicBezTo>
                      <a:pt x="10" y="270"/>
                      <a:pt x="9" y="270"/>
                      <a:pt x="9" y="2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grpSp>
      </p:grpSp>
      <p:sp>
        <p:nvSpPr>
          <p:cNvPr id="9" name="TextBox 8"/>
          <p:cNvSpPr txBox="1"/>
          <p:nvPr/>
        </p:nvSpPr>
        <p:spPr>
          <a:xfrm>
            <a:off x="52528" y="2042393"/>
            <a:ext cx="2630079" cy="379656"/>
          </a:xfrm>
          <a:prstGeom prst="rect">
            <a:avLst/>
          </a:prstGeom>
          <a:noFill/>
        </p:spPr>
        <p:txBody>
          <a:bodyPr wrap="none" rtlCol="0">
            <a:spAutoFit/>
          </a:bodyPr>
          <a:lstStyle/>
          <a:p>
            <a:pPr algn="r"/>
            <a:r>
              <a:rPr lang="en-GB" altLang="en-US" sz="1867" dirty="0" err="1">
                <a:solidFill>
                  <a:srgbClr val="001965"/>
                </a:solidFill>
              </a:rPr>
              <a:t>Neurony</a:t>
            </a:r>
            <a:r>
              <a:rPr lang="en-GB" altLang="en-US" sz="1867" dirty="0">
                <a:solidFill>
                  <a:srgbClr val="001965"/>
                </a:solidFill>
              </a:rPr>
              <a:t> v </a:t>
            </a:r>
            <a:r>
              <a:rPr lang="en-GB" altLang="en-US" sz="1867" dirty="0" err="1">
                <a:solidFill>
                  <a:srgbClr val="001965"/>
                </a:solidFill>
              </a:rPr>
              <a:t>zadním</a:t>
            </a:r>
            <a:r>
              <a:rPr lang="en-GB" altLang="en-US" sz="1867" dirty="0">
                <a:solidFill>
                  <a:srgbClr val="001965"/>
                </a:solidFill>
              </a:rPr>
              <a:t> </a:t>
            </a:r>
            <a:r>
              <a:rPr lang="en-GB" altLang="en-US" sz="1867" dirty="0" err="1">
                <a:solidFill>
                  <a:srgbClr val="001965"/>
                </a:solidFill>
              </a:rPr>
              <a:t>mozku</a:t>
            </a:r>
            <a:endParaRPr lang="en-GB" sz="1867" dirty="0"/>
          </a:p>
        </p:txBody>
      </p:sp>
      <p:grpSp>
        <p:nvGrpSpPr>
          <p:cNvPr id="5" name="Group 4"/>
          <p:cNvGrpSpPr/>
          <p:nvPr/>
        </p:nvGrpSpPr>
        <p:grpSpPr>
          <a:xfrm>
            <a:off x="2709975" y="2087231"/>
            <a:ext cx="576000" cy="576000"/>
            <a:chOff x="851425" y="1509495"/>
            <a:chExt cx="540000" cy="564492"/>
          </a:xfrm>
        </p:grpSpPr>
        <p:grpSp>
          <p:nvGrpSpPr>
            <p:cNvPr id="122" name="Group 121"/>
            <p:cNvGrpSpPr/>
            <p:nvPr/>
          </p:nvGrpSpPr>
          <p:grpSpPr>
            <a:xfrm>
              <a:off x="851425" y="1509495"/>
              <a:ext cx="540000" cy="564492"/>
              <a:chOff x="1549673" y="3488967"/>
              <a:chExt cx="540000" cy="564492"/>
            </a:xfrm>
          </p:grpSpPr>
          <p:sp>
            <p:nvSpPr>
              <p:cNvPr id="123" name="Freeform 64"/>
              <p:cNvSpPr>
                <a:spLocks/>
              </p:cNvSpPr>
              <p:nvPr/>
            </p:nvSpPr>
            <p:spPr bwMode="auto">
              <a:xfrm>
                <a:off x="1549673" y="3488967"/>
                <a:ext cx="540000" cy="540000"/>
              </a:xfrm>
              <a:custGeom>
                <a:avLst/>
                <a:gdLst>
                  <a:gd name="T0" fmla="*/ 255 w 255"/>
                  <a:gd name="T1" fmla="*/ 233 h 255"/>
                  <a:gd name="T2" fmla="*/ 233 w 255"/>
                  <a:gd name="T3" fmla="*/ 255 h 255"/>
                  <a:gd name="T4" fmla="*/ 22 w 255"/>
                  <a:gd name="T5" fmla="*/ 255 h 255"/>
                  <a:gd name="T6" fmla="*/ 0 w 255"/>
                  <a:gd name="T7" fmla="*/ 233 h 255"/>
                  <a:gd name="T8" fmla="*/ 0 w 255"/>
                  <a:gd name="T9" fmla="*/ 22 h 255"/>
                  <a:gd name="T10" fmla="*/ 22 w 255"/>
                  <a:gd name="T11" fmla="*/ 0 h 255"/>
                  <a:gd name="T12" fmla="*/ 233 w 255"/>
                  <a:gd name="T13" fmla="*/ 0 h 255"/>
                  <a:gd name="T14" fmla="*/ 255 w 255"/>
                  <a:gd name="T15" fmla="*/ 22 h 255"/>
                  <a:gd name="T16" fmla="*/ 255 w 255"/>
                  <a:gd name="T17" fmla="*/ 23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55" y="233"/>
                    </a:moveTo>
                    <a:cubicBezTo>
                      <a:pt x="255" y="245"/>
                      <a:pt x="245" y="255"/>
                      <a:pt x="233" y="255"/>
                    </a:cubicBezTo>
                    <a:cubicBezTo>
                      <a:pt x="22" y="255"/>
                      <a:pt x="22" y="255"/>
                      <a:pt x="22" y="255"/>
                    </a:cubicBezTo>
                    <a:cubicBezTo>
                      <a:pt x="10" y="255"/>
                      <a:pt x="0" y="245"/>
                      <a:pt x="0" y="233"/>
                    </a:cubicBezTo>
                    <a:cubicBezTo>
                      <a:pt x="0" y="22"/>
                      <a:pt x="0" y="22"/>
                      <a:pt x="0" y="22"/>
                    </a:cubicBezTo>
                    <a:cubicBezTo>
                      <a:pt x="0" y="9"/>
                      <a:pt x="10" y="0"/>
                      <a:pt x="22" y="0"/>
                    </a:cubicBezTo>
                    <a:cubicBezTo>
                      <a:pt x="233" y="0"/>
                      <a:pt x="233" y="0"/>
                      <a:pt x="233" y="0"/>
                    </a:cubicBezTo>
                    <a:cubicBezTo>
                      <a:pt x="245" y="0"/>
                      <a:pt x="255" y="9"/>
                      <a:pt x="255" y="22"/>
                    </a:cubicBezTo>
                    <a:lnTo>
                      <a:pt x="255" y="233"/>
                    </a:lnTo>
                    <a:close/>
                  </a:path>
                </a:pathLst>
              </a:custGeom>
              <a:solidFill>
                <a:srgbClr val="001965"/>
              </a:solidFill>
              <a:ln>
                <a:noFill/>
              </a:ln>
            </p:spPr>
            <p:txBody>
              <a:bodyPr/>
              <a:lstStyle/>
              <a:p>
                <a:endParaRPr lang="en-GB" sz="2400" dirty="0"/>
              </a:p>
            </p:txBody>
          </p:sp>
          <p:sp>
            <p:nvSpPr>
              <p:cNvPr id="124" name="Freeform 6"/>
              <p:cNvSpPr>
                <a:spLocks noEditPoints="1"/>
              </p:cNvSpPr>
              <p:nvPr/>
            </p:nvSpPr>
            <p:spPr bwMode="auto">
              <a:xfrm>
                <a:off x="1634217" y="3569297"/>
                <a:ext cx="411616" cy="484162"/>
              </a:xfrm>
              <a:custGeom>
                <a:avLst/>
                <a:gdLst>
                  <a:gd name="T0" fmla="*/ 1352 w 2264"/>
                  <a:gd name="T1" fmla="*/ 966 h 2658"/>
                  <a:gd name="T2" fmla="*/ 1352 w 2264"/>
                  <a:gd name="T3" fmla="*/ 966 h 2658"/>
                  <a:gd name="T4" fmla="*/ 1044 w 2264"/>
                  <a:gd name="T5" fmla="*/ 1110 h 2658"/>
                  <a:gd name="T6" fmla="*/ 777 w 2264"/>
                  <a:gd name="T7" fmla="*/ 1414 h 2658"/>
                  <a:gd name="T8" fmla="*/ 369 w 2264"/>
                  <a:gd name="T9" fmla="*/ 1482 h 2658"/>
                  <a:gd name="T10" fmla="*/ 261 w 2264"/>
                  <a:gd name="T11" fmla="*/ 1254 h 2658"/>
                  <a:gd name="T12" fmla="*/ 62 w 2264"/>
                  <a:gd name="T13" fmla="*/ 887 h 2658"/>
                  <a:gd name="T14" fmla="*/ 1032 w 2264"/>
                  <a:gd name="T15" fmla="*/ 63 h 2658"/>
                  <a:gd name="T16" fmla="*/ 1930 w 2264"/>
                  <a:gd name="T17" fmla="*/ 703 h 2658"/>
                  <a:gd name="T18" fmla="*/ 1352 w 2264"/>
                  <a:gd name="T19" fmla="*/ 966 h 2658"/>
                  <a:gd name="T20" fmla="*/ 2006 w 2264"/>
                  <a:gd name="T21" fmla="*/ 1016 h 2658"/>
                  <a:gd name="T22" fmla="*/ 2006 w 2264"/>
                  <a:gd name="T23" fmla="*/ 1016 h 2658"/>
                  <a:gd name="T24" fmla="*/ 2043 w 2264"/>
                  <a:gd name="T25" fmla="*/ 847 h 2658"/>
                  <a:gd name="T26" fmla="*/ 2015 w 2264"/>
                  <a:gd name="T27" fmla="*/ 631 h 2658"/>
                  <a:gd name="T28" fmla="*/ 1044 w 2264"/>
                  <a:gd name="T29" fmla="*/ 0 h 2658"/>
                  <a:gd name="T30" fmla="*/ 0 w 2264"/>
                  <a:gd name="T31" fmla="*/ 894 h 2658"/>
                  <a:gd name="T32" fmla="*/ 441 w 2264"/>
                  <a:gd name="T33" fmla="*/ 1677 h 2658"/>
                  <a:gd name="T34" fmla="*/ 399 w 2264"/>
                  <a:gd name="T35" fmla="*/ 2492 h 2658"/>
                  <a:gd name="T36" fmla="*/ 1064 w 2264"/>
                  <a:gd name="T37" fmla="*/ 2658 h 2658"/>
                  <a:gd name="T38" fmla="*/ 1381 w 2264"/>
                  <a:gd name="T39" fmla="*/ 2622 h 2658"/>
                  <a:gd name="T40" fmla="*/ 1407 w 2264"/>
                  <a:gd name="T41" fmla="*/ 2131 h 2658"/>
                  <a:gd name="T42" fmla="*/ 1880 w 2264"/>
                  <a:gd name="T43" fmla="*/ 2228 h 2658"/>
                  <a:gd name="T44" fmla="*/ 2039 w 2264"/>
                  <a:gd name="T45" fmla="*/ 2128 h 2658"/>
                  <a:gd name="T46" fmla="*/ 2039 w 2264"/>
                  <a:gd name="T47" fmla="*/ 1954 h 2658"/>
                  <a:gd name="T48" fmla="*/ 2090 w 2264"/>
                  <a:gd name="T49" fmla="*/ 1845 h 2658"/>
                  <a:gd name="T50" fmla="*/ 2074 w 2264"/>
                  <a:gd name="T51" fmla="*/ 1789 h 2658"/>
                  <a:gd name="T52" fmla="*/ 2124 w 2264"/>
                  <a:gd name="T53" fmla="*/ 1731 h 2658"/>
                  <a:gd name="T54" fmla="*/ 2101 w 2264"/>
                  <a:gd name="T55" fmla="*/ 1661 h 2658"/>
                  <a:gd name="T56" fmla="*/ 2106 w 2264"/>
                  <a:gd name="T57" fmla="*/ 1577 h 2658"/>
                  <a:gd name="T58" fmla="*/ 2223 w 2264"/>
                  <a:gd name="T59" fmla="*/ 1547 h 2658"/>
                  <a:gd name="T60" fmla="*/ 2263 w 2264"/>
                  <a:gd name="T61" fmla="*/ 1479 h 2658"/>
                  <a:gd name="T62" fmla="*/ 2006 w 2264"/>
                  <a:gd name="T63" fmla="*/ 1016 h 2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4" h="2658">
                    <a:moveTo>
                      <a:pt x="1352" y="966"/>
                    </a:moveTo>
                    <a:lnTo>
                      <a:pt x="1352" y="966"/>
                    </a:lnTo>
                    <a:cubicBezTo>
                      <a:pt x="1340" y="1062"/>
                      <a:pt x="1220" y="1190"/>
                      <a:pt x="1044" y="1110"/>
                    </a:cubicBezTo>
                    <a:cubicBezTo>
                      <a:pt x="1096" y="1214"/>
                      <a:pt x="949" y="1414"/>
                      <a:pt x="777" y="1414"/>
                    </a:cubicBezTo>
                    <a:cubicBezTo>
                      <a:pt x="733" y="1666"/>
                      <a:pt x="513" y="1626"/>
                      <a:pt x="369" y="1482"/>
                    </a:cubicBezTo>
                    <a:cubicBezTo>
                      <a:pt x="319" y="1432"/>
                      <a:pt x="261" y="1314"/>
                      <a:pt x="261" y="1254"/>
                    </a:cubicBezTo>
                    <a:cubicBezTo>
                      <a:pt x="206" y="1247"/>
                      <a:pt x="62" y="1195"/>
                      <a:pt x="62" y="887"/>
                    </a:cubicBezTo>
                    <a:cubicBezTo>
                      <a:pt x="62" y="439"/>
                      <a:pt x="325" y="63"/>
                      <a:pt x="1032" y="63"/>
                    </a:cubicBezTo>
                    <a:cubicBezTo>
                      <a:pt x="1528" y="63"/>
                      <a:pt x="1930" y="427"/>
                      <a:pt x="1930" y="703"/>
                    </a:cubicBezTo>
                    <a:cubicBezTo>
                      <a:pt x="1930" y="978"/>
                      <a:pt x="1652" y="986"/>
                      <a:pt x="1352" y="966"/>
                    </a:cubicBezTo>
                    <a:close/>
                    <a:moveTo>
                      <a:pt x="2006" y="1016"/>
                    </a:moveTo>
                    <a:lnTo>
                      <a:pt x="2006" y="1016"/>
                    </a:lnTo>
                    <a:cubicBezTo>
                      <a:pt x="2004" y="1002"/>
                      <a:pt x="2042" y="911"/>
                      <a:pt x="2043" y="847"/>
                    </a:cubicBezTo>
                    <a:cubicBezTo>
                      <a:pt x="2044" y="783"/>
                      <a:pt x="2030" y="689"/>
                      <a:pt x="2015" y="631"/>
                    </a:cubicBezTo>
                    <a:cubicBezTo>
                      <a:pt x="2001" y="574"/>
                      <a:pt x="1836" y="0"/>
                      <a:pt x="1044" y="0"/>
                    </a:cubicBezTo>
                    <a:cubicBezTo>
                      <a:pt x="233" y="0"/>
                      <a:pt x="0" y="411"/>
                      <a:pt x="0" y="894"/>
                    </a:cubicBezTo>
                    <a:cubicBezTo>
                      <a:pt x="0" y="1389"/>
                      <a:pt x="410" y="1557"/>
                      <a:pt x="441" y="1677"/>
                    </a:cubicBezTo>
                    <a:cubicBezTo>
                      <a:pt x="524" y="2005"/>
                      <a:pt x="476" y="2295"/>
                      <a:pt x="399" y="2492"/>
                    </a:cubicBezTo>
                    <a:cubicBezTo>
                      <a:pt x="597" y="2598"/>
                      <a:pt x="824" y="2658"/>
                      <a:pt x="1064" y="2658"/>
                    </a:cubicBezTo>
                    <a:cubicBezTo>
                      <a:pt x="1173" y="2658"/>
                      <a:pt x="1279" y="2645"/>
                      <a:pt x="1381" y="2622"/>
                    </a:cubicBezTo>
                    <a:cubicBezTo>
                      <a:pt x="1378" y="2404"/>
                      <a:pt x="1385" y="2153"/>
                      <a:pt x="1407" y="2131"/>
                    </a:cubicBezTo>
                    <a:cubicBezTo>
                      <a:pt x="1462" y="2147"/>
                      <a:pt x="1822" y="2227"/>
                      <a:pt x="1880" y="2228"/>
                    </a:cubicBezTo>
                    <a:cubicBezTo>
                      <a:pt x="1935" y="2229"/>
                      <a:pt x="2017" y="2228"/>
                      <a:pt x="2039" y="2128"/>
                    </a:cubicBezTo>
                    <a:cubicBezTo>
                      <a:pt x="2058" y="2041"/>
                      <a:pt x="2034" y="1972"/>
                      <a:pt x="2039" y="1954"/>
                    </a:cubicBezTo>
                    <a:cubicBezTo>
                      <a:pt x="2051" y="1914"/>
                      <a:pt x="2088" y="1861"/>
                      <a:pt x="2090" y="1845"/>
                    </a:cubicBezTo>
                    <a:cubicBezTo>
                      <a:pt x="2092" y="1829"/>
                      <a:pt x="2074" y="1789"/>
                      <a:pt x="2074" y="1789"/>
                    </a:cubicBezTo>
                    <a:cubicBezTo>
                      <a:pt x="2074" y="1789"/>
                      <a:pt x="2121" y="1752"/>
                      <a:pt x="2124" y="1731"/>
                    </a:cubicBezTo>
                    <a:cubicBezTo>
                      <a:pt x="2127" y="1709"/>
                      <a:pt x="2103" y="1669"/>
                      <a:pt x="2101" y="1661"/>
                    </a:cubicBezTo>
                    <a:cubicBezTo>
                      <a:pt x="2099" y="1653"/>
                      <a:pt x="2106" y="1577"/>
                      <a:pt x="2106" y="1577"/>
                    </a:cubicBezTo>
                    <a:cubicBezTo>
                      <a:pt x="2106" y="1577"/>
                      <a:pt x="2202" y="1559"/>
                      <a:pt x="2223" y="1547"/>
                    </a:cubicBezTo>
                    <a:cubicBezTo>
                      <a:pt x="2243" y="1535"/>
                      <a:pt x="2264" y="1495"/>
                      <a:pt x="2263" y="1479"/>
                    </a:cubicBezTo>
                    <a:cubicBezTo>
                      <a:pt x="2262" y="1464"/>
                      <a:pt x="2014" y="1085"/>
                      <a:pt x="2006" y="1016"/>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GB" sz="2400" dirty="0"/>
              </a:p>
            </p:txBody>
          </p:sp>
        </p:grpSp>
        <p:grpSp>
          <p:nvGrpSpPr>
            <p:cNvPr id="125" name="Group 124"/>
            <p:cNvGrpSpPr/>
            <p:nvPr/>
          </p:nvGrpSpPr>
          <p:grpSpPr>
            <a:xfrm flipH="1">
              <a:off x="987284" y="1672462"/>
              <a:ext cx="144000" cy="108000"/>
              <a:chOff x="95250" y="1284288"/>
              <a:chExt cx="571500" cy="492125"/>
            </a:xfrm>
            <a:solidFill>
              <a:schemeClr val="bg1"/>
            </a:solidFill>
          </p:grpSpPr>
          <p:sp>
            <p:nvSpPr>
              <p:cNvPr id="126" name="Freeform 92"/>
              <p:cNvSpPr>
                <a:spLocks/>
              </p:cNvSpPr>
              <p:nvPr/>
            </p:nvSpPr>
            <p:spPr bwMode="auto">
              <a:xfrm>
                <a:off x="328612" y="1384301"/>
                <a:ext cx="139700" cy="139700"/>
              </a:xfrm>
              <a:custGeom>
                <a:avLst/>
                <a:gdLst>
                  <a:gd name="T0" fmla="*/ 35 w 70"/>
                  <a:gd name="T1" fmla="*/ 0 h 70"/>
                  <a:gd name="T2" fmla="*/ 70 w 70"/>
                  <a:gd name="T3" fmla="*/ 35 h 70"/>
                  <a:gd name="T4" fmla="*/ 35 w 70"/>
                  <a:gd name="T5" fmla="*/ 70 h 70"/>
                  <a:gd name="T6" fmla="*/ 0 w 70"/>
                  <a:gd name="T7" fmla="*/ 35 h 70"/>
                  <a:gd name="T8" fmla="*/ 35 w 70"/>
                  <a:gd name="T9" fmla="*/ 0 h 70"/>
                </a:gdLst>
                <a:ahLst/>
                <a:cxnLst>
                  <a:cxn ang="0">
                    <a:pos x="T0" y="T1"/>
                  </a:cxn>
                  <a:cxn ang="0">
                    <a:pos x="T2" y="T3"/>
                  </a:cxn>
                  <a:cxn ang="0">
                    <a:pos x="T4" y="T5"/>
                  </a:cxn>
                  <a:cxn ang="0">
                    <a:pos x="T6" y="T7"/>
                  </a:cxn>
                  <a:cxn ang="0">
                    <a:pos x="T8" y="T9"/>
                  </a:cxn>
                </a:cxnLst>
                <a:rect l="0" t="0" r="r" b="b"/>
                <a:pathLst>
                  <a:path w="70" h="70">
                    <a:moveTo>
                      <a:pt x="35" y="0"/>
                    </a:moveTo>
                    <a:cubicBezTo>
                      <a:pt x="54" y="0"/>
                      <a:pt x="70" y="15"/>
                      <a:pt x="70" y="35"/>
                    </a:cubicBezTo>
                    <a:cubicBezTo>
                      <a:pt x="70" y="54"/>
                      <a:pt x="54" y="70"/>
                      <a:pt x="35" y="70"/>
                    </a:cubicBezTo>
                    <a:cubicBezTo>
                      <a:pt x="16" y="70"/>
                      <a:pt x="0" y="54"/>
                      <a:pt x="0" y="35"/>
                    </a:cubicBezTo>
                    <a:cubicBezTo>
                      <a:pt x="0" y="16"/>
                      <a:pt x="1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27" name="Freeform 93"/>
              <p:cNvSpPr>
                <a:spLocks/>
              </p:cNvSpPr>
              <p:nvPr/>
            </p:nvSpPr>
            <p:spPr bwMode="auto">
              <a:xfrm>
                <a:off x="244475" y="1531938"/>
                <a:ext cx="130175" cy="244475"/>
              </a:xfrm>
              <a:custGeom>
                <a:avLst/>
                <a:gdLst>
                  <a:gd name="T0" fmla="*/ 0 w 65"/>
                  <a:gd name="T1" fmla="*/ 98 h 123"/>
                  <a:gd name="T2" fmla="*/ 24 w 65"/>
                  <a:gd name="T3" fmla="*/ 75 h 123"/>
                  <a:gd name="T4" fmla="*/ 28 w 65"/>
                  <a:gd name="T5" fmla="*/ 73 h 123"/>
                  <a:gd name="T6" fmla="*/ 55 w 65"/>
                  <a:gd name="T7" fmla="*/ 3 h 123"/>
                  <a:gd name="T8" fmla="*/ 59 w 65"/>
                  <a:gd name="T9" fmla="*/ 1 h 123"/>
                  <a:gd name="T10" fmla="*/ 63 w 65"/>
                  <a:gd name="T11" fmla="*/ 10 h 123"/>
                  <a:gd name="T12" fmla="*/ 38 w 65"/>
                  <a:gd name="T13" fmla="*/ 75 h 123"/>
                  <a:gd name="T14" fmla="*/ 39 w 65"/>
                  <a:gd name="T15" fmla="*/ 82 h 123"/>
                  <a:gd name="T16" fmla="*/ 45 w 65"/>
                  <a:gd name="T17" fmla="*/ 106 h 123"/>
                  <a:gd name="T18" fmla="*/ 26 w 65"/>
                  <a:gd name="T19" fmla="*/ 121 h 123"/>
                  <a:gd name="T20" fmla="*/ 0 w 65"/>
                  <a:gd name="T21" fmla="*/ 9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23">
                    <a:moveTo>
                      <a:pt x="0" y="98"/>
                    </a:moveTo>
                    <a:cubicBezTo>
                      <a:pt x="0" y="85"/>
                      <a:pt x="11" y="75"/>
                      <a:pt x="24" y="75"/>
                    </a:cubicBezTo>
                    <a:cubicBezTo>
                      <a:pt x="26" y="76"/>
                      <a:pt x="28" y="75"/>
                      <a:pt x="28" y="73"/>
                    </a:cubicBezTo>
                    <a:cubicBezTo>
                      <a:pt x="37" y="49"/>
                      <a:pt x="46" y="26"/>
                      <a:pt x="55" y="3"/>
                    </a:cubicBezTo>
                    <a:cubicBezTo>
                      <a:pt x="56" y="0"/>
                      <a:pt x="57" y="0"/>
                      <a:pt x="59" y="1"/>
                    </a:cubicBezTo>
                    <a:cubicBezTo>
                      <a:pt x="65" y="4"/>
                      <a:pt x="65" y="4"/>
                      <a:pt x="63" y="10"/>
                    </a:cubicBezTo>
                    <a:cubicBezTo>
                      <a:pt x="54" y="31"/>
                      <a:pt x="46" y="53"/>
                      <a:pt x="38" y="75"/>
                    </a:cubicBezTo>
                    <a:cubicBezTo>
                      <a:pt x="36" y="78"/>
                      <a:pt x="36" y="79"/>
                      <a:pt x="39" y="82"/>
                    </a:cubicBezTo>
                    <a:cubicBezTo>
                      <a:pt x="46" y="88"/>
                      <a:pt x="48" y="97"/>
                      <a:pt x="45" y="106"/>
                    </a:cubicBezTo>
                    <a:cubicBezTo>
                      <a:pt x="42" y="115"/>
                      <a:pt x="36" y="120"/>
                      <a:pt x="26" y="121"/>
                    </a:cubicBezTo>
                    <a:cubicBezTo>
                      <a:pt x="12" y="123"/>
                      <a:pt x="0" y="113"/>
                      <a:pt x="0"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28" name="Freeform 94"/>
              <p:cNvSpPr>
                <a:spLocks/>
              </p:cNvSpPr>
              <p:nvPr/>
            </p:nvSpPr>
            <p:spPr bwMode="auto">
              <a:xfrm>
                <a:off x="466725" y="1493838"/>
                <a:ext cx="200025" cy="149225"/>
              </a:xfrm>
              <a:custGeom>
                <a:avLst/>
                <a:gdLst>
                  <a:gd name="T0" fmla="*/ 77 w 101"/>
                  <a:gd name="T1" fmla="*/ 74 h 75"/>
                  <a:gd name="T2" fmla="*/ 54 w 101"/>
                  <a:gd name="T3" fmla="*/ 46 h 75"/>
                  <a:gd name="T4" fmla="*/ 52 w 101"/>
                  <a:gd name="T5" fmla="*/ 41 h 75"/>
                  <a:gd name="T6" fmla="*/ 3 w 101"/>
                  <a:gd name="T7" fmla="*/ 9 h 75"/>
                  <a:gd name="T8" fmla="*/ 2 w 101"/>
                  <a:gd name="T9" fmla="*/ 5 h 75"/>
                  <a:gd name="T10" fmla="*/ 6 w 101"/>
                  <a:gd name="T11" fmla="*/ 0 h 75"/>
                  <a:gd name="T12" fmla="*/ 11 w 101"/>
                  <a:gd name="T13" fmla="*/ 3 h 75"/>
                  <a:gd name="T14" fmla="*/ 57 w 101"/>
                  <a:gd name="T15" fmla="*/ 33 h 75"/>
                  <a:gd name="T16" fmla="*/ 62 w 101"/>
                  <a:gd name="T17" fmla="*/ 33 h 75"/>
                  <a:gd name="T18" fmla="*/ 88 w 101"/>
                  <a:gd name="T19" fmla="*/ 31 h 75"/>
                  <a:gd name="T20" fmla="*/ 99 w 101"/>
                  <a:gd name="T21" fmla="*/ 55 h 75"/>
                  <a:gd name="T22" fmla="*/ 81 w 101"/>
                  <a:gd name="T23" fmla="*/ 74 h 75"/>
                  <a:gd name="T24" fmla="*/ 77 w 101"/>
                  <a:gd name="T25"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75">
                    <a:moveTo>
                      <a:pt x="77" y="74"/>
                    </a:moveTo>
                    <a:cubicBezTo>
                      <a:pt x="61" y="75"/>
                      <a:pt x="50" y="60"/>
                      <a:pt x="54" y="46"/>
                    </a:cubicBezTo>
                    <a:cubicBezTo>
                      <a:pt x="54" y="43"/>
                      <a:pt x="54" y="42"/>
                      <a:pt x="52" y="41"/>
                    </a:cubicBezTo>
                    <a:cubicBezTo>
                      <a:pt x="35" y="30"/>
                      <a:pt x="19" y="20"/>
                      <a:pt x="3" y="9"/>
                    </a:cubicBezTo>
                    <a:cubicBezTo>
                      <a:pt x="1" y="8"/>
                      <a:pt x="0" y="7"/>
                      <a:pt x="2" y="5"/>
                    </a:cubicBezTo>
                    <a:cubicBezTo>
                      <a:pt x="4" y="3"/>
                      <a:pt x="4" y="0"/>
                      <a:pt x="6" y="0"/>
                    </a:cubicBezTo>
                    <a:cubicBezTo>
                      <a:pt x="7" y="0"/>
                      <a:pt x="9" y="2"/>
                      <a:pt x="11" y="3"/>
                    </a:cubicBezTo>
                    <a:cubicBezTo>
                      <a:pt x="26" y="13"/>
                      <a:pt x="42" y="23"/>
                      <a:pt x="57" y="33"/>
                    </a:cubicBezTo>
                    <a:cubicBezTo>
                      <a:pt x="59" y="34"/>
                      <a:pt x="60" y="35"/>
                      <a:pt x="62" y="33"/>
                    </a:cubicBezTo>
                    <a:cubicBezTo>
                      <a:pt x="68" y="27"/>
                      <a:pt x="82" y="27"/>
                      <a:pt x="88" y="31"/>
                    </a:cubicBezTo>
                    <a:cubicBezTo>
                      <a:pt x="96" y="37"/>
                      <a:pt x="101" y="46"/>
                      <a:pt x="99" y="55"/>
                    </a:cubicBezTo>
                    <a:cubicBezTo>
                      <a:pt x="98" y="64"/>
                      <a:pt x="91" y="72"/>
                      <a:pt x="81" y="74"/>
                    </a:cubicBezTo>
                    <a:cubicBezTo>
                      <a:pt x="80" y="74"/>
                      <a:pt x="78" y="74"/>
                      <a:pt x="77"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29" name="Freeform 95"/>
              <p:cNvSpPr>
                <a:spLocks/>
              </p:cNvSpPr>
              <p:nvPr/>
            </p:nvSpPr>
            <p:spPr bwMode="auto">
              <a:xfrm>
                <a:off x="95250" y="1463676"/>
                <a:ext cx="219075" cy="98425"/>
              </a:xfrm>
              <a:custGeom>
                <a:avLst/>
                <a:gdLst>
                  <a:gd name="T0" fmla="*/ 31 w 110"/>
                  <a:gd name="T1" fmla="*/ 2 h 49"/>
                  <a:gd name="T2" fmla="*/ 47 w 110"/>
                  <a:gd name="T3" fmla="*/ 13 h 49"/>
                  <a:gd name="T4" fmla="*/ 51 w 110"/>
                  <a:gd name="T5" fmla="*/ 14 h 49"/>
                  <a:gd name="T6" fmla="*/ 105 w 110"/>
                  <a:gd name="T7" fmla="*/ 1 h 49"/>
                  <a:gd name="T8" fmla="*/ 108 w 110"/>
                  <a:gd name="T9" fmla="*/ 3 h 49"/>
                  <a:gd name="T10" fmla="*/ 110 w 110"/>
                  <a:gd name="T11" fmla="*/ 9 h 49"/>
                  <a:gd name="T12" fmla="*/ 103 w 110"/>
                  <a:gd name="T13" fmla="*/ 11 h 49"/>
                  <a:gd name="T14" fmla="*/ 54 w 110"/>
                  <a:gd name="T15" fmla="*/ 23 h 49"/>
                  <a:gd name="T16" fmla="*/ 50 w 110"/>
                  <a:gd name="T17" fmla="*/ 27 h 49"/>
                  <a:gd name="T18" fmla="*/ 30 w 110"/>
                  <a:gd name="T19" fmla="*/ 48 h 49"/>
                  <a:gd name="T20" fmla="*/ 5 w 110"/>
                  <a:gd name="T21" fmla="*/ 33 h 49"/>
                  <a:gd name="T22" fmla="*/ 31 w 110"/>
                  <a:gd name="T23"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49">
                    <a:moveTo>
                      <a:pt x="31" y="2"/>
                    </a:moveTo>
                    <a:cubicBezTo>
                      <a:pt x="36" y="2"/>
                      <a:pt x="43" y="6"/>
                      <a:pt x="47" y="13"/>
                    </a:cubicBezTo>
                    <a:cubicBezTo>
                      <a:pt x="48" y="15"/>
                      <a:pt x="49" y="15"/>
                      <a:pt x="51" y="14"/>
                    </a:cubicBezTo>
                    <a:cubicBezTo>
                      <a:pt x="69" y="10"/>
                      <a:pt x="87" y="6"/>
                      <a:pt x="105" y="1"/>
                    </a:cubicBezTo>
                    <a:cubicBezTo>
                      <a:pt x="108" y="0"/>
                      <a:pt x="108" y="1"/>
                      <a:pt x="108" y="3"/>
                    </a:cubicBezTo>
                    <a:cubicBezTo>
                      <a:pt x="109" y="5"/>
                      <a:pt x="110" y="8"/>
                      <a:pt x="110" y="9"/>
                    </a:cubicBezTo>
                    <a:cubicBezTo>
                      <a:pt x="108" y="11"/>
                      <a:pt x="105" y="11"/>
                      <a:pt x="103" y="11"/>
                    </a:cubicBezTo>
                    <a:cubicBezTo>
                      <a:pt x="87" y="15"/>
                      <a:pt x="70" y="19"/>
                      <a:pt x="54" y="23"/>
                    </a:cubicBezTo>
                    <a:cubicBezTo>
                      <a:pt x="51" y="24"/>
                      <a:pt x="51" y="25"/>
                      <a:pt x="50" y="27"/>
                    </a:cubicBezTo>
                    <a:cubicBezTo>
                      <a:pt x="49" y="39"/>
                      <a:pt x="41" y="47"/>
                      <a:pt x="30" y="48"/>
                    </a:cubicBezTo>
                    <a:cubicBezTo>
                      <a:pt x="19" y="49"/>
                      <a:pt x="9" y="43"/>
                      <a:pt x="5" y="33"/>
                    </a:cubicBezTo>
                    <a:cubicBezTo>
                      <a:pt x="0" y="18"/>
                      <a:pt x="11" y="2"/>
                      <a:pt x="3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30" name="Freeform 96"/>
              <p:cNvSpPr>
                <a:spLocks/>
              </p:cNvSpPr>
              <p:nvPr/>
            </p:nvSpPr>
            <p:spPr bwMode="auto">
              <a:xfrm>
                <a:off x="185737" y="1284288"/>
                <a:ext cx="149225" cy="123825"/>
              </a:xfrm>
              <a:custGeom>
                <a:avLst/>
                <a:gdLst>
                  <a:gd name="T0" fmla="*/ 48 w 75"/>
                  <a:gd name="T1" fmla="*/ 24 h 62"/>
                  <a:gd name="T2" fmla="*/ 47 w 75"/>
                  <a:gd name="T3" fmla="*/ 31 h 62"/>
                  <a:gd name="T4" fmla="*/ 48 w 75"/>
                  <a:gd name="T5" fmla="*/ 35 h 62"/>
                  <a:gd name="T6" fmla="*/ 73 w 75"/>
                  <a:gd name="T7" fmla="*/ 53 h 62"/>
                  <a:gd name="T8" fmla="*/ 73 w 75"/>
                  <a:gd name="T9" fmla="*/ 57 h 62"/>
                  <a:gd name="T10" fmla="*/ 72 w 75"/>
                  <a:gd name="T11" fmla="*/ 59 h 62"/>
                  <a:gd name="T12" fmla="*/ 65 w 75"/>
                  <a:gd name="T13" fmla="*/ 60 h 62"/>
                  <a:gd name="T14" fmla="*/ 42 w 75"/>
                  <a:gd name="T15" fmla="*/ 42 h 62"/>
                  <a:gd name="T16" fmla="*/ 38 w 75"/>
                  <a:gd name="T17" fmla="*/ 42 h 62"/>
                  <a:gd name="T18" fmla="*/ 11 w 75"/>
                  <a:gd name="T19" fmla="*/ 42 h 62"/>
                  <a:gd name="T20" fmla="*/ 3 w 75"/>
                  <a:gd name="T21" fmla="*/ 17 h 62"/>
                  <a:gd name="T22" fmla="*/ 24 w 75"/>
                  <a:gd name="T23" fmla="*/ 0 h 62"/>
                  <a:gd name="T24" fmla="*/ 48 w 75"/>
                  <a:gd name="T25" fmla="*/ 2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2">
                    <a:moveTo>
                      <a:pt x="48" y="24"/>
                    </a:moveTo>
                    <a:cubicBezTo>
                      <a:pt x="48" y="26"/>
                      <a:pt x="48" y="29"/>
                      <a:pt x="47" y="31"/>
                    </a:cubicBezTo>
                    <a:cubicBezTo>
                      <a:pt x="46" y="33"/>
                      <a:pt x="47" y="34"/>
                      <a:pt x="48" y="35"/>
                    </a:cubicBezTo>
                    <a:cubicBezTo>
                      <a:pt x="56" y="41"/>
                      <a:pt x="64" y="47"/>
                      <a:pt x="73" y="53"/>
                    </a:cubicBezTo>
                    <a:cubicBezTo>
                      <a:pt x="74" y="54"/>
                      <a:pt x="75" y="55"/>
                      <a:pt x="73" y="57"/>
                    </a:cubicBezTo>
                    <a:cubicBezTo>
                      <a:pt x="73" y="57"/>
                      <a:pt x="72" y="58"/>
                      <a:pt x="72" y="59"/>
                    </a:cubicBezTo>
                    <a:cubicBezTo>
                      <a:pt x="69" y="62"/>
                      <a:pt x="69" y="62"/>
                      <a:pt x="65" y="60"/>
                    </a:cubicBezTo>
                    <a:cubicBezTo>
                      <a:pt x="58" y="54"/>
                      <a:pt x="50" y="48"/>
                      <a:pt x="42" y="42"/>
                    </a:cubicBezTo>
                    <a:cubicBezTo>
                      <a:pt x="41" y="41"/>
                      <a:pt x="40" y="41"/>
                      <a:pt x="38" y="42"/>
                    </a:cubicBezTo>
                    <a:cubicBezTo>
                      <a:pt x="30" y="48"/>
                      <a:pt x="19" y="48"/>
                      <a:pt x="11" y="42"/>
                    </a:cubicBezTo>
                    <a:cubicBezTo>
                      <a:pt x="3" y="37"/>
                      <a:pt x="0" y="27"/>
                      <a:pt x="3" y="17"/>
                    </a:cubicBezTo>
                    <a:cubicBezTo>
                      <a:pt x="5" y="7"/>
                      <a:pt x="14" y="1"/>
                      <a:pt x="24" y="0"/>
                    </a:cubicBezTo>
                    <a:cubicBezTo>
                      <a:pt x="37" y="0"/>
                      <a:pt x="48" y="11"/>
                      <a:pt x="4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31" name="Freeform 97"/>
              <p:cNvSpPr>
                <a:spLocks/>
              </p:cNvSpPr>
              <p:nvPr/>
            </p:nvSpPr>
            <p:spPr bwMode="auto">
              <a:xfrm>
                <a:off x="468312" y="1300163"/>
                <a:ext cx="147638" cy="115888"/>
              </a:xfrm>
              <a:custGeom>
                <a:avLst/>
                <a:gdLst>
                  <a:gd name="T0" fmla="*/ 74 w 74"/>
                  <a:gd name="T1" fmla="*/ 27 h 58"/>
                  <a:gd name="T2" fmla="*/ 61 w 74"/>
                  <a:gd name="T3" fmla="*/ 46 h 58"/>
                  <a:gd name="T4" fmla="*/ 36 w 74"/>
                  <a:gd name="T5" fmla="*/ 42 h 58"/>
                  <a:gd name="T6" fmla="*/ 31 w 74"/>
                  <a:gd name="T7" fmla="*/ 42 h 58"/>
                  <a:gd name="T8" fmla="*/ 6 w 74"/>
                  <a:gd name="T9" fmla="*/ 57 h 58"/>
                  <a:gd name="T10" fmla="*/ 3 w 74"/>
                  <a:gd name="T11" fmla="*/ 56 h 58"/>
                  <a:gd name="T12" fmla="*/ 0 w 74"/>
                  <a:gd name="T13" fmla="*/ 50 h 58"/>
                  <a:gd name="T14" fmla="*/ 6 w 74"/>
                  <a:gd name="T15" fmla="*/ 46 h 58"/>
                  <a:gd name="T16" fmla="*/ 27 w 74"/>
                  <a:gd name="T17" fmla="*/ 34 h 58"/>
                  <a:gd name="T18" fmla="*/ 29 w 74"/>
                  <a:gd name="T19" fmla="*/ 30 h 58"/>
                  <a:gd name="T20" fmla="*/ 47 w 74"/>
                  <a:gd name="T21" fmla="*/ 2 h 58"/>
                  <a:gd name="T22" fmla="*/ 74 w 74"/>
                  <a:gd name="T23"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58">
                    <a:moveTo>
                      <a:pt x="74" y="27"/>
                    </a:moveTo>
                    <a:cubicBezTo>
                      <a:pt x="74" y="35"/>
                      <a:pt x="70" y="42"/>
                      <a:pt x="61" y="46"/>
                    </a:cubicBezTo>
                    <a:cubicBezTo>
                      <a:pt x="52" y="50"/>
                      <a:pt x="43" y="49"/>
                      <a:pt x="36" y="42"/>
                    </a:cubicBezTo>
                    <a:cubicBezTo>
                      <a:pt x="34" y="41"/>
                      <a:pt x="33" y="41"/>
                      <a:pt x="31" y="42"/>
                    </a:cubicBezTo>
                    <a:cubicBezTo>
                      <a:pt x="23" y="47"/>
                      <a:pt x="15" y="52"/>
                      <a:pt x="6" y="57"/>
                    </a:cubicBezTo>
                    <a:cubicBezTo>
                      <a:pt x="5" y="58"/>
                      <a:pt x="4" y="58"/>
                      <a:pt x="3" y="56"/>
                    </a:cubicBezTo>
                    <a:cubicBezTo>
                      <a:pt x="2" y="54"/>
                      <a:pt x="0" y="51"/>
                      <a:pt x="0" y="50"/>
                    </a:cubicBezTo>
                    <a:cubicBezTo>
                      <a:pt x="1" y="48"/>
                      <a:pt x="4" y="47"/>
                      <a:pt x="6" y="46"/>
                    </a:cubicBezTo>
                    <a:cubicBezTo>
                      <a:pt x="13" y="42"/>
                      <a:pt x="20" y="38"/>
                      <a:pt x="27" y="34"/>
                    </a:cubicBezTo>
                    <a:cubicBezTo>
                      <a:pt x="28" y="33"/>
                      <a:pt x="29" y="32"/>
                      <a:pt x="29" y="30"/>
                    </a:cubicBezTo>
                    <a:cubicBezTo>
                      <a:pt x="26" y="17"/>
                      <a:pt x="34" y="4"/>
                      <a:pt x="47" y="2"/>
                    </a:cubicBezTo>
                    <a:cubicBezTo>
                      <a:pt x="63" y="0"/>
                      <a:pt x="74" y="11"/>
                      <a:pt x="7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grpSp>
      </p:grpSp>
      <p:cxnSp>
        <p:nvCxnSpPr>
          <p:cNvPr id="150" name="Straight Arrow Connector 149"/>
          <p:cNvCxnSpPr/>
          <p:nvPr/>
        </p:nvCxnSpPr>
        <p:spPr>
          <a:xfrm flipH="1">
            <a:off x="5804292" y="3672103"/>
            <a:ext cx="2915411" cy="103812"/>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121150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fade">
                                      <p:cBhvr>
                                        <p:cTn id="19" dur="500"/>
                                        <p:tgtEl>
                                          <p:spTgt spid="114"/>
                                        </p:tgtEl>
                                      </p:cBhvr>
                                    </p:animEffect>
                                  </p:childTnLst>
                                </p:cTn>
                              </p:par>
                              <p:par>
                                <p:cTn id="20" presetID="22" presetClass="entr" presetSubtype="8" fill="hold" nodeType="withEffect">
                                  <p:stCondLst>
                                    <p:cond delay="0"/>
                                  </p:stCondLst>
                                  <p:childTnLst>
                                    <p:set>
                                      <p:cBhvr>
                                        <p:cTn id="21" dur="1" fill="hold">
                                          <p:stCondLst>
                                            <p:cond delay="0"/>
                                          </p:stCondLst>
                                        </p:cTn>
                                        <p:tgtEl>
                                          <p:spTgt spid="140"/>
                                        </p:tgtEl>
                                        <p:attrNameLst>
                                          <p:attrName>style.visibility</p:attrName>
                                        </p:attrNameLst>
                                      </p:cBhvr>
                                      <p:to>
                                        <p:strVal val="visible"/>
                                      </p:to>
                                    </p:set>
                                    <p:animEffect transition="in" filter="wipe(left)">
                                      <p:cBhvr>
                                        <p:cTn id="22" dur="500"/>
                                        <p:tgtEl>
                                          <p:spTgt spid="140"/>
                                        </p:tgtEl>
                                      </p:cBhvr>
                                    </p:animEffect>
                                  </p:childTnLst>
                                </p:cTn>
                              </p:par>
                              <p:par>
                                <p:cTn id="23" presetID="22" presetClass="entr" presetSubtype="8" fill="hold" nodeType="with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wipe(left)">
                                      <p:cBhvr>
                                        <p:cTn id="25" dur="500"/>
                                        <p:tgtEl>
                                          <p:spTgt spid="14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22" presetClass="entr" presetSubtype="2" fill="hold" nodeType="withEffect">
                                  <p:stCondLst>
                                    <p:cond delay="0"/>
                                  </p:stCondLst>
                                  <p:childTnLst>
                                    <p:set>
                                      <p:cBhvr>
                                        <p:cTn id="32" dur="1" fill="hold">
                                          <p:stCondLst>
                                            <p:cond delay="0"/>
                                          </p:stCondLst>
                                        </p:cTn>
                                        <p:tgtEl>
                                          <p:spTgt spid="144"/>
                                        </p:tgtEl>
                                        <p:attrNameLst>
                                          <p:attrName>style.visibility</p:attrName>
                                        </p:attrNameLst>
                                      </p:cBhvr>
                                      <p:to>
                                        <p:strVal val="visible"/>
                                      </p:to>
                                    </p:set>
                                    <p:animEffect transition="in" filter="wipe(right)">
                                      <p:cBhvr>
                                        <p:cTn id="33" dur="500"/>
                                        <p:tgtEl>
                                          <p:spTgt spid="144"/>
                                        </p:tgtEl>
                                      </p:cBhvr>
                                    </p:animEffect>
                                  </p:childTnLst>
                                </p:cTn>
                              </p:par>
                              <p:par>
                                <p:cTn id="34" presetID="22" presetClass="entr" presetSubtype="2" fill="hold" nodeType="with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wipe(right)">
                                      <p:cBhvr>
                                        <p:cTn id="36" dur="500"/>
                                        <p:tgtEl>
                                          <p:spTgt spid="147"/>
                                        </p:tgtEl>
                                      </p:cBhvr>
                                    </p:animEffect>
                                  </p:childTnLst>
                                </p:cTn>
                              </p:par>
                              <p:par>
                                <p:cTn id="37" presetID="22" presetClass="entr" presetSubtype="2" fill="hold" nodeType="with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right)">
                                      <p:cBhvr>
                                        <p:cTn id="39" dur="500"/>
                                        <p:tgtEl>
                                          <p:spTgt spid="150"/>
                                        </p:tgtEl>
                                      </p:cBhvr>
                                    </p:animEffect>
                                  </p:childTnLst>
                                </p:cTn>
                              </p:par>
                              <p:par>
                                <p:cTn id="40" presetID="22" presetClass="entr" presetSubtype="2" fill="hold" nodeType="withEffect">
                                  <p:stCondLst>
                                    <p:cond delay="0"/>
                                  </p:stCondLst>
                                  <p:childTnLst>
                                    <p:set>
                                      <p:cBhvr>
                                        <p:cTn id="41" dur="1" fill="hold">
                                          <p:stCondLst>
                                            <p:cond delay="0"/>
                                          </p:stCondLst>
                                        </p:cTn>
                                        <p:tgtEl>
                                          <p:spTgt spid="154"/>
                                        </p:tgtEl>
                                        <p:attrNameLst>
                                          <p:attrName>style.visibility</p:attrName>
                                        </p:attrNameLst>
                                      </p:cBhvr>
                                      <p:to>
                                        <p:strVal val="visible"/>
                                      </p:to>
                                    </p:set>
                                    <p:animEffect transition="in" filter="wipe(right)">
                                      <p:cBhvr>
                                        <p:cTn id="42" dur="500"/>
                                        <p:tgtEl>
                                          <p:spTgt spid="154"/>
                                        </p:tgtEl>
                                      </p:cBhvr>
                                    </p:animEffect>
                                  </p:childTnLst>
                                </p:cTn>
                              </p:par>
                              <p:par>
                                <p:cTn id="43" presetID="22" presetClass="entr" presetSubtype="2" fill="hold" nodeType="withEffect">
                                  <p:stCondLst>
                                    <p:cond delay="0"/>
                                  </p:stCondLst>
                                  <p:childTnLst>
                                    <p:set>
                                      <p:cBhvr>
                                        <p:cTn id="44" dur="1" fill="hold">
                                          <p:stCondLst>
                                            <p:cond delay="0"/>
                                          </p:stCondLst>
                                        </p:cTn>
                                        <p:tgtEl>
                                          <p:spTgt spid="157"/>
                                        </p:tgtEl>
                                        <p:attrNameLst>
                                          <p:attrName>style.visibility</p:attrName>
                                        </p:attrNameLst>
                                      </p:cBhvr>
                                      <p:to>
                                        <p:strVal val="visible"/>
                                      </p:to>
                                    </p:set>
                                    <p:animEffect transition="in" filter="wipe(right)">
                                      <p:cBhvr>
                                        <p:cTn id="45" dur="500"/>
                                        <p:tgtEl>
                                          <p:spTgt spid="157"/>
                                        </p:tgtEl>
                                      </p:cBhvr>
                                    </p:animEffect>
                                  </p:childTnLst>
                                </p:cTn>
                              </p:par>
                              <p:par>
                                <p:cTn id="46" presetID="22" presetClass="entr" presetSubtype="2" fill="hold" nodeType="withEffect">
                                  <p:stCondLst>
                                    <p:cond delay="0"/>
                                  </p:stCondLst>
                                  <p:childTnLst>
                                    <p:set>
                                      <p:cBhvr>
                                        <p:cTn id="47" dur="1" fill="hold">
                                          <p:stCondLst>
                                            <p:cond delay="0"/>
                                          </p:stCondLst>
                                        </p:cTn>
                                        <p:tgtEl>
                                          <p:spTgt spid="158"/>
                                        </p:tgtEl>
                                        <p:attrNameLst>
                                          <p:attrName>style.visibility</p:attrName>
                                        </p:attrNameLst>
                                      </p:cBhvr>
                                      <p:to>
                                        <p:strVal val="visible"/>
                                      </p:to>
                                    </p:set>
                                    <p:animEffect transition="in" filter="wipe(right)">
                                      <p:cBhvr>
                                        <p:cTn id="48" dur="500"/>
                                        <p:tgtEl>
                                          <p:spTgt spid="15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nodeType="with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fade">
                                      <p:cBhvr>
                                        <p:cTn id="54" dur="500"/>
                                        <p:tgtEl>
                                          <p:spTgt spid="104"/>
                                        </p:tgtEl>
                                      </p:cBhvr>
                                    </p:animEffect>
                                  </p:childTnLst>
                                </p:cTn>
                              </p:par>
                              <p:par>
                                <p:cTn id="55" presetID="10" presetClass="entr" presetSubtype="0" fill="hold" nodeType="withEffect">
                                  <p:stCondLst>
                                    <p:cond delay="0"/>
                                  </p:stCondLst>
                                  <p:childTnLst>
                                    <p:set>
                                      <p:cBhvr>
                                        <p:cTn id="56" dur="1" fill="hold">
                                          <p:stCondLst>
                                            <p:cond delay="0"/>
                                          </p:stCondLst>
                                        </p:cTn>
                                        <p:tgtEl>
                                          <p:spTgt spid="107"/>
                                        </p:tgtEl>
                                        <p:attrNameLst>
                                          <p:attrName>style.visibility</p:attrName>
                                        </p:attrNameLst>
                                      </p:cBhvr>
                                      <p:to>
                                        <p:strVal val="visible"/>
                                      </p:to>
                                    </p:set>
                                    <p:animEffect transition="in" filter="fade">
                                      <p:cBhvr>
                                        <p:cTn id="57" dur="500"/>
                                        <p:tgtEl>
                                          <p:spTgt spid="10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par>
                                <p:cTn id="61" presetID="10"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500"/>
                                        <p:tgtEl>
                                          <p:spTgt spid="6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500"/>
                                        <p:tgtEl>
                                          <p:spTgt spid="42"/>
                                        </p:tgtEl>
                                      </p:cBhvr>
                                    </p:animEffect>
                                  </p:childTnLst>
                                </p:cTn>
                              </p:par>
                              <p:par>
                                <p:cTn id="73" presetID="10" presetClass="entr" presetSubtype="0" fill="hold" nodeType="withEffect">
                                  <p:stCondLst>
                                    <p:cond delay="0"/>
                                  </p:stCondLst>
                                  <p:childTnLst>
                                    <p:set>
                                      <p:cBhvr>
                                        <p:cTn id="74" dur="1" fill="hold">
                                          <p:stCondLst>
                                            <p:cond delay="0"/>
                                          </p:stCondLst>
                                        </p:cTn>
                                        <p:tgtEl>
                                          <p:spTgt spid="101"/>
                                        </p:tgtEl>
                                        <p:attrNameLst>
                                          <p:attrName>style.visibility</p:attrName>
                                        </p:attrNameLst>
                                      </p:cBhvr>
                                      <p:to>
                                        <p:strVal val="visible"/>
                                      </p:to>
                                    </p:set>
                                    <p:animEffect transition="in" filter="fade">
                                      <p:cBhvr>
                                        <p:cTn id="75" dur="500"/>
                                        <p:tgtEl>
                                          <p:spTgt spid="10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par>
                                <p:cTn id="79" presetID="10" presetClass="entr" presetSubtype="0" fill="hold"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500"/>
                                        <p:tgtEl>
                                          <p:spTgt spid="3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42" grpId="0"/>
      <p:bldP spid="28" grpId="0"/>
      <p:bldP spid="49" grpId="0"/>
      <p:bldP spid="31" grpId="0"/>
      <p:bldP spid="58" grpId="0"/>
      <p:bldP spid="23" grpId="0"/>
      <p:bldP spid="13"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GB" dirty="0"/>
              <a:t>GLP-1 </a:t>
            </a:r>
            <a:r>
              <a:rPr lang="en-GB" dirty="0" err="1"/>
              <a:t>mají</a:t>
            </a:r>
            <a:r>
              <a:rPr lang="en-GB" dirty="0"/>
              <a:t> </a:t>
            </a:r>
            <a:r>
              <a:rPr lang="en-GB" dirty="0" err="1"/>
              <a:t>multifaktoriální</a:t>
            </a:r>
            <a:r>
              <a:rPr lang="en-GB" dirty="0"/>
              <a:t> </a:t>
            </a:r>
            <a:r>
              <a:rPr lang="en-GB" dirty="0" err="1"/>
              <a:t>efekt</a:t>
            </a:r>
            <a:br>
              <a:rPr lang="en-GB" dirty="0"/>
            </a:b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097" y="1913617"/>
            <a:ext cx="4233811" cy="4053447"/>
          </a:xfrm>
          <a:prstGeom prst="rect">
            <a:avLst/>
          </a:prstGeom>
        </p:spPr>
      </p:pic>
      <p:grpSp>
        <p:nvGrpSpPr>
          <p:cNvPr id="9" name="Group 8"/>
          <p:cNvGrpSpPr/>
          <p:nvPr/>
        </p:nvGrpSpPr>
        <p:grpSpPr>
          <a:xfrm>
            <a:off x="1044900" y="1557675"/>
            <a:ext cx="3933953" cy="2116515"/>
            <a:chOff x="783674" y="1168255"/>
            <a:chExt cx="2950465" cy="1587386"/>
          </a:xfrm>
        </p:grpSpPr>
        <p:grpSp>
          <p:nvGrpSpPr>
            <p:cNvPr id="10" name="Group 9"/>
            <p:cNvGrpSpPr/>
            <p:nvPr/>
          </p:nvGrpSpPr>
          <p:grpSpPr>
            <a:xfrm>
              <a:off x="783674" y="1168255"/>
              <a:ext cx="2950465" cy="613751"/>
              <a:chOff x="335869" y="628741"/>
              <a:chExt cx="3445548" cy="707562"/>
            </a:xfrm>
          </p:grpSpPr>
          <p:sp>
            <p:nvSpPr>
              <p:cNvPr id="12" name="Freeform 11"/>
              <p:cNvSpPr/>
              <p:nvPr/>
            </p:nvSpPr>
            <p:spPr>
              <a:xfrm flipH="1" flipV="1">
                <a:off x="390926" y="896385"/>
                <a:ext cx="3390491" cy="439918"/>
              </a:xfrm>
              <a:custGeom>
                <a:avLst/>
                <a:gdLst>
                  <a:gd name="connsiteX0" fmla="*/ 0 w 2727325"/>
                  <a:gd name="connsiteY0" fmla="*/ 0 h 320675"/>
                  <a:gd name="connsiteX1" fmla="*/ 301625 w 2727325"/>
                  <a:gd name="connsiteY1" fmla="*/ 320675 h 320675"/>
                  <a:gd name="connsiteX2" fmla="*/ 2727325 w 2727325"/>
                  <a:gd name="connsiteY2" fmla="*/ 317500 h 320675"/>
                  <a:gd name="connsiteX3" fmla="*/ 2727325 w 2727325"/>
                  <a:gd name="connsiteY3" fmla="*/ 317500 h 320675"/>
                  <a:gd name="connsiteX4" fmla="*/ 2727325 w 2727325"/>
                  <a:gd name="connsiteY4" fmla="*/ 317500 h 320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325" h="320675">
                    <a:moveTo>
                      <a:pt x="0" y="0"/>
                    </a:moveTo>
                    <a:lnTo>
                      <a:pt x="301625" y="320675"/>
                    </a:lnTo>
                    <a:lnTo>
                      <a:pt x="2727325" y="317500"/>
                    </a:lnTo>
                    <a:lnTo>
                      <a:pt x="2727325" y="317500"/>
                    </a:lnTo>
                    <a:lnTo>
                      <a:pt x="2727325" y="317500"/>
                    </a:lnTo>
                  </a:path>
                </a:pathLst>
              </a:custGeom>
              <a:ln w="6350" cmpd="sng">
                <a:solidFill>
                  <a:srgbClr val="2D823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080"/>
                <a:endParaRPr lang="en-GB" sz="2400" dirty="0">
                  <a:solidFill>
                    <a:srgbClr val="001965"/>
                  </a:solidFill>
                </a:endParaRPr>
              </a:p>
            </p:txBody>
          </p:sp>
          <p:sp>
            <p:nvSpPr>
              <p:cNvPr id="13" name="Rectangle 12"/>
              <p:cNvSpPr/>
              <p:nvPr/>
            </p:nvSpPr>
            <p:spPr>
              <a:xfrm>
                <a:off x="335869" y="628741"/>
                <a:ext cx="843797" cy="251083"/>
              </a:xfrm>
              <a:prstGeom prst="rect">
                <a:avLst/>
              </a:prstGeom>
              <a:ln>
                <a:noFill/>
              </a:ln>
            </p:spPr>
            <p:txBody>
              <a:bodyPr wrap="none" lIns="0" tIns="64000" rIns="0" bIns="0" anchor="t" anchorCtr="0">
                <a:spAutoFit/>
              </a:bodyPr>
              <a:lstStyle/>
              <a:p>
                <a:pPr algn="r" defTabSz="1219080"/>
                <a:r>
                  <a:rPr lang="en-GB" sz="1467" b="1" dirty="0">
                    <a:solidFill>
                      <a:srgbClr val="2F823C"/>
                    </a:solidFill>
                    <a:latin typeface="Verdana"/>
                  </a:rPr>
                  <a:t>Pancreas</a:t>
                </a:r>
                <a:endParaRPr lang="en-GB" sz="1467" b="1" baseline="30000" dirty="0">
                  <a:solidFill>
                    <a:srgbClr val="2F823C"/>
                  </a:solidFill>
                  <a:latin typeface="Verdana"/>
                </a:endParaRPr>
              </a:p>
            </p:txBody>
          </p:sp>
        </p:grpSp>
        <p:sp>
          <p:nvSpPr>
            <p:cNvPr id="11" name="Rectangle 10"/>
            <p:cNvSpPr/>
            <p:nvPr/>
          </p:nvSpPr>
          <p:spPr>
            <a:xfrm>
              <a:off x="822190" y="1420716"/>
              <a:ext cx="2101334" cy="1334925"/>
            </a:xfrm>
            <a:prstGeom prst="rect">
              <a:avLst/>
            </a:prstGeom>
          </p:spPr>
          <p:txBody>
            <a:bodyPr wrap="square" lIns="0" tIns="0" rIns="63997" bIns="63997" anchor="b" anchorCtr="0">
              <a:spAutoFit/>
            </a:bodyPr>
            <a:lstStyle/>
            <a:p>
              <a:pP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Verdana"/>
                </a:rPr>
                <a:t> Beta-cell function</a:t>
              </a:r>
              <a:r>
                <a:rPr lang="en-GB" sz="1467" baseline="30000" dirty="0">
                  <a:solidFill>
                    <a:srgbClr val="001965"/>
                  </a:solidFill>
                  <a:latin typeface="Verdana"/>
                  <a:cs typeface="Verdana"/>
                </a:rPr>
                <a:t>1</a:t>
              </a:r>
              <a:endParaRPr lang="en-GB" sz="1467" baseline="30000" dirty="0">
                <a:solidFill>
                  <a:srgbClr val="FF0000"/>
                </a:solidFill>
                <a:latin typeface="Verdana"/>
                <a:cs typeface="Verdana"/>
              </a:endParaRPr>
            </a:p>
            <a:p>
              <a:pP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Verdana"/>
                </a:rPr>
                <a:t> Beta-cell apoptosis</a:t>
              </a:r>
              <a:r>
                <a:rPr lang="en-GB" sz="1467" baseline="30000" dirty="0">
                  <a:solidFill>
                    <a:srgbClr val="001965"/>
                  </a:solidFill>
                  <a:latin typeface="Verdana"/>
                  <a:cs typeface="Verdana"/>
                </a:rPr>
                <a:t>1</a:t>
              </a:r>
              <a:endParaRPr lang="en-GB" sz="1467" baseline="30000" dirty="0">
                <a:solidFill>
                  <a:srgbClr val="FF0000"/>
                </a:solidFill>
                <a:latin typeface="Verdana"/>
                <a:cs typeface="Verdana"/>
              </a:endParaRPr>
            </a:p>
            <a:p>
              <a:pP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Verdana"/>
                </a:rPr>
                <a:t> Insulin biosynthesis</a:t>
              </a:r>
              <a:r>
                <a:rPr lang="en-GB" sz="1467" baseline="30000" dirty="0">
                  <a:solidFill>
                    <a:srgbClr val="001965"/>
                  </a:solidFill>
                  <a:latin typeface="Verdana"/>
                  <a:cs typeface="Verdana"/>
                </a:rPr>
                <a:t>1</a:t>
              </a:r>
            </a:p>
            <a:p>
              <a:pP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Verdana"/>
                </a:rPr>
                <a:t> Glucose-dependent </a:t>
              </a:r>
              <a:br>
                <a:rPr lang="en-GB" sz="1467" dirty="0">
                  <a:solidFill>
                    <a:srgbClr val="001965"/>
                  </a:solidFill>
                  <a:latin typeface="Verdana"/>
                  <a:cs typeface="Verdana"/>
                </a:rPr>
              </a:br>
              <a:r>
                <a:rPr lang="en-GB" sz="1467" dirty="0">
                  <a:solidFill>
                    <a:srgbClr val="001965"/>
                  </a:solidFill>
                  <a:latin typeface="Verdana"/>
                  <a:cs typeface="Verdana"/>
                </a:rPr>
                <a:t>insulin secretion</a:t>
              </a:r>
              <a:r>
                <a:rPr lang="en-GB" sz="1467" baseline="30000" dirty="0">
                  <a:solidFill>
                    <a:srgbClr val="001965"/>
                  </a:solidFill>
                  <a:latin typeface="Verdana"/>
                  <a:cs typeface="Verdana"/>
                </a:rPr>
                <a:t>1</a:t>
              </a:r>
            </a:p>
            <a:p>
              <a:pP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Verdana"/>
                </a:rPr>
                <a:t> Glucose-dependent glucagon secretion</a:t>
              </a:r>
              <a:r>
                <a:rPr lang="en-GB" sz="1467" baseline="30000" dirty="0">
                  <a:solidFill>
                    <a:srgbClr val="001965"/>
                  </a:solidFill>
                  <a:latin typeface="Verdana"/>
                  <a:cs typeface="Verdana"/>
                </a:rPr>
                <a:t>1</a:t>
              </a:r>
            </a:p>
          </p:txBody>
        </p:sp>
      </p:grpSp>
      <p:grpSp>
        <p:nvGrpSpPr>
          <p:cNvPr id="14" name="Group 13"/>
          <p:cNvGrpSpPr/>
          <p:nvPr/>
        </p:nvGrpSpPr>
        <p:grpSpPr>
          <a:xfrm>
            <a:off x="7226829" y="1609246"/>
            <a:ext cx="3649352" cy="1008910"/>
            <a:chOff x="5420122" y="1206935"/>
            <a:chExt cx="2737014" cy="756683"/>
          </a:xfrm>
        </p:grpSpPr>
        <p:grpSp>
          <p:nvGrpSpPr>
            <p:cNvPr id="15" name="Group 14"/>
            <p:cNvGrpSpPr/>
            <p:nvPr/>
          </p:nvGrpSpPr>
          <p:grpSpPr>
            <a:xfrm>
              <a:off x="5420122" y="1206935"/>
              <a:ext cx="2694546" cy="580529"/>
              <a:chOff x="5381625" y="636203"/>
              <a:chExt cx="3413794" cy="669265"/>
            </a:xfrm>
          </p:grpSpPr>
          <p:sp>
            <p:nvSpPr>
              <p:cNvPr id="17" name="Freeform 16"/>
              <p:cNvSpPr/>
              <p:nvPr/>
            </p:nvSpPr>
            <p:spPr>
              <a:xfrm flipV="1">
                <a:off x="5381625" y="855896"/>
                <a:ext cx="3396496" cy="449572"/>
              </a:xfrm>
              <a:custGeom>
                <a:avLst/>
                <a:gdLst>
                  <a:gd name="connsiteX0" fmla="*/ 0 w 2727325"/>
                  <a:gd name="connsiteY0" fmla="*/ 0 h 320675"/>
                  <a:gd name="connsiteX1" fmla="*/ 301625 w 2727325"/>
                  <a:gd name="connsiteY1" fmla="*/ 320675 h 320675"/>
                  <a:gd name="connsiteX2" fmla="*/ 2727325 w 2727325"/>
                  <a:gd name="connsiteY2" fmla="*/ 317500 h 320675"/>
                  <a:gd name="connsiteX3" fmla="*/ 2727325 w 2727325"/>
                  <a:gd name="connsiteY3" fmla="*/ 317500 h 320675"/>
                  <a:gd name="connsiteX4" fmla="*/ 2727325 w 2727325"/>
                  <a:gd name="connsiteY4" fmla="*/ 317500 h 320675"/>
                  <a:gd name="connsiteX0" fmla="*/ 0 w 2727325"/>
                  <a:gd name="connsiteY0" fmla="*/ 0 h 339725"/>
                  <a:gd name="connsiteX1" fmla="*/ 301625 w 2727325"/>
                  <a:gd name="connsiteY1" fmla="*/ 339725 h 339725"/>
                  <a:gd name="connsiteX2" fmla="*/ 2727325 w 2727325"/>
                  <a:gd name="connsiteY2" fmla="*/ 336550 h 339725"/>
                  <a:gd name="connsiteX3" fmla="*/ 2727325 w 2727325"/>
                  <a:gd name="connsiteY3" fmla="*/ 336550 h 339725"/>
                  <a:gd name="connsiteX4" fmla="*/ 2727325 w 2727325"/>
                  <a:gd name="connsiteY4" fmla="*/ 336550 h 339725"/>
                  <a:gd name="connsiteX0" fmla="*/ 0 w 2711450"/>
                  <a:gd name="connsiteY0" fmla="*/ 0 h 327025"/>
                  <a:gd name="connsiteX1" fmla="*/ 285750 w 2711450"/>
                  <a:gd name="connsiteY1" fmla="*/ 327025 h 327025"/>
                  <a:gd name="connsiteX2" fmla="*/ 2711450 w 2711450"/>
                  <a:gd name="connsiteY2" fmla="*/ 323850 h 327025"/>
                  <a:gd name="connsiteX3" fmla="*/ 2711450 w 2711450"/>
                  <a:gd name="connsiteY3" fmla="*/ 323850 h 327025"/>
                  <a:gd name="connsiteX4" fmla="*/ 2711450 w 2711450"/>
                  <a:gd name="connsiteY4" fmla="*/ 323850 h 327025"/>
                  <a:gd name="connsiteX0" fmla="*/ 0 w 2720975"/>
                  <a:gd name="connsiteY0" fmla="*/ 0 h 336550"/>
                  <a:gd name="connsiteX1" fmla="*/ 295275 w 2720975"/>
                  <a:gd name="connsiteY1" fmla="*/ 336550 h 336550"/>
                  <a:gd name="connsiteX2" fmla="*/ 2720975 w 2720975"/>
                  <a:gd name="connsiteY2" fmla="*/ 333375 h 336550"/>
                  <a:gd name="connsiteX3" fmla="*/ 2720975 w 2720975"/>
                  <a:gd name="connsiteY3" fmla="*/ 333375 h 336550"/>
                  <a:gd name="connsiteX4" fmla="*/ 2720975 w 2720975"/>
                  <a:gd name="connsiteY4" fmla="*/ 333375 h 33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975" h="336550">
                    <a:moveTo>
                      <a:pt x="0" y="0"/>
                    </a:moveTo>
                    <a:lnTo>
                      <a:pt x="295275" y="336550"/>
                    </a:lnTo>
                    <a:lnTo>
                      <a:pt x="2720975" y="333375"/>
                    </a:lnTo>
                    <a:lnTo>
                      <a:pt x="2720975" y="333375"/>
                    </a:lnTo>
                    <a:lnTo>
                      <a:pt x="2720975" y="333375"/>
                    </a:lnTo>
                  </a:path>
                </a:pathLst>
              </a:custGeom>
              <a:ln w="6350" cmpd="sng">
                <a:solidFill>
                  <a:srgbClr val="847A7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080"/>
                <a:endParaRPr lang="en-GB" sz="2400" dirty="0">
                  <a:solidFill>
                    <a:srgbClr val="001965"/>
                  </a:solidFill>
                </a:endParaRPr>
              </a:p>
            </p:txBody>
          </p:sp>
          <p:sp>
            <p:nvSpPr>
              <p:cNvPr id="18" name="Rectangle 17"/>
              <p:cNvSpPr/>
              <p:nvPr/>
            </p:nvSpPr>
            <p:spPr>
              <a:xfrm>
                <a:off x="8263833" y="636203"/>
                <a:ext cx="531586" cy="251085"/>
              </a:xfrm>
              <a:prstGeom prst="rect">
                <a:avLst/>
              </a:prstGeom>
              <a:ln>
                <a:noFill/>
              </a:ln>
            </p:spPr>
            <p:txBody>
              <a:bodyPr wrap="none" lIns="0" tIns="0" rIns="0" bIns="64000" anchor="b" anchorCtr="0">
                <a:spAutoFit/>
              </a:bodyPr>
              <a:lstStyle/>
              <a:p>
                <a:pPr algn="r" defTabSz="1219080"/>
                <a:r>
                  <a:rPr lang="en-GB" sz="1467" b="1" dirty="0">
                    <a:solidFill>
                      <a:srgbClr val="857970"/>
                    </a:solidFill>
                    <a:latin typeface="Verdana"/>
                  </a:rPr>
                  <a:t>Brain</a:t>
                </a:r>
                <a:endParaRPr lang="en-GB" sz="1467" b="1" baseline="30000" dirty="0">
                  <a:solidFill>
                    <a:srgbClr val="857970"/>
                  </a:solidFill>
                  <a:latin typeface="Verdana"/>
                </a:endParaRPr>
              </a:p>
            </p:txBody>
          </p:sp>
        </p:grpSp>
        <p:sp>
          <p:nvSpPr>
            <p:cNvPr id="16" name="Rectangle 15"/>
            <p:cNvSpPr/>
            <p:nvPr/>
          </p:nvSpPr>
          <p:spPr>
            <a:xfrm>
              <a:off x="6049272" y="1371300"/>
              <a:ext cx="2107864" cy="592318"/>
            </a:xfrm>
            <a:prstGeom prst="rect">
              <a:avLst/>
            </a:prstGeom>
          </p:spPr>
          <p:txBody>
            <a:bodyPr wrap="square" lIns="0" tIns="63997" rIns="63997" bIns="0" anchor="t" anchorCtr="0">
              <a:spAutoFit/>
            </a:bodyPr>
            <a:lstStyle/>
            <a:p>
              <a:pPr marL="228578" indent="-228578" algn="r" defTabSz="1219080">
                <a:lnSpc>
                  <a:spcPct val="110000"/>
                </a:lnSpc>
                <a:buFont typeface="Wingdings" panose="05000000000000000000" pitchFamily="2" charset="2"/>
                <a:buChar char="ê"/>
              </a:pPr>
              <a:r>
                <a:rPr lang="en-GB" sz="1467" dirty="0">
                  <a:solidFill>
                    <a:srgbClr val="001965"/>
                  </a:solidFill>
                  <a:latin typeface="Verdana"/>
                  <a:cs typeface="Verdana"/>
                </a:rPr>
                <a:t>Body weight</a:t>
              </a:r>
              <a:r>
                <a:rPr lang="en-GB" sz="1467" baseline="30000" dirty="0">
                  <a:solidFill>
                    <a:srgbClr val="001965"/>
                  </a:solidFill>
                  <a:latin typeface="Verdana"/>
                  <a:cs typeface="Verdana"/>
                </a:rPr>
                <a:t>5</a:t>
              </a:r>
              <a:endParaRPr lang="en-GB" sz="1467" dirty="0">
                <a:solidFill>
                  <a:srgbClr val="001965"/>
                </a:solidFill>
                <a:latin typeface="Verdana"/>
                <a:cs typeface="Verdana"/>
              </a:endParaRPr>
            </a:p>
            <a:p>
              <a:pPr marL="228578" indent="-228578" algn="r" defTabSz="1219080">
                <a:lnSpc>
                  <a:spcPct val="110000"/>
                </a:lnSpc>
                <a:buFont typeface="Wingdings" panose="05000000000000000000" pitchFamily="2" charset="2"/>
                <a:buChar char="ê"/>
              </a:pPr>
              <a:r>
                <a:rPr lang="en-GB" sz="1467" dirty="0">
                  <a:solidFill>
                    <a:srgbClr val="001965"/>
                  </a:solidFill>
                  <a:latin typeface="Verdana"/>
                  <a:cs typeface="Verdana"/>
                </a:rPr>
                <a:t>Food intake</a:t>
              </a:r>
              <a:r>
                <a:rPr lang="en-GB" sz="1467" baseline="30000" dirty="0">
                  <a:solidFill>
                    <a:srgbClr val="001965"/>
                  </a:solidFill>
                  <a:latin typeface="Verdana"/>
                  <a:cs typeface="Verdana"/>
                </a:rPr>
                <a:t>6</a:t>
              </a:r>
              <a:endParaRPr lang="en-GB" sz="1467" dirty="0">
                <a:solidFill>
                  <a:srgbClr val="001965"/>
                </a:solidFill>
                <a:latin typeface="Verdana"/>
                <a:cs typeface="Verdana"/>
              </a:endParaRPr>
            </a:p>
            <a:p>
              <a:pPr algn="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Verdana"/>
                </a:rPr>
                <a:t> Satiety</a:t>
              </a:r>
              <a:r>
                <a:rPr lang="en-GB" sz="1467" baseline="30000" dirty="0">
                  <a:solidFill>
                    <a:srgbClr val="001965"/>
                  </a:solidFill>
                  <a:latin typeface="Verdana"/>
                  <a:cs typeface="Verdana"/>
                </a:rPr>
                <a:t>7,8</a:t>
              </a:r>
              <a:endParaRPr lang="en-GB" sz="1467" dirty="0">
                <a:solidFill>
                  <a:srgbClr val="001965"/>
                </a:solidFill>
                <a:latin typeface="Verdana"/>
                <a:cs typeface="Verdana"/>
              </a:endParaRPr>
            </a:p>
          </p:txBody>
        </p:sp>
      </p:grpSp>
      <p:grpSp>
        <p:nvGrpSpPr>
          <p:cNvPr id="19" name="Group 18"/>
          <p:cNvGrpSpPr/>
          <p:nvPr/>
        </p:nvGrpSpPr>
        <p:grpSpPr>
          <a:xfrm>
            <a:off x="7846922" y="3355136"/>
            <a:ext cx="3027601" cy="1192265"/>
            <a:chOff x="5885190" y="2516351"/>
            <a:chExt cx="2270701" cy="894199"/>
          </a:xfrm>
        </p:grpSpPr>
        <p:sp>
          <p:nvSpPr>
            <p:cNvPr id="20" name="Freeform 19"/>
            <p:cNvSpPr/>
            <p:nvPr/>
          </p:nvSpPr>
          <p:spPr>
            <a:xfrm flipV="1">
              <a:off x="5916255" y="2728912"/>
              <a:ext cx="2184760" cy="681638"/>
            </a:xfrm>
            <a:custGeom>
              <a:avLst/>
              <a:gdLst>
                <a:gd name="connsiteX0" fmla="*/ 0 w 2727325"/>
                <a:gd name="connsiteY0" fmla="*/ 0 h 320675"/>
                <a:gd name="connsiteX1" fmla="*/ 301625 w 2727325"/>
                <a:gd name="connsiteY1" fmla="*/ 320675 h 320675"/>
                <a:gd name="connsiteX2" fmla="*/ 2727325 w 2727325"/>
                <a:gd name="connsiteY2" fmla="*/ 317500 h 320675"/>
                <a:gd name="connsiteX3" fmla="*/ 2727325 w 2727325"/>
                <a:gd name="connsiteY3" fmla="*/ 317500 h 320675"/>
                <a:gd name="connsiteX4" fmla="*/ 2727325 w 2727325"/>
                <a:gd name="connsiteY4" fmla="*/ 317500 h 320675"/>
                <a:gd name="connsiteX0" fmla="*/ 0 w 2727325"/>
                <a:gd name="connsiteY0" fmla="*/ 0 h 339725"/>
                <a:gd name="connsiteX1" fmla="*/ 301625 w 2727325"/>
                <a:gd name="connsiteY1" fmla="*/ 339725 h 339725"/>
                <a:gd name="connsiteX2" fmla="*/ 2727325 w 2727325"/>
                <a:gd name="connsiteY2" fmla="*/ 336550 h 339725"/>
                <a:gd name="connsiteX3" fmla="*/ 2727325 w 2727325"/>
                <a:gd name="connsiteY3" fmla="*/ 336550 h 339725"/>
                <a:gd name="connsiteX4" fmla="*/ 2727325 w 2727325"/>
                <a:gd name="connsiteY4" fmla="*/ 336550 h 339725"/>
                <a:gd name="connsiteX0" fmla="*/ 0 w 2711450"/>
                <a:gd name="connsiteY0" fmla="*/ 0 h 327025"/>
                <a:gd name="connsiteX1" fmla="*/ 285750 w 2711450"/>
                <a:gd name="connsiteY1" fmla="*/ 327025 h 327025"/>
                <a:gd name="connsiteX2" fmla="*/ 2711450 w 2711450"/>
                <a:gd name="connsiteY2" fmla="*/ 323850 h 327025"/>
                <a:gd name="connsiteX3" fmla="*/ 2711450 w 2711450"/>
                <a:gd name="connsiteY3" fmla="*/ 323850 h 327025"/>
                <a:gd name="connsiteX4" fmla="*/ 2711450 w 2711450"/>
                <a:gd name="connsiteY4" fmla="*/ 323850 h 327025"/>
                <a:gd name="connsiteX0" fmla="*/ 0 w 2720975"/>
                <a:gd name="connsiteY0" fmla="*/ 0 h 336550"/>
                <a:gd name="connsiteX1" fmla="*/ 295275 w 2720975"/>
                <a:gd name="connsiteY1" fmla="*/ 336550 h 336550"/>
                <a:gd name="connsiteX2" fmla="*/ 2720975 w 2720975"/>
                <a:gd name="connsiteY2" fmla="*/ 333375 h 336550"/>
                <a:gd name="connsiteX3" fmla="*/ 2720975 w 2720975"/>
                <a:gd name="connsiteY3" fmla="*/ 333375 h 336550"/>
                <a:gd name="connsiteX4" fmla="*/ 2720975 w 2720975"/>
                <a:gd name="connsiteY4" fmla="*/ 333375 h 33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975" h="336550">
                  <a:moveTo>
                    <a:pt x="0" y="0"/>
                  </a:moveTo>
                  <a:lnTo>
                    <a:pt x="295275" y="336550"/>
                  </a:lnTo>
                  <a:lnTo>
                    <a:pt x="2720975" y="333375"/>
                  </a:lnTo>
                  <a:lnTo>
                    <a:pt x="2720975" y="333375"/>
                  </a:lnTo>
                  <a:lnTo>
                    <a:pt x="2720975" y="333375"/>
                  </a:lnTo>
                </a:path>
              </a:pathLst>
            </a:custGeom>
            <a:ln w="6350" cmpd="sng">
              <a:solidFill>
                <a:srgbClr val="279ED8"/>
              </a:solidFill>
            </a:ln>
            <a:effectLst/>
          </p:spPr>
          <p:style>
            <a:lnRef idx="2">
              <a:schemeClr val="accent1"/>
            </a:lnRef>
            <a:fillRef idx="0">
              <a:schemeClr val="accent1"/>
            </a:fillRef>
            <a:effectRef idx="1">
              <a:schemeClr val="accent1"/>
            </a:effectRef>
            <a:fontRef idx="minor">
              <a:schemeClr val="tx1"/>
            </a:fontRef>
          </p:style>
          <p:txBody>
            <a:bodyPr lIns="121915" tIns="60957" rIns="121915" bIns="60957" rtlCol="0" anchor="ctr"/>
            <a:lstStyle/>
            <a:p>
              <a:pPr algn="ctr" defTabSz="1219080"/>
              <a:endParaRPr lang="en-GB" sz="2400" dirty="0">
                <a:solidFill>
                  <a:srgbClr val="001965"/>
                </a:solidFill>
              </a:endParaRPr>
            </a:p>
          </p:txBody>
        </p:sp>
        <p:sp>
          <p:nvSpPr>
            <p:cNvPr id="21" name="Rectangle 20"/>
            <p:cNvSpPr/>
            <p:nvPr/>
          </p:nvSpPr>
          <p:spPr>
            <a:xfrm>
              <a:off x="7427297" y="2516351"/>
              <a:ext cx="687689" cy="217792"/>
            </a:xfrm>
            <a:prstGeom prst="rect">
              <a:avLst/>
            </a:prstGeom>
          </p:spPr>
          <p:txBody>
            <a:bodyPr wrap="none" lIns="0" tIns="0" rIns="0" bIns="63997" anchor="b" anchorCtr="0">
              <a:spAutoFit/>
            </a:bodyPr>
            <a:lstStyle/>
            <a:p>
              <a:pPr algn="r" defTabSz="1219080"/>
              <a:r>
                <a:rPr lang="en-GB" sz="1467" b="1" dirty="0">
                  <a:solidFill>
                    <a:srgbClr val="279ED8"/>
                  </a:solidFill>
                  <a:latin typeface="Verdana"/>
                </a:rPr>
                <a:t>Stomach</a:t>
              </a:r>
              <a:endParaRPr lang="en-GB" sz="1467" b="1" baseline="30000" dirty="0">
                <a:solidFill>
                  <a:srgbClr val="279ED8"/>
                </a:solidFill>
                <a:latin typeface="Verdana"/>
              </a:endParaRPr>
            </a:p>
          </p:txBody>
        </p:sp>
        <p:sp>
          <p:nvSpPr>
            <p:cNvPr id="22" name="Rectangle 21"/>
            <p:cNvSpPr/>
            <p:nvPr/>
          </p:nvSpPr>
          <p:spPr>
            <a:xfrm>
              <a:off x="5885190" y="2727547"/>
              <a:ext cx="2270701" cy="217407"/>
            </a:xfrm>
            <a:prstGeom prst="rect">
              <a:avLst/>
            </a:prstGeom>
          </p:spPr>
          <p:txBody>
            <a:bodyPr wrap="square" lIns="0" tIns="63997" rIns="63997" bIns="0" anchor="t" anchorCtr="0">
              <a:spAutoFit/>
            </a:bodyPr>
            <a:lstStyle/>
            <a:p>
              <a:pPr marL="228578" indent="-228578" algn="r" defTabSz="1219080">
                <a:lnSpc>
                  <a:spcPct val="110000"/>
                </a:lnSpc>
                <a:buFont typeface="Wingdings" panose="05000000000000000000" pitchFamily="2" charset="2"/>
                <a:buChar char="ê"/>
              </a:pPr>
              <a:r>
                <a:rPr lang="en-GB" sz="1467" dirty="0">
                  <a:solidFill>
                    <a:srgbClr val="001965"/>
                  </a:solidFill>
                  <a:latin typeface="Verdana"/>
                </a:rPr>
                <a:t>Gastric emptying</a:t>
              </a:r>
              <a:r>
                <a:rPr lang="en-GB" sz="1467" baseline="30000" dirty="0">
                  <a:solidFill>
                    <a:srgbClr val="001965"/>
                  </a:solidFill>
                  <a:latin typeface="Verdana"/>
                </a:rPr>
                <a:t>9</a:t>
              </a:r>
              <a:endParaRPr lang="en-GB" sz="1467" dirty="0">
                <a:solidFill>
                  <a:srgbClr val="001965"/>
                </a:solidFill>
                <a:latin typeface="Verdana"/>
              </a:endParaRPr>
            </a:p>
          </p:txBody>
        </p:sp>
      </p:grpSp>
      <p:grpSp>
        <p:nvGrpSpPr>
          <p:cNvPr id="23" name="Group 22"/>
          <p:cNvGrpSpPr/>
          <p:nvPr/>
        </p:nvGrpSpPr>
        <p:grpSpPr>
          <a:xfrm>
            <a:off x="6176412" y="4329373"/>
            <a:ext cx="4638445" cy="1734272"/>
            <a:chOff x="4632309" y="3247029"/>
            <a:chExt cx="3478834" cy="1300704"/>
          </a:xfrm>
        </p:grpSpPr>
        <p:sp>
          <p:nvSpPr>
            <p:cNvPr id="24" name="Rectangle 23"/>
            <p:cNvSpPr/>
            <p:nvPr/>
          </p:nvSpPr>
          <p:spPr>
            <a:xfrm>
              <a:off x="7590905" y="4329941"/>
              <a:ext cx="515647" cy="217792"/>
            </a:xfrm>
            <a:prstGeom prst="rect">
              <a:avLst/>
            </a:prstGeom>
          </p:spPr>
          <p:txBody>
            <a:bodyPr wrap="square" lIns="63997" tIns="63997" rIns="0" bIns="0" anchor="t" anchorCtr="0">
              <a:spAutoFit/>
            </a:bodyPr>
            <a:lstStyle/>
            <a:p>
              <a:pPr algn="r" defTabSz="1219080"/>
              <a:r>
                <a:rPr lang="en-GB" sz="1467" b="1" dirty="0">
                  <a:solidFill>
                    <a:srgbClr val="000E52"/>
                  </a:solidFill>
                  <a:latin typeface="Verdana"/>
                </a:rPr>
                <a:t>Liver</a:t>
              </a:r>
              <a:endParaRPr lang="en-GB" sz="1467" b="1" baseline="30000" dirty="0">
                <a:solidFill>
                  <a:srgbClr val="000E52"/>
                </a:solidFill>
                <a:latin typeface="Verdana"/>
              </a:endParaRPr>
            </a:p>
          </p:txBody>
        </p:sp>
        <p:sp>
          <p:nvSpPr>
            <p:cNvPr id="25" name="Rectangle 24"/>
            <p:cNvSpPr/>
            <p:nvPr/>
          </p:nvSpPr>
          <p:spPr>
            <a:xfrm>
              <a:off x="5718818" y="3247029"/>
              <a:ext cx="2392325" cy="1151076"/>
            </a:xfrm>
            <a:prstGeom prst="rect">
              <a:avLst/>
            </a:prstGeom>
          </p:spPr>
          <p:txBody>
            <a:bodyPr wrap="square" lIns="63997" tIns="0" rIns="0" bIns="63997" anchor="b" anchorCtr="0">
              <a:spAutoFit/>
            </a:bodyPr>
            <a:lstStyle/>
            <a:p>
              <a:pPr marL="228578" indent="-228578" algn="r" defTabSz="1219080">
                <a:lnSpc>
                  <a:spcPct val="110000"/>
                </a:lnSpc>
                <a:buFont typeface="Wingdings" panose="05000000000000000000" pitchFamily="2" charset="2"/>
                <a:buChar char="ê"/>
              </a:pPr>
              <a:r>
                <a:rPr lang="en-GB" sz="1467" dirty="0">
                  <a:solidFill>
                    <a:srgbClr val="001965"/>
                  </a:solidFill>
                  <a:latin typeface="Verdana"/>
                  <a:cs typeface="Verdana"/>
                </a:rPr>
                <a:t>Endogenous glucose </a:t>
              </a:r>
              <a:br>
                <a:rPr lang="en-GB" sz="1467" dirty="0">
                  <a:solidFill>
                    <a:srgbClr val="001965"/>
                  </a:solidFill>
                  <a:latin typeface="Verdana"/>
                  <a:cs typeface="Verdana"/>
                </a:rPr>
              </a:br>
              <a:r>
                <a:rPr lang="en-GB" sz="1467" dirty="0">
                  <a:solidFill>
                    <a:srgbClr val="001965"/>
                  </a:solidFill>
                  <a:latin typeface="Verdana"/>
                  <a:cs typeface="Verdana"/>
                </a:rPr>
                <a:t>production</a:t>
              </a:r>
              <a:r>
                <a:rPr lang="en-GB" sz="1467" baseline="30000" dirty="0">
                  <a:solidFill>
                    <a:srgbClr val="001965"/>
                  </a:solidFill>
                  <a:latin typeface="Verdana"/>
                  <a:cs typeface="Verdana"/>
                </a:rPr>
                <a:t>10</a:t>
              </a:r>
              <a:endParaRPr lang="en-GB" sz="1467" dirty="0">
                <a:solidFill>
                  <a:srgbClr val="001965"/>
                </a:solidFill>
                <a:latin typeface="Verdana"/>
                <a:cs typeface="Verdana"/>
              </a:endParaRPr>
            </a:p>
            <a:p>
              <a:pPr algn="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Wingdings" charset="2"/>
                </a:rPr>
                <a:t> </a:t>
              </a:r>
              <a:r>
                <a:rPr lang="en-GB" sz="1467" dirty="0">
                  <a:solidFill>
                    <a:srgbClr val="001965"/>
                  </a:solidFill>
                  <a:latin typeface="Verdana"/>
                  <a:cs typeface="Verdana"/>
                </a:rPr>
                <a:t>Hepatic insulin sensitivity</a:t>
              </a:r>
              <a:r>
                <a:rPr lang="en-GB" sz="1467" baseline="30000" dirty="0">
                  <a:solidFill>
                    <a:srgbClr val="001965"/>
                  </a:solidFill>
                  <a:latin typeface="Verdana"/>
                  <a:cs typeface="Verdana"/>
                </a:rPr>
                <a:t>10</a:t>
              </a:r>
              <a:endParaRPr lang="en-GB" sz="1467" dirty="0">
                <a:solidFill>
                  <a:srgbClr val="001965"/>
                </a:solidFill>
                <a:latin typeface="Verdana"/>
                <a:cs typeface="Verdana"/>
              </a:endParaRPr>
            </a:p>
            <a:p>
              <a:pPr marL="228578" indent="-228578" algn="r" defTabSz="1219080">
                <a:lnSpc>
                  <a:spcPct val="110000"/>
                </a:lnSpc>
                <a:buFont typeface="Wingdings" panose="05000000000000000000" pitchFamily="2" charset="2"/>
                <a:buChar char="ê"/>
              </a:pPr>
              <a:r>
                <a:rPr lang="en-GB" sz="1467" i="1" dirty="0">
                  <a:solidFill>
                    <a:srgbClr val="001965"/>
                  </a:solidFill>
                  <a:latin typeface="Verdana"/>
                  <a:cs typeface="Verdana"/>
                </a:rPr>
                <a:t>De novo</a:t>
              </a:r>
              <a:r>
                <a:rPr lang="en-GB" sz="1467" dirty="0">
                  <a:solidFill>
                    <a:srgbClr val="001965"/>
                  </a:solidFill>
                  <a:latin typeface="Verdana"/>
                  <a:cs typeface="Verdana"/>
                </a:rPr>
                <a:t> lipogenesis</a:t>
              </a:r>
              <a:r>
                <a:rPr lang="en-GB" sz="1467" baseline="30000" dirty="0">
                  <a:solidFill>
                    <a:srgbClr val="001965"/>
                  </a:solidFill>
                  <a:latin typeface="Verdana"/>
                  <a:cs typeface="Verdana"/>
                </a:rPr>
                <a:t>10</a:t>
              </a:r>
              <a:endParaRPr lang="en-GB" sz="1467" dirty="0">
                <a:solidFill>
                  <a:srgbClr val="001965"/>
                </a:solidFill>
                <a:latin typeface="Verdana"/>
                <a:cs typeface="Verdana"/>
              </a:endParaRPr>
            </a:p>
            <a:p>
              <a:pPr marL="228578" indent="-228578" algn="r" defTabSz="1219080">
                <a:lnSpc>
                  <a:spcPct val="110000"/>
                </a:lnSpc>
                <a:buFont typeface="Wingdings" panose="05000000000000000000" pitchFamily="2" charset="2"/>
                <a:buChar char="ê"/>
              </a:pPr>
              <a:r>
                <a:rPr lang="en-GB" sz="1467" dirty="0">
                  <a:solidFill>
                    <a:srgbClr val="001965"/>
                  </a:solidFill>
                  <a:latin typeface="Verdana"/>
                  <a:cs typeface="Verdana"/>
                </a:rPr>
                <a:t>Lipotoxicity</a:t>
              </a:r>
              <a:r>
                <a:rPr lang="en-GB" sz="1467" baseline="30000" dirty="0">
                  <a:solidFill>
                    <a:srgbClr val="001965"/>
                  </a:solidFill>
                  <a:latin typeface="Verdana"/>
                  <a:cs typeface="Verdana"/>
                </a:rPr>
                <a:t>10</a:t>
              </a:r>
              <a:endParaRPr lang="en-GB" sz="1467" dirty="0">
                <a:solidFill>
                  <a:srgbClr val="001965"/>
                </a:solidFill>
                <a:latin typeface="Verdana"/>
                <a:cs typeface="Verdana"/>
              </a:endParaRPr>
            </a:p>
            <a:p>
              <a:pPr algn="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Verdana"/>
                </a:rPr>
                <a:t> Steatosis</a:t>
              </a:r>
              <a:r>
                <a:rPr lang="en-GB" sz="1467" baseline="30000" dirty="0">
                  <a:solidFill>
                    <a:srgbClr val="001965"/>
                  </a:solidFill>
                  <a:latin typeface="Verdana"/>
                  <a:cs typeface="Verdana"/>
                </a:rPr>
                <a:t>11</a:t>
              </a:r>
              <a:endParaRPr lang="en-GB" sz="1467" dirty="0">
                <a:solidFill>
                  <a:srgbClr val="001965"/>
                </a:solidFill>
                <a:latin typeface="Verdana"/>
                <a:cs typeface="Verdana"/>
              </a:endParaRPr>
            </a:p>
          </p:txBody>
        </p:sp>
        <p:cxnSp>
          <p:nvCxnSpPr>
            <p:cNvPr id="26" name="Straight Connector 25"/>
            <p:cNvCxnSpPr/>
            <p:nvPr/>
          </p:nvCxnSpPr>
          <p:spPr>
            <a:xfrm>
              <a:off x="4632309" y="4360149"/>
              <a:ext cx="3468706" cy="0"/>
            </a:xfrm>
            <a:prstGeom prst="line">
              <a:avLst/>
            </a:prstGeom>
            <a:ln w="6350">
              <a:solidFill>
                <a:srgbClr val="2E365B"/>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1034733" y="4532740"/>
            <a:ext cx="3252363" cy="1560309"/>
            <a:chOff x="776050" y="3399554"/>
            <a:chExt cx="2439272" cy="1170232"/>
          </a:xfrm>
        </p:grpSpPr>
        <p:sp>
          <p:nvSpPr>
            <p:cNvPr id="28" name="Freeform 27"/>
            <p:cNvSpPr/>
            <p:nvPr/>
          </p:nvSpPr>
          <p:spPr>
            <a:xfrm flipH="1">
              <a:off x="830812" y="3399554"/>
              <a:ext cx="2384510" cy="960597"/>
            </a:xfrm>
            <a:custGeom>
              <a:avLst/>
              <a:gdLst>
                <a:gd name="connsiteX0" fmla="*/ 0 w 2727325"/>
                <a:gd name="connsiteY0" fmla="*/ 0 h 320675"/>
                <a:gd name="connsiteX1" fmla="*/ 301625 w 2727325"/>
                <a:gd name="connsiteY1" fmla="*/ 320675 h 320675"/>
                <a:gd name="connsiteX2" fmla="*/ 2727325 w 2727325"/>
                <a:gd name="connsiteY2" fmla="*/ 317500 h 320675"/>
                <a:gd name="connsiteX3" fmla="*/ 2727325 w 2727325"/>
                <a:gd name="connsiteY3" fmla="*/ 317500 h 320675"/>
                <a:gd name="connsiteX4" fmla="*/ 2727325 w 2727325"/>
                <a:gd name="connsiteY4" fmla="*/ 317500 h 320675"/>
                <a:gd name="connsiteX0" fmla="*/ 0 w 2727325"/>
                <a:gd name="connsiteY0" fmla="*/ 0 h 339725"/>
                <a:gd name="connsiteX1" fmla="*/ 301625 w 2727325"/>
                <a:gd name="connsiteY1" fmla="*/ 339725 h 339725"/>
                <a:gd name="connsiteX2" fmla="*/ 2727325 w 2727325"/>
                <a:gd name="connsiteY2" fmla="*/ 336550 h 339725"/>
                <a:gd name="connsiteX3" fmla="*/ 2727325 w 2727325"/>
                <a:gd name="connsiteY3" fmla="*/ 336550 h 339725"/>
                <a:gd name="connsiteX4" fmla="*/ 2727325 w 2727325"/>
                <a:gd name="connsiteY4" fmla="*/ 336550 h 339725"/>
                <a:gd name="connsiteX0" fmla="*/ 0 w 2711450"/>
                <a:gd name="connsiteY0" fmla="*/ 0 h 327025"/>
                <a:gd name="connsiteX1" fmla="*/ 285750 w 2711450"/>
                <a:gd name="connsiteY1" fmla="*/ 327025 h 327025"/>
                <a:gd name="connsiteX2" fmla="*/ 2711450 w 2711450"/>
                <a:gd name="connsiteY2" fmla="*/ 323850 h 327025"/>
                <a:gd name="connsiteX3" fmla="*/ 2711450 w 2711450"/>
                <a:gd name="connsiteY3" fmla="*/ 323850 h 327025"/>
                <a:gd name="connsiteX4" fmla="*/ 2711450 w 2711450"/>
                <a:gd name="connsiteY4" fmla="*/ 323850 h 327025"/>
                <a:gd name="connsiteX0" fmla="*/ 0 w 2720975"/>
                <a:gd name="connsiteY0" fmla="*/ 0 h 336550"/>
                <a:gd name="connsiteX1" fmla="*/ 295275 w 2720975"/>
                <a:gd name="connsiteY1" fmla="*/ 336550 h 336550"/>
                <a:gd name="connsiteX2" fmla="*/ 2720975 w 2720975"/>
                <a:gd name="connsiteY2" fmla="*/ 333375 h 336550"/>
                <a:gd name="connsiteX3" fmla="*/ 2720975 w 2720975"/>
                <a:gd name="connsiteY3" fmla="*/ 333375 h 336550"/>
                <a:gd name="connsiteX4" fmla="*/ 2720975 w 2720975"/>
                <a:gd name="connsiteY4" fmla="*/ 333375 h 336550"/>
                <a:gd name="connsiteX0" fmla="*/ 0 w 2720975"/>
                <a:gd name="connsiteY0" fmla="*/ 0 h 333375"/>
                <a:gd name="connsiteX1" fmla="*/ 329051 w 2720975"/>
                <a:gd name="connsiteY1" fmla="*/ 333223 h 333375"/>
                <a:gd name="connsiteX2" fmla="*/ 2720975 w 2720975"/>
                <a:gd name="connsiteY2" fmla="*/ 333375 h 333375"/>
                <a:gd name="connsiteX3" fmla="*/ 2720975 w 2720975"/>
                <a:gd name="connsiteY3" fmla="*/ 333375 h 333375"/>
                <a:gd name="connsiteX4" fmla="*/ 2720975 w 2720975"/>
                <a:gd name="connsiteY4" fmla="*/ 333375 h 333375"/>
                <a:gd name="connsiteX0" fmla="*/ 0 w 2796969"/>
                <a:gd name="connsiteY0" fmla="*/ 0 h 333375"/>
                <a:gd name="connsiteX1" fmla="*/ 329051 w 2796969"/>
                <a:gd name="connsiteY1" fmla="*/ 333223 h 333375"/>
                <a:gd name="connsiteX2" fmla="*/ 2720975 w 2796969"/>
                <a:gd name="connsiteY2" fmla="*/ 333375 h 333375"/>
                <a:gd name="connsiteX3" fmla="*/ 2720975 w 2796969"/>
                <a:gd name="connsiteY3" fmla="*/ 333375 h 333375"/>
                <a:gd name="connsiteX4" fmla="*/ 2796969 w 2796969"/>
                <a:gd name="connsiteY4" fmla="*/ 333375 h 333375"/>
                <a:gd name="connsiteX0" fmla="*/ 0 w 3059604"/>
                <a:gd name="connsiteY0" fmla="*/ 0 h 244449"/>
                <a:gd name="connsiteX1" fmla="*/ 591686 w 3059604"/>
                <a:gd name="connsiteY1" fmla="*/ 244297 h 244449"/>
                <a:gd name="connsiteX2" fmla="*/ 2983610 w 3059604"/>
                <a:gd name="connsiteY2" fmla="*/ 244449 h 244449"/>
                <a:gd name="connsiteX3" fmla="*/ 2983610 w 3059604"/>
                <a:gd name="connsiteY3" fmla="*/ 244449 h 244449"/>
                <a:gd name="connsiteX4" fmla="*/ 3059604 w 3059604"/>
                <a:gd name="connsiteY4" fmla="*/ 244449 h 244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604" h="244449">
                  <a:moveTo>
                    <a:pt x="0" y="0"/>
                  </a:moveTo>
                  <a:lnTo>
                    <a:pt x="591686" y="244297"/>
                  </a:lnTo>
                  <a:lnTo>
                    <a:pt x="2983610" y="244449"/>
                  </a:lnTo>
                  <a:lnTo>
                    <a:pt x="2983610" y="244449"/>
                  </a:lnTo>
                  <a:lnTo>
                    <a:pt x="3059604" y="244449"/>
                  </a:lnTo>
                </a:path>
              </a:pathLst>
            </a:custGeom>
            <a:ln w="6350" cmpd="sng">
              <a:solidFill>
                <a:srgbClr val="D22A29"/>
              </a:solidFill>
            </a:ln>
            <a:effectLst/>
          </p:spPr>
          <p:style>
            <a:lnRef idx="2">
              <a:schemeClr val="accent1"/>
            </a:lnRef>
            <a:fillRef idx="0">
              <a:schemeClr val="accent1"/>
            </a:fillRef>
            <a:effectRef idx="1">
              <a:schemeClr val="accent1"/>
            </a:effectRef>
            <a:fontRef idx="minor">
              <a:schemeClr val="tx1"/>
            </a:fontRef>
          </p:style>
          <p:txBody>
            <a:bodyPr lIns="121915" tIns="60957" rIns="121915" bIns="60957" rtlCol="0" anchor="ctr"/>
            <a:lstStyle/>
            <a:p>
              <a:pPr algn="ctr" defTabSz="1219080"/>
              <a:endParaRPr lang="en-GB" sz="2400" dirty="0">
                <a:solidFill>
                  <a:srgbClr val="001965"/>
                </a:solidFill>
              </a:endParaRPr>
            </a:p>
          </p:txBody>
        </p:sp>
        <p:sp>
          <p:nvSpPr>
            <p:cNvPr id="29" name="Rectangle 28"/>
            <p:cNvSpPr/>
            <p:nvPr/>
          </p:nvSpPr>
          <p:spPr>
            <a:xfrm>
              <a:off x="776050" y="3420350"/>
              <a:ext cx="2283863" cy="964823"/>
            </a:xfrm>
            <a:prstGeom prst="rect">
              <a:avLst/>
            </a:prstGeom>
          </p:spPr>
          <p:txBody>
            <a:bodyPr wrap="square" lIns="63997" tIns="63997" rIns="0" bIns="0" anchor="t" anchorCtr="0">
              <a:spAutoFit/>
            </a:bodyPr>
            <a:lstStyle/>
            <a:p>
              <a:pP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Wingdings" charset="2"/>
                </a:rPr>
                <a:t> </a:t>
              </a:r>
              <a:r>
                <a:rPr lang="en-GB" sz="1467" dirty="0">
                  <a:solidFill>
                    <a:srgbClr val="001965"/>
                  </a:solidFill>
                  <a:latin typeface="Verdana"/>
                  <a:cs typeface="Verdana"/>
                </a:rPr>
                <a:t>Cardiovascular risk</a:t>
              </a:r>
              <a:r>
                <a:rPr lang="en-GB" sz="1467" baseline="30000" dirty="0">
                  <a:solidFill>
                    <a:srgbClr val="001965"/>
                  </a:solidFill>
                  <a:latin typeface="Verdana"/>
                  <a:cs typeface="Verdana"/>
                </a:rPr>
                <a:t>2</a:t>
              </a:r>
            </a:p>
            <a:p>
              <a:pP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Wingdings" charset="2"/>
                </a:rPr>
                <a:t> </a:t>
              </a:r>
              <a:r>
                <a:rPr lang="en-GB" sz="1467" dirty="0">
                  <a:solidFill>
                    <a:srgbClr val="001965"/>
                  </a:solidFill>
                  <a:latin typeface="Verdana"/>
                  <a:cs typeface="Verdana"/>
                </a:rPr>
                <a:t>Fatty acid metabolism</a:t>
              </a:r>
              <a:r>
                <a:rPr lang="en-GB" sz="1467" baseline="30000" dirty="0">
                  <a:solidFill>
                    <a:srgbClr val="001965"/>
                  </a:solidFill>
                  <a:latin typeface="Verdana"/>
                  <a:cs typeface="Verdana"/>
                </a:rPr>
                <a:t>3</a:t>
              </a:r>
            </a:p>
            <a:p>
              <a:pP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Verdana"/>
                </a:rPr>
                <a:t> Cardiac function</a:t>
              </a:r>
              <a:r>
                <a:rPr lang="en-GB" sz="1467" baseline="30000" dirty="0">
                  <a:solidFill>
                    <a:srgbClr val="001965"/>
                  </a:solidFill>
                  <a:latin typeface="Verdana"/>
                  <a:cs typeface="Verdana"/>
                </a:rPr>
                <a:t>3</a:t>
              </a:r>
            </a:p>
            <a:p>
              <a:pP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Wingdings" charset="2"/>
                </a:rPr>
                <a:t> </a:t>
              </a:r>
              <a:r>
                <a:rPr lang="en-GB" sz="1467" dirty="0">
                  <a:solidFill>
                    <a:srgbClr val="001965"/>
                  </a:solidFill>
                  <a:latin typeface="Verdana"/>
                  <a:cs typeface="Verdana"/>
                </a:rPr>
                <a:t>Systolic blood pressure</a:t>
              </a:r>
              <a:r>
                <a:rPr lang="en-GB" sz="1467" baseline="30000" dirty="0">
                  <a:solidFill>
                    <a:srgbClr val="001965"/>
                  </a:solidFill>
                  <a:latin typeface="Verdana"/>
                  <a:cs typeface="Verdana"/>
                </a:rPr>
                <a:t>3</a:t>
              </a:r>
              <a:endParaRPr lang="en-GB" sz="1467" dirty="0">
                <a:solidFill>
                  <a:srgbClr val="001965"/>
                </a:solidFill>
                <a:latin typeface="Verdana"/>
                <a:cs typeface="Verdana"/>
              </a:endParaRPr>
            </a:p>
            <a:p>
              <a:pPr defTabSz="1219080">
                <a:lnSpc>
                  <a:spcPct val="110000"/>
                </a:lnSpc>
              </a:pPr>
              <a:r>
                <a:rPr lang="en-GB" sz="1467" dirty="0">
                  <a:solidFill>
                    <a:srgbClr val="001965"/>
                  </a:solidFill>
                  <a:latin typeface="Wingdings" charset="2"/>
                  <a:cs typeface="Wingdings" charset="2"/>
                </a:rPr>
                <a:t></a:t>
              </a:r>
              <a:r>
                <a:rPr lang="en-GB" sz="1467" dirty="0">
                  <a:solidFill>
                    <a:srgbClr val="001965"/>
                  </a:solidFill>
                  <a:latin typeface="Verdana"/>
                  <a:cs typeface="Wingdings" charset="2"/>
                </a:rPr>
                <a:t> </a:t>
              </a:r>
              <a:r>
                <a:rPr lang="en-GB" sz="1467" dirty="0">
                  <a:solidFill>
                    <a:srgbClr val="001965"/>
                  </a:solidFill>
                  <a:latin typeface="Verdana"/>
                  <a:cs typeface="Verdana"/>
                </a:rPr>
                <a:t>Inflammation</a:t>
              </a:r>
              <a:r>
                <a:rPr lang="en-GB" sz="1467" baseline="30000" dirty="0">
                  <a:solidFill>
                    <a:srgbClr val="001965"/>
                  </a:solidFill>
                  <a:latin typeface="Verdana"/>
                  <a:cs typeface="Verdana"/>
                </a:rPr>
                <a:t>4</a:t>
              </a:r>
              <a:endParaRPr lang="en-GB" sz="1467" dirty="0">
                <a:solidFill>
                  <a:srgbClr val="001965"/>
                </a:solidFill>
                <a:latin typeface="Verdana"/>
                <a:cs typeface="Verdana"/>
              </a:endParaRPr>
            </a:p>
          </p:txBody>
        </p:sp>
        <p:sp>
          <p:nvSpPr>
            <p:cNvPr id="30" name="Rectangle 29"/>
            <p:cNvSpPr/>
            <p:nvPr/>
          </p:nvSpPr>
          <p:spPr>
            <a:xfrm>
              <a:off x="788677" y="4351994"/>
              <a:ext cx="515647" cy="217792"/>
            </a:xfrm>
            <a:prstGeom prst="rect">
              <a:avLst/>
            </a:prstGeom>
          </p:spPr>
          <p:txBody>
            <a:bodyPr wrap="square" lIns="63997" tIns="63997" rIns="0" bIns="0" anchor="t" anchorCtr="0">
              <a:spAutoFit/>
            </a:bodyPr>
            <a:lstStyle/>
            <a:p>
              <a:pPr defTabSz="1219080"/>
              <a:r>
                <a:rPr lang="en-GB" sz="1467" b="1" dirty="0">
                  <a:solidFill>
                    <a:srgbClr val="FF0000"/>
                  </a:solidFill>
                  <a:latin typeface="Verdana"/>
                </a:rPr>
                <a:t>Heart</a:t>
              </a:r>
              <a:endParaRPr lang="en-GB" sz="1467" b="1" baseline="30000" dirty="0">
                <a:solidFill>
                  <a:srgbClr val="FF0000"/>
                </a:solidFill>
                <a:latin typeface="Verdana"/>
              </a:endParaRPr>
            </a:p>
          </p:txBody>
        </p:sp>
      </p:grpSp>
      <p:sp>
        <p:nvSpPr>
          <p:cNvPr id="31" name="TextBox 30"/>
          <p:cNvSpPr txBox="1"/>
          <p:nvPr/>
        </p:nvSpPr>
        <p:spPr>
          <a:xfrm>
            <a:off x="1" y="6570743"/>
            <a:ext cx="8334755" cy="289373"/>
          </a:xfrm>
          <a:prstGeom prst="rect">
            <a:avLst/>
          </a:prstGeom>
          <a:noFill/>
        </p:spPr>
        <p:txBody>
          <a:bodyPr wrap="none" lIns="120224" tIns="61975" rIns="120224" bIns="61975" rtlCol="0">
            <a:spAutoFit/>
          </a:bodyPr>
          <a:lstStyle/>
          <a:p>
            <a:r>
              <a:rPr lang="en-GB" sz="1067" dirty="0">
                <a:solidFill>
                  <a:srgbClr val="82786F"/>
                </a:solidFill>
              </a:rPr>
              <a:t>Adapted from Campbell &amp; Drucker. </a:t>
            </a:r>
            <a:r>
              <a:rPr lang="en-GB" sz="1067" i="1" dirty="0">
                <a:solidFill>
                  <a:srgbClr val="82786F"/>
                </a:solidFill>
              </a:rPr>
              <a:t>Cell </a:t>
            </a:r>
            <a:r>
              <a:rPr lang="en-GB" sz="1067" i="1" dirty="0" err="1">
                <a:solidFill>
                  <a:srgbClr val="82786F"/>
                </a:solidFill>
              </a:rPr>
              <a:t>Metab</a:t>
            </a:r>
            <a:r>
              <a:rPr lang="en-GB" sz="1067" dirty="0">
                <a:solidFill>
                  <a:srgbClr val="82786F"/>
                </a:solidFill>
              </a:rPr>
              <a:t> 2013;17:819–37; Pratley &amp; Gilbert. </a:t>
            </a:r>
            <a:r>
              <a:rPr lang="en-GB" sz="1067" i="1" dirty="0">
                <a:solidFill>
                  <a:srgbClr val="82786F"/>
                </a:solidFill>
              </a:rPr>
              <a:t>Rev </a:t>
            </a:r>
            <a:r>
              <a:rPr lang="en-GB" sz="1067" i="1" dirty="0" err="1">
                <a:solidFill>
                  <a:srgbClr val="82786F"/>
                </a:solidFill>
              </a:rPr>
              <a:t>Diabet</a:t>
            </a:r>
            <a:r>
              <a:rPr lang="en-GB" sz="1067" dirty="0">
                <a:solidFill>
                  <a:srgbClr val="82786F"/>
                </a:solidFill>
              </a:rPr>
              <a:t> Stud 2008;5:73–94. Full reference list in slide notes.</a:t>
            </a:r>
          </a:p>
        </p:txBody>
      </p:sp>
      <p:sp>
        <p:nvSpPr>
          <p:cNvPr id="32" name="Rectangle 1"/>
          <p:cNvSpPr>
            <a:spLocks noChangeArrowheads="1"/>
          </p:cNvSpPr>
          <p:nvPr/>
        </p:nvSpPr>
        <p:spPr bwMode="auto">
          <a:xfrm>
            <a:off x="438574" y="6251975"/>
            <a:ext cx="3730931" cy="28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224" tIns="61975" rIns="120224" bIns="61975" anchor="b">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sz="1067" dirty="0">
                <a:solidFill>
                  <a:srgbClr val="82786F"/>
                </a:solidFill>
              </a:rPr>
              <a:t>GLP-1RA, glucagon-like peptide-1 receptor agonist</a:t>
            </a:r>
          </a:p>
        </p:txBody>
      </p:sp>
    </p:spTree>
    <p:extLst>
      <p:ext uri="{BB962C8B-B14F-4D97-AF65-F5344CB8AC3E}">
        <p14:creationId xmlns:p14="http://schemas.microsoft.com/office/powerpoint/2010/main" val="3823832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82"/>
          <p:cNvSpPr txBox="1"/>
          <p:nvPr/>
        </p:nvSpPr>
        <p:spPr>
          <a:xfrm>
            <a:off x="1" y="6568625"/>
            <a:ext cx="4856245" cy="289375"/>
          </a:xfrm>
          <a:prstGeom prst="rect">
            <a:avLst/>
          </a:prstGeom>
          <a:noFill/>
        </p:spPr>
        <p:txBody>
          <a:bodyPr wrap="none" lIns="120227" tIns="61976" rIns="120227" bIns="61976" rtlCol="0" anchor="b">
            <a:spAutoFit/>
          </a:bodyPr>
          <a:lstStyle/>
          <a:p>
            <a:r>
              <a:rPr lang="en-GB" sz="1067" dirty="0">
                <a:solidFill>
                  <a:srgbClr val="82786F"/>
                </a:solidFill>
              </a:rPr>
              <a:t>Knudsen </a:t>
            </a:r>
            <a:r>
              <a:rPr lang="en-GB" sz="1067" i="1" dirty="0">
                <a:solidFill>
                  <a:srgbClr val="82786F"/>
                </a:solidFill>
              </a:rPr>
              <a:t>et al. J Med </a:t>
            </a:r>
            <a:r>
              <a:rPr lang="en-GB" sz="1067" i="1" dirty="0" err="1">
                <a:solidFill>
                  <a:srgbClr val="82786F"/>
                </a:solidFill>
              </a:rPr>
              <a:t>Chem</a:t>
            </a:r>
            <a:r>
              <a:rPr lang="en-GB" sz="1067" i="1" dirty="0">
                <a:solidFill>
                  <a:srgbClr val="82786F"/>
                </a:solidFill>
              </a:rPr>
              <a:t> </a:t>
            </a:r>
            <a:r>
              <a:rPr lang="en-GB" sz="1067" dirty="0">
                <a:solidFill>
                  <a:srgbClr val="82786F"/>
                </a:solidFill>
              </a:rPr>
              <a:t>2000;43:1664–9; </a:t>
            </a:r>
            <a:r>
              <a:rPr lang="en-GB" sz="1067" dirty="0" err="1">
                <a:solidFill>
                  <a:srgbClr val="82786F"/>
                </a:solidFill>
              </a:rPr>
              <a:t>Degn</a:t>
            </a:r>
            <a:r>
              <a:rPr lang="en-GB" sz="1067" dirty="0">
                <a:solidFill>
                  <a:srgbClr val="82786F"/>
                </a:solidFill>
              </a:rPr>
              <a:t> </a:t>
            </a:r>
            <a:r>
              <a:rPr lang="en-GB" sz="1067" i="1" dirty="0">
                <a:solidFill>
                  <a:srgbClr val="82786F"/>
                </a:solidFill>
              </a:rPr>
              <a:t>et al. Diabetes </a:t>
            </a:r>
            <a:r>
              <a:rPr lang="en-GB" sz="1067" dirty="0">
                <a:solidFill>
                  <a:srgbClr val="82786F"/>
                </a:solidFill>
              </a:rPr>
              <a:t>2004;53:1187–94</a:t>
            </a:r>
          </a:p>
        </p:txBody>
      </p:sp>
      <p:sp>
        <p:nvSpPr>
          <p:cNvPr id="75778" name="Title 1"/>
          <p:cNvSpPr>
            <a:spLocks noGrp="1"/>
          </p:cNvSpPr>
          <p:nvPr>
            <p:ph type="title"/>
          </p:nvPr>
        </p:nvSpPr>
        <p:spPr/>
        <p:txBody>
          <a:bodyPr/>
          <a:lstStyle/>
          <a:p>
            <a:r>
              <a:rPr lang="en-GB" sz="3067" dirty="0"/>
              <a:t>Liraglutide je </a:t>
            </a:r>
            <a:r>
              <a:rPr lang="en-GB" sz="3067" dirty="0" err="1"/>
              <a:t>jednodenní</a:t>
            </a:r>
            <a:r>
              <a:rPr lang="en-GB" sz="3067" dirty="0"/>
              <a:t>, </a:t>
            </a:r>
            <a:r>
              <a:rPr lang="en-GB" sz="3067" dirty="0" err="1"/>
              <a:t>lidský</a:t>
            </a:r>
            <a:r>
              <a:rPr lang="en-GB" sz="3067" dirty="0"/>
              <a:t> GLP-1 </a:t>
            </a:r>
            <a:r>
              <a:rPr lang="en-GB" sz="3067" dirty="0" err="1"/>
              <a:t>analog</a:t>
            </a:r>
            <a:endParaRPr lang="en-GB" sz="3067" dirty="0"/>
          </a:p>
        </p:txBody>
      </p:sp>
      <p:grpSp>
        <p:nvGrpSpPr>
          <p:cNvPr id="75779" name="Group 3"/>
          <p:cNvGrpSpPr>
            <a:grpSpLocks/>
          </p:cNvGrpSpPr>
          <p:nvPr/>
        </p:nvGrpSpPr>
        <p:grpSpPr bwMode="auto">
          <a:xfrm>
            <a:off x="4482559" y="1785622"/>
            <a:ext cx="3386069" cy="1051594"/>
            <a:chOff x="2803525" y="1514475"/>
            <a:chExt cx="2540000" cy="788695"/>
          </a:xfrm>
        </p:grpSpPr>
        <p:sp>
          <p:nvSpPr>
            <p:cNvPr id="75788" name="AutoShape 4"/>
            <p:cNvSpPr>
              <a:spLocks noChangeArrowheads="1"/>
            </p:cNvSpPr>
            <p:nvPr/>
          </p:nvSpPr>
          <p:spPr bwMode="auto">
            <a:xfrm>
              <a:off x="2803525" y="1514475"/>
              <a:ext cx="2540000" cy="476250"/>
            </a:xfrm>
            <a:prstGeom prst="flowChartAlternateProcess">
              <a:avLst/>
            </a:prstGeom>
            <a:solidFill>
              <a:schemeClr val="bg1"/>
            </a:solidFill>
            <a:ln w="38100" algn="ctr">
              <a:solidFill>
                <a:srgbClr val="001965"/>
              </a:solidFill>
              <a:miter lim="800000"/>
              <a:headEnd/>
              <a:tailEnd/>
            </a:ln>
          </p:spPr>
          <p:txBody>
            <a:bodyPr wrap="none" anchor="ctr"/>
            <a:lstStyle/>
            <a:p>
              <a:pPr algn="ctr"/>
              <a:r>
                <a:rPr lang="en-GB" sz="1867" dirty="0" err="1">
                  <a:solidFill>
                    <a:srgbClr val="001965"/>
                  </a:solidFill>
                  <a:latin typeface="Verdana"/>
                </a:rPr>
                <a:t>Lidský</a:t>
              </a:r>
              <a:r>
                <a:rPr lang="en-GB" sz="1867" dirty="0">
                  <a:solidFill>
                    <a:srgbClr val="001965"/>
                  </a:solidFill>
                  <a:latin typeface="Verdana"/>
                </a:rPr>
                <a:t> </a:t>
              </a:r>
              <a:r>
                <a:rPr lang="en-GB" sz="1867" dirty="0" err="1">
                  <a:solidFill>
                    <a:srgbClr val="001965"/>
                  </a:solidFill>
                  <a:latin typeface="Verdana"/>
                </a:rPr>
                <a:t>endogenní</a:t>
              </a:r>
              <a:r>
                <a:rPr lang="en-GB" sz="1867" dirty="0">
                  <a:solidFill>
                    <a:srgbClr val="001965"/>
                  </a:solidFill>
                  <a:latin typeface="Verdana"/>
                </a:rPr>
                <a:t>  GLP-1</a:t>
              </a:r>
            </a:p>
          </p:txBody>
        </p:sp>
        <p:sp>
          <p:nvSpPr>
            <p:cNvPr id="75790" name="Text Box 140"/>
            <p:cNvSpPr txBox="1">
              <a:spLocks noChangeArrowheads="1"/>
            </p:cNvSpPr>
            <p:nvPr/>
          </p:nvSpPr>
          <p:spPr bwMode="auto">
            <a:xfrm>
              <a:off x="3437926" y="2041525"/>
              <a:ext cx="1342809" cy="2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121903" tIns="60951" rIns="121903" bIns="60951">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a:buClr>
                  <a:srgbClr val="009FDA"/>
                </a:buClr>
              </a:pPr>
              <a:r>
                <a:rPr lang="en-GB" sz="1467" b="1" dirty="0">
                  <a:solidFill>
                    <a:srgbClr val="009FDA"/>
                  </a:solidFill>
                </a:rPr>
                <a:t>T</a:t>
              </a:r>
              <a:r>
                <a:rPr lang="en-GB" sz="1467" b="1" baseline="-25000" dirty="0">
                  <a:solidFill>
                    <a:srgbClr val="009FDA"/>
                  </a:solidFill>
                </a:rPr>
                <a:t>½</a:t>
              </a:r>
              <a:r>
                <a:rPr lang="en-GB" sz="1467" b="1" dirty="0">
                  <a:solidFill>
                    <a:srgbClr val="009FDA"/>
                  </a:solidFill>
                </a:rPr>
                <a:t>= ~2 mins</a:t>
              </a:r>
            </a:p>
          </p:txBody>
        </p:sp>
      </p:grpSp>
      <p:sp>
        <p:nvSpPr>
          <p:cNvPr id="75780" name="AutoShape 4"/>
          <p:cNvSpPr>
            <a:spLocks noChangeArrowheads="1"/>
          </p:cNvSpPr>
          <p:nvPr/>
        </p:nvSpPr>
        <p:spPr bwMode="auto">
          <a:xfrm>
            <a:off x="7939354" y="3136179"/>
            <a:ext cx="2347383" cy="615951"/>
          </a:xfrm>
          <a:prstGeom prst="flowChartAlternateProcess">
            <a:avLst/>
          </a:prstGeom>
          <a:solidFill>
            <a:schemeClr val="bg1"/>
          </a:solidFill>
          <a:ln w="38100" algn="ctr">
            <a:solidFill>
              <a:schemeClr val="accent1"/>
            </a:solidFill>
            <a:miter lim="800000"/>
            <a:headEnd/>
            <a:tailEnd/>
          </a:ln>
        </p:spPr>
        <p:txBody>
          <a:bodyPr wrap="none" anchor="ctr"/>
          <a:lstStyle/>
          <a:p>
            <a:pPr algn="ctr"/>
            <a:r>
              <a:rPr lang="en-GB" sz="1867" dirty="0">
                <a:solidFill>
                  <a:srgbClr val="001965"/>
                </a:solidFill>
                <a:latin typeface="Verdana"/>
              </a:rPr>
              <a:t>Liraglutide</a:t>
            </a:r>
          </a:p>
        </p:txBody>
      </p:sp>
      <p:sp>
        <p:nvSpPr>
          <p:cNvPr id="75783" name="Text Box 5"/>
          <p:cNvSpPr txBox="1">
            <a:spLocks noChangeArrowheads="1"/>
          </p:cNvSpPr>
          <p:nvPr/>
        </p:nvSpPr>
        <p:spPr bwMode="auto">
          <a:xfrm>
            <a:off x="7521261" y="5142656"/>
            <a:ext cx="3275112" cy="125192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121903" tIns="60951" rIns="121903" bIns="60951">
            <a:spAutoFit/>
          </a:bodyPr>
          <a:lstStyle>
            <a:lvl1pPr>
              <a:defRPr>
                <a:solidFill>
                  <a:schemeClr val="tx1"/>
                </a:solidFill>
                <a:latin typeface="Verdana" pitchFamily="34" charset="0"/>
                <a:cs typeface="Arial" pitchFamily="34" charset="0"/>
              </a:defRPr>
            </a:lvl1pPr>
            <a:lvl2pPr marL="742950" indent="-285750">
              <a:defRPr>
                <a:solidFill>
                  <a:schemeClr val="tx1"/>
                </a:solidFill>
                <a:latin typeface="Verdana" pitchFamily="34" charset="0"/>
                <a:cs typeface="Arial" pitchFamily="34" charset="0"/>
              </a:defRPr>
            </a:lvl2pPr>
            <a:lvl3pPr marL="1143000" indent="-228600">
              <a:defRPr>
                <a:solidFill>
                  <a:schemeClr val="tx1"/>
                </a:solidFill>
                <a:latin typeface="Verdana" pitchFamily="34" charset="0"/>
                <a:cs typeface="Arial" pitchFamily="34" charset="0"/>
              </a:defRPr>
            </a:lvl3pPr>
            <a:lvl4pPr marL="1600200" indent="-228600">
              <a:defRPr>
                <a:solidFill>
                  <a:schemeClr val="tx1"/>
                </a:solidFill>
                <a:latin typeface="Verdana" pitchFamily="34" charset="0"/>
                <a:cs typeface="Arial" pitchFamily="34" charset="0"/>
              </a:defRPr>
            </a:lvl4pPr>
            <a:lvl5pPr marL="2057400" indent="-22860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a:buClr>
                <a:srgbClr val="009FDA"/>
              </a:buClr>
            </a:pPr>
            <a:r>
              <a:rPr lang="en-GB" sz="1467" dirty="0">
                <a:solidFill>
                  <a:srgbClr val="001965"/>
                </a:solidFill>
              </a:rPr>
              <a:t>Je </a:t>
            </a:r>
            <a:r>
              <a:rPr lang="en-GB" sz="1467" dirty="0" err="1">
                <a:solidFill>
                  <a:srgbClr val="001965"/>
                </a:solidFill>
              </a:rPr>
              <a:t>pomalu</a:t>
            </a:r>
            <a:r>
              <a:rPr lang="en-GB" sz="1467" dirty="0">
                <a:solidFill>
                  <a:srgbClr val="001965"/>
                </a:solidFill>
              </a:rPr>
              <a:t> </a:t>
            </a:r>
            <a:r>
              <a:rPr lang="en-GB" sz="1467" dirty="0" err="1">
                <a:solidFill>
                  <a:srgbClr val="001965"/>
                </a:solidFill>
              </a:rPr>
              <a:t>absorbován</a:t>
            </a:r>
            <a:r>
              <a:rPr lang="en-GB" sz="1467" dirty="0">
                <a:solidFill>
                  <a:srgbClr val="001965"/>
                </a:solidFill>
              </a:rPr>
              <a:t> z </a:t>
            </a:r>
            <a:r>
              <a:rPr lang="en-GB" sz="1467" dirty="0" err="1">
                <a:solidFill>
                  <a:srgbClr val="001965"/>
                </a:solidFill>
              </a:rPr>
              <a:t>podkoží</a:t>
            </a:r>
            <a:r>
              <a:rPr lang="en-GB" sz="1467" dirty="0">
                <a:solidFill>
                  <a:srgbClr val="001965"/>
                </a:solidFill>
              </a:rPr>
              <a:t> </a:t>
            </a:r>
          </a:p>
          <a:p>
            <a:pPr algn="ctr">
              <a:buClr>
                <a:srgbClr val="009FDA"/>
              </a:buClr>
            </a:pPr>
            <a:r>
              <a:rPr lang="en-GB" sz="1467" dirty="0" err="1">
                <a:solidFill>
                  <a:srgbClr val="001965"/>
                </a:solidFill>
              </a:rPr>
              <a:t>Resistenní</a:t>
            </a:r>
            <a:r>
              <a:rPr lang="en-GB" sz="1467" dirty="0">
                <a:solidFill>
                  <a:srgbClr val="001965"/>
                </a:solidFill>
              </a:rPr>
              <a:t> k DPP-4</a:t>
            </a:r>
          </a:p>
          <a:p>
            <a:pPr algn="ctr">
              <a:buClr>
                <a:srgbClr val="009FDA"/>
              </a:buClr>
            </a:pPr>
            <a:r>
              <a:rPr lang="en-GB" sz="1467" dirty="0">
                <a:solidFill>
                  <a:srgbClr val="001965"/>
                </a:solidFill>
              </a:rPr>
              <a:t>Long plasma half-life</a:t>
            </a:r>
          </a:p>
          <a:p>
            <a:pPr algn="ctr">
              <a:buClr>
                <a:srgbClr val="009FDA"/>
              </a:buClr>
            </a:pPr>
            <a:r>
              <a:rPr lang="en-GB" sz="1467" b="1" dirty="0">
                <a:solidFill>
                  <a:srgbClr val="009FDA"/>
                </a:solidFill>
              </a:rPr>
              <a:t>(T</a:t>
            </a:r>
            <a:r>
              <a:rPr lang="en-GB" sz="1467" b="1" baseline="-25000" dirty="0">
                <a:solidFill>
                  <a:srgbClr val="009FDA"/>
                </a:solidFill>
              </a:rPr>
              <a:t>½</a:t>
            </a:r>
            <a:r>
              <a:rPr lang="en-GB" sz="1467" b="1" dirty="0">
                <a:solidFill>
                  <a:srgbClr val="009FDA"/>
                </a:solidFill>
              </a:rPr>
              <a:t>=13 h)</a:t>
            </a:r>
          </a:p>
        </p:txBody>
      </p:sp>
      <p:sp>
        <p:nvSpPr>
          <p:cNvPr id="75784" name="Rectangle 3"/>
          <p:cNvSpPr>
            <a:spLocks noChangeArrowheads="1"/>
          </p:cNvSpPr>
          <p:nvPr/>
        </p:nvSpPr>
        <p:spPr bwMode="auto">
          <a:xfrm>
            <a:off x="6879167" y="3872335"/>
            <a:ext cx="4559299" cy="102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49" tIns="61375" rIns="122749" bIns="61375">
            <a:spAutoFit/>
          </a:bodyPr>
          <a:lstStyle/>
          <a:p>
            <a:pPr algn="ctr">
              <a:buClr>
                <a:srgbClr val="00CCFF"/>
              </a:buClr>
            </a:pPr>
            <a:r>
              <a:rPr lang="en-GB" sz="1467" dirty="0">
                <a:solidFill>
                  <a:srgbClr val="001965"/>
                </a:solidFill>
                <a:latin typeface="Verdana"/>
              </a:rPr>
              <a:t>97% </a:t>
            </a:r>
            <a:r>
              <a:rPr lang="en-GB" sz="1467" dirty="0" err="1">
                <a:solidFill>
                  <a:srgbClr val="001965"/>
                </a:solidFill>
                <a:latin typeface="Verdana"/>
              </a:rPr>
              <a:t>aminokyselin</a:t>
            </a:r>
            <a:r>
              <a:rPr lang="en-GB" sz="1467" dirty="0">
                <a:solidFill>
                  <a:srgbClr val="001965"/>
                </a:solidFill>
                <a:latin typeface="Verdana"/>
              </a:rPr>
              <a:t> </a:t>
            </a:r>
            <a:r>
              <a:rPr lang="en-GB" sz="1467" dirty="0" err="1">
                <a:solidFill>
                  <a:srgbClr val="001965"/>
                </a:solidFill>
                <a:latin typeface="Verdana"/>
              </a:rPr>
              <a:t>stejných</a:t>
            </a:r>
            <a:r>
              <a:rPr lang="en-GB" sz="1467" dirty="0">
                <a:solidFill>
                  <a:srgbClr val="001965"/>
                </a:solidFill>
                <a:latin typeface="Verdana"/>
              </a:rPr>
              <a:t> </a:t>
            </a:r>
            <a:r>
              <a:rPr lang="en-GB" sz="1467" dirty="0" err="1">
                <a:solidFill>
                  <a:srgbClr val="001965"/>
                </a:solidFill>
                <a:latin typeface="Verdana"/>
              </a:rPr>
              <a:t>jako</a:t>
            </a:r>
            <a:r>
              <a:rPr lang="en-GB" sz="1467" dirty="0">
                <a:solidFill>
                  <a:srgbClr val="001965"/>
                </a:solidFill>
                <a:latin typeface="Verdana"/>
              </a:rPr>
              <a:t> </a:t>
            </a:r>
            <a:r>
              <a:rPr lang="en-GB" sz="1467" dirty="0" err="1">
                <a:solidFill>
                  <a:srgbClr val="001965"/>
                </a:solidFill>
                <a:latin typeface="Verdana"/>
              </a:rPr>
              <a:t>humánní</a:t>
            </a:r>
            <a:r>
              <a:rPr lang="en-GB" sz="1467" dirty="0">
                <a:solidFill>
                  <a:srgbClr val="001965"/>
                </a:solidFill>
                <a:latin typeface="Verdana"/>
              </a:rPr>
              <a:t> GLP-1; </a:t>
            </a:r>
            <a:br>
              <a:rPr lang="en-GB" sz="1467" dirty="0">
                <a:solidFill>
                  <a:srgbClr val="001965"/>
                </a:solidFill>
                <a:latin typeface="Verdana"/>
              </a:rPr>
            </a:br>
            <a:r>
              <a:rPr lang="en-GB" sz="1467" dirty="0" err="1">
                <a:solidFill>
                  <a:srgbClr val="001965"/>
                </a:solidFill>
                <a:latin typeface="Verdana"/>
              </a:rPr>
              <a:t>na</a:t>
            </a:r>
            <a:r>
              <a:rPr lang="en-GB" sz="1467" dirty="0">
                <a:solidFill>
                  <a:srgbClr val="001965"/>
                </a:solidFill>
                <a:latin typeface="Verdana"/>
              </a:rPr>
              <a:t> </a:t>
            </a:r>
            <a:r>
              <a:rPr lang="en-GB" sz="1467" dirty="0" err="1">
                <a:solidFill>
                  <a:srgbClr val="001965"/>
                </a:solidFill>
                <a:latin typeface="Verdana"/>
              </a:rPr>
              <a:t>molekulu</a:t>
            </a:r>
            <a:r>
              <a:rPr lang="en-GB" sz="1467" dirty="0">
                <a:solidFill>
                  <a:srgbClr val="001965"/>
                </a:solidFill>
                <a:latin typeface="Verdana"/>
              </a:rPr>
              <a:t> je albumin </a:t>
            </a:r>
            <a:r>
              <a:rPr lang="en-GB" sz="1467" dirty="0" err="1">
                <a:solidFill>
                  <a:srgbClr val="001965"/>
                </a:solidFill>
                <a:latin typeface="Verdana"/>
              </a:rPr>
              <a:t>vázaný</a:t>
            </a:r>
            <a:r>
              <a:rPr lang="en-GB" sz="1467" dirty="0">
                <a:solidFill>
                  <a:srgbClr val="001965"/>
                </a:solidFill>
                <a:latin typeface="Verdana"/>
              </a:rPr>
              <a:t> </a:t>
            </a:r>
            <a:r>
              <a:rPr lang="en-GB" sz="1467" dirty="0" err="1">
                <a:solidFill>
                  <a:srgbClr val="001965"/>
                </a:solidFill>
                <a:latin typeface="Verdana"/>
              </a:rPr>
              <a:t>acylací</a:t>
            </a:r>
            <a:r>
              <a:rPr lang="en-GB" sz="1467" dirty="0">
                <a:solidFill>
                  <a:srgbClr val="001965"/>
                </a:solidFill>
                <a:latin typeface="Verdana"/>
              </a:rPr>
              <a:t>;  </a:t>
            </a:r>
            <a:r>
              <a:rPr lang="en-GB" sz="1467" dirty="0" err="1">
                <a:solidFill>
                  <a:srgbClr val="001965"/>
                </a:solidFill>
                <a:latin typeface="Verdana"/>
              </a:rPr>
              <a:t>jako</a:t>
            </a:r>
            <a:r>
              <a:rPr lang="en-GB" sz="1467" dirty="0">
                <a:solidFill>
                  <a:srgbClr val="001965"/>
                </a:solidFill>
                <a:latin typeface="Verdana"/>
              </a:rPr>
              <a:t> heptamer </a:t>
            </a:r>
          </a:p>
        </p:txBody>
      </p:sp>
      <p:sp>
        <p:nvSpPr>
          <p:cNvPr id="75785" name="Line 101"/>
          <p:cNvSpPr>
            <a:spLocks noChangeShapeType="1"/>
          </p:cNvSpPr>
          <p:nvPr/>
        </p:nvSpPr>
        <p:spPr bwMode="auto">
          <a:xfrm>
            <a:off x="9158817" y="4899237"/>
            <a:ext cx="0" cy="287867"/>
          </a:xfrm>
          <a:prstGeom prst="line">
            <a:avLst/>
          </a:prstGeom>
          <a:noFill/>
          <a:ln w="63500">
            <a:solidFill>
              <a:schemeClr val="accent1"/>
            </a:solidFill>
            <a:round/>
            <a:headEnd/>
            <a:tailEnd type="triangle" w="med" len="sm"/>
          </a:ln>
          <a:extLst>
            <a:ext uri="{909E8E84-426E-40DD-AFC4-6F175D3DCCD1}">
              <a14:hiddenFill xmlns:a14="http://schemas.microsoft.com/office/drawing/2010/main">
                <a:noFill/>
              </a14:hiddenFill>
            </a:ext>
          </a:extLst>
        </p:spPr>
        <p:txBody>
          <a:bodyPr/>
          <a:lstStyle/>
          <a:p>
            <a:endParaRPr lang="en-GB" sz="2400" dirty="0">
              <a:solidFill>
                <a:srgbClr val="001965"/>
              </a:solidFill>
              <a:latin typeface="Verdana"/>
            </a:endParaRPr>
          </a:p>
        </p:txBody>
      </p:sp>
      <p:grpSp>
        <p:nvGrpSpPr>
          <p:cNvPr id="15" name="Group 175"/>
          <p:cNvGrpSpPr>
            <a:grpSpLocks/>
          </p:cNvGrpSpPr>
          <p:nvPr/>
        </p:nvGrpSpPr>
        <p:grpSpPr bwMode="auto">
          <a:xfrm>
            <a:off x="572271" y="2058645"/>
            <a:ext cx="3597407" cy="1443179"/>
            <a:chOff x="476" y="1528"/>
            <a:chExt cx="2224" cy="1001"/>
          </a:xfrm>
          <a:scene3d>
            <a:camera prst="orthographicFront">
              <a:rot lat="0" lon="0" rev="0"/>
            </a:camera>
            <a:lightRig rig="balanced" dir="t">
              <a:rot lat="0" lon="0" rev="8700000"/>
            </a:lightRig>
          </a:scene3d>
        </p:grpSpPr>
        <p:sp>
          <p:nvSpPr>
            <p:cNvPr id="16" name="Oval 106"/>
            <p:cNvSpPr>
              <a:spLocks noChangeArrowheads="1"/>
            </p:cNvSpPr>
            <p:nvPr/>
          </p:nvSpPr>
          <p:spPr bwMode="auto">
            <a:xfrm>
              <a:off x="1687" y="2362"/>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solidFill>
                    <a:srgbClr val="001965"/>
                  </a:solidFill>
                  <a:latin typeface="Verdana"/>
                  <a:cs typeface="Verdana" pitchFamily="34" charset="0"/>
                </a:rPr>
                <a:t>Lys</a:t>
              </a:r>
            </a:p>
          </p:txBody>
        </p:sp>
        <p:sp>
          <p:nvSpPr>
            <p:cNvPr id="17" name="Oval 107"/>
            <p:cNvSpPr>
              <a:spLocks noChangeArrowheads="1"/>
            </p:cNvSpPr>
            <p:nvPr/>
          </p:nvSpPr>
          <p:spPr bwMode="auto">
            <a:xfrm>
              <a:off x="567" y="1528"/>
              <a:ext cx="213" cy="164"/>
            </a:xfrm>
            <a:prstGeom prst="ellipse">
              <a:avLst/>
            </a:prstGeom>
            <a:solidFill>
              <a:srgbClr val="A8C903"/>
            </a:solidFill>
            <a:ln w="12700">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solidFill>
                    <a:srgbClr val="001965"/>
                  </a:solidFill>
                  <a:latin typeface="Verdana"/>
                  <a:cs typeface="Verdana" pitchFamily="34" charset="0"/>
                </a:rPr>
                <a:t>His</a:t>
              </a:r>
            </a:p>
          </p:txBody>
        </p:sp>
        <p:sp>
          <p:nvSpPr>
            <p:cNvPr id="18" name="Oval 108"/>
            <p:cNvSpPr>
              <a:spLocks noChangeArrowheads="1"/>
            </p:cNvSpPr>
            <p:nvPr/>
          </p:nvSpPr>
          <p:spPr bwMode="auto">
            <a:xfrm>
              <a:off x="785" y="1528"/>
              <a:ext cx="213"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solidFill>
                    <a:srgbClr val="001965"/>
                  </a:solidFill>
                  <a:latin typeface="Verdana"/>
                  <a:cs typeface="Verdana" pitchFamily="34" charset="0"/>
                </a:rPr>
                <a:t>Ala</a:t>
              </a:r>
            </a:p>
          </p:txBody>
        </p:sp>
        <p:sp>
          <p:nvSpPr>
            <p:cNvPr id="19" name="Oval 109"/>
            <p:cNvSpPr>
              <a:spLocks noChangeArrowheads="1"/>
            </p:cNvSpPr>
            <p:nvPr/>
          </p:nvSpPr>
          <p:spPr bwMode="auto">
            <a:xfrm>
              <a:off x="1445" y="1528"/>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Thr</a:t>
              </a:r>
              <a:endParaRPr lang="en-GB" sz="1200" dirty="0">
                <a:solidFill>
                  <a:srgbClr val="001965"/>
                </a:solidFill>
                <a:latin typeface="Verdana"/>
                <a:cs typeface="Verdana" pitchFamily="34" charset="0"/>
              </a:endParaRPr>
            </a:p>
          </p:txBody>
        </p:sp>
        <p:sp>
          <p:nvSpPr>
            <p:cNvPr id="20" name="Oval 110"/>
            <p:cNvSpPr>
              <a:spLocks noChangeArrowheads="1"/>
            </p:cNvSpPr>
            <p:nvPr/>
          </p:nvSpPr>
          <p:spPr bwMode="auto">
            <a:xfrm>
              <a:off x="1884" y="1529"/>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Thr</a:t>
              </a:r>
              <a:endParaRPr lang="en-GB" sz="1200" dirty="0">
                <a:solidFill>
                  <a:srgbClr val="001965"/>
                </a:solidFill>
                <a:latin typeface="Verdana"/>
                <a:cs typeface="Verdana" pitchFamily="34" charset="0"/>
              </a:endParaRPr>
            </a:p>
          </p:txBody>
        </p:sp>
        <p:sp>
          <p:nvSpPr>
            <p:cNvPr id="21" name="Oval 111"/>
            <p:cNvSpPr>
              <a:spLocks noChangeArrowheads="1"/>
            </p:cNvSpPr>
            <p:nvPr/>
          </p:nvSpPr>
          <p:spPr bwMode="auto">
            <a:xfrm>
              <a:off x="2099" y="1529"/>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Ser</a:t>
              </a:r>
              <a:endParaRPr lang="en-GB" sz="1200" dirty="0">
                <a:solidFill>
                  <a:srgbClr val="001965"/>
                </a:solidFill>
                <a:latin typeface="Verdana"/>
                <a:cs typeface="Verdana" pitchFamily="34" charset="0"/>
              </a:endParaRPr>
            </a:p>
          </p:txBody>
        </p:sp>
        <p:sp>
          <p:nvSpPr>
            <p:cNvPr id="22" name="Oval 112"/>
            <p:cNvSpPr>
              <a:spLocks noChangeArrowheads="1"/>
            </p:cNvSpPr>
            <p:nvPr/>
          </p:nvSpPr>
          <p:spPr bwMode="auto">
            <a:xfrm>
              <a:off x="1664" y="1528"/>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Phe</a:t>
              </a:r>
              <a:endParaRPr lang="en-GB" sz="1200" dirty="0">
                <a:solidFill>
                  <a:srgbClr val="001965"/>
                </a:solidFill>
                <a:latin typeface="Verdana"/>
                <a:cs typeface="Verdana" pitchFamily="34" charset="0"/>
              </a:endParaRPr>
            </a:p>
          </p:txBody>
        </p:sp>
        <p:sp>
          <p:nvSpPr>
            <p:cNvPr id="23" name="Oval 113"/>
            <p:cNvSpPr>
              <a:spLocks noChangeArrowheads="1"/>
            </p:cNvSpPr>
            <p:nvPr/>
          </p:nvSpPr>
          <p:spPr bwMode="auto">
            <a:xfrm>
              <a:off x="1005" y="1528"/>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Glu</a:t>
              </a:r>
              <a:endParaRPr lang="en-GB" sz="1200" dirty="0">
                <a:solidFill>
                  <a:srgbClr val="001965"/>
                </a:solidFill>
                <a:latin typeface="Verdana"/>
                <a:cs typeface="Verdana" pitchFamily="34" charset="0"/>
              </a:endParaRPr>
            </a:p>
          </p:txBody>
        </p:sp>
        <p:sp>
          <p:nvSpPr>
            <p:cNvPr id="24" name="Oval 114"/>
            <p:cNvSpPr>
              <a:spLocks noChangeArrowheads="1"/>
            </p:cNvSpPr>
            <p:nvPr/>
          </p:nvSpPr>
          <p:spPr bwMode="auto">
            <a:xfrm>
              <a:off x="1225" y="1528"/>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Gly</a:t>
              </a:r>
              <a:endParaRPr lang="en-GB" sz="1200" dirty="0">
                <a:solidFill>
                  <a:srgbClr val="001965"/>
                </a:solidFill>
                <a:latin typeface="Verdana"/>
                <a:cs typeface="Verdana" pitchFamily="34" charset="0"/>
              </a:endParaRPr>
            </a:p>
          </p:txBody>
        </p:sp>
        <p:sp>
          <p:nvSpPr>
            <p:cNvPr id="25" name="Oval 115"/>
            <p:cNvSpPr>
              <a:spLocks noChangeArrowheads="1"/>
            </p:cNvSpPr>
            <p:nvPr/>
          </p:nvSpPr>
          <p:spPr bwMode="auto">
            <a:xfrm>
              <a:off x="2314" y="1548"/>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solidFill>
                    <a:srgbClr val="001965"/>
                  </a:solidFill>
                  <a:latin typeface="Verdana"/>
                  <a:cs typeface="Verdana" pitchFamily="34" charset="0"/>
                </a:rPr>
                <a:t>Asp</a:t>
              </a:r>
            </a:p>
          </p:txBody>
        </p:sp>
        <p:sp>
          <p:nvSpPr>
            <p:cNvPr id="26" name="Oval 116"/>
            <p:cNvSpPr>
              <a:spLocks noChangeArrowheads="1"/>
            </p:cNvSpPr>
            <p:nvPr/>
          </p:nvSpPr>
          <p:spPr bwMode="auto">
            <a:xfrm>
              <a:off x="2480" y="1652"/>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solidFill>
                    <a:srgbClr val="001965"/>
                  </a:solidFill>
                  <a:latin typeface="Verdana"/>
                  <a:cs typeface="Verdana" pitchFamily="34" charset="0"/>
                </a:rPr>
                <a:t>Val</a:t>
              </a:r>
            </a:p>
          </p:txBody>
        </p:sp>
        <p:sp>
          <p:nvSpPr>
            <p:cNvPr id="27" name="Oval 117"/>
            <p:cNvSpPr>
              <a:spLocks noChangeArrowheads="1"/>
            </p:cNvSpPr>
            <p:nvPr/>
          </p:nvSpPr>
          <p:spPr bwMode="auto">
            <a:xfrm>
              <a:off x="2488" y="1817"/>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Ser</a:t>
              </a:r>
              <a:endParaRPr lang="en-GB" sz="1200" dirty="0">
                <a:solidFill>
                  <a:srgbClr val="001965"/>
                </a:solidFill>
                <a:latin typeface="Verdana"/>
                <a:cs typeface="Verdana" pitchFamily="34" charset="0"/>
              </a:endParaRPr>
            </a:p>
          </p:txBody>
        </p:sp>
        <p:sp>
          <p:nvSpPr>
            <p:cNvPr id="28" name="Oval 118"/>
            <p:cNvSpPr>
              <a:spLocks noChangeArrowheads="1"/>
            </p:cNvSpPr>
            <p:nvPr/>
          </p:nvSpPr>
          <p:spPr bwMode="auto">
            <a:xfrm>
              <a:off x="2382" y="1964"/>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Ser</a:t>
              </a:r>
              <a:endParaRPr lang="en-GB" sz="1200" dirty="0">
                <a:solidFill>
                  <a:srgbClr val="001965"/>
                </a:solidFill>
                <a:latin typeface="Verdana"/>
                <a:cs typeface="Verdana" pitchFamily="34" charset="0"/>
              </a:endParaRPr>
            </a:p>
          </p:txBody>
        </p:sp>
        <p:sp>
          <p:nvSpPr>
            <p:cNvPr id="29" name="Oval 119"/>
            <p:cNvSpPr>
              <a:spLocks noChangeArrowheads="1"/>
            </p:cNvSpPr>
            <p:nvPr/>
          </p:nvSpPr>
          <p:spPr bwMode="auto">
            <a:xfrm>
              <a:off x="2168" y="19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solidFill>
                    <a:srgbClr val="001965"/>
                  </a:solidFill>
                  <a:latin typeface="Verdana"/>
                  <a:cs typeface="Verdana" pitchFamily="34" charset="0"/>
                </a:rPr>
                <a:t>Tyr</a:t>
              </a:r>
            </a:p>
          </p:txBody>
        </p:sp>
        <p:sp>
          <p:nvSpPr>
            <p:cNvPr id="30" name="Oval 120"/>
            <p:cNvSpPr>
              <a:spLocks noChangeArrowheads="1"/>
            </p:cNvSpPr>
            <p:nvPr/>
          </p:nvSpPr>
          <p:spPr bwMode="auto">
            <a:xfrm>
              <a:off x="1949" y="1965"/>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Leu</a:t>
              </a:r>
              <a:endParaRPr lang="en-GB" sz="1200" dirty="0">
                <a:solidFill>
                  <a:srgbClr val="001965"/>
                </a:solidFill>
                <a:latin typeface="Verdana"/>
                <a:cs typeface="Verdana" pitchFamily="34" charset="0"/>
              </a:endParaRPr>
            </a:p>
          </p:txBody>
        </p:sp>
        <p:sp>
          <p:nvSpPr>
            <p:cNvPr id="31" name="Oval 121"/>
            <p:cNvSpPr>
              <a:spLocks noChangeArrowheads="1"/>
            </p:cNvSpPr>
            <p:nvPr/>
          </p:nvSpPr>
          <p:spPr bwMode="auto">
            <a:xfrm>
              <a:off x="1736" y="19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Glu</a:t>
              </a:r>
              <a:endParaRPr lang="en-GB" sz="1200" dirty="0">
                <a:solidFill>
                  <a:srgbClr val="001965"/>
                </a:solidFill>
                <a:latin typeface="Verdana"/>
                <a:cs typeface="Verdana" pitchFamily="34" charset="0"/>
              </a:endParaRPr>
            </a:p>
          </p:txBody>
        </p:sp>
        <p:sp>
          <p:nvSpPr>
            <p:cNvPr id="32" name="Oval 122"/>
            <p:cNvSpPr>
              <a:spLocks noChangeArrowheads="1"/>
            </p:cNvSpPr>
            <p:nvPr/>
          </p:nvSpPr>
          <p:spPr bwMode="auto">
            <a:xfrm>
              <a:off x="1522" y="19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Gly</a:t>
              </a:r>
              <a:endParaRPr lang="en-GB" sz="1200" dirty="0">
                <a:solidFill>
                  <a:srgbClr val="001965"/>
                </a:solidFill>
                <a:latin typeface="Verdana"/>
                <a:cs typeface="Verdana" pitchFamily="34" charset="0"/>
              </a:endParaRPr>
            </a:p>
          </p:txBody>
        </p:sp>
        <p:sp>
          <p:nvSpPr>
            <p:cNvPr id="33" name="Oval 123"/>
            <p:cNvSpPr>
              <a:spLocks noChangeArrowheads="1"/>
            </p:cNvSpPr>
            <p:nvPr/>
          </p:nvSpPr>
          <p:spPr bwMode="auto">
            <a:xfrm>
              <a:off x="1088" y="1965"/>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solidFill>
                    <a:srgbClr val="001965"/>
                  </a:solidFill>
                  <a:latin typeface="Verdana"/>
                  <a:cs typeface="Verdana" pitchFamily="34" charset="0"/>
                </a:rPr>
                <a:t>Ala</a:t>
              </a:r>
            </a:p>
          </p:txBody>
        </p:sp>
        <p:sp>
          <p:nvSpPr>
            <p:cNvPr id="34" name="Oval 124"/>
            <p:cNvSpPr>
              <a:spLocks noChangeArrowheads="1"/>
            </p:cNvSpPr>
            <p:nvPr/>
          </p:nvSpPr>
          <p:spPr bwMode="auto">
            <a:xfrm>
              <a:off x="873" y="19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solidFill>
                    <a:srgbClr val="001965"/>
                  </a:solidFill>
                  <a:latin typeface="Verdana"/>
                  <a:cs typeface="Verdana" pitchFamily="34" charset="0"/>
                </a:rPr>
                <a:t>Ala</a:t>
              </a:r>
            </a:p>
          </p:txBody>
        </p:sp>
        <p:sp>
          <p:nvSpPr>
            <p:cNvPr id="35" name="Oval 125"/>
            <p:cNvSpPr>
              <a:spLocks noChangeArrowheads="1"/>
            </p:cNvSpPr>
            <p:nvPr/>
          </p:nvSpPr>
          <p:spPr bwMode="auto">
            <a:xfrm>
              <a:off x="1306" y="1965"/>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Gln</a:t>
              </a:r>
              <a:endParaRPr lang="en-GB" sz="1200" dirty="0">
                <a:solidFill>
                  <a:srgbClr val="001965"/>
                </a:solidFill>
                <a:latin typeface="Verdana"/>
                <a:cs typeface="Verdana" pitchFamily="34" charset="0"/>
              </a:endParaRPr>
            </a:p>
          </p:txBody>
        </p:sp>
        <p:sp>
          <p:nvSpPr>
            <p:cNvPr id="36" name="Oval 126"/>
            <p:cNvSpPr>
              <a:spLocks noChangeArrowheads="1"/>
            </p:cNvSpPr>
            <p:nvPr/>
          </p:nvSpPr>
          <p:spPr bwMode="auto">
            <a:xfrm>
              <a:off x="655" y="19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solidFill>
                    <a:srgbClr val="001965"/>
                  </a:solidFill>
                  <a:latin typeface="Verdana"/>
                  <a:cs typeface="Verdana" pitchFamily="34" charset="0"/>
                </a:rPr>
                <a:t>Lys</a:t>
              </a:r>
            </a:p>
          </p:txBody>
        </p:sp>
        <p:sp>
          <p:nvSpPr>
            <p:cNvPr id="37" name="Oval 127"/>
            <p:cNvSpPr>
              <a:spLocks noChangeArrowheads="1"/>
            </p:cNvSpPr>
            <p:nvPr/>
          </p:nvSpPr>
          <p:spPr bwMode="auto">
            <a:xfrm>
              <a:off x="476" y="2229"/>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Phe</a:t>
              </a:r>
              <a:endParaRPr lang="en-GB" sz="1200" dirty="0">
                <a:solidFill>
                  <a:srgbClr val="001965"/>
                </a:solidFill>
                <a:latin typeface="Verdana"/>
                <a:cs typeface="Verdana" pitchFamily="34" charset="0"/>
              </a:endParaRPr>
            </a:p>
          </p:txBody>
        </p:sp>
        <p:sp>
          <p:nvSpPr>
            <p:cNvPr id="38" name="Oval 128"/>
            <p:cNvSpPr>
              <a:spLocks noChangeArrowheads="1"/>
            </p:cNvSpPr>
            <p:nvPr/>
          </p:nvSpPr>
          <p:spPr bwMode="auto">
            <a:xfrm>
              <a:off x="476" y="2062"/>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Glu</a:t>
              </a:r>
              <a:endParaRPr lang="en-GB" sz="1200" dirty="0">
                <a:solidFill>
                  <a:srgbClr val="001965"/>
                </a:solidFill>
                <a:latin typeface="Verdana"/>
                <a:cs typeface="Verdana" pitchFamily="34" charset="0"/>
              </a:endParaRPr>
            </a:p>
          </p:txBody>
        </p:sp>
        <p:sp>
          <p:nvSpPr>
            <p:cNvPr id="39" name="Oval 129"/>
            <p:cNvSpPr>
              <a:spLocks noChangeArrowheads="1"/>
            </p:cNvSpPr>
            <p:nvPr/>
          </p:nvSpPr>
          <p:spPr bwMode="auto">
            <a:xfrm>
              <a:off x="601" y="23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solidFill>
                    <a:srgbClr val="001965"/>
                  </a:solidFill>
                  <a:latin typeface="Verdana"/>
                  <a:cs typeface="Verdana" pitchFamily="34" charset="0"/>
                </a:rPr>
                <a:t>Ile</a:t>
              </a:r>
            </a:p>
          </p:txBody>
        </p:sp>
        <p:sp>
          <p:nvSpPr>
            <p:cNvPr id="40" name="Oval 130"/>
            <p:cNvSpPr>
              <a:spLocks noChangeArrowheads="1"/>
            </p:cNvSpPr>
            <p:nvPr/>
          </p:nvSpPr>
          <p:spPr bwMode="auto">
            <a:xfrm>
              <a:off x="817" y="2365"/>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solidFill>
                    <a:srgbClr val="001965"/>
                  </a:solidFill>
                  <a:latin typeface="Verdana"/>
                  <a:cs typeface="Verdana" pitchFamily="34" charset="0"/>
                </a:rPr>
                <a:t>Ala</a:t>
              </a:r>
            </a:p>
          </p:txBody>
        </p:sp>
        <p:sp>
          <p:nvSpPr>
            <p:cNvPr id="41" name="Oval 131"/>
            <p:cNvSpPr>
              <a:spLocks noChangeArrowheads="1"/>
            </p:cNvSpPr>
            <p:nvPr/>
          </p:nvSpPr>
          <p:spPr bwMode="auto">
            <a:xfrm>
              <a:off x="1033" y="2365"/>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Trp</a:t>
              </a:r>
              <a:endParaRPr lang="en-GB" sz="1200" dirty="0">
                <a:solidFill>
                  <a:srgbClr val="001965"/>
                </a:solidFill>
                <a:latin typeface="Verdana"/>
                <a:cs typeface="Verdana" pitchFamily="34" charset="0"/>
              </a:endParaRPr>
            </a:p>
          </p:txBody>
        </p:sp>
        <p:sp>
          <p:nvSpPr>
            <p:cNvPr id="42" name="Oval 132"/>
            <p:cNvSpPr>
              <a:spLocks noChangeArrowheads="1"/>
            </p:cNvSpPr>
            <p:nvPr/>
          </p:nvSpPr>
          <p:spPr bwMode="auto">
            <a:xfrm>
              <a:off x="1253" y="2365"/>
              <a:ext cx="212"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Leu</a:t>
              </a:r>
              <a:endParaRPr lang="en-GB" sz="1200" dirty="0">
                <a:solidFill>
                  <a:srgbClr val="001965"/>
                </a:solidFill>
                <a:latin typeface="Verdana"/>
                <a:cs typeface="Verdana" pitchFamily="34" charset="0"/>
              </a:endParaRPr>
            </a:p>
          </p:txBody>
        </p:sp>
        <p:sp>
          <p:nvSpPr>
            <p:cNvPr id="43" name="Oval 133"/>
            <p:cNvSpPr>
              <a:spLocks noChangeArrowheads="1"/>
            </p:cNvSpPr>
            <p:nvPr/>
          </p:nvSpPr>
          <p:spPr bwMode="auto">
            <a:xfrm>
              <a:off x="2343" y="2365"/>
              <a:ext cx="213" cy="164"/>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Gly</a:t>
              </a:r>
              <a:endParaRPr lang="en-GB" sz="1200" dirty="0">
                <a:solidFill>
                  <a:srgbClr val="001965"/>
                </a:solidFill>
                <a:latin typeface="Verdana"/>
                <a:cs typeface="Verdana" pitchFamily="34" charset="0"/>
              </a:endParaRPr>
            </a:p>
          </p:txBody>
        </p:sp>
        <p:sp>
          <p:nvSpPr>
            <p:cNvPr id="44" name="Oval 134"/>
            <p:cNvSpPr>
              <a:spLocks noChangeArrowheads="1"/>
            </p:cNvSpPr>
            <p:nvPr/>
          </p:nvSpPr>
          <p:spPr bwMode="auto">
            <a:xfrm>
              <a:off x="1472" y="2365"/>
              <a:ext cx="212"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a:solidFill>
                    <a:srgbClr val="001965"/>
                  </a:solidFill>
                  <a:latin typeface="Verdana"/>
                  <a:cs typeface="Verdana" pitchFamily="34" charset="0"/>
                </a:rPr>
                <a:t>Val</a:t>
              </a:r>
            </a:p>
          </p:txBody>
        </p:sp>
        <p:sp>
          <p:nvSpPr>
            <p:cNvPr id="45" name="Oval 135"/>
            <p:cNvSpPr>
              <a:spLocks noChangeArrowheads="1"/>
            </p:cNvSpPr>
            <p:nvPr/>
          </p:nvSpPr>
          <p:spPr bwMode="auto">
            <a:xfrm>
              <a:off x="1904" y="2365"/>
              <a:ext cx="213"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Gly</a:t>
              </a:r>
              <a:endParaRPr lang="en-GB" sz="1200" dirty="0">
                <a:solidFill>
                  <a:srgbClr val="001965"/>
                </a:solidFill>
                <a:latin typeface="Verdana"/>
                <a:cs typeface="Verdana" pitchFamily="34" charset="0"/>
              </a:endParaRPr>
            </a:p>
          </p:txBody>
        </p:sp>
        <p:sp>
          <p:nvSpPr>
            <p:cNvPr id="46" name="Oval 136"/>
            <p:cNvSpPr>
              <a:spLocks noChangeArrowheads="1"/>
            </p:cNvSpPr>
            <p:nvPr/>
          </p:nvSpPr>
          <p:spPr bwMode="auto">
            <a:xfrm>
              <a:off x="2123" y="2365"/>
              <a:ext cx="214" cy="163"/>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p3d>
              <a:bevelT w="190500" h="38100"/>
            </a:sp3d>
          </p:spPr>
          <p:txBody>
            <a:bodyPr wrap="none" lIns="121903" tIns="60951" rIns="121903" bIns="60951" anchor="ctr"/>
            <a:lstStyle/>
            <a:p>
              <a:pPr algn="ctr">
                <a:defRPr/>
              </a:pPr>
              <a:r>
                <a:rPr lang="en-GB" sz="1200" dirty="0" err="1">
                  <a:solidFill>
                    <a:srgbClr val="001965"/>
                  </a:solidFill>
                  <a:latin typeface="Verdana"/>
                  <a:cs typeface="Verdana" pitchFamily="34" charset="0"/>
                </a:rPr>
                <a:t>Arg</a:t>
              </a:r>
              <a:endParaRPr lang="en-GB" sz="1200" dirty="0">
                <a:solidFill>
                  <a:srgbClr val="001965"/>
                </a:solidFill>
                <a:latin typeface="Verdana"/>
                <a:cs typeface="Verdana" pitchFamily="34" charset="0"/>
              </a:endParaRPr>
            </a:p>
          </p:txBody>
        </p:sp>
      </p:grpSp>
      <p:grpSp>
        <p:nvGrpSpPr>
          <p:cNvPr id="47" name="Group 46"/>
          <p:cNvGrpSpPr/>
          <p:nvPr/>
        </p:nvGrpSpPr>
        <p:grpSpPr>
          <a:xfrm>
            <a:off x="1757704" y="3855639"/>
            <a:ext cx="5100762" cy="2004684"/>
            <a:chOff x="2869724" y="2204787"/>
            <a:chExt cx="3825572" cy="1503513"/>
          </a:xfrm>
        </p:grpSpPr>
        <p:sp>
          <p:nvSpPr>
            <p:cNvPr id="48" name="Freeform 90"/>
            <p:cNvSpPr>
              <a:spLocks/>
            </p:cNvSpPr>
            <p:nvPr/>
          </p:nvSpPr>
          <p:spPr bwMode="auto">
            <a:xfrm rot="1713454">
              <a:off x="3451321" y="2790022"/>
              <a:ext cx="852848" cy="67330"/>
            </a:xfrm>
            <a:custGeom>
              <a:avLst/>
              <a:gdLst>
                <a:gd name="T0" fmla="*/ 0 w 3717235"/>
                <a:gd name="T1" fmla="*/ 0 h 397565"/>
                <a:gd name="T2" fmla="*/ 0 w 3717235"/>
                <a:gd name="T3" fmla="*/ 0 h 397565"/>
                <a:gd name="T4" fmla="*/ 0 w 3717235"/>
                <a:gd name="T5" fmla="*/ 0 h 397565"/>
                <a:gd name="T6" fmla="*/ 0 w 3717235"/>
                <a:gd name="T7" fmla="*/ 0 h 397565"/>
                <a:gd name="T8" fmla="*/ 0 w 3717235"/>
                <a:gd name="T9" fmla="*/ 0 h 397565"/>
                <a:gd name="T10" fmla="*/ 0 w 3717235"/>
                <a:gd name="T11" fmla="*/ 0 h 397565"/>
                <a:gd name="T12" fmla="*/ 0 w 3717235"/>
                <a:gd name="T13" fmla="*/ 0 h 397565"/>
                <a:gd name="T14" fmla="*/ 0 w 3717235"/>
                <a:gd name="T15" fmla="*/ 0 h 397565"/>
                <a:gd name="T16" fmla="*/ 0 w 3717235"/>
                <a:gd name="T17" fmla="*/ 0 h 397565"/>
                <a:gd name="T18" fmla="*/ 0 w 3717235"/>
                <a:gd name="T19" fmla="*/ 0 h 397565"/>
                <a:gd name="T20" fmla="*/ 0 w 3717235"/>
                <a:gd name="T21" fmla="*/ 0 h 397565"/>
                <a:gd name="T22" fmla="*/ 0 w 3717235"/>
                <a:gd name="T23" fmla="*/ 0 h 397565"/>
                <a:gd name="T24" fmla="*/ 0 w 3717235"/>
                <a:gd name="T25" fmla="*/ 0 h 397565"/>
                <a:gd name="T26" fmla="*/ 0 w 3717235"/>
                <a:gd name="T27" fmla="*/ 0 h 3975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17235"/>
                <a:gd name="T43" fmla="*/ 0 h 397565"/>
                <a:gd name="T44" fmla="*/ 3717235 w 3717235"/>
                <a:gd name="T45" fmla="*/ 397565 h 39756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17235" h="397565">
                  <a:moveTo>
                    <a:pt x="0" y="397565"/>
                  </a:moveTo>
                  <a:lnTo>
                    <a:pt x="238539" y="159026"/>
                  </a:lnTo>
                  <a:lnTo>
                    <a:pt x="536713" y="377687"/>
                  </a:lnTo>
                  <a:lnTo>
                    <a:pt x="854765" y="159026"/>
                  </a:lnTo>
                  <a:lnTo>
                    <a:pt x="1172818" y="357809"/>
                  </a:lnTo>
                  <a:lnTo>
                    <a:pt x="1530626" y="99391"/>
                  </a:lnTo>
                  <a:lnTo>
                    <a:pt x="1789044" y="318052"/>
                  </a:lnTo>
                  <a:lnTo>
                    <a:pt x="2047461" y="79513"/>
                  </a:lnTo>
                  <a:lnTo>
                    <a:pt x="2385391" y="298174"/>
                  </a:lnTo>
                  <a:lnTo>
                    <a:pt x="2623931" y="39757"/>
                  </a:lnTo>
                  <a:lnTo>
                    <a:pt x="2941983" y="318052"/>
                  </a:lnTo>
                  <a:lnTo>
                    <a:pt x="3101009" y="0"/>
                  </a:lnTo>
                  <a:lnTo>
                    <a:pt x="3478696" y="218661"/>
                  </a:lnTo>
                  <a:lnTo>
                    <a:pt x="3717235" y="39757"/>
                  </a:lnTo>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p>
              <a:endParaRPr lang="en-GB" sz="2400" dirty="0">
                <a:solidFill>
                  <a:srgbClr val="001965"/>
                </a:solidFill>
                <a:latin typeface="Verdana"/>
              </a:endParaRPr>
            </a:p>
          </p:txBody>
        </p:sp>
        <p:sp>
          <p:nvSpPr>
            <p:cNvPr id="49" name="Text Box 51"/>
            <p:cNvSpPr txBox="1">
              <a:spLocks noChangeArrowheads="1"/>
            </p:cNvSpPr>
            <p:nvPr/>
          </p:nvSpPr>
          <p:spPr bwMode="auto">
            <a:xfrm>
              <a:off x="2869724" y="2204787"/>
              <a:ext cx="1456623"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lIns="121903" tIns="60951" rIns="121903" bIns="60951">
              <a:spAutoFit/>
            </a:bodyPr>
            <a:lstStyle>
              <a:lvl1pPr eaLnBrk="0" hangingPunct="0">
                <a:defRPr sz="1600" b="1">
                  <a:solidFill>
                    <a:srgbClr val="001965"/>
                  </a:solidFill>
                  <a:latin typeface="Verdana" pitchFamily="34" charset="0"/>
                  <a:cs typeface="Arial" pitchFamily="34" charset="0"/>
                </a:defRPr>
              </a:lvl1pPr>
              <a:lvl2pPr marL="742950" indent="-285750" eaLnBrk="0" hangingPunct="0">
                <a:defRPr sz="1600" b="1">
                  <a:solidFill>
                    <a:srgbClr val="001965"/>
                  </a:solidFill>
                  <a:latin typeface="Verdana" pitchFamily="34" charset="0"/>
                  <a:cs typeface="Arial" pitchFamily="34" charset="0"/>
                </a:defRPr>
              </a:lvl2pPr>
              <a:lvl3pPr marL="1143000" indent="-228600" eaLnBrk="0" hangingPunct="0">
                <a:defRPr sz="1600" b="1">
                  <a:solidFill>
                    <a:srgbClr val="001965"/>
                  </a:solidFill>
                  <a:latin typeface="Verdana" pitchFamily="34" charset="0"/>
                  <a:cs typeface="Arial" pitchFamily="34" charset="0"/>
                </a:defRPr>
              </a:lvl3pPr>
              <a:lvl4pPr marL="1600200" indent="-228600" eaLnBrk="0" hangingPunct="0">
                <a:defRPr sz="1600" b="1">
                  <a:solidFill>
                    <a:srgbClr val="001965"/>
                  </a:solidFill>
                  <a:latin typeface="Verdana" pitchFamily="34" charset="0"/>
                  <a:cs typeface="Arial" pitchFamily="34" charset="0"/>
                </a:defRPr>
              </a:lvl4pPr>
              <a:lvl5pPr marL="2057400" indent="-228600" eaLnBrk="0" hangingPunct="0">
                <a:defRPr sz="1600" b="1">
                  <a:solidFill>
                    <a:srgbClr val="001965"/>
                  </a:solidFill>
                  <a:latin typeface="Verdana" pitchFamily="34" charset="0"/>
                  <a:cs typeface="Arial" pitchFamily="34" charset="0"/>
                </a:defRPr>
              </a:lvl5pPr>
              <a:lvl6pPr marL="2514600" indent="-228600" eaLnBrk="0" fontAlgn="base" hangingPunct="0">
                <a:spcBef>
                  <a:spcPct val="0"/>
                </a:spcBef>
                <a:spcAft>
                  <a:spcPct val="0"/>
                </a:spcAft>
                <a:defRPr sz="1600" b="1">
                  <a:solidFill>
                    <a:srgbClr val="001965"/>
                  </a:solidFill>
                  <a:latin typeface="Verdana" pitchFamily="34" charset="0"/>
                  <a:cs typeface="Arial" pitchFamily="34" charset="0"/>
                </a:defRPr>
              </a:lvl6pPr>
              <a:lvl7pPr marL="2971800" indent="-228600" eaLnBrk="0" fontAlgn="base" hangingPunct="0">
                <a:spcBef>
                  <a:spcPct val="0"/>
                </a:spcBef>
                <a:spcAft>
                  <a:spcPct val="0"/>
                </a:spcAft>
                <a:defRPr sz="1600" b="1">
                  <a:solidFill>
                    <a:srgbClr val="001965"/>
                  </a:solidFill>
                  <a:latin typeface="Verdana" pitchFamily="34" charset="0"/>
                  <a:cs typeface="Arial" pitchFamily="34" charset="0"/>
                </a:defRPr>
              </a:lvl7pPr>
              <a:lvl8pPr marL="3429000" indent="-228600" eaLnBrk="0" fontAlgn="base" hangingPunct="0">
                <a:spcBef>
                  <a:spcPct val="0"/>
                </a:spcBef>
                <a:spcAft>
                  <a:spcPct val="0"/>
                </a:spcAft>
                <a:defRPr sz="1600" b="1">
                  <a:solidFill>
                    <a:srgbClr val="001965"/>
                  </a:solidFill>
                  <a:latin typeface="Verdana" pitchFamily="34" charset="0"/>
                  <a:cs typeface="Arial" pitchFamily="34" charset="0"/>
                </a:defRPr>
              </a:lvl8pPr>
              <a:lvl9pPr marL="3886200" indent="-228600" eaLnBrk="0" fontAlgn="base" hangingPunct="0">
                <a:spcBef>
                  <a:spcPct val="0"/>
                </a:spcBef>
                <a:spcAft>
                  <a:spcPct val="0"/>
                </a:spcAft>
                <a:defRPr sz="1600" b="1">
                  <a:solidFill>
                    <a:srgbClr val="001965"/>
                  </a:solidFill>
                  <a:latin typeface="Verdana" pitchFamily="34" charset="0"/>
                  <a:cs typeface="Arial" pitchFamily="34" charset="0"/>
                </a:defRPr>
              </a:lvl9pPr>
            </a:lstStyle>
            <a:p>
              <a:pPr algn="ctr" eaLnBrk="1" hangingPunct="1"/>
              <a:r>
                <a:rPr lang="en-GB" dirty="0"/>
                <a:t>C-16 fatty acid</a:t>
              </a:r>
              <a:br>
                <a:rPr lang="en-GB" dirty="0"/>
              </a:br>
              <a:r>
                <a:rPr lang="en-GB" dirty="0"/>
                <a:t>(</a:t>
              </a:r>
              <a:r>
                <a:rPr lang="en-GB" dirty="0" err="1"/>
                <a:t>palmitoyl</a:t>
              </a:r>
              <a:r>
                <a:rPr lang="en-GB" dirty="0"/>
                <a:t>)</a:t>
              </a:r>
            </a:p>
          </p:txBody>
        </p:sp>
        <p:sp>
          <p:nvSpPr>
            <p:cNvPr id="50" name="Freeform 90"/>
            <p:cNvSpPr>
              <a:spLocks/>
            </p:cNvSpPr>
            <p:nvPr/>
          </p:nvSpPr>
          <p:spPr bwMode="auto">
            <a:xfrm rot="1713454">
              <a:off x="3487717" y="2852990"/>
              <a:ext cx="852848" cy="107049"/>
            </a:xfrm>
            <a:custGeom>
              <a:avLst/>
              <a:gdLst>
                <a:gd name="T0" fmla="*/ 0 w 3717235"/>
                <a:gd name="T1" fmla="*/ 0 h 397565"/>
                <a:gd name="T2" fmla="*/ 0 w 3717235"/>
                <a:gd name="T3" fmla="*/ 0 h 397565"/>
                <a:gd name="T4" fmla="*/ 0 w 3717235"/>
                <a:gd name="T5" fmla="*/ 0 h 397565"/>
                <a:gd name="T6" fmla="*/ 0 w 3717235"/>
                <a:gd name="T7" fmla="*/ 0 h 397565"/>
                <a:gd name="T8" fmla="*/ 0 w 3717235"/>
                <a:gd name="T9" fmla="*/ 0 h 397565"/>
                <a:gd name="T10" fmla="*/ 0 w 3717235"/>
                <a:gd name="T11" fmla="*/ 0 h 397565"/>
                <a:gd name="T12" fmla="*/ 0 w 3717235"/>
                <a:gd name="T13" fmla="*/ 0 h 397565"/>
                <a:gd name="T14" fmla="*/ 0 w 3717235"/>
                <a:gd name="T15" fmla="*/ 0 h 397565"/>
                <a:gd name="T16" fmla="*/ 0 w 3717235"/>
                <a:gd name="T17" fmla="*/ 0 h 397565"/>
                <a:gd name="T18" fmla="*/ 0 w 3717235"/>
                <a:gd name="T19" fmla="*/ 0 h 397565"/>
                <a:gd name="T20" fmla="*/ 0 w 3717235"/>
                <a:gd name="T21" fmla="*/ 0 h 397565"/>
                <a:gd name="T22" fmla="*/ 0 w 3717235"/>
                <a:gd name="T23" fmla="*/ 0 h 397565"/>
                <a:gd name="T24" fmla="*/ 0 w 3717235"/>
                <a:gd name="T25" fmla="*/ 0 h 397565"/>
                <a:gd name="T26" fmla="*/ 0 w 3717235"/>
                <a:gd name="T27" fmla="*/ 0 h 3975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17235"/>
                <a:gd name="T43" fmla="*/ 0 h 397565"/>
                <a:gd name="T44" fmla="*/ 3717235 w 3717235"/>
                <a:gd name="T45" fmla="*/ 397565 h 39756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17235" h="397565">
                  <a:moveTo>
                    <a:pt x="0" y="397565"/>
                  </a:moveTo>
                  <a:lnTo>
                    <a:pt x="238539" y="159026"/>
                  </a:lnTo>
                  <a:lnTo>
                    <a:pt x="536713" y="377687"/>
                  </a:lnTo>
                  <a:lnTo>
                    <a:pt x="854765" y="159026"/>
                  </a:lnTo>
                  <a:lnTo>
                    <a:pt x="1172818" y="357809"/>
                  </a:lnTo>
                  <a:lnTo>
                    <a:pt x="1530626" y="99391"/>
                  </a:lnTo>
                  <a:lnTo>
                    <a:pt x="1789044" y="318052"/>
                  </a:lnTo>
                  <a:lnTo>
                    <a:pt x="2047461" y="79513"/>
                  </a:lnTo>
                  <a:lnTo>
                    <a:pt x="2385391" y="298174"/>
                  </a:lnTo>
                  <a:lnTo>
                    <a:pt x="2623931" y="39757"/>
                  </a:lnTo>
                  <a:lnTo>
                    <a:pt x="2941983" y="318052"/>
                  </a:lnTo>
                  <a:lnTo>
                    <a:pt x="3101009" y="0"/>
                  </a:lnTo>
                  <a:lnTo>
                    <a:pt x="3478696" y="218661"/>
                  </a:lnTo>
                  <a:lnTo>
                    <a:pt x="3717235" y="39757"/>
                  </a:lnTo>
                </a:path>
              </a:pathLst>
            </a:custGeom>
            <a:noFill/>
            <a:ln w="1905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40" tIns="45720" rIns="91440" bIns="45720" anchor="ctr"/>
            <a:lstStyle/>
            <a:p>
              <a:pPr>
                <a:defRPr/>
              </a:pPr>
              <a:endParaRPr lang="en-GB" sz="2400" dirty="0">
                <a:solidFill>
                  <a:srgbClr val="001965"/>
                </a:solidFill>
                <a:latin typeface="Verdana"/>
                <a:cs typeface="Verdana" pitchFamily="34" charset="0"/>
              </a:endParaRPr>
            </a:p>
          </p:txBody>
        </p:sp>
        <p:sp>
          <p:nvSpPr>
            <p:cNvPr id="51" name="Oval 18"/>
            <p:cNvSpPr>
              <a:spLocks noChangeArrowheads="1"/>
            </p:cNvSpPr>
            <p:nvPr/>
          </p:nvSpPr>
          <p:spPr bwMode="auto">
            <a:xfrm>
              <a:off x="4276279" y="2610778"/>
              <a:ext cx="240205"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a:solidFill>
                    <a:srgbClr val="001965"/>
                  </a:solidFill>
                  <a:latin typeface="Verdana"/>
                  <a:cs typeface="Verdana" pitchFamily="34" charset="0"/>
                </a:rPr>
                <a:t>His</a:t>
              </a:r>
            </a:p>
          </p:txBody>
        </p:sp>
        <p:sp>
          <p:nvSpPr>
            <p:cNvPr id="52" name="Oval 19"/>
            <p:cNvSpPr>
              <a:spLocks noChangeArrowheads="1"/>
            </p:cNvSpPr>
            <p:nvPr/>
          </p:nvSpPr>
          <p:spPr bwMode="auto">
            <a:xfrm>
              <a:off x="4523763" y="2610778"/>
              <a:ext cx="240205"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a:solidFill>
                    <a:srgbClr val="001965"/>
                  </a:solidFill>
                  <a:latin typeface="Verdana"/>
                  <a:cs typeface="Verdana" pitchFamily="34" charset="0"/>
                </a:rPr>
                <a:t>Ala</a:t>
              </a:r>
            </a:p>
          </p:txBody>
        </p:sp>
        <p:sp>
          <p:nvSpPr>
            <p:cNvPr id="53" name="Oval 20"/>
            <p:cNvSpPr>
              <a:spLocks noChangeArrowheads="1"/>
            </p:cNvSpPr>
            <p:nvPr/>
          </p:nvSpPr>
          <p:spPr bwMode="auto">
            <a:xfrm>
              <a:off x="5271055" y="2610778"/>
              <a:ext cx="241418"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Thr</a:t>
              </a:r>
              <a:endParaRPr lang="en-GB" sz="1200" dirty="0">
                <a:solidFill>
                  <a:srgbClr val="001965"/>
                </a:solidFill>
                <a:latin typeface="Verdana"/>
                <a:cs typeface="Verdana" pitchFamily="34" charset="0"/>
              </a:endParaRPr>
            </a:p>
          </p:txBody>
        </p:sp>
        <p:sp>
          <p:nvSpPr>
            <p:cNvPr id="54" name="Oval 21"/>
            <p:cNvSpPr>
              <a:spLocks noChangeArrowheads="1"/>
            </p:cNvSpPr>
            <p:nvPr/>
          </p:nvSpPr>
          <p:spPr bwMode="auto">
            <a:xfrm>
              <a:off x="5769664" y="2611859"/>
              <a:ext cx="240205" cy="179496"/>
            </a:xfrm>
            <a:prstGeom prst="ellipse">
              <a:avLst/>
            </a:prstGeom>
            <a:solidFill>
              <a:srgbClr val="A8C903"/>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Thr</a:t>
              </a:r>
              <a:endParaRPr lang="en-GB" sz="1200" dirty="0">
                <a:solidFill>
                  <a:srgbClr val="001965"/>
                </a:solidFill>
                <a:latin typeface="Verdana"/>
                <a:cs typeface="Verdana" pitchFamily="34" charset="0"/>
              </a:endParaRPr>
            </a:p>
          </p:txBody>
        </p:sp>
        <p:sp>
          <p:nvSpPr>
            <p:cNvPr id="55" name="Oval 22"/>
            <p:cNvSpPr>
              <a:spLocks noChangeArrowheads="1"/>
            </p:cNvSpPr>
            <p:nvPr/>
          </p:nvSpPr>
          <p:spPr bwMode="auto">
            <a:xfrm>
              <a:off x="6013512" y="2611859"/>
              <a:ext cx="241418"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Ser</a:t>
              </a:r>
              <a:endParaRPr lang="en-GB" sz="1200" dirty="0">
                <a:solidFill>
                  <a:srgbClr val="001965"/>
                </a:solidFill>
                <a:latin typeface="Verdana"/>
                <a:cs typeface="Verdana" pitchFamily="34" charset="0"/>
              </a:endParaRPr>
            </a:p>
          </p:txBody>
        </p:sp>
        <p:sp>
          <p:nvSpPr>
            <p:cNvPr id="56" name="Oval 23"/>
            <p:cNvSpPr>
              <a:spLocks noChangeArrowheads="1"/>
            </p:cNvSpPr>
            <p:nvPr/>
          </p:nvSpPr>
          <p:spPr bwMode="auto">
            <a:xfrm>
              <a:off x="5519749" y="2610778"/>
              <a:ext cx="241417"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Phe</a:t>
              </a:r>
              <a:endParaRPr lang="en-GB" sz="1200" dirty="0">
                <a:solidFill>
                  <a:srgbClr val="001965"/>
                </a:solidFill>
                <a:latin typeface="Verdana"/>
                <a:cs typeface="Verdana" pitchFamily="34" charset="0"/>
              </a:endParaRPr>
            </a:p>
          </p:txBody>
        </p:sp>
        <p:sp>
          <p:nvSpPr>
            <p:cNvPr id="57" name="Oval 24"/>
            <p:cNvSpPr>
              <a:spLocks noChangeArrowheads="1"/>
            </p:cNvSpPr>
            <p:nvPr/>
          </p:nvSpPr>
          <p:spPr bwMode="auto">
            <a:xfrm>
              <a:off x="4771239" y="2610778"/>
              <a:ext cx="241418"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Glu</a:t>
              </a:r>
              <a:endParaRPr lang="en-GB" sz="1200" dirty="0">
                <a:solidFill>
                  <a:srgbClr val="001965"/>
                </a:solidFill>
                <a:latin typeface="Verdana"/>
                <a:cs typeface="Verdana" pitchFamily="34" charset="0"/>
              </a:endParaRPr>
            </a:p>
          </p:txBody>
        </p:sp>
        <p:sp>
          <p:nvSpPr>
            <p:cNvPr id="58" name="Oval 25"/>
            <p:cNvSpPr>
              <a:spLocks noChangeArrowheads="1"/>
            </p:cNvSpPr>
            <p:nvPr/>
          </p:nvSpPr>
          <p:spPr bwMode="auto">
            <a:xfrm>
              <a:off x="5022356" y="2610778"/>
              <a:ext cx="241417"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Gly</a:t>
              </a:r>
              <a:endParaRPr lang="en-GB" sz="1200" dirty="0">
                <a:solidFill>
                  <a:srgbClr val="001965"/>
                </a:solidFill>
                <a:latin typeface="Verdana"/>
                <a:cs typeface="Verdana" pitchFamily="34" charset="0"/>
              </a:endParaRPr>
            </a:p>
          </p:txBody>
        </p:sp>
        <p:sp>
          <p:nvSpPr>
            <p:cNvPr id="59" name="Oval 26"/>
            <p:cNvSpPr>
              <a:spLocks noChangeArrowheads="1"/>
            </p:cNvSpPr>
            <p:nvPr/>
          </p:nvSpPr>
          <p:spPr bwMode="auto">
            <a:xfrm>
              <a:off x="6256146" y="2632403"/>
              <a:ext cx="241418" cy="179496"/>
            </a:xfrm>
            <a:prstGeom prst="ellipse">
              <a:avLst/>
            </a:prstGeom>
            <a:solidFill>
              <a:srgbClr val="A8C903"/>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a:solidFill>
                    <a:srgbClr val="001965"/>
                  </a:solidFill>
                  <a:latin typeface="Verdana"/>
                  <a:cs typeface="Verdana" pitchFamily="34" charset="0"/>
                </a:rPr>
                <a:t>Asp</a:t>
              </a:r>
            </a:p>
          </p:txBody>
        </p:sp>
        <p:sp>
          <p:nvSpPr>
            <p:cNvPr id="60" name="Oval 27"/>
            <p:cNvSpPr>
              <a:spLocks noChangeArrowheads="1"/>
            </p:cNvSpPr>
            <p:nvPr/>
          </p:nvSpPr>
          <p:spPr bwMode="auto">
            <a:xfrm>
              <a:off x="6445399" y="2747024"/>
              <a:ext cx="241418"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a:solidFill>
                    <a:srgbClr val="001965"/>
                  </a:solidFill>
                  <a:latin typeface="Verdana"/>
                  <a:cs typeface="Verdana" pitchFamily="34" charset="0"/>
                </a:rPr>
                <a:t>Val</a:t>
              </a:r>
            </a:p>
          </p:txBody>
        </p:sp>
        <p:sp>
          <p:nvSpPr>
            <p:cNvPr id="61" name="Oval 28"/>
            <p:cNvSpPr>
              <a:spLocks noChangeArrowheads="1"/>
            </p:cNvSpPr>
            <p:nvPr/>
          </p:nvSpPr>
          <p:spPr bwMode="auto">
            <a:xfrm>
              <a:off x="6453879" y="2927601"/>
              <a:ext cx="241417"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Ser</a:t>
              </a:r>
              <a:endParaRPr lang="en-GB" sz="1200" dirty="0">
                <a:solidFill>
                  <a:srgbClr val="001965"/>
                </a:solidFill>
                <a:latin typeface="Verdana"/>
                <a:cs typeface="Verdana" pitchFamily="34" charset="0"/>
              </a:endParaRPr>
            </a:p>
          </p:txBody>
        </p:sp>
        <p:sp>
          <p:nvSpPr>
            <p:cNvPr id="62" name="Oval 29"/>
            <p:cNvSpPr>
              <a:spLocks noChangeArrowheads="1"/>
            </p:cNvSpPr>
            <p:nvPr/>
          </p:nvSpPr>
          <p:spPr bwMode="auto">
            <a:xfrm>
              <a:off x="6334998" y="3088712"/>
              <a:ext cx="240205" cy="17841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Ser</a:t>
              </a:r>
              <a:endParaRPr lang="en-GB" sz="1200" dirty="0">
                <a:solidFill>
                  <a:srgbClr val="001965"/>
                </a:solidFill>
                <a:latin typeface="Verdana"/>
                <a:cs typeface="Verdana" pitchFamily="34" charset="0"/>
              </a:endParaRPr>
            </a:p>
          </p:txBody>
        </p:sp>
        <p:sp>
          <p:nvSpPr>
            <p:cNvPr id="63" name="Oval 30"/>
            <p:cNvSpPr>
              <a:spLocks noChangeArrowheads="1"/>
            </p:cNvSpPr>
            <p:nvPr/>
          </p:nvSpPr>
          <p:spPr bwMode="auto">
            <a:xfrm>
              <a:off x="6091158" y="3089796"/>
              <a:ext cx="241418"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a:solidFill>
                    <a:srgbClr val="001965"/>
                  </a:solidFill>
                  <a:latin typeface="Verdana"/>
                  <a:cs typeface="Verdana" pitchFamily="34" charset="0"/>
                </a:rPr>
                <a:t>Tyr</a:t>
              </a:r>
            </a:p>
          </p:txBody>
        </p:sp>
        <p:sp>
          <p:nvSpPr>
            <p:cNvPr id="64" name="Oval 31"/>
            <p:cNvSpPr>
              <a:spLocks noChangeArrowheads="1"/>
            </p:cNvSpPr>
            <p:nvPr/>
          </p:nvSpPr>
          <p:spPr bwMode="auto">
            <a:xfrm>
              <a:off x="5843675" y="3089796"/>
              <a:ext cx="241418"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Leu</a:t>
              </a:r>
              <a:endParaRPr lang="en-GB" sz="1200" dirty="0">
                <a:solidFill>
                  <a:srgbClr val="001965"/>
                </a:solidFill>
                <a:latin typeface="Verdana"/>
                <a:cs typeface="Verdana" pitchFamily="34" charset="0"/>
              </a:endParaRPr>
            </a:p>
          </p:txBody>
        </p:sp>
        <p:sp>
          <p:nvSpPr>
            <p:cNvPr id="65" name="Oval 32"/>
            <p:cNvSpPr>
              <a:spLocks noChangeArrowheads="1"/>
            </p:cNvSpPr>
            <p:nvPr/>
          </p:nvSpPr>
          <p:spPr bwMode="auto">
            <a:xfrm>
              <a:off x="5602244" y="3089796"/>
              <a:ext cx="241417"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Glu</a:t>
              </a:r>
              <a:endParaRPr lang="en-GB" sz="1200" dirty="0">
                <a:solidFill>
                  <a:srgbClr val="001965"/>
                </a:solidFill>
                <a:latin typeface="Verdana"/>
                <a:cs typeface="Verdana" pitchFamily="34" charset="0"/>
              </a:endParaRPr>
            </a:p>
          </p:txBody>
        </p:sp>
        <p:sp>
          <p:nvSpPr>
            <p:cNvPr id="66" name="Oval 33"/>
            <p:cNvSpPr>
              <a:spLocks noChangeArrowheads="1"/>
            </p:cNvSpPr>
            <p:nvPr/>
          </p:nvSpPr>
          <p:spPr bwMode="auto">
            <a:xfrm>
              <a:off x="5358408" y="3089796"/>
              <a:ext cx="241418"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Gly</a:t>
              </a:r>
              <a:endParaRPr lang="en-GB" sz="1200" dirty="0">
                <a:solidFill>
                  <a:srgbClr val="001965"/>
                </a:solidFill>
                <a:latin typeface="Verdana"/>
                <a:cs typeface="Verdana" pitchFamily="34" charset="0"/>
              </a:endParaRPr>
            </a:p>
          </p:txBody>
        </p:sp>
        <p:sp>
          <p:nvSpPr>
            <p:cNvPr id="67" name="Oval 34"/>
            <p:cNvSpPr>
              <a:spLocks noChangeArrowheads="1"/>
            </p:cNvSpPr>
            <p:nvPr/>
          </p:nvSpPr>
          <p:spPr bwMode="auto">
            <a:xfrm>
              <a:off x="4867072" y="3089796"/>
              <a:ext cx="241417"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a:solidFill>
                    <a:srgbClr val="001965"/>
                  </a:solidFill>
                  <a:latin typeface="Verdana"/>
                  <a:cs typeface="Verdana" pitchFamily="34" charset="0"/>
                </a:rPr>
                <a:t>Ala</a:t>
              </a:r>
            </a:p>
          </p:txBody>
        </p:sp>
        <p:sp>
          <p:nvSpPr>
            <p:cNvPr id="68" name="Oval 35"/>
            <p:cNvSpPr>
              <a:spLocks noChangeArrowheads="1"/>
            </p:cNvSpPr>
            <p:nvPr/>
          </p:nvSpPr>
          <p:spPr bwMode="auto">
            <a:xfrm>
              <a:off x="4623235" y="3089796"/>
              <a:ext cx="241418"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a:solidFill>
                    <a:srgbClr val="001965"/>
                  </a:solidFill>
                  <a:latin typeface="Verdana"/>
                  <a:cs typeface="Verdana" pitchFamily="34" charset="0"/>
                </a:rPr>
                <a:t>Ala</a:t>
              </a:r>
            </a:p>
          </p:txBody>
        </p:sp>
        <p:sp>
          <p:nvSpPr>
            <p:cNvPr id="69" name="Oval 36"/>
            <p:cNvSpPr>
              <a:spLocks noChangeArrowheads="1"/>
            </p:cNvSpPr>
            <p:nvPr/>
          </p:nvSpPr>
          <p:spPr bwMode="auto">
            <a:xfrm>
              <a:off x="5114556" y="3089796"/>
              <a:ext cx="241417"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Gln</a:t>
              </a:r>
              <a:endParaRPr lang="en-GB" sz="1200" dirty="0">
                <a:solidFill>
                  <a:srgbClr val="001965"/>
                </a:solidFill>
                <a:latin typeface="Verdana"/>
                <a:cs typeface="Verdana" pitchFamily="34" charset="0"/>
              </a:endParaRPr>
            </a:p>
          </p:txBody>
        </p:sp>
        <p:sp>
          <p:nvSpPr>
            <p:cNvPr id="70" name="Oval 37"/>
            <p:cNvSpPr>
              <a:spLocks noChangeArrowheads="1"/>
            </p:cNvSpPr>
            <p:nvPr/>
          </p:nvSpPr>
          <p:spPr bwMode="auto">
            <a:xfrm>
              <a:off x="4375758" y="3089796"/>
              <a:ext cx="240205"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a:solidFill>
                    <a:srgbClr val="001965"/>
                  </a:solidFill>
                  <a:latin typeface="Verdana"/>
                  <a:cs typeface="Verdana" pitchFamily="34" charset="0"/>
                </a:rPr>
                <a:t>Lys</a:t>
              </a:r>
            </a:p>
          </p:txBody>
        </p:sp>
        <p:sp>
          <p:nvSpPr>
            <p:cNvPr id="71" name="Oval 38"/>
            <p:cNvSpPr>
              <a:spLocks noChangeArrowheads="1"/>
            </p:cNvSpPr>
            <p:nvPr/>
          </p:nvSpPr>
          <p:spPr bwMode="auto">
            <a:xfrm>
              <a:off x="4171948" y="3379586"/>
              <a:ext cx="241418"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Phe</a:t>
              </a:r>
              <a:endParaRPr lang="en-GB" sz="1200" dirty="0">
                <a:solidFill>
                  <a:srgbClr val="001965"/>
                </a:solidFill>
                <a:latin typeface="Verdana"/>
                <a:cs typeface="Verdana" pitchFamily="34" charset="0"/>
              </a:endParaRPr>
            </a:p>
          </p:txBody>
        </p:sp>
        <p:sp>
          <p:nvSpPr>
            <p:cNvPr id="72" name="Oval 39"/>
            <p:cNvSpPr>
              <a:spLocks noChangeArrowheads="1"/>
            </p:cNvSpPr>
            <p:nvPr/>
          </p:nvSpPr>
          <p:spPr bwMode="auto">
            <a:xfrm>
              <a:off x="4171948" y="3195764"/>
              <a:ext cx="241418"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Glu</a:t>
              </a:r>
              <a:endParaRPr lang="en-GB" sz="1200" dirty="0">
                <a:solidFill>
                  <a:srgbClr val="001965"/>
                </a:solidFill>
                <a:latin typeface="Verdana"/>
                <a:cs typeface="Verdana" pitchFamily="34" charset="0"/>
              </a:endParaRPr>
            </a:p>
          </p:txBody>
        </p:sp>
        <p:sp>
          <p:nvSpPr>
            <p:cNvPr id="73" name="Oval 40"/>
            <p:cNvSpPr>
              <a:spLocks noChangeArrowheads="1"/>
            </p:cNvSpPr>
            <p:nvPr/>
          </p:nvSpPr>
          <p:spPr bwMode="auto">
            <a:xfrm>
              <a:off x="4313874" y="3527722"/>
              <a:ext cx="241417"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a:solidFill>
                    <a:srgbClr val="001965"/>
                  </a:solidFill>
                  <a:latin typeface="Verdana"/>
                  <a:cs typeface="Verdana" pitchFamily="34" charset="0"/>
                </a:rPr>
                <a:t>Ile</a:t>
              </a:r>
            </a:p>
          </p:txBody>
        </p:sp>
        <p:sp>
          <p:nvSpPr>
            <p:cNvPr id="74" name="Oval 41"/>
            <p:cNvSpPr>
              <a:spLocks noChangeArrowheads="1"/>
            </p:cNvSpPr>
            <p:nvPr/>
          </p:nvSpPr>
          <p:spPr bwMode="auto">
            <a:xfrm>
              <a:off x="4560150" y="3527722"/>
              <a:ext cx="240205"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a:solidFill>
                    <a:srgbClr val="001965"/>
                  </a:solidFill>
                  <a:latin typeface="Verdana"/>
                  <a:cs typeface="Verdana" pitchFamily="34" charset="0"/>
                </a:rPr>
                <a:t>Ala</a:t>
              </a:r>
            </a:p>
          </p:txBody>
        </p:sp>
        <p:sp>
          <p:nvSpPr>
            <p:cNvPr id="75" name="Oval 42"/>
            <p:cNvSpPr>
              <a:spLocks noChangeArrowheads="1"/>
            </p:cNvSpPr>
            <p:nvPr/>
          </p:nvSpPr>
          <p:spPr bwMode="auto">
            <a:xfrm>
              <a:off x="4805215" y="3527722"/>
              <a:ext cx="240205"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Trp</a:t>
              </a:r>
              <a:endParaRPr lang="en-GB" sz="1200" dirty="0">
                <a:solidFill>
                  <a:srgbClr val="001965"/>
                </a:solidFill>
                <a:latin typeface="Verdana"/>
                <a:cs typeface="Verdana" pitchFamily="34" charset="0"/>
              </a:endParaRPr>
            </a:p>
          </p:txBody>
        </p:sp>
        <p:sp>
          <p:nvSpPr>
            <p:cNvPr id="76" name="Oval 43"/>
            <p:cNvSpPr>
              <a:spLocks noChangeArrowheads="1"/>
            </p:cNvSpPr>
            <p:nvPr/>
          </p:nvSpPr>
          <p:spPr bwMode="auto">
            <a:xfrm>
              <a:off x="5052687" y="3528804"/>
              <a:ext cx="241418"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Leu</a:t>
              </a:r>
              <a:endParaRPr lang="en-GB" sz="1200" dirty="0">
                <a:solidFill>
                  <a:srgbClr val="001965"/>
                </a:solidFill>
                <a:latin typeface="Verdana"/>
                <a:cs typeface="Verdana" pitchFamily="34" charset="0"/>
              </a:endParaRPr>
            </a:p>
          </p:txBody>
        </p:sp>
        <p:sp>
          <p:nvSpPr>
            <p:cNvPr id="77" name="Oval 45"/>
            <p:cNvSpPr>
              <a:spLocks noChangeArrowheads="1"/>
            </p:cNvSpPr>
            <p:nvPr/>
          </p:nvSpPr>
          <p:spPr bwMode="auto">
            <a:xfrm>
              <a:off x="6291315" y="3528804"/>
              <a:ext cx="241417"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Gly</a:t>
              </a:r>
              <a:endParaRPr lang="en-GB" sz="1200" dirty="0">
                <a:solidFill>
                  <a:srgbClr val="001965"/>
                </a:solidFill>
                <a:latin typeface="Verdana"/>
                <a:cs typeface="Verdana" pitchFamily="34" charset="0"/>
              </a:endParaRPr>
            </a:p>
          </p:txBody>
        </p:sp>
        <p:sp>
          <p:nvSpPr>
            <p:cNvPr id="78" name="Oval 46"/>
            <p:cNvSpPr>
              <a:spLocks noChangeArrowheads="1"/>
            </p:cNvSpPr>
            <p:nvPr/>
          </p:nvSpPr>
          <p:spPr bwMode="auto">
            <a:xfrm>
              <a:off x="5301381" y="3527722"/>
              <a:ext cx="241417"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a:solidFill>
                    <a:srgbClr val="001965"/>
                  </a:solidFill>
                  <a:latin typeface="Verdana"/>
                  <a:cs typeface="Verdana" pitchFamily="34" charset="0"/>
                </a:rPr>
                <a:t>Val</a:t>
              </a:r>
            </a:p>
          </p:txBody>
        </p:sp>
        <p:sp>
          <p:nvSpPr>
            <p:cNvPr id="79" name="Oval 47"/>
            <p:cNvSpPr>
              <a:spLocks noChangeArrowheads="1"/>
            </p:cNvSpPr>
            <p:nvPr/>
          </p:nvSpPr>
          <p:spPr bwMode="auto">
            <a:xfrm>
              <a:off x="5792722" y="3527722"/>
              <a:ext cx="240205"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Gly</a:t>
              </a:r>
              <a:endParaRPr lang="en-GB" sz="1200" dirty="0">
                <a:solidFill>
                  <a:srgbClr val="001965"/>
                </a:solidFill>
                <a:latin typeface="Verdana"/>
                <a:cs typeface="Verdana" pitchFamily="34" charset="0"/>
              </a:endParaRPr>
            </a:p>
          </p:txBody>
        </p:sp>
        <p:sp>
          <p:nvSpPr>
            <p:cNvPr id="80" name="Oval 48"/>
            <p:cNvSpPr>
              <a:spLocks noChangeArrowheads="1"/>
            </p:cNvSpPr>
            <p:nvPr/>
          </p:nvSpPr>
          <p:spPr bwMode="auto">
            <a:xfrm>
              <a:off x="6041406" y="3527722"/>
              <a:ext cx="241417" cy="179496"/>
            </a:xfrm>
            <a:prstGeom prst="ellipse">
              <a:avLst/>
            </a:prstGeom>
            <a:solidFill>
              <a:srgbClr val="A8C903"/>
            </a:solidFill>
            <a:ln w="12700" algn="ctr">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Arg</a:t>
              </a:r>
              <a:endParaRPr lang="en-GB" sz="1200" dirty="0">
                <a:solidFill>
                  <a:srgbClr val="001965"/>
                </a:solidFill>
                <a:latin typeface="Verdana"/>
                <a:cs typeface="Verdana" pitchFamily="34" charset="0"/>
              </a:endParaRPr>
            </a:p>
          </p:txBody>
        </p:sp>
        <p:sp>
          <p:nvSpPr>
            <p:cNvPr id="81" name="Oval 49"/>
            <p:cNvSpPr>
              <a:spLocks noChangeArrowheads="1"/>
            </p:cNvSpPr>
            <p:nvPr/>
          </p:nvSpPr>
          <p:spPr bwMode="auto">
            <a:xfrm>
              <a:off x="4213183" y="2951388"/>
              <a:ext cx="241418" cy="178415"/>
            </a:xfrm>
            <a:prstGeom prst="ellipse">
              <a:avLst/>
            </a:prstGeom>
            <a:solidFill>
              <a:schemeClr val="tx1">
                <a:lumMod val="50000"/>
                <a:lumOff val="50000"/>
              </a:schemeClr>
            </a:solidFill>
            <a:ln w="1905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Glu</a:t>
              </a:r>
              <a:endParaRPr lang="en-GB" sz="1200" dirty="0">
                <a:solidFill>
                  <a:srgbClr val="001965"/>
                </a:solidFill>
                <a:latin typeface="Verdana"/>
                <a:cs typeface="Verdana" pitchFamily="34" charset="0"/>
              </a:endParaRPr>
            </a:p>
          </p:txBody>
        </p:sp>
        <p:sp>
          <p:nvSpPr>
            <p:cNvPr id="82" name="Oval 50"/>
            <p:cNvSpPr>
              <a:spLocks noChangeArrowheads="1"/>
            </p:cNvSpPr>
            <p:nvPr/>
          </p:nvSpPr>
          <p:spPr bwMode="auto">
            <a:xfrm>
              <a:off x="5547657" y="3525562"/>
              <a:ext cx="241418" cy="179496"/>
            </a:xfrm>
            <a:prstGeom prst="ellipse">
              <a:avLst/>
            </a:prstGeom>
            <a:solidFill>
              <a:schemeClr val="tx1">
                <a:lumMod val="50000"/>
                <a:lumOff val="50000"/>
              </a:schemeClr>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7" tIns="45713" rIns="91427" bIns="45713" anchor="ctr"/>
            <a:lstStyle/>
            <a:p>
              <a:pPr algn="ctr">
                <a:defRPr/>
              </a:pPr>
              <a:r>
                <a:rPr lang="en-GB" sz="1200" dirty="0" err="1">
                  <a:solidFill>
                    <a:srgbClr val="001965"/>
                  </a:solidFill>
                  <a:latin typeface="Verdana"/>
                  <a:cs typeface="Verdana" pitchFamily="34" charset="0"/>
                </a:rPr>
                <a:t>Arg</a:t>
              </a:r>
              <a:endParaRPr lang="en-GB" sz="1200" dirty="0">
                <a:solidFill>
                  <a:srgbClr val="001965"/>
                </a:solidFill>
                <a:latin typeface="Verdana"/>
                <a:cs typeface="Verdana" pitchFamily="34" charset="0"/>
              </a:endParaRPr>
            </a:p>
          </p:txBody>
        </p:sp>
      </p:grpSp>
      <p:sp>
        <p:nvSpPr>
          <p:cNvPr id="84" name="Rectangle 1"/>
          <p:cNvSpPr>
            <a:spLocks noChangeArrowheads="1"/>
          </p:cNvSpPr>
          <p:nvPr/>
        </p:nvSpPr>
        <p:spPr bwMode="auto">
          <a:xfrm>
            <a:off x="438574" y="6251973"/>
            <a:ext cx="7603792" cy="2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227" tIns="61976" rIns="120227" bIns="61976" anchor="b">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sz="1067" dirty="0">
                <a:solidFill>
                  <a:srgbClr val="82786F"/>
                </a:solidFill>
              </a:rPr>
              <a:t>DPP-4, dipeptidyl peptidase-4; GLP-1, glucagon-like peptide-1; PK, pharmacokinetics; T</a:t>
            </a:r>
            <a:r>
              <a:rPr lang="en-GB" sz="1067" baseline="-25000" dirty="0">
                <a:solidFill>
                  <a:srgbClr val="82786F"/>
                </a:solidFill>
              </a:rPr>
              <a:t>½</a:t>
            </a:r>
            <a:r>
              <a:rPr lang="en-GB" sz="1067" dirty="0">
                <a:solidFill>
                  <a:srgbClr val="82786F"/>
                </a:solidFill>
              </a:rPr>
              <a:t>, plasma half-life </a:t>
            </a:r>
          </a:p>
        </p:txBody>
      </p:sp>
    </p:spTree>
    <p:extLst>
      <p:ext uri="{BB962C8B-B14F-4D97-AF65-F5344CB8AC3E}">
        <p14:creationId xmlns:p14="http://schemas.microsoft.com/office/powerpoint/2010/main" val="63268201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57645" y="2519271"/>
            <a:ext cx="2185835" cy="2844800"/>
          </a:xfrm>
          <a:prstGeom prst="rect">
            <a:avLst/>
          </a:prstGeom>
          <a:solidFill>
            <a:srgbClr val="E0DED8">
              <a:alpha val="50196"/>
            </a:srgbClr>
          </a:solidFill>
          <a:ln w="127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GB" sz="1467" kern="0" dirty="0">
              <a:solidFill>
                <a:srgbClr val="002060"/>
              </a:solidFill>
            </a:endParaRPr>
          </a:p>
        </p:txBody>
      </p:sp>
      <p:graphicFrame>
        <p:nvGraphicFramePr>
          <p:cNvPr id="2" name="Chart 33"/>
          <p:cNvGraphicFramePr>
            <a:graphicFrameLocks/>
          </p:cNvGraphicFramePr>
          <p:nvPr/>
        </p:nvGraphicFramePr>
        <p:xfrm>
          <a:off x="929949" y="2143982"/>
          <a:ext cx="9914467" cy="3585633"/>
        </p:xfrm>
        <a:graphic>
          <a:graphicData uri="http://schemas.openxmlformats.org/drawingml/2006/chart">
            <c:chart xmlns:c="http://schemas.openxmlformats.org/drawingml/2006/chart" xmlns:r="http://schemas.openxmlformats.org/officeDocument/2006/relationships" r:id="rId3"/>
          </a:graphicData>
        </a:graphic>
      </p:graphicFrame>
      <p:sp>
        <p:nvSpPr>
          <p:cNvPr id="13314" name="Title 2"/>
          <p:cNvSpPr>
            <a:spLocks noGrp="1"/>
          </p:cNvSpPr>
          <p:nvPr>
            <p:ph type="title"/>
          </p:nvPr>
        </p:nvSpPr>
        <p:spPr/>
        <p:txBody>
          <a:bodyPr/>
          <a:lstStyle/>
          <a:p>
            <a:r>
              <a:rPr lang="en-GB" dirty="0" err="1"/>
              <a:t>Změny</a:t>
            </a:r>
            <a:r>
              <a:rPr lang="en-GB" dirty="0"/>
              <a:t> v </a:t>
            </a:r>
            <a:r>
              <a:rPr lang="en-GB" dirty="0" err="1"/>
              <a:t>tělesné</a:t>
            </a:r>
            <a:r>
              <a:rPr lang="en-GB" dirty="0"/>
              <a:t> </a:t>
            </a:r>
            <a:r>
              <a:rPr lang="en-GB" dirty="0" err="1"/>
              <a:t>váze</a:t>
            </a:r>
            <a:br>
              <a:rPr lang="en-GB" dirty="0"/>
            </a:br>
            <a:r>
              <a:rPr lang="en-GB" sz="1867" dirty="0">
                <a:solidFill>
                  <a:srgbClr val="009FDA"/>
                </a:solidFill>
              </a:rPr>
              <a:t>Screening 104 </a:t>
            </a:r>
            <a:r>
              <a:rPr lang="en-GB" sz="1867" dirty="0" err="1">
                <a:solidFill>
                  <a:srgbClr val="009FDA"/>
                </a:solidFill>
              </a:rPr>
              <a:t>týdnů</a:t>
            </a:r>
            <a:endParaRPr lang="en-GB" sz="1867" dirty="0">
              <a:solidFill>
                <a:srgbClr val="009FDA"/>
              </a:solidFill>
            </a:endParaRPr>
          </a:p>
        </p:txBody>
      </p:sp>
      <p:sp>
        <p:nvSpPr>
          <p:cNvPr id="9" name="TextBox 8"/>
          <p:cNvSpPr txBox="1">
            <a:spLocks noChangeArrowheads="1"/>
          </p:cNvSpPr>
          <p:nvPr/>
        </p:nvSpPr>
        <p:spPr bwMode="auto">
          <a:xfrm>
            <a:off x="10514218" y="2533449"/>
            <a:ext cx="1373717" cy="76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1965"/>
                </a:solidFill>
                <a:latin typeface="Verdana" pitchFamily="34" charset="0"/>
                <a:cs typeface="Arial" charset="0"/>
              </a:defRPr>
            </a:lvl1pPr>
            <a:lvl2pPr marL="742950" indent="-285750" eaLnBrk="0" hangingPunct="0">
              <a:defRPr b="1">
                <a:solidFill>
                  <a:srgbClr val="001965"/>
                </a:solidFill>
                <a:latin typeface="Verdana" pitchFamily="34" charset="0"/>
                <a:cs typeface="Arial" charset="0"/>
              </a:defRPr>
            </a:lvl2pPr>
            <a:lvl3pPr marL="1143000" indent="-228600" eaLnBrk="0" hangingPunct="0">
              <a:defRPr b="1">
                <a:solidFill>
                  <a:srgbClr val="001965"/>
                </a:solidFill>
                <a:latin typeface="Verdana" pitchFamily="34" charset="0"/>
                <a:cs typeface="Arial" charset="0"/>
              </a:defRPr>
            </a:lvl3pPr>
            <a:lvl4pPr marL="1600200" indent="-228600" eaLnBrk="0" hangingPunct="0">
              <a:defRPr b="1">
                <a:solidFill>
                  <a:srgbClr val="001965"/>
                </a:solidFill>
                <a:latin typeface="Verdana" pitchFamily="34" charset="0"/>
                <a:cs typeface="Arial" charset="0"/>
              </a:defRPr>
            </a:lvl4pPr>
            <a:lvl5pPr marL="2057400" indent="-228600" eaLnBrk="0" hangingPunct="0">
              <a:defRPr b="1">
                <a:solidFill>
                  <a:srgbClr val="001965"/>
                </a:solidFill>
                <a:latin typeface="Verdana" pitchFamily="34" charset="0"/>
                <a:cs typeface="Arial" charset="0"/>
              </a:defRPr>
            </a:lvl5pPr>
            <a:lvl6pPr marL="2514600" indent="-228600" eaLnBrk="0" fontAlgn="base" hangingPunct="0">
              <a:spcBef>
                <a:spcPct val="0"/>
              </a:spcBef>
              <a:spcAft>
                <a:spcPct val="0"/>
              </a:spcAft>
              <a:defRPr b="1">
                <a:solidFill>
                  <a:srgbClr val="001965"/>
                </a:solidFill>
                <a:latin typeface="Verdana" pitchFamily="34" charset="0"/>
                <a:cs typeface="Arial" charset="0"/>
              </a:defRPr>
            </a:lvl6pPr>
            <a:lvl7pPr marL="2971800" indent="-228600" eaLnBrk="0" fontAlgn="base" hangingPunct="0">
              <a:spcBef>
                <a:spcPct val="0"/>
              </a:spcBef>
              <a:spcAft>
                <a:spcPct val="0"/>
              </a:spcAft>
              <a:defRPr b="1">
                <a:solidFill>
                  <a:srgbClr val="001965"/>
                </a:solidFill>
                <a:latin typeface="Verdana" pitchFamily="34" charset="0"/>
                <a:cs typeface="Arial" charset="0"/>
              </a:defRPr>
            </a:lvl7pPr>
            <a:lvl8pPr marL="3429000" indent="-228600" eaLnBrk="0" fontAlgn="base" hangingPunct="0">
              <a:spcBef>
                <a:spcPct val="0"/>
              </a:spcBef>
              <a:spcAft>
                <a:spcPct val="0"/>
              </a:spcAft>
              <a:defRPr b="1">
                <a:solidFill>
                  <a:srgbClr val="001965"/>
                </a:solidFill>
                <a:latin typeface="Verdana" pitchFamily="34" charset="0"/>
                <a:cs typeface="Arial" charset="0"/>
              </a:defRPr>
            </a:lvl8pPr>
            <a:lvl9pPr marL="3886200" indent="-228600" eaLnBrk="0" fontAlgn="base" hangingPunct="0">
              <a:spcBef>
                <a:spcPct val="0"/>
              </a:spcBef>
              <a:spcAft>
                <a:spcPct val="0"/>
              </a:spcAft>
              <a:defRPr b="1">
                <a:solidFill>
                  <a:srgbClr val="001965"/>
                </a:solidFill>
                <a:latin typeface="Verdana" pitchFamily="34" charset="0"/>
                <a:cs typeface="Arial" charset="0"/>
              </a:defRPr>
            </a:lvl9pPr>
          </a:lstStyle>
          <a:p>
            <a:pPr algn="ctr" eaLnBrk="1" fontAlgn="base" hangingPunct="1">
              <a:spcBef>
                <a:spcPct val="0"/>
              </a:spcBef>
              <a:spcAft>
                <a:spcPct val="0"/>
              </a:spcAft>
              <a:defRPr/>
            </a:pPr>
            <a:r>
              <a:rPr lang="en-GB" sz="1467" dirty="0">
                <a:latin typeface="Verdana"/>
              </a:rPr>
              <a:t>ITT-LOCF from screening</a:t>
            </a:r>
          </a:p>
        </p:txBody>
      </p:sp>
      <p:sp>
        <p:nvSpPr>
          <p:cNvPr id="10" name="TextBox 9"/>
          <p:cNvSpPr txBox="1"/>
          <p:nvPr/>
        </p:nvSpPr>
        <p:spPr>
          <a:xfrm>
            <a:off x="10816905" y="3488428"/>
            <a:ext cx="960967" cy="297454"/>
          </a:xfrm>
          <a:prstGeom prst="rect">
            <a:avLst/>
          </a:prstGeom>
          <a:noFill/>
        </p:spPr>
        <p:txBody>
          <a:bodyPr>
            <a:spAutoFit/>
          </a:bodyPr>
          <a:lstStyle/>
          <a:p>
            <a:pPr>
              <a:defRPr/>
            </a:pPr>
            <a:r>
              <a:rPr lang="en-GB" sz="1333" b="1" kern="0" dirty="0">
                <a:solidFill>
                  <a:srgbClr val="82786F"/>
                </a:solidFill>
                <a:cs typeface="Arial" charset="0"/>
              </a:rPr>
              <a:t>–6.5</a:t>
            </a:r>
            <a:r>
              <a:rPr lang="en-GB" sz="1333" kern="0" dirty="0">
                <a:solidFill>
                  <a:srgbClr val="82786F"/>
                </a:solidFill>
                <a:cs typeface="Arial" charset="0"/>
              </a:rPr>
              <a:t> </a:t>
            </a:r>
            <a:r>
              <a:rPr lang="en-GB" sz="1333" b="1" kern="0" dirty="0">
                <a:solidFill>
                  <a:srgbClr val="82786F"/>
                </a:solidFill>
                <a:cs typeface="Arial" charset="0"/>
              </a:rPr>
              <a:t>kg</a:t>
            </a:r>
          </a:p>
        </p:txBody>
      </p:sp>
      <p:sp>
        <p:nvSpPr>
          <p:cNvPr id="11" name="TextBox 10"/>
          <p:cNvSpPr txBox="1">
            <a:spLocks noChangeArrowheads="1"/>
          </p:cNvSpPr>
          <p:nvPr/>
        </p:nvSpPr>
        <p:spPr bwMode="auto">
          <a:xfrm>
            <a:off x="10816905" y="3248165"/>
            <a:ext cx="96096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1965"/>
                </a:solidFill>
                <a:latin typeface="Verdana" pitchFamily="34" charset="0"/>
                <a:cs typeface="Arial" charset="0"/>
              </a:defRPr>
            </a:lvl1pPr>
            <a:lvl2pPr marL="742950" indent="-285750" eaLnBrk="0" hangingPunct="0">
              <a:defRPr b="1">
                <a:solidFill>
                  <a:srgbClr val="001965"/>
                </a:solidFill>
                <a:latin typeface="Verdana" pitchFamily="34" charset="0"/>
                <a:cs typeface="Arial" charset="0"/>
              </a:defRPr>
            </a:lvl2pPr>
            <a:lvl3pPr marL="1143000" indent="-228600" eaLnBrk="0" hangingPunct="0">
              <a:defRPr b="1">
                <a:solidFill>
                  <a:srgbClr val="001965"/>
                </a:solidFill>
                <a:latin typeface="Verdana" pitchFamily="34" charset="0"/>
                <a:cs typeface="Arial" charset="0"/>
              </a:defRPr>
            </a:lvl3pPr>
            <a:lvl4pPr marL="1600200" indent="-228600" eaLnBrk="0" hangingPunct="0">
              <a:defRPr b="1">
                <a:solidFill>
                  <a:srgbClr val="001965"/>
                </a:solidFill>
                <a:latin typeface="Verdana" pitchFamily="34" charset="0"/>
                <a:cs typeface="Arial" charset="0"/>
              </a:defRPr>
            </a:lvl4pPr>
            <a:lvl5pPr marL="2057400" indent="-228600" eaLnBrk="0" hangingPunct="0">
              <a:defRPr b="1">
                <a:solidFill>
                  <a:srgbClr val="001965"/>
                </a:solidFill>
                <a:latin typeface="Verdana" pitchFamily="34" charset="0"/>
                <a:cs typeface="Arial" charset="0"/>
              </a:defRPr>
            </a:lvl5pPr>
            <a:lvl6pPr marL="2514600" indent="-228600" eaLnBrk="0" fontAlgn="base" hangingPunct="0">
              <a:spcBef>
                <a:spcPct val="0"/>
              </a:spcBef>
              <a:spcAft>
                <a:spcPct val="0"/>
              </a:spcAft>
              <a:defRPr b="1">
                <a:solidFill>
                  <a:srgbClr val="001965"/>
                </a:solidFill>
                <a:latin typeface="Verdana" pitchFamily="34" charset="0"/>
                <a:cs typeface="Arial" charset="0"/>
              </a:defRPr>
            </a:lvl6pPr>
            <a:lvl7pPr marL="2971800" indent="-228600" eaLnBrk="0" fontAlgn="base" hangingPunct="0">
              <a:spcBef>
                <a:spcPct val="0"/>
              </a:spcBef>
              <a:spcAft>
                <a:spcPct val="0"/>
              </a:spcAft>
              <a:defRPr b="1">
                <a:solidFill>
                  <a:srgbClr val="001965"/>
                </a:solidFill>
                <a:latin typeface="Verdana" pitchFamily="34" charset="0"/>
                <a:cs typeface="Arial" charset="0"/>
              </a:defRPr>
            </a:lvl7pPr>
            <a:lvl8pPr marL="3429000" indent="-228600" eaLnBrk="0" fontAlgn="base" hangingPunct="0">
              <a:spcBef>
                <a:spcPct val="0"/>
              </a:spcBef>
              <a:spcAft>
                <a:spcPct val="0"/>
              </a:spcAft>
              <a:defRPr b="1">
                <a:solidFill>
                  <a:srgbClr val="001965"/>
                </a:solidFill>
                <a:latin typeface="Verdana" pitchFamily="34" charset="0"/>
                <a:cs typeface="Arial" charset="0"/>
              </a:defRPr>
            </a:lvl8pPr>
            <a:lvl9pPr marL="3886200" indent="-228600" eaLnBrk="0" fontAlgn="base" hangingPunct="0">
              <a:spcBef>
                <a:spcPct val="0"/>
              </a:spcBef>
              <a:spcAft>
                <a:spcPct val="0"/>
              </a:spcAft>
              <a:defRPr b="1">
                <a:solidFill>
                  <a:srgbClr val="001965"/>
                </a:solidFill>
                <a:latin typeface="Verdana" pitchFamily="34" charset="0"/>
                <a:cs typeface="Arial" charset="0"/>
              </a:defRPr>
            </a:lvl9pPr>
          </a:lstStyle>
          <a:p>
            <a:pPr eaLnBrk="1" fontAlgn="base" hangingPunct="1">
              <a:spcBef>
                <a:spcPct val="0"/>
              </a:spcBef>
              <a:spcAft>
                <a:spcPct val="0"/>
              </a:spcAft>
              <a:defRPr/>
            </a:pPr>
            <a:r>
              <a:rPr lang="en-GB" sz="1333" dirty="0">
                <a:solidFill>
                  <a:srgbClr val="3F9C35"/>
                </a:solidFill>
                <a:latin typeface="Verdana"/>
              </a:rPr>
              <a:t>–4.9 kg</a:t>
            </a:r>
          </a:p>
        </p:txBody>
      </p:sp>
      <p:sp>
        <p:nvSpPr>
          <p:cNvPr id="12" name="TextBox 11"/>
          <p:cNvSpPr txBox="1">
            <a:spLocks noChangeArrowheads="1"/>
          </p:cNvSpPr>
          <p:nvPr/>
        </p:nvSpPr>
        <p:spPr bwMode="auto">
          <a:xfrm>
            <a:off x="10816905" y="3631796"/>
            <a:ext cx="96096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1965"/>
                </a:solidFill>
                <a:latin typeface="Verdana" pitchFamily="34" charset="0"/>
                <a:cs typeface="Arial" charset="0"/>
              </a:defRPr>
            </a:lvl1pPr>
            <a:lvl2pPr marL="742950" indent="-285750" eaLnBrk="0" hangingPunct="0">
              <a:defRPr b="1">
                <a:solidFill>
                  <a:srgbClr val="001965"/>
                </a:solidFill>
                <a:latin typeface="Verdana" pitchFamily="34" charset="0"/>
                <a:cs typeface="Arial" charset="0"/>
              </a:defRPr>
            </a:lvl2pPr>
            <a:lvl3pPr marL="1143000" indent="-228600" eaLnBrk="0" hangingPunct="0">
              <a:defRPr b="1">
                <a:solidFill>
                  <a:srgbClr val="001965"/>
                </a:solidFill>
                <a:latin typeface="Verdana" pitchFamily="34" charset="0"/>
                <a:cs typeface="Arial" charset="0"/>
              </a:defRPr>
            </a:lvl3pPr>
            <a:lvl4pPr marL="1600200" indent="-228600" eaLnBrk="0" hangingPunct="0">
              <a:defRPr b="1">
                <a:solidFill>
                  <a:srgbClr val="001965"/>
                </a:solidFill>
                <a:latin typeface="Verdana" pitchFamily="34" charset="0"/>
                <a:cs typeface="Arial" charset="0"/>
              </a:defRPr>
            </a:lvl4pPr>
            <a:lvl5pPr marL="2057400" indent="-228600" eaLnBrk="0" hangingPunct="0">
              <a:defRPr b="1">
                <a:solidFill>
                  <a:srgbClr val="001965"/>
                </a:solidFill>
                <a:latin typeface="Verdana" pitchFamily="34" charset="0"/>
                <a:cs typeface="Arial" charset="0"/>
              </a:defRPr>
            </a:lvl5pPr>
            <a:lvl6pPr marL="2514600" indent="-228600" eaLnBrk="0" fontAlgn="base" hangingPunct="0">
              <a:spcBef>
                <a:spcPct val="0"/>
              </a:spcBef>
              <a:spcAft>
                <a:spcPct val="0"/>
              </a:spcAft>
              <a:defRPr b="1">
                <a:solidFill>
                  <a:srgbClr val="001965"/>
                </a:solidFill>
                <a:latin typeface="Verdana" pitchFamily="34" charset="0"/>
                <a:cs typeface="Arial" charset="0"/>
              </a:defRPr>
            </a:lvl6pPr>
            <a:lvl7pPr marL="2971800" indent="-228600" eaLnBrk="0" fontAlgn="base" hangingPunct="0">
              <a:spcBef>
                <a:spcPct val="0"/>
              </a:spcBef>
              <a:spcAft>
                <a:spcPct val="0"/>
              </a:spcAft>
              <a:defRPr b="1">
                <a:solidFill>
                  <a:srgbClr val="001965"/>
                </a:solidFill>
                <a:latin typeface="Verdana" pitchFamily="34" charset="0"/>
                <a:cs typeface="Arial" charset="0"/>
              </a:defRPr>
            </a:lvl7pPr>
            <a:lvl8pPr marL="3429000" indent="-228600" eaLnBrk="0" fontAlgn="base" hangingPunct="0">
              <a:spcBef>
                <a:spcPct val="0"/>
              </a:spcBef>
              <a:spcAft>
                <a:spcPct val="0"/>
              </a:spcAft>
              <a:defRPr b="1">
                <a:solidFill>
                  <a:srgbClr val="001965"/>
                </a:solidFill>
                <a:latin typeface="Verdana" pitchFamily="34" charset="0"/>
                <a:cs typeface="Arial" charset="0"/>
              </a:defRPr>
            </a:lvl8pPr>
            <a:lvl9pPr marL="3886200" indent="-228600" eaLnBrk="0" fontAlgn="base" hangingPunct="0">
              <a:spcBef>
                <a:spcPct val="0"/>
              </a:spcBef>
              <a:spcAft>
                <a:spcPct val="0"/>
              </a:spcAft>
              <a:defRPr b="1">
                <a:solidFill>
                  <a:srgbClr val="001965"/>
                </a:solidFill>
                <a:latin typeface="Verdana" pitchFamily="34" charset="0"/>
                <a:cs typeface="Arial" charset="0"/>
              </a:defRPr>
            </a:lvl9pPr>
          </a:lstStyle>
          <a:p>
            <a:pPr eaLnBrk="1" fontAlgn="base" hangingPunct="1">
              <a:spcBef>
                <a:spcPct val="0"/>
              </a:spcBef>
              <a:spcAft>
                <a:spcPct val="0"/>
              </a:spcAft>
              <a:defRPr/>
            </a:pPr>
            <a:r>
              <a:rPr lang="en-GB" sz="1333" dirty="0">
                <a:solidFill>
                  <a:srgbClr val="C2DEEA"/>
                </a:solidFill>
                <a:latin typeface="Verdana"/>
              </a:rPr>
              <a:t>–6.5 kg</a:t>
            </a:r>
          </a:p>
        </p:txBody>
      </p:sp>
      <p:sp>
        <p:nvSpPr>
          <p:cNvPr id="13" name="TextBox 12"/>
          <p:cNvSpPr txBox="1">
            <a:spLocks noChangeArrowheads="1"/>
          </p:cNvSpPr>
          <p:nvPr/>
        </p:nvSpPr>
        <p:spPr bwMode="auto">
          <a:xfrm>
            <a:off x="10816905" y="3768528"/>
            <a:ext cx="96096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1965"/>
                </a:solidFill>
                <a:latin typeface="Verdana" pitchFamily="34" charset="0"/>
                <a:cs typeface="Arial" charset="0"/>
              </a:defRPr>
            </a:lvl1pPr>
            <a:lvl2pPr marL="742950" indent="-285750" eaLnBrk="0" hangingPunct="0">
              <a:defRPr b="1">
                <a:solidFill>
                  <a:srgbClr val="001965"/>
                </a:solidFill>
                <a:latin typeface="Verdana" pitchFamily="34" charset="0"/>
                <a:cs typeface="Arial" charset="0"/>
              </a:defRPr>
            </a:lvl2pPr>
            <a:lvl3pPr marL="1143000" indent="-228600" eaLnBrk="0" hangingPunct="0">
              <a:defRPr b="1">
                <a:solidFill>
                  <a:srgbClr val="001965"/>
                </a:solidFill>
                <a:latin typeface="Verdana" pitchFamily="34" charset="0"/>
                <a:cs typeface="Arial" charset="0"/>
              </a:defRPr>
            </a:lvl3pPr>
            <a:lvl4pPr marL="1600200" indent="-228600" eaLnBrk="0" hangingPunct="0">
              <a:defRPr b="1">
                <a:solidFill>
                  <a:srgbClr val="001965"/>
                </a:solidFill>
                <a:latin typeface="Verdana" pitchFamily="34" charset="0"/>
                <a:cs typeface="Arial" charset="0"/>
              </a:defRPr>
            </a:lvl4pPr>
            <a:lvl5pPr marL="2057400" indent="-228600" eaLnBrk="0" hangingPunct="0">
              <a:defRPr b="1">
                <a:solidFill>
                  <a:srgbClr val="001965"/>
                </a:solidFill>
                <a:latin typeface="Verdana" pitchFamily="34" charset="0"/>
                <a:cs typeface="Arial" charset="0"/>
              </a:defRPr>
            </a:lvl5pPr>
            <a:lvl6pPr marL="2514600" indent="-228600" eaLnBrk="0" fontAlgn="base" hangingPunct="0">
              <a:spcBef>
                <a:spcPct val="0"/>
              </a:spcBef>
              <a:spcAft>
                <a:spcPct val="0"/>
              </a:spcAft>
              <a:defRPr b="1">
                <a:solidFill>
                  <a:srgbClr val="001965"/>
                </a:solidFill>
                <a:latin typeface="Verdana" pitchFamily="34" charset="0"/>
                <a:cs typeface="Arial" charset="0"/>
              </a:defRPr>
            </a:lvl6pPr>
            <a:lvl7pPr marL="2971800" indent="-228600" eaLnBrk="0" fontAlgn="base" hangingPunct="0">
              <a:spcBef>
                <a:spcPct val="0"/>
              </a:spcBef>
              <a:spcAft>
                <a:spcPct val="0"/>
              </a:spcAft>
              <a:defRPr b="1">
                <a:solidFill>
                  <a:srgbClr val="001965"/>
                </a:solidFill>
                <a:latin typeface="Verdana" pitchFamily="34" charset="0"/>
                <a:cs typeface="Arial" charset="0"/>
              </a:defRPr>
            </a:lvl7pPr>
            <a:lvl8pPr marL="3429000" indent="-228600" eaLnBrk="0" fontAlgn="base" hangingPunct="0">
              <a:spcBef>
                <a:spcPct val="0"/>
              </a:spcBef>
              <a:spcAft>
                <a:spcPct val="0"/>
              </a:spcAft>
              <a:defRPr b="1">
                <a:solidFill>
                  <a:srgbClr val="001965"/>
                </a:solidFill>
                <a:latin typeface="Verdana" pitchFamily="34" charset="0"/>
                <a:cs typeface="Arial" charset="0"/>
              </a:defRPr>
            </a:lvl8pPr>
            <a:lvl9pPr marL="3886200" indent="-228600" eaLnBrk="0" fontAlgn="base" hangingPunct="0">
              <a:spcBef>
                <a:spcPct val="0"/>
              </a:spcBef>
              <a:spcAft>
                <a:spcPct val="0"/>
              </a:spcAft>
              <a:defRPr b="1">
                <a:solidFill>
                  <a:srgbClr val="001965"/>
                </a:solidFill>
                <a:latin typeface="Verdana" pitchFamily="34" charset="0"/>
                <a:cs typeface="Arial" charset="0"/>
              </a:defRPr>
            </a:lvl9pPr>
          </a:lstStyle>
          <a:p>
            <a:pPr eaLnBrk="1" fontAlgn="base" hangingPunct="1">
              <a:spcBef>
                <a:spcPct val="0"/>
              </a:spcBef>
              <a:spcAft>
                <a:spcPct val="0"/>
              </a:spcAft>
              <a:defRPr/>
            </a:pPr>
            <a:r>
              <a:rPr lang="en-GB" sz="1333" dirty="0">
                <a:solidFill>
                  <a:srgbClr val="009FDA"/>
                </a:solidFill>
                <a:latin typeface="Verdana"/>
              </a:rPr>
              <a:t>–6.8 kg</a:t>
            </a:r>
          </a:p>
        </p:txBody>
      </p:sp>
      <p:sp>
        <p:nvSpPr>
          <p:cNvPr id="14" name="TextBox 13"/>
          <p:cNvSpPr txBox="1">
            <a:spLocks noChangeArrowheads="1"/>
          </p:cNvSpPr>
          <p:nvPr/>
        </p:nvSpPr>
        <p:spPr bwMode="auto">
          <a:xfrm>
            <a:off x="10816905" y="3906289"/>
            <a:ext cx="96096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1965"/>
                </a:solidFill>
                <a:latin typeface="Verdana" pitchFamily="34" charset="0"/>
                <a:cs typeface="Arial" charset="0"/>
              </a:defRPr>
            </a:lvl1pPr>
            <a:lvl2pPr marL="742950" indent="-285750" eaLnBrk="0" hangingPunct="0">
              <a:defRPr b="1">
                <a:solidFill>
                  <a:srgbClr val="001965"/>
                </a:solidFill>
                <a:latin typeface="Verdana" pitchFamily="34" charset="0"/>
                <a:cs typeface="Arial" charset="0"/>
              </a:defRPr>
            </a:lvl2pPr>
            <a:lvl3pPr marL="1143000" indent="-228600" eaLnBrk="0" hangingPunct="0">
              <a:defRPr b="1">
                <a:solidFill>
                  <a:srgbClr val="001965"/>
                </a:solidFill>
                <a:latin typeface="Verdana" pitchFamily="34" charset="0"/>
                <a:cs typeface="Arial" charset="0"/>
              </a:defRPr>
            </a:lvl3pPr>
            <a:lvl4pPr marL="1600200" indent="-228600" eaLnBrk="0" hangingPunct="0">
              <a:defRPr b="1">
                <a:solidFill>
                  <a:srgbClr val="001965"/>
                </a:solidFill>
                <a:latin typeface="Verdana" pitchFamily="34" charset="0"/>
                <a:cs typeface="Arial" charset="0"/>
              </a:defRPr>
            </a:lvl4pPr>
            <a:lvl5pPr marL="2057400" indent="-228600" eaLnBrk="0" hangingPunct="0">
              <a:defRPr b="1">
                <a:solidFill>
                  <a:srgbClr val="001965"/>
                </a:solidFill>
                <a:latin typeface="Verdana" pitchFamily="34" charset="0"/>
                <a:cs typeface="Arial" charset="0"/>
              </a:defRPr>
            </a:lvl5pPr>
            <a:lvl6pPr marL="2514600" indent="-228600" eaLnBrk="0" fontAlgn="base" hangingPunct="0">
              <a:spcBef>
                <a:spcPct val="0"/>
              </a:spcBef>
              <a:spcAft>
                <a:spcPct val="0"/>
              </a:spcAft>
              <a:defRPr b="1">
                <a:solidFill>
                  <a:srgbClr val="001965"/>
                </a:solidFill>
                <a:latin typeface="Verdana" pitchFamily="34" charset="0"/>
                <a:cs typeface="Arial" charset="0"/>
              </a:defRPr>
            </a:lvl6pPr>
            <a:lvl7pPr marL="2971800" indent="-228600" eaLnBrk="0" fontAlgn="base" hangingPunct="0">
              <a:spcBef>
                <a:spcPct val="0"/>
              </a:spcBef>
              <a:spcAft>
                <a:spcPct val="0"/>
              </a:spcAft>
              <a:defRPr b="1">
                <a:solidFill>
                  <a:srgbClr val="001965"/>
                </a:solidFill>
                <a:latin typeface="Verdana" pitchFamily="34" charset="0"/>
                <a:cs typeface="Arial" charset="0"/>
              </a:defRPr>
            </a:lvl7pPr>
            <a:lvl8pPr marL="3429000" indent="-228600" eaLnBrk="0" fontAlgn="base" hangingPunct="0">
              <a:spcBef>
                <a:spcPct val="0"/>
              </a:spcBef>
              <a:spcAft>
                <a:spcPct val="0"/>
              </a:spcAft>
              <a:defRPr b="1">
                <a:solidFill>
                  <a:srgbClr val="001965"/>
                </a:solidFill>
                <a:latin typeface="Verdana" pitchFamily="34" charset="0"/>
                <a:cs typeface="Arial" charset="0"/>
              </a:defRPr>
            </a:lvl8pPr>
            <a:lvl9pPr marL="3886200" indent="-228600" eaLnBrk="0" fontAlgn="base" hangingPunct="0">
              <a:spcBef>
                <a:spcPct val="0"/>
              </a:spcBef>
              <a:spcAft>
                <a:spcPct val="0"/>
              </a:spcAft>
              <a:defRPr b="1">
                <a:solidFill>
                  <a:srgbClr val="001965"/>
                </a:solidFill>
                <a:latin typeface="Verdana" pitchFamily="34" charset="0"/>
                <a:cs typeface="Arial" charset="0"/>
              </a:defRPr>
            </a:lvl9pPr>
          </a:lstStyle>
          <a:p>
            <a:pPr eaLnBrk="1" fontAlgn="base" hangingPunct="1">
              <a:spcBef>
                <a:spcPct val="0"/>
              </a:spcBef>
              <a:spcAft>
                <a:spcPct val="0"/>
              </a:spcAft>
              <a:defRPr/>
            </a:pPr>
            <a:r>
              <a:rPr lang="en-GB" sz="1333" dirty="0">
                <a:solidFill>
                  <a:srgbClr val="007C92"/>
                </a:solidFill>
                <a:latin typeface="Verdana"/>
              </a:rPr>
              <a:t>–7.5 kg</a:t>
            </a:r>
          </a:p>
        </p:txBody>
      </p:sp>
      <p:sp>
        <p:nvSpPr>
          <p:cNvPr id="15" name="TextBox 14"/>
          <p:cNvSpPr txBox="1">
            <a:spLocks noChangeArrowheads="1"/>
          </p:cNvSpPr>
          <p:nvPr/>
        </p:nvSpPr>
        <p:spPr bwMode="auto">
          <a:xfrm>
            <a:off x="10816905" y="4231409"/>
            <a:ext cx="96096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1965"/>
                </a:solidFill>
                <a:latin typeface="Verdana" pitchFamily="34" charset="0"/>
                <a:cs typeface="Arial" charset="0"/>
              </a:defRPr>
            </a:lvl1pPr>
            <a:lvl2pPr marL="742950" indent="-285750" eaLnBrk="0" hangingPunct="0">
              <a:defRPr b="1">
                <a:solidFill>
                  <a:srgbClr val="001965"/>
                </a:solidFill>
                <a:latin typeface="Verdana" pitchFamily="34" charset="0"/>
                <a:cs typeface="Arial" charset="0"/>
              </a:defRPr>
            </a:lvl2pPr>
            <a:lvl3pPr marL="1143000" indent="-228600" eaLnBrk="0" hangingPunct="0">
              <a:defRPr b="1">
                <a:solidFill>
                  <a:srgbClr val="001965"/>
                </a:solidFill>
                <a:latin typeface="Verdana" pitchFamily="34" charset="0"/>
                <a:cs typeface="Arial" charset="0"/>
              </a:defRPr>
            </a:lvl3pPr>
            <a:lvl4pPr marL="1600200" indent="-228600" eaLnBrk="0" hangingPunct="0">
              <a:defRPr b="1">
                <a:solidFill>
                  <a:srgbClr val="001965"/>
                </a:solidFill>
                <a:latin typeface="Verdana" pitchFamily="34" charset="0"/>
                <a:cs typeface="Arial" charset="0"/>
              </a:defRPr>
            </a:lvl4pPr>
            <a:lvl5pPr marL="2057400" indent="-228600" eaLnBrk="0" hangingPunct="0">
              <a:defRPr b="1">
                <a:solidFill>
                  <a:srgbClr val="001965"/>
                </a:solidFill>
                <a:latin typeface="Verdana" pitchFamily="34" charset="0"/>
                <a:cs typeface="Arial" charset="0"/>
              </a:defRPr>
            </a:lvl5pPr>
            <a:lvl6pPr marL="2514600" indent="-228600" eaLnBrk="0" fontAlgn="base" hangingPunct="0">
              <a:spcBef>
                <a:spcPct val="0"/>
              </a:spcBef>
              <a:spcAft>
                <a:spcPct val="0"/>
              </a:spcAft>
              <a:defRPr b="1">
                <a:solidFill>
                  <a:srgbClr val="001965"/>
                </a:solidFill>
                <a:latin typeface="Verdana" pitchFamily="34" charset="0"/>
                <a:cs typeface="Arial" charset="0"/>
              </a:defRPr>
            </a:lvl6pPr>
            <a:lvl7pPr marL="2971800" indent="-228600" eaLnBrk="0" fontAlgn="base" hangingPunct="0">
              <a:spcBef>
                <a:spcPct val="0"/>
              </a:spcBef>
              <a:spcAft>
                <a:spcPct val="0"/>
              </a:spcAft>
              <a:defRPr b="1">
                <a:solidFill>
                  <a:srgbClr val="001965"/>
                </a:solidFill>
                <a:latin typeface="Verdana" pitchFamily="34" charset="0"/>
                <a:cs typeface="Arial" charset="0"/>
              </a:defRPr>
            </a:lvl7pPr>
            <a:lvl8pPr marL="3429000" indent="-228600" eaLnBrk="0" fontAlgn="base" hangingPunct="0">
              <a:spcBef>
                <a:spcPct val="0"/>
              </a:spcBef>
              <a:spcAft>
                <a:spcPct val="0"/>
              </a:spcAft>
              <a:defRPr b="1">
                <a:solidFill>
                  <a:srgbClr val="001965"/>
                </a:solidFill>
                <a:latin typeface="Verdana" pitchFamily="34" charset="0"/>
                <a:cs typeface="Arial" charset="0"/>
              </a:defRPr>
            </a:lvl8pPr>
            <a:lvl9pPr marL="3886200" indent="-228600" eaLnBrk="0" fontAlgn="base" hangingPunct="0">
              <a:spcBef>
                <a:spcPct val="0"/>
              </a:spcBef>
              <a:spcAft>
                <a:spcPct val="0"/>
              </a:spcAft>
              <a:defRPr b="1">
                <a:solidFill>
                  <a:srgbClr val="001965"/>
                </a:solidFill>
                <a:latin typeface="Verdana" pitchFamily="34" charset="0"/>
                <a:cs typeface="Arial" charset="0"/>
              </a:defRPr>
            </a:lvl9pPr>
          </a:lstStyle>
          <a:p>
            <a:pPr eaLnBrk="1" fontAlgn="base" hangingPunct="1">
              <a:spcBef>
                <a:spcPct val="0"/>
              </a:spcBef>
              <a:spcAft>
                <a:spcPct val="0"/>
              </a:spcAft>
              <a:defRPr/>
            </a:pPr>
            <a:r>
              <a:rPr lang="en-GB" sz="1333" dirty="0">
                <a:latin typeface="Verdana"/>
              </a:rPr>
              <a:t>–9.7 kg</a:t>
            </a:r>
          </a:p>
        </p:txBody>
      </p:sp>
      <p:sp>
        <p:nvSpPr>
          <p:cNvPr id="16" name="TextBox 15"/>
          <p:cNvSpPr txBox="1"/>
          <p:nvPr/>
        </p:nvSpPr>
        <p:spPr>
          <a:xfrm>
            <a:off x="5860473" y="2143980"/>
            <a:ext cx="619080" cy="297454"/>
          </a:xfrm>
          <a:prstGeom prst="rect">
            <a:avLst/>
          </a:prstGeom>
          <a:solidFill>
            <a:srgbClr val="FFFFFF"/>
          </a:solidFill>
        </p:spPr>
        <p:txBody>
          <a:bodyPr wrap="none">
            <a:spAutoFit/>
          </a:bodyPr>
          <a:lstStyle/>
          <a:p>
            <a:pPr algn="ctr">
              <a:defRPr/>
            </a:pPr>
            <a:r>
              <a:rPr lang="en-GB" sz="1333" kern="0" dirty="0">
                <a:solidFill>
                  <a:srgbClr val="001965"/>
                </a:solidFill>
                <a:cs typeface="Arial" charset="0"/>
              </a:rPr>
              <a:t>n=356</a:t>
            </a:r>
          </a:p>
        </p:txBody>
      </p:sp>
      <p:sp>
        <p:nvSpPr>
          <p:cNvPr id="17" name="TextBox 16"/>
          <p:cNvSpPr txBox="1"/>
          <p:nvPr/>
        </p:nvSpPr>
        <p:spPr>
          <a:xfrm>
            <a:off x="10148457" y="2154242"/>
            <a:ext cx="619080" cy="297454"/>
          </a:xfrm>
          <a:prstGeom prst="rect">
            <a:avLst/>
          </a:prstGeom>
          <a:solidFill>
            <a:srgbClr val="FFFFFF"/>
          </a:solidFill>
        </p:spPr>
        <p:txBody>
          <a:bodyPr wrap="none">
            <a:spAutoFit/>
          </a:bodyPr>
          <a:lstStyle/>
          <a:p>
            <a:pPr algn="ctr">
              <a:defRPr/>
            </a:pPr>
            <a:r>
              <a:rPr lang="en-GB" sz="1333" kern="0" dirty="0">
                <a:solidFill>
                  <a:srgbClr val="002060"/>
                </a:solidFill>
                <a:cs typeface="Arial" charset="0"/>
              </a:rPr>
              <a:t>n=268</a:t>
            </a:r>
          </a:p>
        </p:txBody>
      </p:sp>
      <p:sp>
        <p:nvSpPr>
          <p:cNvPr id="18" name="TextBox 17"/>
          <p:cNvSpPr txBox="1"/>
          <p:nvPr/>
        </p:nvSpPr>
        <p:spPr>
          <a:xfrm>
            <a:off x="3226101" y="2143980"/>
            <a:ext cx="619080" cy="297454"/>
          </a:xfrm>
          <a:prstGeom prst="rect">
            <a:avLst/>
          </a:prstGeom>
          <a:solidFill>
            <a:srgbClr val="FFFFFF"/>
          </a:solidFill>
        </p:spPr>
        <p:txBody>
          <a:bodyPr wrap="none">
            <a:spAutoFit/>
          </a:bodyPr>
          <a:lstStyle/>
          <a:p>
            <a:pPr algn="ctr">
              <a:defRPr/>
            </a:pPr>
            <a:r>
              <a:rPr lang="en-GB" sz="1333" kern="0" dirty="0">
                <a:solidFill>
                  <a:srgbClr val="001965"/>
                </a:solidFill>
                <a:cs typeface="Arial" charset="0"/>
              </a:rPr>
              <a:t>n=472</a:t>
            </a:r>
          </a:p>
        </p:txBody>
      </p:sp>
      <p:sp>
        <p:nvSpPr>
          <p:cNvPr id="19" name="TextBox 18"/>
          <p:cNvSpPr txBox="1"/>
          <p:nvPr/>
        </p:nvSpPr>
        <p:spPr>
          <a:xfrm>
            <a:off x="1471521" y="2143981"/>
            <a:ext cx="643125" cy="307777"/>
          </a:xfrm>
          <a:prstGeom prst="rect">
            <a:avLst/>
          </a:prstGeom>
          <a:noFill/>
        </p:spPr>
        <p:txBody>
          <a:bodyPr wrap="none">
            <a:spAutoFit/>
          </a:bodyPr>
          <a:lstStyle/>
          <a:p>
            <a:pPr>
              <a:defRPr/>
            </a:pPr>
            <a:r>
              <a:rPr lang="en-GB" sz="1400" kern="0" dirty="0">
                <a:solidFill>
                  <a:srgbClr val="001965"/>
                </a:solidFill>
                <a:cs typeface="Arial" charset="0"/>
              </a:rPr>
              <a:t>n=561</a:t>
            </a:r>
          </a:p>
        </p:txBody>
      </p:sp>
      <p:sp>
        <p:nvSpPr>
          <p:cNvPr id="20" name="TextBox 19"/>
          <p:cNvSpPr txBox="1"/>
          <p:nvPr/>
        </p:nvSpPr>
        <p:spPr>
          <a:xfrm rot="16200000">
            <a:off x="1295498" y="4579308"/>
            <a:ext cx="891576" cy="205121"/>
          </a:xfrm>
          <a:prstGeom prst="rect">
            <a:avLst/>
          </a:prstGeom>
          <a:solidFill>
            <a:srgbClr val="FFFFFF"/>
          </a:solidFill>
          <a:ln>
            <a:noFill/>
          </a:ln>
        </p:spPr>
        <p:txBody>
          <a:bodyPr wrap="none" lIns="120000" tIns="0" bIns="0">
            <a:spAutoFit/>
          </a:bodyPr>
          <a:lstStyle/>
          <a:p>
            <a:pPr>
              <a:defRPr/>
            </a:pPr>
            <a:r>
              <a:rPr lang="en-GB" sz="1333" kern="0" dirty="0">
                <a:solidFill>
                  <a:srgbClr val="001965"/>
                </a:solidFill>
                <a:cs typeface="Arial" charset="0"/>
              </a:rPr>
              <a:t>Screening</a:t>
            </a:r>
          </a:p>
        </p:txBody>
      </p:sp>
      <p:sp>
        <p:nvSpPr>
          <p:cNvPr id="21" name="TextBox 20"/>
          <p:cNvSpPr txBox="1"/>
          <p:nvPr/>
        </p:nvSpPr>
        <p:spPr>
          <a:xfrm rot="16200000">
            <a:off x="1382066" y="4368700"/>
            <a:ext cx="1257060" cy="205121"/>
          </a:xfrm>
          <a:prstGeom prst="rect">
            <a:avLst/>
          </a:prstGeom>
          <a:solidFill>
            <a:srgbClr val="FFFFFF"/>
          </a:solidFill>
          <a:ln>
            <a:noFill/>
          </a:ln>
        </p:spPr>
        <p:txBody>
          <a:bodyPr wrap="none" lIns="120000" tIns="0" bIns="0">
            <a:spAutoFit/>
          </a:bodyPr>
          <a:lstStyle/>
          <a:p>
            <a:pPr>
              <a:defRPr/>
            </a:pPr>
            <a:r>
              <a:rPr lang="en-GB" sz="1333" kern="0" dirty="0">
                <a:solidFill>
                  <a:srgbClr val="001965"/>
                </a:solidFill>
                <a:cs typeface="Arial" charset="0"/>
              </a:rPr>
              <a:t>Randomisation</a:t>
            </a:r>
          </a:p>
        </p:txBody>
      </p:sp>
      <p:cxnSp>
        <p:nvCxnSpPr>
          <p:cNvPr id="13332" name="Straight Connector 71"/>
          <p:cNvCxnSpPr>
            <a:cxnSpLocks noChangeShapeType="1"/>
          </p:cNvCxnSpPr>
          <p:nvPr/>
        </p:nvCxnSpPr>
        <p:spPr bwMode="auto">
          <a:xfrm>
            <a:off x="1644319" y="2472699"/>
            <a:ext cx="0" cy="2832000"/>
          </a:xfrm>
          <a:prstGeom prst="line">
            <a:avLst/>
          </a:prstGeom>
          <a:noFill/>
          <a:ln w="9525" algn="ctr">
            <a:solidFill>
              <a:schemeClr val="bg1">
                <a:lumMod val="50000"/>
              </a:schemeClr>
            </a:solidFill>
            <a:prstDash val="lgDash"/>
            <a:round/>
            <a:headEnd/>
            <a:tailEnd/>
          </a:ln>
          <a:extLst>
            <a:ext uri="{909E8E84-426E-40DD-AFC4-6F175D3DCCD1}">
              <a14:hiddenFill xmlns:a14="http://schemas.microsoft.com/office/drawing/2010/main">
                <a:noFill/>
              </a14:hiddenFill>
            </a:ext>
          </a:extLst>
        </p:spPr>
      </p:cxnSp>
      <p:cxnSp>
        <p:nvCxnSpPr>
          <p:cNvPr id="13333" name="Straight Connector 72"/>
          <p:cNvCxnSpPr>
            <a:cxnSpLocks noChangeShapeType="1"/>
          </p:cNvCxnSpPr>
          <p:nvPr/>
        </p:nvCxnSpPr>
        <p:spPr bwMode="auto">
          <a:xfrm>
            <a:off x="1895148" y="2472699"/>
            <a:ext cx="0" cy="2832000"/>
          </a:xfrm>
          <a:prstGeom prst="line">
            <a:avLst/>
          </a:prstGeom>
          <a:noFill/>
          <a:ln w="9525" algn="ctr">
            <a:solidFill>
              <a:schemeClr val="bg1">
                <a:lumMod val="50000"/>
              </a:schemeClr>
            </a:solidFill>
            <a:prstDash val="lgDash"/>
            <a:round/>
            <a:headEnd/>
            <a:tailEnd/>
          </a:ln>
          <a:extLst>
            <a:ext uri="{909E8E84-426E-40DD-AFC4-6F175D3DCCD1}">
              <a14:hiddenFill xmlns:a14="http://schemas.microsoft.com/office/drawing/2010/main">
                <a:noFill/>
              </a14:hiddenFill>
            </a:ext>
          </a:extLst>
        </p:spPr>
      </p:cxnSp>
      <p:cxnSp>
        <p:nvCxnSpPr>
          <p:cNvPr id="13334" name="Straight Connector 73"/>
          <p:cNvCxnSpPr>
            <a:cxnSpLocks noChangeShapeType="1"/>
          </p:cNvCxnSpPr>
          <p:nvPr/>
        </p:nvCxnSpPr>
        <p:spPr bwMode="auto">
          <a:xfrm>
            <a:off x="3544032" y="2472699"/>
            <a:ext cx="0" cy="2832000"/>
          </a:xfrm>
          <a:prstGeom prst="line">
            <a:avLst/>
          </a:prstGeom>
          <a:noFill/>
          <a:ln w="9525" algn="ctr">
            <a:solidFill>
              <a:schemeClr val="bg1">
                <a:lumMod val="50000"/>
              </a:schemeClr>
            </a:solidFill>
            <a:prstDash val="lgDash"/>
            <a:round/>
            <a:headEnd/>
            <a:tailEnd/>
          </a:ln>
          <a:extLst>
            <a:ext uri="{909E8E84-426E-40DD-AFC4-6F175D3DCCD1}">
              <a14:hiddenFill xmlns:a14="http://schemas.microsoft.com/office/drawing/2010/main">
                <a:noFill/>
              </a14:hiddenFill>
            </a:ext>
          </a:extLst>
        </p:spPr>
      </p:cxnSp>
      <p:cxnSp>
        <p:nvCxnSpPr>
          <p:cNvPr id="13335" name="Straight Connector 74"/>
          <p:cNvCxnSpPr>
            <a:cxnSpLocks noChangeShapeType="1"/>
          </p:cNvCxnSpPr>
          <p:nvPr/>
        </p:nvCxnSpPr>
        <p:spPr bwMode="auto">
          <a:xfrm>
            <a:off x="6176107" y="2472699"/>
            <a:ext cx="0" cy="2832000"/>
          </a:xfrm>
          <a:prstGeom prst="line">
            <a:avLst/>
          </a:prstGeom>
          <a:noFill/>
          <a:ln w="9525" algn="ctr">
            <a:solidFill>
              <a:schemeClr val="bg1">
                <a:lumMod val="50000"/>
              </a:schemeClr>
            </a:solidFill>
            <a:prstDash val="lgDash"/>
            <a:round/>
            <a:headEnd/>
            <a:tailEnd/>
          </a:ln>
          <a:extLst>
            <a:ext uri="{909E8E84-426E-40DD-AFC4-6F175D3DCCD1}">
              <a14:hiddenFill xmlns:a14="http://schemas.microsoft.com/office/drawing/2010/main">
                <a:noFill/>
              </a14:hiddenFill>
            </a:ext>
          </a:extLst>
        </p:spPr>
      </p:cxnSp>
      <p:cxnSp>
        <p:nvCxnSpPr>
          <p:cNvPr id="13336" name="Straight Connector 75"/>
          <p:cNvCxnSpPr>
            <a:cxnSpLocks noChangeShapeType="1"/>
          </p:cNvCxnSpPr>
          <p:nvPr/>
        </p:nvCxnSpPr>
        <p:spPr bwMode="auto">
          <a:xfrm>
            <a:off x="10460241" y="2472699"/>
            <a:ext cx="0" cy="2832000"/>
          </a:xfrm>
          <a:prstGeom prst="line">
            <a:avLst/>
          </a:prstGeom>
          <a:noFill/>
          <a:ln w="9525" algn="ctr">
            <a:solidFill>
              <a:schemeClr val="bg1">
                <a:lumMod val="50000"/>
              </a:schemeClr>
            </a:solidFill>
            <a:prstDash val="lgDash"/>
            <a:round/>
            <a:headEnd/>
            <a:tailEnd/>
          </a:ln>
          <a:extLst>
            <a:ext uri="{909E8E84-426E-40DD-AFC4-6F175D3DCCD1}">
              <a14:hiddenFill xmlns:a14="http://schemas.microsoft.com/office/drawing/2010/main">
                <a:noFill/>
              </a14:hiddenFill>
            </a:ext>
          </a:extLst>
        </p:spPr>
      </p:cxnSp>
      <p:sp>
        <p:nvSpPr>
          <p:cNvPr id="28" name="TextBox 27"/>
          <p:cNvSpPr txBox="1"/>
          <p:nvPr/>
        </p:nvSpPr>
        <p:spPr>
          <a:xfrm>
            <a:off x="7657645" y="2526482"/>
            <a:ext cx="2185835" cy="830997"/>
          </a:xfrm>
          <a:prstGeom prst="rect">
            <a:avLst/>
          </a:prstGeom>
          <a:noFill/>
          <a:ln>
            <a:noFill/>
          </a:ln>
        </p:spPr>
        <p:txBody>
          <a:bodyPr wrap="square">
            <a:spAutoFit/>
          </a:bodyPr>
          <a:lstStyle/>
          <a:p>
            <a:pPr>
              <a:defRPr/>
            </a:pPr>
            <a:r>
              <a:rPr lang="en-GB" sz="1200" kern="0" dirty="0">
                <a:solidFill>
                  <a:srgbClr val="001965"/>
                </a:solidFill>
                <a:cs typeface="Arial" charset="0"/>
              </a:rPr>
              <a:t>All on liraglutide/placebo switched to liraglutide 2.4 mg at week 52, then between 70–96 weeks (shaded) to 3.0 mg</a:t>
            </a:r>
          </a:p>
        </p:txBody>
      </p:sp>
      <p:sp>
        <p:nvSpPr>
          <p:cNvPr id="13341" name="Diamond 43"/>
          <p:cNvSpPr>
            <a:spLocks noChangeArrowheads="1"/>
          </p:cNvSpPr>
          <p:nvPr/>
        </p:nvSpPr>
        <p:spPr bwMode="auto">
          <a:xfrm>
            <a:off x="10780918" y="3344495"/>
            <a:ext cx="143933" cy="143933"/>
          </a:xfrm>
          <a:prstGeom prst="diamond">
            <a:avLst/>
          </a:prstGeom>
          <a:solidFill>
            <a:srgbClr val="3F9C35"/>
          </a:solidFill>
          <a:ln>
            <a:noFill/>
          </a:ln>
        </p:spPr>
        <p:txBody>
          <a:bodyPr wrap="none" lIns="96000" tIns="96000" rIns="96000" bIns="96000" anchor="ct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fontAlgn="base" hangingPunct="1">
              <a:spcBef>
                <a:spcPct val="0"/>
              </a:spcBef>
              <a:spcAft>
                <a:spcPct val="0"/>
              </a:spcAft>
            </a:pPr>
            <a:endParaRPr lang="en-GB" sz="1333" dirty="0">
              <a:solidFill>
                <a:srgbClr val="001965"/>
              </a:solidFill>
            </a:endParaRPr>
          </a:p>
        </p:txBody>
      </p:sp>
      <p:sp>
        <p:nvSpPr>
          <p:cNvPr id="13342" name="Diamond 44"/>
          <p:cNvSpPr>
            <a:spLocks noChangeArrowheads="1"/>
          </p:cNvSpPr>
          <p:nvPr/>
        </p:nvSpPr>
        <p:spPr bwMode="auto">
          <a:xfrm>
            <a:off x="10780918" y="4325423"/>
            <a:ext cx="143933" cy="143933"/>
          </a:xfrm>
          <a:prstGeom prst="diamond">
            <a:avLst/>
          </a:prstGeom>
          <a:solidFill>
            <a:srgbClr val="001965"/>
          </a:solidFill>
          <a:ln>
            <a:noFill/>
          </a:ln>
        </p:spPr>
        <p:txBody>
          <a:bodyPr wrap="none" lIns="96000" tIns="96000" rIns="96000" bIns="96000" anchor="ct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fontAlgn="base" hangingPunct="1">
              <a:spcBef>
                <a:spcPct val="0"/>
              </a:spcBef>
              <a:spcAft>
                <a:spcPct val="0"/>
              </a:spcAft>
            </a:pPr>
            <a:endParaRPr lang="en-GB" sz="1333" dirty="0">
              <a:solidFill>
                <a:srgbClr val="001965"/>
              </a:solidFill>
            </a:endParaRPr>
          </a:p>
        </p:txBody>
      </p:sp>
      <p:sp>
        <p:nvSpPr>
          <p:cNvPr id="13343" name="Diamond 45"/>
          <p:cNvSpPr>
            <a:spLocks noChangeArrowheads="1"/>
          </p:cNvSpPr>
          <p:nvPr/>
        </p:nvSpPr>
        <p:spPr bwMode="auto">
          <a:xfrm>
            <a:off x="10780918" y="3906288"/>
            <a:ext cx="143933" cy="143933"/>
          </a:xfrm>
          <a:prstGeom prst="diamond">
            <a:avLst/>
          </a:prstGeom>
          <a:solidFill>
            <a:srgbClr val="007C92"/>
          </a:solidFill>
          <a:ln>
            <a:noFill/>
          </a:ln>
        </p:spPr>
        <p:txBody>
          <a:bodyPr wrap="none" lIns="96000" tIns="96000" rIns="96000" bIns="96000" anchor="ct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fontAlgn="base" hangingPunct="1">
              <a:spcBef>
                <a:spcPct val="0"/>
              </a:spcBef>
              <a:spcAft>
                <a:spcPct val="0"/>
              </a:spcAft>
            </a:pPr>
            <a:endParaRPr lang="en-GB" sz="1333" dirty="0">
              <a:solidFill>
                <a:srgbClr val="001965"/>
              </a:solidFill>
            </a:endParaRPr>
          </a:p>
        </p:txBody>
      </p:sp>
      <p:sp>
        <p:nvSpPr>
          <p:cNvPr id="47" name="Diamond 46"/>
          <p:cNvSpPr/>
          <p:nvPr/>
        </p:nvSpPr>
        <p:spPr bwMode="auto">
          <a:xfrm>
            <a:off x="10780918" y="3673444"/>
            <a:ext cx="143933" cy="143933"/>
          </a:xfrm>
          <a:prstGeom prst="diamond">
            <a:avLst/>
          </a:prstGeom>
          <a:solidFill>
            <a:srgbClr val="82786F"/>
          </a:solidFill>
          <a:ln w="3175" cap="flat" cmpd="sng" algn="ctr">
            <a:noFill/>
            <a:prstDash val="solid"/>
            <a:round/>
            <a:headEnd type="none" w="med" len="med"/>
            <a:tailEnd type="none" w="med" len="med"/>
          </a:ln>
          <a:effectLst/>
        </p:spPr>
        <p:txBody>
          <a:bodyPr wrap="none" lIns="96000" tIns="96000" rIns="96000" bIns="9600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defRPr/>
            </a:pPr>
            <a:endParaRPr lang="en-GB" sz="1333" dirty="0">
              <a:solidFill>
                <a:srgbClr val="001965"/>
              </a:solidFill>
            </a:endParaRPr>
          </a:p>
        </p:txBody>
      </p:sp>
      <p:sp>
        <p:nvSpPr>
          <p:cNvPr id="13345" name="Diamond 47"/>
          <p:cNvSpPr>
            <a:spLocks noChangeArrowheads="1"/>
          </p:cNvSpPr>
          <p:nvPr/>
        </p:nvSpPr>
        <p:spPr bwMode="auto">
          <a:xfrm>
            <a:off x="10780918" y="3688663"/>
            <a:ext cx="143933" cy="143933"/>
          </a:xfrm>
          <a:prstGeom prst="diamond">
            <a:avLst/>
          </a:prstGeom>
          <a:solidFill>
            <a:srgbClr val="C2DEEA"/>
          </a:solidFill>
          <a:ln w="3175" algn="ctr">
            <a:noFill/>
            <a:round/>
            <a:headEnd/>
            <a:tailEnd/>
          </a:ln>
        </p:spPr>
        <p:txBody>
          <a:bodyPr wrap="none" lIns="96000" tIns="96000" rIns="96000" bIns="96000" anchor="ct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fontAlgn="base" hangingPunct="1">
              <a:spcBef>
                <a:spcPct val="0"/>
              </a:spcBef>
              <a:spcAft>
                <a:spcPct val="0"/>
              </a:spcAft>
            </a:pPr>
            <a:endParaRPr lang="en-GB" sz="1333" dirty="0">
              <a:solidFill>
                <a:srgbClr val="001965"/>
              </a:solidFill>
            </a:endParaRPr>
          </a:p>
        </p:txBody>
      </p:sp>
      <p:sp>
        <p:nvSpPr>
          <p:cNvPr id="13340" name="Diamond 42"/>
          <p:cNvSpPr>
            <a:spLocks noChangeArrowheads="1"/>
          </p:cNvSpPr>
          <p:nvPr/>
        </p:nvSpPr>
        <p:spPr bwMode="auto">
          <a:xfrm>
            <a:off x="10780918" y="3729164"/>
            <a:ext cx="143933" cy="143933"/>
          </a:xfrm>
          <a:prstGeom prst="diamond">
            <a:avLst/>
          </a:prstGeom>
          <a:solidFill>
            <a:schemeClr val="accent1"/>
          </a:solidFill>
          <a:ln w="3175" algn="ctr">
            <a:noFill/>
            <a:round/>
            <a:headEnd/>
            <a:tailEnd/>
          </a:ln>
        </p:spPr>
        <p:txBody>
          <a:bodyPr wrap="none" lIns="96000" tIns="96000" rIns="96000" bIns="96000" anchor="ct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fontAlgn="base" hangingPunct="1">
              <a:spcBef>
                <a:spcPct val="0"/>
              </a:spcBef>
              <a:spcAft>
                <a:spcPct val="0"/>
              </a:spcAft>
            </a:pPr>
            <a:endParaRPr lang="en-GB" sz="1333" dirty="0">
              <a:solidFill>
                <a:srgbClr val="001965"/>
              </a:solidFill>
            </a:endParaRPr>
          </a:p>
        </p:txBody>
      </p:sp>
      <p:sp>
        <p:nvSpPr>
          <p:cNvPr id="3" name="TextBox 2"/>
          <p:cNvSpPr txBox="1"/>
          <p:nvPr/>
        </p:nvSpPr>
        <p:spPr>
          <a:xfrm>
            <a:off x="1431821" y="5334890"/>
            <a:ext cx="453155" cy="297454"/>
          </a:xfrm>
          <a:prstGeom prst="rect">
            <a:avLst/>
          </a:prstGeom>
          <a:noFill/>
        </p:spPr>
        <p:txBody>
          <a:bodyPr wrap="square" rtlCol="0">
            <a:spAutoFit/>
          </a:bodyPr>
          <a:lstStyle/>
          <a:p>
            <a:pPr algn="ctr" fontAlgn="base">
              <a:spcBef>
                <a:spcPct val="0"/>
              </a:spcBef>
              <a:spcAft>
                <a:spcPct val="0"/>
              </a:spcAft>
            </a:pPr>
            <a:r>
              <a:rPr lang="en-GB" sz="1333" dirty="0">
                <a:solidFill>
                  <a:srgbClr val="001965"/>
                </a:solidFill>
                <a:cs typeface="Arial" charset="0"/>
              </a:rPr>
              <a:t>-3</a:t>
            </a:r>
          </a:p>
        </p:txBody>
      </p:sp>
      <p:sp>
        <p:nvSpPr>
          <p:cNvPr id="51" name="TextBox 50"/>
          <p:cNvSpPr txBox="1"/>
          <p:nvPr/>
        </p:nvSpPr>
        <p:spPr>
          <a:xfrm>
            <a:off x="1675461" y="5334890"/>
            <a:ext cx="453155" cy="297454"/>
          </a:xfrm>
          <a:prstGeom prst="rect">
            <a:avLst/>
          </a:prstGeom>
          <a:noFill/>
        </p:spPr>
        <p:txBody>
          <a:bodyPr wrap="square" rtlCol="0">
            <a:spAutoFit/>
          </a:bodyPr>
          <a:lstStyle/>
          <a:p>
            <a:pPr algn="ctr" fontAlgn="base">
              <a:spcBef>
                <a:spcPct val="0"/>
              </a:spcBef>
              <a:spcAft>
                <a:spcPct val="0"/>
              </a:spcAft>
            </a:pPr>
            <a:r>
              <a:rPr lang="en-GB" sz="1333" b="1" dirty="0">
                <a:solidFill>
                  <a:srgbClr val="001965"/>
                </a:solidFill>
                <a:cs typeface="Arial" charset="0"/>
              </a:rPr>
              <a:t>0</a:t>
            </a:r>
          </a:p>
        </p:txBody>
      </p:sp>
      <p:sp>
        <p:nvSpPr>
          <p:cNvPr id="52" name="TextBox 51"/>
          <p:cNvSpPr txBox="1"/>
          <p:nvPr/>
        </p:nvSpPr>
        <p:spPr>
          <a:xfrm>
            <a:off x="2328677" y="5334890"/>
            <a:ext cx="453155" cy="297454"/>
          </a:xfrm>
          <a:prstGeom prst="rect">
            <a:avLst/>
          </a:prstGeom>
          <a:noFill/>
        </p:spPr>
        <p:txBody>
          <a:bodyPr wrap="square" rtlCol="0">
            <a:spAutoFit/>
          </a:bodyPr>
          <a:lstStyle/>
          <a:p>
            <a:pPr algn="ctr" fontAlgn="base">
              <a:spcBef>
                <a:spcPct val="0"/>
              </a:spcBef>
              <a:spcAft>
                <a:spcPct val="0"/>
              </a:spcAft>
            </a:pPr>
            <a:r>
              <a:rPr lang="en-GB" sz="1333" dirty="0">
                <a:solidFill>
                  <a:srgbClr val="001965"/>
                </a:solidFill>
                <a:cs typeface="Arial" charset="0"/>
              </a:rPr>
              <a:t>8</a:t>
            </a:r>
          </a:p>
        </p:txBody>
      </p:sp>
      <p:sp>
        <p:nvSpPr>
          <p:cNvPr id="53" name="TextBox 52"/>
          <p:cNvSpPr txBox="1"/>
          <p:nvPr/>
        </p:nvSpPr>
        <p:spPr>
          <a:xfrm>
            <a:off x="3252422" y="5334890"/>
            <a:ext cx="607236" cy="297454"/>
          </a:xfrm>
          <a:prstGeom prst="rect">
            <a:avLst/>
          </a:prstGeom>
          <a:noFill/>
        </p:spPr>
        <p:txBody>
          <a:bodyPr wrap="square" rtlCol="0">
            <a:spAutoFit/>
          </a:bodyPr>
          <a:lstStyle/>
          <a:p>
            <a:pPr algn="ctr" fontAlgn="base">
              <a:spcBef>
                <a:spcPct val="0"/>
              </a:spcBef>
              <a:spcAft>
                <a:spcPct val="0"/>
              </a:spcAft>
            </a:pPr>
            <a:r>
              <a:rPr lang="en-GB" sz="1333" b="1" dirty="0">
                <a:solidFill>
                  <a:srgbClr val="001965"/>
                </a:solidFill>
                <a:cs typeface="Arial" charset="0"/>
              </a:rPr>
              <a:t>20</a:t>
            </a:r>
          </a:p>
        </p:txBody>
      </p:sp>
      <p:sp>
        <p:nvSpPr>
          <p:cNvPr id="54" name="TextBox 53"/>
          <p:cNvSpPr txBox="1"/>
          <p:nvPr/>
        </p:nvSpPr>
        <p:spPr>
          <a:xfrm>
            <a:off x="4225846" y="5334890"/>
            <a:ext cx="607236" cy="297454"/>
          </a:xfrm>
          <a:prstGeom prst="rect">
            <a:avLst/>
          </a:prstGeom>
          <a:noFill/>
        </p:spPr>
        <p:txBody>
          <a:bodyPr wrap="square" rtlCol="0">
            <a:spAutoFit/>
          </a:bodyPr>
          <a:lstStyle/>
          <a:p>
            <a:pPr algn="ctr" fontAlgn="base">
              <a:spcBef>
                <a:spcPct val="0"/>
              </a:spcBef>
              <a:spcAft>
                <a:spcPct val="0"/>
              </a:spcAft>
            </a:pPr>
            <a:r>
              <a:rPr lang="en-GB" sz="1333" dirty="0">
                <a:solidFill>
                  <a:srgbClr val="001965"/>
                </a:solidFill>
                <a:cs typeface="Arial" charset="0"/>
              </a:rPr>
              <a:t>32</a:t>
            </a:r>
          </a:p>
        </p:txBody>
      </p:sp>
      <p:sp>
        <p:nvSpPr>
          <p:cNvPr id="55" name="TextBox 54"/>
          <p:cNvSpPr txBox="1"/>
          <p:nvPr/>
        </p:nvSpPr>
        <p:spPr>
          <a:xfrm>
            <a:off x="4890502" y="5334890"/>
            <a:ext cx="607236" cy="297454"/>
          </a:xfrm>
          <a:prstGeom prst="rect">
            <a:avLst/>
          </a:prstGeom>
          <a:noFill/>
        </p:spPr>
        <p:txBody>
          <a:bodyPr wrap="square" rtlCol="0">
            <a:spAutoFit/>
          </a:bodyPr>
          <a:lstStyle/>
          <a:p>
            <a:pPr algn="ctr" fontAlgn="base">
              <a:spcBef>
                <a:spcPct val="0"/>
              </a:spcBef>
              <a:spcAft>
                <a:spcPct val="0"/>
              </a:spcAft>
            </a:pPr>
            <a:r>
              <a:rPr lang="en-GB" sz="1333" dirty="0">
                <a:solidFill>
                  <a:srgbClr val="001965"/>
                </a:solidFill>
                <a:cs typeface="Arial" charset="0"/>
              </a:rPr>
              <a:t>40</a:t>
            </a:r>
          </a:p>
        </p:txBody>
      </p:sp>
      <p:sp>
        <p:nvSpPr>
          <p:cNvPr id="56" name="TextBox 55"/>
          <p:cNvSpPr txBox="1"/>
          <p:nvPr/>
        </p:nvSpPr>
        <p:spPr>
          <a:xfrm>
            <a:off x="5546218" y="5334890"/>
            <a:ext cx="607236" cy="297454"/>
          </a:xfrm>
          <a:prstGeom prst="rect">
            <a:avLst/>
          </a:prstGeom>
          <a:noFill/>
        </p:spPr>
        <p:txBody>
          <a:bodyPr wrap="square" rtlCol="0">
            <a:spAutoFit/>
          </a:bodyPr>
          <a:lstStyle/>
          <a:p>
            <a:pPr algn="ctr" fontAlgn="base">
              <a:spcBef>
                <a:spcPct val="0"/>
              </a:spcBef>
              <a:spcAft>
                <a:spcPct val="0"/>
              </a:spcAft>
            </a:pPr>
            <a:r>
              <a:rPr lang="en-GB" sz="1333" dirty="0">
                <a:solidFill>
                  <a:srgbClr val="001965"/>
                </a:solidFill>
                <a:cs typeface="Arial" charset="0"/>
              </a:rPr>
              <a:t>48</a:t>
            </a:r>
          </a:p>
        </p:txBody>
      </p:sp>
      <p:sp>
        <p:nvSpPr>
          <p:cNvPr id="57" name="TextBox 56"/>
          <p:cNvSpPr txBox="1"/>
          <p:nvPr/>
        </p:nvSpPr>
        <p:spPr>
          <a:xfrm>
            <a:off x="5885506" y="5334890"/>
            <a:ext cx="607236" cy="297454"/>
          </a:xfrm>
          <a:prstGeom prst="rect">
            <a:avLst/>
          </a:prstGeom>
          <a:noFill/>
        </p:spPr>
        <p:txBody>
          <a:bodyPr wrap="square" rtlCol="0">
            <a:spAutoFit/>
          </a:bodyPr>
          <a:lstStyle/>
          <a:p>
            <a:pPr algn="ctr" fontAlgn="base">
              <a:spcBef>
                <a:spcPct val="0"/>
              </a:spcBef>
              <a:spcAft>
                <a:spcPct val="0"/>
              </a:spcAft>
            </a:pPr>
            <a:r>
              <a:rPr lang="en-GB" sz="1333" b="1" dirty="0">
                <a:solidFill>
                  <a:srgbClr val="001965"/>
                </a:solidFill>
                <a:cs typeface="Arial" charset="0"/>
              </a:rPr>
              <a:t>52</a:t>
            </a:r>
          </a:p>
        </p:txBody>
      </p:sp>
      <p:sp>
        <p:nvSpPr>
          <p:cNvPr id="58" name="TextBox 57"/>
          <p:cNvSpPr txBox="1"/>
          <p:nvPr/>
        </p:nvSpPr>
        <p:spPr>
          <a:xfrm>
            <a:off x="7195482" y="5334890"/>
            <a:ext cx="607236" cy="297454"/>
          </a:xfrm>
          <a:prstGeom prst="rect">
            <a:avLst/>
          </a:prstGeom>
          <a:noFill/>
        </p:spPr>
        <p:txBody>
          <a:bodyPr wrap="square" rtlCol="0">
            <a:spAutoFit/>
          </a:bodyPr>
          <a:lstStyle/>
          <a:p>
            <a:pPr algn="ctr" fontAlgn="base">
              <a:spcBef>
                <a:spcPct val="0"/>
              </a:spcBef>
              <a:spcAft>
                <a:spcPct val="0"/>
              </a:spcAft>
            </a:pPr>
            <a:r>
              <a:rPr lang="en-GB" sz="1333" dirty="0">
                <a:solidFill>
                  <a:srgbClr val="001965"/>
                </a:solidFill>
                <a:cs typeface="Arial" charset="0"/>
              </a:rPr>
              <a:t>68</a:t>
            </a:r>
          </a:p>
        </p:txBody>
      </p:sp>
      <p:sp>
        <p:nvSpPr>
          <p:cNvPr id="59" name="TextBox 58"/>
          <p:cNvSpPr txBox="1"/>
          <p:nvPr/>
        </p:nvSpPr>
        <p:spPr>
          <a:xfrm>
            <a:off x="6204730" y="5334890"/>
            <a:ext cx="607236" cy="297454"/>
          </a:xfrm>
          <a:prstGeom prst="rect">
            <a:avLst/>
          </a:prstGeom>
          <a:noFill/>
        </p:spPr>
        <p:txBody>
          <a:bodyPr wrap="square" rtlCol="0">
            <a:spAutoFit/>
          </a:bodyPr>
          <a:lstStyle/>
          <a:p>
            <a:pPr algn="ctr" fontAlgn="base">
              <a:spcBef>
                <a:spcPct val="0"/>
              </a:spcBef>
              <a:spcAft>
                <a:spcPct val="0"/>
              </a:spcAft>
            </a:pPr>
            <a:r>
              <a:rPr lang="en-GB" sz="1333" dirty="0">
                <a:solidFill>
                  <a:srgbClr val="001965"/>
                </a:solidFill>
                <a:cs typeface="Arial" charset="0"/>
              </a:rPr>
              <a:t>56</a:t>
            </a:r>
          </a:p>
        </p:txBody>
      </p:sp>
      <p:sp>
        <p:nvSpPr>
          <p:cNvPr id="60" name="TextBox 59"/>
          <p:cNvSpPr txBox="1"/>
          <p:nvPr/>
        </p:nvSpPr>
        <p:spPr>
          <a:xfrm>
            <a:off x="8182938" y="5334890"/>
            <a:ext cx="607236" cy="297454"/>
          </a:xfrm>
          <a:prstGeom prst="rect">
            <a:avLst/>
          </a:prstGeom>
          <a:noFill/>
        </p:spPr>
        <p:txBody>
          <a:bodyPr wrap="square" rtlCol="0">
            <a:spAutoFit/>
          </a:bodyPr>
          <a:lstStyle/>
          <a:p>
            <a:pPr algn="ctr" fontAlgn="base">
              <a:spcBef>
                <a:spcPct val="0"/>
              </a:spcBef>
              <a:spcAft>
                <a:spcPct val="0"/>
              </a:spcAft>
            </a:pPr>
            <a:r>
              <a:rPr lang="en-GB" sz="1333" dirty="0">
                <a:solidFill>
                  <a:srgbClr val="001965"/>
                </a:solidFill>
                <a:cs typeface="Arial" charset="0"/>
              </a:rPr>
              <a:t>80</a:t>
            </a:r>
          </a:p>
        </p:txBody>
      </p:sp>
      <p:sp>
        <p:nvSpPr>
          <p:cNvPr id="61" name="TextBox 60"/>
          <p:cNvSpPr txBox="1"/>
          <p:nvPr/>
        </p:nvSpPr>
        <p:spPr>
          <a:xfrm>
            <a:off x="9167258" y="5334890"/>
            <a:ext cx="607236" cy="297454"/>
          </a:xfrm>
          <a:prstGeom prst="rect">
            <a:avLst/>
          </a:prstGeom>
          <a:noFill/>
        </p:spPr>
        <p:txBody>
          <a:bodyPr wrap="square" rtlCol="0">
            <a:spAutoFit/>
          </a:bodyPr>
          <a:lstStyle/>
          <a:p>
            <a:pPr algn="ctr" fontAlgn="base">
              <a:spcBef>
                <a:spcPct val="0"/>
              </a:spcBef>
              <a:spcAft>
                <a:spcPct val="0"/>
              </a:spcAft>
            </a:pPr>
            <a:r>
              <a:rPr lang="en-GB" sz="1333" dirty="0">
                <a:solidFill>
                  <a:srgbClr val="001965"/>
                </a:solidFill>
                <a:cs typeface="Arial" charset="0"/>
              </a:rPr>
              <a:t>92</a:t>
            </a:r>
          </a:p>
        </p:txBody>
      </p:sp>
      <p:sp>
        <p:nvSpPr>
          <p:cNvPr id="62" name="TextBox 61"/>
          <p:cNvSpPr txBox="1"/>
          <p:nvPr/>
        </p:nvSpPr>
        <p:spPr>
          <a:xfrm>
            <a:off x="10149674" y="5334890"/>
            <a:ext cx="607236" cy="297454"/>
          </a:xfrm>
          <a:prstGeom prst="rect">
            <a:avLst/>
          </a:prstGeom>
          <a:noFill/>
        </p:spPr>
        <p:txBody>
          <a:bodyPr wrap="square" rtlCol="0">
            <a:spAutoFit/>
          </a:bodyPr>
          <a:lstStyle/>
          <a:p>
            <a:pPr algn="ctr" fontAlgn="base">
              <a:spcBef>
                <a:spcPct val="0"/>
              </a:spcBef>
              <a:spcAft>
                <a:spcPct val="0"/>
              </a:spcAft>
            </a:pPr>
            <a:r>
              <a:rPr lang="en-GB" sz="1333" b="1" dirty="0">
                <a:solidFill>
                  <a:srgbClr val="001965"/>
                </a:solidFill>
                <a:cs typeface="Arial" charset="0"/>
              </a:rPr>
              <a:t>104</a:t>
            </a:r>
          </a:p>
        </p:txBody>
      </p:sp>
      <p:sp>
        <p:nvSpPr>
          <p:cNvPr id="64" name="Rectangle 1"/>
          <p:cNvSpPr>
            <a:spLocks noChangeArrowheads="1"/>
          </p:cNvSpPr>
          <p:nvPr/>
        </p:nvSpPr>
        <p:spPr bwMode="auto">
          <a:xfrm>
            <a:off x="438574" y="6087763"/>
            <a:ext cx="6957782" cy="45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227" tIns="61976" rIns="120227" bIns="61976" anchor="b">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r>
              <a:rPr lang="en-GB" sz="1067" dirty="0">
                <a:solidFill>
                  <a:srgbClr val="82786F"/>
                </a:solidFill>
                <a:ea typeface="Verdana" panose="020B0604030504040204" pitchFamily="34" charset="0"/>
                <a:cs typeface="Verdana" panose="020B0604030504040204" pitchFamily="34" charset="0"/>
              </a:rPr>
              <a:t>Mean (±SE). Observed means with no imputation for individuals completing each scheduled visit.</a:t>
            </a:r>
            <a:br>
              <a:rPr lang="en-GB" sz="1067" dirty="0">
                <a:solidFill>
                  <a:srgbClr val="82786F"/>
                </a:solidFill>
                <a:ea typeface="Verdana" panose="020B0604030504040204" pitchFamily="34" charset="0"/>
                <a:cs typeface="Verdana" panose="020B0604030504040204" pitchFamily="34" charset="0"/>
              </a:rPr>
            </a:br>
            <a:r>
              <a:rPr lang="en-GB" sz="1067" dirty="0">
                <a:solidFill>
                  <a:srgbClr val="82786F"/>
                </a:solidFill>
                <a:ea typeface="Verdana" panose="020B0604030504040204" pitchFamily="34" charset="0"/>
                <a:cs typeface="Verdana" panose="020B0604030504040204" pitchFamily="34" charset="0"/>
              </a:rPr>
              <a:t>ITT, intention to treat; LOCF, last observation carried forward; SE, standard error</a:t>
            </a:r>
          </a:p>
        </p:txBody>
      </p:sp>
      <p:sp>
        <p:nvSpPr>
          <p:cNvPr id="67" name="TextBox 66"/>
          <p:cNvSpPr txBox="1"/>
          <p:nvPr/>
        </p:nvSpPr>
        <p:spPr>
          <a:xfrm>
            <a:off x="0" y="6568625"/>
            <a:ext cx="2804401" cy="289375"/>
          </a:xfrm>
          <a:prstGeom prst="rect">
            <a:avLst/>
          </a:prstGeom>
          <a:noFill/>
        </p:spPr>
        <p:txBody>
          <a:bodyPr wrap="none" lIns="120227" tIns="61976" rIns="120227" bIns="61976" rtlCol="0" anchor="b">
            <a:spAutoFit/>
          </a:bodyPr>
          <a:lstStyle/>
          <a:p>
            <a:pPr fontAlgn="base">
              <a:spcBef>
                <a:spcPct val="0"/>
              </a:spcBef>
              <a:spcAft>
                <a:spcPct val="0"/>
              </a:spcAft>
            </a:pPr>
            <a:r>
              <a:rPr lang="en-GB" sz="1067" dirty="0" err="1">
                <a:solidFill>
                  <a:srgbClr val="82786F"/>
                </a:solidFill>
                <a:ea typeface="Verdana" panose="020B0604030504040204" pitchFamily="34" charset="0"/>
                <a:cs typeface="Verdana" panose="020B0604030504040204" pitchFamily="34" charset="0"/>
              </a:rPr>
              <a:t>Astrup</a:t>
            </a:r>
            <a:r>
              <a:rPr lang="en-GB" sz="1067" dirty="0">
                <a:solidFill>
                  <a:srgbClr val="82786F"/>
                </a:solidFill>
                <a:ea typeface="Verdana" panose="020B0604030504040204" pitchFamily="34" charset="0"/>
                <a:cs typeface="Verdana" panose="020B0604030504040204" pitchFamily="34" charset="0"/>
              </a:rPr>
              <a:t> </a:t>
            </a:r>
            <a:r>
              <a:rPr lang="en-GB" sz="1067" i="1" dirty="0">
                <a:solidFill>
                  <a:srgbClr val="82786F"/>
                </a:solidFill>
                <a:ea typeface="Verdana" panose="020B0604030504040204" pitchFamily="34" charset="0"/>
                <a:cs typeface="Verdana" panose="020B0604030504040204" pitchFamily="34" charset="0"/>
              </a:rPr>
              <a:t>et al. Int J </a:t>
            </a:r>
            <a:r>
              <a:rPr lang="en-GB" sz="1067" i="1" dirty="0" err="1">
                <a:solidFill>
                  <a:srgbClr val="82786F"/>
                </a:solidFill>
                <a:ea typeface="Verdana" panose="020B0604030504040204" pitchFamily="34" charset="0"/>
                <a:cs typeface="Verdana" panose="020B0604030504040204" pitchFamily="34" charset="0"/>
              </a:rPr>
              <a:t>Obes</a:t>
            </a:r>
            <a:r>
              <a:rPr lang="en-GB" sz="1067" i="1" dirty="0">
                <a:solidFill>
                  <a:srgbClr val="82786F"/>
                </a:solidFill>
                <a:ea typeface="Verdana" panose="020B0604030504040204" pitchFamily="34" charset="0"/>
                <a:cs typeface="Verdana" panose="020B0604030504040204" pitchFamily="34" charset="0"/>
              </a:rPr>
              <a:t> (</a:t>
            </a:r>
            <a:r>
              <a:rPr lang="en-GB" sz="1067" i="1" dirty="0" err="1">
                <a:solidFill>
                  <a:srgbClr val="82786F"/>
                </a:solidFill>
                <a:ea typeface="Verdana" panose="020B0604030504040204" pitchFamily="34" charset="0"/>
                <a:cs typeface="Verdana" panose="020B0604030504040204" pitchFamily="34" charset="0"/>
              </a:rPr>
              <a:t>Lond</a:t>
            </a:r>
            <a:r>
              <a:rPr lang="en-GB" sz="1067" i="1" dirty="0">
                <a:solidFill>
                  <a:srgbClr val="82786F"/>
                </a:solidFill>
                <a:ea typeface="Verdana" panose="020B0604030504040204" pitchFamily="34" charset="0"/>
                <a:cs typeface="Verdana" panose="020B0604030504040204" pitchFamily="34" charset="0"/>
              </a:rPr>
              <a:t>)</a:t>
            </a:r>
            <a:r>
              <a:rPr lang="en-GB" sz="1067" dirty="0">
                <a:solidFill>
                  <a:srgbClr val="82786F"/>
                </a:solidFill>
                <a:ea typeface="Verdana" panose="020B0604030504040204" pitchFamily="34" charset="0"/>
                <a:cs typeface="Verdana" panose="020B0604030504040204" pitchFamily="34" charset="0"/>
              </a:rPr>
              <a:t> 2012;36:843–54</a:t>
            </a:r>
          </a:p>
        </p:txBody>
      </p:sp>
      <p:sp>
        <p:nvSpPr>
          <p:cNvPr id="71" name="TextBox 70"/>
          <p:cNvSpPr txBox="1">
            <a:spLocks noChangeArrowheads="1"/>
          </p:cNvSpPr>
          <p:nvPr/>
        </p:nvSpPr>
        <p:spPr bwMode="auto">
          <a:xfrm>
            <a:off x="2222401" y="5633964"/>
            <a:ext cx="665567" cy="338554"/>
          </a:xfrm>
          <a:prstGeom prst="rect">
            <a:avLst/>
          </a:prstGeom>
          <a:noFill/>
          <a:ln w="9525">
            <a:noFill/>
            <a:miter lim="800000"/>
            <a:headEnd/>
            <a:tailEnd/>
          </a:ln>
        </p:spPr>
        <p:txBody>
          <a:bodyPr wrap="none">
            <a:spAutoFit/>
          </a:bodyPr>
          <a:lstStyle/>
          <a:p>
            <a:pPr algn="ctr">
              <a:defRPr/>
            </a:pPr>
            <a:r>
              <a:rPr lang="en-GB" sz="1600" kern="0" dirty="0">
                <a:solidFill>
                  <a:srgbClr val="001965"/>
                </a:solidFill>
                <a:cs typeface="Arial" charset="0"/>
              </a:rPr>
              <a:t>Week</a:t>
            </a:r>
          </a:p>
        </p:txBody>
      </p:sp>
      <p:sp>
        <p:nvSpPr>
          <p:cNvPr id="72" name="TextBox 71"/>
          <p:cNvSpPr txBox="1">
            <a:spLocks noChangeArrowheads="1"/>
          </p:cNvSpPr>
          <p:nvPr/>
        </p:nvSpPr>
        <p:spPr bwMode="auto">
          <a:xfrm>
            <a:off x="5538852" y="5633964"/>
            <a:ext cx="665567" cy="338554"/>
          </a:xfrm>
          <a:prstGeom prst="rect">
            <a:avLst/>
          </a:prstGeom>
          <a:noFill/>
          <a:ln w="9525">
            <a:noFill/>
            <a:miter lim="800000"/>
            <a:headEnd/>
            <a:tailEnd/>
          </a:ln>
        </p:spPr>
        <p:txBody>
          <a:bodyPr wrap="none">
            <a:spAutoFit/>
          </a:bodyPr>
          <a:lstStyle/>
          <a:p>
            <a:pPr algn="ctr">
              <a:defRPr/>
            </a:pPr>
            <a:r>
              <a:rPr lang="en-GB" sz="1600" kern="0" dirty="0">
                <a:solidFill>
                  <a:srgbClr val="001965"/>
                </a:solidFill>
                <a:cs typeface="Arial" charset="0"/>
              </a:rPr>
              <a:t>Week</a:t>
            </a:r>
          </a:p>
        </p:txBody>
      </p:sp>
      <p:sp>
        <p:nvSpPr>
          <p:cNvPr id="75" name="TextBox 74"/>
          <p:cNvSpPr txBox="1">
            <a:spLocks noChangeArrowheads="1"/>
          </p:cNvSpPr>
          <p:nvPr/>
        </p:nvSpPr>
        <p:spPr bwMode="auto">
          <a:xfrm>
            <a:off x="3538439" y="5633964"/>
            <a:ext cx="665567" cy="338554"/>
          </a:xfrm>
          <a:prstGeom prst="rect">
            <a:avLst/>
          </a:prstGeom>
          <a:noFill/>
          <a:ln w="9525">
            <a:noFill/>
            <a:miter lim="800000"/>
            <a:headEnd/>
            <a:tailEnd/>
          </a:ln>
        </p:spPr>
        <p:txBody>
          <a:bodyPr wrap="none">
            <a:spAutoFit/>
          </a:bodyPr>
          <a:lstStyle/>
          <a:p>
            <a:pPr algn="ctr">
              <a:defRPr/>
            </a:pPr>
            <a:r>
              <a:rPr lang="en-GB" sz="1600" kern="0" dirty="0">
                <a:solidFill>
                  <a:srgbClr val="001965"/>
                </a:solidFill>
                <a:cs typeface="Arial" charset="0"/>
              </a:rPr>
              <a:t>Week</a:t>
            </a:r>
          </a:p>
        </p:txBody>
      </p:sp>
      <p:grpSp>
        <p:nvGrpSpPr>
          <p:cNvPr id="29" name="Group 28"/>
          <p:cNvGrpSpPr/>
          <p:nvPr/>
        </p:nvGrpSpPr>
        <p:grpSpPr>
          <a:xfrm>
            <a:off x="6111009" y="1519619"/>
            <a:ext cx="5301884" cy="623423"/>
            <a:chOff x="4583257" y="1139713"/>
            <a:chExt cx="3976413" cy="467567"/>
          </a:xfrm>
        </p:grpSpPr>
        <p:sp>
          <p:nvSpPr>
            <p:cNvPr id="35" name="TextBox 74"/>
            <p:cNvSpPr txBox="1">
              <a:spLocks noChangeArrowheads="1"/>
            </p:cNvSpPr>
            <p:nvPr/>
          </p:nvSpPr>
          <p:spPr bwMode="auto">
            <a:xfrm>
              <a:off x="4785487" y="1139713"/>
              <a:ext cx="629018" cy="22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1965"/>
                  </a:solidFill>
                  <a:latin typeface="Verdana" pitchFamily="34" charset="0"/>
                  <a:cs typeface="Arial" charset="0"/>
                </a:defRPr>
              </a:lvl1pPr>
              <a:lvl2pPr marL="742950" indent="-285750" eaLnBrk="0" hangingPunct="0">
                <a:defRPr b="1">
                  <a:solidFill>
                    <a:srgbClr val="001965"/>
                  </a:solidFill>
                  <a:latin typeface="Verdana" pitchFamily="34" charset="0"/>
                  <a:cs typeface="Arial" charset="0"/>
                </a:defRPr>
              </a:lvl2pPr>
              <a:lvl3pPr marL="1143000" indent="-228600" eaLnBrk="0" hangingPunct="0">
                <a:defRPr b="1">
                  <a:solidFill>
                    <a:srgbClr val="001965"/>
                  </a:solidFill>
                  <a:latin typeface="Verdana" pitchFamily="34" charset="0"/>
                  <a:cs typeface="Arial" charset="0"/>
                </a:defRPr>
              </a:lvl3pPr>
              <a:lvl4pPr marL="1600200" indent="-228600" eaLnBrk="0" hangingPunct="0">
                <a:defRPr b="1">
                  <a:solidFill>
                    <a:srgbClr val="001965"/>
                  </a:solidFill>
                  <a:latin typeface="Verdana" pitchFamily="34" charset="0"/>
                  <a:cs typeface="Arial" charset="0"/>
                </a:defRPr>
              </a:lvl4pPr>
              <a:lvl5pPr marL="2057400" indent="-228600" eaLnBrk="0" hangingPunct="0">
                <a:defRPr b="1">
                  <a:solidFill>
                    <a:srgbClr val="001965"/>
                  </a:solidFill>
                  <a:latin typeface="Verdana" pitchFamily="34" charset="0"/>
                  <a:cs typeface="Arial" charset="0"/>
                </a:defRPr>
              </a:lvl5pPr>
              <a:lvl6pPr marL="2514600" indent="-228600" eaLnBrk="0" fontAlgn="base" hangingPunct="0">
                <a:spcBef>
                  <a:spcPct val="0"/>
                </a:spcBef>
                <a:spcAft>
                  <a:spcPct val="0"/>
                </a:spcAft>
                <a:defRPr b="1">
                  <a:solidFill>
                    <a:srgbClr val="001965"/>
                  </a:solidFill>
                  <a:latin typeface="Verdana" pitchFamily="34" charset="0"/>
                  <a:cs typeface="Arial" charset="0"/>
                </a:defRPr>
              </a:lvl6pPr>
              <a:lvl7pPr marL="2971800" indent="-228600" eaLnBrk="0" fontAlgn="base" hangingPunct="0">
                <a:spcBef>
                  <a:spcPct val="0"/>
                </a:spcBef>
                <a:spcAft>
                  <a:spcPct val="0"/>
                </a:spcAft>
                <a:defRPr b="1">
                  <a:solidFill>
                    <a:srgbClr val="001965"/>
                  </a:solidFill>
                  <a:latin typeface="Verdana" pitchFamily="34" charset="0"/>
                  <a:cs typeface="Arial" charset="0"/>
                </a:defRPr>
              </a:lvl7pPr>
              <a:lvl8pPr marL="3429000" indent="-228600" eaLnBrk="0" fontAlgn="base" hangingPunct="0">
                <a:spcBef>
                  <a:spcPct val="0"/>
                </a:spcBef>
                <a:spcAft>
                  <a:spcPct val="0"/>
                </a:spcAft>
                <a:defRPr b="1">
                  <a:solidFill>
                    <a:srgbClr val="001965"/>
                  </a:solidFill>
                  <a:latin typeface="Verdana" pitchFamily="34" charset="0"/>
                  <a:cs typeface="Arial" charset="0"/>
                </a:defRPr>
              </a:lvl8pPr>
              <a:lvl9pPr marL="3886200" indent="-228600" eaLnBrk="0" fontAlgn="base" hangingPunct="0">
                <a:spcBef>
                  <a:spcPct val="0"/>
                </a:spcBef>
                <a:spcAft>
                  <a:spcPct val="0"/>
                </a:spcAft>
                <a:defRPr b="1">
                  <a:solidFill>
                    <a:srgbClr val="001965"/>
                  </a:solidFill>
                  <a:latin typeface="Verdana" pitchFamily="34" charset="0"/>
                  <a:cs typeface="Arial" charset="0"/>
                </a:defRPr>
              </a:lvl9pPr>
            </a:lstStyle>
            <a:p>
              <a:pPr eaLnBrk="1" fontAlgn="base" hangingPunct="1">
                <a:spcBef>
                  <a:spcPct val="0"/>
                </a:spcBef>
                <a:spcAft>
                  <a:spcPct val="0"/>
                </a:spcAft>
                <a:defRPr/>
              </a:pPr>
              <a:r>
                <a:rPr lang="en-GB" sz="1333" b="0" dirty="0">
                  <a:latin typeface="Verdana"/>
                </a:rPr>
                <a:t>Placebo</a:t>
              </a:r>
            </a:p>
          </p:txBody>
        </p:sp>
        <p:sp>
          <p:nvSpPr>
            <p:cNvPr id="36" name="TextBox 75"/>
            <p:cNvSpPr txBox="1">
              <a:spLocks noChangeArrowheads="1"/>
            </p:cNvSpPr>
            <p:nvPr/>
          </p:nvSpPr>
          <p:spPr bwMode="auto">
            <a:xfrm>
              <a:off x="4785463" y="1384190"/>
              <a:ext cx="609782" cy="22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1965"/>
                  </a:solidFill>
                  <a:latin typeface="Verdana" pitchFamily="34" charset="0"/>
                  <a:cs typeface="Arial" charset="0"/>
                </a:defRPr>
              </a:lvl1pPr>
              <a:lvl2pPr marL="742950" indent="-285750" eaLnBrk="0" hangingPunct="0">
                <a:defRPr b="1">
                  <a:solidFill>
                    <a:srgbClr val="001965"/>
                  </a:solidFill>
                  <a:latin typeface="Verdana" pitchFamily="34" charset="0"/>
                  <a:cs typeface="Arial" charset="0"/>
                </a:defRPr>
              </a:lvl2pPr>
              <a:lvl3pPr marL="1143000" indent="-228600" eaLnBrk="0" hangingPunct="0">
                <a:defRPr b="1">
                  <a:solidFill>
                    <a:srgbClr val="001965"/>
                  </a:solidFill>
                  <a:latin typeface="Verdana" pitchFamily="34" charset="0"/>
                  <a:cs typeface="Arial" charset="0"/>
                </a:defRPr>
              </a:lvl3pPr>
              <a:lvl4pPr marL="1600200" indent="-228600" eaLnBrk="0" hangingPunct="0">
                <a:defRPr b="1">
                  <a:solidFill>
                    <a:srgbClr val="001965"/>
                  </a:solidFill>
                  <a:latin typeface="Verdana" pitchFamily="34" charset="0"/>
                  <a:cs typeface="Arial" charset="0"/>
                </a:defRPr>
              </a:lvl4pPr>
              <a:lvl5pPr marL="2057400" indent="-228600" eaLnBrk="0" hangingPunct="0">
                <a:defRPr b="1">
                  <a:solidFill>
                    <a:srgbClr val="001965"/>
                  </a:solidFill>
                  <a:latin typeface="Verdana" pitchFamily="34" charset="0"/>
                  <a:cs typeface="Arial" charset="0"/>
                </a:defRPr>
              </a:lvl5pPr>
              <a:lvl6pPr marL="2514600" indent="-228600" eaLnBrk="0" fontAlgn="base" hangingPunct="0">
                <a:spcBef>
                  <a:spcPct val="0"/>
                </a:spcBef>
                <a:spcAft>
                  <a:spcPct val="0"/>
                </a:spcAft>
                <a:defRPr b="1">
                  <a:solidFill>
                    <a:srgbClr val="001965"/>
                  </a:solidFill>
                  <a:latin typeface="Verdana" pitchFamily="34" charset="0"/>
                  <a:cs typeface="Arial" charset="0"/>
                </a:defRPr>
              </a:lvl6pPr>
              <a:lvl7pPr marL="2971800" indent="-228600" eaLnBrk="0" fontAlgn="base" hangingPunct="0">
                <a:spcBef>
                  <a:spcPct val="0"/>
                </a:spcBef>
                <a:spcAft>
                  <a:spcPct val="0"/>
                </a:spcAft>
                <a:defRPr b="1">
                  <a:solidFill>
                    <a:srgbClr val="001965"/>
                  </a:solidFill>
                  <a:latin typeface="Verdana" pitchFamily="34" charset="0"/>
                  <a:cs typeface="Arial" charset="0"/>
                </a:defRPr>
              </a:lvl7pPr>
              <a:lvl8pPr marL="3429000" indent="-228600" eaLnBrk="0" fontAlgn="base" hangingPunct="0">
                <a:spcBef>
                  <a:spcPct val="0"/>
                </a:spcBef>
                <a:spcAft>
                  <a:spcPct val="0"/>
                </a:spcAft>
                <a:defRPr b="1">
                  <a:solidFill>
                    <a:srgbClr val="001965"/>
                  </a:solidFill>
                  <a:latin typeface="Verdana" pitchFamily="34" charset="0"/>
                  <a:cs typeface="Arial" charset="0"/>
                </a:defRPr>
              </a:lvl8pPr>
              <a:lvl9pPr marL="3886200" indent="-228600" eaLnBrk="0" fontAlgn="base" hangingPunct="0">
                <a:spcBef>
                  <a:spcPct val="0"/>
                </a:spcBef>
                <a:spcAft>
                  <a:spcPct val="0"/>
                </a:spcAft>
                <a:defRPr b="1">
                  <a:solidFill>
                    <a:srgbClr val="001965"/>
                  </a:solidFill>
                  <a:latin typeface="Verdana" pitchFamily="34" charset="0"/>
                  <a:cs typeface="Arial" charset="0"/>
                </a:defRPr>
              </a:lvl9pPr>
            </a:lstStyle>
            <a:p>
              <a:pPr eaLnBrk="1" fontAlgn="base" hangingPunct="1">
                <a:spcBef>
                  <a:spcPct val="0"/>
                </a:spcBef>
                <a:spcAft>
                  <a:spcPct val="0"/>
                </a:spcAft>
                <a:defRPr/>
              </a:pPr>
              <a:r>
                <a:rPr lang="en-GB" sz="1333" b="0" dirty="0">
                  <a:latin typeface="Verdana"/>
                </a:rPr>
                <a:t>Orlistat</a:t>
              </a:r>
            </a:p>
          </p:txBody>
        </p:sp>
        <p:sp>
          <p:nvSpPr>
            <p:cNvPr id="39" name="TextBox 80"/>
            <p:cNvSpPr txBox="1">
              <a:spLocks noChangeArrowheads="1"/>
            </p:cNvSpPr>
            <p:nvPr/>
          </p:nvSpPr>
          <p:spPr bwMode="auto">
            <a:xfrm>
              <a:off x="5669336" y="1139713"/>
              <a:ext cx="1314447" cy="22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1965"/>
                  </a:solidFill>
                  <a:latin typeface="Verdana" pitchFamily="34" charset="0"/>
                  <a:cs typeface="Arial" charset="0"/>
                </a:defRPr>
              </a:lvl1pPr>
              <a:lvl2pPr marL="742950" indent="-285750" eaLnBrk="0" hangingPunct="0">
                <a:defRPr b="1">
                  <a:solidFill>
                    <a:srgbClr val="001965"/>
                  </a:solidFill>
                  <a:latin typeface="Verdana" pitchFamily="34" charset="0"/>
                  <a:cs typeface="Arial" charset="0"/>
                </a:defRPr>
              </a:lvl2pPr>
              <a:lvl3pPr marL="1143000" indent="-228600" eaLnBrk="0" hangingPunct="0">
                <a:defRPr b="1">
                  <a:solidFill>
                    <a:srgbClr val="001965"/>
                  </a:solidFill>
                  <a:latin typeface="Verdana" pitchFamily="34" charset="0"/>
                  <a:cs typeface="Arial" charset="0"/>
                </a:defRPr>
              </a:lvl3pPr>
              <a:lvl4pPr marL="1600200" indent="-228600" eaLnBrk="0" hangingPunct="0">
                <a:defRPr b="1">
                  <a:solidFill>
                    <a:srgbClr val="001965"/>
                  </a:solidFill>
                  <a:latin typeface="Verdana" pitchFamily="34" charset="0"/>
                  <a:cs typeface="Arial" charset="0"/>
                </a:defRPr>
              </a:lvl4pPr>
              <a:lvl5pPr marL="2057400" indent="-228600" eaLnBrk="0" hangingPunct="0">
                <a:defRPr b="1">
                  <a:solidFill>
                    <a:srgbClr val="001965"/>
                  </a:solidFill>
                  <a:latin typeface="Verdana" pitchFamily="34" charset="0"/>
                  <a:cs typeface="Arial" charset="0"/>
                </a:defRPr>
              </a:lvl5pPr>
              <a:lvl6pPr marL="2514600" indent="-228600" eaLnBrk="0" fontAlgn="base" hangingPunct="0">
                <a:spcBef>
                  <a:spcPct val="0"/>
                </a:spcBef>
                <a:spcAft>
                  <a:spcPct val="0"/>
                </a:spcAft>
                <a:defRPr b="1">
                  <a:solidFill>
                    <a:srgbClr val="001965"/>
                  </a:solidFill>
                  <a:latin typeface="Verdana" pitchFamily="34" charset="0"/>
                  <a:cs typeface="Arial" charset="0"/>
                </a:defRPr>
              </a:lvl6pPr>
              <a:lvl7pPr marL="2971800" indent="-228600" eaLnBrk="0" fontAlgn="base" hangingPunct="0">
                <a:spcBef>
                  <a:spcPct val="0"/>
                </a:spcBef>
                <a:spcAft>
                  <a:spcPct val="0"/>
                </a:spcAft>
                <a:defRPr b="1">
                  <a:solidFill>
                    <a:srgbClr val="001965"/>
                  </a:solidFill>
                  <a:latin typeface="Verdana" pitchFamily="34" charset="0"/>
                  <a:cs typeface="Arial" charset="0"/>
                </a:defRPr>
              </a:lvl7pPr>
              <a:lvl8pPr marL="3429000" indent="-228600" eaLnBrk="0" fontAlgn="base" hangingPunct="0">
                <a:spcBef>
                  <a:spcPct val="0"/>
                </a:spcBef>
                <a:spcAft>
                  <a:spcPct val="0"/>
                </a:spcAft>
                <a:defRPr b="1">
                  <a:solidFill>
                    <a:srgbClr val="001965"/>
                  </a:solidFill>
                  <a:latin typeface="Verdana" pitchFamily="34" charset="0"/>
                  <a:cs typeface="Arial" charset="0"/>
                </a:defRPr>
              </a:lvl8pPr>
              <a:lvl9pPr marL="3886200" indent="-228600" eaLnBrk="0" fontAlgn="base" hangingPunct="0">
                <a:spcBef>
                  <a:spcPct val="0"/>
                </a:spcBef>
                <a:spcAft>
                  <a:spcPct val="0"/>
                </a:spcAft>
                <a:defRPr b="1">
                  <a:solidFill>
                    <a:srgbClr val="001965"/>
                  </a:solidFill>
                  <a:latin typeface="Verdana" pitchFamily="34" charset="0"/>
                  <a:cs typeface="Arial" charset="0"/>
                </a:defRPr>
              </a:lvl9pPr>
            </a:lstStyle>
            <a:p>
              <a:pPr eaLnBrk="1" fontAlgn="base" hangingPunct="1">
                <a:spcBef>
                  <a:spcPct val="0"/>
                </a:spcBef>
                <a:spcAft>
                  <a:spcPct val="0"/>
                </a:spcAft>
                <a:defRPr/>
              </a:pPr>
              <a:r>
                <a:rPr lang="en-GB" sz="1333" b="0" dirty="0">
                  <a:latin typeface="Verdana"/>
                </a:rPr>
                <a:t>Liraglutide 1.2 mg</a:t>
              </a:r>
            </a:p>
          </p:txBody>
        </p:sp>
        <p:sp>
          <p:nvSpPr>
            <p:cNvPr id="40" name="TextBox 81"/>
            <p:cNvSpPr txBox="1">
              <a:spLocks noChangeArrowheads="1"/>
            </p:cNvSpPr>
            <p:nvPr/>
          </p:nvSpPr>
          <p:spPr bwMode="auto">
            <a:xfrm>
              <a:off x="5669336" y="1384190"/>
              <a:ext cx="1314447" cy="22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1965"/>
                  </a:solidFill>
                  <a:latin typeface="Verdana" pitchFamily="34" charset="0"/>
                  <a:cs typeface="Arial" charset="0"/>
                </a:defRPr>
              </a:lvl1pPr>
              <a:lvl2pPr marL="742950" indent="-285750" eaLnBrk="0" hangingPunct="0">
                <a:defRPr b="1">
                  <a:solidFill>
                    <a:srgbClr val="001965"/>
                  </a:solidFill>
                  <a:latin typeface="Verdana" pitchFamily="34" charset="0"/>
                  <a:cs typeface="Arial" charset="0"/>
                </a:defRPr>
              </a:lvl2pPr>
              <a:lvl3pPr marL="1143000" indent="-228600" eaLnBrk="0" hangingPunct="0">
                <a:defRPr b="1">
                  <a:solidFill>
                    <a:srgbClr val="001965"/>
                  </a:solidFill>
                  <a:latin typeface="Verdana" pitchFamily="34" charset="0"/>
                  <a:cs typeface="Arial" charset="0"/>
                </a:defRPr>
              </a:lvl3pPr>
              <a:lvl4pPr marL="1600200" indent="-228600" eaLnBrk="0" hangingPunct="0">
                <a:defRPr b="1">
                  <a:solidFill>
                    <a:srgbClr val="001965"/>
                  </a:solidFill>
                  <a:latin typeface="Verdana" pitchFamily="34" charset="0"/>
                  <a:cs typeface="Arial" charset="0"/>
                </a:defRPr>
              </a:lvl4pPr>
              <a:lvl5pPr marL="2057400" indent="-228600" eaLnBrk="0" hangingPunct="0">
                <a:defRPr b="1">
                  <a:solidFill>
                    <a:srgbClr val="001965"/>
                  </a:solidFill>
                  <a:latin typeface="Verdana" pitchFamily="34" charset="0"/>
                  <a:cs typeface="Arial" charset="0"/>
                </a:defRPr>
              </a:lvl5pPr>
              <a:lvl6pPr marL="2514600" indent="-228600" eaLnBrk="0" fontAlgn="base" hangingPunct="0">
                <a:spcBef>
                  <a:spcPct val="0"/>
                </a:spcBef>
                <a:spcAft>
                  <a:spcPct val="0"/>
                </a:spcAft>
                <a:defRPr b="1">
                  <a:solidFill>
                    <a:srgbClr val="001965"/>
                  </a:solidFill>
                  <a:latin typeface="Verdana" pitchFamily="34" charset="0"/>
                  <a:cs typeface="Arial" charset="0"/>
                </a:defRPr>
              </a:lvl6pPr>
              <a:lvl7pPr marL="2971800" indent="-228600" eaLnBrk="0" fontAlgn="base" hangingPunct="0">
                <a:spcBef>
                  <a:spcPct val="0"/>
                </a:spcBef>
                <a:spcAft>
                  <a:spcPct val="0"/>
                </a:spcAft>
                <a:defRPr b="1">
                  <a:solidFill>
                    <a:srgbClr val="001965"/>
                  </a:solidFill>
                  <a:latin typeface="Verdana" pitchFamily="34" charset="0"/>
                  <a:cs typeface="Arial" charset="0"/>
                </a:defRPr>
              </a:lvl7pPr>
              <a:lvl8pPr marL="3429000" indent="-228600" eaLnBrk="0" fontAlgn="base" hangingPunct="0">
                <a:spcBef>
                  <a:spcPct val="0"/>
                </a:spcBef>
                <a:spcAft>
                  <a:spcPct val="0"/>
                </a:spcAft>
                <a:defRPr b="1">
                  <a:solidFill>
                    <a:srgbClr val="001965"/>
                  </a:solidFill>
                  <a:latin typeface="Verdana" pitchFamily="34" charset="0"/>
                  <a:cs typeface="Arial" charset="0"/>
                </a:defRPr>
              </a:lvl8pPr>
              <a:lvl9pPr marL="3886200" indent="-228600" eaLnBrk="0" fontAlgn="base" hangingPunct="0">
                <a:spcBef>
                  <a:spcPct val="0"/>
                </a:spcBef>
                <a:spcAft>
                  <a:spcPct val="0"/>
                </a:spcAft>
                <a:defRPr b="1">
                  <a:solidFill>
                    <a:srgbClr val="001965"/>
                  </a:solidFill>
                  <a:latin typeface="Verdana" pitchFamily="34" charset="0"/>
                  <a:cs typeface="Arial" charset="0"/>
                </a:defRPr>
              </a:lvl9pPr>
            </a:lstStyle>
            <a:p>
              <a:pPr eaLnBrk="1" fontAlgn="base" hangingPunct="1">
                <a:spcBef>
                  <a:spcPct val="0"/>
                </a:spcBef>
                <a:spcAft>
                  <a:spcPct val="0"/>
                </a:spcAft>
                <a:defRPr/>
              </a:pPr>
              <a:r>
                <a:rPr lang="en-GB" sz="1333" b="0" dirty="0">
                  <a:latin typeface="Verdana"/>
                </a:rPr>
                <a:t>Liraglutide 1.8 mg</a:t>
              </a:r>
            </a:p>
          </p:txBody>
        </p:sp>
        <p:sp>
          <p:nvSpPr>
            <p:cNvPr id="41" name="TextBox 82"/>
            <p:cNvSpPr txBox="1">
              <a:spLocks noChangeArrowheads="1"/>
            </p:cNvSpPr>
            <p:nvPr/>
          </p:nvSpPr>
          <p:spPr bwMode="auto">
            <a:xfrm>
              <a:off x="7245223" y="1139713"/>
              <a:ext cx="1314447" cy="22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1965"/>
                  </a:solidFill>
                  <a:latin typeface="Verdana" pitchFamily="34" charset="0"/>
                  <a:cs typeface="Arial" charset="0"/>
                </a:defRPr>
              </a:lvl1pPr>
              <a:lvl2pPr marL="742950" indent="-285750" eaLnBrk="0" hangingPunct="0">
                <a:defRPr b="1">
                  <a:solidFill>
                    <a:srgbClr val="001965"/>
                  </a:solidFill>
                  <a:latin typeface="Verdana" pitchFamily="34" charset="0"/>
                  <a:cs typeface="Arial" charset="0"/>
                </a:defRPr>
              </a:lvl2pPr>
              <a:lvl3pPr marL="1143000" indent="-228600" eaLnBrk="0" hangingPunct="0">
                <a:defRPr b="1">
                  <a:solidFill>
                    <a:srgbClr val="001965"/>
                  </a:solidFill>
                  <a:latin typeface="Verdana" pitchFamily="34" charset="0"/>
                  <a:cs typeface="Arial" charset="0"/>
                </a:defRPr>
              </a:lvl3pPr>
              <a:lvl4pPr marL="1600200" indent="-228600" eaLnBrk="0" hangingPunct="0">
                <a:defRPr b="1">
                  <a:solidFill>
                    <a:srgbClr val="001965"/>
                  </a:solidFill>
                  <a:latin typeface="Verdana" pitchFamily="34" charset="0"/>
                  <a:cs typeface="Arial" charset="0"/>
                </a:defRPr>
              </a:lvl4pPr>
              <a:lvl5pPr marL="2057400" indent="-228600" eaLnBrk="0" hangingPunct="0">
                <a:defRPr b="1">
                  <a:solidFill>
                    <a:srgbClr val="001965"/>
                  </a:solidFill>
                  <a:latin typeface="Verdana" pitchFamily="34" charset="0"/>
                  <a:cs typeface="Arial" charset="0"/>
                </a:defRPr>
              </a:lvl5pPr>
              <a:lvl6pPr marL="2514600" indent="-228600" eaLnBrk="0" fontAlgn="base" hangingPunct="0">
                <a:spcBef>
                  <a:spcPct val="0"/>
                </a:spcBef>
                <a:spcAft>
                  <a:spcPct val="0"/>
                </a:spcAft>
                <a:defRPr b="1">
                  <a:solidFill>
                    <a:srgbClr val="001965"/>
                  </a:solidFill>
                  <a:latin typeface="Verdana" pitchFamily="34" charset="0"/>
                  <a:cs typeface="Arial" charset="0"/>
                </a:defRPr>
              </a:lvl6pPr>
              <a:lvl7pPr marL="2971800" indent="-228600" eaLnBrk="0" fontAlgn="base" hangingPunct="0">
                <a:spcBef>
                  <a:spcPct val="0"/>
                </a:spcBef>
                <a:spcAft>
                  <a:spcPct val="0"/>
                </a:spcAft>
                <a:defRPr b="1">
                  <a:solidFill>
                    <a:srgbClr val="001965"/>
                  </a:solidFill>
                  <a:latin typeface="Verdana" pitchFamily="34" charset="0"/>
                  <a:cs typeface="Arial" charset="0"/>
                </a:defRPr>
              </a:lvl7pPr>
              <a:lvl8pPr marL="3429000" indent="-228600" eaLnBrk="0" fontAlgn="base" hangingPunct="0">
                <a:spcBef>
                  <a:spcPct val="0"/>
                </a:spcBef>
                <a:spcAft>
                  <a:spcPct val="0"/>
                </a:spcAft>
                <a:defRPr b="1">
                  <a:solidFill>
                    <a:srgbClr val="001965"/>
                  </a:solidFill>
                  <a:latin typeface="Verdana" pitchFamily="34" charset="0"/>
                  <a:cs typeface="Arial" charset="0"/>
                </a:defRPr>
              </a:lvl8pPr>
              <a:lvl9pPr marL="3886200" indent="-228600" eaLnBrk="0" fontAlgn="base" hangingPunct="0">
                <a:spcBef>
                  <a:spcPct val="0"/>
                </a:spcBef>
                <a:spcAft>
                  <a:spcPct val="0"/>
                </a:spcAft>
                <a:defRPr b="1">
                  <a:solidFill>
                    <a:srgbClr val="001965"/>
                  </a:solidFill>
                  <a:latin typeface="Verdana" pitchFamily="34" charset="0"/>
                  <a:cs typeface="Arial" charset="0"/>
                </a:defRPr>
              </a:lvl9pPr>
            </a:lstStyle>
            <a:p>
              <a:pPr eaLnBrk="1" fontAlgn="base" hangingPunct="1">
                <a:spcBef>
                  <a:spcPct val="0"/>
                </a:spcBef>
                <a:spcAft>
                  <a:spcPct val="0"/>
                </a:spcAft>
                <a:defRPr/>
              </a:pPr>
              <a:r>
                <a:rPr lang="en-GB" sz="1333" b="0" dirty="0">
                  <a:latin typeface="Verdana"/>
                </a:rPr>
                <a:t>Liraglutide 2.4 mg</a:t>
              </a:r>
            </a:p>
          </p:txBody>
        </p:sp>
        <p:sp>
          <p:nvSpPr>
            <p:cNvPr id="42" name="TextBox 83"/>
            <p:cNvSpPr txBox="1">
              <a:spLocks noChangeArrowheads="1"/>
            </p:cNvSpPr>
            <p:nvPr/>
          </p:nvSpPr>
          <p:spPr bwMode="auto">
            <a:xfrm>
              <a:off x="7245223" y="1384190"/>
              <a:ext cx="1314447" cy="22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1965"/>
                  </a:solidFill>
                  <a:latin typeface="Verdana" pitchFamily="34" charset="0"/>
                  <a:cs typeface="Arial" charset="0"/>
                </a:defRPr>
              </a:lvl1pPr>
              <a:lvl2pPr marL="742950" indent="-285750" eaLnBrk="0" hangingPunct="0">
                <a:defRPr b="1">
                  <a:solidFill>
                    <a:srgbClr val="001965"/>
                  </a:solidFill>
                  <a:latin typeface="Verdana" pitchFamily="34" charset="0"/>
                  <a:cs typeface="Arial" charset="0"/>
                </a:defRPr>
              </a:lvl2pPr>
              <a:lvl3pPr marL="1143000" indent="-228600" eaLnBrk="0" hangingPunct="0">
                <a:defRPr b="1">
                  <a:solidFill>
                    <a:srgbClr val="001965"/>
                  </a:solidFill>
                  <a:latin typeface="Verdana" pitchFamily="34" charset="0"/>
                  <a:cs typeface="Arial" charset="0"/>
                </a:defRPr>
              </a:lvl3pPr>
              <a:lvl4pPr marL="1600200" indent="-228600" eaLnBrk="0" hangingPunct="0">
                <a:defRPr b="1">
                  <a:solidFill>
                    <a:srgbClr val="001965"/>
                  </a:solidFill>
                  <a:latin typeface="Verdana" pitchFamily="34" charset="0"/>
                  <a:cs typeface="Arial" charset="0"/>
                </a:defRPr>
              </a:lvl4pPr>
              <a:lvl5pPr marL="2057400" indent="-228600" eaLnBrk="0" hangingPunct="0">
                <a:defRPr b="1">
                  <a:solidFill>
                    <a:srgbClr val="001965"/>
                  </a:solidFill>
                  <a:latin typeface="Verdana" pitchFamily="34" charset="0"/>
                  <a:cs typeface="Arial" charset="0"/>
                </a:defRPr>
              </a:lvl5pPr>
              <a:lvl6pPr marL="2514600" indent="-228600" eaLnBrk="0" fontAlgn="base" hangingPunct="0">
                <a:spcBef>
                  <a:spcPct val="0"/>
                </a:spcBef>
                <a:spcAft>
                  <a:spcPct val="0"/>
                </a:spcAft>
                <a:defRPr b="1">
                  <a:solidFill>
                    <a:srgbClr val="001965"/>
                  </a:solidFill>
                  <a:latin typeface="Verdana" pitchFamily="34" charset="0"/>
                  <a:cs typeface="Arial" charset="0"/>
                </a:defRPr>
              </a:lvl6pPr>
              <a:lvl7pPr marL="2971800" indent="-228600" eaLnBrk="0" fontAlgn="base" hangingPunct="0">
                <a:spcBef>
                  <a:spcPct val="0"/>
                </a:spcBef>
                <a:spcAft>
                  <a:spcPct val="0"/>
                </a:spcAft>
                <a:defRPr b="1">
                  <a:solidFill>
                    <a:srgbClr val="001965"/>
                  </a:solidFill>
                  <a:latin typeface="Verdana" pitchFamily="34" charset="0"/>
                  <a:cs typeface="Arial" charset="0"/>
                </a:defRPr>
              </a:lvl7pPr>
              <a:lvl8pPr marL="3429000" indent="-228600" eaLnBrk="0" fontAlgn="base" hangingPunct="0">
                <a:spcBef>
                  <a:spcPct val="0"/>
                </a:spcBef>
                <a:spcAft>
                  <a:spcPct val="0"/>
                </a:spcAft>
                <a:defRPr b="1">
                  <a:solidFill>
                    <a:srgbClr val="001965"/>
                  </a:solidFill>
                  <a:latin typeface="Verdana" pitchFamily="34" charset="0"/>
                  <a:cs typeface="Arial" charset="0"/>
                </a:defRPr>
              </a:lvl8pPr>
              <a:lvl9pPr marL="3886200" indent="-228600" eaLnBrk="0" fontAlgn="base" hangingPunct="0">
                <a:spcBef>
                  <a:spcPct val="0"/>
                </a:spcBef>
                <a:spcAft>
                  <a:spcPct val="0"/>
                </a:spcAft>
                <a:defRPr b="1">
                  <a:solidFill>
                    <a:srgbClr val="001965"/>
                  </a:solidFill>
                  <a:latin typeface="Verdana" pitchFamily="34" charset="0"/>
                  <a:cs typeface="Arial" charset="0"/>
                </a:defRPr>
              </a:lvl9pPr>
            </a:lstStyle>
            <a:p>
              <a:pPr eaLnBrk="1" fontAlgn="base" hangingPunct="1">
                <a:spcBef>
                  <a:spcPct val="0"/>
                </a:spcBef>
                <a:spcAft>
                  <a:spcPct val="0"/>
                </a:spcAft>
                <a:defRPr/>
              </a:pPr>
              <a:r>
                <a:rPr lang="en-GB" sz="1333" b="0" dirty="0">
                  <a:latin typeface="Verdana"/>
                </a:rPr>
                <a:t>Liraglutide 3.0 mg</a:t>
              </a:r>
            </a:p>
          </p:txBody>
        </p:sp>
        <p:cxnSp>
          <p:nvCxnSpPr>
            <p:cNvPr id="27" name="Straight Connector 26"/>
            <p:cNvCxnSpPr/>
            <p:nvPr/>
          </p:nvCxnSpPr>
          <p:spPr>
            <a:xfrm>
              <a:off x="4583257" y="1262823"/>
              <a:ext cx="252000" cy="0"/>
            </a:xfrm>
            <a:prstGeom prst="line">
              <a:avLst/>
            </a:prstGeom>
            <a:ln w="19050">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583257" y="1507300"/>
              <a:ext cx="252000" cy="0"/>
            </a:xfrm>
            <a:prstGeom prst="line">
              <a:avLst/>
            </a:prstGeom>
            <a:ln w="1905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459040" y="1262823"/>
              <a:ext cx="252000" cy="0"/>
            </a:xfrm>
            <a:prstGeom prst="line">
              <a:avLst/>
            </a:prstGeom>
            <a:ln w="19050">
              <a:solidFill>
                <a:srgbClr val="C2DEE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459040" y="1507300"/>
              <a:ext cx="252000" cy="0"/>
            </a:xfrm>
            <a:prstGeom prst="line">
              <a:avLst/>
            </a:prstGeom>
            <a:ln w="1905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034228" y="1262823"/>
              <a:ext cx="252000" cy="0"/>
            </a:xfrm>
            <a:prstGeom prst="line">
              <a:avLst/>
            </a:prstGeom>
            <a:ln w="19050">
              <a:solidFill>
                <a:srgbClr val="007C9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034228" y="1507300"/>
              <a:ext cx="252000"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84" name="TextBox 83"/>
          <p:cNvSpPr txBox="1"/>
          <p:nvPr/>
        </p:nvSpPr>
        <p:spPr>
          <a:xfrm rot="16200000">
            <a:off x="-175607" y="3662956"/>
            <a:ext cx="2005677" cy="338554"/>
          </a:xfrm>
          <a:prstGeom prst="rect">
            <a:avLst/>
          </a:prstGeom>
          <a:noFill/>
        </p:spPr>
        <p:txBody>
          <a:bodyPr wrap="none" rtlCol="0" anchor="ctr">
            <a:spAutoFit/>
          </a:bodyPr>
          <a:lstStyle/>
          <a:p>
            <a:pPr algn="ctr">
              <a:defRPr/>
            </a:pPr>
            <a:r>
              <a:rPr lang="en-GB" sz="1600" kern="0" dirty="0">
                <a:solidFill>
                  <a:srgbClr val="001965"/>
                </a:solidFill>
                <a:cs typeface="Verdana" panose="020B0604030504040204" pitchFamily="34" charset="0"/>
              </a:rPr>
              <a:t>Mean weight loss (kg)</a:t>
            </a:r>
          </a:p>
        </p:txBody>
      </p:sp>
      <p:sp>
        <p:nvSpPr>
          <p:cNvPr id="63" name="TextBox 62"/>
          <p:cNvSpPr txBox="1"/>
          <p:nvPr/>
        </p:nvSpPr>
        <p:spPr>
          <a:xfrm>
            <a:off x="5829" y="8129"/>
            <a:ext cx="3791423" cy="256545"/>
          </a:xfrm>
          <a:prstGeom prst="rect">
            <a:avLst/>
          </a:prstGeom>
          <a:noFill/>
        </p:spPr>
        <p:txBody>
          <a:bodyPr wrap="none" rtlCol="0">
            <a:spAutoFit/>
          </a:bodyPr>
          <a:lstStyle/>
          <a:p>
            <a:pPr eaLnBrk="0" fontAlgn="base" hangingPunct="0">
              <a:spcBef>
                <a:spcPct val="0"/>
              </a:spcBef>
              <a:spcAft>
                <a:spcPct val="0"/>
              </a:spcAft>
            </a:pPr>
            <a:r>
              <a:rPr lang="en-GB" sz="1067" dirty="0">
                <a:solidFill>
                  <a:srgbClr val="E64A0E"/>
                </a:solidFill>
              </a:rPr>
              <a:t>Liraglutide 1.2–2.4 mg are not approved for weight management</a:t>
            </a:r>
          </a:p>
        </p:txBody>
      </p:sp>
    </p:spTree>
    <p:extLst>
      <p:ext uri="{BB962C8B-B14F-4D97-AF65-F5344CB8AC3E}">
        <p14:creationId xmlns:p14="http://schemas.microsoft.com/office/powerpoint/2010/main" val="278954164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7"/>
          <p:cNvSpPr>
            <a:spLocks noChangeArrowheads="1"/>
          </p:cNvSpPr>
          <p:nvPr/>
        </p:nvSpPr>
        <p:spPr bwMode="auto">
          <a:xfrm>
            <a:off x="9528721" y="1790205"/>
            <a:ext cx="2400000" cy="744851"/>
          </a:xfrm>
          <a:prstGeom prst="roundRect">
            <a:avLst/>
          </a:prstGeom>
          <a:solidFill>
            <a:schemeClr val="tx2"/>
          </a:solidFill>
          <a:ln w="9525">
            <a:noFill/>
            <a:miter lim="800000"/>
            <a:headEnd/>
            <a:tailEnd/>
          </a:ln>
          <a:effectLst/>
        </p:spPr>
        <p:txBody>
          <a:bodyPr lIns="96000" tIns="144000" rIns="96000" bIns="96000" anchor="ctr" anchorCtr="1">
            <a:spAutoFit/>
          </a:bodyPr>
          <a:lstStyle/>
          <a:p>
            <a:pPr algn="ctr" defTabSz="1308002">
              <a:buClr>
                <a:srgbClr val="009FDA"/>
              </a:buClr>
              <a:defRPr/>
            </a:pPr>
            <a:r>
              <a:rPr lang="en-GB" sz="1400" dirty="0">
                <a:solidFill>
                  <a:srgbClr val="FFFFFF"/>
                </a:solidFill>
                <a:latin typeface="Verdana"/>
              </a:rPr>
              <a:t>Liraglutide 3.0 mg</a:t>
            </a:r>
            <a:br>
              <a:rPr lang="en-GB" sz="1400" dirty="0">
                <a:solidFill>
                  <a:srgbClr val="FFFFFF"/>
                </a:solidFill>
                <a:latin typeface="Verdana"/>
              </a:rPr>
            </a:br>
            <a:r>
              <a:rPr lang="en-GB" sz="1400" dirty="0">
                <a:solidFill>
                  <a:srgbClr val="FFFFFF"/>
                </a:solidFill>
                <a:latin typeface="Verdana"/>
              </a:rPr>
              <a:t>n=212</a:t>
            </a:r>
          </a:p>
        </p:txBody>
      </p:sp>
      <p:sp>
        <p:nvSpPr>
          <p:cNvPr id="10" name="Rectangle 18"/>
          <p:cNvSpPr>
            <a:spLocks noChangeArrowheads="1"/>
          </p:cNvSpPr>
          <p:nvPr/>
        </p:nvSpPr>
        <p:spPr bwMode="auto">
          <a:xfrm>
            <a:off x="9528721" y="2605087"/>
            <a:ext cx="2400000" cy="744851"/>
          </a:xfrm>
          <a:prstGeom prst="roundRect">
            <a:avLst/>
          </a:prstGeom>
          <a:solidFill>
            <a:schemeClr val="accent3"/>
          </a:solidFill>
          <a:ln w="9525">
            <a:noFill/>
            <a:miter lim="800000"/>
            <a:headEnd/>
            <a:tailEnd/>
          </a:ln>
          <a:effectLst/>
        </p:spPr>
        <p:txBody>
          <a:bodyPr lIns="96000" tIns="144000" rIns="96000" bIns="96000" anchor="ctr" anchorCtr="1">
            <a:spAutoFit/>
          </a:bodyPr>
          <a:lstStyle/>
          <a:p>
            <a:pPr algn="ctr" defTabSz="1308002">
              <a:buClr>
                <a:srgbClr val="009FDA"/>
              </a:buClr>
              <a:defRPr/>
            </a:pPr>
            <a:r>
              <a:rPr lang="en-GB" sz="1400" dirty="0">
                <a:solidFill>
                  <a:srgbClr val="FFFFFF"/>
                </a:solidFill>
                <a:latin typeface="Verdana"/>
              </a:rPr>
              <a:t>Placebo</a:t>
            </a:r>
          </a:p>
          <a:p>
            <a:pPr algn="ctr" defTabSz="1308002">
              <a:buClr>
                <a:srgbClr val="009FDA"/>
              </a:buClr>
              <a:defRPr/>
            </a:pPr>
            <a:r>
              <a:rPr lang="en-GB" sz="1400" dirty="0">
                <a:solidFill>
                  <a:srgbClr val="FFFFFF"/>
                </a:solidFill>
                <a:latin typeface="Verdana"/>
              </a:rPr>
              <a:t>n=210</a:t>
            </a:r>
          </a:p>
        </p:txBody>
      </p:sp>
      <p:cxnSp>
        <p:nvCxnSpPr>
          <p:cNvPr id="11" name="AutoShape 19"/>
          <p:cNvCxnSpPr>
            <a:cxnSpLocks noChangeShapeType="1"/>
          </p:cNvCxnSpPr>
          <p:nvPr/>
        </p:nvCxnSpPr>
        <p:spPr bwMode="auto">
          <a:xfrm flipV="1">
            <a:off x="8858252" y="2162632"/>
            <a:ext cx="662701" cy="372201"/>
          </a:xfrm>
          <a:prstGeom prst="bentConnector3">
            <a:avLst>
              <a:gd name="adj1" fmla="val 50000"/>
            </a:avLst>
          </a:prstGeom>
          <a:noFill/>
          <a:ln w="28575">
            <a:solidFill>
              <a:schemeClr val="accent2"/>
            </a:solidFill>
            <a:miter lim="800000"/>
            <a:headEnd/>
            <a:tailEnd/>
          </a:ln>
        </p:spPr>
      </p:cxnSp>
      <p:cxnSp>
        <p:nvCxnSpPr>
          <p:cNvPr id="12" name="AutoShape 20"/>
          <p:cNvCxnSpPr>
            <a:cxnSpLocks noChangeShapeType="1"/>
          </p:cNvCxnSpPr>
          <p:nvPr/>
        </p:nvCxnSpPr>
        <p:spPr bwMode="auto">
          <a:xfrm>
            <a:off x="8858252" y="2625844"/>
            <a:ext cx="662701" cy="336168"/>
          </a:xfrm>
          <a:prstGeom prst="bentConnector3">
            <a:avLst>
              <a:gd name="adj1" fmla="val 50000"/>
            </a:avLst>
          </a:prstGeom>
          <a:noFill/>
          <a:ln w="28575">
            <a:solidFill>
              <a:schemeClr val="accent2"/>
            </a:solidFill>
            <a:miter lim="800000"/>
            <a:headEnd/>
            <a:tailEnd/>
          </a:ln>
        </p:spPr>
      </p:cxnSp>
      <p:sp>
        <p:nvSpPr>
          <p:cNvPr id="13" name="Rectangle 49"/>
          <p:cNvSpPr>
            <a:spLocks noChangeArrowheads="1"/>
          </p:cNvSpPr>
          <p:nvPr/>
        </p:nvSpPr>
        <p:spPr bwMode="auto">
          <a:xfrm>
            <a:off x="6451600" y="1415790"/>
            <a:ext cx="4800600" cy="246221"/>
          </a:xfrm>
          <a:prstGeom prst="rect">
            <a:avLst/>
          </a:prstGeom>
          <a:noFill/>
          <a:ln>
            <a:noFill/>
          </a:ln>
        </p:spPr>
        <p:txBody>
          <a:bodyPr lIns="0" tIns="0" rIns="0" bIns="0">
            <a:spAutoFit/>
          </a:bodyPr>
          <a:lstStyle/>
          <a:p>
            <a:pPr>
              <a:spcBef>
                <a:spcPct val="20000"/>
              </a:spcBef>
              <a:buClr>
                <a:srgbClr val="009FDA"/>
              </a:buClr>
              <a:defRPr/>
            </a:pPr>
            <a:r>
              <a:rPr lang="en-GB" sz="1600" b="1" dirty="0">
                <a:solidFill>
                  <a:srgbClr val="001965"/>
                </a:solidFill>
                <a:latin typeface="Verdana"/>
              </a:rPr>
              <a:t>SCALE Maintenance (1923)</a:t>
            </a:r>
            <a:r>
              <a:rPr lang="en-GB" sz="1600" b="1" baseline="30000" dirty="0">
                <a:solidFill>
                  <a:srgbClr val="002060"/>
                </a:solidFill>
              </a:rPr>
              <a:t>3</a:t>
            </a:r>
            <a:endParaRPr lang="en-GB" sz="1600" b="1" dirty="0">
              <a:solidFill>
                <a:srgbClr val="001965"/>
              </a:solidFill>
              <a:latin typeface="Verdana"/>
            </a:endParaRPr>
          </a:p>
        </p:txBody>
      </p:sp>
      <p:sp>
        <p:nvSpPr>
          <p:cNvPr id="16" name="Rectangle 17"/>
          <p:cNvSpPr>
            <a:spLocks noChangeArrowheads="1"/>
          </p:cNvSpPr>
          <p:nvPr/>
        </p:nvSpPr>
        <p:spPr bwMode="auto">
          <a:xfrm>
            <a:off x="9536587" y="4093855"/>
            <a:ext cx="2400000" cy="744851"/>
          </a:xfrm>
          <a:prstGeom prst="roundRect">
            <a:avLst/>
          </a:prstGeom>
          <a:solidFill>
            <a:schemeClr val="tx2"/>
          </a:solidFill>
          <a:ln w="9525">
            <a:noFill/>
            <a:miter lim="800000"/>
            <a:headEnd/>
            <a:tailEnd/>
          </a:ln>
          <a:effectLst/>
        </p:spPr>
        <p:txBody>
          <a:bodyPr lIns="96000" tIns="144000" rIns="96000" bIns="96000" anchor="ctr" anchorCtr="1">
            <a:spAutoFit/>
          </a:bodyPr>
          <a:lstStyle/>
          <a:p>
            <a:pPr algn="ctr" defTabSz="1308002">
              <a:buClr>
                <a:srgbClr val="009FDA"/>
              </a:buClr>
              <a:defRPr/>
            </a:pPr>
            <a:r>
              <a:rPr lang="en-GB" sz="1400" dirty="0">
                <a:solidFill>
                  <a:srgbClr val="FFFFFF"/>
                </a:solidFill>
                <a:latin typeface="Verdana"/>
              </a:rPr>
              <a:t>Liraglutide 3.0 mg</a:t>
            </a:r>
            <a:br>
              <a:rPr lang="en-GB" sz="1400" dirty="0">
                <a:solidFill>
                  <a:srgbClr val="FFFFFF"/>
                </a:solidFill>
                <a:latin typeface="Verdana"/>
              </a:rPr>
            </a:br>
            <a:r>
              <a:rPr lang="en-GB" sz="1400" dirty="0">
                <a:solidFill>
                  <a:srgbClr val="FFFFFF"/>
                </a:solidFill>
                <a:latin typeface="Verdana"/>
              </a:rPr>
              <a:t>n=180</a:t>
            </a:r>
          </a:p>
        </p:txBody>
      </p:sp>
      <p:sp>
        <p:nvSpPr>
          <p:cNvPr id="17" name="Rectangle 18"/>
          <p:cNvSpPr>
            <a:spLocks noChangeArrowheads="1"/>
          </p:cNvSpPr>
          <p:nvPr/>
        </p:nvSpPr>
        <p:spPr bwMode="auto">
          <a:xfrm>
            <a:off x="9536587" y="4893239"/>
            <a:ext cx="2400000" cy="744851"/>
          </a:xfrm>
          <a:prstGeom prst="roundRect">
            <a:avLst/>
          </a:prstGeom>
          <a:solidFill>
            <a:schemeClr val="accent3"/>
          </a:solidFill>
          <a:ln w="9525">
            <a:noFill/>
            <a:miter lim="800000"/>
            <a:headEnd/>
            <a:tailEnd/>
          </a:ln>
          <a:effectLst/>
        </p:spPr>
        <p:txBody>
          <a:bodyPr lIns="96000" tIns="144000" rIns="96000" bIns="96000" anchor="ctr" anchorCtr="1">
            <a:spAutoFit/>
          </a:bodyPr>
          <a:lstStyle/>
          <a:p>
            <a:pPr algn="ctr" defTabSz="1308002">
              <a:buClr>
                <a:srgbClr val="009FDA"/>
              </a:buClr>
              <a:defRPr/>
            </a:pPr>
            <a:r>
              <a:rPr lang="en-GB" sz="1400" dirty="0">
                <a:solidFill>
                  <a:srgbClr val="FFFFFF"/>
                </a:solidFill>
                <a:latin typeface="Verdana"/>
              </a:rPr>
              <a:t>Placebo</a:t>
            </a:r>
          </a:p>
          <a:p>
            <a:pPr algn="ctr" defTabSz="1308002">
              <a:buClr>
                <a:srgbClr val="009FDA"/>
              </a:buClr>
              <a:defRPr/>
            </a:pPr>
            <a:r>
              <a:rPr lang="en-GB" sz="1400" dirty="0">
                <a:solidFill>
                  <a:srgbClr val="FFFFFF"/>
                </a:solidFill>
                <a:latin typeface="Verdana"/>
              </a:rPr>
              <a:t>n=179</a:t>
            </a:r>
          </a:p>
        </p:txBody>
      </p:sp>
      <p:cxnSp>
        <p:nvCxnSpPr>
          <p:cNvPr id="18" name="AutoShape 19"/>
          <p:cNvCxnSpPr>
            <a:cxnSpLocks noChangeShapeType="1"/>
          </p:cNvCxnSpPr>
          <p:nvPr/>
        </p:nvCxnSpPr>
        <p:spPr bwMode="auto">
          <a:xfrm flipV="1">
            <a:off x="8858254" y="4466282"/>
            <a:ext cx="683868" cy="364665"/>
          </a:xfrm>
          <a:prstGeom prst="bentConnector3">
            <a:avLst>
              <a:gd name="adj1" fmla="val 50000"/>
            </a:avLst>
          </a:prstGeom>
          <a:noFill/>
          <a:ln w="28575">
            <a:solidFill>
              <a:schemeClr val="accent2"/>
            </a:solidFill>
            <a:miter lim="800000"/>
            <a:headEnd/>
            <a:tailEnd/>
          </a:ln>
        </p:spPr>
      </p:cxnSp>
      <p:cxnSp>
        <p:nvCxnSpPr>
          <p:cNvPr id="19" name="AutoShape 20"/>
          <p:cNvCxnSpPr>
            <a:cxnSpLocks noChangeShapeType="1"/>
          </p:cNvCxnSpPr>
          <p:nvPr/>
        </p:nvCxnSpPr>
        <p:spPr bwMode="auto">
          <a:xfrm>
            <a:off x="8858254" y="4921963"/>
            <a:ext cx="683868" cy="343703"/>
          </a:xfrm>
          <a:prstGeom prst="bentConnector3">
            <a:avLst>
              <a:gd name="adj1" fmla="val 50000"/>
            </a:avLst>
          </a:prstGeom>
          <a:noFill/>
          <a:ln w="28575">
            <a:solidFill>
              <a:schemeClr val="accent2"/>
            </a:solidFill>
            <a:miter lim="800000"/>
            <a:headEnd/>
            <a:tailEnd/>
          </a:ln>
        </p:spPr>
      </p:cxnSp>
      <p:sp>
        <p:nvSpPr>
          <p:cNvPr id="20" name="Rectangle 49"/>
          <p:cNvSpPr>
            <a:spLocks noChangeArrowheads="1"/>
          </p:cNvSpPr>
          <p:nvPr/>
        </p:nvSpPr>
        <p:spPr bwMode="auto">
          <a:xfrm>
            <a:off x="6451606" y="3586522"/>
            <a:ext cx="5103284" cy="246221"/>
          </a:xfrm>
          <a:prstGeom prst="rect">
            <a:avLst/>
          </a:prstGeom>
          <a:noFill/>
          <a:ln>
            <a:noFill/>
          </a:ln>
        </p:spPr>
        <p:txBody>
          <a:bodyPr lIns="0" tIns="0" rIns="0" bIns="0">
            <a:spAutoFit/>
          </a:bodyPr>
          <a:lstStyle/>
          <a:p>
            <a:pPr>
              <a:spcBef>
                <a:spcPct val="20000"/>
              </a:spcBef>
              <a:buClr>
                <a:srgbClr val="009FDA"/>
              </a:buClr>
              <a:defRPr/>
            </a:pPr>
            <a:r>
              <a:rPr lang="en-GB" sz="1600" b="1" dirty="0">
                <a:solidFill>
                  <a:srgbClr val="001965"/>
                </a:solidFill>
                <a:latin typeface="Verdana"/>
              </a:rPr>
              <a:t>SCALE Sleep Apnoea (3970)</a:t>
            </a:r>
            <a:r>
              <a:rPr lang="en-GB" sz="1600" b="1" baseline="30000" dirty="0">
                <a:solidFill>
                  <a:srgbClr val="002060"/>
                </a:solidFill>
              </a:rPr>
              <a:t>4</a:t>
            </a:r>
            <a:endParaRPr lang="en-GB" sz="1600" b="1" dirty="0">
              <a:solidFill>
                <a:srgbClr val="001965"/>
              </a:solidFill>
              <a:latin typeface="Verdana"/>
            </a:endParaRPr>
          </a:p>
        </p:txBody>
      </p:sp>
      <p:sp>
        <p:nvSpPr>
          <p:cNvPr id="21" name="Rectangle 4"/>
          <p:cNvSpPr>
            <a:spLocks noChangeArrowheads="1"/>
          </p:cNvSpPr>
          <p:nvPr/>
        </p:nvSpPr>
        <p:spPr bwMode="auto">
          <a:xfrm>
            <a:off x="445707" y="1415790"/>
            <a:ext cx="4800600" cy="246221"/>
          </a:xfrm>
          <a:prstGeom prst="rect">
            <a:avLst/>
          </a:prstGeom>
          <a:noFill/>
          <a:ln>
            <a:noFill/>
          </a:ln>
        </p:spPr>
        <p:txBody>
          <a:bodyPr lIns="0" tIns="0" rIns="0" bIns="0">
            <a:spAutoFit/>
          </a:bodyPr>
          <a:lstStyle/>
          <a:p>
            <a:pPr>
              <a:spcBef>
                <a:spcPct val="20000"/>
              </a:spcBef>
              <a:buClr>
                <a:srgbClr val="009FDA"/>
              </a:buClr>
              <a:defRPr/>
            </a:pPr>
            <a:r>
              <a:rPr lang="en-GB" sz="1600" b="1" dirty="0">
                <a:solidFill>
                  <a:srgbClr val="001965"/>
                </a:solidFill>
                <a:latin typeface="Verdana"/>
              </a:rPr>
              <a:t>SCALE </a:t>
            </a:r>
            <a:r>
              <a:rPr lang="en-GB" sz="1600" b="1" dirty="0" err="1">
                <a:solidFill>
                  <a:srgbClr val="001965"/>
                </a:solidFill>
                <a:latin typeface="Verdana"/>
              </a:rPr>
              <a:t>Obezita</a:t>
            </a:r>
            <a:r>
              <a:rPr lang="en-GB" sz="1600" b="1" dirty="0">
                <a:solidFill>
                  <a:srgbClr val="001965"/>
                </a:solidFill>
                <a:latin typeface="Verdana"/>
              </a:rPr>
              <a:t> a Prediabetes (1839)</a:t>
            </a:r>
            <a:r>
              <a:rPr lang="en-GB" sz="1600" b="1" baseline="30000" dirty="0">
                <a:solidFill>
                  <a:srgbClr val="002060"/>
                </a:solidFill>
              </a:rPr>
              <a:t>1</a:t>
            </a:r>
          </a:p>
        </p:txBody>
      </p:sp>
      <p:cxnSp>
        <p:nvCxnSpPr>
          <p:cNvPr id="23" name="AutoShape 26"/>
          <p:cNvCxnSpPr>
            <a:cxnSpLocks noChangeShapeType="1"/>
          </p:cNvCxnSpPr>
          <p:nvPr/>
        </p:nvCxnSpPr>
        <p:spPr bwMode="auto">
          <a:xfrm flipV="1">
            <a:off x="2787654" y="4253275"/>
            <a:ext cx="817033" cy="546100"/>
          </a:xfrm>
          <a:prstGeom prst="bentConnector3">
            <a:avLst>
              <a:gd name="adj1" fmla="val 50000"/>
            </a:avLst>
          </a:prstGeom>
          <a:noFill/>
          <a:ln w="28575">
            <a:solidFill>
              <a:schemeClr val="accent2"/>
            </a:solidFill>
            <a:miter lim="800000"/>
            <a:headEnd type="none" w="sm" len="sm"/>
            <a:tailEnd type="none" w="sm" len="sm"/>
          </a:ln>
        </p:spPr>
      </p:cxnSp>
      <p:sp>
        <p:nvSpPr>
          <p:cNvPr id="25" name="Rectangle 28"/>
          <p:cNvSpPr>
            <a:spLocks noChangeArrowheads="1"/>
          </p:cNvSpPr>
          <p:nvPr/>
        </p:nvSpPr>
        <p:spPr bwMode="auto">
          <a:xfrm>
            <a:off x="3605069" y="3732067"/>
            <a:ext cx="2400000" cy="744851"/>
          </a:xfrm>
          <a:prstGeom prst="roundRect">
            <a:avLst/>
          </a:prstGeom>
          <a:solidFill>
            <a:schemeClr val="tx2"/>
          </a:solidFill>
          <a:ln w="9525">
            <a:noFill/>
            <a:miter lim="800000"/>
            <a:headEnd/>
            <a:tailEnd/>
          </a:ln>
          <a:effectLst/>
        </p:spPr>
        <p:txBody>
          <a:bodyPr lIns="96000" tIns="144000" rIns="96000" bIns="96000" anchor="ctr" anchorCtr="1">
            <a:spAutoFit/>
          </a:bodyPr>
          <a:lstStyle/>
          <a:p>
            <a:pPr algn="ctr" defTabSz="1308002">
              <a:buClr>
                <a:srgbClr val="009FDA"/>
              </a:buClr>
              <a:defRPr/>
            </a:pPr>
            <a:r>
              <a:rPr lang="en-GB" sz="1400" dirty="0">
                <a:solidFill>
                  <a:srgbClr val="FFFFFF"/>
                </a:solidFill>
                <a:latin typeface="Verdana"/>
              </a:rPr>
              <a:t>Liraglutide 3.0 mg</a:t>
            </a:r>
          </a:p>
          <a:p>
            <a:pPr algn="ctr" defTabSz="1308002">
              <a:buClr>
                <a:srgbClr val="009FDA"/>
              </a:buClr>
              <a:defRPr/>
            </a:pPr>
            <a:r>
              <a:rPr lang="en-GB" sz="1400" dirty="0">
                <a:solidFill>
                  <a:srgbClr val="FFFFFF"/>
                </a:solidFill>
                <a:latin typeface="Verdana"/>
              </a:rPr>
              <a:t>n=423 </a:t>
            </a:r>
          </a:p>
        </p:txBody>
      </p:sp>
      <p:sp>
        <p:nvSpPr>
          <p:cNvPr id="26" name="Rectangle 29"/>
          <p:cNvSpPr>
            <a:spLocks noChangeArrowheads="1"/>
          </p:cNvSpPr>
          <p:nvPr/>
        </p:nvSpPr>
        <p:spPr bwMode="auto">
          <a:xfrm>
            <a:off x="3605069" y="5288049"/>
            <a:ext cx="2400000" cy="744851"/>
          </a:xfrm>
          <a:prstGeom prst="roundRect">
            <a:avLst/>
          </a:prstGeom>
          <a:solidFill>
            <a:schemeClr val="accent3"/>
          </a:solidFill>
          <a:ln w="9525">
            <a:noFill/>
            <a:miter lim="800000"/>
            <a:headEnd/>
            <a:tailEnd/>
          </a:ln>
          <a:effectLst/>
        </p:spPr>
        <p:txBody>
          <a:bodyPr lIns="96000" tIns="144000" rIns="96000" bIns="96000" anchor="ctr" anchorCtr="1">
            <a:spAutoFit/>
          </a:bodyPr>
          <a:lstStyle/>
          <a:p>
            <a:pPr algn="ctr" defTabSz="1308002">
              <a:buClr>
                <a:srgbClr val="009FDA"/>
              </a:buClr>
              <a:defRPr/>
            </a:pPr>
            <a:r>
              <a:rPr lang="en-GB" sz="1400" dirty="0">
                <a:solidFill>
                  <a:srgbClr val="FFFFFF"/>
                </a:solidFill>
                <a:latin typeface="Verdana"/>
              </a:rPr>
              <a:t>Placebo</a:t>
            </a:r>
            <a:br>
              <a:rPr lang="en-GB" sz="1400" dirty="0">
                <a:solidFill>
                  <a:srgbClr val="FFFFFF"/>
                </a:solidFill>
                <a:latin typeface="Verdana"/>
              </a:rPr>
            </a:br>
            <a:r>
              <a:rPr lang="en-GB" sz="1400" dirty="0">
                <a:solidFill>
                  <a:srgbClr val="FFFFFF"/>
                </a:solidFill>
                <a:latin typeface="Verdana"/>
              </a:rPr>
              <a:t>n=212 </a:t>
            </a:r>
          </a:p>
        </p:txBody>
      </p:sp>
      <p:cxnSp>
        <p:nvCxnSpPr>
          <p:cNvPr id="27" name="AutoShape 30"/>
          <p:cNvCxnSpPr>
            <a:cxnSpLocks noChangeShapeType="1"/>
          </p:cNvCxnSpPr>
          <p:nvPr/>
        </p:nvCxnSpPr>
        <p:spPr bwMode="auto">
          <a:xfrm>
            <a:off x="2787654" y="4981410"/>
            <a:ext cx="817033" cy="539751"/>
          </a:xfrm>
          <a:prstGeom prst="bentConnector3">
            <a:avLst>
              <a:gd name="adj1" fmla="val 50000"/>
            </a:avLst>
          </a:prstGeom>
          <a:noFill/>
          <a:ln w="28575">
            <a:solidFill>
              <a:schemeClr val="accent2"/>
            </a:solidFill>
            <a:miter lim="800000"/>
            <a:headEnd type="none" w="sm" len="sm"/>
            <a:tailEnd type="none" w="sm" len="sm"/>
          </a:ln>
        </p:spPr>
      </p:cxnSp>
      <p:sp>
        <p:nvSpPr>
          <p:cNvPr id="28" name="Rectangle 44"/>
          <p:cNvSpPr>
            <a:spLocks noChangeArrowheads="1"/>
          </p:cNvSpPr>
          <p:nvPr/>
        </p:nvSpPr>
        <p:spPr bwMode="auto">
          <a:xfrm>
            <a:off x="3605069" y="4510059"/>
            <a:ext cx="2400000" cy="744851"/>
          </a:xfrm>
          <a:prstGeom prst="roundRect">
            <a:avLst/>
          </a:prstGeom>
          <a:solidFill>
            <a:schemeClr val="accent1"/>
          </a:solidFill>
          <a:ln w="9525">
            <a:noFill/>
            <a:miter lim="800000"/>
            <a:headEnd/>
            <a:tailEnd/>
          </a:ln>
          <a:effectLst/>
        </p:spPr>
        <p:txBody>
          <a:bodyPr lIns="96000" tIns="144000" rIns="96000" bIns="96000" anchor="ctr" anchorCtr="1">
            <a:spAutoFit/>
          </a:bodyPr>
          <a:lstStyle/>
          <a:p>
            <a:pPr algn="ctr" defTabSz="1308002">
              <a:buClr>
                <a:srgbClr val="009FDA"/>
              </a:buClr>
              <a:defRPr/>
            </a:pPr>
            <a:r>
              <a:rPr lang="en-GB" sz="1400" dirty="0">
                <a:solidFill>
                  <a:srgbClr val="FFFFFF"/>
                </a:solidFill>
                <a:latin typeface="Verdana"/>
              </a:rPr>
              <a:t>Liraglutide 1.8 mg n=211</a:t>
            </a:r>
          </a:p>
        </p:txBody>
      </p:sp>
      <p:sp>
        <p:nvSpPr>
          <p:cNvPr id="29" name="Rectangle 48"/>
          <p:cNvSpPr>
            <a:spLocks noChangeArrowheads="1"/>
          </p:cNvSpPr>
          <p:nvPr/>
        </p:nvSpPr>
        <p:spPr bwMode="auto">
          <a:xfrm>
            <a:off x="445708" y="3586522"/>
            <a:ext cx="4370917" cy="246221"/>
          </a:xfrm>
          <a:prstGeom prst="rect">
            <a:avLst/>
          </a:prstGeom>
          <a:noFill/>
          <a:ln>
            <a:noFill/>
          </a:ln>
        </p:spPr>
        <p:txBody>
          <a:bodyPr lIns="0" tIns="0" rIns="0" bIns="0">
            <a:spAutoFit/>
          </a:bodyPr>
          <a:lstStyle/>
          <a:p>
            <a:pPr>
              <a:spcBef>
                <a:spcPct val="20000"/>
              </a:spcBef>
              <a:buClr>
                <a:srgbClr val="009FDA"/>
              </a:buClr>
              <a:defRPr/>
            </a:pPr>
            <a:r>
              <a:rPr lang="en-GB" sz="1600" b="1" dirty="0">
                <a:solidFill>
                  <a:srgbClr val="001965"/>
                </a:solidFill>
                <a:latin typeface="Verdana"/>
              </a:rPr>
              <a:t>SCALE Diabetes (1922)</a:t>
            </a:r>
            <a:r>
              <a:rPr lang="en-GB" sz="1600" b="1" baseline="30000" dirty="0">
                <a:solidFill>
                  <a:srgbClr val="002060"/>
                </a:solidFill>
              </a:rPr>
              <a:t>2</a:t>
            </a:r>
            <a:endParaRPr lang="en-GB" sz="1600" b="1" dirty="0">
              <a:solidFill>
                <a:srgbClr val="001965"/>
              </a:solidFill>
              <a:latin typeface="Verdana"/>
            </a:endParaRPr>
          </a:p>
        </p:txBody>
      </p:sp>
      <p:cxnSp>
        <p:nvCxnSpPr>
          <p:cNvPr id="30" name="Straight Connector 29"/>
          <p:cNvCxnSpPr>
            <a:cxnSpLocks/>
          </p:cNvCxnSpPr>
          <p:nvPr/>
        </p:nvCxnSpPr>
        <p:spPr bwMode="auto">
          <a:xfrm>
            <a:off x="2465196" y="4889741"/>
            <a:ext cx="1120437" cy="0"/>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32" name="Rectangle 6"/>
          <p:cNvSpPr>
            <a:spLocks noChangeArrowheads="1"/>
          </p:cNvSpPr>
          <p:nvPr/>
        </p:nvSpPr>
        <p:spPr bwMode="auto">
          <a:xfrm>
            <a:off x="3605069" y="1735431"/>
            <a:ext cx="2400000" cy="744851"/>
          </a:xfrm>
          <a:prstGeom prst="roundRect">
            <a:avLst/>
          </a:prstGeom>
          <a:solidFill>
            <a:schemeClr val="tx2"/>
          </a:solidFill>
          <a:ln w="9525">
            <a:noFill/>
            <a:miter lim="800000"/>
            <a:headEnd/>
            <a:tailEnd/>
          </a:ln>
          <a:effectLst/>
        </p:spPr>
        <p:txBody>
          <a:bodyPr lIns="96000" tIns="144000" rIns="96000" bIns="96000" anchor="ctr" anchorCtr="1">
            <a:spAutoFit/>
          </a:bodyPr>
          <a:lstStyle/>
          <a:p>
            <a:pPr algn="ctr" defTabSz="1308002">
              <a:buClr>
                <a:srgbClr val="009FDA"/>
              </a:buClr>
              <a:defRPr/>
            </a:pPr>
            <a:r>
              <a:rPr lang="en-GB" sz="1400" dirty="0">
                <a:solidFill>
                  <a:srgbClr val="FFFFFF"/>
                </a:solidFill>
                <a:latin typeface="Verdana"/>
              </a:rPr>
              <a:t>Liraglutide 3.0 mg n=2487</a:t>
            </a:r>
          </a:p>
        </p:txBody>
      </p:sp>
      <p:sp>
        <p:nvSpPr>
          <p:cNvPr id="33" name="Rectangle 8"/>
          <p:cNvSpPr>
            <a:spLocks noChangeArrowheads="1"/>
          </p:cNvSpPr>
          <p:nvPr/>
        </p:nvSpPr>
        <p:spPr bwMode="auto">
          <a:xfrm>
            <a:off x="3605069" y="2540839"/>
            <a:ext cx="2400000" cy="744851"/>
          </a:xfrm>
          <a:prstGeom prst="roundRect">
            <a:avLst/>
          </a:prstGeom>
          <a:solidFill>
            <a:schemeClr val="accent3"/>
          </a:solidFill>
          <a:ln w="9525">
            <a:noFill/>
            <a:miter lim="800000"/>
            <a:headEnd/>
            <a:tailEnd/>
          </a:ln>
          <a:effectLst/>
        </p:spPr>
        <p:txBody>
          <a:bodyPr lIns="96000" tIns="144000" rIns="96000" bIns="96000" anchor="ctr" anchorCtr="1">
            <a:spAutoFit/>
          </a:bodyPr>
          <a:lstStyle/>
          <a:p>
            <a:pPr algn="ctr" defTabSz="1308002">
              <a:buClr>
                <a:srgbClr val="009FDA"/>
              </a:buClr>
              <a:defRPr/>
            </a:pPr>
            <a:r>
              <a:rPr lang="en-GB" sz="1400" dirty="0">
                <a:solidFill>
                  <a:srgbClr val="FFFFFF"/>
                </a:solidFill>
                <a:latin typeface="Verdana"/>
              </a:rPr>
              <a:t>Placebo             n=1244</a:t>
            </a:r>
          </a:p>
        </p:txBody>
      </p:sp>
      <p:cxnSp>
        <p:nvCxnSpPr>
          <p:cNvPr id="34" name="AutoShape 10"/>
          <p:cNvCxnSpPr>
            <a:cxnSpLocks noChangeShapeType="1"/>
          </p:cNvCxnSpPr>
          <p:nvPr/>
        </p:nvCxnSpPr>
        <p:spPr bwMode="auto">
          <a:xfrm flipV="1">
            <a:off x="2787654" y="2206817"/>
            <a:ext cx="817033" cy="304800"/>
          </a:xfrm>
          <a:prstGeom prst="bentConnector3">
            <a:avLst>
              <a:gd name="adj1" fmla="val 50000"/>
            </a:avLst>
          </a:prstGeom>
          <a:noFill/>
          <a:ln w="28575">
            <a:solidFill>
              <a:schemeClr val="accent2"/>
            </a:solidFill>
            <a:miter lim="800000"/>
            <a:headEnd/>
            <a:tailEnd/>
          </a:ln>
        </p:spPr>
      </p:cxnSp>
      <p:cxnSp>
        <p:nvCxnSpPr>
          <p:cNvPr id="35" name="AutoShape 11"/>
          <p:cNvCxnSpPr>
            <a:cxnSpLocks noChangeShapeType="1"/>
          </p:cNvCxnSpPr>
          <p:nvPr/>
        </p:nvCxnSpPr>
        <p:spPr bwMode="auto">
          <a:xfrm>
            <a:off x="2787654" y="2615336"/>
            <a:ext cx="817033" cy="296333"/>
          </a:xfrm>
          <a:prstGeom prst="bentConnector3">
            <a:avLst>
              <a:gd name="adj1" fmla="val 50000"/>
            </a:avLst>
          </a:prstGeom>
          <a:noFill/>
          <a:ln w="28575">
            <a:solidFill>
              <a:schemeClr val="accent2"/>
            </a:solidFill>
            <a:miter lim="800000"/>
            <a:headEnd/>
            <a:tailEnd/>
          </a:ln>
        </p:spPr>
      </p:cxnSp>
      <p:sp>
        <p:nvSpPr>
          <p:cNvPr id="37" name="Rectangle 27"/>
          <p:cNvSpPr>
            <a:spLocks noChangeArrowheads="1"/>
          </p:cNvSpPr>
          <p:nvPr/>
        </p:nvSpPr>
        <p:spPr bwMode="auto">
          <a:xfrm>
            <a:off x="309852" y="4614122"/>
            <a:ext cx="2478149" cy="583976"/>
          </a:xfrm>
          <a:prstGeom prst="roundRect">
            <a:avLst/>
          </a:prstGeom>
          <a:solidFill>
            <a:schemeClr val="accent4"/>
          </a:solidFill>
          <a:ln w="9525">
            <a:noFill/>
            <a:miter lim="800000"/>
            <a:headEnd/>
            <a:tailEnd/>
          </a:ln>
          <a:effectLst/>
        </p:spPr>
        <p:txBody>
          <a:bodyPr lIns="48000" tIns="48000" rIns="48000" bIns="48000" anchor="ctr" anchorCtr="1">
            <a:spAutoFit/>
          </a:bodyPr>
          <a:lstStyle/>
          <a:p>
            <a:pPr algn="ctr" defTabSz="1308002">
              <a:buClr>
                <a:srgbClr val="009FDA"/>
              </a:buClr>
              <a:defRPr/>
            </a:pPr>
            <a:r>
              <a:rPr lang="en-GB" sz="1400" dirty="0">
                <a:solidFill>
                  <a:srgbClr val="001965"/>
                </a:solidFill>
                <a:latin typeface="Verdana"/>
              </a:rPr>
              <a:t>Weight management in type 2 diabetes</a:t>
            </a:r>
          </a:p>
        </p:txBody>
      </p:sp>
      <p:sp>
        <p:nvSpPr>
          <p:cNvPr id="38" name="Rectangle 5"/>
          <p:cNvSpPr>
            <a:spLocks noChangeArrowheads="1"/>
          </p:cNvSpPr>
          <p:nvPr/>
        </p:nvSpPr>
        <p:spPr bwMode="auto">
          <a:xfrm>
            <a:off x="287356" y="2156086"/>
            <a:ext cx="2500333" cy="822339"/>
          </a:xfrm>
          <a:prstGeom prst="roundRect">
            <a:avLst/>
          </a:prstGeom>
          <a:solidFill>
            <a:schemeClr val="accent4"/>
          </a:solidFill>
          <a:ln w="9525">
            <a:noFill/>
            <a:miter lim="800000"/>
            <a:headEnd/>
            <a:tailEnd/>
          </a:ln>
          <a:effectLst/>
        </p:spPr>
        <p:txBody>
          <a:bodyPr lIns="48000" tIns="48000" rIns="48000" bIns="48000" anchor="ctr" anchorCtr="1">
            <a:spAutoFit/>
          </a:bodyPr>
          <a:lstStyle/>
          <a:p>
            <a:pPr algn="ctr" defTabSz="1308002">
              <a:buClr>
                <a:srgbClr val="009FDA"/>
              </a:buClr>
              <a:defRPr/>
            </a:pPr>
            <a:r>
              <a:rPr lang="en-GB" sz="1400" dirty="0">
                <a:solidFill>
                  <a:srgbClr val="001965"/>
                </a:solidFill>
                <a:latin typeface="Verdana"/>
              </a:rPr>
              <a:t>Weight management and delayed onset of diabetes </a:t>
            </a:r>
          </a:p>
        </p:txBody>
      </p:sp>
      <p:sp>
        <p:nvSpPr>
          <p:cNvPr id="39" name="Rectangle 16"/>
          <p:cNvSpPr>
            <a:spLocks noChangeArrowheads="1"/>
          </p:cNvSpPr>
          <p:nvPr/>
        </p:nvSpPr>
        <p:spPr bwMode="auto">
          <a:xfrm>
            <a:off x="6373281" y="2258233"/>
            <a:ext cx="2484336" cy="583976"/>
          </a:xfrm>
          <a:prstGeom prst="roundRect">
            <a:avLst/>
          </a:prstGeom>
          <a:solidFill>
            <a:schemeClr val="accent4"/>
          </a:solidFill>
          <a:ln w="9525">
            <a:noFill/>
            <a:miter lim="800000"/>
            <a:headEnd/>
            <a:tailEnd/>
          </a:ln>
          <a:effectLst/>
        </p:spPr>
        <p:txBody>
          <a:bodyPr lIns="48000" tIns="48000" rIns="48000" bIns="48000" anchor="ctr" anchorCtr="1">
            <a:spAutoFit/>
          </a:bodyPr>
          <a:lstStyle/>
          <a:p>
            <a:pPr algn="ctr" defTabSz="1308002">
              <a:buClr>
                <a:srgbClr val="009FDA"/>
              </a:buClr>
              <a:defRPr/>
            </a:pPr>
            <a:r>
              <a:rPr lang="en-GB" sz="1400" dirty="0">
                <a:solidFill>
                  <a:srgbClr val="001965"/>
                </a:solidFill>
                <a:latin typeface="Verdana"/>
              </a:rPr>
              <a:t>Prevention of</a:t>
            </a:r>
            <a:br>
              <a:rPr lang="en-GB" sz="1400" dirty="0">
                <a:solidFill>
                  <a:srgbClr val="001965"/>
                </a:solidFill>
                <a:latin typeface="Verdana"/>
              </a:rPr>
            </a:br>
            <a:r>
              <a:rPr lang="en-GB" sz="1400" dirty="0">
                <a:solidFill>
                  <a:srgbClr val="001965"/>
                </a:solidFill>
                <a:latin typeface="Verdana"/>
              </a:rPr>
              <a:t>weight regain </a:t>
            </a:r>
          </a:p>
        </p:txBody>
      </p:sp>
      <p:sp>
        <p:nvSpPr>
          <p:cNvPr id="40" name="Rectangle 16"/>
          <p:cNvSpPr>
            <a:spLocks noChangeArrowheads="1"/>
          </p:cNvSpPr>
          <p:nvPr/>
        </p:nvSpPr>
        <p:spPr bwMode="auto">
          <a:xfrm>
            <a:off x="6373281" y="4342055"/>
            <a:ext cx="2484336" cy="1060703"/>
          </a:xfrm>
          <a:prstGeom prst="roundRect">
            <a:avLst/>
          </a:prstGeom>
          <a:solidFill>
            <a:schemeClr val="accent4"/>
          </a:solidFill>
          <a:ln w="9525">
            <a:noFill/>
            <a:miter lim="800000"/>
            <a:headEnd/>
            <a:tailEnd/>
          </a:ln>
          <a:effectLst/>
        </p:spPr>
        <p:txBody>
          <a:bodyPr lIns="48000" tIns="48000" rIns="48000" bIns="48000" anchor="ctr" anchorCtr="1">
            <a:spAutoFit/>
          </a:bodyPr>
          <a:lstStyle/>
          <a:p>
            <a:pPr algn="ctr" defTabSz="1308002">
              <a:buClr>
                <a:srgbClr val="009FDA"/>
              </a:buClr>
              <a:defRPr/>
            </a:pPr>
            <a:r>
              <a:rPr lang="en-GB" sz="1400" dirty="0">
                <a:solidFill>
                  <a:srgbClr val="001965"/>
                </a:solidFill>
                <a:latin typeface="Verdana"/>
              </a:rPr>
              <a:t>Effect of liraglutide in subjects with obesity and moderate to severe OSA</a:t>
            </a:r>
          </a:p>
        </p:txBody>
      </p:sp>
      <p:sp>
        <p:nvSpPr>
          <p:cNvPr id="31" name="Text Box 7"/>
          <p:cNvSpPr txBox="1">
            <a:spLocks noChangeArrowheads="1"/>
          </p:cNvSpPr>
          <p:nvPr/>
        </p:nvSpPr>
        <p:spPr bwMode="auto">
          <a:xfrm>
            <a:off x="460026" y="5994780"/>
            <a:ext cx="11445649" cy="420756"/>
          </a:xfrm>
          <a:prstGeom prst="rect">
            <a:avLst/>
          </a:prstGeom>
        </p:spPr>
        <p:txBody>
          <a:bodyPr wrap="square">
            <a:spAutoFit/>
          </a:bodyPr>
          <a:lstStyle>
            <a:defPPr>
              <a:defRPr lang="en-US"/>
            </a:defPPr>
            <a:lvl1pPr>
              <a:defRPr sz="1000"/>
            </a:lvl1pPr>
          </a:lstStyle>
          <a:p>
            <a:r>
              <a:rPr lang="en-GB" sz="1067" dirty="0">
                <a:solidFill>
                  <a:srgbClr val="82786F"/>
                </a:solidFill>
                <a:latin typeface="Verdana"/>
              </a:rPr>
              <a:t>*SCALE, Sleep apnoea 3970 trial BMI ≥30 kg/m</a:t>
            </a:r>
            <a:r>
              <a:rPr lang="en-GB" sz="1067" baseline="30000" dirty="0">
                <a:solidFill>
                  <a:srgbClr val="82786F"/>
                </a:solidFill>
                <a:latin typeface="Verdana"/>
              </a:rPr>
              <a:t>2</a:t>
            </a:r>
            <a:r>
              <a:rPr lang="en-GB" sz="1067" dirty="0">
                <a:solidFill>
                  <a:srgbClr val="82786F"/>
                </a:solidFill>
                <a:latin typeface="Verdana"/>
              </a:rPr>
              <a:t> plus co-morbidities; </a:t>
            </a:r>
            <a:br>
              <a:rPr lang="en-GB" sz="1067" dirty="0">
                <a:solidFill>
                  <a:srgbClr val="82786F"/>
                </a:solidFill>
                <a:latin typeface="Verdana"/>
              </a:rPr>
            </a:br>
            <a:r>
              <a:rPr lang="en-GB" sz="1067" dirty="0">
                <a:solidFill>
                  <a:srgbClr val="82786F"/>
                </a:solidFill>
                <a:latin typeface="Verdana"/>
              </a:rPr>
              <a:t>BMI, body mass index; OSA, obstructive sleep apnoea; SCALE, Satiety and Clinical Adiposity – Liraglutide Evidence in individuals with and without diabetes</a:t>
            </a:r>
          </a:p>
        </p:txBody>
      </p:sp>
      <p:cxnSp>
        <p:nvCxnSpPr>
          <p:cNvPr id="41" name="Straight Connector 40"/>
          <p:cNvCxnSpPr/>
          <p:nvPr/>
        </p:nvCxnSpPr>
        <p:spPr>
          <a:xfrm flipH="1">
            <a:off x="309406" y="3484717"/>
            <a:ext cx="11758612" cy="0"/>
          </a:xfrm>
          <a:prstGeom prst="line">
            <a:avLst/>
          </a:prstGeom>
          <a:ln w="12700">
            <a:prstDash val="sysDot"/>
          </a:ln>
          <a:effectLst/>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normAutofit fontScale="90000"/>
          </a:bodyPr>
          <a:lstStyle/>
          <a:p>
            <a:r>
              <a:rPr lang="en-GB" dirty="0"/>
              <a:t>SCALE </a:t>
            </a:r>
            <a:r>
              <a:rPr lang="en-GB" dirty="0" err="1"/>
              <a:t>fáze</a:t>
            </a:r>
            <a:r>
              <a:rPr lang="en-GB" dirty="0"/>
              <a:t> 3a </a:t>
            </a:r>
            <a:r>
              <a:rPr lang="en-GB" dirty="0" err="1"/>
              <a:t>klinická</a:t>
            </a:r>
            <a:r>
              <a:rPr lang="en-GB" dirty="0"/>
              <a:t> </a:t>
            </a:r>
            <a:r>
              <a:rPr lang="en-GB" dirty="0" err="1"/>
              <a:t>zkoušení</a:t>
            </a:r>
            <a:endParaRPr lang="en-GB" dirty="0"/>
          </a:p>
        </p:txBody>
      </p:sp>
      <p:cxnSp>
        <p:nvCxnSpPr>
          <p:cNvPr id="48" name="Straight Connector 47"/>
          <p:cNvCxnSpPr/>
          <p:nvPr/>
        </p:nvCxnSpPr>
        <p:spPr>
          <a:xfrm flipH="1">
            <a:off x="6206075" y="1425856"/>
            <a:ext cx="7760" cy="4696357"/>
          </a:xfrm>
          <a:prstGeom prst="line">
            <a:avLst/>
          </a:prstGeom>
          <a:ln w="12700">
            <a:prstDash val="sysDot"/>
          </a:ln>
          <a:effectLst/>
        </p:spPr>
        <p:style>
          <a:lnRef idx="1">
            <a:schemeClr val="accent1"/>
          </a:lnRef>
          <a:fillRef idx="0">
            <a:schemeClr val="accent1"/>
          </a:fillRef>
          <a:effectRef idx="0">
            <a:schemeClr val="accent1"/>
          </a:effectRef>
          <a:fontRef idx="minor">
            <a:schemeClr val="tx1"/>
          </a:fontRef>
        </p:style>
      </p:cxnSp>
      <p:sp>
        <p:nvSpPr>
          <p:cNvPr id="43" name="Rectangle 6"/>
          <p:cNvSpPr>
            <a:spLocks noChangeArrowheads="1"/>
          </p:cNvSpPr>
          <p:nvPr/>
        </p:nvSpPr>
        <p:spPr bwMode="auto">
          <a:xfrm>
            <a:off x="1" y="6404415"/>
            <a:ext cx="11115303" cy="45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0227" tIns="61976" rIns="120227" bIns="61976" anchor="b">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defRPr/>
            </a:pPr>
            <a:r>
              <a:rPr lang="en-GB" sz="1067" dirty="0">
                <a:solidFill>
                  <a:srgbClr val="82786F"/>
                </a:solidFill>
              </a:rPr>
              <a:t>1. Pi-</a:t>
            </a:r>
            <a:r>
              <a:rPr lang="en-GB" sz="1067" dirty="0" err="1">
                <a:solidFill>
                  <a:srgbClr val="82786F"/>
                </a:solidFill>
              </a:rPr>
              <a:t>Sunyer</a:t>
            </a:r>
            <a:r>
              <a:rPr lang="en-GB" sz="1067" dirty="0">
                <a:solidFill>
                  <a:srgbClr val="82786F"/>
                </a:solidFill>
              </a:rPr>
              <a:t> </a:t>
            </a:r>
            <a:r>
              <a:rPr lang="en-GB" sz="1067" i="1" dirty="0">
                <a:solidFill>
                  <a:srgbClr val="82786F"/>
                </a:solidFill>
              </a:rPr>
              <a:t>et al. N Engl J Med </a:t>
            </a:r>
            <a:r>
              <a:rPr lang="en-GB" sz="1067" dirty="0">
                <a:solidFill>
                  <a:srgbClr val="82786F"/>
                </a:solidFill>
              </a:rPr>
              <a:t>2015;373:11–22; 2. Davies </a:t>
            </a:r>
            <a:r>
              <a:rPr lang="en-GB" sz="1067" i="1" dirty="0">
                <a:solidFill>
                  <a:srgbClr val="82786F"/>
                </a:solidFill>
              </a:rPr>
              <a:t>et al</a:t>
            </a:r>
            <a:r>
              <a:rPr lang="en-GB" sz="1067" dirty="0">
                <a:solidFill>
                  <a:srgbClr val="82786F"/>
                </a:solidFill>
              </a:rPr>
              <a:t>. </a:t>
            </a:r>
            <a:r>
              <a:rPr lang="en-GB" sz="1067" i="1" dirty="0">
                <a:solidFill>
                  <a:srgbClr val="82786F"/>
                </a:solidFill>
              </a:rPr>
              <a:t>JAMA</a:t>
            </a:r>
            <a:r>
              <a:rPr lang="en-GB" sz="1067" dirty="0">
                <a:solidFill>
                  <a:srgbClr val="82786F"/>
                </a:solidFill>
              </a:rPr>
              <a:t> 2015;314:687–99; 3. </a:t>
            </a:r>
            <a:r>
              <a:rPr lang="en-GB" sz="1067" dirty="0" err="1">
                <a:solidFill>
                  <a:srgbClr val="82786F"/>
                </a:solidFill>
              </a:rPr>
              <a:t>Wadden</a:t>
            </a:r>
            <a:r>
              <a:rPr lang="en-GB" sz="1067" dirty="0">
                <a:solidFill>
                  <a:srgbClr val="82786F"/>
                </a:solidFill>
              </a:rPr>
              <a:t> </a:t>
            </a:r>
            <a:r>
              <a:rPr lang="en-GB" sz="1067" i="1" dirty="0">
                <a:solidFill>
                  <a:srgbClr val="82786F"/>
                </a:solidFill>
              </a:rPr>
              <a:t>et al. Int J </a:t>
            </a:r>
            <a:r>
              <a:rPr lang="en-GB" sz="1067" i="1" dirty="0" err="1">
                <a:solidFill>
                  <a:srgbClr val="82786F"/>
                </a:solidFill>
              </a:rPr>
              <a:t>Obes</a:t>
            </a:r>
            <a:r>
              <a:rPr lang="en-GB" sz="1067" i="1" dirty="0">
                <a:solidFill>
                  <a:srgbClr val="82786F"/>
                </a:solidFill>
              </a:rPr>
              <a:t> (</a:t>
            </a:r>
            <a:r>
              <a:rPr lang="en-GB" sz="1067" i="1" dirty="0" err="1">
                <a:solidFill>
                  <a:srgbClr val="82786F"/>
                </a:solidFill>
              </a:rPr>
              <a:t>Lond</a:t>
            </a:r>
            <a:r>
              <a:rPr lang="en-GB" sz="1067" i="1" dirty="0">
                <a:solidFill>
                  <a:srgbClr val="82786F"/>
                </a:solidFill>
              </a:rPr>
              <a:t>)</a:t>
            </a:r>
            <a:r>
              <a:rPr lang="en-GB" sz="1067" dirty="0">
                <a:solidFill>
                  <a:srgbClr val="82786F"/>
                </a:solidFill>
              </a:rPr>
              <a:t> 2013;37:1443–51;</a:t>
            </a:r>
            <a:br>
              <a:rPr lang="en-GB" sz="1067" dirty="0">
                <a:solidFill>
                  <a:srgbClr val="82786F"/>
                </a:solidFill>
              </a:rPr>
            </a:br>
            <a:r>
              <a:rPr lang="en-GB" sz="1067" dirty="0">
                <a:solidFill>
                  <a:srgbClr val="82786F"/>
                </a:solidFill>
              </a:rPr>
              <a:t>4. Blackman </a:t>
            </a:r>
            <a:r>
              <a:rPr lang="en-GB" sz="1067" i="1" dirty="0">
                <a:solidFill>
                  <a:srgbClr val="82786F"/>
                </a:solidFill>
              </a:rPr>
              <a:t>et al. Int J </a:t>
            </a:r>
            <a:r>
              <a:rPr lang="en-GB" sz="1067" i="1" dirty="0" err="1">
                <a:solidFill>
                  <a:srgbClr val="82786F"/>
                </a:solidFill>
              </a:rPr>
              <a:t>Obes</a:t>
            </a:r>
            <a:r>
              <a:rPr lang="en-GB" sz="1067" i="1" dirty="0">
                <a:solidFill>
                  <a:srgbClr val="82786F"/>
                </a:solidFill>
              </a:rPr>
              <a:t> (</a:t>
            </a:r>
            <a:r>
              <a:rPr lang="en-GB" sz="1067" i="1" dirty="0" err="1">
                <a:solidFill>
                  <a:srgbClr val="82786F"/>
                </a:solidFill>
              </a:rPr>
              <a:t>Lond</a:t>
            </a:r>
            <a:r>
              <a:rPr lang="en-GB" sz="1067" i="1" dirty="0">
                <a:solidFill>
                  <a:srgbClr val="82786F"/>
                </a:solidFill>
              </a:rPr>
              <a:t>).</a:t>
            </a:r>
            <a:r>
              <a:rPr lang="en-GB" sz="1067" dirty="0">
                <a:solidFill>
                  <a:srgbClr val="82786F"/>
                </a:solidFill>
              </a:rPr>
              <a:t> 2016;40:1310-9</a:t>
            </a:r>
          </a:p>
        </p:txBody>
      </p:sp>
      <p:sp>
        <p:nvSpPr>
          <p:cNvPr id="36" name="TextBox 35"/>
          <p:cNvSpPr txBox="1"/>
          <p:nvPr/>
        </p:nvSpPr>
        <p:spPr>
          <a:xfrm>
            <a:off x="5829" y="8129"/>
            <a:ext cx="3453189" cy="256545"/>
          </a:xfrm>
          <a:prstGeom prst="rect">
            <a:avLst/>
          </a:prstGeom>
          <a:noFill/>
        </p:spPr>
        <p:txBody>
          <a:bodyPr wrap="none" rtlCol="0">
            <a:spAutoFit/>
          </a:bodyPr>
          <a:lstStyle/>
          <a:p>
            <a:pPr eaLnBrk="0" hangingPunct="0"/>
            <a:r>
              <a:rPr lang="en-GB" sz="1067" dirty="0">
                <a:solidFill>
                  <a:srgbClr val="E64A0E"/>
                </a:solidFill>
              </a:rPr>
              <a:t>Liraglutide 1.8 mg is not approved for weight management</a:t>
            </a:r>
          </a:p>
        </p:txBody>
      </p:sp>
    </p:spTree>
    <p:extLst>
      <p:ext uri="{BB962C8B-B14F-4D97-AF65-F5344CB8AC3E}">
        <p14:creationId xmlns:p14="http://schemas.microsoft.com/office/powerpoint/2010/main" val="3882986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3324781"/>
            <a:ext cx="12192000" cy="1373705"/>
          </a:xfrm>
          <a:prstGeom prst="rect">
            <a:avLst/>
          </a:prstGeom>
          <a:solidFill>
            <a:srgbClr val="C2DEEA"/>
          </a:solidFill>
          <a:ln w="9525">
            <a:solidFill>
              <a:srgbClr val="C2DEE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GB" sz="2400" dirty="0"/>
          </a:p>
        </p:txBody>
      </p:sp>
      <p:sp>
        <p:nvSpPr>
          <p:cNvPr id="70" name="Rectangle 69"/>
          <p:cNvSpPr/>
          <p:nvPr/>
        </p:nvSpPr>
        <p:spPr>
          <a:xfrm>
            <a:off x="0" y="4698502"/>
            <a:ext cx="12192000" cy="1373705"/>
          </a:xfrm>
          <a:prstGeom prst="rect">
            <a:avLst/>
          </a:prstGeom>
          <a:solidFill>
            <a:srgbClr val="E0DED8"/>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GB" sz="2400" dirty="0"/>
          </a:p>
        </p:txBody>
      </p:sp>
      <p:grpSp>
        <p:nvGrpSpPr>
          <p:cNvPr id="86" name="Group 85"/>
          <p:cNvGrpSpPr/>
          <p:nvPr/>
        </p:nvGrpSpPr>
        <p:grpSpPr>
          <a:xfrm>
            <a:off x="3760026" y="3411718"/>
            <a:ext cx="1319015" cy="1241776"/>
            <a:chOff x="3531056" y="2561434"/>
            <a:chExt cx="989261" cy="931332"/>
          </a:xfrm>
        </p:grpSpPr>
        <p:sp>
          <p:nvSpPr>
            <p:cNvPr id="87" name="TextBox 86"/>
            <p:cNvSpPr txBox="1"/>
            <p:nvPr/>
          </p:nvSpPr>
          <p:spPr>
            <a:xfrm>
              <a:off x="3537114" y="2561434"/>
              <a:ext cx="969255" cy="500090"/>
            </a:xfrm>
            <a:prstGeom prst="rect">
              <a:avLst/>
            </a:prstGeom>
            <a:noFill/>
          </p:spPr>
          <p:txBody>
            <a:bodyPr wrap="none" rtlCol="0">
              <a:spAutoFit/>
            </a:bodyPr>
            <a:lstStyle>
              <a:defPPr>
                <a:defRPr lang="en-US"/>
              </a:defPPr>
              <a:lvl1pPr>
                <a:defRPr sz="2800" b="1"/>
              </a:lvl1pPr>
            </a:lstStyle>
            <a:p>
              <a:pPr algn="ctr"/>
              <a:r>
                <a:rPr lang="en-GB" sz="3733" dirty="0"/>
                <a:t>-6.0%</a:t>
              </a:r>
            </a:p>
          </p:txBody>
        </p:sp>
        <p:sp>
          <p:nvSpPr>
            <p:cNvPr id="88" name="TextBox 87"/>
            <p:cNvSpPr txBox="1"/>
            <p:nvPr/>
          </p:nvSpPr>
          <p:spPr>
            <a:xfrm>
              <a:off x="3531056" y="3084866"/>
              <a:ext cx="989261" cy="407900"/>
            </a:xfrm>
            <a:prstGeom prst="rect">
              <a:avLst/>
            </a:prstGeom>
            <a:noFill/>
          </p:spPr>
          <p:txBody>
            <a:bodyPr wrap="none" rtlCol="0">
              <a:spAutoFit/>
            </a:bodyPr>
            <a:lstStyle/>
            <a:p>
              <a:pPr algn="ctr"/>
              <a:r>
                <a:rPr lang="en-GB" sz="1467" dirty="0" err="1"/>
                <a:t>Redukce</a:t>
              </a:r>
              <a:r>
                <a:rPr lang="en-GB" sz="1467" dirty="0"/>
                <a:t> </a:t>
              </a:r>
              <a:r>
                <a:rPr lang="en-GB" sz="1467" dirty="0" err="1"/>
                <a:t>váhy</a:t>
              </a:r>
              <a:r>
                <a:rPr lang="en-GB" sz="1467" dirty="0"/>
                <a:t> </a:t>
              </a:r>
              <a:br>
                <a:rPr lang="en-GB" sz="1467" dirty="0"/>
              </a:br>
              <a:r>
                <a:rPr lang="en-GB" sz="1467" dirty="0"/>
                <a:t> po 56 </a:t>
              </a:r>
              <a:r>
                <a:rPr lang="en-GB" sz="1467" dirty="0" err="1"/>
                <a:t>týdnech</a:t>
              </a:r>
              <a:endParaRPr lang="en-GB" sz="1467" dirty="0"/>
            </a:p>
          </p:txBody>
        </p:sp>
      </p:grpSp>
      <p:sp>
        <p:nvSpPr>
          <p:cNvPr id="3" name="Title 2"/>
          <p:cNvSpPr>
            <a:spLocks noGrp="1"/>
          </p:cNvSpPr>
          <p:nvPr>
            <p:ph type="title"/>
          </p:nvPr>
        </p:nvSpPr>
        <p:spPr/>
        <p:txBody>
          <a:bodyPr>
            <a:normAutofit fontScale="90000"/>
          </a:bodyPr>
          <a:lstStyle/>
          <a:p>
            <a:r>
              <a:rPr lang="en-GB" dirty="0"/>
              <a:t>SCALE </a:t>
            </a:r>
            <a:r>
              <a:rPr lang="en-GB" dirty="0" err="1"/>
              <a:t>souhrn</a:t>
            </a:r>
            <a:r>
              <a:rPr lang="en-GB" dirty="0"/>
              <a:t> - </a:t>
            </a:r>
            <a:r>
              <a:rPr lang="en-GB" dirty="0" err="1"/>
              <a:t>efektivita</a:t>
            </a:r>
            <a:br>
              <a:rPr lang="en-GB" dirty="0"/>
            </a:br>
            <a:r>
              <a:rPr lang="en-GB" sz="1867" dirty="0" err="1">
                <a:solidFill>
                  <a:srgbClr val="009FDA"/>
                </a:solidFill>
              </a:rPr>
              <a:t>Efektivita</a:t>
            </a:r>
            <a:r>
              <a:rPr lang="en-GB" sz="1867" dirty="0">
                <a:solidFill>
                  <a:srgbClr val="009FDA"/>
                </a:solidFill>
              </a:rPr>
              <a:t> liraglutide 3.0 mg</a:t>
            </a:r>
          </a:p>
        </p:txBody>
      </p:sp>
      <p:sp>
        <p:nvSpPr>
          <p:cNvPr id="29" name="Rectangle 28"/>
          <p:cNvSpPr>
            <a:spLocks noChangeArrowheads="1"/>
          </p:cNvSpPr>
          <p:nvPr/>
        </p:nvSpPr>
        <p:spPr bwMode="auto">
          <a:xfrm>
            <a:off x="0" y="6404419"/>
            <a:ext cx="9798297" cy="45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224" tIns="61975" rIns="120224" bIns="61975" anchor="b">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sz="1067" dirty="0">
                <a:solidFill>
                  <a:srgbClr val="82786F"/>
                </a:solidFill>
                <a:cs typeface="Verdana" panose="020B0604030504040204" pitchFamily="34" charset="0"/>
              </a:rPr>
              <a:t>1</a:t>
            </a:r>
            <a:r>
              <a:rPr lang="en-GB" sz="1067">
                <a:solidFill>
                  <a:srgbClr val="82786F"/>
                </a:solidFill>
                <a:cs typeface="Verdana" panose="020B0604030504040204" pitchFamily="34" charset="0"/>
              </a:rPr>
              <a:t>. Pi-Sunyer </a:t>
            </a:r>
            <a:r>
              <a:rPr lang="en-GB" sz="1067" i="1">
                <a:solidFill>
                  <a:srgbClr val="82786F"/>
                </a:solidFill>
                <a:cs typeface="Verdana" panose="020B0604030504040204" pitchFamily="34" charset="0"/>
              </a:rPr>
              <a:t>et al</a:t>
            </a:r>
            <a:r>
              <a:rPr lang="en-GB" sz="1067">
                <a:solidFill>
                  <a:srgbClr val="82786F"/>
                </a:solidFill>
                <a:cs typeface="Verdana" panose="020B0604030504040204" pitchFamily="34" charset="0"/>
              </a:rPr>
              <a:t>. </a:t>
            </a:r>
            <a:r>
              <a:rPr lang="en-GB" sz="1067" i="1">
                <a:solidFill>
                  <a:srgbClr val="82786F"/>
                </a:solidFill>
                <a:cs typeface="Verdana" panose="020B0604030504040204" pitchFamily="34" charset="0"/>
              </a:rPr>
              <a:t>N Engl J Med</a:t>
            </a:r>
            <a:r>
              <a:rPr lang="en-GB" sz="1067">
                <a:solidFill>
                  <a:srgbClr val="82786F"/>
                </a:solidFill>
                <a:cs typeface="Verdana" panose="020B0604030504040204" pitchFamily="34" charset="0"/>
              </a:rPr>
              <a:t> 2015;373:11–22; 2</a:t>
            </a:r>
            <a:r>
              <a:rPr lang="en-GB" sz="1067" dirty="0">
                <a:solidFill>
                  <a:srgbClr val="82786F"/>
                </a:solidFill>
                <a:cs typeface="Verdana" panose="020B0604030504040204" pitchFamily="34" charset="0"/>
              </a:rPr>
              <a:t>. le Roux </a:t>
            </a:r>
            <a:r>
              <a:rPr lang="en-GB" sz="1067" i="1" dirty="0">
                <a:solidFill>
                  <a:srgbClr val="82786F"/>
                </a:solidFill>
                <a:cs typeface="Verdana" panose="020B0604030504040204" pitchFamily="34" charset="0"/>
              </a:rPr>
              <a:t>et al</a:t>
            </a:r>
            <a:r>
              <a:rPr lang="en-GB" sz="1067" dirty="0">
                <a:solidFill>
                  <a:srgbClr val="82786F"/>
                </a:solidFill>
                <a:cs typeface="Verdana" panose="020B0604030504040204" pitchFamily="34" charset="0"/>
              </a:rPr>
              <a:t>. </a:t>
            </a:r>
            <a:r>
              <a:rPr lang="en-GB" sz="1067" i="1" dirty="0">
                <a:solidFill>
                  <a:srgbClr val="82786F"/>
                </a:solidFill>
                <a:cs typeface="Verdana" panose="020B0604030504040204" pitchFamily="34" charset="0"/>
              </a:rPr>
              <a:t>Lancet</a:t>
            </a:r>
            <a:r>
              <a:rPr lang="en-GB" sz="1067" dirty="0">
                <a:solidFill>
                  <a:srgbClr val="82786F"/>
                </a:solidFill>
                <a:cs typeface="Verdana" panose="020B0604030504040204" pitchFamily="34" charset="0"/>
              </a:rPr>
              <a:t> 2017;389:1399–409; 3. Davies </a:t>
            </a:r>
            <a:r>
              <a:rPr lang="en-GB" sz="1067" i="1" dirty="0">
                <a:solidFill>
                  <a:srgbClr val="82786F"/>
                </a:solidFill>
                <a:cs typeface="Verdana" panose="020B0604030504040204" pitchFamily="34" charset="0"/>
              </a:rPr>
              <a:t>et al</a:t>
            </a:r>
            <a:r>
              <a:rPr lang="en-GB" sz="1067" dirty="0">
                <a:solidFill>
                  <a:srgbClr val="82786F"/>
                </a:solidFill>
                <a:cs typeface="Verdana" panose="020B0604030504040204" pitchFamily="34" charset="0"/>
              </a:rPr>
              <a:t>. </a:t>
            </a:r>
            <a:r>
              <a:rPr lang="en-GB" sz="1067" i="1" dirty="0">
                <a:solidFill>
                  <a:srgbClr val="82786F"/>
                </a:solidFill>
                <a:cs typeface="Verdana" panose="020B0604030504040204" pitchFamily="34" charset="0"/>
              </a:rPr>
              <a:t>JAMA</a:t>
            </a:r>
            <a:r>
              <a:rPr lang="en-GB" sz="1067" dirty="0">
                <a:solidFill>
                  <a:srgbClr val="82786F"/>
                </a:solidFill>
                <a:cs typeface="Verdana" panose="020B0604030504040204" pitchFamily="34" charset="0"/>
              </a:rPr>
              <a:t> 2015;314:687–99; </a:t>
            </a:r>
            <a:br>
              <a:rPr lang="en-GB" sz="1067" dirty="0">
                <a:solidFill>
                  <a:srgbClr val="82786F"/>
                </a:solidFill>
                <a:cs typeface="Verdana" panose="020B0604030504040204" pitchFamily="34" charset="0"/>
              </a:rPr>
            </a:br>
            <a:r>
              <a:rPr lang="en-GB" sz="1067" dirty="0">
                <a:solidFill>
                  <a:srgbClr val="82786F"/>
                </a:solidFill>
                <a:cs typeface="Verdana" panose="020B0604030504040204" pitchFamily="34" charset="0"/>
              </a:rPr>
              <a:t>4. Wadden </a:t>
            </a:r>
            <a:r>
              <a:rPr lang="en-GB" sz="1067" i="1" dirty="0">
                <a:solidFill>
                  <a:srgbClr val="82786F"/>
                </a:solidFill>
                <a:cs typeface="Verdana" panose="020B0604030504040204" pitchFamily="34" charset="0"/>
              </a:rPr>
              <a:t>et al</a:t>
            </a:r>
            <a:r>
              <a:rPr lang="en-GB" sz="1067" dirty="0">
                <a:solidFill>
                  <a:srgbClr val="82786F"/>
                </a:solidFill>
                <a:cs typeface="Verdana" panose="020B0604030504040204" pitchFamily="34" charset="0"/>
              </a:rPr>
              <a:t>. </a:t>
            </a:r>
            <a:r>
              <a:rPr lang="en-GB" sz="1067" i="1" dirty="0">
                <a:solidFill>
                  <a:srgbClr val="82786F"/>
                </a:solidFill>
                <a:cs typeface="Verdana" panose="020B0604030504040204" pitchFamily="34" charset="0"/>
              </a:rPr>
              <a:t>Int J Obes (Lond)</a:t>
            </a:r>
            <a:r>
              <a:rPr lang="en-GB" sz="1067" dirty="0">
                <a:solidFill>
                  <a:srgbClr val="82786F"/>
                </a:solidFill>
                <a:cs typeface="Verdana" panose="020B0604030504040204" pitchFamily="34" charset="0"/>
              </a:rPr>
              <a:t> 2013;37:1443–51; 5. </a:t>
            </a:r>
            <a:r>
              <a:rPr lang="en-GB" sz="1067" dirty="0">
                <a:solidFill>
                  <a:srgbClr val="82786F"/>
                </a:solidFill>
              </a:rPr>
              <a:t>Blackman </a:t>
            </a:r>
            <a:r>
              <a:rPr lang="en-GB" sz="1067" i="1" dirty="0">
                <a:solidFill>
                  <a:srgbClr val="82786F"/>
                </a:solidFill>
              </a:rPr>
              <a:t>et al. Int J Obes (Lond)</a:t>
            </a:r>
            <a:r>
              <a:rPr lang="en-GB" sz="1067" dirty="0">
                <a:solidFill>
                  <a:srgbClr val="82786F"/>
                </a:solidFill>
              </a:rPr>
              <a:t> 2016;40:1310–19</a:t>
            </a:r>
          </a:p>
        </p:txBody>
      </p:sp>
      <p:grpSp>
        <p:nvGrpSpPr>
          <p:cNvPr id="36" name="Group 35"/>
          <p:cNvGrpSpPr/>
          <p:nvPr/>
        </p:nvGrpSpPr>
        <p:grpSpPr>
          <a:xfrm>
            <a:off x="463636" y="1605512"/>
            <a:ext cx="2204176" cy="1505129"/>
            <a:chOff x="549048" y="1204131"/>
            <a:chExt cx="1653132" cy="1128847"/>
          </a:xfrm>
        </p:grpSpPr>
        <p:grpSp>
          <p:nvGrpSpPr>
            <p:cNvPr id="6" name="Group 5"/>
            <p:cNvGrpSpPr/>
            <p:nvPr/>
          </p:nvGrpSpPr>
          <p:grpSpPr>
            <a:xfrm>
              <a:off x="999414" y="1204131"/>
              <a:ext cx="752400" cy="756000"/>
              <a:chOff x="8079363" y="602472"/>
              <a:chExt cx="752400" cy="756000"/>
            </a:xfrm>
          </p:grpSpPr>
          <p:sp>
            <p:nvSpPr>
              <p:cNvPr id="7" name="Freeform 303"/>
              <p:cNvSpPr>
                <a:spLocks/>
              </p:cNvSpPr>
              <p:nvPr/>
            </p:nvSpPr>
            <p:spPr bwMode="auto">
              <a:xfrm>
                <a:off x="8079363" y="602472"/>
                <a:ext cx="752400" cy="756000"/>
              </a:xfrm>
              <a:custGeom>
                <a:avLst/>
                <a:gdLst>
                  <a:gd name="T0" fmla="*/ 255 w 255"/>
                  <a:gd name="T1" fmla="*/ 234 h 256"/>
                  <a:gd name="T2" fmla="*/ 233 w 255"/>
                  <a:gd name="T3" fmla="*/ 256 h 256"/>
                  <a:gd name="T4" fmla="*/ 22 w 255"/>
                  <a:gd name="T5" fmla="*/ 256 h 256"/>
                  <a:gd name="T6" fmla="*/ 0 w 255"/>
                  <a:gd name="T7" fmla="*/ 234 h 256"/>
                  <a:gd name="T8" fmla="*/ 0 w 255"/>
                  <a:gd name="T9" fmla="*/ 22 h 256"/>
                  <a:gd name="T10" fmla="*/ 22 w 255"/>
                  <a:gd name="T11" fmla="*/ 0 h 256"/>
                  <a:gd name="T12" fmla="*/ 233 w 255"/>
                  <a:gd name="T13" fmla="*/ 0 h 256"/>
                  <a:gd name="T14" fmla="*/ 255 w 255"/>
                  <a:gd name="T15" fmla="*/ 22 h 256"/>
                  <a:gd name="T16" fmla="*/ 255 w 255"/>
                  <a:gd name="T17" fmla="*/ 23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6">
                    <a:moveTo>
                      <a:pt x="255" y="234"/>
                    </a:moveTo>
                    <a:cubicBezTo>
                      <a:pt x="255" y="246"/>
                      <a:pt x="245" y="256"/>
                      <a:pt x="233" y="256"/>
                    </a:cubicBezTo>
                    <a:cubicBezTo>
                      <a:pt x="22" y="256"/>
                      <a:pt x="22" y="256"/>
                      <a:pt x="22" y="256"/>
                    </a:cubicBezTo>
                    <a:cubicBezTo>
                      <a:pt x="10" y="256"/>
                      <a:pt x="0" y="246"/>
                      <a:pt x="0" y="234"/>
                    </a:cubicBezTo>
                    <a:cubicBezTo>
                      <a:pt x="0" y="22"/>
                      <a:pt x="0" y="22"/>
                      <a:pt x="0" y="22"/>
                    </a:cubicBezTo>
                    <a:cubicBezTo>
                      <a:pt x="0" y="10"/>
                      <a:pt x="10" y="0"/>
                      <a:pt x="22" y="0"/>
                    </a:cubicBezTo>
                    <a:cubicBezTo>
                      <a:pt x="233" y="0"/>
                      <a:pt x="233" y="0"/>
                      <a:pt x="233" y="0"/>
                    </a:cubicBezTo>
                    <a:cubicBezTo>
                      <a:pt x="245" y="0"/>
                      <a:pt x="255" y="10"/>
                      <a:pt x="255" y="22"/>
                    </a:cubicBezTo>
                    <a:lnTo>
                      <a:pt x="255" y="234"/>
                    </a:lnTo>
                    <a:close/>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sp>
            <p:nvSpPr>
              <p:cNvPr id="8" name="Freeform 304"/>
              <p:cNvSpPr>
                <a:spLocks/>
              </p:cNvSpPr>
              <p:nvPr/>
            </p:nvSpPr>
            <p:spPr bwMode="auto">
              <a:xfrm>
                <a:off x="8152471" y="698705"/>
                <a:ext cx="606185" cy="563534"/>
              </a:xfrm>
              <a:custGeom>
                <a:avLst/>
                <a:gdLst>
                  <a:gd name="T0" fmla="*/ 13 w 199"/>
                  <a:gd name="T1" fmla="*/ 186 h 198"/>
                  <a:gd name="T2" fmla="*/ 13 w 199"/>
                  <a:gd name="T3" fmla="*/ 47 h 198"/>
                  <a:gd name="T4" fmla="*/ 55 w 199"/>
                  <a:gd name="T5" fmla="*/ 102 h 198"/>
                  <a:gd name="T6" fmla="*/ 99 w 199"/>
                  <a:gd name="T7" fmla="*/ 80 h 198"/>
                  <a:gd name="T8" fmla="*/ 159 w 199"/>
                  <a:gd name="T9" fmla="*/ 148 h 198"/>
                  <a:gd name="T10" fmla="*/ 146 w 199"/>
                  <a:gd name="T11" fmla="*/ 161 h 198"/>
                  <a:gd name="T12" fmla="*/ 186 w 199"/>
                  <a:gd name="T13" fmla="*/ 166 h 198"/>
                  <a:gd name="T14" fmla="*/ 186 w 199"/>
                  <a:gd name="T15" fmla="*/ 125 h 198"/>
                  <a:gd name="T16" fmla="*/ 172 w 199"/>
                  <a:gd name="T17" fmla="*/ 138 h 198"/>
                  <a:gd name="T18" fmla="*/ 172 w 199"/>
                  <a:gd name="T19" fmla="*/ 138 h 198"/>
                  <a:gd name="T20" fmla="*/ 103 w 199"/>
                  <a:gd name="T21" fmla="*/ 60 h 198"/>
                  <a:gd name="T22" fmla="*/ 61 w 199"/>
                  <a:gd name="T23" fmla="*/ 79 h 198"/>
                  <a:gd name="T24" fmla="*/ 13 w 199"/>
                  <a:gd name="T25" fmla="*/ 18 h 198"/>
                  <a:gd name="T26" fmla="*/ 13 w 199"/>
                  <a:gd name="T27" fmla="*/ 0 h 198"/>
                  <a:gd name="T28" fmla="*/ 0 w 199"/>
                  <a:gd name="T29" fmla="*/ 0 h 198"/>
                  <a:gd name="T30" fmla="*/ 0 w 199"/>
                  <a:gd name="T31" fmla="*/ 198 h 198"/>
                  <a:gd name="T32" fmla="*/ 199 w 199"/>
                  <a:gd name="T33" fmla="*/ 198 h 198"/>
                  <a:gd name="T34" fmla="*/ 199 w 199"/>
                  <a:gd name="T35" fmla="*/ 186 h 198"/>
                  <a:gd name="T36" fmla="*/ 13 w 199"/>
                  <a:gd name="T37" fmla="*/ 18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198">
                    <a:moveTo>
                      <a:pt x="13" y="186"/>
                    </a:moveTo>
                    <a:lnTo>
                      <a:pt x="13" y="47"/>
                    </a:lnTo>
                    <a:lnTo>
                      <a:pt x="55" y="102"/>
                    </a:lnTo>
                    <a:lnTo>
                      <a:pt x="99" y="80"/>
                    </a:lnTo>
                    <a:lnTo>
                      <a:pt x="159" y="148"/>
                    </a:lnTo>
                    <a:lnTo>
                      <a:pt x="146" y="161"/>
                    </a:lnTo>
                    <a:lnTo>
                      <a:pt x="186" y="166"/>
                    </a:lnTo>
                    <a:lnTo>
                      <a:pt x="186" y="125"/>
                    </a:lnTo>
                    <a:lnTo>
                      <a:pt x="172" y="138"/>
                    </a:lnTo>
                    <a:lnTo>
                      <a:pt x="172" y="138"/>
                    </a:lnTo>
                    <a:lnTo>
                      <a:pt x="103" y="60"/>
                    </a:lnTo>
                    <a:lnTo>
                      <a:pt x="61" y="79"/>
                    </a:lnTo>
                    <a:lnTo>
                      <a:pt x="13" y="18"/>
                    </a:lnTo>
                    <a:lnTo>
                      <a:pt x="13" y="0"/>
                    </a:lnTo>
                    <a:lnTo>
                      <a:pt x="0" y="0"/>
                    </a:lnTo>
                    <a:lnTo>
                      <a:pt x="0" y="198"/>
                    </a:lnTo>
                    <a:lnTo>
                      <a:pt x="199" y="198"/>
                    </a:lnTo>
                    <a:lnTo>
                      <a:pt x="199" y="186"/>
                    </a:lnTo>
                    <a:lnTo>
                      <a:pt x="13" y="1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grpSp>
        <p:sp>
          <p:nvSpPr>
            <p:cNvPr id="28" name="Rounded Rectangle 27"/>
            <p:cNvSpPr/>
            <p:nvPr/>
          </p:nvSpPr>
          <p:spPr>
            <a:xfrm>
              <a:off x="549048" y="1957842"/>
              <a:ext cx="1653132" cy="375136"/>
            </a:xfrm>
            <a:prstGeom prst="roundRect">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solidFill>
                    <a:schemeClr val="tx1"/>
                  </a:solidFill>
                </a:rPr>
                <a:t>SCALE Obesity and Prediabetes</a:t>
              </a:r>
              <a:r>
                <a:rPr lang="en-GB" sz="1467" baseline="30000" dirty="0">
                  <a:solidFill>
                    <a:schemeClr val="tx1"/>
                  </a:solidFill>
                </a:rPr>
                <a:t>1,2</a:t>
              </a:r>
              <a:endParaRPr lang="en-GB" sz="1467" dirty="0">
                <a:solidFill>
                  <a:schemeClr val="tx1"/>
                </a:solidFill>
              </a:endParaRPr>
            </a:p>
          </p:txBody>
        </p:sp>
      </p:grpSp>
      <p:grpSp>
        <p:nvGrpSpPr>
          <p:cNvPr id="35" name="Group 34"/>
          <p:cNvGrpSpPr/>
          <p:nvPr/>
        </p:nvGrpSpPr>
        <p:grpSpPr>
          <a:xfrm>
            <a:off x="3318277" y="1605508"/>
            <a:ext cx="2202515" cy="1495040"/>
            <a:chOff x="2644712" y="1204131"/>
            <a:chExt cx="1651886" cy="1121280"/>
          </a:xfrm>
        </p:grpSpPr>
        <p:grpSp>
          <p:nvGrpSpPr>
            <p:cNvPr id="9" name="Group 8"/>
            <p:cNvGrpSpPr/>
            <p:nvPr/>
          </p:nvGrpSpPr>
          <p:grpSpPr>
            <a:xfrm>
              <a:off x="3094455" y="1204131"/>
              <a:ext cx="752400" cy="756000"/>
              <a:chOff x="1146710" y="2200437"/>
              <a:chExt cx="752400" cy="756000"/>
            </a:xfrm>
          </p:grpSpPr>
          <p:sp>
            <p:nvSpPr>
              <p:cNvPr id="10" name="Freeform 303"/>
              <p:cNvSpPr>
                <a:spLocks/>
              </p:cNvSpPr>
              <p:nvPr/>
            </p:nvSpPr>
            <p:spPr bwMode="auto">
              <a:xfrm>
                <a:off x="1146710" y="2200437"/>
                <a:ext cx="752400" cy="756000"/>
              </a:xfrm>
              <a:custGeom>
                <a:avLst/>
                <a:gdLst>
                  <a:gd name="T0" fmla="*/ 255 w 255"/>
                  <a:gd name="T1" fmla="*/ 234 h 256"/>
                  <a:gd name="T2" fmla="*/ 233 w 255"/>
                  <a:gd name="T3" fmla="*/ 256 h 256"/>
                  <a:gd name="T4" fmla="*/ 22 w 255"/>
                  <a:gd name="T5" fmla="*/ 256 h 256"/>
                  <a:gd name="T6" fmla="*/ 0 w 255"/>
                  <a:gd name="T7" fmla="*/ 234 h 256"/>
                  <a:gd name="T8" fmla="*/ 0 w 255"/>
                  <a:gd name="T9" fmla="*/ 22 h 256"/>
                  <a:gd name="T10" fmla="*/ 22 w 255"/>
                  <a:gd name="T11" fmla="*/ 0 h 256"/>
                  <a:gd name="T12" fmla="*/ 233 w 255"/>
                  <a:gd name="T13" fmla="*/ 0 h 256"/>
                  <a:gd name="T14" fmla="*/ 255 w 255"/>
                  <a:gd name="T15" fmla="*/ 22 h 256"/>
                  <a:gd name="T16" fmla="*/ 255 w 255"/>
                  <a:gd name="T17" fmla="*/ 23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6">
                    <a:moveTo>
                      <a:pt x="255" y="234"/>
                    </a:moveTo>
                    <a:cubicBezTo>
                      <a:pt x="255" y="246"/>
                      <a:pt x="245" y="256"/>
                      <a:pt x="233" y="256"/>
                    </a:cubicBezTo>
                    <a:cubicBezTo>
                      <a:pt x="22" y="256"/>
                      <a:pt x="22" y="256"/>
                      <a:pt x="22" y="256"/>
                    </a:cubicBezTo>
                    <a:cubicBezTo>
                      <a:pt x="10" y="256"/>
                      <a:pt x="0" y="246"/>
                      <a:pt x="0" y="234"/>
                    </a:cubicBezTo>
                    <a:cubicBezTo>
                      <a:pt x="0" y="22"/>
                      <a:pt x="0" y="22"/>
                      <a:pt x="0" y="22"/>
                    </a:cubicBezTo>
                    <a:cubicBezTo>
                      <a:pt x="0" y="10"/>
                      <a:pt x="10" y="0"/>
                      <a:pt x="22" y="0"/>
                    </a:cubicBezTo>
                    <a:cubicBezTo>
                      <a:pt x="233" y="0"/>
                      <a:pt x="233" y="0"/>
                      <a:pt x="233" y="0"/>
                    </a:cubicBezTo>
                    <a:cubicBezTo>
                      <a:pt x="245" y="0"/>
                      <a:pt x="255" y="10"/>
                      <a:pt x="255" y="22"/>
                    </a:cubicBezTo>
                    <a:lnTo>
                      <a:pt x="255" y="234"/>
                    </a:lnTo>
                    <a:close/>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grpSp>
            <p:nvGrpSpPr>
              <p:cNvPr id="11" name="Group 10"/>
              <p:cNvGrpSpPr/>
              <p:nvPr/>
            </p:nvGrpSpPr>
            <p:grpSpPr>
              <a:xfrm>
                <a:off x="1378893" y="2270066"/>
                <a:ext cx="288035" cy="616743"/>
                <a:chOff x="3898900" y="311150"/>
                <a:chExt cx="215900" cy="462286"/>
              </a:xfrm>
            </p:grpSpPr>
            <p:sp>
              <p:nvSpPr>
                <p:cNvPr id="12" name="Rounded Rectangle 11"/>
                <p:cNvSpPr/>
                <p:nvPr/>
              </p:nvSpPr>
              <p:spPr>
                <a:xfrm>
                  <a:off x="3898900" y="311150"/>
                  <a:ext cx="215900" cy="399850"/>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p>
              </p:txBody>
            </p:sp>
            <p:sp>
              <p:nvSpPr>
                <p:cNvPr id="13" name="Rounded Rectangle 12"/>
                <p:cNvSpPr/>
                <p:nvPr/>
              </p:nvSpPr>
              <p:spPr>
                <a:xfrm>
                  <a:off x="3916362" y="335644"/>
                  <a:ext cx="180975" cy="224744"/>
                </a:xfrm>
                <a:prstGeom prst="roundRect">
                  <a:avLst/>
                </a:prstGeom>
                <a:solidFill>
                  <a:srgbClr val="00196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p>
              </p:txBody>
            </p:sp>
            <p:sp>
              <p:nvSpPr>
                <p:cNvPr id="14" name="Oval 13"/>
                <p:cNvSpPr/>
                <p:nvPr/>
              </p:nvSpPr>
              <p:spPr>
                <a:xfrm>
                  <a:off x="3962971" y="579860"/>
                  <a:ext cx="87756" cy="87756"/>
                </a:xfrm>
                <a:prstGeom prst="ellipse">
                  <a:avLst/>
                </a:prstGeom>
                <a:solidFill>
                  <a:srgbClr val="00196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p>
              </p:txBody>
            </p:sp>
            <p:sp>
              <p:nvSpPr>
                <p:cNvPr id="15" name="Oval 14"/>
                <p:cNvSpPr/>
                <p:nvPr/>
              </p:nvSpPr>
              <p:spPr>
                <a:xfrm>
                  <a:off x="3909718" y="624399"/>
                  <a:ext cx="53253" cy="53253"/>
                </a:xfrm>
                <a:prstGeom prst="ellipse">
                  <a:avLst/>
                </a:prstGeom>
                <a:solidFill>
                  <a:srgbClr val="00196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p>
              </p:txBody>
            </p:sp>
            <p:sp>
              <p:nvSpPr>
                <p:cNvPr id="16" name="Oval 15"/>
                <p:cNvSpPr/>
                <p:nvPr/>
              </p:nvSpPr>
              <p:spPr>
                <a:xfrm>
                  <a:off x="4049139" y="624399"/>
                  <a:ext cx="53253" cy="53253"/>
                </a:xfrm>
                <a:prstGeom prst="ellipse">
                  <a:avLst/>
                </a:prstGeom>
                <a:solidFill>
                  <a:srgbClr val="00196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p>
              </p:txBody>
            </p:sp>
            <p:sp>
              <p:nvSpPr>
                <p:cNvPr id="17" name="Rectangle 16"/>
                <p:cNvSpPr/>
                <p:nvPr/>
              </p:nvSpPr>
              <p:spPr>
                <a:xfrm>
                  <a:off x="3983989" y="689098"/>
                  <a:ext cx="45719" cy="8433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p>
              </p:txBody>
            </p:sp>
            <p:sp>
              <p:nvSpPr>
                <p:cNvPr id="18" name="Freeform 1118"/>
                <p:cNvSpPr>
                  <a:spLocks/>
                </p:cNvSpPr>
                <p:nvPr/>
              </p:nvSpPr>
              <p:spPr bwMode="auto">
                <a:xfrm>
                  <a:off x="3971949" y="377932"/>
                  <a:ext cx="69797" cy="131692"/>
                </a:xfrm>
                <a:custGeom>
                  <a:avLst/>
                  <a:gdLst>
                    <a:gd name="T0" fmla="*/ 54 w 108"/>
                    <a:gd name="T1" fmla="*/ 204 h 204"/>
                    <a:gd name="T2" fmla="*/ 108 w 108"/>
                    <a:gd name="T3" fmla="*/ 150 h 204"/>
                    <a:gd name="T4" fmla="*/ 54 w 108"/>
                    <a:gd name="T5" fmla="*/ 0 h 204"/>
                    <a:gd name="T6" fmla="*/ 0 w 108"/>
                    <a:gd name="T7" fmla="*/ 150 h 204"/>
                    <a:gd name="T8" fmla="*/ 54 w 108"/>
                    <a:gd name="T9" fmla="*/ 204 h 204"/>
                  </a:gdLst>
                  <a:ahLst/>
                  <a:cxnLst>
                    <a:cxn ang="0">
                      <a:pos x="T0" y="T1"/>
                    </a:cxn>
                    <a:cxn ang="0">
                      <a:pos x="T2" y="T3"/>
                    </a:cxn>
                    <a:cxn ang="0">
                      <a:pos x="T4" y="T5"/>
                    </a:cxn>
                    <a:cxn ang="0">
                      <a:pos x="T6" y="T7"/>
                    </a:cxn>
                    <a:cxn ang="0">
                      <a:pos x="T8" y="T9"/>
                    </a:cxn>
                  </a:cxnLst>
                  <a:rect l="0" t="0" r="r" b="b"/>
                  <a:pathLst>
                    <a:path w="108" h="204">
                      <a:moveTo>
                        <a:pt x="54" y="204"/>
                      </a:moveTo>
                      <a:cubicBezTo>
                        <a:pt x="88" y="204"/>
                        <a:pt x="108" y="173"/>
                        <a:pt x="108" y="150"/>
                      </a:cubicBezTo>
                      <a:cubicBezTo>
                        <a:pt x="108" y="107"/>
                        <a:pt x="63" y="58"/>
                        <a:pt x="54" y="0"/>
                      </a:cubicBezTo>
                      <a:cubicBezTo>
                        <a:pt x="44" y="57"/>
                        <a:pt x="0" y="107"/>
                        <a:pt x="0" y="150"/>
                      </a:cubicBezTo>
                      <a:cubicBezTo>
                        <a:pt x="0" y="173"/>
                        <a:pt x="20" y="204"/>
                        <a:pt x="54" y="204"/>
                      </a:cubicBezTo>
                    </a:path>
                  </a:pathLst>
                </a:custGeom>
                <a:solidFill>
                  <a:srgbClr val="FFFFFF"/>
                </a:solidFill>
                <a:ln>
                  <a:solidFill>
                    <a:srgbClr val="FFFFFF"/>
                  </a:solidFill>
                </a:ln>
              </p:spPr>
              <p:txBody>
                <a:bodyPr vert="horz" wrap="square" lIns="121920" tIns="60960" rIns="121920" bIns="60960" numCol="1" anchor="t" anchorCtr="0" compatLnSpc="1">
                  <a:prstTxWarp prst="textNoShape">
                    <a:avLst/>
                  </a:prstTxWarp>
                </a:bodyPr>
                <a:lstStyle/>
                <a:p>
                  <a:pPr defTabSz="1219140">
                    <a:defRPr/>
                  </a:pPr>
                  <a:endParaRPr lang="en-GB" sz="2400" dirty="0">
                    <a:solidFill>
                      <a:srgbClr val="001965"/>
                    </a:solidFill>
                    <a:latin typeface="Verdana"/>
                  </a:endParaRPr>
                </a:p>
              </p:txBody>
            </p:sp>
          </p:grpSp>
        </p:grpSp>
        <p:sp>
          <p:nvSpPr>
            <p:cNvPr id="30" name="Rounded Rectangle 29"/>
            <p:cNvSpPr/>
            <p:nvPr/>
          </p:nvSpPr>
          <p:spPr>
            <a:xfrm>
              <a:off x="2644712" y="1950275"/>
              <a:ext cx="1651886" cy="375136"/>
            </a:xfrm>
            <a:prstGeom prst="roundRect">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solidFill>
                    <a:schemeClr val="tx1"/>
                  </a:solidFill>
                </a:rPr>
                <a:t>SCALE </a:t>
              </a:r>
              <a:br>
                <a:rPr lang="en-GB" sz="1467" dirty="0">
                  <a:solidFill>
                    <a:schemeClr val="tx1"/>
                  </a:solidFill>
                </a:rPr>
              </a:br>
              <a:r>
                <a:rPr lang="en-GB" sz="1467" dirty="0">
                  <a:solidFill>
                    <a:schemeClr val="tx1"/>
                  </a:solidFill>
                </a:rPr>
                <a:t>Diabetes</a:t>
              </a:r>
              <a:r>
                <a:rPr lang="en-GB" sz="1467" baseline="30000" dirty="0">
                  <a:solidFill>
                    <a:schemeClr val="tx1"/>
                  </a:solidFill>
                </a:rPr>
                <a:t>3</a:t>
              </a:r>
              <a:endParaRPr lang="en-GB" sz="1467" dirty="0">
                <a:solidFill>
                  <a:schemeClr val="tx1"/>
                </a:solidFill>
              </a:endParaRPr>
            </a:p>
          </p:txBody>
        </p:sp>
      </p:grpSp>
      <p:grpSp>
        <p:nvGrpSpPr>
          <p:cNvPr id="34" name="Group 33"/>
          <p:cNvGrpSpPr/>
          <p:nvPr/>
        </p:nvGrpSpPr>
        <p:grpSpPr>
          <a:xfrm>
            <a:off x="6433245" y="1605511"/>
            <a:ext cx="2202515" cy="1490263"/>
            <a:chOff x="4709057" y="1204131"/>
            <a:chExt cx="1651886" cy="1117697"/>
          </a:xfrm>
        </p:grpSpPr>
        <p:grpSp>
          <p:nvGrpSpPr>
            <p:cNvPr id="27" name="Group 26"/>
            <p:cNvGrpSpPr/>
            <p:nvPr/>
          </p:nvGrpSpPr>
          <p:grpSpPr>
            <a:xfrm>
              <a:off x="5158800" y="1204131"/>
              <a:ext cx="752400" cy="756000"/>
              <a:chOff x="3819600" y="2734649"/>
              <a:chExt cx="752400" cy="756000"/>
            </a:xfrm>
          </p:grpSpPr>
          <p:grpSp>
            <p:nvGrpSpPr>
              <p:cNvPr id="19" name="Group 18"/>
              <p:cNvGrpSpPr/>
              <p:nvPr/>
            </p:nvGrpSpPr>
            <p:grpSpPr>
              <a:xfrm>
                <a:off x="3819600" y="2734649"/>
                <a:ext cx="752400" cy="756000"/>
                <a:chOff x="8079363" y="602472"/>
                <a:chExt cx="752400" cy="756000"/>
              </a:xfrm>
            </p:grpSpPr>
            <p:sp>
              <p:nvSpPr>
                <p:cNvPr id="20" name="Freeform 303"/>
                <p:cNvSpPr>
                  <a:spLocks/>
                </p:cNvSpPr>
                <p:nvPr/>
              </p:nvSpPr>
              <p:spPr bwMode="auto">
                <a:xfrm>
                  <a:off x="8079363" y="602472"/>
                  <a:ext cx="752400" cy="756000"/>
                </a:xfrm>
                <a:custGeom>
                  <a:avLst/>
                  <a:gdLst>
                    <a:gd name="T0" fmla="*/ 255 w 255"/>
                    <a:gd name="T1" fmla="*/ 234 h 256"/>
                    <a:gd name="T2" fmla="*/ 233 w 255"/>
                    <a:gd name="T3" fmla="*/ 256 h 256"/>
                    <a:gd name="T4" fmla="*/ 22 w 255"/>
                    <a:gd name="T5" fmla="*/ 256 h 256"/>
                    <a:gd name="T6" fmla="*/ 0 w 255"/>
                    <a:gd name="T7" fmla="*/ 234 h 256"/>
                    <a:gd name="T8" fmla="*/ 0 w 255"/>
                    <a:gd name="T9" fmla="*/ 22 h 256"/>
                    <a:gd name="T10" fmla="*/ 22 w 255"/>
                    <a:gd name="T11" fmla="*/ 0 h 256"/>
                    <a:gd name="T12" fmla="*/ 233 w 255"/>
                    <a:gd name="T13" fmla="*/ 0 h 256"/>
                    <a:gd name="T14" fmla="*/ 255 w 255"/>
                    <a:gd name="T15" fmla="*/ 22 h 256"/>
                    <a:gd name="T16" fmla="*/ 255 w 255"/>
                    <a:gd name="T17" fmla="*/ 23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6">
                      <a:moveTo>
                        <a:pt x="255" y="234"/>
                      </a:moveTo>
                      <a:cubicBezTo>
                        <a:pt x="255" y="246"/>
                        <a:pt x="245" y="256"/>
                        <a:pt x="233" y="256"/>
                      </a:cubicBezTo>
                      <a:cubicBezTo>
                        <a:pt x="22" y="256"/>
                        <a:pt x="22" y="256"/>
                        <a:pt x="22" y="256"/>
                      </a:cubicBezTo>
                      <a:cubicBezTo>
                        <a:pt x="10" y="256"/>
                        <a:pt x="0" y="246"/>
                        <a:pt x="0" y="234"/>
                      </a:cubicBezTo>
                      <a:cubicBezTo>
                        <a:pt x="0" y="22"/>
                        <a:pt x="0" y="22"/>
                        <a:pt x="0" y="22"/>
                      </a:cubicBezTo>
                      <a:cubicBezTo>
                        <a:pt x="0" y="10"/>
                        <a:pt x="10" y="0"/>
                        <a:pt x="22" y="0"/>
                      </a:cubicBezTo>
                      <a:cubicBezTo>
                        <a:pt x="233" y="0"/>
                        <a:pt x="233" y="0"/>
                        <a:pt x="233" y="0"/>
                      </a:cubicBezTo>
                      <a:cubicBezTo>
                        <a:pt x="245" y="0"/>
                        <a:pt x="255" y="10"/>
                        <a:pt x="255" y="22"/>
                      </a:cubicBezTo>
                      <a:lnTo>
                        <a:pt x="255" y="234"/>
                      </a:lnTo>
                      <a:close/>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400" dirty="0"/>
                </a:p>
              </p:txBody>
            </p:sp>
            <p:sp>
              <p:nvSpPr>
                <p:cNvPr id="21" name="Freeform 304"/>
                <p:cNvSpPr>
                  <a:spLocks/>
                </p:cNvSpPr>
                <p:nvPr/>
              </p:nvSpPr>
              <p:spPr bwMode="auto">
                <a:xfrm>
                  <a:off x="8152471" y="698705"/>
                  <a:ext cx="606185" cy="563534"/>
                </a:xfrm>
                <a:custGeom>
                  <a:avLst/>
                  <a:gdLst>
                    <a:gd name="T0" fmla="*/ 13 w 199"/>
                    <a:gd name="T1" fmla="*/ 186 h 198"/>
                    <a:gd name="T2" fmla="*/ 13 w 199"/>
                    <a:gd name="T3" fmla="*/ 47 h 198"/>
                    <a:gd name="T4" fmla="*/ 55 w 199"/>
                    <a:gd name="T5" fmla="*/ 102 h 198"/>
                    <a:gd name="T6" fmla="*/ 99 w 199"/>
                    <a:gd name="T7" fmla="*/ 80 h 198"/>
                    <a:gd name="T8" fmla="*/ 159 w 199"/>
                    <a:gd name="T9" fmla="*/ 148 h 198"/>
                    <a:gd name="T10" fmla="*/ 146 w 199"/>
                    <a:gd name="T11" fmla="*/ 161 h 198"/>
                    <a:gd name="T12" fmla="*/ 186 w 199"/>
                    <a:gd name="T13" fmla="*/ 166 h 198"/>
                    <a:gd name="T14" fmla="*/ 186 w 199"/>
                    <a:gd name="T15" fmla="*/ 125 h 198"/>
                    <a:gd name="T16" fmla="*/ 172 w 199"/>
                    <a:gd name="T17" fmla="*/ 138 h 198"/>
                    <a:gd name="T18" fmla="*/ 172 w 199"/>
                    <a:gd name="T19" fmla="*/ 138 h 198"/>
                    <a:gd name="T20" fmla="*/ 103 w 199"/>
                    <a:gd name="T21" fmla="*/ 60 h 198"/>
                    <a:gd name="T22" fmla="*/ 61 w 199"/>
                    <a:gd name="T23" fmla="*/ 79 h 198"/>
                    <a:gd name="T24" fmla="*/ 13 w 199"/>
                    <a:gd name="T25" fmla="*/ 18 h 198"/>
                    <a:gd name="T26" fmla="*/ 13 w 199"/>
                    <a:gd name="T27" fmla="*/ 0 h 198"/>
                    <a:gd name="T28" fmla="*/ 0 w 199"/>
                    <a:gd name="T29" fmla="*/ 0 h 198"/>
                    <a:gd name="T30" fmla="*/ 0 w 199"/>
                    <a:gd name="T31" fmla="*/ 198 h 198"/>
                    <a:gd name="T32" fmla="*/ 199 w 199"/>
                    <a:gd name="T33" fmla="*/ 198 h 198"/>
                    <a:gd name="T34" fmla="*/ 199 w 199"/>
                    <a:gd name="T35" fmla="*/ 186 h 198"/>
                    <a:gd name="T36" fmla="*/ 13 w 199"/>
                    <a:gd name="T37" fmla="*/ 18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198">
                      <a:moveTo>
                        <a:pt x="13" y="186"/>
                      </a:moveTo>
                      <a:lnTo>
                        <a:pt x="13" y="47"/>
                      </a:lnTo>
                      <a:lnTo>
                        <a:pt x="55" y="102"/>
                      </a:lnTo>
                      <a:lnTo>
                        <a:pt x="99" y="80"/>
                      </a:lnTo>
                      <a:lnTo>
                        <a:pt x="159" y="148"/>
                      </a:lnTo>
                      <a:lnTo>
                        <a:pt x="146" y="161"/>
                      </a:lnTo>
                      <a:lnTo>
                        <a:pt x="186" y="166"/>
                      </a:lnTo>
                      <a:lnTo>
                        <a:pt x="186" y="125"/>
                      </a:lnTo>
                      <a:lnTo>
                        <a:pt x="172" y="138"/>
                      </a:lnTo>
                      <a:lnTo>
                        <a:pt x="172" y="138"/>
                      </a:lnTo>
                      <a:lnTo>
                        <a:pt x="103" y="60"/>
                      </a:lnTo>
                      <a:lnTo>
                        <a:pt x="61" y="79"/>
                      </a:lnTo>
                      <a:lnTo>
                        <a:pt x="13" y="18"/>
                      </a:lnTo>
                      <a:lnTo>
                        <a:pt x="13" y="0"/>
                      </a:lnTo>
                      <a:lnTo>
                        <a:pt x="0" y="0"/>
                      </a:lnTo>
                      <a:lnTo>
                        <a:pt x="0" y="198"/>
                      </a:lnTo>
                      <a:lnTo>
                        <a:pt x="199" y="198"/>
                      </a:lnTo>
                      <a:lnTo>
                        <a:pt x="199" y="186"/>
                      </a:lnTo>
                      <a:lnTo>
                        <a:pt x="13" y="1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grpSp>
          <p:cxnSp>
            <p:nvCxnSpPr>
              <p:cNvPr id="23" name="Straight Connector 22"/>
              <p:cNvCxnSpPr/>
              <p:nvPr/>
            </p:nvCxnSpPr>
            <p:spPr>
              <a:xfrm>
                <a:off x="4223655" y="3040742"/>
                <a:ext cx="313738" cy="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1" name="Rounded Rectangle 30"/>
            <p:cNvSpPr/>
            <p:nvPr/>
          </p:nvSpPr>
          <p:spPr>
            <a:xfrm>
              <a:off x="4709057" y="1946692"/>
              <a:ext cx="1651886" cy="375136"/>
            </a:xfrm>
            <a:prstGeom prst="roundRect">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solidFill>
                    <a:schemeClr val="tx1"/>
                  </a:solidFill>
                </a:rPr>
                <a:t>SCALE Maintenance</a:t>
              </a:r>
              <a:r>
                <a:rPr lang="en-GB" sz="1467" baseline="30000" dirty="0">
                  <a:solidFill>
                    <a:schemeClr val="tx1"/>
                  </a:solidFill>
                </a:rPr>
                <a:t>4</a:t>
              </a:r>
              <a:endParaRPr lang="en-GB" sz="1467" dirty="0">
                <a:solidFill>
                  <a:schemeClr val="tx1"/>
                </a:solidFill>
              </a:endParaRPr>
            </a:p>
          </p:txBody>
        </p:sp>
      </p:grpSp>
      <p:grpSp>
        <p:nvGrpSpPr>
          <p:cNvPr id="33" name="Group 32"/>
          <p:cNvGrpSpPr/>
          <p:nvPr/>
        </p:nvGrpSpPr>
        <p:grpSpPr>
          <a:xfrm>
            <a:off x="9371513" y="1605511"/>
            <a:ext cx="2202515" cy="1476359"/>
            <a:chOff x="6665771" y="1204131"/>
            <a:chExt cx="1651886" cy="1107269"/>
          </a:xfrm>
        </p:grpSpPr>
        <p:pic>
          <p:nvPicPr>
            <p:cNvPr id="5" name="Picture 4"/>
            <p:cNvPicPr>
              <a:picLocks noChangeAspect="1"/>
            </p:cNvPicPr>
            <p:nvPr/>
          </p:nvPicPr>
          <p:blipFill>
            <a:blip r:embed="rId3"/>
            <a:stretch>
              <a:fillRect/>
            </a:stretch>
          </p:blipFill>
          <p:spPr>
            <a:xfrm>
              <a:off x="7115497" y="1204131"/>
              <a:ext cx="752434" cy="756000"/>
            </a:xfrm>
            <a:prstGeom prst="rect">
              <a:avLst/>
            </a:prstGeom>
          </p:spPr>
        </p:pic>
        <p:sp>
          <p:nvSpPr>
            <p:cNvPr id="32" name="Rounded Rectangle 31"/>
            <p:cNvSpPr/>
            <p:nvPr/>
          </p:nvSpPr>
          <p:spPr>
            <a:xfrm>
              <a:off x="6665771" y="1936264"/>
              <a:ext cx="1651886" cy="375136"/>
            </a:xfrm>
            <a:prstGeom prst="roundRect">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solidFill>
                    <a:schemeClr val="tx1"/>
                  </a:solidFill>
                </a:rPr>
                <a:t>SCALE Sleep Apnoea</a:t>
              </a:r>
              <a:r>
                <a:rPr lang="en-GB" sz="1467" baseline="30000" dirty="0">
                  <a:solidFill>
                    <a:schemeClr val="tx1"/>
                  </a:solidFill>
                </a:rPr>
                <a:t>5</a:t>
              </a:r>
              <a:endParaRPr lang="en-GB" sz="1467" dirty="0">
                <a:solidFill>
                  <a:schemeClr val="tx1"/>
                </a:solidFill>
              </a:endParaRPr>
            </a:p>
          </p:txBody>
        </p:sp>
      </p:grpSp>
      <p:grpSp>
        <p:nvGrpSpPr>
          <p:cNvPr id="45" name="Group 44"/>
          <p:cNvGrpSpPr/>
          <p:nvPr/>
        </p:nvGrpSpPr>
        <p:grpSpPr>
          <a:xfrm>
            <a:off x="905658" y="3411489"/>
            <a:ext cx="1316077" cy="1169410"/>
            <a:chOff x="2314095" y="2630614"/>
            <a:chExt cx="987058" cy="877057"/>
          </a:xfrm>
        </p:grpSpPr>
        <p:sp>
          <p:nvSpPr>
            <p:cNvPr id="43" name="TextBox 42"/>
            <p:cNvSpPr txBox="1"/>
            <p:nvPr/>
          </p:nvSpPr>
          <p:spPr>
            <a:xfrm>
              <a:off x="2314095" y="2630614"/>
              <a:ext cx="969255" cy="500089"/>
            </a:xfrm>
            <a:prstGeom prst="rect">
              <a:avLst/>
            </a:prstGeom>
            <a:noFill/>
          </p:spPr>
          <p:txBody>
            <a:bodyPr wrap="none" rtlCol="0">
              <a:spAutoFit/>
            </a:bodyPr>
            <a:lstStyle/>
            <a:p>
              <a:pPr algn="ctr"/>
              <a:r>
                <a:rPr lang="en-GB" sz="3733" b="1" dirty="0"/>
                <a:t>-8.0%</a:t>
              </a:r>
              <a:endParaRPr lang="en-GB" sz="3733" dirty="0"/>
            </a:p>
          </p:txBody>
        </p:sp>
        <p:sp>
          <p:nvSpPr>
            <p:cNvPr id="44" name="TextBox 43"/>
            <p:cNvSpPr txBox="1"/>
            <p:nvPr/>
          </p:nvSpPr>
          <p:spPr>
            <a:xfrm>
              <a:off x="2317133" y="3099771"/>
              <a:ext cx="984020" cy="407900"/>
            </a:xfrm>
            <a:prstGeom prst="rect">
              <a:avLst/>
            </a:prstGeom>
            <a:noFill/>
          </p:spPr>
          <p:txBody>
            <a:bodyPr wrap="none" rtlCol="0">
              <a:spAutoFit/>
            </a:bodyPr>
            <a:lstStyle/>
            <a:p>
              <a:pPr algn="ctr"/>
              <a:r>
                <a:rPr lang="en-GB" sz="1467" dirty="0" err="1"/>
                <a:t>Redukce</a:t>
              </a:r>
              <a:r>
                <a:rPr lang="en-GB" sz="1467" dirty="0"/>
                <a:t> </a:t>
              </a:r>
              <a:r>
                <a:rPr lang="en-GB" sz="1467" dirty="0" err="1"/>
                <a:t>váhy</a:t>
              </a:r>
              <a:r>
                <a:rPr lang="en-GB" sz="1467" dirty="0"/>
                <a:t>  </a:t>
              </a:r>
              <a:br>
                <a:rPr lang="en-GB" sz="1467" dirty="0"/>
              </a:br>
              <a:r>
                <a:rPr lang="en-GB" sz="1467" dirty="0"/>
                <a:t>po 1 </a:t>
              </a:r>
              <a:r>
                <a:rPr lang="en-GB" sz="1467" dirty="0" err="1"/>
                <a:t>roce</a:t>
              </a:r>
              <a:endParaRPr lang="en-GB" sz="1467" dirty="0"/>
            </a:p>
          </p:txBody>
        </p:sp>
      </p:grpSp>
      <p:grpSp>
        <p:nvGrpSpPr>
          <p:cNvPr id="71" name="Group 70"/>
          <p:cNvGrpSpPr/>
          <p:nvPr/>
        </p:nvGrpSpPr>
        <p:grpSpPr>
          <a:xfrm>
            <a:off x="3773368" y="4802941"/>
            <a:ext cx="1292341" cy="1151679"/>
            <a:chOff x="3590638" y="2615879"/>
            <a:chExt cx="969255" cy="863759"/>
          </a:xfrm>
        </p:grpSpPr>
        <p:sp>
          <p:nvSpPr>
            <p:cNvPr id="47" name="TextBox 46"/>
            <p:cNvSpPr txBox="1"/>
            <p:nvPr/>
          </p:nvSpPr>
          <p:spPr>
            <a:xfrm>
              <a:off x="3590638" y="2615879"/>
              <a:ext cx="969255" cy="500090"/>
            </a:xfrm>
            <a:prstGeom prst="rect">
              <a:avLst/>
            </a:prstGeom>
            <a:noFill/>
          </p:spPr>
          <p:txBody>
            <a:bodyPr wrap="none" rtlCol="0">
              <a:spAutoFit/>
            </a:bodyPr>
            <a:lstStyle>
              <a:defPPr>
                <a:defRPr lang="en-US"/>
              </a:defPPr>
              <a:lvl1pPr>
                <a:defRPr sz="2800" b="1"/>
              </a:lvl1pPr>
            </a:lstStyle>
            <a:p>
              <a:pPr algn="ctr"/>
              <a:r>
                <a:rPr lang="en-GB" sz="3733" dirty="0"/>
                <a:t>-1.3%</a:t>
              </a:r>
            </a:p>
          </p:txBody>
        </p:sp>
        <p:sp>
          <p:nvSpPr>
            <p:cNvPr id="48" name="TextBox 47"/>
            <p:cNvSpPr txBox="1"/>
            <p:nvPr/>
          </p:nvSpPr>
          <p:spPr>
            <a:xfrm>
              <a:off x="3614010" y="3071738"/>
              <a:ext cx="922512" cy="407900"/>
            </a:xfrm>
            <a:prstGeom prst="rect">
              <a:avLst/>
            </a:prstGeom>
            <a:noFill/>
          </p:spPr>
          <p:txBody>
            <a:bodyPr wrap="none" rtlCol="0">
              <a:spAutoFit/>
            </a:bodyPr>
            <a:lstStyle/>
            <a:p>
              <a:pPr algn="ctr"/>
              <a:r>
                <a:rPr lang="en-GB" sz="1467" dirty="0" err="1"/>
                <a:t>pokles</a:t>
              </a:r>
              <a:r>
                <a:rPr lang="en-GB" sz="1467" dirty="0"/>
                <a:t> HbA</a:t>
              </a:r>
              <a:r>
                <a:rPr lang="en-GB" sz="1467" baseline="-25000" dirty="0"/>
                <a:t>1c</a:t>
              </a:r>
              <a:br>
                <a:rPr lang="en-GB" sz="1467" dirty="0"/>
              </a:br>
              <a:r>
                <a:rPr lang="en-GB" sz="1467" dirty="0" err="1"/>
                <a:t>proti</a:t>
              </a:r>
              <a:r>
                <a:rPr lang="en-GB" sz="1467" dirty="0"/>
                <a:t> </a:t>
              </a:r>
              <a:r>
                <a:rPr lang="en-GB" sz="1467" dirty="0" err="1"/>
                <a:t>baselině</a:t>
              </a:r>
              <a:endParaRPr lang="en-GB" sz="1467" dirty="0"/>
            </a:p>
          </p:txBody>
        </p:sp>
      </p:grpSp>
      <p:grpSp>
        <p:nvGrpSpPr>
          <p:cNvPr id="80" name="Group 79"/>
          <p:cNvGrpSpPr/>
          <p:nvPr/>
        </p:nvGrpSpPr>
        <p:grpSpPr>
          <a:xfrm>
            <a:off x="6236793" y="3411717"/>
            <a:ext cx="2595419" cy="1169183"/>
            <a:chOff x="3134455" y="2615879"/>
            <a:chExt cx="1946564" cy="876887"/>
          </a:xfrm>
        </p:grpSpPr>
        <p:sp>
          <p:nvSpPr>
            <p:cNvPr id="81" name="TextBox 80"/>
            <p:cNvSpPr txBox="1"/>
            <p:nvPr/>
          </p:nvSpPr>
          <p:spPr>
            <a:xfrm>
              <a:off x="3725902" y="2615879"/>
              <a:ext cx="763670" cy="500090"/>
            </a:xfrm>
            <a:prstGeom prst="rect">
              <a:avLst/>
            </a:prstGeom>
            <a:noFill/>
          </p:spPr>
          <p:txBody>
            <a:bodyPr wrap="none" rtlCol="0">
              <a:spAutoFit/>
            </a:bodyPr>
            <a:lstStyle/>
            <a:p>
              <a:pPr algn="ctr"/>
              <a:r>
                <a:rPr lang="en-GB" sz="3733" b="1" dirty="0"/>
                <a:t>81%</a:t>
              </a:r>
              <a:endParaRPr lang="en-GB" sz="3733" dirty="0"/>
            </a:p>
          </p:txBody>
        </p:sp>
        <p:sp>
          <p:nvSpPr>
            <p:cNvPr id="82" name="TextBox 81"/>
            <p:cNvSpPr txBox="1"/>
            <p:nvPr/>
          </p:nvSpPr>
          <p:spPr>
            <a:xfrm>
              <a:off x="3134455" y="3084866"/>
              <a:ext cx="1946564" cy="407900"/>
            </a:xfrm>
            <a:prstGeom prst="rect">
              <a:avLst/>
            </a:prstGeom>
            <a:noFill/>
          </p:spPr>
          <p:txBody>
            <a:bodyPr wrap="square" rtlCol="0">
              <a:spAutoFit/>
            </a:bodyPr>
            <a:lstStyle>
              <a:defPPr>
                <a:defRPr lang="en-US"/>
              </a:defPPr>
              <a:lvl1pPr algn="r">
                <a:defRPr sz="1100"/>
              </a:lvl1pPr>
            </a:lstStyle>
            <a:p>
              <a:pPr algn="ctr"/>
              <a:r>
                <a:rPr lang="en-GB" sz="1467" dirty="0" err="1"/>
                <a:t>Udržení</a:t>
              </a:r>
              <a:r>
                <a:rPr lang="en-GB" sz="1467" dirty="0"/>
                <a:t>  ≥5% </a:t>
              </a:r>
              <a:r>
                <a:rPr lang="en-GB" sz="1467" dirty="0" err="1"/>
                <a:t>redukce</a:t>
              </a:r>
              <a:r>
                <a:rPr lang="en-GB" sz="1467" dirty="0"/>
                <a:t> </a:t>
              </a:r>
              <a:r>
                <a:rPr lang="en-GB" sz="1467" dirty="0" err="1"/>
                <a:t>váhy</a:t>
              </a:r>
              <a:r>
                <a:rPr lang="en-GB" sz="1467" dirty="0"/>
                <a:t> </a:t>
              </a:r>
            </a:p>
            <a:p>
              <a:pPr algn="ctr"/>
              <a:r>
                <a:rPr lang="en-GB" sz="1467" dirty="0"/>
                <a:t>po 1 </a:t>
              </a:r>
              <a:r>
                <a:rPr lang="en-GB" sz="1467" dirty="0" err="1"/>
                <a:t>roce</a:t>
              </a:r>
              <a:endParaRPr lang="en-GB" sz="1467" dirty="0"/>
            </a:p>
          </p:txBody>
        </p:sp>
      </p:grpSp>
      <p:grpSp>
        <p:nvGrpSpPr>
          <p:cNvPr id="76" name="Group 75"/>
          <p:cNvGrpSpPr/>
          <p:nvPr/>
        </p:nvGrpSpPr>
        <p:grpSpPr>
          <a:xfrm>
            <a:off x="9682750" y="3431985"/>
            <a:ext cx="1580048" cy="1134120"/>
            <a:chOff x="538999" y="3814603"/>
            <a:chExt cx="1185036" cy="850590"/>
          </a:xfrm>
        </p:grpSpPr>
        <p:sp>
          <p:nvSpPr>
            <p:cNvPr id="72" name="TextBox 71"/>
            <p:cNvSpPr txBox="1"/>
            <p:nvPr/>
          </p:nvSpPr>
          <p:spPr>
            <a:xfrm>
              <a:off x="687163" y="3814603"/>
              <a:ext cx="888705" cy="500090"/>
            </a:xfrm>
            <a:prstGeom prst="rect">
              <a:avLst/>
            </a:prstGeom>
            <a:noFill/>
          </p:spPr>
          <p:txBody>
            <a:bodyPr wrap="none" rtlCol="0">
              <a:spAutoFit/>
            </a:bodyPr>
            <a:lstStyle>
              <a:defPPr>
                <a:defRPr lang="en-US"/>
              </a:defPPr>
              <a:lvl1pPr>
                <a:defRPr sz="2800" b="1"/>
              </a:lvl1pPr>
            </a:lstStyle>
            <a:p>
              <a:pPr algn="ctr"/>
              <a:r>
                <a:rPr lang="en-GB" sz="3733" dirty="0"/>
                <a:t>-12.2</a:t>
              </a:r>
            </a:p>
          </p:txBody>
        </p:sp>
        <p:sp>
          <p:nvSpPr>
            <p:cNvPr id="75" name="TextBox 74"/>
            <p:cNvSpPr txBox="1"/>
            <p:nvPr/>
          </p:nvSpPr>
          <p:spPr>
            <a:xfrm>
              <a:off x="538999" y="4257293"/>
              <a:ext cx="1185036" cy="407900"/>
            </a:xfrm>
            <a:prstGeom prst="rect">
              <a:avLst/>
            </a:prstGeom>
            <a:noFill/>
          </p:spPr>
          <p:txBody>
            <a:bodyPr wrap="none" rtlCol="0">
              <a:spAutoFit/>
            </a:bodyPr>
            <a:lstStyle/>
            <a:p>
              <a:pPr algn="ctr"/>
              <a:r>
                <a:rPr lang="en-GB" sz="1467" dirty="0" err="1"/>
                <a:t>apnoe</a:t>
              </a:r>
              <a:r>
                <a:rPr lang="en-GB" sz="1467" dirty="0"/>
                <a:t> p/h</a:t>
              </a:r>
            </a:p>
            <a:p>
              <a:pPr algn="ctr"/>
              <a:r>
                <a:rPr lang="en-GB" sz="1467" dirty="0"/>
                <a:t>vs. 6.1 s </a:t>
              </a:r>
              <a:r>
                <a:rPr lang="en-GB" sz="1467" dirty="0" err="1"/>
                <a:t>placebem</a:t>
              </a:r>
              <a:endParaRPr lang="en-GB" sz="2133" dirty="0"/>
            </a:p>
          </p:txBody>
        </p:sp>
      </p:grpSp>
      <p:grpSp>
        <p:nvGrpSpPr>
          <p:cNvPr id="83" name="Group 82"/>
          <p:cNvGrpSpPr/>
          <p:nvPr/>
        </p:nvGrpSpPr>
        <p:grpSpPr>
          <a:xfrm>
            <a:off x="625763" y="4785437"/>
            <a:ext cx="1879937" cy="1169183"/>
            <a:chOff x="2124206" y="2630784"/>
            <a:chExt cx="1409952" cy="876887"/>
          </a:xfrm>
        </p:grpSpPr>
        <p:sp>
          <p:nvSpPr>
            <p:cNvPr id="84" name="TextBox 83"/>
            <p:cNvSpPr txBox="1"/>
            <p:nvPr/>
          </p:nvSpPr>
          <p:spPr>
            <a:xfrm>
              <a:off x="2447345" y="2630784"/>
              <a:ext cx="763670" cy="500090"/>
            </a:xfrm>
            <a:prstGeom prst="rect">
              <a:avLst/>
            </a:prstGeom>
            <a:noFill/>
          </p:spPr>
          <p:txBody>
            <a:bodyPr wrap="none" rtlCol="0">
              <a:spAutoFit/>
            </a:bodyPr>
            <a:lstStyle>
              <a:defPPr>
                <a:defRPr lang="en-US"/>
              </a:defPPr>
              <a:lvl1pPr>
                <a:defRPr sz="2800" b="1"/>
              </a:lvl1pPr>
            </a:lstStyle>
            <a:p>
              <a:pPr algn="ctr"/>
              <a:r>
                <a:rPr lang="en-GB" sz="3733" dirty="0"/>
                <a:t>80%</a:t>
              </a:r>
            </a:p>
          </p:txBody>
        </p:sp>
        <p:sp>
          <p:nvSpPr>
            <p:cNvPr id="85" name="TextBox 84"/>
            <p:cNvSpPr txBox="1"/>
            <p:nvPr/>
          </p:nvSpPr>
          <p:spPr>
            <a:xfrm>
              <a:off x="2124206" y="3099771"/>
              <a:ext cx="1409952" cy="407900"/>
            </a:xfrm>
            <a:prstGeom prst="rect">
              <a:avLst/>
            </a:prstGeom>
            <a:noFill/>
          </p:spPr>
          <p:txBody>
            <a:bodyPr wrap="none" rtlCol="0">
              <a:spAutoFit/>
            </a:bodyPr>
            <a:lstStyle/>
            <a:p>
              <a:pPr algn="ctr"/>
              <a:r>
                <a:rPr lang="en-GB" sz="1467" dirty="0"/>
                <a:t>Reduce </a:t>
              </a:r>
              <a:r>
                <a:rPr lang="en-GB" sz="1467" dirty="0" err="1"/>
                <a:t>rizika</a:t>
              </a:r>
              <a:r>
                <a:rPr lang="en-GB" sz="1467" dirty="0"/>
                <a:t> </a:t>
              </a:r>
              <a:br>
                <a:rPr lang="en-GB" sz="1467" dirty="0"/>
              </a:br>
              <a:r>
                <a:rPr lang="en-GB" sz="1467" dirty="0"/>
                <a:t>DM 2.typu po 3 </a:t>
              </a:r>
              <a:r>
                <a:rPr lang="en-GB" sz="1467" dirty="0" err="1"/>
                <a:t>letech</a:t>
              </a:r>
              <a:endParaRPr lang="en-GB" sz="1467" dirty="0"/>
            </a:p>
          </p:txBody>
        </p:sp>
      </p:grpSp>
      <p:grpSp>
        <p:nvGrpSpPr>
          <p:cNvPr id="89" name="Group 88"/>
          <p:cNvGrpSpPr/>
          <p:nvPr/>
        </p:nvGrpSpPr>
        <p:grpSpPr>
          <a:xfrm>
            <a:off x="6612134" y="4785437"/>
            <a:ext cx="1844737" cy="1169183"/>
            <a:chOff x="3300251" y="2615879"/>
            <a:chExt cx="1383553" cy="876887"/>
          </a:xfrm>
        </p:grpSpPr>
        <p:sp>
          <p:nvSpPr>
            <p:cNvPr id="90" name="TextBox 89"/>
            <p:cNvSpPr txBox="1"/>
            <p:nvPr/>
          </p:nvSpPr>
          <p:spPr>
            <a:xfrm>
              <a:off x="3562102" y="2615879"/>
              <a:ext cx="859851" cy="500090"/>
            </a:xfrm>
            <a:prstGeom prst="rect">
              <a:avLst/>
            </a:prstGeom>
            <a:noFill/>
          </p:spPr>
          <p:txBody>
            <a:bodyPr wrap="none" rtlCol="0">
              <a:spAutoFit/>
            </a:bodyPr>
            <a:lstStyle>
              <a:defPPr>
                <a:defRPr lang="en-US"/>
              </a:defPPr>
              <a:lvl1pPr>
                <a:defRPr sz="2800" b="1"/>
              </a:lvl1pPr>
            </a:lstStyle>
            <a:p>
              <a:pPr algn="ctr"/>
              <a:r>
                <a:rPr lang="en-GB" sz="3733" dirty="0"/>
                <a:t>6.2%</a:t>
              </a:r>
            </a:p>
          </p:txBody>
        </p:sp>
        <p:sp>
          <p:nvSpPr>
            <p:cNvPr id="91" name="TextBox 90"/>
            <p:cNvSpPr txBox="1"/>
            <p:nvPr/>
          </p:nvSpPr>
          <p:spPr>
            <a:xfrm>
              <a:off x="3300251" y="3084866"/>
              <a:ext cx="1383553" cy="407900"/>
            </a:xfrm>
            <a:prstGeom prst="rect">
              <a:avLst/>
            </a:prstGeom>
            <a:noFill/>
          </p:spPr>
          <p:txBody>
            <a:bodyPr wrap="none" rtlCol="0">
              <a:spAutoFit/>
            </a:bodyPr>
            <a:lstStyle/>
            <a:p>
              <a:pPr algn="ctr"/>
              <a:r>
                <a:rPr lang="en-GB" sz="1467" dirty="0" err="1"/>
                <a:t>Další</a:t>
              </a:r>
              <a:r>
                <a:rPr lang="en-GB" sz="1467" dirty="0"/>
                <a:t> </a:t>
              </a:r>
              <a:r>
                <a:rPr lang="en-GB" sz="1467" dirty="0" err="1"/>
                <a:t>pokles</a:t>
              </a:r>
              <a:r>
                <a:rPr lang="en-GB" sz="1467" dirty="0"/>
                <a:t> </a:t>
              </a:r>
              <a:r>
                <a:rPr lang="en-GB" sz="1467" dirty="0" err="1"/>
                <a:t>váhy</a:t>
              </a:r>
              <a:r>
                <a:rPr lang="en-GB" sz="1467" dirty="0"/>
                <a:t> </a:t>
              </a:r>
              <a:br>
                <a:rPr lang="en-GB" sz="1467" dirty="0"/>
              </a:br>
              <a:r>
                <a:rPr lang="en-GB" sz="1467" dirty="0"/>
                <a:t>s </a:t>
              </a:r>
              <a:r>
                <a:rPr lang="en-GB" sz="1467" dirty="0" err="1"/>
                <a:t>liraglutidem</a:t>
              </a:r>
              <a:r>
                <a:rPr lang="en-GB" sz="1467" dirty="0"/>
                <a:t> 3.0 mg</a:t>
              </a:r>
              <a:r>
                <a:rPr lang="en-GB" sz="1467" baseline="30000" dirty="0"/>
                <a:t>*</a:t>
              </a:r>
              <a:endParaRPr lang="en-GB" sz="1467" dirty="0"/>
            </a:p>
          </p:txBody>
        </p:sp>
      </p:grpSp>
      <p:grpSp>
        <p:nvGrpSpPr>
          <p:cNvPr id="92" name="Group 91"/>
          <p:cNvGrpSpPr/>
          <p:nvPr/>
        </p:nvGrpSpPr>
        <p:grpSpPr>
          <a:xfrm>
            <a:off x="9503276" y="4785439"/>
            <a:ext cx="1668150" cy="1154387"/>
            <a:chOff x="585669" y="3799403"/>
            <a:chExt cx="1044387" cy="865790"/>
          </a:xfrm>
        </p:grpSpPr>
        <p:sp>
          <p:nvSpPr>
            <p:cNvPr id="93" name="TextBox 92"/>
            <p:cNvSpPr txBox="1"/>
            <p:nvPr/>
          </p:nvSpPr>
          <p:spPr>
            <a:xfrm>
              <a:off x="585669" y="3799403"/>
              <a:ext cx="809102" cy="500090"/>
            </a:xfrm>
            <a:prstGeom prst="rect">
              <a:avLst/>
            </a:prstGeom>
            <a:noFill/>
          </p:spPr>
          <p:txBody>
            <a:bodyPr wrap="none" rtlCol="0">
              <a:spAutoFit/>
            </a:bodyPr>
            <a:lstStyle>
              <a:defPPr>
                <a:defRPr lang="en-US"/>
              </a:defPPr>
              <a:lvl1pPr>
                <a:defRPr sz="2800" b="1"/>
              </a:lvl1pPr>
            </a:lstStyle>
            <a:p>
              <a:r>
                <a:rPr lang="en-GB" sz="3733" dirty="0"/>
                <a:t>-5.7%</a:t>
              </a:r>
            </a:p>
          </p:txBody>
        </p:sp>
        <p:sp>
          <p:nvSpPr>
            <p:cNvPr id="95" name="TextBox 94"/>
            <p:cNvSpPr txBox="1"/>
            <p:nvPr/>
          </p:nvSpPr>
          <p:spPr>
            <a:xfrm>
              <a:off x="755237" y="4257293"/>
              <a:ext cx="874819" cy="407900"/>
            </a:xfrm>
            <a:prstGeom prst="rect">
              <a:avLst/>
            </a:prstGeom>
            <a:noFill/>
          </p:spPr>
          <p:txBody>
            <a:bodyPr wrap="none" rtlCol="0">
              <a:spAutoFit/>
            </a:bodyPr>
            <a:lstStyle/>
            <a:p>
              <a:pPr algn="ctr"/>
              <a:r>
                <a:rPr lang="en-GB" sz="1467" dirty="0" err="1"/>
                <a:t>Váhové</a:t>
              </a:r>
              <a:r>
                <a:rPr lang="en-GB" sz="1467" dirty="0"/>
                <a:t> </a:t>
              </a:r>
              <a:r>
                <a:rPr lang="en-GB" sz="1467" dirty="0" err="1"/>
                <a:t>redukce</a:t>
              </a:r>
              <a:br>
                <a:rPr lang="en-GB" sz="1467" dirty="0"/>
              </a:br>
              <a:r>
                <a:rPr lang="en-GB" sz="1467" dirty="0"/>
                <a:t> po 32 weeks</a:t>
              </a:r>
            </a:p>
          </p:txBody>
        </p:sp>
      </p:grpSp>
      <p:sp>
        <p:nvSpPr>
          <p:cNvPr id="61" name="Rectangle 1"/>
          <p:cNvSpPr>
            <a:spLocks noChangeArrowheads="1"/>
          </p:cNvSpPr>
          <p:nvPr/>
        </p:nvSpPr>
        <p:spPr bwMode="auto">
          <a:xfrm>
            <a:off x="439736" y="6092182"/>
            <a:ext cx="6432204" cy="28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nchor="b">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sz="1067" dirty="0">
                <a:solidFill>
                  <a:srgbClr val="82786F"/>
                </a:solidFill>
                <a:cs typeface="Verdana" panose="020B0604030504040204" pitchFamily="34" charset="0"/>
              </a:rPr>
              <a:t>*Following lifestyle intervention induced weight loss of ≥5% over a 12 week run in period</a:t>
            </a:r>
          </a:p>
        </p:txBody>
      </p:sp>
    </p:spTree>
    <p:extLst>
      <p:ext uri="{BB962C8B-B14F-4D97-AF65-F5344CB8AC3E}">
        <p14:creationId xmlns:p14="http://schemas.microsoft.com/office/powerpoint/2010/main" val="60345128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81014" y="327025"/>
            <a:ext cx="5167311" cy="1946274"/>
          </a:xfrm>
        </p:spPr>
        <p:txBody>
          <a:bodyPr vert="horz" lIns="91440" tIns="45720" rIns="91440" bIns="45720" rtlCol="0" anchor="b">
            <a:normAutofit/>
          </a:bodyPr>
          <a:lstStyle/>
          <a:p>
            <a:r>
              <a:rPr lang="en-US" sz="3600"/>
              <a:t>Závěry</a:t>
            </a:r>
          </a:p>
        </p:txBody>
      </p:sp>
      <p:sp>
        <p:nvSpPr>
          <p:cNvPr id="23555" name="Rectangle 3"/>
          <p:cNvSpPr>
            <a:spLocks noGrp="1" noChangeArrowheads="1"/>
          </p:cNvSpPr>
          <p:nvPr>
            <p:ph sz="half" idx="1"/>
          </p:nvPr>
        </p:nvSpPr>
        <p:spPr>
          <a:xfrm>
            <a:off x="481014" y="2614613"/>
            <a:ext cx="5167311" cy="3590925"/>
          </a:xfrm>
        </p:spPr>
        <p:txBody>
          <a:bodyPr vert="horz" lIns="91440" tIns="45720" rIns="91440" bIns="45720" rtlCol="0">
            <a:normAutofit/>
          </a:bodyPr>
          <a:lstStyle/>
          <a:p>
            <a:r>
              <a:rPr lang="en-US" sz="1800"/>
              <a:t>Obezita patří k rizikovým faktorům kardiovaskulárních onemocnění</a:t>
            </a:r>
          </a:p>
          <a:p>
            <a:r>
              <a:rPr lang="en-US" sz="1800"/>
              <a:t>Terapie je nutná stejně jako u hypertenze nebo dyslipidémie</a:t>
            </a:r>
          </a:p>
          <a:p>
            <a:r>
              <a:rPr lang="en-US" sz="1800"/>
              <a:t>Efektivitu režimových opatření výrazně zvyšuje farmakoterapie liraglutidem</a:t>
            </a:r>
          </a:p>
          <a:p>
            <a:r>
              <a:rPr lang="en-US" sz="1800"/>
              <a:t>Stanovení procenta tělesného tuku nebo vahy tukové hmoty by mělo patřit k standartní vyšetřením pacientů s kardiovaskulárním onemocněním</a:t>
            </a:r>
          </a:p>
        </p:txBody>
      </p:sp>
      <p:pic>
        <p:nvPicPr>
          <p:cNvPr id="29698" name="Picture 2" descr="Obsah obrázku interiér, žena, místnost, postel&#10;&#10;Popis byl vytvořen automaticky"/>
          <p:cNvPicPr>
            <a:picLocks noGrp="1" noChangeAspect="1" noChangeArrowheads="1"/>
          </p:cNvPicPr>
          <p:nvPr>
            <p:ph sz="half" idx="2"/>
          </p:nvPr>
        </p:nvPicPr>
        <p:blipFill rotWithShape="1">
          <a:blip r:embed="rId2" cstate="print"/>
          <a:srcRect l="24507" r="4716" b="1"/>
          <a:stretch/>
        </p:blipFill>
        <p:spPr bwMode="auto">
          <a:xfrm>
            <a:off x="5721536" y="1"/>
            <a:ext cx="6470464"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a:noFill/>
        </p:spPr>
      </p:pic>
    </p:spTree>
    <p:extLst>
      <p:ext uri="{BB962C8B-B14F-4D97-AF65-F5344CB8AC3E}">
        <p14:creationId xmlns:p14="http://schemas.microsoft.com/office/powerpoint/2010/main" val="3875987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ctrTitle"/>
          </p:nvPr>
        </p:nvSpPr>
        <p:spPr>
          <a:xfrm>
            <a:off x="1934194" y="4916015"/>
            <a:ext cx="4032250" cy="647700"/>
          </a:xfrm>
        </p:spPr>
        <p:txBody>
          <a:bodyPr>
            <a:normAutofit fontScale="90000"/>
          </a:bodyPr>
          <a:lstStyle/>
          <a:p>
            <a:r>
              <a:rPr lang="cs-CZ" dirty="0">
                <a:latin typeface="Arial"/>
                <a:cs typeface="Arial"/>
              </a:rPr>
              <a:t>Děkuji za pozornost</a:t>
            </a:r>
            <a:r>
              <a:rPr lang="cs-CZ" dirty="0"/>
              <a:t>.</a:t>
            </a:r>
          </a:p>
        </p:txBody>
      </p:sp>
      <p:sp>
        <p:nvSpPr>
          <p:cNvPr id="15363" name="Podnadpis 2"/>
          <p:cNvSpPr>
            <a:spLocks noGrp="1"/>
          </p:cNvSpPr>
          <p:nvPr>
            <p:ph type="subTitle" idx="1"/>
          </p:nvPr>
        </p:nvSpPr>
        <p:spPr>
          <a:xfrm>
            <a:off x="8975726" y="2060576"/>
            <a:ext cx="1431925" cy="576263"/>
          </a:xfrm>
        </p:spPr>
        <p:txBody>
          <a:bodyPr>
            <a:normAutofit/>
          </a:bodyPr>
          <a:lstStyle/>
          <a:p>
            <a:pPr algn="r" eaLnBrk="1" hangingPunct="1"/>
            <a:r>
              <a:rPr lang="cs-CZ" dirty="0">
                <a:solidFill>
                  <a:srgbClr val="595959"/>
                </a:solidFill>
                <a:latin typeface="Arial"/>
                <a:cs typeface="Arial"/>
              </a:rPr>
              <a:t>Kontakt:</a:t>
            </a:r>
            <a:endParaRPr lang="en-US" dirty="0">
              <a:solidFill>
                <a:srgbClr val="595959"/>
              </a:solidFill>
              <a:latin typeface="Arial"/>
              <a:cs typeface="Arial"/>
            </a:endParaRPr>
          </a:p>
          <a:p>
            <a:pPr algn="r" eaLnBrk="1" hangingPunct="1"/>
            <a:endParaRPr lang="cs-CZ" dirty="0">
              <a:solidFill>
                <a:srgbClr val="595959"/>
              </a:solidFill>
            </a:endParaRPr>
          </a:p>
          <a:p>
            <a:pPr algn="r" eaLnBrk="1" hangingPunct="1"/>
            <a:endParaRPr lang="cs-CZ" sz="2000" dirty="0">
              <a:solidFill>
                <a:srgbClr val="595959"/>
              </a:solidFill>
            </a:endParaRPr>
          </a:p>
        </p:txBody>
      </p:sp>
      <p:sp>
        <p:nvSpPr>
          <p:cNvPr id="5" name="TextovéPole 4"/>
          <p:cNvSpPr txBox="1"/>
          <p:nvPr/>
        </p:nvSpPr>
        <p:spPr>
          <a:xfrm>
            <a:off x="5735639" y="2565400"/>
            <a:ext cx="4681537" cy="522288"/>
          </a:xfrm>
          <a:prstGeom prst="rect">
            <a:avLst/>
          </a:prstGeom>
          <a:noFill/>
        </p:spPr>
        <p:txBody>
          <a:bodyPr>
            <a:spAutoFit/>
          </a:bodyPr>
          <a:lstStyle/>
          <a:p>
            <a:pPr algn="r">
              <a:defRPr/>
            </a:pPr>
            <a:r>
              <a:rPr lang="cs-CZ" sz="2800" dirty="0" err="1">
                <a:solidFill>
                  <a:srgbClr val="E1253B"/>
                </a:solidFill>
                <a:latin typeface="Arial"/>
                <a:cs typeface="Arial"/>
              </a:rPr>
              <a:t>r</a:t>
            </a:r>
            <a:r>
              <a:rPr lang="cs-CZ" sz="2400" dirty="0" err="1">
                <a:solidFill>
                  <a:srgbClr val="E1253B"/>
                </a:solidFill>
                <a:latin typeface="Arial"/>
                <a:cs typeface="Arial"/>
              </a:rPr>
              <a:t>obert.prosecky@gmail.com</a:t>
            </a:r>
            <a:endParaRPr lang="cs-CZ" sz="2400" dirty="0">
              <a:solidFill>
                <a:srgbClr val="E1253B"/>
              </a:solidFill>
              <a:latin typeface="Arial"/>
              <a:cs typeface="Arial"/>
            </a:endParaRPr>
          </a:p>
        </p:txBody>
      </p:sp>
      <p:sp>
        <p:nvSpPr>
          <p:cNvPr id="6" name="TextovéPole 5"/>
          <p:cNvSpPr txBox="1"/>
          <p:nvPr/>
        </p:nvSpPr>
        <p:spPr>
          <a:xfrm>
            <a:off x="5303839" y="3429000"/>
            <a:ext cx="5113337" cy="3817456"/>
          </a:xfrm>
          <a:prstGeom prst="rect">
            <a:avLst/>
          </a:prstGeom>
          <a:noFill/>
        </p:spPr>
        <p:txBody>
          <a:bodyPr>
            <a:spAutoFit/>
          </a:bodyPr>
          <a:lstStyle/>
          <a:p>
            <a:pPr marL="342900" indent="-342900" algn="r">
              <a:lnSpc>
                <a:spcPct val="80000"/>
              </a:lnSpc>
              <a:spcBef>
                <a:spcPct val="20000"/>
              </a:spcBef>
              <a:defRPr/>
            </a:pPr>
            <a:r>
              <a:rPr lang="cs-CZ" sz="1900" dirty="0">
                <a:solidFill>
                  <a:schemeClr val="tx1">
                    <a:lumMod val="65000"/>
                    <a:lumOff val="35000"/>
                  </a:schemeClr>
                </a:solidFill>
                <a:latin typeface="Arial"/>
                <a:cs typeface="Arial"/>
              </a:rPr>
              <a:t>Nemocnice Milosrdných bratří</a:t>
            </a:r>
          </a:p>
          <a:p>
            <a:pPr marL="342900" indent="-342900" algn="r">
              <a:lnSpc>
                <a:spcPct val="80000"/>
              </a:lnSpc>
              <a:spcBef>
                <a:spcPct val="20000"/>
              </a:spcBef>
              <a:defRPr/>
            </a:pPr>
            <a:r>
              <a:rPr lang="cs-CZ" sz="1900" dirty="0">
                <a:solidFill>
                  <a:schemeClr val="tx1">
                    <a:lumMod val="65000"/>
                    <a:lumOff val="35000"/>
                  </a:schemeClr>
                </a:solidFill>
                <a:latin typeface="Arial"/>
                <a:cs typeface="Arial"/>
              </a:rPr>
              <a:t>Interní oddělení</a:t>
            </a:r>
          </a:p>
          <a:p>
            <a:pPr marL="342900" indent="-342900" algn="r">
              <a:lnSpc>
                <a:spcPct val="80000"/>
              </a:lnSpc>
              <a:spcBef>
                <a:spcPct val="20000"/>
              </a:spcBef>
              <a:defRPr/>
            </a:pPr>
            <a:r>
              <a:rPr lang="cs-CZ" sz="1900" dirty="0">
                <a:solidFill>
                  <a:schemeClr val="tx1">
                    <a:lumMod val="65000"/>
                    <a:lumOff val="35000"/>
                  </a:schemeClr>
                </a:solidFill>
                <a:latin typeface="Arial"/>
                <a:cs typeface="Arial"/>
              </a:rPr>
              <a:t>Polní 3</a:t>
            </a:r>
          </a:p>
          <a:p>
            <a:pPr marL="342900" indent="-342900" algn="r">
              <a:lnSpc>
                <a:spcPct val="80000"/>
              </a:lnSpc>
              <a:spcBef>
                <a:spcPct val="20000"/>
              </a:spcBef>
              <a:defRPr/>
            </a:pPr>
            <a:r>
              <a:rPr lang="cs-CZ" sz="1900" dirty="0">
                <a:solidFill>
                  <a:schemeClr val="tx1">
                    <a:lumMod val="65000"/>
                    <a:lumOff val="35000"/>
                  </a:schemeClr>
                </a:solidFill>
                <a:latin typeface="Arial"/>
                <a:cs typeface="Arial"/>
              </a:rPr>
              <a:t>Brno</a:t>
            </a:r>
          </a:p>
          <a:p>
            <a:pPr marL="342900" indent="-342900" algn="r">
              <a:lnSpc>
                <a:spcPct val="80000"/>
              </a:lnSpc>
              <a:spcBef>
                <a:spcPct val="20000"/>
              </a:spcBef>
              <a:defRPr/>
            </a:pPr>
            <a:r>
              <a:rPr lang="cs-CZ" sz="1900" dirty="0">
                <a:solidFill>
                  <a:schemeClr val="tx1">
                    <a:lumMod val="65000"/>
                    <a:lumOff val="35000"/>
                  </a:schemeClr>
                </a:solidFill>
                <a:latin typeface="Arial"/>
                <a:cs typeface="Arial"/>
              </a:rPr>
              <a:t>+</a:t>
            </a:r>
          </a:p>
          <a:p>
            <a:pPr marL="342900" indent="-342900" algn="r">
              <a:lnSpc>
                <a:spcPct val="80000"/>
              </a:lnSpc>
              <a:spcBef>
                <a:spcPct val="20000"/>
              </a:spcBef>
              <a:defRPr/>
            </a:pPr>
            <a:r>
              <a:rPr lang="cs-CZ" sz="1900" dirty="0">
                <a:solidFill>
                  <a:schemeClr val="tx1">
                    <a:lumMod val="65000"/>
                    <a:lumOff val="35000"/>
                  </a:schemeClr>
                </a:solidFill>
                <a:latin typeface="Arial"/>
                <a:cs typeface="Arial"/>
              </a:rPr>
              <a:t>Fakultní nemocnice u sv. Anny v Brně</a:t>
            </a:r>
          </a:p>
          <a:p>
            <a:pPr marL="342900" indent="-342900" algn="r">
              <a:lnSpc>
                <a:spcPct val="80000"/>
              </a:lnSpc>
              <a:spcBef>
                <a:spcPct val="20000"/>
              </a:spcBef>
              <a:defRPr/>
            </a:pPr>
            <a:r>
              <a:rPr lang="cs-CZ" sz="1900" dirty="0" err="1">
                <a:solidFill>
                  <a:schemeClr val="tx1">
                    <a:lumMod val="65000"/>
                    <a:lumOff val="35000"/>
                  </a:schemeClr>
                </a:solidFill>
                <a:latin typeface="Arial"/>
                <a:cs typeface="Arial"/>
              </a:rPr>
              <a:t>I.interní</a:t>
            </a:r>
            <a:r>
              <a:rPr lang="cs-CZ" sz="1900" dirty="0">
                <a:solidFill>
                  <a:schemeClr val="tx1">
                    <a:lumMod val="65000"/>
                    <a:lumOff val="35000"/>
                  </a:schemeClr>
                </a:solidFill>
                <a:latin typeface="Arial"/>
                <a:cs typeface="Arial"/>
              </a:rPr>
              <a:t> </a:t>
            </a:r>
            <a:r>
              <a:rPr lang="cs-CZ" sz="1900" dirty="0" err="1">
                <a:solidFill>
                  <a:schemeClr val="tx1">
                    <a:lumMod val="65000"/>
                    <a:lumOff val="35000"/>
                  </a:schemeClr>
                </a:solidFill>
                <a:latin typeface="Arial"/>
                <a:cs typeface="Arial"/>
              </a:rPr>
              <a:t>kardioangiologická</a:t>
            </a:r>
            <a:r>
              <a:rPr lang="cs-CZ" sz="1900" dirty="0">
                <a:solidFill>
                  <a:schemeClr val="tx1">
                    <a:lumMod val="65000"/>
                    <a:lumOff val="35000"/>
                  </a:schemeClr>
                </a:solidFill>
                <a:latin typeface="Arial"/>
                <a:cs typeface="Arial"/>
              </a:rPr>
              <a:t> klinika Mezinárodní centrum klinického výzkumu</a:t>
            </a:r>
          </a:p>
          <a:p>
            <a:pPr marL="342900" indent="-342900" algn="r">
              <a:lnSpc>
                <a:spcPct val="80000"/>
              </a:lnSpc>
              <a:spcBef>
                <a:spcPct val="20000"/>
              </a:spcBef>
              <a:defRPr/>
            </a:pPr>
            <a:r>
              <a:rPr lang="cs-CZ" sz="1900" b="1" dirty="0" err="1">
                <a:solidFill>
                  <a:schemeClr val="tx1">
                    <a:lumMod val="65000"/>
                    <a:lumOff val="35000"/>
                  </a:schemeClr>
                </a:solidFill>
                <a:latin typeface="Arial"/>
                <a:cs typeface="Arial"/>
              </a:rPr>
              <a:t>Kardiovize</a:t>
            </a:r>
            <a:r>
              <a:rPr lang="cs-CZ" sz="1900" b="1" dirty="0">
                <a:solidFill>
                  <a:schemeClr val="tx1">
                    <a:lumMod val="65000"/>
                    <a:lumOff val="35000"/>
                  </a:schemeClr>
                </a:solidFill>
                <a:latin typeface="Arial"/>
                <a:cs typeface="Arial"/>
              </a:rPr>
              <a:t> Brno 2030</a:t>
            </a:r>
          </a:p>
          <a:p>
            <a:pPr marL="342900" indent="-342900" algn="r">
              <a:lnSpc>
                <a:spcPct val="80000"/>
              </a:lnSpc>
              <a:spcBef>
                <a:spcPct val="20000"/>
              </a:spcBef>
              <a:defRPr/>
            </a:pPr>
            <a:r>
              <a:rPr lang="en-US" sz="1900" dirty="0" err="1">
                <a:solidFill>
                  <a:schemeClr val="tx1">
                    <a:lumMod val="65000"/>
                    <a:lumOff val="35000"/>
                  </a:schemeClr>
                </a:solidFill>
                <a:latin typeface="Arial"/>
                <a:cs typeface="Arial"/>
              </a:rPr>
              <a:t>Pekařská</a:t>
            </a:r>
            <a:r>
              <a:rPr lang="en-US" sz="1900" dirty="0">
                <a:solidFill>
                  <a:schemeClr val="tx1">
                    <a:lumMod val="65000"/>
                    <a:lumOff val="35000"/>
                  </a:schemeClr>
                </a:solidFill>
                <a:latin typeface="Arial"/>
                <a:cs typeface="Arial"/>
              </a:rPr>
              <a:t> 53</a:t>
            </a:r>
          </a:p>
          <a:p>
            <a:pPr marL="342900" indent="-342900" algn="r">
              <a:lnSpc>
                <a:spcPct val="80000"/>
              </a:lnSpc>
              <a:spcBef>
                <a:spcPct val="20000"/>
              </a:spcBef>
              <a:defRPr/>
            </a:pPr>
            <a:r>
              <a:rPr lang="en-US" sz="1900" dirty="0">
                <a:solidFill>
                  <a:schemeClr val="tx1">
                    <a:lumMod val="65000"/>
                    <a:lumOff val="35000"/>
                  </a:schemeClr>
                </a:solidFill>
                <a:latin typeface="Arial"/>
                <a:cs typeface="Arial"/>
              </a:rPr>
              <a:t>Brno</a:t>
            </a:r>
          </a:p>
          <a:p>
            <a:pPr marL="342900" indent="-342900" algn="r">
              <a:lnSpc>
                <a:spcPct val="80000"/>
              </a:lnSpc>
              <a:spcBef>
                <a:spcPct val="20000"/>
              </a:spcBef>
              <a:defRPr/>
            </a:pPr>
            <a:endParaRPr lang="cs-CZ" sz="2000" dirty="0">
              <a:latin typeface="Arial"/>
              <a:cs typeface="Arial"/>
            </a:endParaRPr>
          </a:p>
          <a:p>
            <a:pPr marL="342900" indent="-342900" algn="r">
              <a:lnSpc>
                <a:spcPct val="80000"/>
              </a:lnSpc>
              <a:spcBef>
                <a:spcPct val="20000"/>
              </a:spcBef>
              <a:defRPr/>
            </a:pPr>
            <a:r>
              <a:rPr lang="cs-CZ" sz="2000" dirty="0">
                <a:solidFill>
                  <a:srgbClr val="E1253B"/>
                </a:solidFill>
                <a:latin typeface="Arial"/>
                <a:cs typeface="Arial"/>
              </a:rPr>
              <a:t>             		</a:t>
            </a:r>
            <a:endParaRPr lang="cs-CZ" dirty="0">
              <a:latin typeface="Arial"/>
              <a:cs typeface="Arial"/>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697282" y="1009043"/>
            <a:ext cx="4587172" cy="2937876"/>
          </a:xfrm>
          <a:prstGeom prst="rect">
            <a:avLst/>
          </a:prstGeom>
          <a:noFill/>
          <a:ln>
            <a:noFill/>
          </a:ln>
        </p:spPr>
      </p:pic>
    </p:spTree>
    <p:extLst>
      <p:ext uri="{BB962C8B-B14F-4D97-AF65-F5344CB8AC3E}">
        <p14:creationId xmlns:p14="http://schemas.microsoft.com/office/powerpoint/2010/main" val="4142200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6C2B65-DB6E-5B4A-A83C-BE7AD872E773}"/>
              </a:ext>
            </a:extLst>
          </p:cNvPr>
          <p:cNvSpPr>
            <a:spLocks noGrp="1"/>
          </p:cNvSpPr>
          <p:nvPr>
            <p:ph type="title"/>
          </p:nvPr>
        </p:nvSpPr>
        <p:spPr/>
        <p:txBody>
          <a:bodyPr/>
          <a:lstStyle/>
          <a:p>
            <a:pPr>
              <a:defRPr/>
            </a:pPr>
            <a:r>
              <a:rPr lang="cs-CZ" dirty="0"/>
              <a:t>Klinický obraz a diagnostika</a:t>
            </a:r>
          </a:p>
        </p:txBody>
      </p:sp>
      <p:sp>
        <p:nvSpPr>
          <p:cNvPr id="15362" name="Zástupný symbol pro obsah 2">
            <a:extLst>
              <a:ext uri="{FF2B5EF4-FFF2-40B4-BE49-F238E27FC236}">
                <a16:creationId xmlns:a16="http://schemas.microsoft.com/office/drawing/2014/main" id="{8AB32881-2327-CF44-BBB6-21277031CA53}"/>
              </a:ext>
            </a:extLst>
          </p:cNvPr>
          <p:cNvSpPr>
            <a:spLocks noGrp="1"/>
          </p:cNvSpPr>
          <p:nvPr>
            <p:ph idx="1"/>
          </p:nvPr>
        </p:nvSpPr>
        <p:spPr>
          <a:xfrm>
            <a:off x="838200" y="1654176"/>
            <a:ext cx="10515600" cy="4351338"/>
          </a:xfrm>
        </p:spPr>
        <p:txBody>
          <a:bodyPr/>
          <a:lstStyle/>
          <a:p>
            <a:r>
              <a:rPr lang="cs-CZ" altLang="cs-CZ" sz="2400" dirty="0"/>
              <a:t>Vyjádření stupně nadváhy pomocí indexu tělesné hmotnosti BMI – Body </a:t>
            </a:r>
            <a:r>
              <a:rPr lang="cs-CZ" altLang="cs-CZ" sz="2400" dirty="0" err="1"/>
              <a:t>Mass</a:t>
            </a:r>
            <a:r>
              <a:rPr lang="cs-CZ" altLang="cs-CZ" sz="2400" dirty="0"/>
              <a:t> Index</a:t>
            </a:r>
          </a:p>
          <a:p>
            <a:pPr>
              <a:buFont typeface="Wingdings 2" pitchFamily="2" charset="2"/>
              <a:buNone/>
            </a:pPr>
            <a:r>
              <a:rPr lang="cs-CZ" altLang="cs-CZ" sz="2400" dirty="0"/>
              <a:t>      → váha (kg) ÷ výška² (m) = BMI                    </a:t>
            </a:r>
          </a:p>
          <a:p>
            <a:pPr>
              <a:buFont typeface="Wingdings 2" pitchFamily="2" charset="2"/>
              <a:buNone/>
            </a:pPr>
            <a:r>
              <a:rPr lang="cs-CZ" altLang="cs-CZ" sz="2400" dirty="0"/>
              <a:t> - dle BMI můžeme určit zdravotní rizika spojená s obezitou:</a:t>
            </a:r>
          </a:p>
          <a:p>
            <a:pPr>
              <a:buFont typeface="Wingdings 2" pitchFamily="2" charset="2"/>
              <a:buNone/>
            </a:pPr>
            <a:endParaRPr lang="cs-CZ" altLang="cs-CZ" dirty="0"/>
          </a:p>
          <a:p>
            <a:pPr>
              <a:buFont typeface="Wingdings 2" pitchFamily="2" charset="2"/>
              <a:buNone/>
            </a:pPr>
            <a:endParaRPr lang="cs-CZ" altLang="cs-CZ" dirty="0"/>
          </a:p>
        </p:txBody>
      </p:sp>
      <p:graphicFrame>
        <p:nvGraphicFramePr>
          <p:cNvPr id="4" name="Tabulka 3">
            <a:extLst>
              <a:ext uri="{FF2B5EF4-FFF2-40B4-BE49-F238E27FC236}">
                <a16:creationId xmlns:a16="http://schemas.microsoft.com/office/drawing/2014/main" id="{09498B48-BBFF-084F-A840-10A704AB4E77}"/>
              </a:ext>
            </a:extLst>
          </p:cNvPr>
          <p:cNvGraphicFramePr>
            <a:graphicFrameLocks noGrp="1"/>
          </p:cNvGraphicFramePr>
          <p:nvPr>
            <p:extLst>
              <p:ext uri="{D42A27DB-BD31-4B8C-83A1-F6EECF244321}">
                <p14:modId xmlns:p14="http://schemas.microsoft.com/office/powerpoint/2010/main" val="347206540"/>
              </p:ext>
            </p:extLst>
          </p:nvPr>
        </p:nvGraphicFramePr>
        <p:xfrm>
          <a:off x="2768601" y="3476626"/>
          <a:ext cx="6167439" cy="3143249"/>
        </p:xfrm>
        <a:graphic>
          <a:graphicData uri="http://schemas.openxmlformats.org/drawingml/2006/table">
            <a:tbl>
              <a:tblPr firstRow="1" bandRow="1">
                <a:tableStyleId>{5C22544A-7EE6-4342-B048-85BDC9FD1C3A}</a:tableStyleId>
              </a:tblPr>
              <a:tblGrid>
                <a:gridCol w="2055813">
                  <a:extLst>
                    <a:ext uri="{9D8B030D-6E8A-4147-A177-3AD203B41FA5}">
                      <a16:colId xmlns:a16="http://schemas.microsoft.com/office/drawing/2014/main" val="20000"/>
                    </a:ext>
                  </a:extLst>
                </a:gridCol>
                <a:gridCol w="2055813">
                  <a:extLst>
                    <a:ext uri="{9D8B030D-6E8A-4147-A177-3AD203B41FA5}">
                      <a16:colId xmlns:a16="http://schemas.microsoft.com/office/drawing/2014/main" val="20001"/>
                    </a:ext>
                  </a:extLst>
                </a:gridCol>
                <a:gridCol w="2055813">
                  <a:extLst>
                    <a:ext uri="{9D8B030D-6E8A-4147-A177-3AD203B41FA5}">
                      <a16:colId xmlns:a16="http://schemas.microsoft.com/office/drawing/2014/main" val="20002"/>
                    </a:ext>
                  </a:extLst>
                </a:gridCol>
              </a:tblGrid>
              <a:tr h="649071">
                <a:tc>
                  <a:txBody>
                    <a:bodyPr/>
                    <a:lstStyle/>
                    <a:p>
                      <a:r>
                        <a:rPr lang="cs-CZ" sz="1800" dirty="0"/>
                        <a:t>BMI</a:t>
                      </a:r>
                    </a:p>
                  </a:txBody>
                  <a:tcPr/>
                </a:tc>
                <a:tc>
                  <a:txBody>
                    <a:bodyPr/>
                    <a:lstStyle/>
                    <a:p>
                      <a:r>
                        <a:rPr lang="cs-CZ" sz="1800" dirty="0"/>
                        <a:t>Kategorie dle WHO</a:t>
                      </a:r>
                    </a:p>
                  </a:txBody>
                  <a:tcPr/>
                </a:tc>
                <a:tc>
                  <a:txBody>
                    <a:bodyPr/>
                    <a:lstStyle/>
                    <a:p>
                      <a:r>
                        <a:rPr lang="cs-CZ" sz="1800" dirty="0"/>
                        <a:t>Zdravotní rizika</a:t>
                      </a:r>
                    </a:p>
                  </a:txBody>
                  <a:tcPr/>
                </a:tc>
                <a:extLst>
                  <a:ext uri="{0D108BD9-81ED-4DB2-BD59-A6C34878D82A}">
                    <a16:rowId xmlns:a16="http://schemas.microsoft.com/office/drawing/2014/main" val="10000"/>
                  </a:ext>
                </a:extLst>
              </a:tr>
              <a:tr h="385752">
                <a:tc>
                  <a:txBody>
                    <a:bodyPr/>
                    <a:lstStyle/>
                    <a:p>
                      <a:r>
                        <a:rPr lang="cs-CZ" sz="1800" dirty="0"/>
                        <a:t>18,5 – 24,9</a:t>
                      </a:r>
                    </a:p>
                  </a:txBody>
                  <a:tcPr/>
                </a:tc>
                <a:tc>
                  <a:txBody>
                    <a:bodyPr/>
                    <a:lstStyle/>
                    <a:p>
                      <a:r>
                        <a:rPr lang="cs-CZ" sz="1800" dirty="0"/>
                        <a:t>normální</a:t>
                      </a:r>
                    </a:p>
                  </a:txBody>
                  <a:tcPr/>
                </a:tc>
                <a:tc>
                  <a:txBody>
                    <a:bodyPr/>
                    <a:lstStyle/>
                    <a:p>
                      <a:r>
                        <a:rPr lang="cs-CZ" sz="1800" dirty="0"/>
                        <a:t>minimální</a:t>
                      </a:r>
                    </a:p>
                  </a:txBody>
                  <a:tcPr/>
                </a:tc>
                <a:extLst>
                  <a:ext uri="{0D108BD9-81ED-4DB2-BD59-A6C34878D82A}">
                    <a16:rowId xmlns:a16="http://schemas.microsoft.com/office/drawing/2014/main" val="10001"/>
                  </a:ext>
                </a:extLst>
              </a:tr>
              <a:tr h="951170">
                <a:tc>
                  <a:txBody>
                    <a:bodyPr/>
                    <a:lstStyle/>
                    <a:p>
                      <a:r>
                        <a:rPr lang="cs-CZ" sz="1800" dirty="0"/>
                        <a:t>25,0 – 29,9</a:t>
                      </a:r>
                    </a:p>
                    <a:p>
                      <a:r>
                        <a:rPr lang="cs-CZ" sz="1800" dirty="0"/>
                        <a:t>&lt; 26,9</a:t>
                      </a:r>
                    </a:p>
                    <a:p>
                      <a:r>
                        <a:rPr lang="cs-CZ" sz="1800" dirty="0"/>
                        <a:t>&gt; 27</a:t>
                      </a:r>
                    </a:p>
                  </a:txBody>
                  <a:tcPr/>
                </a:tc>
                <a:tc>
                  <a:txBody>
                    <a:bodyPr/>
                    <a:lstStyle/>
                    <a:p>
                      <a:r>
                        <a:rPr lang="cs-CZ" sz="1800" dirty="0"/>
                        <a:t>nadváha</a:t>
                      </a:r>
                    </a:p>
                  </a:txBody>
                  <a:tcPr/>
                </a:tc>
                <a:tc>
                  <a:txBody>
                    <a:bodyPr/>
                    <a:lstStyle/>
                    <a:p>
                      <a:r>
                        <a:rPr lang="cs-CZ" sz="1800" dirty="0"/>
                        <a:t>                                    nízká                     lehce zvýšená                                        </a:t>
                      </a:r>
                    </a:p>
                  </a:txBody>
                  <a:tcPr/>
                </a:tc>
                <a:extLst>
                  <a:ext uri="{0D108BD9-81ED-4DB2-BD59-A6C34878D82A}">
                    <a16:rowId xmlns:a16="http://schemas.microsoft.com/office/drawing/2014/main" val="10002"/>
                  </a:ext>
                </a:extLst>
              </a:tr>
              <a:tr h="385752">
                <a:tc>
                  <a:txBody>
                    <a:bodyPr/>
                    <a:lstStyle/>
                    <a:p>
                      <a:r>
                        <a:rPr lang="cs-CZ" sz="1800" dirty="0"/>
                        <a:t>30,0 – 34,9</a:t>
                      </a:r>
                    </a:p>
                  </a:txBody>
                  <a:tcPr/>
                </a:tc>
                <a:tc>
                  <a:txBody>
                    <a:bodyPr/>
                    <a:lstStyle/>
                    <a:p>
                      <a:r>
                        <a:rPr lang="cs-CZ" sz="1800" dirty="0"/>
                        <a:t>obezita I. stupně</a:t>
                      </a:r>
                    </a:p>
                  </a:txBody>
                  <a:tcPr/>
                </a:tc>
                <a:tc>
                  <a:txBody>
                    <a:bodyPr/>
                    <a:lstStyle/>
                    <a:p>
                      <a:r>
                        <a:rPr lang="cs-CZ" sz="1800" dirty="0"/>
                        <a:t>vysoká</a:t>
                      </a:r>
                    </a:p>
                  </a:txBody>
                  <a:tcPr/>
                </a:tc>
                <a:extLst>
                  <a:ext uri="{0D108BD9-81ED-4DB2-BD59-A6C34878D82A}">
                    <a16:rowId xmlns:a16="http://schemas.microsoft.com/office/drawing/2014/main" val="10003"/>
                  </a:ext>
                </a:extLst>
              </a:tr>
              <a:tr h="385752">
                <a:tc>
                  <a:txBody>
                    <a:bodyPr/>
                    <a:lstStyle/>
                    <a:p>
                      <a:r>
                        <a:rPr lang="cs-CZ" sz="1800" dirty="0"/>
                        <a:t>35,0 – 39,9</a:t>
                      </a:r>
                    </a:p>
                  </a:txBody>
                  <a:tcPr/>
                </a:tc>
                <a:tc>
                  <a:txBody>
                    <a:bodyPr/>
                    <a:lstStyle/>
                    <a:p>
                      <a:r>
                        <a:rPr lang="cs-CZ" sz="1800" dirty="0"/>
                        <a:t>obezita II. stupně</a:t>
                      </a:r>
                    </a:p>
                  </a:txBody>
                  <a:tcPr/>
                </a:tc>
                <a:tc>
                  <a:txBody>
                    <a:bodyPr/>
                    <a:lstStyle/>
                    <a:p>
                      <a:r>
                        <a:rPr lang="cs-CZ" sz="1800" dirty="0"/>
                        <a:t>vysoká</a:t>
                      </a:r>
                    </a:p>
                  </a:txBody>
                  <a:tcPr/>
                </a:tc>
                <a:extLst>
                  <a:ext uri="{0D108BD9-81ED-4DB2-BD59-A6C34878D82A}">
                    <a16:rowId xmlns:a16="http://schemas.microsoft.com/office/drawing/2014/main" val="10004"/>
                  </a:ext>
                </a:extLst>
              </a:tr>
              <a:tr h="385752">
                <a:tc>
                  <a:txBody>
                    <a:bodyPr/>
                    <a:lstStyle/>
                    <a:p>
                      <a:r>
                        <a:rPr lang="cs-CZ" sz="1800" dirty="0"/>
                        <a:t>&gt;</a:t>
                      </a:r>
                      <a:r>
                        <a:rPr lang="cs-CZ" sz="1800" baseline="0" dirty="0"/>
                        <a:t> 40</a:t>
                      </a:r>
                      <a:endParaRPr lang="cs-CZ" sz="1800" dirty="0"/>
                    </a:p>
                  </a:txBody>
                  <a:tcPr/>
                </a:tc>
                <a:tc>
                  <a:txBody>
                    <a:bodyPr/>
                    <a:lstStyle/>
                    <a:p>
                      <a:r>
                        <a:rPr lang="cs-CZ" sz="1800" dirty="0"/>
                        <a:t>obezita III. stupně</a:t>
                      </a:r>
                    </a:p>
                  </a:txBody>
                  <a:tcPr/>
                </a:tc>
                <a:tc>
                  <a:txBody>
                    <a:bodyPr/>
                    <a:lstStyle/>
                    <a:p>
                      <a:r>
                        <a:rPr lang="cs-CZ" sz="1800" dirty="0"/>
                        <a:t>velmi vysoká</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16370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1981200" y="152400"/>
            <a:ext cx="8305800" cy="304800"/>
          </a:xfrm>
        </p:spPr>
        <p:txBody>
          <a:bodyPr wrap="square" numCol="1" anchorCtr="0" compatLnSpc="1">
            <a:prstTxWarp prst="textNoShape">
              <a:avLst/>
            </a:prstTxWarp>
            <a:noAutofit/>
          </a:bodyPr>
          <a:lstStyle/>
          <a:p>
            <a:pPr>
              <a:lnSpc>
                <a:spcPts val="3400"/>
              </a:lnSpc>
              <a:defRPr/>
            </a:pPr>
            <a:r>
              <a:rPr lang="cs-CZ" sz="1800" dirty="0">
                <a:effectLst>
                  <a:outerShdw blurRad="38100" dist="38100" dir="2700000" algn="tl">
                    <a:srgbClr val="C0C0C0"/>
                  </a:outerShdw>
                </a:effectLst>
                <a:latin typeface="Arial" charset="0"/>
              </a:rPr>
              <a:t>Diagnostická kritéria - % tuku</a:t>
            </a:r>
            <a:endParaRPr lang="cs-CZ" sz="18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10067926" y="6356351"/>
            <a:ext cx="561975" cy="365125"/>
          </a:xfrm>
          <a:prstGeom prst="rect">
            <a:avLst/>
          </a:prstGeom>
          <a:noFill/>
        </p:spPr>
        <p:txBody>
          <a:bodyPr lIns="27432" rIns="45720" anchor="ctr"/>
          <a:lstStyle/>
          <a:p>
            <a:pPr algn="l">
              <a:defRPr/>
            </a:pPr>
            <a:fld id="{E6843FF2-0C69-4FD3-8103-5A02812BDED2}" type="slidenum">
              <a:rPr lang="cs-CZ" sz="1200">
                <a:solidFill>
                  <a:prstClr val="black">
                    <a:lumMod val="65000"/>
                    <a:lumOff val="35000"/>
                  </a:prstClr>
                </a:solidFill>
                <a:latin typeface="Century Gothic" pitchFamily="34" charset="0"/>
              </a:rPr>
              <a:pPr algn="l">
                <a:defRPr/>
              </a:pPr>
              <a:t>5</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2057400" y="3810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dirty="0">
              <a:solidFill>
                <a:prstClr val="white"/>
              </a:solidFill>
            </a:endParaRPr>
          </a:p>
        </p:txBody>
      </p:sp>
      <p:sp>
        <p:nvSpPr>
          <p:cNvPr id="2" name="Obdélník 1"/>
          <p:cNvSpPr/>
          <p:nvPr/>
        </p:nvSpPr>
        <p:spPr>
          <a:xfrm>
            <a:off x="1666461" y="1981200"/>
            <a:ext cx="8839200" cy="261610"/>
          </a:xfrm>
          <a:prstGeom prst="rect">
            <a:avLst/>
          </a:prstGeom>
        </p:spPr>
        <p:txBody>
          <a:bodyPr wrap="square">
            <a:spAutoFit/>
          </a:bodyPr>
          <a:lstStyle/>
          <a:p>
            <a:r>
              <a:rPr lang="en-GB" sz="1100" dirty="0" err="1">
                <a:latin typeface="Calibri" panose="020F0502020204030204" pitchFamily="34" charset="0"/>
              </a:rPr>
              <a:t>Oliveros</a:t>
            </a:r>
            <a:r>
              <a:rPr lang="en-GB" sz="1100" dirty="0">
                <a:latin typeface="Calibri" panose="020F0502020204030204" pitchFamily="34" charset="0"/>
              </a:rPr>
              <a:t> E, Somers V, Sochor O, </a:t>
            </a:r>
            <a:r>
              <a:rPr lang="en-GB" sz="1100" dirty="0" err="1">
                <a:latin typeface="Calibri" panose="020F0502020204030204" pitchFamily="34" charset="0"/>
              </a:rPr>
              <a:t>Goel</a:t>
            </a:r>
            <a:r>
              <a:rPr lang="en-GB" sz="1100" dirty="0">
                <a:latin typeface="Calibri" panose="020F0502020204030204" pitchFamily="34" charset="0"/>
              </a:rPr>
              <a:t> K, Lopez-</a:t>
            </a:r>
            <a:r>
              <a:rPr lang="en-GB" sz="1100" dirty="0" err="1">
                <a:latin typeface="Calibri" panose="020F0502020204030204" pitchFamily="34" charset="0"/>
              </a:rPr>
              <a:t>Jimen</a:t>
            </a:r>
            <a:r>
              <a:rPr lang="cs-CZ" sz="1100" dirty="0">
                <a:latin typeface="Calibri" panose="020F0502020204030204" pitchFamily="34" charset="0"/>
              </a:rPr>
              <a:t>e</a:t>
            </a:r>
            <a:r>
              <a:rPr lang="en-GB" sz="1100" dirty="0">
                <a:latin typeface="Calibri" panose="020F0502020204030204" pitchFamily="34" charset="0"/>
              </a:rPr>
              <a:t>z F:</a:t>
            </a:r>
            <a:r>
              <a:rPr lang="cs-CZ" sz="1100" dirty="0">
                <a:latin typeface="Calibri" panose="020F0502020204030204" pitchFamily="34" charset="0"/>
              </a:rPr>
              <a:t> </a:t>
            </a:r>
            <a:r>
              <a:rPr lang="en-GB" sz="1100" dirty="0">
                <a:latin typeface="Calibri" panose="020F0502020204030204" pitchFamily="34" charset="0"/>
              </a:rPr>
              <a:t>The concept of normal weight obesity.</a:t>
            </a:r>
            <a:r>
              <a:rPr lang="cs-CZ" sz="1100" dirty="0">
                <a:latin typeface="Calibri" panose="020F0502020204030204" pitchFamily="34" charset="0"/>
              </a:rPr>
              <a:t> </a:t>
            </a:r>
            <a:r>
              <a:rPr lang="en-GB" sz="1100" dirty="0">
                <a:latin typeface="Calibri" panose="020F0502020204030204" pitchFamily="34" charset="0"/>
              </a:rPr>
              <a:t>Progress in </a:t>
            </a:r>
            <a:r>
              <a:rPr lang="en-GB" sz="1100" dirty="0" err="1">
                <a:latin typeface="Calibri" panose="020F0502020204030204" pitchFamily="34" charset="0"/>
              </a:rPr>
              <a:t>cardi</a:t>
            </a:r>
            <a:r>
              <a:rPr lang="cs-CZ" sz="1100" dirty="0">
                <a:latin typeface="Calibri" panose="020F0502020204030204" pitchFamily="34" charset="0"/>
              </a:rPr>
              <a:t>o</a:t>
            </a:r>
            <a:r>
              <a:rPr lang="en-GB" sz="1100" dirty="0">
                <a:latin typeface="Calibri" panose="020F0502020204030204" pitchFamily="34" charset="0"/>
              </a:rPr>
              <a:t>vas</a:t>
            </a:r>
            <a:r>
              <a:rPr lang="cs-CZ" sz="1100" dirty="0">
                <a:latin typeface="Calibri" panose="020F0502020204030204" pitchFamily="34" charset="0"/>
              </a:rPr>
              <a:t>c</a:t>
            </a:r>
            <a:r>
              <a:rPr lang="en-GB" sz="1100" dirty="0" err="1">
                <a:latin typeface="Calibri" panose="020F0502020204030204" pitchFamily="34" charset="0"/>
              </a:rPr>
              <a:t>ular</a:t>
            </a:r>
            <a:r>
              <a:rPr lang="en-GB" sz="1100" dirty="0">
                <a:latin typeface="Calibri" panose="020F0502020204030204" pitchFamily="34" charset="0"/>
              </a:rPr>
              <a:t> diseases, 2014, 56, 426-433</a:t>
            </a:r>
            <a:endParaRPr lang="en-GB" dirty="0"/>
          </a:p>
        </p:txBody>
      </p:sp>
      <p:graphicFrame>
        <p:nvGraphicFramePr>
          <p:cNvPr id="3" name="Tabulka 2"/>
          <p:cNvGraphicFramePr>
            <a:graphicFrameLocks noGrp="1"/>
          </p:cNvGraphicFramePr>
          <p:nvPr/>
        </p:nvGraphicFramePr>
        <p:xfrm>
          <a:off x="4114801" y="533401"/>
          <a:ext cx="3461385" cy="1506569"/>
        </p:xfrm>
        <a:graphic>
          <a:graphicData uri="http://schemas.openxmlformats.org/drawingml/2006/table">
            <a:tbl>
              <a:tblPr firstRow="1" firstCol="1" bandRow="1">
                <a:tableStyleId>{5C22544A-7EE6-4342-B048-85BDC9FD1C3A}</a:tableStyleId>
              </a:tblPr>
              <a:tblGrid>
                <a:gridCol w="1153795">
                  <a:extLst>
                    <a:ext uri="{9D8B030D-6E8A-4147-A177-3AD203B41FA5}">
                      <a16:colId xmlns:a16="http://schemas.microsoft.com/office/drawing/2014/main" val="20000"/>
                    </a:ext>
                  </a:extLst>
                </a:gridCol>
                <a:gridCol w="1153795">
                  <a:extLst>
                    <a:ext uri="{9D8B030D-6E8A-4147-A177-3AD203B41FA5}">
                      <a16:colId xmlns:a16="http://schemas.microsoft.com/office/drawing/2014/main" val="20001"/>
                    </a:ext>
                  </a:extLst>
                </a:gridCol>
                <a:gridCol w="1153795">
                  <a:extLst>
                    <a:ext uri="{9D8B030D-6E8A-4147-A177-3AD203B41FA5}">
                      <a16:colId xmlns:a16="http://schemas.microsoft.com/office/drawing/2014/main" val="20002"/>
                    </a:ext>
                  </a:extLst>
                </a:gridCol>
              </a:tblGrid>
              <a:tr h="376643">
                <a:tc>
                  <a:txBody>
                    <a:bodyPr/>
                    <a:lstStyle/>
                    <a:p>
                      <a:pPr>
                        <a:lnSpc>
                          <a:spcPct val="115000"/>
                        </a:lnSpc>
                        <a:spcAft>
                          <a:spcPts val="0"/>
                        </a:spcAft>
                      </a:pPr>
                      <a:r>
                        <a:rPr lang="cs-CZ" sz="1400" dirty="0">
                          <a:effectLst/>
                        </a:rPr>
                        <a:t> </a:t>
                      </a:r>
                      <a:endParaRPr lang="en-GB" sz="1400" dirty="0">
                        <a:effectLst/>
                        <a:latin typeface="Calibri"/>
                        <a:ea typeface="Calibri"/>
                        <a:cs typeface="Times New Roman"/>
                      </a:endParaRPr>
                    </a:p>
                  </a:txBody>
                  <a:tcPr marL="68580" marR="68580" marT="0" marB="0"/>
                </a:tc>
                <a:tc>
                  <a:txBody>
                    <a:bodyPr/>
                    <a:lstStyle/>
                    <a:p>
                      <a:pPr>
                        <a:lnSpc>
                          <a:spcPct val="115000"/>
                        </a:lnSpc>
                        <a:spcAft>
                          <a:spcPts val="0"/>
                        </a:spcAft>
                      </a:pPr>
                      <a:r>
                        <a:rPr lang="cs-CZ" sz="1400" dirty="0" err="1">
                          <a:effectLst/>
                        </a:rPr>
                        <a:t>Men</a:t>
                      </a:r>
                      <a:endParaRPr lang="en-GB"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cs-CZ" sz="1400" dirty="0" err="1">
                          <a:effectLst/>
                        </a:rPr>
                        <a:t>Women</a:t>
                      </a:r>
                      <a:endParaRPr lang="en-GB" sz="14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76642">
                <a:tc>
                  <a:txBody>
                    <a:bodyPr/>
                    <a:lstStyle/>
                    <a:p>
                      <a:pPr algn="ctr">
                        <a:lnSpc>
                          <a:spcPct val="115000"/>
                        </a:lnSpc>
                        <a:spcAft>
                          <a:spcPts val="0"/>
                        </a:spcAft>
                      </a:pPr>
                      <a:r>
                        <a:rPr lang="en-US" sz="1400" dirty="0">
                          <a:effectLst/>
                        </a:rPr>
                        <a:t>Normal</a:t>
                      </a:r>
                      <a:endParaRPr lang="en-GB"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b="1" dirty="0">
                          <a:effectLst/>
                        </a:rPr>
                        <a:t>&lt; 20</a:t>
                      </a:r>
                      <a:endParaRPr lang="en-GB" sz="14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b="1">
                          <a:effectLst/>
                        </a:rPr>
                        <a:t>&lt; 30</a:t>
                      </a:r>
                      <a:endParaRPr lang="en-GB" sz="1400" b="1">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76642">
                <a:tc>
                  <a:txBody>
                    <a:bodyPr/>
                    <a:lstStyle/>
                    <a:p>
                      <a:pPr algn="ctr">
                        <a:lnSpc>
                          <a:spcPct val="115000"/>
                        </a:lnSpc>
                        <a:spcAft>
                          <a:spcPts val="0"/>
                        </a:spcAft>
                      </a:pPr>
                      <a:r>
                        <a:rPr lang="cs-CZ" sz="1400">
                          <a:effectLst/>
                        </a:rPr>
                        <a:t>Overweight</a:t>
                      </a:r>
                      <a:endParaRPr lang="en-GB" sz="1400">
                        <a:effectLst/>
                        <a:latin typeface="Calibri"/>
                        <a:ea typeface="Calibri"/>
                        <a:cs typeface="Times New Roman"/>
                      </a:endParaRPr>
                    </a:p>
                  </a:txBody>
                  <a:tcPr marL="68580" marR="68580" marT="0" marB="0"/>
                </a:tc>
                <a:tc>
                  <a:txBody>
                    <a:bodyPr/>
                    <a:lstStyle/>
                    <a:p>
                      <a:pPr algn="ctr">
                        <a:lnSpc>
                          <a:spcPct val="115000"/>
                        </a:lnSpc>
                        <a:spcAft>
                          <a:spcPts val="0"/>
                        </a:spcAft>
                      </a:pPr>
                      <a:r>
                        <a:rPr lang="cs-CZ" sz="1400" b="1" dirty="0">
                          <a:effectLst/>
                        </a:rPr>
                        <a:t>20 - 25</a:t>
                      </a:r>
                      <a:endParaRPr lang="en-GB" sz="14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b="1" dirty="0">
                          <a:effectLst/>
                        </a:rPr>
                        <a:t>30 - 35</a:t>
                      </a:r>
                      <a:endParaRPr lang="en-GB" sz="1400" b="1"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76642">
                <a:tc>
                  <a:txBody>
                    <a:bodyPr/>
                    <a:lstStyle/>
                    <a:p>
                      <a:pPr algn="ctr">
                        <a:lnSpc>
                          <a:spcPct val="115000"/>
                        </a:lnSpc>
                        <a:spcAft>
                          <a:spcPts val="0"/>
                        </a:spcAft>
                      </a:pPr>
                      <a:r>
                        <a:rPr lang="en-US" sz="1400">
                          <a:effectLst/>
                        </a:rPr>
                        <a:t>Obesity</a:t>
                      </a:r>
                      <a:endParaRPr lang="en-GB"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b="1" dirty="0">
                          <a:effectLst/>
                        </a:rPr>
                        <a:t>&gt; 25</a:t>
                      </a:r>
                      <a:endParaRPr lang="en-GB" sz="14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b="1" dirty="0">
                          <a:effectLst/>
                        </a:rPr>
                        <a:t>&gt; 35</a:t>
                      </a:r>
                      <a:endParaRPr lang="en-GB" sz="1400" b="1"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4" name="Obdélník 3"/>
          <p:cNvSpPr/>
          <p:nvPr/>
        </p:nvSpPr>
        <p:spPr>
          <a:xfrm>
            <a:off x="1818862" y="2587824"/>
            <a:ext cx="8849139" cy="307777"/>
          </a:xfrm>
          <a:prstGeom prst="rect">
            <a:avLst/>
          </a:prstGeom>
        </p:spPr>
        <p:txBody>
          <a:bodyPr wrap="square">
            <a:spAutoFit/>
          </a:bodyPr>
          <a:lstStyle/>
          <a:p>
            <a:r>
              <a:rPr lang="cs-CZ" sz="1400" i="1" dirty="0"/>
              <a:t>Biospace</a:t>
            </a:r>
            <a:r>
              <a:rPr lang="cs-CZ" sz="1400" dirty="0"/>
              <a:t>:  Standard body fat </a:t>
            </a:r>
            <a:r>
              <a:rPr lang="cs-CZ" sz="1400" dirty="0" err="1"/>
              <a:t>percent</a:t>
            </a:r>
            <a:r>
              <a:rPr lang="cs-CZ" sz="1400" dirty="0"/>
              <a:t> </a:t>
            </a:r>
            <a:r>
              <a:rPr lang="cs-CZ" sz="1400" dirty="0" err="1"/>
              <a:t>is</a:t>
            </a:r>
            <a:r>
              <a:rPr lang="cs-CZ" sz="1400" dirty="0"/>
              <a:t> 15 % (</a:t>
            </a:r>
            <a:r>
              <a:rPr lang="cs-CZ" sz="1400" dirty="0" err="1"/>
              <a:t>range</a:t>
            </a:r>
            <a:r>
              <a:rPr lang="cs-CZ" sz="1400" dirty="0"/>
              <a:t> 10 - 20)  </a:t>
            </a:r>
            <a:r>
              <a:rPr lang="cs-CZ" sz="1400" dirty="0" err="1"/>
              <a:t>for</a:t>
            </a:r>
            <a:r>
              <a:rPr lang="cs-CZ" sz="1400" dirty="0"/>
              <a:t> </a:t>
            </a:r>
            <a:r>
              <a:rPr lang="cs-CZ" sz="1400" dirty="0" err="1"/>
              <a:t>men</a:t>
            </a:r>
            <a:r>
              <a:rPr lang="cs-CZ" sz="1400" dirty="0"/>
              <a:t>  and 23 % (</a:t>
            </a:r>
            <a:r>
              <a:rPr lang="cs-CZ" sz="1400" dirty="0" err="1"/>
              <a:t>range</a:t>
            </a:r>
            <a:r>
              <a:rPr lang="cs-CZ" sz="1400" dirty="0"/>
              <a:t> 18 - 28)  </a:t>
            </a:r>
            <a:r>
              <a:rPr lang="cs-CZ" sz="1400" dirty="0" err="1"/>
              <a:t>for</a:t>
            </a:r>
            <a:r>
              <a:rPr lang="cs-CZ" sz="1400" dirty="0"/>
              <a:t> </a:t>
            </a:r>
            <a:r>
              <a:rPr lang="cs-CZ" sz="1400" dirty="0" err="1"/>
              <a:t>women</a:t>
            </a:r>
            <a:endParaRPr lang="en-GB" sz="1400" dirty="0"/>
          </a:p>
        </p:txBody>
      </p:sp>
      <p:pic>
        <p:nvPicPr>
          <p:cNvPr id="4097" name="Picture 1" descr="C:\Users\jfiala\Desktop\VÝUKA\13 - výuka podzim 2014\13 -  obezitologie\obr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3124200"/>
            <a:ext cx="904940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551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10067926" y="6356351"/>
            <a:ext cx="561975" cy="365125"/>
          </a:xfrm>
          <a:prstGeom prst="rect">
            <a:avLst/>
          </a:prstGeom>
          <a:noFill/>
        </p:spPr>
        <p:txBody>
          <a:bodyPr lIns="27432" rIns="45720" anchor="ctr"/>
          <a:lstStyle/>
          <a:p>
            <a:pPr algn="l">
              <a:defRPr/>
            </a:pPr>
            <a:fld id="{E6843FF2-0C69-4FD3-8103-5A02812BDED2}" type="slidenum">
              <a:rPr lang="cs-CZ" sz="1200">
                <a:solidFill>
                  <a:prstClr val="black">
                    <a:lumMod val="65000"/>
                    <a:lumOff val="35000"/>
                  </a:prstClr>
                </a:solidFill>
                <a:latin typeface="Century Gothic" pitchFamily="34" charset="0"/>
              </a:rPr>
              <a:pPr algn="l">
                <a:defRPr/>
              </a:pPr>
              <a:t>6</a:t>
            </a:fld>
            <a:endParaRPr lang="cs-CZ" sz="1200">
              <a:solidFill>
                <a:prstClr val="black">
                  <a:lumMod val="65000"/>
                  <a:lumOff val="35000"/>
                </a:prstClr>
              </a:solidFill>
              <a:latin typeface="Century Gothic" pitchFamily="34" charset="0"/>
            </a:endParaRPr>
          </a:p>
        </p:txBody>
      </p:sp>
      <p:pic>
        <p:nvPicPr>
          <p:cNvPr id="4098" name="Picture 2" descr="C:\Users\Fiala\Desktop\Alexandria 2012\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409575"/>
            <a:ext cx="6496050" cy="603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032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1981200" y="76200"/>
            <a:ext cx="8305800" cy="457200"/>
          </a:xfrm>
        </p:spPr>
        <p:txBody>
          <a:bodyPr wrap="square" numCol="1" anchorCtr="0" compatLnSpc="1">
            <a:prstTxWarp prst="textNoShape">
              <a:avLst/>
            </a:prstTxWarp>
            <a:normAutofit fontScale="90000"/>
          </a:bodyPr>
          <a:lstStyle/>
          <a:p>
            <a:pPr>
              <a:lnSpc>
                <a:spcPts val="3400"/>
              </a:lnSpc>
              <a:defRPr/>
            </a:pPr>
            <a:r>
              <a:rPr lang="cs-CZ" sz="2500" dirty="0">
                <a:effectLst>
                  <a:outerShdw blurRad="38100" dist="38100" dir="2700000" algn="tl">
                    <a:srgbClr val="C0C0C0"/>
                  </a:outerShdw>
                </a:effectLst>
                <a:latin typeface="Arial" charset="0"/>
              </a:rPr>
              <a:t>Diagnostická kritéria – obvod břicha</a:t>
            </a:r>
            <a:endParaRPr lang="cs-CZ"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10067926" y="6356351"/>
            <a:ext cx="561975" cy="365125"/>
          </a:xfrm>
          <a:prstGeom prst="rect">
            <a:avLst/>
          </a:prstGeom>
          <a:noFill/>
        </p:spPr>
        <p:txBody>
          <a:bodyPr lIns="27432" rIns="45720" anchor="ctr"/>
          <a:lstStyle/>
          <a:p>
            <a:pPr algn="l">
              <a:defRPr/>
            </a:pPr>
            <a:fld id="{E6843FF2-0C69-4FD3-8103-5A02812BDED2}" type="slidenum">
              <a:rPr lang="cs-CZ" sz="1200">
                <a:solidFill>
                  <a:prstClr val="black">
                    <a:lumMod val="65000"/>
                    <a:lumOff val="35000"/>
                  </a:prstClr>
                </a:solidFill>
                <a:latin typeface="Century Gothic" pitchFamily="34" charset="0"/>
              </a:rPr>
              <a:pPr algn="l">
                <a:defRPr/>
              </a:pPr>
              <a:t>7</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20574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dirty="0">
              <a:solidFill>
                <a:prstClr val="white"/>
              </a:solidFill>
            </a:endParaRPr>
          </a:p>
        </p:txBody>
      </p:sp>
      <p:graphicFrame>
        <p:nvGraphicFramePr>
          <p:cNvPr id="2" name="Tabulka 1"/>
          <p:cNvGraphicFramePr>
            <a:graphicFrameLocks noGrp="1"/>
          </p:cNvGraphicFramePr>
          <p:nvPr/>
        </p:nvGraphicFramePr>
        <p:xfrm>
          <a:off x="3355284" y="1143000"/>
          <a:ext cx="5407716" cy="2209800"/>
        </p:xfrm>
        <a:graphic>
          <a:graphicData uri="http://schemas.openxmlformats.org/drawingml/2006/table">
            <a:tbl>
              <a:tblPr firstRow="1" firstCol="1" bandRow="1">
                <a:tableStyleId>{5C22544A-7EE6-4342-B048-85BDC9FD1C3A}</a:tableStyleId>
              </a:tblPr>
              <a:tblGrid>
                <a:gridCol w="1351929">
                  <a:extLst>
                    <a:ext uri="{9D8B030D-6E8A-4147-A177-3AD203B41FA5}">
                      <a16:colId xmlns:a16="http://schemas.microsoft.com/office/drawing/2014/main" val="20000"/>
                    </a:ext>
                  </a:extLst>
                </a:gridCol>
                <a:gridCol w="1351929">
                  <a:extLst>
                    <a:ext uri="{9D8B030D-6E8A-4147-A177-3AD203B41FA5}">
                      <a16:colId xmlns:a16="http://schemas.microsoft.com/office/drawing/2014/main" val="20001"/>
                    </a:ext>
                  </a:extLst>
                </a:gridCol>
                <a:gridCol w="1351929">
                  <a:extLst>
                    <a:ext uri="{9D8B030D-6E8A-4147-A177-3AD203B41FA5}">
                      <a16:colId xmlns:a16="http://schemas.microsoft.com/office/drawing/2014/main" val="20002"/>
                    </a:ext>
                  </a:extLst>
                </a:gridCol>
                <a:gridCol w="1351929">
                  <a:extLst>
                    <a:ext uri="{9D8B030D-6E8A-4147-A177-3AD203B41FA5}">
                      <a16:colId xmlns:a16="http://schemas.microsoft.com/office/drawing/2014/main" val="20003"/>
                    </a:ext>
                  </a:extLst>
                </a:gridCol>
              </a:tblGrid>
              <a:tr h="736600">
                <a:tc>
                  <a:txBody>
                    <a:bodyPr/>
                    <a:lstStyle/>
                    <a:p>
                      <a:pPr algn="ctr">
                        <a:lnSpc>
                          <a:spcPts val="2000"/>
                        </a:lnSpc>
                        <a:spcAft>
                          <a:spcPts val="0"/>
                        </a:spcAft>
                      </a:pPr>
                      <a:r>
                        <a:rPr lang="cs-CZ" sz="2000" b="1" dirty="0">
                          <a:effectLst/>
                          <a:latin typeface="Calibri" panose="020F0502020204030204" pitchFamily="34" charset="0"/>
                        </a:rPr>
                        <a:t> </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b="1" dirty="0">
                          <a:effectLst/>
                          <a:latin typeface="Calibri" panose="020F0502020204030204" pitchFamily="34" charset="0"/>
                        </a:rPr>
                        <a:t>Normální</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b="1" dirty="0">
                          <a:effectLst/>
                          <a:latin typeface="Calibri" panose="020F0502020204030204" pitchFamily="34" charset="0"/>
                        </a:rPr>
                        <a:t>Nadváha</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b="1">
                          <a:effectLst/>
                          <a:latin typeface="Calibri" panose="020F0502020204030204" pitchFamily="34" charset="0"/>
                        </a:rPr>
                        <a:t>Obezita</a:t>
                      </a:r>
                      <a:endParaRPr lang="en-GB" sz="2000" b="1">
                        <a:effectLst/>
                        <a:latin typeface="Calibri" panose="020F0502020204030204" pitchFamily="34" charset="0"/>
                        <a:ea typeface="Calibri"/>
                        <a:cs typeface="Times New Roman"/>
                      </a:endParaRPr>
                    </a:p>
                  </a:txBody>
                  <a:tcPr marL="68580" marR="68580" marT="0" marB="0"/>
                </a:tc>
                <a:extLst>
                  <a:ext uri="{0D108BD9-81ED-4DB2-BD59-A6C34878D82A}">
                    <a16:rowId xmlns:a16="http://schemas.microsoft.com/office/drawing/2014/main" val="10000"/>
                  </a:ext>
                </a:extLst>
              </a:tr>
              <a:tr h="736600">
                <a:tc>
                  <a:txBody>
                    <a:bodyPr/>
                    <a:lstStyle/>
                    <a:p>
                      <a:pPr algn="ctr">
                        <a:lnSpc>
                          <a:spcPts val="2000"/>
                        </a:lnSpc>
                        <a:spcAft>
                          <a:spcPts val="0"/>
                        </a:spcAft>
                      </a:pPr>
                      <a:r>
                        <a:rPr lang="cs-CZ" sz="2000" b="1" dirty="0">
                          <a:effectLst/>
                          <a:latin typeface="Calibri" panose="020F0502020204030204" pitchFamily="34" charset="0"/>
                        </a:rPr>
                        <a:t>Muži</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b="1" dirty="0">
                          <a:effectLst/>
                          <a:latin typeface="Calibri" panose="020F0502020204030204" pitchFamily="34" charset="0"/>
                        </a:rPr>
                        <a:t>&lt;</a:t>
                      </a:r>
                      <a:r>
                        <a:rPr lang="cs-CZ" sz="2000" b="1" dirty="0">
                          <a:effectLst/>
                          <a:latin typeface="Calibri" panose="020F0502020204030204" pitchFamily="34" charset="0"/>
                        </a:rPr>
                        <a:t> 9</a:t>
                      </a:r>
                      <a:r>
                        <a:rPr lang="en-US" sz="2000" b="1" dirty="0">
                          <a:effectLst/>
                          <a:latin typeface="Calibri" panose="020F0502020204030204" pitchFamily="34" charset="0"/>
                        </a:rPr>
                        <a:t>4</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b="1" dirty="0">
                          <a:effectLst/>
                          <a:latin typeface="Calibri" panose="020F0502020204030204" pitchFamily="34" charset="0"/>
                        </a:rPr>
                        <a:t>94 - 10</a:t>
                      </a:r>
                      <a:r>
                        <a:rPr lang="en-US" sz="2000" b="1" dirty="0">
                          <a:effectLst/>
                          <a:latin typeface="Calibri" panose="020F0502020204030204" pitchFamily="34" charset="0"/>
                        </a:rPr>
                        <a:t>2</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b="1" dirty="0">
                          <a:effectLst/>
                          <a:latin typeface="Calibri" panose="020F0502020204030204" pitchFamily="34" charset="0"/>
                        </a:rPr>
                        <a:t>&gt; </a:t>
                      </a:r>
                      <a:r>
                        <a:rPr lang="cs-CZ" sz="2000" b="1" dirty="0">
                          <a:effectLst/>
                          <a:latin typeface="Calibri" panose="020F0502020204030204" pitchFamily="34" charset="0"/>
                        </a:rPr>
                        <a:t>102</a:t>
                      </a:r>
                      <a:endParaRPr lang="en-GB" sz="2000" b="1" dirty="0">
                        <a:effectLst/>
                        <a:latin typeface="Calibri" panose="020F0502020204030204" pitchFamily="34" charset="0"/>
                        <a:ea typeface="Calibri"/>
                        <a:cs typeface="Times New Roman"/>
                      </a:endParaRPr>
                    </a:p>
                  </a:txBody>
                  <a:tcPr marL="68580" marR="68580" marT="0" marB="0"/>
                </a:tc>
                <a:extLst>
                  <a:ext uri="{0D108BD9-81ED-4DB2-BD59-A6C34878D82A}">
                    <a16:rowId xmlns:a16="http://schemas.microsoft.com/office/drawing/2014/main" val="10001"/>
                  </a:ext>
                </a:extLst>
              </a:tr>
              <a:tr h="736600">
                <a:tc>
                  <a:txBody>
                    <a:bodyPr/>
                    <a:lstStyle/>
                    <a:p>
                      <a:pPr algn="ctr">
                        <a:lnSpc>
                          <a:spcPts val="2000"/>
                        </a:lnSpc>
                        <a:spcAft>
                          <a:spcPts val="0"/>
                        </a:spcAft>
                      </a:pPr>
                      <a:r>
                        <a:rPr lang="cs-CZ" sz="2000" b="1">
                          <a:effectLst/>
                          <a:latin typeface="Calibri" panose="020F0502020204030204" pitchFamily="34" charset="0"/>
                        </a:rPr>
                        <a:t>Ženy</a:t>
                      </a:r>
                      <a:endParaRPr lang="en-GB" sz="2000" b="1">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b="1" dirty="0">
                          <a:effectLst/>
                          <a:latin typeface="Calibri" panose="020F0502020204030204" pitchFamily="34" charset="0"/>
                        </a:rPr>
                        <a:t>&lt;</a:t>
                      </a:r>
                      <a:r>
                        <a:rPr lang="cs-CZ" sz="2000" b="1" dirty="0">
                          <a:effectLst/>
                          <a:latin typeface="Calibri" panose="020F0502020204030204" pitchFamily="34" charset="0"/>
                        </a:rPr>
                        <a:t> </a:t>
                      </a:r>
                      <a:r>
                        <a:rPr lang="en-US" sz="2000" b="1" dirty="0">
                          <a:effectLst/>
                          <a:latin typeface="Calibri" panose="020F0502020204030204" pitchFamily="34" charset="0"/>
                        </a:rPr>
                        <a:t>80</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b="1" dirty="0">
                          <a:effectLst/>
                          <a:latin typeface="Calibri" panose="020F0502020204030204" pitchFamily="34" charset="0"/>
                        </a:rPr>
                        <a:t>80 - 8</a:t>
                      </a:r>
                      <a:r>
                        <a:rPr lang="en-US" sz="2000" b="1" dirty="0">
                          <a:effectLst/>
                          <a:latin typeface="Calibri" panose="020F0502020204030204" pitchFamily="34" charset="0"/>
                        </a:rPr>
                        <a:t>8</a:t>
                      </a:r>
                      <a:endParaRPr lang="en-GB" sz="2000" b="1"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b="1" dirty="0">
                          <a:effectLst/>
                          <a:latin typeface="Calibri" panose="020F0502020204030204" pitchFamily="34" charset="0"/>
                        </a:rPr>
                        <a:t>&gt; 88</a:t>
                      </a:r>
                      <a:endParaRPr lang="en-GB" sz="2000" b="1" dirty="0">
                        <a:effectLst/>
                        <a:latin typeface="Calibri" panose="020F0502020204030204" pitchFamily="34" charset="0"/>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3" name="Rectangle 1"/>
          <p:cNvSpPr>
            <a:spLocks noChangeArrowheads="1"/>
          </p:cNvSpPr>
          <p:nvPr/>
        </p:nvSpPr>
        <p:spPr bwMode="auto">
          <a:xfrm>
            <a:off x="3943351" y="35253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pic>
        <p:nvPicPr>
          <p:cNvPr id="6146" name="Picture 2" descr="C:\Users\jfiala\Desktop\VÝUKA\13 - výuka podzim 2014\13 -  obezitologie\obr.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497522"/>
            <a:ext cx="8534400" cy="159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616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1981200" y="76200"/>
            <a:ext cx="8305800" cy="457200"/>
          </a:xfrm>
        </p:spPr>
        <p:txBody>
          <a:bodyPr wrap="square" numCol="1" anchorCtr="0" compatLnSpc="1">
            <a:prstTxWarp prst="textNoShape">
              <a:avLst/>
            </a:prstTxWarp>
            <a:normAutofit fontScale="90000"/>
          </a:bodyPr>
          <a:lstStyle/>
          <a:p>
            <a:pPr>
              <a:lnSpc>
                <a:spcPts val="3400"/>
              </a:lnSpc>
              <a:defRPr/>
            </a:pPr>
            <a:r>
              <a:rPr lang="cs-CZ" sz="2500" dirty="0">
                <a:effectLst>
                  <a:outerShdw blurRad="38100" dist="38100" dir="2700000" algn="tl">
                    <a:srgbClr val="C0C0C0"/>
                  </a:outerShdw>
                </a:effectLst>
                <a:latin typeface="Arial" charset="0"/>
              </a:rPr>
              <a:t>Diagnostická kritéria – </a:t>
            </a:r>
            <a:r>
              <a:rPr lang="en-US" sz="2500" dirty="0">
                <a:effectLst>
                  <a:outerShdw blurRad="38100" dist="38100" dir="2700000" algn="tl">
                    <a:srgbClr val="C0C0C0"/>
                  </a:outerShdw>
                </a:effectLst>
                <a:latin typeface="Arial" charset="0"/>
              </a:rPr>
              <a:t>WHR</a:t>
            </a:r>
            <a:endParaRPr lang="cs-CZ"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10067926" y="6356351"/>
            <a:ext cx="561975" cy="365125"/>
          </a:xfrm>
          <a:prstGeom prst="rect">
            <a:avLst/>
          </a:prstGeom>
          <a:noFill/>
        </p:spPr>
        <p:txBody>
          <a:bodyPr lIns="27432" rIns="45720" anchor="ctr"/>
          <a:lstStyle/>
          <a:p>
            <a:pPr algn="l">
              <a:defRPr/>
            </a:pPr>
            <a:fld id="{E6843FF2-0C69-4FD3-8103-5A02812BDED2}" type="slidenum">
              <a:rPr lang="cs-CZ" sz="1200">
                <a:solidFill>
                  <a:prstClr val="black">
                    <a:lumMod val="65000"/>
                    <a:lumOff val="35000"/>
                  </a:prstClr>
                </a:solidFill>
                <a:latin typeface="Century Gothic" pitchFamily="34" charset="0"/>
              </a:rPr>
              <a:pPr algn="l">
                <a:defRPr/>
              </a:pPr>
              <a:t>8</a:t>
            </a:fld>
            <a:endParaRPr lang="cs-CZ" sz="12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2057400" y="533400"/>
            <a:ext cx="8229600"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dirty="0">
              <a:solidFill>
                <a:prstClr val="white"/>
              </a:solidFill>
            </a:endParaRPr>
          </a:p>
        </p:txBody>
      </p:sp>
      <p:sp>
        <p:nvSpPr>
          <p:cNvPr id="3" name="Rectangle 1"/>
          <p:cNvSpPr>
            <a:spLocks noChangeArrowheads="1"/>
          </p:cNvSpPr>
          <p:nvPr/>
        </p:nvSpPr>
        <p:spPr bwMode="auto">
          <a:xfrm>
            <a:off x="3943351" y="35253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graphicFrame>
        <p:nvGraphicFramePr>
          <p:cNvPr id="4" name="Tabulka 3"/>
          <p:cNvGraphicFramePr>
            <a:graphicFrameLocks noGrp="1"/>
          </p:cNvGraphicFramePr>
          <p:nvPr/>
        </p:nvGraphicFramePr>
        <p:xfrm>
          <a:off x="3543300" y="1142999"/>
          <a:ext cx="5257800" cy="2566988"/>
        </p:xfrm>
        <a:graphic>
          <a:graphicData uri="http://schemas.openxmlformats.org/drawingml/2006/table">
            <a:tbl>
              <a:tblPr firstRow="1" firstCol="1" bandRow="1">
                <a:tableStyleId>{5C22544A-7EE6-4342-B048-85BDC9FD1C3A}</a:tableStyleId>
              </a:tblPr>
              <a:tblGrid>
                <a:gridCol w="1230273">
                  <a:extLst>
                    <a:ext uri="{9D8B030D-6E8A-4147-A177-3AD203B41FA5}">
                      <a16:colId xmlns:a16="http://schemas.microsoft.com/office/drawing/2014/main" val="20000"/>
                    </a:ext>
                  </a:extLst>
                </a:gridCol>
                <a:gridCol w="1230273">
                  <a:extLst>
                    <a:ext uri="{9D8B030D-6E8A-4147-A177-3AD203B41FA5}">
                      <a16:colId xmlns:a16="http://schemas.microsoft.com/office/drawing/2014/main" val="20001"/>
                    </a:ext>
                  </a:extLst>
                </a:gridCol>
                <a:gridCol w="1398627">
                  <a:extLst>
                    <a:ext uri="{9D8B030D-6E8A-4147-A177-3AD203B41FA5}">
                      <a16:colId xmlns:a16="http://schemas.microsoft.com/office/drawing/2014/main" val="20002"/>
                    </a:ext>
                  </a:extLst>
                </a:gridCol>
                <a:gridCol w="1398627">
                  <a:extLst>
                    <a:ext uri="{9D8B030D-6E8A-4147-A177-3AD203B41FA5}">
                      <a16:colId xmlns:a16="http://schemas.microsoft.com/office/drawing/2014/main" val="20003"/>
                    </a:ext>
                  </a:extLst>
                </a:gridCol>
              </a:tblGrid>
              <a:tr h="1128368">
                <a:tc>
                  <a:txBody>
                    <a:bodyPr/>
                    <a:lstStyle/>
                    <a:p>
                      <a:pPr algn="ctr">
                        <a:lnSpc>
                          <a:spcPts val="2000"/>
                        </a:lnSpc>
                        <a:spcAft>
                          <a:spcPts val="0"/>
                        </a:spcAft>
                      </a:pPr>
                      <a:r>
                        <a:rPr lang="cs-CZ" sz="1800" dirty="0">
                          <a:effectLst/>
                          <a:latin typeface="Calibri" panose="020F0502020204030204" pitchFamily="34" charset="0"/>
                        </a:rPr>
                        <a:t> </a:t>
                      </a:r>
                      <a:endParaRPr lang="en-GB" sz="1800" dirty="0">
                        <a:effectLst/>
                        <a:latin typeface="Calibri" panose="020F0502020204030204" pitchFamily="34" charset="0"/>
                        <a:ea typeface="Calibri"/>
                        <a:cs typeface="Times New Roman"/>
                      </a:endParaRPr>
                    </a:p>
                  </a:txBody>
                  <a:tcPr marL="68580" marR="68580" marT="0" marB="0"/>
                </a:tc>
                <a:tc>
                  <a:txBody>
                    <a:bodyPr/>
                    <a:lstStyle/>
                    <a:p>
                      <a:pPr algn="ctr">
                        <a:lnSpc>
                          <a:spcPct val="115000"/>
                        </a:lnSpc>
                        <a:spcAft>
                          <a:spcPts val="0"/>
                        </a:spcAft>
                      </a:pPr>
                      <a:r>
                        <a:rPr lang="cs-CZ" sz="1800" dirty="0" err="1">
                          <a:effectLst/>
                          <a:latin typeface="Calibri" panose="020F0502020204030204" pitchFamily="34" charset="0"/>
                        </a:rPr>
                        <a:t>Low</a:t>
                      </a:r>
                      <a:r>
                        <a:rPr lang="cs-CZ" sz="1800" dirty="0">
                          <a:effectLst/>
                          <a:latin typeface="Calibri" panose="020F0502020204030204" pitchFamily="34" charset="0"/>
                        </a:rPr>
                        <a:t> risk</a:t>
                      </a:r>
                      <a:endParaRPr lang="en-GB" sz="1800" dirty="0">
                        <a:effectLst/>
                        <a:latin typeface="Calibri" panose="020F0502020204030204" pitchFamily="34" charset="0"/>
                        <a:ea typeface="Calibri"/>
                        <a:cs typeface="Times New Roman"/>
                      </a:endParaRPr>
                    </a:p>
                  </a:txBody>
                  <a:tcPr marL="68580" marR="68580" marT="0" marB="0"/>
                </a:tc>
                <a:tc>
                  <a:txBody>
                    <a:bodyPr/>
                    <a:lstStyle/>
                    <a:p>
                      <a:pPr algn="ctr">
                        <a:lnSpc>
                          <a:spcPct val="115000"/>
                        </a:lnSpc>
                        <a:spcAft>
                          <a:spcPts val="0"/>
                        </a:spcAft>
                      </a:pPr>
                      <a:r>
                        <a:rPr lang="cs-CZ" sz="1800" dirty="0" err="1">
                          <a:effectLst/>
                          <a:latin typeface="Calibri" panose="020F0502020204030204" pitchFamily="34" charset="0"/>
                        </a:rPr>
                        <a:t>Moderate</a:t>
                      </a:r>
                      <a:r>
                        <a:rPr lang="cs-CZ" sz="1800" dirty="0">
                          <a:effectLst/>
                          <a:latin typeface="Calibri" panose="020F0502020204030204" pitchFamily="34" charset="0"/>
                        </a:rPr>
                        <a:t> risk</a:t>
                      </a:r>
                      <a:endParaRPr lang="en-GB" sz="1800" dirty="0">
                        <a:effectLst/>
                        <a:latin typeface="Calibri" panose="020F0502020204030204" pitchFamily="34" charset="0"/>
                        <a:ea typeface="Calibri"/>
                        <a:cs typeface="Times New Roman"/>
                      </a:endParaRPr>
                    </a:p>
                  </a:txBody>
                  <a:tcPr marL="68580" marR="68580" marT="0" marB="0"/>
                </a:tc>
                <a:tc>
                  <a:txBody>
                    <a:bodyPr/>
                    <a:lstStyle/>
                    <a:p>
                      <a:pPr algn="ctr">
                        <a:lnSpc>
                          <a:spcPct val="115000"/>
                        </a:lnSpc>
                        <a:spcAft>
                          <a:spcPts val="0"/>
                        </a:spcAft>
                      </a:pPr>
                      <a:r>
                        <a:rPr lang="cs-CZ" sz="1800">
                          <a:effectLst/>
                          <a:latin typeface="Calibri" panose="020F0502020204030204" pitchFamily="34" charset="0"/>
                        </a:rPr>
                        <a:t>High risk</a:t>
                      </a:r>
                      <a:endParaRPr lang="en-GB" sz="1800">
                        <a:effectLst/>
                        <a:latin typeface="Calibri" panose="020F0502020204030204" pitchFamily="34" charset="0"/>
                        <a:ea typeface="Calibri"/>
                        <a:cs typeface="Times New Roman"/>
                      </a:endParaRPr>
                    </a:p>
                  </a:txBody>
                  <a:tcPr marL="68580" marR="68580" marT="0" marB="0"/>
                </a:tc>
                <a:extLst>
                  <a:ext uri="{0D108BD9-81ED-4DB2-BD59-A6C34878D82A}">
                    <a16:rowId xmlns:a16="http://schemas.microsoft.com/office/drawing/2014/main" val="10000"/>
                  </a:ext>
                </a:extLst>
              </a:tr>
              <a:tr h="719310">
                <a:tc>
                  <a:txBody>
                    <a:bodyPr/>
                    <a:lstStyle/>
                    <a:p>
                      <a:pPr algn="ctr">
                        <a:lnSpc>
                          <a:spcPts val="2000"/>
                        </a:lnSpc>
                        <a:spcAft>
                          <a:spcPts val="0"/>
                        </a:spcAft>
                      </a:pPr>
                      <a:r>
                        <a:rPr lang="cs-CZ" sz="1800" dirty="0" err="1">
                          <a:effectLst/>
                          <a:latin typeface="Calibri" panose="020F0502020204030204" pitchFamily="34" charset="0"/>
                        </a:rPr>
                        <a:t>Men</a:t>
                      </a:r>
                      <a:endParaRPr lang="en-GB" sz="180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dirty="0">
                          <a:effectLst/>
                          <a:latin typeface="Calibri" panose="020F0502020204030204" pitchFamily="34" charset="0"/>
                        </a:rPr>
                        <a:t>&lt; 0.95</a:t>
                      </a:r>
                      <a:endParaRPr lang="en-GB" sz="200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dirty="0">
                          <a:effectLst/>
                          <a:latin typeface="Calibri" panose="020F0502020204030204" pitchFamily="34" charset="0"/>
                        </a:rPr>
                        <a:t>0.95 - 1.00</a:t>
                      </a:r>
                      <a:endParaRPr lang="en-GB" sz="2000" dirty="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cs-CZ" sz="2000" dirty="0">
                          <a:effectLst/>
                          <a:latin typeface="Calibri" panose="020F0502020204030204" pitchFamily="34" charset="0"/>
                        </a:rPr>
                        <a:t>&gt; 1.00</a:t>
                      </a:r>
                      <a:endParaRPr lang="en-GB" sz="2000" dirty="0">
                        <a:effectLst/>
                        <a:latin typeface="Calibri" panose="020F0502020204030204" pitchFamily="34" charset="0"/>
                        <a:ea typeface="Calibri"/>
                        <a:cs typeface="Times New Roman"/>
                      </a:endParaRPr>
                    </a:p>
                  </a:txBody>
                  <a:tcPr marL="68580" marR="68580" marT="0" marB="0"/>
                </a:tc>
                <a:extLst>
                  <a:ext uri="{0D108BD9-81ED-4DB2-BD59-A6C34878D82A}">
                    <a16:rowId xmlns:a16="http://schemas.microsoft.com/office/drawing/2014/main" val="10001"/>
                  </a:ext>
                </a:extLst>
              </a:tr>
              <a:tr h="719310">
                <a:tc>
                  <a:txBody>
                    <a:bodyPr/>
                    <a:lstStyle/>
                    <a:p>
                      <a:pPr algn="ctr">
                        <a:lnSpc>
                          <a:spcPts val="2000"/>
                        </a:lnSpc>
                        <a:spcAft>
                          <a:spcPts val="0"/>
                        </a:spcAft>
                      </a:pPr>
                      <a:r>
                        <a:rPr lang="cs-CZ" sz="1800">
                          <a:effectLst/>
                          <a:latin typeface="Calibri" panose="020F0502020204030204" pitchFamily="34" charset="0"/>
                        </a:rPr>
                        <a:t>Women</a:t>
                      </a:r>
                      <a:endParaRPr lang="en-GB" sz="180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a:effectLst/>
                          <a:latin typeface="Calibri" panose="020F0502020204030204" pitchFamily="34" charset="0"/>
                        </a:rPr>
                        <a:t>&lt; 0.80</a:t>
                      </a:r>
                      <a:endParaRPr lang="en-GB" sz="200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a:effectLst/>
                          <a:latin typeface="Calibri" panose="020F0502020204030204" pitchFamily="34" charset="0"/>
                        </a:rPr>
                        <a:t>0.81 - 0.85</a:t>
                      </a:r>
                      <a:endParaRPr lang="en-GB" sz="2000">
                        <a:effectLst/>
                        <a:latin typeface="Calibri" panose="020F0502020204030204" pitchFamily="34" charset="0"/>
                        <a:ea typeface="Calibri"/>
                        <a:cs typeface="Times New Roman"/>
                      </a:endParaRPr>
                    </a:p>
                  </a:txBody>
                  <a:tcPr marL="68580" marR="68580" marT="0" marB="0"/>
                </a:tc>
                <a:tc>
                  <a:txBody>
                    <a:bodyPr/>
                    <a:lstStyle/>
                    <a:p>
                      <a:pPr algn="ctr">
                        <a:lnSpc>
                          <a:spcPts val="2000"/>
                        </a:lnSpc>
                        <a:spcAft>
                          <a:spcPts val="0"/>
                        </a:spcAft>
                      </a:pPr>
                      <a:r>
                        <a:rPr lang="en-US" sz="2000" dirty="0">
                          <a:effectLst/>
                          <a:latin typeface="Calibri" panose="020F0502020204030204" pitchFamily="34" charset="0"/>
                        </a:rPr>
                        <a:t>&gt; 0.85</a:t>
                      </a:r>
                      <a:endParaRPr lang="en-GB" sz="2000" dirty="0">
                        <a:effectLst/>
                        <a:latin typeface="Calibri" panose="020F0502020204030204" pitchFamily="34" charset="0"/>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5" name="Rectangle 1"/>
          <p:cNvSpPr>
            <a:spLocks noChangeArrowheads="1"/>
          </p:cNvSpPr>
          <p:nvPr/>
        </p:nvSpPr>
        <p:spPr bwMode="auto">
          <a:xfrm>
            <a:off x="4549776" y="3460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pic>
        <p:nvPicPr>
          <p:cNvPr id="8194" name="Picture 2" descr="C:\Users\jfiala\Desktop\VÝUKA\13 - výuka podzim 2014\13 -  obezitologie\obr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462" y="4495800"/>
            <a:ext cx="8753476" cy="167710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790122" y="4114801"/>
            <a:ext cx="4572000" cy="276999"/>
          </a:xfrm>
          <a:prstGeom prst="rect">
            <a:avLst/>
          </a:prstGeom>
        </p:spPr>
        <p:txBody>
          <a:bodyPr>
            <a:spAutoFit/>
          </a:bodyPr>
          <a:lstStyle/>
          <a:p>
            <a:r>
              <a:rPr lang="cs-CZ" sz="1200" dirty="0"/>
              <a:t>Ideál (zdraví a plodnost):   Muži 0.9,   Ženy 0.7  </a:t>
            </a:r>
            <a:endParaRPr lang="en-GB" sz="1200" dirty="0"/>
          </a:p>
        </p:txBody>
      </p:sp>
    </p:spTree>
    <p:extLst>
      <p:ext uri="{BB962C8B-B14F-4D97-AF65-F5344CB8AC3E}">
        <p14:creationId xmlns:p14="http://schemas.microsoft.com/office/powerpoint/2010/main" val="3038151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Míra</a:t>
            </a:r>
            <a:r>
              <a:rPr lang="en-GB" dirty="0"/>
              <a:t> obesity </a:t>
            </a:r>
            <a:r>
              <a:rPr lang="en-GB" dirty="0" err="1"/>
              <a:t>celosvětově</a:t>
            </a:r>
            <a:r>
              <a:rPr lang="en-GB" dirty="0"/>
              <a:t> </a:t>
            </a:r>
            <a:r>
              <a:rPr lang="en-GB" dirty="0" err="1"/>
              <a:t>roste</a:t>
            </a:r>
            <a:endParaRPr lang="en-GB" dirty="0"/>
          </a:p>
        </p:txBody>
      </p:sp>
      <p:sp>
        <p:nvSpPr>
          <p:cNvPr id="6" name="Content Placeholder 5"/>
          <p:cNvSpPr>
            <a:spLocks noGrp="1"/>
          </p:cNvSpPr>
          <p:nvPr>
            <p:ph sz="quarter" idx="11"/>
          </p:nvPr>
        </p:nvSpPr>
        <p:spPr>
          <a:xfrm>
            <a:off x="1" y="6585040"/>
            <a:ext cx="11346268" cy="272960"/>
          </a:xfrm>
        </p:spPr>
        <p:txBody>
          <a:bodyPr vert="horz" lIns="120227" tIns="61976" rIns="120227" bIns="61976" rtlCol="0" anchor="b">
            <a:spAutoFit/>
          </a:bodyPr>
          <a:lstStyle/>
          <a:p>
            <a:r>
              <a:rPr lang="en-GB" dirty="0">
                <a:solidFill>
                  <a:srgbClr val="82786F"/>
                </a:solidFill>
                <a:latin typeface="Verdana" panose="020B0604030504040204" pitchFamily="34" charset="0"/>
              </a:rPr>
              <a:t>Adapted from NCD Risk Factor Collaboration (NCD-</a:t>
            </a:r>
            <a:r>
              <a:rPr lang="en-GB" dirty="0" err="1">
                <a:solidFill>
                  <a:srgbClr val="82786F"/>
                </a:solidFill>
                <a:latin typeface="Verdana" panose="020B0604030504040204" pitchFamily="34" charset="0"/>
              </a:rPr>
              <a:t>RisC</a:t>
            </a:r>
            <a:r>
              <a:rPr lang="en-GB" dirty="0">
                <a:solidFill>
                  <a:srgbClr val="82786F"/>
                </a:solidFill>
                <a:latin typeface="Verdana" panose="020B0604030504040204" pitchFamily="34" charset="0"/>
              </a:rPr>
              <a:t>). </a:t>
            </a:r>
            <a:r>
              <a:rPr lang="en-GB" i="1" dirty="0">
                <a:solidFill>
                  <a:srgbClr val="82786F"/>
                </a:solidFill>
                <a:latin typeface="Verdana" panose="020B0604030504040204" pitchFamily="34" charset="0"/>
              </a:rPr>
              <a:t>Lancet</a:t>
            </a:r>
            <a:r>
              <a:rPr lang="en-GB" dirty="0">
                <a:solidFill>
                  <a:srgbClr val="82786F"/>
                </a:solidFill>
                <a:latin typeface="Verdana" panose="020B0604030504040204" pitchFamily="34" charset="0"/>
              </a:rPr>
              <a:t> 2017:390;2627–42</a:t>
            </a:r>
          </a:p>
        </p:txBody>
      </p:sp>
      <p:sp>
        <p:nvSpPr>
          <p:cNvPr id="59" name="Text Placeholder 58"/>
          <p:cNvSpPr>
            <a:spLocks noGrp="1"/>
          </p:cNvSpPr>
          <p:nvPr>
            <p:ph type="body" sz="quarter" idx="12"/>
          </p:nvPr>
        </p:nvSpPr>
        <p:spPr>
          <a:xfrm>
            <a:off x="438573" y="6268389"/>
            <a:ext cx="906445" cy="272960"/>
          </a:xfrm>
        </p:spPr>
        <p:txBody>
          <a:bodyPr vert="horz" wrap="none" lIns="120227" tIns="61976" rIns="120227" bIns="61976" rtlCol="0" anchor="b">
            <a:spAutoFit/>
          </a:bodyPr>
          <a:lstStyle/>
          <a:p>
            <a:r>
              <a:rPr lang="en-GB" dirty="0">
                <a:solidFill>
                  <a:srgbClr val="82786F"/>
                </a:solidFill>
                <a:latin typeface="Verdana" panose="020B0604030504040204" pitchFamily="34" charset="0"/>
              </a:rPr>
              <a:t>M, million</a:t>
            </a:r>
          </a:p>
        </p:txBody>
      </p:sp>
      <p:grpSp>
        <p:nvGrpSpPr>
          <p:cNvPr id="30" name="Group 29"/>
          <p:cNvGrpSpPr/>
          <p:nvPr/>
        </p:nvGrpSpPr>
        <p:grpSpPr>
          <a:xfrm>
            <a:off x="1822333" y="5955041"/>
            <a:ext cx="9013808" cy="507831"/>
            <a:chOff x="1200969" y="4466280"/>
            <a:chExt cx="6760356" cy="380873"/>
          </a:xfrm>
        </p:grpSpPr>
        <p:grpSp>
          <p:nvGrpSpPr>
            <p:cNvPr id="19" name="Group 18"/>
            <p:cNvGrpSpPr/>
            <p:nvPr/>
          </p:nvGrpSpPr>
          <p:grpSpPr>
            <a:xfrm>
              <a:off x="3442329" y="4466280"/>
              <a:ext cx="1373314" cy="380873"/>
              <a:chOff x="2941511" y="4466280"/>
              <a:chExt cx="1373314" cy="380873"/>
            </a:xfrm>
          </p:grpSpPr>
          <p:sp>
            <p:nvSpPr>
              <p:cNvPr id="57" name="TextBox 56"/>
              <p:cNvSpPr txBox="1"/>
              <p:nvPr/>
            </p:nvSpPr>
            <p:spPr>
              <a:xfrm>
                <a:off x="2959646" y="4466280"/>
                <a:ext cx="1355179" cy="380873"/>
              </a:xfrm>
              <a:prstGeom prst="rect">
                <a:avLst/>
              </a:prstGeom>
              <a:noFill/>
            </p:spPr>
            <p:txBody>
              <a:bodyPr wrap="none" tIns="0" rtlCol="0" anchor="t" anchorCtr="0">
                <a:spAutoFit/>
              </a:bodyPr>
              <a:lstStyle/>
              <a:p>
                <a:r>
                  <a:rPr lang="en-GB" sz="1000" dirty="0">
                    <a:latin typeface="Verdana"/>
                  </a:rPr>
                  <a:t>East and South East Asia</a:t>
                </a:r>
              </a:p>
              <a:p>
                <a:r>
                  <a:rPr lang="en-GB" sz="1000" dirty="0">
                    <a:latin typeface="Verdana"/>
                  </a:rPr>
                  <a:t>High-income Asia Pacific</a:t>
                </a:r>
              </a:p>
              <a:p>
                <a:r>
                  <a:rPr lang="en-GB" sz="1000" dirty="0">
                    <a:latin typeface="Verdana"/>
                  </a:rPr>
                  <a:t>Oceania</a:t>
                </a:r>
              </a:p>
            </p:txBody>
          </p:sp>
          <p:sp>
            <p:nvSpPr>
              <p:cNvPr id="63" name="Rectangle 62"/>
              <p:cNvSpPr/>
              <p:nvPr/>
            </p:nvSpPr>
            <p:spPr>
              <a:xfrm>
                <a:off x="2941511" y="4490842"/>
                <a:ext cx="72329" cy="72329"/>
              </a:xfrm>
              <a:prstGeom prst="rect">
                <a:avLst/>
              </a:prstGeom>
              <a:solidFill>
                <a:srgbClr val="F58022"/>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GB" sz="2400" dirty="0">
                  <a:solidFill>
                    <a:srgbClr val="FFFFFF"/>
                  </a:solidFill>
                </a:endParaRPr>
              </a:p>
            </p:txBody>
          </p:sp>
          <p:sp>
            <p:nvSpPr>
              <p:cNvPr id="65" name="Rectangle 64"/>
              <p:cNvSpPr/>
              <p:nvPr/>
            </p:nvSpPr>
            <p:spPr>
              <a:xfrm>
                <a:off x="2941511" y="4603481"/>
                <a:ext cx="72329" cy="72329"/>
              </a:xfrm>
              <a:prstGeom prst="rect">
                <a:avLst/>
              </a:prstGeom>
              <a:solidFill>
                <a:srgbClr val="B0582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sp>
            <p:nvSpPr>
              <p:cNvPr id="66" name="Rectangle 65"/>
              <p:cNvSpPr/>
              <p:nvPr/>
            </p:nvSpPr>
            <p:spPr>
              <a:xfrm>
                <a:off x="2941511" y="4720196"/>
                <a:ext cx="72329" cy="72329"/>
              </a:xfrm>
              <a:prstGeom prst="rect">
                <a:avLst/>
              </a:prstGeom>
              <a:solidFill>
                <a:srgbClr val="6A3F9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grpSp>
        <p:grpSp>
          <p:nvGrpSpPr>
            <p:cNvPr id="16" name="Group 15"/>
            <p:cNvGrpSpPr/>
            <p:nvPr/>
          </p:nvGrpSpPr>
          <p:grpSpPr>
            <a:xfrm>
              <a:off x="4847816" y="4466280"/>
              <a:ext cx="3113509" cy="380873"/>
              <a:chOff x="4847816" y="4466280"/>
              <a:chExt cx="3113509" cy="380873"/>
            </a:xfrm>
          </p:grpSpPr>
          <p:sp>
            <p:nvSpPr>
              <p:cNvPr id="68" name="TextBox 67"/>
              <p:cNvSpPr txBox="1"/>
              <p:nvPr/>
            </p:nvSpPr>
            <p:spPr>
              <a:xfrm>
                <a:off x="4864082" y="4466280"/>
                <a:ext cx="3097243" cy="380873"/>
              </a:xfrm>
              <a:prstGeom prst="rect">
                <a:avLst/>
              </a:prstGeom>
              <a:noFill/>
            </p:spPr>
            <p:txBody>
              <a:bodyPr wrap="none" tIns="0" rtlCol="0" anchor="t" anchorCtr="0">
                <a:spAutoFit/>
              </a:bodyPr>
              <a:lstStyle/>
              <a:p>
                <a:r>
                  <a:rPr lang="en-GB" sz="1000" dirty="0">
                    <a:latin typeface="Verdana"/>
                  </a:rPr>
                  <a:t>Latin America and Caribbean</a:t>
                </a:r>
              </a:p>
              <a:p>
                <a:r>
                  <a:rPr lang="en-GB" sz="1000" dirty="0">
                    <a:latin typeface="Verdana"/>
                  </a:rPr>
                  <a:t>High-income English speaking countries and Western Europe</a:t>
                </a:r>
              </a:p>
              <a:p>
                <a:r>
                  <a:rPr lang="en-GB" sz="1000" dirty="0">
                    <a:latin typeface="Verdana"/>
                  </a:rPr>
                  <a:t>Central and Eastern Europe</a:t>
                </a:r>
              </a:p>
            </p:txBody>
          </p:sp>
          <p:sp>
            <p:nvSpPr>
              <p:cNvPr id="69" name="Rectangle 68"/>
              <p:cNvSpPr/>
              <p:nvPr/>
            </p:nvSpPr>
            <p:spPr>
              <a:xfrm>
                <a:off x="4847816" y="4490842"/>
                <a:ext cx="72329" cy="72329"/>
              </a:xfrm>
              <a:prstGeom prst="rect">
                <a:avLst/>
              </a:prstGeom>
              <a:solidFill>
                <a:srgbClr val="2DA147"/>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GB" sz="2400" dirty="0">
                  <a:solidFill>
                    <a:srgbClr val="FFFFFF"/>
                  </a:solidFill>
                </a:endParaRPr>
              </a:p>
            </p:txBody>
          </p:sp>
          <p:sp>
            <p:nvSpPr>
              <p:cNvPr id="70" name="Rectangle 69"/>
              <p:cNvSpPr/>
              <p:nvPr/>
            </p:nvSpPr>
            <p:spPr>
              <a:xfrm>
                <a:off x="4847816" y="4603481"/>
                <a:ext cx="72329" cy="72329"/>
              </a:xfrm>
              <a:prstGeom prst="rect">
                <a:avLst/>
              </a:prstGeom>
              <a:solidFill>
                <a:srgbClr val="A6CFE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sp>
            <p:nvSpPr>
              <p:cNvPr id="71" name="Rectangle 70"/>
              <p:cNvSpPr/>
              <p:nvPr/>
            </p:nvSpPr>
            <p:spPr>
              <a:xfrm>
                <a:off x="4847816" y="4720196"/>
                <a:ext cx="72329" cy="72329"/>
              </a:xfrm>
              <a:prstGeom prst="rect">
                <a:avLst/>
              </a:prstGeom>
              <a:solidFill>
                <a:srgbClr val="1779B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grpSp>
        <p:grpSp>
          <p:nvGrpSpPr>
            <p:cNvPr id="29" name="Group 28"/>
            <p:cNvGrpSpPr/>
            <p:nvPr/>
          </p:nvGrpSpPr>
          <p:grpSpPr>
            <a:xfrm>
              <a:off x="1200969" y="4466280"/>
              <a:ext cx="2173090" cy="380873"/>
              <a:chOff x="362942" y="4466280"/>
              <a:chExt cx="2173090" cy="380873"/>
            </a:xfrm>
          </p:grpSpPr>
          <p:sp>
            <p:nvSpPr>
              <p:cNvPr id="48" name="TextBox 47"/>
              <p:cNvSpPr txBox="1"/>
              <p:nvPr/>
            </p:nvSpPr>
            <p:spPr>
              <a:xfrm>
                <a:off x="364524" y="4466280"/>
                <a:ext cx="2171508" cy="380873"/>
              </a:xfrm>
              <a:prstGeom prst="rect">
                <a:avLst/>
              </a:prstGeom>
              <a:noFill/>
            </p:spPr>
            <p:txBody>
              <a:bodyPr wrap="none" tIns="0" rtlCol="0" anchor="t" anchorCtr="0">
                <a:spAutoFit/>
              </a:bodyPr>
              <a:lstStyle/>
              <a:p>
                <a:r>
                  <a:rPr lang="en-GB" sz="1000" dirty="0">
                    <a:latin typeface="Verdana"/>
                  </a:rPr>
                  <a:t>Sub-Saharan Africa</a:t>
                </a:r>
              </a:p>
              <a:p>
                <a:r>
                  <a:rPr lang="en-GB" sz="1000" dirty="0">
                    <a:latin typeface="Verdana"/>
                  </a:rPr>
                  <a:t>Central Asia, Middle East and North Africa</a:t>
                </a:r>
              </a:p>
              <a:p>
                <a:r>
                  <a:rPr lang="en-GB" sz="1000" dirty="0">
                    <a:latin typeface="Verdana"/>
                  </a:rPr>
                  <a:t>South Asia</a:t>
                </a:r>
              </a:p>
            </p:txBody>
          </p:sp>
          <p:sp>
            <p:nvSpPr>
              <p:cNvPr id="13" name="Rectangle 12"/>
              <p:cNvSpPr/>
              <p:nvPr/>
            </p:nvSpPr>
            <p:spPr>
              <a:xfrm>
                <a:off x="362942" y="4490842"/>
                <a:ext cx="72329" cy="72329"/>
              </a:xfrm>
              <a:prstGeom prst="rect">
                <a:avLst/>
              </a:prstGeom>
              <a:solidFill>
                <a:srgbClr val="F6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GB" sz="2400" dirty="0">
                  <a:solidFill>
                    <a:srgbClr val="FFFFFF"/>
                  </a:solidFill>
                </a:endParaRPr>
              </a:p>
            </p:txBody>
          </p:sp>
          <p:sp>
            <p:nvSpPr>
              <p:cNvPr id="60" name="Rectangle 59"/>
              <p:cNvSpPr/>
              <p:nvPr/>
            </p:nvSpPr>
            <p:spPr>
              <a:xfrm>
                <a:off x="362942" y="4603481"/>
                <a:ext cx="72329" cy="72329"/>
              </a:xfrm>
              <a:prstGeom prst="rect">
                <a:avLst/>
              </a:prstGeom>
              <a:solidFill>
                <a:srgbClr val="E31E2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sp>
            <p:nvSpPr>
              <p:cNvPr id="206" name="Rectangle 205"/>
              <p:cNvSpPr/>
              <p:nvPr/>
            </p:nvSpPr>
            <p:spPr>
              <a:xfrm>
                <a:off x="362942" y="4720196"/>
                <a:ext cx="72329" cy="72329"/>
              </a:xfrm>
              <a:prstGeom prst="rect">
                <a:avLst/>
              </a:prstGeom>
              <a:solidFill>
                <a:srgbClr val="FDBF6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grpSp>
      </p:grpSp>
      <p:grpSp>
        <p:nvGrpSpPr>
          <p:cNvPr id="399" name="Group 398"/>
          <p:cNvGrpSpPr/>
          <p:nvPr/>
        </p:nvGrpSpPr>
        <p:grpSpPr>
          <a:xfrm>
            <a:off x="224633" y="1833565"/>
            <a:ext cx="5780401" cy="3775862"/>
            <a:chOff x="301824" y="1375174"/>
            <a:chExt cx="4335301" cy="2831895"/>
          </a:xfrm>
        </p:grpSpPr>
        <p:pic>
          <p:nvPicPr>
            <p:cNvPr id="184" name="Picture 183"/>
            <p:cNvPicPr>
              <a:picLocks noChangeAspect="1"/>
            </p:cNvPicPr>
            <p:nvPr/>
          </p:nvPicPr>
          <p:blipFill rotWithShape="1">
            <a:blip r:embed="rId3"/>
            <a:srcRect l="2759" t="9061" r="7632" b="9590"/>
            <a:stretch/>
          </p:blipFill>
          <p:spPr>
            <a:xfrm>
              <a:off x="477431" y="1379937"/>
              <a:ext cx="3698060" cy="2590084"/>
            </a:xfrm>
            <a:prstGeom prst="rect">
              <a:avLst/>
            </a:prstGeom>
          </p:spPr>
        </p:pic>
        <p:grpSp>
          <p:nvGrpSpPr>
            <p:cNvPr id="358" name="Group 357"/>
            <p:cNvGrpSpPr/>
            <p:nvPr/>
          </p:nvGrpSpPr>
          <p:grpSpPr>
            <a:xfrm>
              <a:off x="301824" y="1435893"/>
              <a:ext cx="4335301" cy="2771176"/>
              <a:chOff x="374652" y="1435893"/>
              <a:chExt cx="4335301" cy="2771176"/>
            </a:xfrm>
          </p:grpSpPr>
          <p:grpSp>
            <p:nvGrpSpPr>
              <p:cNvPr id="191" name="Group 190"/>
              <p:cNvGrpSpPr/>
              <p:nvPr/>
            </p:nvGrpSpPr>
            <p:grpSpPr>
              <a:xfrm>
                <a:off x="577850" y="1435893"/>
                <a:ext cx="3736192" cy="2597944"/>
                <a:chOff x="577850" y="1435893"/>
                <a:chExt cx="3736192" cy="2597944"/>
              </a:xfrm>
            </p:grpSpPr>
            <p:cxnSp>
              <p:nvCxnSpPr>
                <p:cNvPr id="186" name="Straight Connector 185"/>
                <p:cNvCxnSpPr/>
                <p:nvPr/>
              </p:nvCxnSpPr>
              <p:spPr>
                <a:xfrm>
                  <a:off x="4248150" y="1435893"/>
                  <a:ext cx="0" cy="2538412"/>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577850" y="3969545"/>
                  <a:ext cx="3670300"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87377"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1035052"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a:off x="1482727"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1935165"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2387603"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a:off x="2835278"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3273427"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3721102"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180685"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rot="5400000">
                  <a:off x="4280705" y="3605208"/>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rot="5400000">
                  <a:off x="4280705" y="3280088"/>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rot="5400000">
                  <a:off x="4280705" y="2954966"/>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rot="5400000">
                  <a:off x="4280705" y="2629844"/>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rot="5400000">
                  <a:off x="4280705" y="230472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rot="5400000">
                  <a:off x="4280705" y="1979600"/>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rot="5400000">
                  <a:off x="4280705" y="1650984"/>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342" name="TextBox 341"/>
              <p:cNvSpPr txBox="1"/>
              <p:nvPr/>
            </p:nvSpPr>
            <p:spPr>
              <a:xfrm>
                <a:off x="374652" y="4030146"/>
                <a:ext cx="415924" cy="176923"/>
              </a:xfrm>
              <a:prstGeom prst="rect">
                <a:avLst/>
              </a:prstGeom>
              <a:noFill/>
            </p:spPr>
            <p:txBody>
              <a:bodyPr wrap="square" rtlCol="0">
                <a:spAutoFit/>
              </a:bodyPr>
              <a:lstStyle/>
              <a:p>
                <a:pPr algn="ctr"/>
                <a:r>
                  <a:rPr lang="en-GB" sz="933" dirty="0"/>
                  <a:t>1975</a:t>
                </a:r>
              </a:p>
            </p:txBody>
          </p:sp>
          <p:sp>
            <p:nvSpPr>
              <p:cNvPr id="343" name="TextBox 342"/>
              <p:cNvSpPr txBox="1"/>
              <p:nvPr/>
            </p:nvSpPr>
            <p:spPr>
              <a:xfrm>
                <a:off x="824708" y="4030146"/>
                <a:ext cx="415924" cy="176923"/>
              </a:xfrm>
              <a:prstGeom prst="rect">
                <a:avLst/>
              </a:prstGeom>
              <a:noFill/>
            </p:spPr>
            <p:txBody>
              <a:bodyPr wrap="square" rtlCol="0">
                <a:spAutoFit/>
              </a:bodyPr>
              <a:lstStyle/>
              <a:p>
                <a:pPr algn="ctr"/>
                <a:r>
                  <a:rPr lang="en-GB" sz="933" dirty="0"/>
                  <a:t>1980</a:t>
                </a:r>
              </a:p>
            </p:txBody>
          </p:sp>
          <p:sp>
            <p:nvSpPr>
              <p:cNvPr id="344" name="TextBox 343"/>
              <p:cNvSpPr txBox="1"/>
              <p:nvPr/>
            </p:nvSpPr>
            <p:spPr>
              <a:xfrm>
                <a:off x="1274764" y="4030146"/>
                <a:ext cx="415924" cy="176923"/>
              </a:xfrm>
              <a:prstGeom prst="rect">
                <a:avLst/>
              </a:prstGeom>
              <a:noFill/>
            </p:spPr>
            <p:txBody>
              <a:bodyPr wrap="square" rtlCol="0">
                <a:spAutoFit/>
              </a:bodyPr>
              <a:lstStyle/>
              <a:p>
                <a:pPr algn="ctr"/>
                <a:r>
                  <a:rPr lang="en-GB" sz="933" dirty="0"/>
                  <a:t>1985</a:t>
                </a:r>
              </a:p>
            </p:txBody>
          </p:sp>
          <p:sp>
            <p:nvSpPr>
              <p:cNvPr id="345" name="TextBox 344"/>
              <p:cNvSpPr txBox="1"/>
              <p:nvPr/>
            </p:nvSpPr>
            <p:spPr>
              <a:xfrm>
                <a:off x="1724820" y="4030146"/>
                <a:ext cx="415924" cy="176923"/>
              </a:xfrm>
              <a:prstGeom prst="rect">
                <a:avLst/>
              </a:prstGeom>
              <a:noFill/>
            </p:spPr>
            <p:txBody>
              <a:bodyPr wrap="square" rtlCol="0">
                <a:spAutoFit/>
              </a:bodyPr>
              <a:lstStyle/>
              <a:p>
                <a:pPr algn="ctr"/>
                <a:r>
                  <a:rPr lang="en-GB" sz="933" dirty="0"/>
                  <a:t>1990</a:t>
                </a:r>
              </a:p>
            </p:txBody>
          </p:sp>
          <p:sp>
            <p:nvSpPr>
              <p:cNvPr id="346" name="TextBox 345"/>
              <p:cNvSpPr txBox="1"/>
              <p:nvPr/>
            </p:nvSpPr>
            <p:spPr>
              <a:xfrm>
                <a:off x="2170113" y="4030146"/>
                <a:ext cx="415924" cy="176923"/>
              </a:xfrm>
              <a:prstGeom prst="rect">
                <a:avLst/>
              </a:prstGeom>
              <a:noFill/>
            </p:spPr>
            <p:txBody>
              <a:bodyPr wrap="square" rtlCol="0">
                <a:spAutoFit/>
              </a:bodyPr>
              <a:lstStyle/>
              <a:p>
                <a:pPr algn="ctr"/>
                <a:r>
                  <a:rPr lang="en-GB" sz="933" dirty="0"/>
                  <a:t>1995</a:t>
                </a:r>
              </a:p>
            </p:txBody>
          </p:sp>
          <p:sp>
            <p:nvSpPr>
              <p:cNvPr id="347" name="TextBox 346"/>
              <p:cNvSpPr txBox="1"/>
              <p:nvPr/>
            </p:nvSpPr>
            <p:spPr>
              <a:xfrm>
                <a:off x="2624932" y="4030146"/>
                <a:ext cx="415924" cy="176923"/>
              </a:xfrm>
              <a:prstGeom prst="rect">
                <a:avLst/>
              </a:prstGeom>
              <a:noFill/>
            </p:spPr>
            <p:txBody>
              <a:bodyPr wrap="square" rtlCol="0">
                <a:spAutoFit/>
              </a:bodyPr>
              <a:lstStyle/>
              <a:p>
                <a:pPr algn="ctr"/>
                <a:r>
                  <a:rPr lang="en-GB" sz="933" dirty="0"/>
                  <a:t>2000</a:t>
                </a:r>
              </a:p>
            </p:txBody>
          </p:sp>
          <p:sp>
            <p:nvSpPr>
              <p:cNvPr id="348" name="TextBox 347"/>
              <p:cNvSpPr txBox="1"/>
              <p:nvPr/>
            </p:nvSpPr>
            <p:spPr>
              <a:xfrm>
                <a:off x="3074988" y="4030146"/>
                <a:ext cx="415924" cy="176923"/>
              </a:xfrm>
              <a:prstGeom prst="rect">
                <a:avLst/>
              </a:prstGeom>
              <a:noFill/>
            </p:spPr>
            <p:txBody>
              <a:bodyPr wrap="square" rtlCol="0">
                <a:spAutoFit/>
              </a:bodyPr>
              <a:lstStyle/>
              <a:p>
                <a:pPr algn="ctr"/>
                <a:r>
                  <a:rPr lang="en-GB" sz="933" dirty="0"/>
                  <a:t>2005</a:t>
                </a:r>
              </a:p>
            </p:txBody>
          </p:sp>
          <p:sp>
            <p:nvSpPr>
              <p:cNvPr id="349" name="TextBox 348"/>
              <p:cNvSpPr txBox="1"/>
              <p:nvPr/>
            </p:nvSpPr>
            <p:spPr>
              <a:xfrm>
                <a:off x="3525044" y="4030146"/>
                <a:ext cx="415924" cy="176923"/>
              </a:xfrm>
              <a:prstGeom prst="rect">
                <a:avLst/>
              </a:prstGeom>
              <a:noFill/>
            </p:spPr>
            <p:txBody>
              <a:bodyPr wrap="square" rtlCol="0">
                <a:spAutoFit/>
              </a:bodyPr>
              <a:lstStyle/>
              <a:p>
                <a:pPr algn="ctr"/>
                <a:r>
                  <a:rPr lang="en-GB" sz="933" dirty="0"/>
                  <a:t>2010</a:t>
                </a:r>
              </a:p>
            </p:txBody>
          </p:sp>
          <p:sp>
            <p:nvSpPr>
              <p:cNvPr id="350" name="TextBox 349"/>
              <p:cNvSpPr txBox="1"/>
              <p:nvPr/>
            </p:nvSpPr>
            <p:spPr>
              <a:xfrm>
                <a:off x="3975104" y="4030146"/>
                <a:ext cx="415924" cy="176923"/>
              </a:xfrm>
              <a:prstGeom prst="rect">
                <a:avLst/>
              </a:prstGeom>
              <a:noFill/>
            </p:spPr>
            <p:txBody>
              <a:bodyPr wrap="square" rtlCol="0">
                <a:spAutoFit/>
              </a:bodyPr>
              <a:lstStyle/>
              <a:p>
                <a:pPr algn="ctr"/>
                <a:r>
                  <a:rPr lang="en-GB" sz="933" dirty="0"/>
                  <a:t>2015</a:t>
                </a:r>
              </a:p>
            </p:txBody>
          </p:sp>
          <p:sp>
            <p:nvSpPr>
              <p:cNvPr id="351" name="TextBox 350"/>
              <p:cNvSpPr txBox="1"/>
              <p:nvPr/>
            </p:nvSpPr>
            <p:spPr>
              <a:xfrm>
                <a:off x="4235291" y="3541458"/>
                <a:ext cx="415924" cy="176923"/>
              </a:xfrm>
              <a:prstGeom prst="rect">
                <a:avLst/>
              </a:prstGeom>
              <a:noFill/>
            </p:spPr>
            <p:txBody>
              <a:bodyPr wrap="square" rtlCol="0">
                <a:spAutoFit/>
              </a:bodyPr>
              <a:lstStyle/>
              <a:p>
                <a:pPr algn="ctr"/>
                <a:r>
                  <a:rPr lang="en-GB" sz="933" dirty="0"/>
                  <a:t>50M</a:t>
                </a:r>
              </a:p>
            </p:txBody>
          </p:sp>
          <p:sp>
            <p:nvSpPr>
              <p:cNvPr id="352" name="TextBox 351"/>
              <p:cNvSpPr txBox="1"/>
              <p:nvPr/>
            </p:nvSpPr>
            <p:spPr>
              <a:xfrm>
                <a:off x="4235291" y="3215264"/>
                <a:ext cx="474662" cy="176923"/>
              </a:xfrm>
              <a:prstGeom prst="rect">
                <a:avLst/>
              </a:prstGeom>
              <a:noFill/>
            </p:spPr>
            <p:txBody>
              <a:bodyPr wrap="square" rtlCol="0">
                <a:spAutoFit/>
              </a:bodyPr>
              <a:lstStyle/>
              <a:p>
                <a:pPr algn="ctr"/>
                <a:r>
                  <a:rPr lang="en-GB" sz="933" dirty="0"/>
                  <a:t>100M</a:t>
                </a:r>
              </a:p>
            </p:txBody>
          </p:sp>
          <p:sp>
            <p:nvSpPr>
              <p:cNvPr id="353" name="TextBox 352"/>
              <p:cNvSpPr txBox="1"/>
              <p:nvPr/>
            </p:nvSpPr>
            <p:spPr>
              <a:xfrm>
                <a:off x="4235291" y="2889070"/>
                <a:ext cx="454819" cy="176923"/>
              </a:xfrm>
              <a:prstGeom prst="rect">
                <a:avLst/>
              </a:prstGeom>
              <a:noFill/>
            </p:spPr>
            <p:txBody>
              <a:bodyPr wrap="square" rtlCol="0">
                <a:spAutoFit/>
              </a:bodyPr>
              <a:lstStyle/>
              <a:p>
                <a:pPr algn="ctr"/>
                <a:r>
                  <a:rPr lang="en-GB" sz="933" dirty="0"/>
                  <a:t>150M</a:t>
                </a:r>
              </a:p>
            </p:txBody>
          </p:sp>
          <p:sp>
            <p:nvSpPr>
              <p:cNvPr id="354" name="TextBox 353"/>
              <p:cNvSpPr txBox="1"/>
              <p:nvPr/>
            </p:nvSpPr>
            <p:spPr>
              <a:xfrm>
                <a:off x="4235291" y="2562876"/>
                <a:ext cx="439768" cy="176923"/>
              </a:xfrm>
              <a:prstGeom prst="rect">
                <a:avLst/>
              </a:prstGeom>
              <a:noFill/>
            </p:spPr>
            <p:txBody>
              <a:bodyPr wrap="square" rtlCol="0">
                <a:spAutoFit/>
              </a:bodyPr>
              <a:lstStyle/>
              <a:p>
                <a:pPr algn="ctr"/>
                <a:r>
                  <a:rPr lang="en-GB" sz="933" dirty="0"/>
                  <a:t>200M</a:t>
                </a:r>
              </a:p>
            </p:txBody>
          </p:sp>
          <p:sp>
            <p:nvSpPr>
              <p:cNvPr id="355" name="TextBox 354"/>
              <p:cNvSpPr txBox="1"/>
              <p:nvPr/>
            </p:nvSpPr>
            <p:spPr>
              <a:xfrm>
                <a:off x="4235291" y="2236682"/>
                <a:ext cx="463339" cy="176923"/>
              </a:xfrm>
              <a:prstGeom prst="rect">
                <a:avLst/>
              </a:prstGeom>
              <a:noFill/>
            </p:spPr>
            <p:txBody>
              <a:bodyPr wrap="square" rtlCol="0">
                <a:spAutoFit/>
              </a:bodyPr>
              <a:lstStyle/>
              <a:p>
                <a:pPr algn="ctr"/>
                <a:r>
                  <a:rPr lang="en-GB" sz="933" dirty="0"/>
                  <a:t>250M</a:t>
                </a:r>
              </a:p>
            </p:txBody>
          </p:sp>
          <p:sp>
            <p:nvSpPr>
              <p:cNvPr id="356" name="TextBox 355"/>
              <p:cNvSpPr txBox="1"/>
              <p:nvPr/>
            </p:nvSpPr>
            <p:spPr>
              <a:xfrm>
                <a:off x="4235291" y="1910488"/>
                <a:ext cx="439772" cy="176923"/>
              </a:xfrm>
              <a:prstGeom prst="rect">
                <a:avLst/>
              </a:prstGeom>
              <a:noFill/>
            </p:spPr>
            <p:txBody>
              <a:bodyPr wrap="square" rtlCol="0">
                <a:spAutoFit/>
              </a:bodyPr>
              <a:lstStyle/>
              <a:p>
                <a:pPr algn="ctr"/>
                <a:r>
                  <a:rPr lang="en-GB" sz="933" dirty="0"/>
                  <a:t>300M</a:t>
                </a:r>
              </a:p>
            </p:txBody>
          </p:sp>
          <p:sp>
            <p:nvSpPr>
              <p:cNvPr id="357" name="TextBox 356"/>
              <p:cNvSpPr txBox="1"/>
              <p:nvPr/>
            </p:nvSpPr>
            <p:spPr>
              <a:xfrm>
                <a:off x="4235291" y="1584294"/>
                <a:ext cx="453936" cy="176923"/>
              </a:xfrm>
              <a:prstGeom prst="rect">
                <a:avLst/>
              </a:prstGeom>
              <a:noFill/>
            </p:spPr>
            <p:txBody>
              <a:bodyPr wrap="square" rtlCol="0">
                <a:spAutoFit/>
              </a:bodyPr>
              <a:lstStyle/>
              <a:p>
                <a:pPr algn="ctr"/>
                <a:r>
                  <a:rPr lang="en-GB" sz="933" dirty="0"/>
                  <a:t>350M</a:t>
                </a:r>
              </a:p>
            </p:txBody>
          </p:sp>
        </p:grpSp>
        <p:sp>
          <p:nvSpPr>
            <p:cNvPr id="395" name="Rectangle 394"/>
            <p:cNvSpPr/>
            <p:nvPr/>
          </p:nvSpPr>
          <p:spPr>
            <a:xfrm>
              <a:off x="477431" y="1375174"/>
              <a:ext cx="1590485" cy="980676"/>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grpSp>
        <p:nvGrpSpPr>
          <p:cNvPr id="400" name="Group 399"/>
          <p:cNvGrpSpPr/>
          <p:nvPr/>
        </p:nvGrpSpPr>
        <p:grpSpPr>
          <a:xfrm>
            <a:off x="5860958" y="1834357"/>
            <a:ext cx="5780401" cy="3774275"/>
            <a:chOff x="4529066" y="1376363"/>
            <a:chExt cx="4335301" cy="2830706"/>
          </a:xfrm>
        </p:grpSpPr>
        <p:pic>
          <p:nvPicPr>
            <p:cNvPr id="182" name="Picture 181"/>
            <p:cNvPicPr>
              <a:picLocks noChangeAspect="1"/>
            </p:cNvPicPr>
            <p:nvPr/>
          </p:nvPicPr>
          <p:blipFill rotWithShape="1">
            <a:blip r:embed="rId4"/>
            <a:srcRect l="3547" t="8749" r="7629" b="9859"/>
            <a:stretch/>
          </p:blipFill>
          <p:spPr>
            <a:xfrm>
              <a:off x="4733925" y="1381126"/>
              <a:ext cx="3664744" cy="2588420"/>
            </a:xfrm>
            <a:prstGeom prst="rect">
              <a:avLst/>
            </a:prstGeom>
          </p:spPr>
        </p:pic>
        <p:grpSp>
          <p:nvGrpSpPr>
            <p:cNvPr id="359" name="Group 358"/>
            <p:cNvGrpSpPr/>
            <p:nvPr/>
          </p:nvGrpSpPr>
          <p:grpSpPr>
            <a:xfrm>
              <a:off x="4529066" y="1435893"/>
              <a:ext cx="4335301" cy="2771176"/>
              <a:chOff x="374652" y="1435893"/>
              <a:chExt cx="4335301" cy="2771176"/>
            </a:xfrm>
          </p:grpSpPr>
          <p:grpSp>
            <p:nvGrpSpPr>
              <p:cNvPr id="360" name="Group 359"/>
              <p:cNvGrpSpPr/>
              <p:nvPr/>
            </p:nvGrpSpPr>
            <p:grpSpPr>
              <a:xfrm>
                <a:off x="577850" y="1435893"/>
                <a:ext cx="3736192" cy="2597944"/>
                <a:chOff x="577850" y="1435893"/>
                <a:chExt cx="3736192" cy="2597944"/>
              </a:xfrm>
            </p:grpSpPr>
            <p:cxnSp>
              <p:nvCxnSpPr>
                <p:cNvPr id="377" name="Straight Connector 376"/>
                <p:cNvCxnSpPr/>
                <p:nvPr/>
              </p:nvCxnSpPr>
              <p:spPr>
                <a:xfrm>
                  <a:off x="4248150" y="1435893"/>
                  <a:ext cx="0" cy="2538412"/>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577850" y="3969545"/>
                  <a:ext cx="3670300"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587377"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a:off x="1035052"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a:off x="1482727"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1935165"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2387603"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2835278"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a:off x="3273427"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3721102"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4180685" y="396716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rot="5400000">
                  <a:off x="4280705" y="3605208"/>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rot="5400000">
                  <a:off x="4280705" y="3280088"/>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rot="5400000">
                  <a:off x="4280705" y="2954966"/>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rot="5400000">
                  <a:off x="4280705" y="2629844"/>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rot="5400000">
                  <a:off x="4280705" y="2304722"/>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rot="5400000">
                  <a:off x="4280705" y="1979600"/>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rot="5400000">
                  <a:off x="4280705" y="1650984"/>
                  <a:ext cx="0" cy="66675"/>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361" name="TextBox 360"/>
              <p:cNvSpPr txBox="1"/>
              <p:nvPr/>
            </p:nvSpPr>
            <p:spPr>
              <a:xfrm>
                <a:off x="374652" y="4030146"/>
                <a:ext cx="415924" cy="176923"/>
              </a:xfrm>
              <a:prstGeom prst="rect">
                <a:avLst/>
              </a:prstGeom>
              <a:noFill/>
            </p:spPr>
            <p:txBody>
              <a:bodyPr wrap="square" rtlCol="0">
                <a:spAutoFit/>
              </a:bodyPr>
              <a:lstStyle/>
              <a:p>
                <a:pPr algn="ctr"/>
                <a:r>
                  <a:rPr lang="en-GB" sz="933" dirty="0"/>
                  <a:t>1975</a:t>
                </a:r>
              </a:p>
            </p:txBody>
          </p:sp>
          <p:sp>
            <p:nvSpPr>
              <p:cNvPr id="362" name="TextBox 361"/>
              <p:cNvSpPr txBox="1"/>
              <p:nvPr/>
            </p:nvSpPr>
            <p:spPr>
              <a:xfrm>
                <a:off x="824708" y="4030146"/>
                <a:ext cx="415924" cy="176923"/>
              </a:xfrm>
              <a:prstGeom prst="rect">
                <a:avLst/>
              </a:prstGeom>
              <a:noFill/>
            </p:spPr>
            <p:txBody>
              <a:bodyPr wrap="square" rtlCol="0">
                <a:spAutoFit/>
              </a:bodyPr>
              <a:lstStyle/>
              <a:p>
                <a:pPr algn="ctr"/>
                <a:r>
                  <a:rPr lang="en-GB" sz="933" dirty="0"/>
                  <a:t>1980</a:t>
                </a:r>
              </a:p>
            </p:txBody>
          </p:sp>
          <p:sp>
            <p:nvSpPr>
              <p:cNvPr id="363" name="TextBox 362"/>
              <p:cNvSpPr txBox="1"/>
              <p:nvPr/>
            </p:nvSpPr>
            <p:spPr>
              <a:xfrm>
                <a:off x="1274764" y="4030146"/>
                <a:ext cx="415924" cy="176923"/>
              </a:xfrm>
              <a:prstGeom prst="rect">
                <a:avLst/>
              </a:prstGeom>
              <a:noFill/>
            </p:spPr>
            <p:txBody>
              <a:bodyPr wrap="square" rtlCol="0">
                <a:spAutoFit/>
              </a:bodyPr>
              <a:lstStyle/>
              <a:p>
                <a:pPr algn="ctr"/>
                <a:r>
                  <a:rPr lang="en-GB" sz="933" dirty="0"/>
                  <a:t>1985</a:t>
                </a:r>
              </a:p>
            </p:txBody>
          </p:sp>
          <p:sp>
            <p:nvSpPr>
              <p:cNvPr id="364" name="TextBox 363"/>
              <p:cNvSpPr txBox="1"/>
              <p:nvPr/>
            </p:nvSpPr>
            <p:spPr>
              <a:xfrm>
                <a:off x="1724820" y="4030146"/>
                <a:ext cx="415924" cy="176923"/>
              </a:xfrm>
              <a:prstGeom prst="rect">
                <a:avLst/>
              </a:prstGeom>
              <a:noFill/>
            </p:spPr>
            <p:txBody>
              <a:bodyPr wrap="square" rtlCol="0">
                <a:spAutoFit/>
              </a:bodyPr>
              <a:lstStyle/>
              <a:p>
                <a:pPr algn="ctr"/>
                <a:r>
                  <a:rPr lang="en-GB" sz="933" dirty="0"/>
                  <a:t>1990</a:t>
                </a:r>
              </a:p>
            </p:txBody>
          </p:sp>
          <p:sp>
            <p:nvSpPr>
              <p:cNvPr id="365" name="TextBox 364"/>
              <p:cNvSpPr txBox="1"/>
              <p:nvPr/>
            </p:nvSpPr>
            <p:spPr>
              <a:xfrm>
                <a:off x="2170113" y="4030146"/>
                <a:ext cx="415924" cy="176923"/>
              </a:xfrm>
              <a:prstGeom prst="rect">
                <a:avLst/>
              </a:prstGeom>
              <a:noFill/>
            </p:spPr>
            <p:txBody>
              <a:bodyPr wrap="square" rtlCol="0">
                <a:spAutoFit/>
              </a:bodyPr>
              <a:lstStyle/>
              <a:p>
                <a:pPr algn="ctr"/>
                <a:r>
                  <a:rPr lang="en-GB" sz="933" dirty="0"/>
                  <a:t>1995</a:t>
                </a:r>
              </a:p>
            </p:txBody>
          </p:sp>
          <p:sp>
            <p:nvSpPr>
              <p:cNvPr id="366" name="TextBox 365"/>
              <p:cNvSpPr txBox="1"/>
              <p:nvPr/>
            </p:nvSpPr>
            <p:spPr>
              <a:xfrm>
                <a:off x="2624932" y="4030146"/>
                <a:ext cx="415924" cy="176923"/>
              </a:xfrm>
              <a:prstGeom prst="rect">
                <a:avLst/>
              </a:prstGeom>
              <a:noFill/>
            </p:spPr>
            <p:txBody>
              <a:bodyPr wrap="square" rtlCol="0">
                <a:spAutoFit/>
              </a:bodyPr>
              <a:lstStyle/>
              <a:p>
                <a:pPr algn="ctr"/>
                <a:r>
                  <a:rPr lang="en-GB" sz="933" dirty="0"/>
                  <a:t>2000</a:t>
                </a:r>
              </a:p>
            </p:txBody>
          </p:sp>
          <p:sp>
            <p:nvSpPr>
              <p:cNvPr id="367" name="TextBox 366"/>
              <p:cNvSpPr txBox="1"/>
              <p:nvPr/>
            </p:nvSpPr>
            <p:spPr>
              <a:xfrm>
                <a:off x="3074988" y="4030146"/>
                <a:ext cx="415924" cy="176923"/>
              </a:xfrm>
              <a:prstGeom prst="rect">
                <a:avLst/>
              </a:prstGeom>
              <a:noFill/>
            </p:spPr>
            <p:txBody>
              <a:bodyPr wrap="square" rtlCol="0">
                <a:spAutoFit/>
              </a:bodyPr>
              <a:lstStyle/>
              <a:p>
                <a:pPr algn="ctr"/>
                <a:r>
                  <a:rPr lang="en-GB" sz="933" dirty="0"/>
                  <a:t>2005</a:t>
                </a:r>
              </a:p>
            </p:txBody>
          </p:sp>
          <p:sp>
            <p:nvSpPr>
              <p:cNvPr id="368" name="TextBox 367"/>
              <p:cNvSpPr txBox="1"/>
              <p:nvPr/>
            </p:nvSpPr>
            <p:spPr>
              <a:xfrm>
                <a:off x="3525044" y="4030146"/>
                <a:ext cx="415924" cy="176923"/>
              </a:xfrm>
              <a:prstGeom prst="rect">
                <a:avLst/>
              </a:prstGeom>
              <a:noFill/>
            </p:spPr>
            <p:txBody>
              <a:bodyPr wrap="square" rtlCol="0">
                <a:spAutoFit/>
              </a:bodyPr>
              <a:lstStyle/>
              <a:p>
                <a:pPr algn="ctr"/>
                <a:r>
                  <a:rPr lang="en-GB" sz="933" dirty="0"/>
                  <a:t>2010</a:t>
                </a:r>
              </a:p>
            </p:txBody>
          </p:sp>
          <p:sp>
            <p:nvSpPr>
              <p:cNvPr id="369" name="TextBox 368"/>
              <p:cNvSpPr txBox="1"/>
              <p:nvPr/>
            </p:nvSpPr>
            <p:spPr>
              <a:xfrm>
                <a:off x="3975104" y="4030146"/>
                <a:ext cx="415924" cy="176923"/>
              </a:xfrm>
              <a:prstGeom prst="rect">
                <a:avLst/>
              </a:prstGeom>
              <a:noFill/>
            </p:spPr>
            <p:txBody>
              <a:bodyPr wrap="square" rtlCol="0">
                <a:spAutoFit/>
              </a:bodyPr>
              <a:lstStyle/>
              <a:p>
                <a:pPr algn="ctr"/>
                <a:r>
                  <a:rPr lang="en-GB" sz="933" dirty="0"/>
                  <a:t>2015</a:t>
                </a:r>
              </a:p>
            </p:txBody>
          </p:sp>
          <p:sp>
            <p:nvSpPr>
              <p:cNvPr id="370" name="TextBox 369"/>
              <p:cNvSpPr txBox="1"/>
              <p:nvPr/>
            </p:nvSpPr>
            <p:spPr>
              <a:xfrm>
                <a:off x="4235291" y="3541458"/>
                <a:ext cx="415924" cy="176923"/>
              </a:xfrm>
              <a:prstGeom prst="rect">
                <a:avLst/>
              </a:prstGeom>
              <a:noFill/>
            </p:spPr>
            <p:txBody>
              <a:bodyPr wrap="square" rtlCol="0">
                <a:spAutoFit/>
              </a:bodyPr>
              <a:lstStyle/>
              <a:p>
                <a:pPr algn="ctr"/>
                <a:r>
                  <a:rPr lang="en-GB" sz="933" dirty="0"/>
                  <a:t>50M</a:t>
                </a:r>
              </a:p>
            </p:txBody>
          </p:sp>
          <p:sp>
            <p:nvSpPr>
              <p:cNvPr id="371" name="TextBox 370"/>
              <p:cNvSpPr txBox="1"/>
              <p:nvPr/>
            </p:nvSpPr>
            <p:spPr>
              <a:xfrm>
                <a:off x="4235291" y="3215264"/>
                <a:ext cx="474662" cy="176923"/>
              </a:xfrm>
              <a:prstGeom prst="rect">
                <a:avLst/>
              </a:prstGeom>
              <a:noFill/>
            </p:spPr>
            <p:txBody>
              <a:bodyPr wrap="square" rtlCol="0">
                <a:spAutoFit/>
              </a:bodyPr>
              <a:lstStyle/>
              <a:p>
                <a:pPr algn="ctr"/>
                <a:r>
                  <a:rPr lang="en-GB" sz="933" dirty="0"/>
                  <a:t>100M</a:t>
                </a:r>
              </a:p>
            </p:txBody>
          </p:sp>
          <p:sp>
            <p:nvSpPr>
              <p:cNvPr id="372" name="TextBox 371"/>
              <p:cNvSpPr txBox="1"/>
              <p:nvPr/>
            </p:nvSpPr>
            <p:spPr>
              <a:xfrm>
                <a:off x="4235291" y="2889070"/>
                <a:ext cx="454819" cy="176923"/>
              </a:xfrm>
              <a:prstGeom prst="rect">
                <a:avLst/>
              </a:prstGeom>
              <a:noFill/>
            </p:spPr>
            <p:txBody>
              <a:bodyPr wrap="square" rtlCol="0">
                <a:spAutoFit/>
              </a:bodyPr>
              <a:lstStyle/>
              <a:p>
                <a:pPr algn="ctr"/>
                <a:r>
                  <a:rPr lang="en-GB" sz="933" dirty="0"/>
                  <a:t>150M</a:t>
                </a:r>
              </a:p>
            </p:txBody>
          </p:sp>
          <p:sp>
            <p:nvSpPr>
              <p:cNvPr id="373" name="TextBox 372"/>
              <p:cNvSpPr txBox="1"/>
              <p:nvPr/>
            </p:nvSpPr>
            <p:spPr>
              <a:xfrm>
                <a:off x="4235291" y="2562876"/>
                <a:ext cx="439768" cy="176923"/>
              </a:xfrm>
              <a:prstGeom prst="rect">
                <a:avLst/>
              </a:prstGeom>
              <a:noFill/>
            </p:spPr>
            <p:txBody>
              <a:bodyPr wrap="square" rtlCol="0">
                <a:spAutoFit/>
              </a:bodyPr>
              <a:lstStyle/>
              <a:p>
                <a:pPr algn="ctr"/>
                <a:r>
                  <a:rPr lang="en-GB" sz="933" dirty="0"/>
                  <a:t>200M</a:t>
                </a:r>
              </a:p>
            </p:txBody>
          </p:sp>
          <p:sp>
            <p:nvSpPr>
              <p:cNvPr id="374" name="TextBox 373"/>
              <p:cNvSpPr txBox="1"/>
              <p:nvPr/>
            </p:nvSpPr>
            <p:spPr>
              <a:xfrm>
                <a:off x="4235291" y="2236682"/>
                <a:ext cx="463339" cy="176923"/>
              </a:xfrm>
              <a:prstGeom prst="rect">
                <a:avLst/>
              </a:prstGeom>
              <a:noFill/>
            </p:spPr>
            <p:txBody>
              <a:bodyPr wrap="square" rtlCol="0">
                <a:spAutoFit/>
              </a:bodyPr>
              <a:lstStyle/>
              <a:p>
                <a:pPr algn="ctr"/>
                <a:r>
                  <a:rPr lang="en-GB" sz="933" dirty="0"/>
                  <a:t>250M</a:t>
                </a:r>
              </a:p>
            </p:txBody>
          </p:sp>
          <p:sp>
            <p:nvSpPr>
              <p:cNvPr id="375" name="TextBox 374"/>
              <p:cNvSpPr txBox="1"/>
              <p:nvPr/>
            </p:nvSpPr>
            <p:spPr>
              <a:xfrm>
                <a:off x="4235291" y="1910488"/>
                <a:ext cx="439772" cy="176923"/>
              </a:xfrm>
              <a:prstGeom prst="rect">
                <a:avLst/>
              </a:prstGeom>
              <a:noFill/>
            </p:spPr>
            <p:txBody>
              <a:bodyPr wrap="square" rtlCol="0">
                <a:spAutoFit/>
              </a:bodyPr>
              <a:lstStyle/>
              <a:p>
                <a:pPr algn="ctr"/>
                <a:r>
                  <a:rPr lang="en-GB" sz="933" dirty="0"/>
                  <a:t>300M</a:t>
                </a:r>
              </a:p>
            </p:txBody>
          </p:sp>
          <p:sp>
            <p:nvSpPr>
              <p:cNvPr id="376" name="TextBox 375"/>
              <p:cNvSpPr txBox="1"/>
              <p:nvPr/>
            </p:nvSpPr>
            <p:spPr>
              <a:xfrm>
                <a:off x="4235291" y="1584294"/>
                <a:ext cx="453936" cy="176923"/>
              </a:xfrm>
              <a:prstGeom prst="rect">
                <a:avLst/>
              </a:prstGeom>
              <a:noFill/>
            </p:spPr>
            <p:txBody>
              <a:bodyPr wrap="square" rtlCol="0">
                <a:spAutoFit/>
              </a:bodyPr>
              <a:lstStyle/>
              <a:p>
                <a:pPr algn="ctr"/>
                <a:r>
                  <a:rPr lang="en-GB" sz="933" dirty="0"/>
                  <a:t>350M</a:t>
                </a:r>
              </a:p>
            </p:txBody>
          </p:sp>
        </p:grpSp>
        <p:sp>
          <p:nvSpPr>
            <p:cNvPr id="396" name="Rectangle 395"/>
            <p:cNvSpPr/>
            <p:nvPr/>
          </p:nvSpPr>
          <p:spPr>
            <a:xfrm>
              <a:off x="4692244" y="1376363"/>
              <a:ext cx="1590485" cy="980676"/>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sp>
        <p:nvSpPr>
          <p:cNvPr id="397" name="TextBox 396"/>
          <p:cNvSpPr txBox="1"/>
          <p:nvPr/>
        </p:nvSpPr>
        <p:spPr>
          <a:xfrm rot="5400000">
            <a:off x="10582233" y="3381376"/>
            <a:ext cx="2107592" cy="338554"/>
          </a:xfrm>
          <a:prstGeom prst="rect">
            <a:avLst/>
          </a:prstGeom>
          <a:noFill/>
        </p:spPr>
        <p:txBody>
          <a:bodyPr wrap="square" rtlCol="0">
            <a:spAutoFit/>
          </a:bodyPr>
          <a:lstStyle/>
          <a:p>
            <a:pPr algn="ctr"/>
            <a:r>
              <a:rPr lang="en-GB" sz="1600" dirty="0"/>
              <a:t>Number of people</a:t>
            </a:r>
          </a:p>
        </p:txBody>
      </p:sp>
      <p:sp>
        <p:nvSpPr>
          <p:cNvPr id="398" name="TextBox 397"/>
          <p:cNvSpPr txBox="1"/>
          <p:nvPr/>
        </p:nvSpPr>
        <p:spPr>
          <a:xfrm rot="5400000">
            <a:off x="4819559" y="3381376"/>
            <a:ext cx="2380789" cy="338554"/>
          </a:xfrm>
          <a:prstGeom prst="rect">
            <a:avLst/>
          </a:prstGeom>
          <a:noFill/>
        </p:spPr>
        <p:txBody>
          <a:bodyPr wrap="square" rtlCol="0">
            <a:spAutoFit/>
          </a:bodyPr>
          <a:lstStyle/>
          <a:p>
            <a:pPr algn="ctr"/>
            <a:r>
              <a:rPr lang="en-GB" sz="1600" dirty="0"/>
              <a:t>Number of people</a:t>
            </a:r>
          </a:p>
        </p:txBody>
      </p:sp>
      <p:sp>
        <p:nvSpPr>
          <p:cNvPr id="401" name="TextBox 400"/>
          <p:cNvSpPr txBox="1"/>
          <p:nvPr/>
        </p:nvSpPr>
        <p:spPr>
          <a:xfrm>
            <a:off x="495562" y="1608385"/>
            <a:ext cx="4865993" cy="379656"/>
          </a:xfrm>
          <a:prstGeom prst="rect">
            <a:avLst/>
          </a:prstGeom>
          <a:noFill/>
        </p:spPr>
        <p:txBody>
          <a:bodyPr wrap="square" rtlCol="0">
            <a:spAutoFit/>
          </a:bodyPr>
          <a:lstStyle/>
          <a:p>
            <a:pPr algn="ctr" defTabSz="914332"/>
            <a:r>
              <a:rPr lang="en-GB" sz="1867" b="1" dirty="0">
                <a:latin typeface="Verdana"/>
              </a:rPr>
              <a:t>Men BMI ≥30 kg/m</a:t>
            </a:r>
            <a:r>
              <a:rPr lang="en-GB" sz="1867" b="1" baseline="30000" dirty="0">
                <a:latin typeface="Verdana"/>
              </a:rPr>
              <a:t>2</a:t>
            </a:r>
            <a:r>
              <a:rPr lang="en-GB" sz="1867" b="1" dirty="0">
                <a:latin typeface="Verdana"/>
              </a:rPr>
              <a:t> </a:t>
            </a:r>
          </a:p>
        </p:txBody>
      </p:sp>
      <p:sp>
        <p:nvSpPr>
          <p:cNvPr id="402" name="TextBox 401"/>
          <p:cNvSpPr txBox="1"/>
          <p:nvPr/>
        </p:nvSpPr>
        <p:spPr>
          <a:xfrm>
            <a:off x="6213938" y="1608385"/>
            <a:ext cx="4811685" cy="379656"/>
          </a:xfrm>
          <a:prstGeom prst="rect">
            <a:avLst/>
          </a:prstGeom>
          <a:noFill/>
        </p:spPr>
        <p:txBody>
          <a:bodyPr wrap="square" rtlCol="0">
            <a:spAutoFit/>
          </a:bodyPr>
          <a:lstStyle/>
          <a:p>
            <a:pPr algn="ctr" defTabSz="914332"/>
            <a:r>
              <a:rPr lang="en-GB" sz="1867" b="1" dirty="0">
                <a:latin typeface="Verdana"/>
              </a:rPr>
              <a:t>Women </a:t>
            </a:r>
            <a:r>
              <a:rPr lang="en-GB" sz="1867" b="1">
                <a:latin typeface="Verdana"/>
              </a:rPr>
              <a:t>BMI ≥30 kg/m</a:t>
            </a:r>
            <a:r>
              <a:rPr lang="en-GB" sz="1867" b="1" baseline="30000">
                <a:latin typeface="Verdana"/>
              </a:rPr>
              <a:t>2</a:t>
            </a:r>
            <a:r>
              <a:rPr lang="en-GB" sz="1867" b="1">
                <a:latin typeface="Verdana"/>
              </a:rPr>
              <a:t> </a:t>
            </a:r>
            <a:endParaRPr lang="en-GB" sz="1867" b="1" dirty="0">
              <a:latin typeface="Verdana"/>
            </a:endParaRPr>
          </a:p>
        </p:txBody>
      </p:sp>
    </p:spTree>
    <p:extLst>
      <p:ext uri="{BB962C8B-B14F-4D97-AF65-F5344CB8AC3E}">
        <p14:creationId xmlns:p14="http://schemas.microsoft.com/office/powerpoint/2010/main" val="17284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18043</Words>
  <Application>Microsoft Macintosh PowerPoint</Application>
  <PresentationFormat>Širokoúhlá obrazovka</PresentationFormat>
  <Paragraphs>1116</Paragraphs>
  <Slides>37</Slides>
  <Notes>25</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37</vt:i4>
      </vt:variant>
    </vt:vector>
  </HeadingPairs>
  <TitlesOfParts>
    <vt:vector size="39" baseType="lpstr">
      <vt:lpstr>Motiv Office</vt:lpstr>
      <vt:lpstr>think-cell Slide</vt:lpstr>
      <vt:lpstr>Prevalence obezity, její příčiny v Brně a možnosti léčby</vt:lpstr>
      <vt:lpstr>Etiologie a patogeneze</vt:lpstr>
      <vt:lpstr>Porucha výživy ze zvýšeného příjmu potravy v důsledku nevhodných návyků při jídle</vt:lpstr>
      <vt:lpstr>Klinický obraz a diagnostika</vt:lpstr>
      <vt:lpstr>Diagnostická kritéria - % tuku</vt:lpstr>
      <vt:lpstr>Prezentace aplikace PowerPoint</vt:lpstr>
      <vt:lpstr>Diagnostická kritéria – obvod břicha</vt:lpstr>
      <vt:lpstr>Diagnostická kritéria – WHR</vt:lpstr>
      <vt:lpstr>Míra obesity celosvětově roste</vt:lpstr>
      <vt:lpstr>Globalní prevalence obezity: 2016  Age-standardised adjusted estimates for adults with BMI ≥30 kg/m2</vt:lpstr>
      <vt:lpstr>Kardiovize Brno 2030</vt:lpstr>
      <vt:lpstr>Struktura brněnské populace </vt:lpstr>
      <vt:lpstr>Doba přežití klesá se stoupajícím BMI </vt:lpstr>
      <vt:lpstr>Prezentace aplikace PowerPoint</vt:lpstr>
      <vt:lpstr>Možná vysvětlení</vt:lpstr>
      <vt:lpstr>Přežívání pacientů na chirurgických JIP (Wacharasint et all 2016)</vt:lpstr>
      <vt:lpstr>Není BMI jako BMI (BMI 33kg/m2)</vt:lpstr>
      <vt:lpstr>Obezit je asociována s mnohočetnými komplikacemi  Metabolickými, mechanickými a mentalními </vt:lpstr>
      <vt:lpstr>Pickwickův syndrom</vt:lpstr>
      <vt:lpstr>Obezita je asociována s řadou nemocí Relativní riziko je v porovnání  s jedinci s normálním BMI</vt:lpstr>
      <vt:lpstr>Výsledky věk, BMI a hypertense v Brně</vt:lpstr>
      <vt:lpstr>Riziko vzniku některých nádorů roste v nejvyšší BMI kategorii1</vt:lpstr>
      <vt:lpstr>Redukce váhy zlepšuje komorbidity</vt:lpstr>
      <vt:lpstr>Intervence vedoucí k redukci hmotnosti jsou často následovány hmotnostním nárustem</vt:lpstr>
      <vt:lpstr>Úspěšné hubnutí ?!?</vt:lpstr>
      <vt:lpstr>Hlad roste v závislosti na redukci váhy</vt:lpstr>
      <vt:lpstr>Prezentace aplikace PowerPoint</vt:lpstr>
      <vt:lpstr>Co je GLP-1?</vt:lpstr>
      <vt:lpstr>GLP-1 je vylučován při příjmu potravy</vt:lpstr>
      <vt:lpstr>GLP-1 a jeho sekrece a exprese jeho receptorů</vt:lpstr>
      <vt:lpstr>GLP-1 mají multifaktoriální efekt </vt:lpstr>
      <vt:lpstr>Liraglutide je jednodenní, lidský GLP-1 analog</vt:lpstr>
      <vt:lpstr>Změny v tělesné váze Screening 104 týdnů</vt:lpstr>
      <vt:lpstr>SCALE fáze 3a klinická zkoušení</vt:lpstr>
      <vt:lpstr>SCALE souhrn - efektivita Efektivita liraglutide 3.0 mg</vt:lpstr>
      <vt:lpstr>Závěry</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Prevalence obezity, její příčiny v Brně a možnosti léčby</dc:title>
  <dc:creator>Robert Prosecký</dc:creator>
  <cp:lastModifiedBy>Robert Prosecký</cp:lastModifiedBy>
  <cp:revision>5</cp:revision>
  <dcterms:created xsi:type="dcterms:W3CDTF">2019-10-10T19:59:09Z</dcterms:created>
  <dcterms:modified xsi:type="dcterms:W3CDTF">2019-11-19T20:31:17Z</dcterms:modified>
</cp:coreProperties>
</file>