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1" r:id="rId1"/>
  </p:sldMasterIdLst>
  <p:notesMasterIdLst>
    <p:notesMasterId r:id="rId78"/>
  </p:notesMasterIdLst>
  <p:sldIdLst>
    <p:sldId id="256" r:id="rId2"/>
    <p:sldId id="273" r:id="rId3"/>
    <p:sldId id="257" r:id="rId4"/>
    <p:sldId id="278" r:id="rId5"/>
    <p:sldId id="279" r:id="rId6"/>
    <p:sldId id="269" r:id="rId7"/>
    <p:sldId id="326" r:id="rId8"/>
    <p:sldId id="299" r:id="rId9"/>
    <p:sldId id="274" r:id="rId10"/>
    <p:sldId id="285" r:id="rId11"/>
    <p:sldId id="268" r:id="rId12"/>
    <p:sldId id="344" r:id="rId13"/>
    <p:sldId id="305" r:id="rId14"/>
    <p:sldId id="306" r:id="rId15"/>
    <p:sldId id="281" r:id="rId16"/>
    <p:sldId id="290" r:id="rId17"/>
    <p:sldId id="291" r:id="rId18"/>
    <p:sldId id="300" r:id="rId19"/>
    <p:sldId id="270" r:id="rId20"/>
    <p:sldId id="349" r:id="rId21"/>
    <p:sldId id="318" r:id="rId22"/>
    <p:sldId id="266" r:id="rId23"/>
    <p:sldId id="267" r:id="rId24"/>
    <p:sldId id="317" r:id="rId25"/>
    <p:sldId id="295" r:id="rId26"/>
    <p:sldId id="294" r:id="rId27"/>
    <p:sldId id="282" r:id="rId28"/>
    <p:sldId id="283" r:id="rId29"/>
    <p:sldId id="284" r:id="rId30"/>
    <p:sldId id="275" r:id="rId31"/>
    <p:sldId id="327" r:id="rId32"/>
    <p:sldId id="323" r:id="rId33"/>
    <p:sldId id="297" r:id="rId34"/>
    <p:sldId id="298" r:id="rId35"/>
    <p:sldId id="322" r:id="rId36"/>
    <p:sldId id="287" r:id="rId37"/>
    <p:sldId id="286" r:id="rId38"/>
    <p:sldId id="276" r:id="rId39"/>
    <p:sldId id="277" r:id="rId40"/>
    <p:sldId id="264" r:id="rId41"/>
    <p:sldId id="307" r:id="rId42"/>
    <p:sldId id="308" r:id="rId43"/>
    <p:sldId id="265" r:id="rId44"/>
    <p:sldId id="258" r:id="rId45"/>
    <p:sldId id="352" r:id="rId46"/>
    <p:sldId id="354" r:id="rId47"/>
    <p:sldId id="353" r:id="rId48"/>
    <p:sldId id="259" r:id="rId49"/>
    <p:sldId id="260" r:id="rId50"/>
    <p:sldId id="261" r:id="rId51"/>
    <p:sldId id="262" r:id="rId52"/>
    <p:sldId id="263" r:id="rId53"/>
    <p:sldId id="330" r:id="rId54"/>
    <p:sldId id="345" r:id="rId55"/>
    <p:sldId id="316" r:id="rId56"/>
    <p:sldId id="309" r:id="rId57"/>
    <p:sldId id="310" r:id="rId58"/>
    <p:sldId id="314" r:id="rId59"/>
    <p:sldId id="313" r:id="rId60"/>
    <p:sldId id="311" r:id="rId61"/>
    <p:sldId id="312" r:id="rId62"/>
    <p:sldId id="341" r:id="rId63"/>
    <p:sldId id="342" r:id="rId64"/>
    <p:sldId id="315" r:id="rId65"/>
    <p:sldId id="346" r:id="rId66"/>
    <p:sldId id="337" r:id="rId67"/>
    <p:sldId id="335" r:id="rId68"/>
    <p:sldId id="340" r:id="rId69"/>
    <p:sldId id="331" r:id="rId70"/>
    <p:sldId id="347" r:id="rId71"/>
    <p:sldId id="319" r:id="rId72"/>
    <p:sldId id="320" r:id="rId73"/>
    <p:sldId id="321" r:id="rId74"/>
    <p:sldId id="293" r:id="rId75"/>
    <p:sldId id="351" r:id="rId76"/>
    <p:sldId id="292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2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E89EF-5B97-8E43-B80C-AA3219258533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A307F-8B53-B24F-956E-1A962A01E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0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A307F-8B53-B24F-956E-1A962A01E7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44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E8683-94BF-4069-BE88-882FF25DF726}" type="slidenum">
              <a:rPr lang="cs-CZ"/>
              <a:pPr/>
              <a:t>27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50888"/>
            <a:ext cx="4497387" cy="3373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6175" y="4270375"/>
            <a:ext cx="4889500" cy="4046538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000" smtClean="0"/>
              <a:t>PAD can be asymptomatic or include IC symptoms, functional impairment, rest pain, and ischemic ulceration and gangrene.</a:t>
            </a:r>
          </a:p>
          <a:p>
            <a:pPr eaLnBrk="1" hangingPunct="1">
              <a:buFontTx/>
              <a:buChar char="•"/>
            </a:pPr>
            <a:r>
              <a:rPr lang="en-US" sz="1000" smtClean="0"/>
              <a:t>IC symptoms include discomfort, aching, and leg cramps during exercise that resolve with rest.</a:t>
            </a:r>
          </a:p>
          <a:p>
            <a:pPr eaLnBrk="1" hangingPunct="1">
              <a:buFontTx/>
              <a:buChar char="•"/>
            </a:pPr>
            <a:r>
              <a:rPr lang="en-US" sz="1000" smtClean="0"/>
              <a:t>Functional impairment includes slow walking speed and gait disorder.</a:t>
            </a:r>
          </a:p>
          <a:p>
            <a:pPr eaLnBrk="1" hangingPunct="1">
              <a:buFontTx/>
              <a:buChar char="•"/>
            </a:pPr>
            <a:r>
              <a:rPr lang="en-US" sz="1000" smtClean="0"/>
              <a:t>Rest pain includes pain or paresthesias in the foot or toes that are worsened by leg elevation and improved by dependency.</a:t>
            </a:r>
          </a:p>
          <a:p>
            <a:pPr eaLnBrk="1" hangingPunct="1">
              <a:buFontTx/>
              <a:buChar char="•"/>
            </a:pPr>
            <a:endParaRPr lang="en-US" sz="1000" smtClean="0"/>
          </a:p>
          <a:p>
            <a:pPr eaLnBrk="1" hangingPunct="1"/>
            <a:r>
              <a:rPr lang="en-US" sz="1000" smtClean="0"/>
              <a:t>Keywords: PAD, asymptomatic, IC, functional impairment, rest pain, gangrene, gait disorder, paresthesias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Buttock and hip — aortoiliac disease</a:t>
            </a:r>
          </a:p>
          <a:p>
            <a:pPr>
              <a:spcBef>
                <a:spcPct val="0"/>
              </a:spcBef>
            </a:pPr>
            <a:r>
              <a:rPr lang="en-US" smtClean="0"/>
              <a:t>Thigh — aortoiliac or common femoral artery</a:t>
            </a:r>
          </a:p>
          <a:p>
            <a:pPr>
              <a:spcBef>
                <a:spcPct val="0"/>
              </a:spcBef>
            </a:pPr>
            <a:r>
              <a:rPr lang="en-US" smtClean="0"/>
              <a:t>Upper two-thirds of the calf — superficial femoral artery</a:t>
            </a:r>
          </a:p>
          <a:p>
            <a:pPr>
              <a:spcBef>
                <a:spcPct val="0"/>
              </a:spcBef>
            </a:pPr>
            <a:r>
              <a:rPr lang="en-US" smtClean="0"/>
              <a:t>Lower one-third of the calf — popliteal artery</a:t>
            </a:r>
          </a:p>
          <a:p>
            <a:pPr>
              <a:spcBef>
                <a:spcPct val="0"/>
              </a:spcBef>
            </a:pPr>
            <a:r>
              <a:rPr lang="en-US" smtClean="0"/>
              <a:t>Foot claudication — tibial or peroneal artery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560E64-1A55-4FCE-AC82-464C54E387A6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9E0F3-483D-4519-B2DC-1F7E5A4CFD69}" type="slidenum">
              <a:rPr lang="cs-CZ"/>
              <a:pPr/>
              <a:t>29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4900" y="4286250"/>
            <a:ext cx="4972050" cy="2390775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000" smtClean="0"/>
              <a:t>Claudication must be distinguished from pseudoclaudication, which has a variety of causes.</a:t>
            </a:r>
          </a:p>
          <a:p>
            <a:pPr eaLnBrk="1" hangingPunct="1">
              <a:buFontTx/>
              <a:buChar char="•"/>
            </a:pPr>
            <a:r>
              <a:rPr lang="en-US" sz="1000" smtClean="0"/>
              <a:t>Neurological causes include spinal canal stenosis, peripheral neuropathy, and peripheral nerve pain, which can result when a herniated disc or other structure impinges on the sciatic nerve.</a:t>
            </a:r>
          </a:p>
          <a:p>
            <a:pPr eaLnBrk="1" hangingPunct="1">
              <a:buFontTx/>
              <a:buChar char="•"/>
            </a:pPr>
            <a:r>
              <a:rPr lang="en-US" sz="1000" smtClean="0"/>
              <a:t>Orthopedic causes include osteoarthritis of the hip or knee.</a:t>
            </a:r>
          </a:p>
          <a:p>
            <a:pPr eaLnBrk="1" hangingPunct="1">
              <a:buFontTx/>
              <a:buChar char="•"/>
            </a:pPr>
            <a:r>
              <a:rPr lang="en-US" sz="1000" smtClean="0"/>
              <a:t>Circulatory causes include venous claudication and chronic compartment syndrome, in which increased tissue pressure in a confined space decreases blood flow to myoneuronal elements.</a:t>
            </a:r>
          </a:p>
          <a:p>
            <a:pPr eaLnBrk="1" hangingPunct="1">
              <a:buFontTx/>
              <a:buChar char="•"/>
            </a:pPr>
            <a:r>
              <a:rPr lang="en-US" sz="1000" smtClean="0"/>
              <a:t>Other causes include muscle spasms or craps, restless leg syndrome, and “cold feet.”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D9AB-C1B3-469F-BA83-92092A6E7F0A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66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94246-6B75-4602-8794-5A73E961D0FD}" type="slidenum">
              <a:rPr lang="cs-CZ"/>
              <a:pPr/>
              <a:t>37</a:t>
            </a:fld>
            <a:endParaRPr 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4425" y="4352925"/>
            <a:ext cx="4914900" cy="1838325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000" smtClean="0"/>
              <a:t>Dormandy summarized the results of 19 studies of the outcome of patients with critical limb ischemia (CLI) after initial treatment.</a:t>
            </a:r>
          </a:p>
          <a:p>
            <a:pPr eaLnBrk="1" hangingPunct="1">
              <a:buFontTx/>
              <a:buChar char="•"/>
            </a:pPr>
            <a:r>
              <a:rPr lang="en-US" sz="1000" smtClean="0"/>
              <a:t>Analysis of the combined results found that, after 6 months of follow up, </a:t>
            </a:r>
          </a:p>
          <a:p>
            <a:pPr lvl="1" eaLnBrk="1" hangingPunct="1">
              <a:buFont typeface="Arial" charset="0"/>
              <a:buChar char="-"/>
            </a:pPr>
            <a:r>
              <a:rPr lang="en-US" sz="1000" smtClean="0"/>
              <a:t>45% of those studied were alive without having had an amputation</a:t>
            </a:r>
          </a:p>
          <a:p>
            <a:pPr lvl="1" eaLnBrk="1" hangingPunct="1">
              <a:buFont typeface="Arial" charset="0"/>
              <a:buChar char="-"/>
            </a:pPr>
            <a:r>
              <a:rPr lang="en-US" sz="1000" smtClean="0"/>
              <a:t>35% were alive but had to have an amputation </a:t>
            </a:r>
          </a:p>
          <a:p>
            <a:pPr lvl="1" eaLnBrk="1" hangingPunct="1">
              <a:buFont typeface="Arial" charset="0"/>
              <a:buChar char="-"/>
            </a:pPr>
            <a:r>
              <a:rPr lang="en-US" sz="1000" smtClean="0"/>
              <a:t>20% had died.</a:t>
            </a:r>
          </a:p>
          <a:p>
            <a:pPr eaLnBrk="1" hangingPunct="1"/>
            <a:endParaRPr lang="en-US" sz="1000" smtClean="0"/>
          </a:p>
          <a:p>
            <a:pPr eaLnBrk="1" hangingPunct="1"/>
            <a:endParaRPr lang="en-US" sz="1000" smtClean="0"/>
          </a:p>
          <a:p>
            <a:pPr eaLnBrk="1" hangingPunct="1"/>
            <a:r>
              <a:rPr lang="en-US" sz="1000" smtClean="0"/>
              <a:t>Keywords: CLI, amputation</a:t>
            </a:r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1219200" y="6162675"/>
            <a:ext cx="4257675" cy="2016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800"/>
              <a:t>Dormandy JA et al. </a:t>
            </a:r>
            <a:r>
              <a:rPr lang="en-US" sz="800" i="1"/>
              <a:t>J Vasc Surg</a:t>
            </a:r>
            <a:r>
              <a:rPr lang="en-US" sz="800"/>
              <a:t>. 2000;31:S1-S296.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651344" indent="-250517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002068" indent="-20041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402895" indent="-20041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803723" indent="-20041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204550" indent="-20041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605377" indent="-20041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006204" indent="-20041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407032" indent="-20041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C691D9B-EE1B-AE45-8BE9-5FAA3ACFA101}" type="slidenum">
              <a:rPr lang="cs-CZ">
                <a:latin typeface="Times New Roman" charset="0"/>
                <a:ea typeface="Segoe UI" charset="0"/>
              </a:rPr>
              <a:pPr/>
              <a:t>69</a:t>
            </a:fld>
            <a:endParaRPr lang="cs-CZ">
              <a:latin typeface="Times New Roman" charset="0"/>
              <a:ea typeface="Segoe UI" charset="0"/>
            </a:endParaRPr>
          </a:p>
        </p:txBody>
      </p:sp>
      <p:sp>
        <p:nvSpPr>
          <p:cNvPr id="1126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miter lim="800000"/>
            <a:headEnd/>
            <a:tailEnd/>
          </a:ln>
        </p:spPr>
      </p:sp>
      <p:sp>
        <p:nvSpPr>
          <p:cNvPr id="11268" name="Zástupný symbol pro poznámky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  <a:ea typeface="Microsoft YaHe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cs-CZ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A3145-4191-46DF-A7A0-D565596640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66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880EF702-00D3-A147-9F9A-E0961FDDB1F0}" type="datetimeFigureOut">
              <a:rPr lang="en-US" smtClean="0"/>
              <a:t>01.11.17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8165915B-F771-D745-92FE-D3B3114F75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2534080"/>
            <a:ext cx="5446713" cy="14700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5400" dirty="0"/>
              <a:t>Přístup k nemocnému s bolestmi končetin </a:t>
            </a:r>
            <a:endParaRPr lang="cs-CZ" sz="5400" dirty="0">
              <a:latin typeface="Chalkduster"/>
              <a:cs typeface="Chalkdus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013511"/>
            <a:ext cx="5446713" cy="851647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Mistral"/>
                <a:cs typeface="Mistral"/>
              </a:rPr>
              <a:t>Robert Prosecký</a:t>
            </a:r>
          </a:p>
        </p:txBody>
      </p:sp>
    </p:spTree>
    <p:extLst>
      <p:ext uri="{BB962C8B-B14F-4D97-AF65-F5344CB8AC3E}">
        <p14:creationId xmlns:p14="http://schemas.microsoft.com/office/powerpoint/2010/main" val="228842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162" y="482080"/>
            <a:ext cx="7570787" cy="1411941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>
                <a:latin typeface="Chalkduster"/>
                <a:cs typeface="Chalkduster"/>
              </a:rPr>
              <a:t>Ankle</a:t>
            </a:r>
            <a:r>
              <a:rPr lang="cs-CZ" dirty="0" smtClean="0">
                <a:latin typeface="Chalkduster"/>
                <a:cs typeface="Chalkduster"/>
              </a:rPr>
              <a:t> SBP/</a:t>
            </a:r>
            <a:r>
              <a:rPr lang="cs-CZ" dirty="0" err="1" smtClean="0">
                <a:latin typeface="Chalkduster"/>
                <a:cs typeface="Chalkduster"/>
              </a:rPr>
              <a:t>Brachial</a:t>
            </a:r>
            <a:r>
              <a:rPr lang="cs-CZ" dirty="0" smtClean="0">
                <a:latin typeface="Chalkduster"/>
                <a:cs typeface="Chalkduster"/>
              </a:rPr>
              <a:t> SBP = ABI</a:t>
            </a:r>
            <a:br>
              <a:rPr lang="cs-CZ" dirty="0" smtClean="0">
                <a:latin typeface="Chalkduster"/>
                <a:cs typeface="Chalkduster"/>
              </a:rPr>
            </a:b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36867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Normální hodnota 0.9-1</a:t>
            </a:r>
          </a:p>
          <a:p>
            <a:r>
              <a:rPr lang="cs-CZ" dirty="0" err="1" smtClean="0"/>
              <a:t>Jednostenosová</a:t>
            </a:r>
            <a:r>
              <a:rPr lang="cs-CZ" dirty="0" smtClean="0"/>
              <a:t> okluze  &gt; 0.5</a:t>
            </a:r>
          </a:p>
          <a:p>
            <a:r>
              <a:rPr lang="cs-CZ" dirty="0" smtClean="0"/>
              <a:t>Mnohoúrovňová okluze &lt; 0.5</a:t>
            </a:r>
          </a:p>
          <a:p>
            <a:r>
              <a:rPr lang="cs-CZ" dirty="0" smtClean="0"/>
              <a:t>Klaudikace 0.6 to 0.9</a:t>
            </a:r>
          </a:p>
          <a:p>
            <a:r>
              <a:rPr lang="cs-CZ" dirty="0" smtClean="0"/>
              <a:t>Klidové bolesti 0.3</a:t>
            </a:r>
          </a:p>
          <a:p>
            <a:r>
              <a:rPr lang="cs-CZ" dirty="0" smtClean="0"/>
              <a:t>Kalcifikace mohou měnit hodnoty TK </a:t>
            </a:r>
            <a:r>
              <a:rPr lang="cs-CZ" dirty="0" err="1" smtClean="0"/>
              <a:t>mediokalcinosa</a:t>
            </a:r>
            <a:r>
              <a:rPr lang="cs-CZ" dirty="0" smtClean="0"/>
              <a:t> &gt;1.3</a:t>
            </a:r>
          </a:p>
        </p:txBody>
      </p:sp>
      <p:pic>
        <p:nvPicPr>
          <p:cNvPr id="3686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2750" r="22750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85285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UZ </a:t>
            </a:r>
            <a:r>
              <a:rPr lang="cs-CZ" dirty="0" smtClean="0">
                <a:latin typeface="Chalkduster"/>
                <a:cs typeface="Chalkduster"/>
              </a:rPr>
              <a:t>vyšetření</a:t>
            </a: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Dnes jde o dominující metodu</a:t>
            </a:r>
          </a:p>
          <a:p>
            <a:pPr marL="0" indent="0">
              <a:buNone/>
            </a:pPr>
            <a:r>
              <a:rPr lang="cs-CZ" dirty="0" smtClean="0"/>
              <a:t>Umožňuje dg.:</a:t>
            </a:r>
          </a:p>
          <a:p>
            <a:pPr lvl="1"/>
            <a:r>
              <a:rPr lang="cs-CZ" dirty="0" smtClean="0"/>
              <a:t>akutní trombózy </a:t>
            </a:r>
          </a:p>
          <a:p>
            <a:pPr lvl="1"/>
            <a:r>
              <a:rPr lang="cs-CZ" dirty="0" smtClean="0"/>
              <a:t>posttrombotického syndromu</a:t>
            </a:r>
          </a:p>
          <a:p>
            <a:pPr lvl="1"/>
            <a:r>
              <a:rPr lang="cs-CZ" dirty="0" smtClean="0"/>
              <a:t>překážky odtoku (</a:t>
            </a:r>
            <a:r>
              <a:rPr lang="cs-CZ" dirty="0" err="1" smtClean="0"/>
              <a:t>Bakerská</a:t>
            </a:r>
            <a:r>
              <a:rPr lang="cs-CZ" dirty="0" smtClean="0"/>
              <a:t> cysta, uzlinový syndrom)</a:t>
            </a:r>
          </a:p>
          <a:p>
            <a:pPr lvl="1"/>
            <a:r>
              <a:rPr lang="cs-CZ" dirty="0" smtClean="0"/>
              <a:t>diagnostika refluxu (zdroj a mapování s distálním regurgitačním bodem)</a:t>
            </a:r>
          </a:p>
          <a:p>
            <a:pPr lvl="1"/>
            <a:r>
              <a:rPr lang="cs-CZ" dirty="0" smtClean="0"/>
              <a:t>označení místa intervence (sklerotizace, označení perforátoru pro chirurga)</a:t>
            </a:r>
          </a:p>
          <a:p>
            <a:pPr lvl="1"/>
            <a:r>
              <a:rPr lang="cs-CZ" dirty="0" smtClean="0"/>
              <a:t>RFITT, </a:t>
            </a:r>
            <a:r>
              <a:rPr lang="cs-CZ" dirty="0" err="1" smtClean="0"/>
              <a:t>Clarivein</a:t>
            </a:r>
            <a:r>
              <a:rPr lang="cs-CZ" dirty="0" smtClean="0"/>
              <a:t> řízené pod UZ kontrolou</a:t>
            </a:r>
          </a:p>
          <a:p>
            <a:pPr lvl="1"/>
            <a:r>
              <a:rPr lang="cs-CZ" dirty="0" smtClean="0"/>
              <a:t>Stenózu tepny s kvantifikací</a:t>
            </a:r>
          </a:p>
          <a:p>
            <a:pPr lvl="1"/>
            <a:r>
              <a:rPr lang="cs-CZ" dirty="0" smtClean="0"/>
              <a:t>Aneurysma tepny</a:t>
            </a:r>
          </a:p>
          <a:p>
            <a:pPr lvl="1"/>
            <a:r>
              <a:rPr lang="cs-CZ" dirty="0" smtClean="0"/>
              <a:t>UZ řízené punkce</a:t>
            </a:r>
          </a:p>
          <a:p>
            <a:pPr lvl="1"/>
            <a:endParaRPr lang="en-US" dirty="0"/>
          </a:p>
        </p:txBody>
      </p:sp>
      <p:pic>
        <p:nvPicPr>
          <p:cNvPr id="6" name="Content Placeholder 5" descr="20140717_11084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 b="160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362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Rtg</a:t>
            </a:r>
            <a:r>
              <a:rPr lang="en-US" dirty="0" smtClean="0"/>
              <a:t> </a:t>
            </a:r>
            <a:r>
              <a:rPr lang="en-US" dirty="0" err="1" smtClean="0"/>
              <a:t>metody</a:t>
            </a:r>
            <a:r>
              <a:rPr lang="en-US" dirty="0" smtClean="0"/>
              <a:t> </a:t>
            </a:r>
            <a:r>
              <a:rPr lang="en-US" dirty="0" err="1" smtClean="0"/>
              <a:t>diagnostiky</a:t>
            </a:r>
            <a:r>
              <a:rPr lang="en-US" dirty="0" smtClean="0"/>
              <a:t> </a:t>
            </a:r>
            <a:r>
              <a:rPr lang="en-US" dirty="0" err="1" smtClean="0"/>
              <a:t>trombosy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Flebografie prováděna tak zřídka, že ji nikdo neumí hodnotit</a:t>
            </a:r>
          </a:p>
          <a:p>
            <a:r>
              <a:rPr lang="cs-CZ" dirty="0" smtClean="0"/>
              <a:t>CT flebografie je výraznou </a:t>
            </a:r>
            <a:r>
              <a:rPr lang="cs-CZ" dirty="0" err="1" smtClean="0"/>
              <a:t>rtg</a:t>
            </a:r>
            <a:r>
              <a:rPr lang="cs-CZ" dirty="0" smtClean="0"/>
              <a:t> zátěží</a:t>
            </a:r>
          </a:p>
          <a:p>
            <a:r>
              <a:rPr lang="cs-CZ" dirty="0" smtClean="0"/>
              <a:t>jde o vhodné metody pro UZ nedosažitelné oblasti (obezita)</a:t>
            </a:r>
            <a:endParaRPr lang="cs-CZ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040" b="-52040"/>
          <a:stretch>
            <a:fillRect/>
          </a:stretch>
        </p:blipFill>
        <p:spPr bwMode="auto">
          <a:xfrm>
            <a:off x="4767263" y="1106295"/>
            <a:ext cx="4123235" cy="5592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54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Chalkduster"/>
                <a:cs typeface="Chalkduster"/>
              </a:rPr>
              <a:t>Kompresní</a:t>
            </a:r>
            <a:r>
              <a:rPr lang="en-US" sz="3200" dirty="0" smtClean="0">
                <a:latin typeface="Chalkduster"/>
                <a:cs typeface="Chalkduster"/>
              </a:rPr>
              <a:t> UZ </a:t>
            </a:r>
            <a:r>
              <a:rPr lang="en-US" sz="3200" dirty="0" err="1" smtClean="0">
                <a:latin typeface="Chalkduster"/>
                <a:cs typeface="Chalkduster"/>
              </a:rPr>
              <a:t>vyšetření</a:t>
            </a:r>
            <a:r>
              <a:rPr lang="en-US" sz="3200" dirty="0" smtClean="0">
                <a:latin typeface="Chalkduster"/>
                <a:cs typeface="Chalkduster"/>
              </a:rPr>
              <a:t> - </a:t>
            </a:r>
            <a:r>
              <a:rPr lang="en-US" sz="3200" dirty="0" err="1" smtClean="0">
                <a:latin typeface="Chalkduster"/>
                <a:cs typeface="Chalkduster"/>
              </a:rPr>
              <a:t>hlavní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diagnostický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přístup</a:t>
            </a:r>
            <a:endParaRPr lang="en-US" sz="3200" dirty="0">
              <a:latin typeface="Chalkduster"/>
              <a:cs typeface="Chalkduster"/>
            </a:endParaRPr>
          </a:p>
        </p:txBody>
      </p:sp>
      <p:pic>
        <p:nvPicPr>
          <p:cNvPr id="4" name="Content Placeholder 3" descr="Image_20145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>
            <a:fillRect/>
          </a:stretch>
        </p:blipFill>
        <p:spPr/>
      </p:pic>
      <p:pic>
        <p:nvPicPr>
          <p:cNvPr id="5" name="Content Placeholder 3" descr="Image_20150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096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D-</a:t>
            </a:r>
            <a:r>
              <a:rPr lang="en-US" dirty="0" err="1" smtClean="0">
                <a:latin typeface="Chalkduster"/>
                <a:cs typeface="Chalkduster"/>
              </a:rPr>
              <a:t>dimery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Mají</a:t>
            </a:r>
            <a:r>
              <a:rPr lang="en-US" dirty="0" smtClean="0"/>
              <a:t> </a:t>
            </a:r>
            <a:r>
              <a:rPr lang="en-US" dirty="0" err="1" smtClean="0"/>
              <a:t>negativní</a:t>
            </a:r>
            <a:r>
              <a:rPr lang="en-US" dirty="0" smtClean="0"/>
              <a:t> </a:t>
            </a:r>
            <a:r>
              <a:rPr lang="en-US" dirty="0" err="1" smtClean="0"/>
              <a:t>prediktivní</a:t>
            </a:r>
            <a:r>
              <a:rPr lang="en-US" dirty="0" smtClean="0"/>
              <a:t> </a:t>
            </a:r>
            <a:r>
              <a:rPr lang="en-US" dirty="0" err="1" smtClean="0"/>
              <a:t>hodnotu</a:t>
            </a:r>
            <a:endParaRPr lang="en-US" dirty="0" smtClean="0"/>
          </a:p>
          <a:p>
            <a:r>
              <a:rPr lang="en-US" dirty="0" err="1" smtClean="0"/>
              <a:t>Vylučují</a:t>
            </a:r>
            <a:r>
              <a:rPr lang="en-US" dirty="0" smtClean="0"/>
              <a:t> </a:t>
            </a:r>
            <a:r>
              <a:rPr lang="en-US" dirty="0" err="1" smtClean="0"/>
              <a:t>akutně</a:t>
            </a:r>
            <a:r>
              <a:rPr lang="en-US" dirty="0" smtClean="0"/>
              <a:t> </a:t>
            </a:r>
            <a:r>
              <a:rPr lang="en-US" dirty="0" err="1" smtClean="0"/>
              <a:t>probíhající</a:t>
            </a:r>
            <a:r>
              <a:rPr lang="en-US" dirty="0" smtClean="0"/>
              <a:t> TEN</a:t>
            </a:r>
          </a:p>
          <a:p>
            <a:r>
              <a:rPr lang="en-US" dirty="0" smtClean="0"/>
              <a:t>Po </a:t>
            </a:r>
            <a:r>
              <a:rPr lang="en-US" dirty="0" err="1" smtClean="0"/>
              <a:t>stabilizaci</a:t>
            </a:r>
            <a:r>
              <a:rPr lang="en-US" dirty="0" smtClean="0"/>
              <a:t> </a:t>
            </a:r>
            <a:r>
              <a:rPr lang="en-US" dirty="0" err="1" smtClean="0"/>
              <a:t>procesu</a:t>
            </a:r>
            <a:r>
              <a:rPr lang="en-US" dirty="0" smtClean="0"/>
              <a:t>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negativní</a:t>
            </a:r>
            <a:r>
              <a:rPr lang="en-US" dirty="0" smtClean="0"/>
              <a:t> (I </a:t>
            </a:r>
            <a:r>
              <a:rPr lang="en-US" dirty="0" err="1" smtClean="0"/>
              <a:t>za</a:t>
            </a:r>
            <a:r>
              <a:rPr lang="en-US" dirty="0" smtClean="0"/>
              <a:t> 14 </a:t>
            </a:r>
            <a:r>
              <a:rPr lang="en-US" dirty="0" err="1" smtClean="0"/>
              <a:t>dní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počátku</a:t>
            </a:r>
            <a:r>
              <a:rPr lang="en-US" dirty="0" smtClean="0"/>
              <a:t> TEN)</a:t>
            </a:r>
          </a:p>
          <a:p>
            <a:r>
              <a:rPr lang="en-US" dirty="0" err="1" smtClean="0"/>
              <a:t>Pozitivita</a:t>
            </a:r>
            <a:r>
              <a:rPr lang="en-US" dirty="0" smtClean="0"/>
              <a:t> – </a:t>
            </a:r>
            <a:r>
              <a:rPr lang="en-US" dirty="0" err="1" smtClean="0"/>
              <a:t>záněty</a:t>
            </a:r>
            <a:r>
              <a:rPr lang="en-US" dirty="0" smtClean="0"/>
              <a:t>, </a:t>
            </a:r>
            <a:r>
              <a:rPr lang="en-US" dirty="0" err="1" smtClean="0"/>
              <a:t>nádory</a:t>
            </a:r>
            <a:r>
              <a:rPr lang="en-US" dirty="0" smtClean="0"/>
              <a:t>, </a:t>
            </a:r>
            <a:r>
              <a:rPr lang="en-US" dirty="0" err="1" smtClean="0"/>
              <a:t>gravidita</a:t>
            </a:r>
            <a:r>
              <a:rPr lang="en-US" dirty="0" smtClean="0"/>
              <a:t>, </a:t>
            </a:r>
            <a:r>
              <a:rPr lang="en-US" dirty="0" err="1" smtClean="0"/>
              <a:t>krvácení</a:t>
            </a:r>
            <a:r>
              <a:rPr lang="en-US" dirty="0" smtClean="0"/>
              <a:t>, </a:t>
            </a:r>
            <a:r>
              <a:rPr lang="en-US" dirty="0" err="1" smtClean="0"/>
              <a:t>úrazy</a:t>
            </a:r>
            <a:endParaRPr lang="en-US" dirty="0" smtClean="0"/>
          </a:p>
          <a:p>
            <a:r>
              <a:rPr lang="en-US" dirty="0" err="1" smtClean="0"/>
              <a:t>Důležitý</a:t>
            </a:r>
            <a:r>
              <a:rPr lang="en-US" dirty="0" smtClean="0"/>
              <a:t> </a:t>
            </a:r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význam</a:t>
            </a:r>
            <a:r>
              <a:rPr lang="en-US" dirty="0" smtClean="0"/>
              <a:t> je pro </a:t>
            </a:r>
            <a:r>
              <a:rPr lang="en-US" dirty="0" err="1" smtClean="0"/>
              <a:t>stratifikaci</a:t>
            </a:r>
            <a:r>
              <a:rPr lang="en-US" dirty="0" smtClean="0"/>
              <a:t> </a:t>
            </a:r>
            <a:r>
              <a:rPr lang="en-US" dirty="0" err="1" smtClean="0"/>
              <a:t>nemocných</a:t>
            </a:r>
            <a:r>
              <a:rPr lang="en-US" dirty="0" smtClean="0"/>
              <a:t> a pro </a:t>
            </a:r>
            <a:r>
              <a:rPr lang="en-US" dirty="0" err="1" smtClean="0"/>
              <a:t>zvážení</a:t>
            </a:r>
            <a:r>
              <a:rPr lang="en-US" dirty="0" smtClean="0"/>
              <a:t> </a:t>
            </a:r>
            <a:r>
              <a:rPr lang="en-US" dirty="0" err="1" smtClean="0"/>
              <a:t>ukončení</a:t>
            </a:r>
            <a:r>
              <a:rPr lang="en-US" dirty="0" smtClean="0"/>
              <a:t> </a:t>
            </a:r>
            <a:r>
              <a:rPr lang="en-US" dirty="0" err="1" smtClean="0"/>
              <a:t>antikoagulační</a:t>
            </a:r>
            <a:r>
              <a:rPr lang="en-US" dirty="0" smtClean="0"/>
              <a:t> </a:t>
            </a:r>
            <a:r>
              <a:rPr lang="en-US" dirty="0" err="1" smtClean="0"/>
              <a:t>terapie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negativnita</a:t>
            </a:r>
            <a:r>
              <a:rPr lang="en-US" dirty="0" smtClean="0"/>
              <a:t> </a:t>
            </a:r>
            <a:r>
              <a:rPr lang="en-US" dirty="0" err="1" smtClean="0"/>
              <a:t>měsíc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propuštění</a:t>
            </a:r>
            <a:r>
              <a:rPr lang="en-US" dirty="0" smtClean="0"/>
              <a:t> </a:t>
            </a:r>
            <a:r>
              <a:rPr lang="en-US" dirty="0" err="1" smtClean="0"/>
              <a:t>dobře</a:t>
            </a:r>
            <a:r>
              <a:rPr lang="en-US" dirty="0" smtClean="0"/>
              <a:t> </a:t>
            </a:r>
            <a:r>
              <a:rPr lang="en-US" dirty="0" err="1" smtClean="0"/>
              <a:t>koreluje</a:t>
            </a:r>
            <a:r>
              <a:rPr lang="en-US" dirty="0" smtClean="0"/>
              <a:t> s </a:t>
            </a:r>
            <a:r>
              <a:rPr lang="en-US" dirty="0" err="1" smtClean="0"/>
              <a:t>nízkým</a:t>
            </a:r>
            <a:r>
              <a:rPr lang="en-US" dirty="0" smtClean="0"/>
              <a:t> </a:t>
            </a:r>
            <a:r>
              <a:rPr lang="en-US" dirty="0" err="1" smtClean="0"/>
              <a:t>rizikem</a:t>
            </a:r>
            <a:r>
              <a:rPr lang="en-US" dirty="0" smtClean="0"/>
              <a:t> </a:t>
            </a:r>
            <a:r>
              <a:rPr lang="en-US" dirty="0" err="1" smtClean="0"/>
              <a:t>recidivy</a:t>
            </a:r>
            <a:r>
              <a:rPr lang="en-US" dirty="0" smtClean="0"/>
              <a:t>)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4" r="-293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495800" y="6095862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 </a:t>
            </a:r>
            <a:r>
              <a:rPr lang="en-US" sz="1100" dirty="0"/>
              <a:t>„D-dimer“ od Own work by the original </a:t>
            </a:r>
            <a:r>
              <a:rPr lang="en-US" sz="1100" dirty="0" err="1"/>
              <a:t>uploader</a:t>
            </a:r>
            <a:r>
              <a:rPr lang="en-US" sz="1100" dirty="0"/>
              <a:t>. </a:t>
            </a:r>
            <a:r>
              <a:rPr lang="en-US" sz="1100" dirty="0" err="1"/>
              <a:t>Licencováno</a:t>
            </a:r>
            <a:r>
              <a:rPr lang="en-US" sz="1100" dirty="0"/>
              <a:t> pod CC BY-SA 3.0 via Wikimedia Commons - https://</a:t>
            </a:r>
            <a:r>
              <a:rPr lang="en-US" sz="1100" dirty="0" err="1"/>
              <a:t>commons.wikimedia.org</a:t>
            </a:r>
            <a:r>
              <a:rPr lang="en-US" sz="1100" dirty="0"/>
              <a:t>/wiki/</a:t>
            </a:r>
            <a:r>
              <a:rPr lang="en-US" sz="1100" dirty="0" err="1"/>
              <a:t>File:D-dimer.png</a:t>
            </a:r>
            <a:r>
              <a:rPr lang="en-US" sz="1100" dirty="0"/>
              <a:t>#/media/</a:t>
            </a:r>
            <a:r>
              <a:rPr lang="en-US" sz="1100" dirty="0" err="1"/>
              <a:t>File:D-dimer.png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387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Kapilaroskopie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932" r="18932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8932" r="1893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303130" y="6319943"/>
            <a:ext cx="16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Normální</a:t>
            </a:r>
            <a:r>
              <a:rPr lang="en-US" dirty="0" smtClean="0"/>
              <a:t>  </a:t>
            </a:r>
            <a:r>
              <a:rPr lang="en-US" dirty="0" err="1" smtClean="0"/>
              <a:t>nález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05463" y="6319943"/>
            <a:ext cx="279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Dysmorfie</a:t>
            </a:r>
            <a:r>
              <a:rPr lang="en-US" dirty="0" smtClean="0"/>
              <a:t> </a:t>
            </a:r>
            <a:r>
              <a:rPr lang="en-US" dirty="0" err="1" smtClean="0"/>
              <a:t>kapilár</a:t>
            </a:r>
            <a:r>
              <a:rPr lang="en-US" dirty="0" smtClean="0"/>
              <a:t> – </a:t>
            </a:r>
            <a:r>
              <a:rPr lang="en-US" dirty="0" err="1" smtClean="0"/>
              <a:t>Fagrel</a:t>
            </a:r>
            <a:r>
              <a:rPr lang="en-US" dirty="0" smtClean="0"/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6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Biopsie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7" name="Content Placeholder 6" descr="20130816_135655_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 r="18932"/>
          <a:stretch>
            <a:fillRect/>
          </a:stretch>
        </p:blipFill>
        <p:spPr/>
      </p:pic>
      <p:pic>
        <p:nvPicPr>
          <p:cNvPr id="6" name="Content Placeholder 5" descr="20140519_14260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9" r="2669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648200" y="6324622"/>
            <a:ext cx="375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Vaskulitis</a:t>
            </a:r>
            <a:r>
              <a:rPr lang="en-US" dirty="0" smtClean="0"/>
              <a:t> </a:t>
            </a:r>
            <a:r>
              <a:rPr lang="en-US" dirty="0" err="1" smtClean="0"/>
              <a:t>příprava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punch </a:t>
            </a:r>
            <a:r>
              <a:rPr lang="en-US" dirty="0" err="1" smtClean="0"/>
              <a:t>biopsií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4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Punch </a:t>
            </a:r>
            <a:r>
              <a:rPr lang="en-US" dirty="0" err="1" smtClean="0">
                <a:latin typeface="Chalkduster"/>
                <a:cs typeface="Chalkduster"/>
              </a:rPr>
              <a:t>biopsie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5" name="Content Placeholder 4" descr="vlcsnap-2014-05-25-19h38m01s10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9" r="26699"/>
          <a:stretch>
            <a:fillRect/>
          </a:stretch>
        </p:blipFill>
        <p:spPr/>
      </p:pic>
      <p:pic>
        <p:nvPicPr>
          <p:cNvPr id="8" name="Content Placeholder 7" descr="vlcsnap-2014-05-25-19h39m02s13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9" r="26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027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23391" y="3693645"/>
            <a:ext cx="5919305" cy="1739746"/>
          </a:xfrm>
        </p:spPr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Jednotlivá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onemocnění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2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Erysipel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609" y="1774825"/>
            <a:ext cx="3949713" cy="430371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Ekvivalent opatrného dermatologa - </a:t>
            </a:r>
            <a:r>
              <a:rPr lang="cs-CZ" dirty="0" err="1" smtClean="0"/>
              <a:t>streptodermie</a:t>
            </a:r>
            <a:endParaRPr lang="cs-CZ" dirty="0" smtClean="0"/>
          </a:p>
          <a:p>
            <a:r>
              <a:rPr lang="cs-CZ" dirty="0" smtClean="0"/>
              <a:t>Typický obraz zarudnutí na DKK s teplotami</a:t>
            </a:r>
          </a:p>
          <a:p>
            <a:r>
              <a:rPr lang="cs-CZ" dirty="0" smtClean="0"/>
              <a:t>Často v terénu CVI, defektů a lymfedému</a:t>
            </a:r>
          </a:p>
          <a:p>
            <a:r>
              <a:rPr lang="cs-CZ" dirty="0" smtClean="0"/>
              <a:t>Terapie ATB a následná ATB profylaxe </a:t>
            </a:r>
          </a:p>
          <a:p>
            <a:r>
              <a:rPr lang="cs-CZ" dirty="0" smtClean="0"/>
              <a:t>Německo s receptem (</a:t>
            </a:r>
            <a:r>
              <a:rPr lang="cs-CZ" dirty="0" err="1" smtClean="0"/>
              <a:t>Bicillin</a:t>
            </a:r>
            <a:r>
              <a:rPr lang="cs-CZ" dirty="0" smtClean="0"/>
              <a:t> LA)</a:t>
            </a:r>
            <a:endParaRPr lang="cs-CZ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" b="82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19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Chalkduster"/>
                <a:cs typeface="Chalkduster"/>
              </a:rPr>
              <a:t>Rozdělení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dle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nutnosti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intervence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77240" y="1559439"/>
            <a:ext cx="3566160" cy="639762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Akutní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stavy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77240" y="2358886"/>
            <a:ext cx="3566160" cy="3487739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cs-CZ" sz="1600" b="1" dirty="0" smtClean="0"/>
              <a:t>Akutní </a:t>
            </a:r>
            <a:r>
              <a:rPr lang="cs-CZ" sz="1600" b="1" dirty="0" smtClean="0"/>
              <a:t>ischémie </a:t>
            </a:r>
            <a:r>
              <a:rPr lang="cs-CZ" sz="1600" b="1" dirty="0" smtClean="0"/>
              <a:t>končetiny </a:t>
            </a:r>
          </a:p>
          <a:p>
            <a:pPr>
              <a:lnSpc>
                <a:spcPct val="50000"/>
              </a:lnSpc>
            </a:pPr>
            <a:r>
              <a:rPr lang="cs-CZ" sz="1600" b="1" dirty="0" smtClean="0"/>
              <a:t>Trombóza </a:t>
            </a:r>
            <a:r>
              <a:rPr lang="cs-CZ" sz="1600" b="1" dirty="0" smtClean="0"/>
              <a:t>žil</a:t>
            </a:r>
            <a:endParaRPr lang="cs-CZ" sz="1600" b="1" dirty="0" smtClean="0"/>
          </a:p>
          <a:p>
            <a:pPr>
              <a:lnSpc>
                <a:spcPct val="50000"/>
              </a:lnSpc>
            </a:pPr>
            <a:r>
              <a:rPr lang="cs-CZ" sz="1600" b="1" dirty="0" smtClean="0"/>
              <a:t>Ruptura </a:t>
            </a:r>
            <a:r>
              <a:rPr lang="cs-CZ" sz="1600" b="1" dirty="0" err="1" smtClean="0"/>
              <a:t>Bakerské</a:t>
            </a:r>
            <a:r>
              <a:rPr lang="cs-CZ" sz="1600" b="1" dirty="0" smtClean="0"/>
              <a:t> cysty</a:t>
            </a:r>
          </a:p>
          <a:p>
            <a:pPr>
              <a:lnSpc>
                <a:spcPct val="50000"/>
              </a:lnSpc>
            </a:pPr>
            <a:r>
              <a:rPr lang="cs-CZ" sz="1600" b="1" dirty="0" err="1" smtClean="0"/>
              <a:t>Synovitis</a:t>
            </a:r>
            <a:r>
              <a:rPr lang="cs-CZ" sz="1600" b="1" dirty="0" smtClean="0"/>
              <a:t> a </a:t>
            </a:r>
            <a:r>
              <a:rPr lang="cs-CZ" sz="1600" b="1" dirty="0" err="1" smtClean="0"/>
              <a:t>tendovaginitis</a:t>
            </a:r>
            <a:endParaRPr lang="cs-CZ" sz="1600" b="1" dirty="0" smtClean="0"/>
          </a:p>
          <a:p>
            <a:pPr>
              <a:lnSpc>
                <a:spcPct val="50000"/>
              </a:lnSpc>
            </a:pPr>
            <a:r>
              <a:rPr lang="cs-CZ" sz="1600" b="1" dirty="0" smtClean="0"/>
              <a:t>Dnavá arthritis akutní ataka</a:t>
            </a:r>
          </a:p>
          <a:p>
            <a:pPr>
              <a:lnSpc>
                <a:spcPct val="50000"/>
              </a:lnSpc>
            </a:pPr>
            <a:r>
              <a:rPr lang="cs-CZ" sz="1600" b="1" dirty="0" smtClean="0"/>
              <a:t>Kritická ischémie</a:t>
            </a:r>
          </a:p>
          <a:p>
            <a:pPr>
              <a:lnSpc>
                <a:spcPct val="50000"/>
              </a:lnSpc>
            </a:pPr>
            <a:r>
              <a:rPr lang="cs-CZ" sz="1600" b="1" dirty="0" err="1" smtClean="0"/>
              <a:t>Kompartment</a:t>
            </a:r>
            <a:r>
              <a:rPr lang="cs-CZ" sz="1600" b="1" dirty="0" smtClean="0"/>
              <a:t> syndrom</a:t>
            </a:r>
          </a:p>
          <a:p>
            <a:pPr>
              <a:lnSpc>
                <a:spcPct val="50000"/>
              </a:lnSpc>
            </a:pPr>
            <a:r>
              <a:rPr lang="cs-CZ" sz="1600" b="1" dirty="0" smtClean="0"/>
              <a:t>Blue </a:t>
            </a:r>
            <a:r>
              <a:rPr lang="cs-CZ" sz="1600" b="1" dirty="0" err="1" smtClean="0"/>
              <a:t>toe</a:t>
            </a:r>
            <a:r>
              <a:rPr lang="cs-CZ" sz="1600" b="1" dirty="0" smtClean="0"/>
              <a:t> syndrom</a:t>
            </a:r>
          </a:p>
          <a:p>
            <a:pPr>
              <a:lnSpc>
                <a:spcPct val="50000"/>
              </a:lnSpc>
            </a:pPr>
            <a:r>
              <a:rPr lang="cs-CZ" sz="1600" b="1" dirty="0" err="1" smtClean="0"/>
              <a:t>Pseudoaneurysma</a:t>
            </a:r>
            <a:r>
              <a:rPr lang="cs-CZ" sz="1600" b="1" dirty="0" smtClean="0"/>
              <a:t> a aneurysma</a:t>
            </a:r>
          </a:p>
          <a:p>
            <a:pPr>
              <a:lnSpc>
                <a:spcPct val="50000"/>
              </a:lnSpc>
            </a:pPr>
            <a:r>
              <a:rPr lang="cs-CZ" sz="1600" b="1" dirty="0" err="1" smtClean="0"/>
              <a:t>Vaskulitis</a:t>
            </a:r>
            <a:r>
              <a:rPr lang="cs-CZ" sz="1600" b="1" dirty="0" smtClean="0"/>
              <a:t> </a:t>
            </a:r>
          </a:p>
          <a:p>
            <a:pPr>
              <a:lnSpc>
                <a:spcPct val="50000"/>
              </a:lnSpc>
            </a:pPr>
            <a:r>
              <a:rPr lang="cs-CZ" sz="1600" b="1" dirty="0" smtClean="0"/>
              <a:t>Arthritis</a:t>
            </a:r>
            <a:endParaRPr lang="cs-CZ" sz="16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766048" y="1559439"/>
            <a:ext cx="3566160" cy="639762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Chronické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stavy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766047" y="2358886"/>
            <a:ext cx="3596901" cy="4216390"/>
          </a:xfrm>
        </p:spPr>
        <p:txBody>
          <a:bodyPr>
            <a:normAutofit fontScale="32500" lnSpcReduction="20000"/>
          </a:bodyPr>
          <a:lstStyle/>
          <a:p>
            <a:r>
              <a:rPr lang="cs-CZ" sz="4900" b="1" dirty="0" smtClean="0"/>
              <a:t>Ischemická choroba dolních končetin</a:t>
            </a:r>
          </a:p>
          <a:p>
            <a:r>
              <a:rPr lang="cs-CZ" sz="4900" b="1" dirty="0" smtClean="0"/>
              <a:t>Posttrombotický syndrom</a:t>
            </a:r>
          </a:p>
          <a:p>
            <a:r>
              <a:rPr lang="cs-CZ" sz="4900" b="1" dirty="0" smtClean="0"/>
              <a:t>Chronická žilní insuficience</a:t>
            </a:r>
          </a:p>
          <a:p>
            <a:r>
              <a:rPr lang="cs-CZ" sz="4900" b="1" dirty="0" smtClean="0"/>
              <a:t>May </a:t>
            </a:r>
            <a:r>
              <a:rPr lang="cs-CZ" sz="4900" b="1" dirty="0" err="1" smtClean="0"/>
              <a:t>Thurnerův</a:t>
            </a:r>
            <a:r>
              <a:rPr lang="cs-CZ" sz="4900" b="1" dirty="0" smtClean="0"/>
              <a:t> syndrom</a:t>
            </a:r>
          </a:p>
          <a:p>
            <a:r>
              <a:rPr lang="cs-CZ" sz="4900" b="1" dirty="0" smtClean="0"/>
              <a:t>Aneurysma </a:t>
            </a:r>
            <a:r>
              <a:rPr lang="cs-CZ" sz="4900" b="1" dirty="0" err="1" smtClean="0"/>
              <a:t>ilických</a:t>
            </a:r>
            <a:r>
              <a:rPr lang="cs-CZ" sz="4900" b="1" dirty="0" smtClean="0"/>
              <a:t> a </a:t>
            </a:r>
            <a:r>
              <a:rPr lang="cs-CZ" sz="4900" b="1" dirty="0" err="1" smtClean="0"/>
              <a:t>popliteálních</a:t>
            </a:r>
            <a:r>
              <a:rPr lang="cs-CZ" sz="4900" b="1" dirty="0" smtClean="0"/>
              <a:t> tepen</a:t>
            </a:r>
          </a:p>
          <a:p>
            <a:r>
              <a:rPr lang="cs-CZ" sz="4900" b="1" dirty="0" err="1" smtClean="0"/>
              <a:t>Bakerská</a:t>
            </a:r>
            <a:r>
              <a:rPr lang="cs-CZ" sz="4900" b="1" dirty="0" smtClean="0"/>
              <a:t> cysta</a:t>
            </a:r>
          </a:p>
          <a:p>
            <a:r>
              <a:rPr lang="cs-CZ" sz="4900" b="1" dirty="0" smtClean="0"/>
              <a:t>Artróza</a:t>
            </a:r>
          </a:p>
          <a:p>
            <a:r>
              <a:rPr lang="cs-CZ" sz="4900" b="1" dirty="0" err="1" smtClean="0"/>
              <a:t>Polyneuropathie</a:t>
            </a:r>
            <a:endParaRPr lang="cs-CZ" sz="4900" b="1" dirty="0" smtClean="0"/>
          </a:p>
          <a:p>
            <a:endParaRPr lang="en-US" dirty="0"/>
          </a:p>
        </p:txBody>
      </p:sp>
      <p:pic>
        <p:nvPicPr>
          <p:cNvPr id="10" name="Picture 1" descr="F:\Prezentace\lide_(3)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5013176"/>
            <a:ext cx="885825" cy="156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347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Dnavá</a:t>
            </a:r>
            <a:r>
              <a:rPr lang="en-US" dirty="0" smtClean="0"/>
              <a:t> arthritis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Sub </a:t>
            </a:r>
            <a:r>
              <a:rPr lang="en-US" dirty="0" err="1" smtClean="0"/>
              <a:t>galu</a:t>
            </a:r>
            <a:r>
              <a:rPr lang="en-US" dirty="0" smtClean="0"/>
              <a:t> </a:t>
            </a:r>
            <a:r>
              <a:rPr lang="en-US" dirty="0" err="1" smtClean="0"/>
              <a:t>cantō</a:t>
            </a:r>
            <a:endParaRPr lang="en-US" dirty="0" smtClean="0"/>
          </a:p>
          <a:p>
            <a:r>
              <a:rPr lang="en-US" dirty="0" err="1" smtClean="0"/>
              <a:t>Extrémní</a:t>
            </a:r>
            <a:r>
              <a:rPr lang="en-US" dirty="0" smtClean="0"/>
              <a:t> </a:t>
            </a:r>
            <a:r>
              <a:rPr lang="en-US" dirty="0" err="1" smtClean="0"/>
              <a:t>bolestivost</a:t>
            </a:r>
            <a:r>
              <a:rPr lang="en-US" dirty="0" smtClean="0"/>
              <a:t> a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položenou</a:t>
            </a:r>
            <a:r>
              <a:rPr lang="en-US" dirty="0" smtClean="0"/>
              <a:t> </a:t>
            </a:r>
            <a:r>
              <a:rPr lang="en-US" dirty="0" err="1" smtClean="0"/>
              <a:t>přikrývku</a:t>
            </a:r>
            <a:endParaRPr lang="en-US" dirty="0" smtClean="0"/>
          </a:p>
          <a:p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muži</a:t>
            </a:r>
            <a:r>
              <a:rPr lang="en-US" dirty="0" smtClean="0"/>
              <a:t> s </a:t>
            </a:r>
            <a:r>
              <a:rPr lang="en-US" dirty="0" err="1" smtClean="0"/>
              <a:t>velmi</a:t>
            </a:r>
            <a:r>
              <a:rPr lang="en-US" dirty="0" smtClean="0"/>
              <a:t> </a:t>
            </a:r>
            <a:r>
              <a:rPr lang="en-US" dirty="0" err="1" smtClean="0"/>
              <a:t>dominantní</a:t>
            </a:r>
            <a:r>
              <a:rPr lang="en-US" dirty="0" smtClean="0"/>
              <a:t> </a:t>
            </a:r>
            <a:r>
              <a:rPr lang="en-US" dirty="0" err="1" smtClean="0"/>
              <a:t>povahou</a:t>
            </a:r>
            <a:endParaRPr lang="en-US" dirty="0" smtClean="0"/>
          </a:p>
          <a:p>
            <a:r>
              <a:rPr lang="en-US" dirty="0" err="1" smtClean="0"/>
              <a:t>Terapie</a:t>
            </a:r>
            <a:r>
              <a:rPr lang="en-US" dirty="0" smtClean="0"/>
              <a:t> NSA </a:t>
            </a:r>
            <a:r>
              <a:rPr lang="en-US" dirty="0" err="1" smtClean="0"/>
              <a:t>či</a:t>
            </a:r>
            <a:r>
              <a:rPr lang="en-US" dirty="0" smtClean="0"/>
              <a:t> Colchicum (do </a:t>
            </a:r>
            <a:r>
              <a:rPr lang="en-US" dirty="0" err="1" smtClean="0"/>
              <a:t>úlevy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vzniku</a:t>
            </a:r>
            <a:r>
              <a:rPr lang="en-US" dirty="0" smtClean="0"/>
              <a:t> </a:t>
            </a:r>
            <a:r>
              <a:rPr lang="en-US" dirty="0" err="1" smtClean="0"/>
              <a:t>průjmu</a:t>
            </a:r>
            <a:r>
              <a:rPr lang="en-US" dirty="0" smtClean="0"/>
              <a:t> 2tbl. </a:t>
            </a:r>
            <a:r>
              <a:rPr lang="en-US" dirty="0" err="1" smtClean="0"/>
              <a:t>á</a:t>
            </a:r>
            <a:r>
              <a:rPr lang="en-US" dirty="0" smtClean="0"/>
              <a:t> 2hod)</a:t>
            </a:r>
          </a:p>
          <a:p>
            <a:r>
              <a:rPr lang="en-US" dirty="0" err="1" smtClean="0"/>
              <a:t>Chronicky</a:t>
            </a:r>
            <a:r>
              <a:rPr lang="en-US" dirty="0" smtClean="0"/>
              <a:t> </a:t>
            </a:r>
            <a:r>
              <a:rPr lang="en-US" dirty="0" err="1" smtClean="0"/>
              <a:t>vznik</a:t>
            </a:r>
            <a:r>
              <a:rPr lang="en-US" dirty="0" smtClean="0"/>
              <a:t> </a:t>
            </a:r>
            <a:r>
              <a:rPr lang="en-US" dirty="0" err="1" smtClean="0"/>
              <a:t>tofů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18" b="-3871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96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halkduster"/>
                <a:cs typeface="Chalkduster"/>
              </a:rPr>
              <a:t>Varixy</a:t>
            </a: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Postižení se pohybuje mezi 40-50% žen a 20-30% mužů v evropských zemích</a:t>
            </a:r>
          </a:p>
          <a:p>
            <a:r>
              <a:rPr lang="cs-CZ" dirty="0" smtClean="0"/>
              <a:t>Projevy žilní nedostatečnosti:</a:t>
            </a:r>
          </a:p>
          <a:p>
            <a:pPr lvl="1"/>
            <a:r>
              <a:rPr lang="cs-CZ" dirty="0" smtClean="0"/>
              <a:t>Otoky</a:t>
            </a:r>
          </a:p>
          <a:p>
            <a:pPr lvl="1"/>
            <a:r>
              <a:rPr lang="cs-CZ" dirty="0" smtClean="0"/>
              <a:t>Pocit tíhy nohou</a:t>
            </a:r>
          </a:p>
          <a:p>
            <a:pPr lvl="1"/>
            <a:r>
              <a:rPr lang="cs-CZ" dirty="0" smtClean="0"/>
              <a:t>Neklidné nohy</a:t>
            </a:r>
          </a:p>
          <a:p>
            <a:pPr lvl="1"/>
            <a:r>
              <a:rPr lang="cs-CZ" dirty="0" err="1" smtClean="0"/>
              <a:t>Hemosiderinové</a:t>
            </a:r>
            <a:r>
              <a:rPr lang="cs-CZ" dirty="0" smtClean="0"/>
              <a:t> pigmentace</a:t>
            </a:r>
          </a:p>
          <a:p>
            <a:pPr lvl="1"/>
            <a:r>
              <a:rPr lang="cs-CZ" dirty="0" smtClean="0"/>
              <a:t>Změny kožních adnex</a:t>
            </a:r>
          </a:p>
          <a:p>
            <a:pPr lvl="1"/>
            <a:r>
              <a:rPr lang="cs-CZ" dirty="0" smtClean="0"/>
              <a:t>Bércové vředy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357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halkduster"/>
                <a:cs typeface="Chalkduster"/>
              </a:rPr>
              <a:t>Primární varixy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ctr">
              <a:buFontTx/>
              <a:buNone/>
            </a:pPr>
            <a:endParaRPr lang="cs-CZ" sz="5900" b="1" u="sng" dirty="0"/>
          </a:p>
          <a:p>
            <a:pPr marL="0" indent="0">
              <a:buNone/>
            </a:pPr>
            <a:r>
              <a:rPr lang="cs-CZ" sz="5900" b="1" dirty="0"/>
              <a:t>P</a:t>
            </a:r>
            <a:r>
              <a:rPr lang="cs-CZ" sz="5900" b="1" dirty="0" smtClean="0"/>
              <a:t>ostihují </a:t>
            </a:r>
            <a:r>
              <a:rPr lang="cs-CZ" sz="5900" b="1" dirty="0"/>
              <a:t>povrchový žilní </a:t>
            </a:r>
            <a:r>
              <a:rPr lang="cs-CZ" sz="5900" b="1" dirty="0" smtClean="0"/>
              <a:t>systém</a:t>
            </a:r>
            <a:endParaRPr lang="cs-CZ" sz="5900" b="1" dirty="0"/>
          </a:p>
          <a:p>
            <a:r>
              <a:rPr lang="cs-CZ" sz="5900" b="1" dirty="0" smtClean="0"/>
              <a:t>příčinou </a:t>
            </a:r>
            <a:r>
              <a:rPr lang="cs-CZ" sz="5900" b="1" dirty="0"/>
              <a:t>je insuficience terminální chlopně při vyústění VSP, VSM, která způsobuje reflux žilní krve z hlubokého do povrchového žilního </a:t>
            </a:r>
            <a:r>
              <a:rPr lang="cs-CZ" sz="5900" b="1" dirty="0" smtClean="0"/>
              <a:t>systému</a:t>
            </a:r>
            <a:endParaRPr lang="cs-CZ" sz="5900" b="1" dirty="0"/>
          </a:p>
          <a:p>
            <a:r>
              <a:rPr lang="cs-CZ" sz="5900" b="1" dirty="0" smtClean="0"/>
              <a:t>Příčinou </a:t>
            </a:r>
            <a:r>
              <a:rPr lang="cs-CZ" sz="5900" b="1" dirty="0"/>
              <a:t>je </a:t>
            </a:r>
            <a:r>
              <a:rPr lang="cs-CZ" sz="5900" b="1" dirty="0" smtClean="0"/>
              <a:t>často insuficientní perforátor (nad 3mm):</a:t>
            </a:r>
          </a:p>
          <a:p>
            <a:pPr lvl="1">
              <a:buFontTx/>
              <a:buChar char="-"/>
            </a:pPr>
            <a:r>
              <a:rPr lang="cs-CZ" sz="5900" b="1" dirty="0" err="1" smtClean="0"/>
              <a:t>Cockettův</a:t>
            </a:r>
            <a:r>
              <a:rPr lang="cs-CZ" sz="5900" b="1" dirty="0" smtClean="0"/>
              <a:t> (spodní, hodní, střední)</a:t>
            </a:r>
          </a:p>
          <a:p>
            <a:pPr lvl="1">
              <a:buFontTx/>
              <a:buChar char="-"/>
            </a:pPr>
            <a:r>
              <a:rPr lang="cs-CZ" sz="5900" b="1" dirty="0" err="1" smtClean="0"/>
              <a:t>Boydův</a:t>
            </a:r>
            <a:endParaRPr lang="cs-CZ" sz="5900" b="1" dirty="0" smtClean="0"/>
          </a:p>
          <a:p>
            <a:pPr lvl="1">
              <a:buFontTx/>
              <a:buChar char="-"/>
            </a:pPr>
            <a:r>
              <a:rPr lang="cs-CZ" sz="5900" b="1" dirty="0" err="1" smtClean="0"/>
              <a:t>Shermanův</a:t>
            </a:r>
            <a:endParaRPr lang="cs-CZ" sz="5900" b="1" dirty="0" smtClean="0"/>
          </a:p>
          <a:p>
            <a:pPr lvl="1">
              <a:buFontTx/>
              <a:buChar char="-"/>
            </a:pPr>
            <a:r>
              <a:rPr lang="cs-CZ" sz="5900" b="1" dirty="0" err="1" smtClean="0"/>
              <a:t>Obturátorový</a:t>
            </a:r>
            <a:endParaRPr lang="cs-CZ" sz="5900" b="1" dirty="0"/>
          </a:p>
          <a:p>
            <a:pPr>
              <a:buFontTx/>
              <a:buNone/>
            </a:pPr>
            <a:endParaRPr lang="cs-CZ" sz="5900" b="1" dirty="0"/>
          </a:p>
          <a:p>
            <a:pPr>
              <a:buFontTx/>
              <a:buNone/>
            </a:pPr>
            <a:r>
              <a:rPr lang="cs-CZ" sz="5900" b="1" dirty="0" smtClean="0"/>
              <a:t>+ hluboký </a:t>
            </a:r>
            <a:r>
              <a:rPr lang="cs-CZ" sz="5900" b="1" dirty="0"/>
              <a:t>systém končetiny je funkčně zdatný</a:t>
            </a:r>
            <a:endParaRPr lang="cs-CZ" sz="5900" b="1" u="sng" dirty="0"/>
          </a:p>
          <a:p>
            <a:pPr>
              <a:buFontTx/>
              <a:buNone/>
            </a:pP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3681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halkduster"/>
                <a:cs typeface="Chalkduster"/>
              </a:rPr>
              <a:t>Sekundární varixy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endParaRPr lang="cs-CZ" b="1" dirty="0"/>
          </a:p>
          <a:p>
            <a:pPr>
              <a:buFontTx/>
              <a:buNone/>
            </a:pPr>
            <a:r>
              <a:rPr lang="cs-CZ" b="1" dirty="0"/>
              <a:t>D</a:t>
            </a:r>
            <a:r>
              <a:rPr lang="cs-CZ" b="1" dirty="0" smtClean="0"/>
              <a:t>ilatace </a:t>
            </a:r>
            <a:r>
              <a:rPr lang="cs-CZ" b="1" dirty="0"/>
              <a:t>a varikózní změny povrchového žilního systému vznikají </a:t>
            </a:r>
            <a:r>
              <a:rPr lang="cs-CZ" b="1" dirty="0" smtClean="0"/>
              <a:t>druhotně</a:t>
            </a:r>
            <a:endParaRPr lang="cs-CZ" b="1" dirty="0"/>
          </a:p>
          <a:p>
            <a:pPr>
              <a:buFontTx/>
              <a:buNone/>
            </a:pPr>
            <a:r>
              <a:rPr lang="cs-CZ" b="1" dirty="0"/>
              <a:t>   nejčastější </a:t>
            </a:r>
            <a:r>
              <a:rPr lang="cs-CZ" b="1" dirty="0" smtClean="0"/>
              <a:t>příčiny: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/>
              <a:t>Posttrombotický syndrom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/>
              <a:t>May-</a:t>
            </a:r>
            <a:r>
              <a:rPr lang="cs-CZ" b="1" dirty="0" err="1" smtClean="0"/>
              <a:t>Thurnerův</a:t>
            </a:r>
            <a:r>
              <a:rPr lang="cs-CZ" b="1" dirty="0" smtClean="0"/>
              <a:t> syndrom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/>
              <a:t>Gravidita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/>
              <a:t>Trauma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092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halkduster"/>
                <a:cs typeface="Chalkduster"/>
              </a:rPr>
              <a:t>CEAP klasifikace -C</a:t>
            </a: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C</a:t>
            </a:r>
            <a:r>
              <a:rPr lang="cs-CZ" baseline="-25000" dirty="0" smtClean="0"/>
              <a:t>0</a:t>
            </a:r>
            <a:r>
              <a:rPr lang="cs-CZ" dirty="0" smtClean="0"/>
              <a:t> žádné viditelné nebo </a:t>
            </a:r>
            <a:r>
              <a:rPr lang="cs-CZ" dirty="0" err="1" smtClean="0"/>
              <a:t>palpovatelné</a:t>
            </a:r>
            <a:r>
              <a:rPr lang="cs-CZ" dirty="0" smtClean="0"/>
              <a:t> známky žilního onemocnění</a:t>
            </a:r>
          </a:p>
          <a:p>
            <a:r>
              <a:rPr lang="cs-CZ" dirty="0" smtClean="0"/>
              <a:t>C</a:t>
            </a:r>
            <a:r>
              <a:rPr lang="cs-CZ" baseline="-25000" dirty="0" smtClean="0"/>
              <a:t>1</a:t>
            </a:r>
            <a:r>
              <a:rPr lang="cs-CZ" dirty="0" smtClean="0"/>
              <a:t> teleangiektázie, retikulární varixy</a:t>
            </a:r>
          </a:p>
          <a:p>
            <a:r>
              <a:rPr lang="cs-CZ" dirty="0" smtClean="0"/>
              <a:t>C</a:t>
            </a:r>
            <a:r>
              <a:rPr lang="cs-CZ" baseline="-25000" dirty="0" smtClean="0"/>
              <a:t>2</a:t>
            </a:r>
            <a:r>
              <a:rPr lang="cs-CZ" dirty="0" smtClean="0"/>
              <a:t> varixy kmenových žil</a:t>
            </a:r>
          </a:p>
          <a:p>
            <a:r>
              <a:rPr lang="cs-CZ" dirty="0" smtClean="0"/>
              <a:t>C</a:t>
            </a:r>
            <a:r>
              <a:rPr lang="cs-CZ" baseline="-25000" dirty="0" smtClean="0"/>
              <a:t>3</a:t>
            </a:r>
            <a:r>
              <a:rPr lang="cs-CZ" dirty="0" smtClean="0"/>
              <a:t> otoky bez kožních změn</a:t>
            </a:r>
          </a:p>
          <a:p>
            <a:r>
              <a:rPr lang="cs-CZ" dirty="0" smtClean="0"/>
              <a:t>C</a:t>
            </a:r>
            <a:r>
              <a:rPr lang="cs-CZ" baseline="-25000" dirty="0" smtClean="0"/>
              <a:t>4</a:t>
            </a:r>
            <a:r>
              <a:rPr lang="cs-CZ" dirty="0" smtClean="0"/>
              <a:t> kožní změny (pigmentace, ekzém, </a:t>
            </a:r>
            <a:r>
              <a:rPr lang="cs-CZ" dirty="0" err="1" smtClean="0"/>
              <a:t>lipodermatosklerosa</a:t>
            </a:r>
            <a:r>
              <a:rPr lang="cs-CZ" dirty="0" smtClean="0"/>
              <a:t>)</a:t>
            </a:r>
          </a:p>
          <a:p>
            <a:r>
              <a:rPr lang="cs-CZ" dirty="0" smtClean="0"/>
              <a:t>C</a:t>
            </a:r>
            <a:r>
              <a:rPr lang="cs-CZ" baseline="-25000" dirty="0" smtClean="0"/>
              <a:t>5</a:t>
            </a:r>
            <a:r>
              <a:rPr lang="cs-CZ" dirty="0" smtClean="0"/>
              <a:t> zhojený bércový vřed</a:t>
            </a:r>
          </a:p>
          <a:p>
            <a:r>
              <a:rPr lang="cs-CZ" dirty="0" smtClean="0"/>
              <a:t>C</a:t>
            </a:r>
            <a:r>
              <a:rPr lang="cs-CZ" baseline="-25000" dirty="0" smtClean="0"/>
              <a:t>6</a:t>
            </a:r>
            <a:r>
              <a:rPr lang="cs-CZ" dirty="0" smtClean="0"/>
              <a:t> aktivní bércový vřed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pPr>
              <a:buNone/>
            </a:pPr>
            <a:r>
              <a:rPr lang="cs-CZ" i="1" dirty="0" smtClean="0"/>
              <a:t>Prevalence v evropské populaci</a:t>
            </a:r>
          </a:p>
          <a:p>
            <a:pPr>
              <a:buNone/>
            </a:pPr>
            <a:endParaRPr lang="cs-CZ" i="1" dirty="0" smtClean="0"/>
          </a:p>
          <a:p>
            <a:r>
              <a:rPr lang="cs-CZ" dirty="0" smtClean="0"/>
              <a:t>C1+2 75%</a:t>
            </a:r>
          </a:p>
          <a:p>
            <a:r>
              <a:rPr lang="cs-CZ" dirty="0" smtClean="0"/>
              <a:t>CVI 3-6 8.6%</a:t>
            </a:r>
          </a:p>
          <a:p>
            <a:r>
              <a:rPr lang="cs-CZ" dirty="0" smtClean="0"/>
              <a:t>C5 1.4%</a:t>
            </a:r>
          </a:p>
          <a:p>
            <a:r>
              <a:rPr lang="cs-CZ" dirty="0" smtClean="0"/>
              <a:t>C6 0.5%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350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162" y="338515"/>
            <a:ext cx="7570787" cy="1411941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halkduster"/>
                <a:cs typeface="Chalkduster"/>
              </a:rPr>
              <a:t>Ulcerace žilní etiologie 6tř. dle CEAP</a:t>
            </a:r>
            <a:endParaRPr lang="cs-CZ" dirty="0">
              <a:latin typeface="Chalkduster"/>
              <a:cs typeface="Chalkduster"/>
            </a:endParaRPr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2574925"/>
            <a:ext cx="5486400" cy="2924175"/>
          </a:xfrm>
          <a:noFill/>
        </p:spPr>
      </p:pic>
    </p:spTree>
    <p:extLst>
      <p:ext uri="{BB962C8B-B14F-4D97-AF65-F5344CB8AC3E}">
        <p14:creationId xmlns:p14="http://schemas.microsoft.com/office/powerpoint/2010/main" val="274420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 dirty="0" smtClean="0">
                <a:latin typeface="Chalkduster"/>
                <a:cs typeface="Chalkduster"/>
              </a:rPr>
              <a:t>Prevalence a distribuce ICHDK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 smtClean="0"/>
              <a:t>Výskyt ICH DK: </a:t>
            </a:r>
            <a:r>
              <a:rPr lang="cs-CZ" dirty="0" smtClean="0"/>
              <a:t>4-5% populace, nad 65 let již 9%, muži 3:1 ženy</a:t>
            </a:r>
            <a:endParaRPr lang="cs-CZ" dirty="0"/>
          </a:p>
          <a:p>
            <a:r>
              <a:rPr lang="cs-CZ" dirty="0" smtClean="0"/>
              <a:t>60 % pacientů je asymptomatických</a:t>
            </a:r>
          </a:p>
          <a:p>
            <a:r>
              <a:rPr lang="cs-CZ" dirty="0" smtClean="0"/>
              <a:t>40 % pacientů je symptomatických</a:t>
            </a:r>
          </a:p>
          <a:p>
            <a:r>
              <a:rPr lang="cs-CZ" dirty="0" smtClean="0"/>
              <a:t>Klaudikace:</a:t>
            </a:r>
          </a:p>
          <a:p>
            <a:pPr lvl="1"/>
            <a:r>
              <a:rPr lang="cs-CZ" dirty="0" smtClean="0"/>
              <a:t>Zůstávají stabilní u 70</a:t>
            </a:r>
            <a:r>
              <a:rPr lang="cs-CZ" dirty="0"/>
              <a:t>-</a:t>
            </a:r>
            <a:r>
              <a:rPr lang="cs-CZ" dirty="0" smtClean="0"/>
              <a:t>80%</a:t>
            </a:r>
          </a:p>
          <a:p>
            <a:pPr lvl="1"/>
            <a:r>
              <a:rPr lang="cs-CZ" dirty="0" smtClean="0"/>
              <a:t>Ke zhoršení dochází u 10-20%</a:t>
            </a:r>
          </a:p>
          <a:p>
            <a:pPr lvl="1"/>
            <a:r>
              <a:rPr lang="cs-CZ" dirty="0" smtClean="0"/>
              <a:t>K progresi do kritické ischémie dochází u 1-2%</a:t>
            </a:r>
          </a:p>
          <a:p>
            <a:pPr lvl="1"/>
            <a:endParaRPr lang="cs-CZ" dirty="0" smtClean="0"/>
          </a:p>
          <a:p>
            <a:r>
              <a:rPr lang="cs-CZ" b="1" dirty="0" smtClean="0">
                <a:solidFill>
                  <a:srgbClr val="FF0000"/>
                </a:solidFill>
              </a:rPr>
              <a:t>U těžších forem ICHDK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20-50% umírá do 5let z toho 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40-60% na IM,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10-20% na CMP 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10% na rupturu aneurysmatu </a:t>
            </a:r>
            <a:r>
              <a:rPr lang="cs-CZ" b="1" dirty="0" err="1" smtClean="0">
                <a:solidFill>
                  <a:srgbClr val="FF0000"/>
                </a:solidFill>
              </a:rPr>
              <a:t>Ao</a:t>
            </a:r>
            <a:endParaRPr lang="cs-CZ" b="1" dirty="0" smtClean="0">
              <a:solidFill>
                <a:srgbClr val="FF0000"/>
              </a:solidFill>
            </a:endParaRPr>
          </a:p>
          <a:p>
            <a:pPr eaLnBrk="1" hangingPunct="1"/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11217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5400" b="1" dirty="0" smtClean="0">
                <a:latin typeface="Chalkduster"/>
                <a:cs typeface="Chalkduster"/>
              </a:rPr>
              <a:t>Manifestace ICHDK</a:t>
            </a:r>
            <a:endParaRPr lang="en-US" sz="5400" b="1" dirty="0" smtClean="0">
              <a:latin typeface="Chalkduster"/>
              <a:cs typeface="Chalkduster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dirty="0" smtClean="0"/>
              <a:t>a</a:t>
            </a:r>
            <a:r>
              <a:rPr lang="en-US" dirty="0" err="1" smtClean="0"/>
              <a:t>symptomati</a:t>
            </a:r>
            <a:r>
              <a:rPr lang="cs-CZ" dirty="0" err="1" smtClean="0"/>
              <a:t>cké</a:t>
            </a:r>
            <a:r>
              <a:rPr lang="cs-CZ" dirty="0" smtClean="0"/>
              <a:t> stadium</a:t>
            </a:r>
          </a:p>
          <a:p>
            <a:pPr eaLnBrk="1" hangingPunct="1">
              <a:lnSpc>
                <a:spcPct val="80000"/>
              </a:lnSpc>
            </a:pPr>
            <a:r>
              <a:rPr lang="cs-CZ" dirty="0" smtClean="0"/>
              <a:t>i</a:t>
            </a:r>
            <a:r>
              <a:rPr lang="en-US" dirty="0" err="1" smtClean="0"/>
              <a:t>ntermitent</a:t>
            </a:r>
            <a:r>
              <a:rPr lang="cs-CZ" dirty="0" smtClean="0"/>
              <a:t>ní</a:t>
            </a:r>
            <a:r>
              <a:rPr lang="en-US" dirty="0" smtClean="0"/>
              <a:t> </a:t>
            </a:r>
            <a:r>
              <a:rPr lang="cs-CZ" dirty="0" smtClean="0"/>
              <a:t>k</a:t>
            </a:r>
            <a:r>
              <a:rPr lang="en-US" dirty="0" err="1" smtClean="0"/>
              <a:t>laudi</a:t>
            </a:r>
            <a:r>
              <a:rPr lang="cs-CZ" dirty="0" err="1" smtClean="0"/>
              <a:t>kace</a:t>
            </a:r>
            <a:endParaRPr lang="en-US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2400" dirty="0" err="1" smtClean="0"/>
              <a:t>dyskomfort</a:t>
            </a:r>
            <a:r>
              <a:rPr lang="cs-CZ" sz="2400" dirty="0" smtClean="0"/>
              <a:t> až bolest ve svalu, typicky křečovitého charakteru, vznik při chůzi (cvičení - zátěži), s ústupem po zastavení </a:t>
            </a:r>
            <a:r>
              <a:rPr lang="en-US" sz="2400" dirty="0" smtClean="0"/>
              <a:t> </a:t>
            </a:r>
            <a:endParaRPr lang="cs-CZ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2400" dirty="0" smtClean="0"/>
              <a:t>funkční zhoršení 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2400" dirty="0" smtClean="0"/>
              <a:t>pomalá chůze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dirty="0" smtClean="0"/>
              <a:t>klidová ischemická bolest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2400" dirty="0" smtClean="0"/>
              <a:t>bolest nebo parestézie v noze nebo prstech, zhoršující se elevací a zmírnění po svěšení (</a:t>
            </a:r>
            <a:r>
              <a:rPr lang="cs-CZ" sz="2400" dirty="0" err="1" smtClean="0"/>
              <a:t>vertikalizaci</a:t>
            </a:r>
            <a:r>
              <a:rPr lang="cs-CZ" sz="2400" dirty="0" smtClean="0"/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cs-CZ" dirty="0" smtClean="0"/>
              <a:t>ischemická ulcerace nebo gangréna</a:t>
            </a:r>
            <a:endParaRPr lang="en-US" dirty="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3" name="Content Placeholder 2" descr="070214-124400_ _15411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9085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04825"/>
            <a:ext cx="3873500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243388" y="1827214"/>
            <a:ext cx="3868737" cy="646331"/>
            <a:chOff x="4227514" y="1653101"/>
            <a:chExt cx="3868736" cy="645361"/>
          </a:xfrm>
        </p:grpSpPr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 rot="10800000">
              <a:off x="4227514" y="1873432"/>
              <a:ext cx="1323975" cy="1586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58" name="TextBox 21"/>
            <p:cNvSpPr txBox="1">
              <a:spLocks noChangeArrowheads="1"/>
            </p:cNvSpPr>
            <p:nvPr/>
          </p:nvSpPr>
          <p:spPr bwMode="auto">
            <a:xfrm>
              <a:off x="5583239" y="1653101"/>
              <a:ext cx="2513011" cy="645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 err="1" smtClean="0">
                  <a:latin typeface="Century Schoolbook" pitchFamily="18" charset="0"/>
                </a:rPr>
                <a:t>Klaudikace</a:t>
              </a:r>
              <a:r>
                <a:rPr lang="en-US" b="1" dirty="0" smtClean="0">
                  <a:latin typeface="Century Schoolbook" pitchFamily="18" charset="0"/>
                </a:rPr>
                <a:t> </a:t>
              </a:r>
              <a:r>
                <a:rPr lang="en-US" b="1" dirty="0" err="1" smtClean="0">
                  <a:latin typeface="Century Schoolbook" pitchFamily="18" charset="0"/>
                </a:rPr>
                <a:t>ve</a:t>
              </a:r>
              <a:r>
                <a:rPr lang="en-US" b="1" dirty="0" smtClean="0">
                  <a:latin typeface="Century Schoolbook" pitchFamily="18" charset="0"/>
                </a:rPr>
                <a:t> </a:t>
              </a:r>
              <a:r>
                <a:rPr lang="en-US" b="1" dirty="0" err="1" smtClean="0">
                  <a:latin typeface="Century Schoolbook" pitchFamily="18" charset="0"/>
                </a:rPr>
                <a:t>stehně</a:t>
              </a:r>
              <a:r>
                <a:rPr lang="en-US" b="1" dirty="0" smtClean="0">
                  <a:latin typeface="Century Schoolbook" pitchFamily="18" charset="0"/>
                </a:rPr>
                <a:t> </a:t>
              </a:r>
              <a:endParaRPr lang="en-US" b="1" dirty="0">
                <a:latin typeface="Century Schoolbook" pitchFamily="18" charset="0"/>
              </a:endParaRP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4286250" y="2657475"/>
            <a:ext cx="4857750" cy="368300"/>
            <a:chOff x="4286251" y="2656962"/>
            <a:chExt cx="4857749" cy="369332"/>
          </a:xfrm>
        </p:grpSpPr>
        <p:cxnSp>
          <p:nvCxnSpPr>
            <p:cNvPr id="11" name="Straight Arrow Connector 10"/>
            <p:cNvCxnSpPr>
              <a:cxnSpLocks noChangeShapeType="1"/>
            </p:cNvCxnSpPr>
            <p:nvPr/>
          </p:nvCxnSpPr>
          <p:spPr bwMode="auto">
            <a:xfrm rot="10800000">
              <a:off x="4286251" y="2840037"/>
              <a:ext cx="1265238" cy="159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56" name="TextBox 22"/>
            <p:cNvSpPr txBox="1">
              <a:spLocks noChangeArrowheads="1"/>
            </p:cNvSpPr>
            <p:nvPr/>
          </p:nvSpPr>
          <p:spPr bwMode="auto">
            <a:xfrm>
              <a:off x="5519739" y="2656962"/>
              <a:ext cx="36242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entury Schoolbook" pitchFamily="18" charset="0"/>
                </a:rPr>
                <a:t>60% </a:t>
              </a:r>
              <a:r>
                <a:rPr lang="en-US" b="1" dirty="0" err="1" smtClean="0">
                  <a:latin typeface="Century Schoolbook" pitchFamily="18" charset="0"/>
                </a:rPr>
                <a:t>Horní</a:t>
              </a:r>
              <a:r>
                <a:rPr lang="en-US" b="1" dirty="0" smtClean="0">
                  <a:latin typeface="Century Schoolbook" pitchFamily="18" charset="0"/>
                </a:rPr>
                <a:t> </a:t>
              </a:r>
              <a:r>
                <a:rPr lang="en-US" b="1" dirty="0">
                  <a:latin typeface="Century Schoolbook" pitchFamily="18" charset="0"/>
                </a:rPr>
                <a:t>2/3 </a:t>
              </a:r>
              <a:r>
                <a:rPr lang="en-US" b="1" dirty="0" err="1" smtClean="0">
                  <a:latin typeface="Century Schoolbook" pitchFamily="18" charset="0"/>
                </a:rPr>
                <a:t>lýtka</a:t>
              </a:r>
              <a:endParaRPr lang="en-US" b="1" dirty="0">
                <a:latin typeface="Century Schoolbook" pitchFamily="18" charset="0"/>
              </a:endParaRP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619375" y="3579813"/>
            <a:ext cx="6524625" cy="368300"/>
            <a:chOff x="2619376" y="3579296"/>
            <a:chExt cx="6524624" cy="369332"/>
          </a:xfrm>
        </p:grpSpPr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 rot="10800000" flipV="1">
              <a:off x="2619376" y="3763962"/>
              <a:ext cx="2900363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54" name="TextBox 23"/>
            <p:cNvSpPr txBox="1">
              <a:spLocks noChangeArrowheads="1"/>
            </p:cNvSpPr>
            <p:nvPr/>
          </p:nvSpPr>
          <p:spPr bwMode="auto">
            <a:xfrm>
              <a:off x="5519739" y="3579296"/>
              <a:ext cx="36242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 err="1" smtClean="0">
                  <a:latin typeface="Century Schoolbook" pitchFamily="18" charset="0"/>
                </a:rPr>
                <a:t>Spodní</a:t>
              </a:r>
              <a:r>
                <a:rPr lang="en-US" b="1" dirty="0" smtClean="0">
                  <a:latin typeface="Century Schoolbook" pitchFamily="18" charset="0"/>
                </a:rPr>
                <a:t> </a:t>
              </a:r>
              <a:r>
                <a:rPr lang="en-US" b="1" dirty="0">
                  <a:latin typeface="Century Schoolbook" pitchFamily="18" charset="0"/>
                </a:rPr>
                <a:t>1/3 </a:t>
              </a:r>
              <a:r>
                <a:rPr lang="en-US" b="1" dirty="0" err="1" smtClean="0">
                  <a:latin typeface="Century Schoolbook" pitchFamily="18" charset="0"/>
                </a:rPr>
                <a:t>lýtka</a:t>
              </a:r>
              <a:r>
                <a:rPr lang="en-US" b="1" dirty="0" smtClean="0">
                  <a:latin typeface="Century Schoolbook" pitchFamily="18" charset="0"/>
                </a:rPr>
                <a:t> </a:t>
              </a:r>
              <a:endParaRPr lang="en-US" b="1" dirty="0">
                <a:latin typeface="Century Schoolbook" pitchFamily="18" charset="0"/>
              </a:endParaRP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3349625" y="4848225"/>
            <a:ext cx="4740275" cy="368300"/>
            <a:chOff x="3349625" y="4847706"/>
            <a:chExt cx="4740275" cy="369332"/>
          </a:xfrm>
        </p:grpSpPr>
        <p:cxnSp>
          <p:nvCxnSpPr>
            <p:cNvPr id="18" name="Straight Arrow Connector 17"/>
            <p:cNvCxnSpPr>
              <a:cxnSpLocks noChangeShapeType="1"/>
            </p:cNvCxnSpPr>
            <p:nvPr/>
          </p:nvCxnSpPr>
          <p:spPr bwMode="auto">
            <a:xfrm rot="10800000" flipV="1">
              <a:off x="3349625" y="5032372"/>
              <a:ext cx="2201863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52" name="TextBox 24"/>
            <p:cNvSpPr txBox="1">
              <a:spLocks noChangeArrowheads="1"/>
            </p:cNvSpPr>
            <p:nvPr/>
          </p:nvSpPr>
          <p:spPr bwMode="auto">
            <a:xfrm>
              <a:off x="5576889" y="4847706"/>
              <a:ext cx="25130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 err="1" smtClean="0">
                  <a:latin typeface="Century Schoolbook" pitchFamily="18" charset="0"/>
                </a:rPr>
                <a:t>Klaudikace</a:t>
              </a:r>
              <a:r>
                <a:rPr lang="en-US" b="1" dirty="0" smtClean="0">
                  <a:latin typeface="Century Schoolbook" pitchFamily="18" charset="0"/>
                </a:rPr>
                <a:t> </a:t>
              </a:r>
              <a:r>
                <a:rPr lang="en-US" b="1" dirty="0" err="1" smtClean="0">
                  <a:latin typeface="Century Schoolbook" pitchFamily="18" charset="0"/>
                </a:rPr>
                <a:t>nohy</a:t>
              </a:r>
              <a:endParaRPr lang="en-US" b="1" dirty="0">
                <a:latin typeface="Century Schoolbook" pitchFamily="18" charset="0"/>
              </a:endParaRPr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3413125" y="925513"/>
            <a:ext cx="5794375" cy="940962"/>
            <a:chOff x="3349625" y="1020245"/>
            <a:chExt cx="5794375" cy="943176"/>
          </a:xfrm>
        </p:grpSpPr>
        <p:cxnSp>
          <p:nvCxnSpPr>
            <p:cNvPr id="6" name="Straight Arrow Connector 5"/>
            <p:cNvCxnSpPr>
              <a:cxnSpLocks noChangeShapeType="1"/>
            </p:cNvCxnSpPr>
            <p:nvPr/>
          </p:nvCxnSpPr>
          <p:spPr bwMode="auto">
            <a:xfrm rot="10800000" flipV="1">
              <a:off x="3349625" y="1284390"/>
              <a:ext cx="2201863" cy="18458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49" name="TextBox 20"/>
            <p:cNvSpPr txBox="1">
              <a:spLocks noChangeArrowheads="1"/>
            </p:cNvSpPr>
            <p:nvPr/>
          </p:nvSpPr>
          <p:spPr bwMode="auto">
            <a:xfrm>
              <a:off x="5551489" y="1099619"/>
              <a:ext cx="3592511" cy="863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entury Schoolbook" pitchFamily="18" charset="0"/>
                </a:rPr>
                <a:t>30% </a:t>
              </a:r>
              <a:r>
                <a:rPr lang="en-US" b="1" dirty="0" err="1" smtClean="0">
                  <a:latin typeface="Century Schoolbook" pitchFamily="18" charset="0"/>
                </a:rPr>
                <a:t>Klaudikace</a:t>
              </a:r>
              <a:r>
                <a:rPr lang="en-US" b="1" dirty="0" smtClean="0">
                  <a:latin typeface="Century Schoolbook" pitchFamily="18" charset="0"/>
                </a:rPr>
                <a:t> v </a:t>
              </a:r>
              <a:r>
                <a:rPr lang="en-US" b="1" dirty="0" err="1" smtClean="0">
                  <a:latin typeface="Century Schoolbook" pitchFamily="18" charset="0"/>
                </a:rPr>
                <a:t>oblasti</a:t>
              </a:r>
              <a:r>
                <a:rPr lang="en-US" b="1" dirty="0" smtClean="0">
                  <a:latin typeface="Century Schoolbook" pitchFamily="18" charset="0"/>
                </a:rPr>
                <a:t> </a:t>
              </a:r>
              <a:r>
                <a:rPr lang="en-US" b="1" dirty="0" err="1" smtClean="0">
                  <a:latin typeface="Century Schoolbook" pitchFamily="18" charset="0"/>
                </a:rPr>
                <a:t>hyždí</a:t>
              </a:r>
              <a:r>
                <a:rPr lang="en-US" b="1" dirty="0" smtClean="0">
                  <a:latin typeface="Century Schoolbook" pitchFamily="18" charset="0"/>
                </a:rPr>
                <a:t> a </a:t>
              </a:r>
              <a:r>
                <a:rPr lang="en-US" b="1" dirty="0" err="1" smtClean="0">
                  <a:latin typeface="Century Schoolbook" pitchFamily="18" charset="0"/>
                </a:rPr>
                <a:t>kyčle</a:t>
              </a:r>
              <a:endParaRPr lang="en-US" dirty="0">
                <a:latin typeface="Century Schoolbook" pitchFamily="18" charset="0"/>
              </a:endParaRPr>
            </a:p>
            <a:p>
              <a:r>
                <a:rPr lang="en-US" sz="1400" dirty="0">
                  <a:latin typeface="Century Schoolbook" pitchFamily="18" charset="0"/>
                </a:rPr>
                <a:t>±Impotence – </a:t>
              </a:r>
              <a:r>
                <a:rPr lang="en-US" sz="1400" dirty="0" err="1" smtClean="0">
                  <a:latin typeface="Century Schoolbook" pitchFamily="18" charset="0"/>
                </a:rPr>
                <a:t>Lerichův</a:t>
              </a:r>
              <a:r>
                <a:rPr lang="en-US" sz="1400" dirty="0" smtClean="0">
                  <a:latin typeface="Century Schoolbook" pitchFamily="18" charset="0"/>
                </a:rPr>
                <a:t> </a:t>
              </a:r>
              <a:r>
                <a:rPr lang="en-US" sz="1400" dirty="0" err="1" smtClean="0">
                  <a:latin typeface="Century Schoolbook" pitchFamily="18" charset="0"/>
                </a:rPr>
                <a:t>syndrom</a:t>
              </a:r>
              <a:endParaRPr lang="en-US" dirty="0">
                <a:latin typeface="Century Schoolbook" pitchFamily="18" charset="0"/>
              </a:endParaRPr>
            </a:p>
          </p:txBody>
        </p: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 rot="10800000">
              <a:off x="3724275" y="1020245"/>
              <a:ext cx="1795463" cy="26414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50978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latin typeface="Chalkduster"/>
                <a:cs typeface="Chalkduster"/>
              </a:rPr>
              <a:t>Pseudo</a:t>
            </a:r>
            <a:r>
              <a:rPr lang="cs-CZ" sz="4800" b="1" dirty="0" smtClean="0">
                <a:latin typeface="Chalkduster"/>
                <a:cs typeface="Chalkduster"/>
              </a:rPr>
              <a:t>klaudikace</a:t>
            </a:r>
            <a:endParaRPr lang="en-US" sz="4800" b="1" dirty="0" smtClean="0">
              <a:latin typeface="Chalkduster"/>
              <a:cs typeface="Chalkduster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73238"/>
            <a:ext cx="8062913" cy="41148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cs-CZ" sz="2800" smtClean="0"/>
              <a:t>periferní neuropatie</a:t>
            </a:r>
          </a:p>
          <a:p>
            <a:pPr eaLnBrk="1" hangingPunct="1"/>
            <a:r>
              <a:rPr lang="cs-CZ" sz="2800" smtClean="0"/>
              <a:t>herniace disku s útlakem n. ischiadicus</a:t>
            </a:r>
            <a:endParaRPr lang="en-US" sz="2800" smtClean="0"/>
          </a:p>
          <a:p>
            <a:pPr eaLnBrk="1" hangingPunct="1"/>
            <a:r>
              <a:rPr lang="cs-CZ" sz="2800" smtClean="0"/>
              <a:t>o</a:t>
            </a:r>
            <a:r>
              <a:rPr lang="en-US" sz="2800" smtClean="0"/>
              <a:t>steoarthritis </a:t>
            </a:r>
            <a:r>
              <a:rPr lang="cs-CZ" sz="2800" smtClean="0"/>
              <a:t>v oblasti kyčle nebo kolene</a:t>
            </a:r>
            <a:endParaRPr lang="en-US" sz="2800" smtClean="0"/>
          </a:p>
          <a:p>
            <a:pPr eaLnBrk="1" hangingPunct="1"/>
            <a:r>
              <a:rPr lang="cs-CZ" sz="2800" smtClean="0"/>
              <a:t>venózní klaudikace</a:t>
            </a:r>
            <a:endParaRPr lang="en-US" sz="2800" smtClean="0"/>
          </a:p>
          <a:p>
            <a:pPr eaLnBrk="1" hangingPunct="1"/>
            <a:r>
              <a:rPr lang="cs-CZ" sz="2800" smtClean="0"/>
              <a:t>c</a:t>
            </a:r>
            <a:r>
              <a:rPr lang="en-US" sz="2800" smtClean="0"/>
              <a:t>hronic</a:t>
            </a:r>
            <a:r>
              <a:rPr lang="cs-CZ" sz="2800" smtClean="0"/>
              <a:t>ký syndrom</a:t>
            </a:r>
            <a:r>
              <a:rPr lang="en-US" sz="2800" smtClean="0"/>
              <a:t> compartment</a:t>
            </a:r>
            <a:r>
              <a:rPr lang="cs-CZ" sz="2800" smtClean="0"/>
              <a:t>u</a:t>
            </a:r>
          </a:p>
          <a:p>
            <a:pPr eaLnBrk="1" hangingPunct="1"/>
            <a:r>
              <a:rPr lang="cs-CZ" sz="2800" smtClean="0"/>
              <a:t>svalové spazmy, křeče, syndrom neklidných nohou</a:t>
            </a:r>
          </a:p>
          <a:p>
            <a:pPr eaLnBrk="1" hangingPunct="1"/>
            <a:r>
              <a:rPr lang="cs-CZ" sz="2800" smtClean="0"/>
              <a:t>stenóza spinálního kanálu</a:t>
            </a:r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60962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Chalkduster"/>
                <a:cs typeface="Chalkduster"/>
              </a:rPr>
              <a:t>Dolní končetiny: na co se zaměřit!</a:t>
            </a: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Kůže : defekt, změna zbarvení, kožní adnexa, chybění pocení</a:t>
            </a:r>
          </a:p>
          <a:p>
            <a:r>
              <a:rPr lang="cs-CZ" dirty="0" smtClean="0"/>
              <a:t>Svaly: hybnost, svalová síla</a:t>
            </a:r>
          </a:p>
          <a:p>
            <a:r>
              <a:rPr lang="cs-CZ" dirty="0" smtClean="0"/>
              <a:t>Tepny: pulsace, kapilární návrat, šelesty </a:t>
            </a:r>
          </a:p>
          <a:p>
            <a:r>
              <a:rPr lang="cs-CZ" dirty="0" smtClean="0"/>
              <a:t>Žíly: varixy, změny při CVI – </a:t>
            </a:r>
            <a:r>
              <a:rPr lang="cs-CZ" dirty="0" err="1" smtClean="0"/>
              <a:t>hemosiderinové</a:t>
            </a:r>
            <a:r>
              <a:rPr lang="cs-CZ" dirty="0" smtClean="0"/>
              <a:t> pigmentace</a:t>
            </a:r>
          </a:p>
          <a:p>
            <a:r>
              <a:rPr lang="cs-CZ" dirty="0" smtClean="0"/>
              <a:t>Nervy: parestézie - typický charakter</a:t>
            </a:r>
          </a:p>
          <a:p>
            <a:r>
              <a:rPr lang="cs-CZ" dirty="0" smtClean="0"/>
              <a:t>Kosti a klouby: deformace kloubu postoj, </a:t>
            </a:r>
            <a:r>
              <a:rPr lang="cs-CZ" dirty="0" err="1" smtClean="0"/>
              <a:t>ploska</a:t>
            </a:r>
            <a:r>
              <a:rPr lang="cs-CZ" dirty="0" smtClean="0"/>
              <a:t> nohy</a:t>
            </a:r>
          </a:p>
          <a:p>
            <a:r>
              <a:rPr lang="cs-CZ" dirty="0" smtClean="0"/>
              <a:t>Podkoží : otoky, kalcifikace podkoží</a:t>
            </a:r>
            <a:endParaRPr lang="cs-CZ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r="73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38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Defekty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na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dolní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končetině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Ulcus</a:t>
            </a:r>
            <a:r>
              <a:rPr lang="en-US" dirty="0" smtClean="0"/>
              <a:t> </a:t>
            </a:r>
            <a:r>
              <a:rPr lang="en-US" dirty="0" err="1" smtClean="0"/>
              <a:t>cruris</a:t>
            </a:r>
            <a:r>
              <a:rPr lang="en-US" dirty="0" smtClean="0"/>
              <a:t> : </a:t>
            </a:r>
          </a:p>
          <a:p>
            <a:pPr lvl="1"/>
            <a:r>
              <a:rPr lang="en-US" dirty="0" err="1" smtClean="0"/>
              <a:t>Venózní</a:t>
            </a:r>
            <a:r>
              <a:rPr lang="en-US" dirty="0" smtClean="0"/>
              <a:t> </a:t>
            </a:r>
            <a:r>
              <a:rPr lang="en-US" dirty="0" err="1" smtClean="0"/>
              <a:t>etiologie</a:t>
            </a:r>
            <a:endParaRPr lang="en-US" dirty="0" smtClean="0"/>
          </a:p>
          <a:p>
            <a:pPr lvl="1"/>
            <a:r>
              <a:rPr lang="en-US" dirty="0" err="1" smtClean="0"/>
              <a:t>Tepenné</a:t>
            </a:r>
            <a:r>
              <a:rPr lang="en-US" dirty="0" smtClean="0"/>
              <a:t> </a:t>
            </a:r>
            <a:r>
              <a:rPr lang="en-US" dirty="0" err="1" smtClean="0"/>
              <a:t>etiologie</a:t>
            </a:r>
            <a:endParaRPr lang="en-US" dirty="0" smtClean="0"/>
          </a:p>
          <a:p>
            <a:pPr lvl="1"/>
            <a:r>
              <a:rPr lang="en-US" dirty="0" err="1" smtClean="0"/>
              <a:t>Smíšené</a:t>
            </a:r>
            <a:r>
              <a:rPr lang="en-US" dirty="0" smtClean="0"/>
              <a:t> </a:t>
            </a:r>
            <a:r>
              <a:rPr lang="en-US" dirty="0" err="1" smtClean="0"/>
              <a:t>etiologie</a:t>
            </a:r>
            <a:endParaRPr lang="en-US" dirty="0" smtClean="0"/>
          </a:p>
          <a:p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err="1" smtClean="0"/>
              <a:t>mikrocirkulace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DM </a:t>
            </a:r>
            <a:r>
              <a:rPr lang="en-US" dirty="0" err="1" smtClean="0"/>
              <a:t>noha</a:t>
            </a:r>
            <a:endParaRPr lang="en-US" dirty="0" smtClean="0"/>
          </a:p>
          <a:p>
            <a:pPr lvl="1"/>
            <a:r>
              <a:rPr lang="en-US" dirty="0" err="1" smtClean="0"/>
              <a:t>Vaskulitidy</a:t>
            </a:r>
            <a:endParaRPr lang="en-US" dirty="0"/>
          </a:p>
        </p:txBody>
      </p:sp>
      <p:pic>
        <p:nvPicPr>
          <p:cNvPr id="5" name="Content Placeholder 4" descr="20161109_11082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273" b="-5727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962127" y="5257021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Pacient po sklerotizaci při krvácení </a:t>
            </a:r>
          </a:p>
          <a:p>
            <a:pPr algn="ctr"/>
            <a:r>
              <a:rPr lang="cs-CZ" dirty="0" smtClean="0"/>
              <a:t>z bércového vředu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259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Kapilaroskopie</a:t>
            </a:r>
            <a:r>
              <a:rPr lang="en-US" dirty="0" smtClean="0">
                <a:latin typeface="Chalkduster"/>
                <a:cs typeface="Chalkduster"/>
              </a:rPr>
              <a:t> – </a:t>
            </a:r>
            <a:r>
              <a:rPr lang="en-US" dirty="0" err="1" smtClean="0">
                <a:latin typeface="Chalkduster"/>
                <a:cs typeface="Chalkduster"/>
              </a:rPr>
              <a:t>riziko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smtClean="0">
                <a:latin typeface="Chalkduster"/>
                <a:cs typeface="Chalkduster"/>
              </a:rPr>
              <a:t>defektů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5" name="Content Placeholder 4" descr="FlorianovaP83_1401_LHK3p_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55" b="-30455"/>
          <a:stretch>
            <a:fillRect/>
          </a:stretch>
        </p:blipFill>
        <p:spPr>
          <a:xfrm>
            <a:off x="192916" y="1051643"/>
            <a:ext cx="4165406" cy="5026895"/>
          </a:xfrm>
        </p:spPr>
      </p:pic>
      <p:pic>
        <p:nvPicPr>
          <p:cNvPr id="6" name="Content Placeholder 5" descr="HynstovaE61_PHK_4pC_22071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55" b="-30455"/>
          <a:stretch>
            <a:fillRect/>
          </a:stretch>
        </p:blipFill>
        <p:spPr>
          <a:xfrm>
            <a:off x="4766534" y="1051643"/>
            <a:ext cx="4165406" cy="5026895"/>
          </a:xfrm>
        </p:spPr>
      </p:pic>
    </p:spTree>
    <p:extLst>
      <p:ext uri="{BB962C8B-B14F-4D97-AF65-F5344CB8AC3E}">
        <p14:creationId xmlns:p14="http://schemas.microsoft.com/office/powerpoint/2010/main" val="397383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1907" y="250167"/>
            <a:ext cx="7570787" cy="1411941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latin typeface="Chalkduster"/>
                <a:cs typeface="Chalkduster"/>
              </a:rPr>
              <a:t>Cévní poškození u diabetiků</a:t>
            </a:r>
            <a:br>
              <a:rPr lang="cs-CZ" sz="4000" b="1" dirty="0" smtClean="0">
                <a:latin typeface="Chalkduster"/>
                <a:cs typeface="Chalkduster"/>
              </a:rPr>
            </a:br>
            <a:endParaRPr lang="cs-CZ" sz="4000" dirty="0">
              <a:latin typeface="Chalkduster"/>
              <a:cs typeface="Chalkduster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400" b="1" i="1" dirty="0" smtClean="0"/>
              <a:t>odlišné oproti klasické </a:t>
            </a:r>
            <a:r>
              <a:rPr lang="cs-CZ" sz="1400" b="1" i="1" dirty="0" err="1" smtClean="0"/>
              <a:t>ateroskleroze,častěji</a:t>
            </a:r>
            <a:r>
              <a:rPr lang="cs-CZ" sz="1400" b="1" i="1" dirty="0" smtClean="0"/>
              <a:t> asymptomatické (pro </a:t>
            </a:r>
            <a:r>
              <a:rPr lang="cs-CZ" sz="1400" b="1" i="1" dirty="0" err="1" smtClean="0"/>
              <a:t>přitomnou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polyneuropatii</a:t>
            </a:r>
            <a:r>
              <a:rPr lang="cs-CZ" sz="1400" b="1" i="1" dirty="0" smtClean="0"/>
              <a:t>)</a:t>
            </a:r>
          </a:p>
          <a:p>
            <a:r>
              <a:rPr lang="cs-CZ" sz="1100" dirty="0"/>
              <a:t>D</a:t>
            </a:r>
            <a:r>
              <a:rPr lang="cs-CZ" sz="1100" dirty="0" smtClean="0"/>
              <a:t>ysfunkce struktur </a:t>
            </a:r>
            <a:r>
              <a:rPr lang="cs-CZ" sz="1100" dirty="0" err="1" smtClean="0"/>
              <a:t>cévni</a:t>
            </a:r>
            <a:r>
              <a:rPr lang="cs-CZ" sz="1100" dirty="0" smtClean="0"/>
              <a:t> stěny</a:t>
            </a:r>
          </a:p>
          <a:p>
            <a:r>
              <a:rPr lang="cs-CZ" sz="1100" dirty="0"/>
              <a:t>M</a:t>
            </a:r>
            <a:r>
              <a:rPr lang="cs-CZ" sz="1100" dirty="0" smtClean="0"/>
              <a:t>aladaptace na poškození</a:t>
            </a:r>
          </a:p>
          <a:p>
            <a:r>
              <a:rPr lang="cs-CZ" sz="1100" dirty="0" smtClean="0"/>
              <a:t>Zvýšena koagulační pohotovost</a:t>
            </a:r>
          </a:p>
          <a:p>
            <a:r>
              <a:rPr lang="cs-CZ" sz="1100" dirty="0" smtClean="0"/>
              <a:t>Metabolická kompenzace snižuje výskyt </a:t>
            </a:r>
            <a:r>
              <a:rPr lang="cs-CZ" sz="1100" dirty="0" err="1" smtClean="0"/>
              <a:t>mikrovaskulárnich</a:t>
            </a:r>
            <a:r>
              <a:rPr lang="cs-CZ" sz="1100" dirty="0" smtClean="0"/>
              <a:t> komplikaci.</a:t>
            </a:r>
          </a:p>
          <a:p>
            <a:r>
              <a:rPr lang="cs-CZ" sz="1100" dirty="0" smtClean="0"/>
              <a:t>Výskyt aterosklerózy je u osob s budoucím diabetes </a:t>
            </a:r>
            <a:r>
              <a:rPr lang="cs-CZ" sz="1100" dirty="0" err="1" smtClean="0"/>
              <a:t>mellitus</a:t>
            </a:r>
            <a:r>
              <a:rPr lang="cs-CZ" sz="1100" dirty="0" smtClean="0"/>
              <a:t> (DM) vyšší </a:t>
            </a:r>
            <a:r>
              <a:rPr lang="pl-PL" sz="1100" dirty="0" smtClean="0"/>
              <a:t>než u osob bez vzniku DM již před manifestaci diabetu.</a:t>
            </a:r>
            <a:endParaRPr lang="cs-CZ" sz="1100" dirty="0"/>
          </a:p>
        </p:txBody>
      </p:sp>
      <p:pic>
        <p:nvPicPr>
          <p:cNvPr id="5" name="Content Placeholder 4" descr="D:\Medicine and management\Images and lectures\pictures\selectleg\dscn08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8950" r="18950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278106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halkduster"/>
                <a:cs typeface="Chalkduster"/>
              </a:rPr>
              <a:t>Arteriální ischémie</a:t>
            </a:r>
            <a:endParaRPr lang="cs-CZ" dirty="0">
              <a:latin typeface="Chalkduster"/>
              <a:cs typeface="Chalkduster"/>
            </a:endParaRPr>
          </a:p>
        </p:txBody>
      </p:sp>
      <p:pic>
        <p:nvPicPr>
          <p:cNvPr id="37891" name="Picture 4" descr="D:\Medicine and management\Images and lectures\pictures\selectleg\dscn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207" b="12207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291947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233488" y="92075"/>
            <a:ext cx="8002587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err="1" smtClean="0">
                <a:latin typeface="Chalkduster"/>
                <a:ea typeface="MS PGothic" charset="0"/>
                <a:cs typeface="Chalkduster"/>
              </a:rPr>
              <a:t>Příznaky</a:t>
            </a:r>
            <a:r>
              <a:rPr lang="en-US" sz="4000" dirty="0" smtClean="0">
                <a:latin typeface="Chalkduster"/>
                <a:ea typeface="MS PGothic" charset="0"/>
                <a:cs typeface="Chalkduster"/>
              </a:rPr>
              <a:t> </a:t>
            </a:r>
            <a:r>
              <a:rPr lang="en-US" sz="4000" dirty="0" err="1" smtClean="0">
                <a:latin typeface="Chalkduster"/>
                <a:ea typeface="MS PGothic" charset="0"/>
                <a:cs typeface="Chalkduster"/>
              </a:rPr>
              <a:t>akutní</a:t>
            </a:r>
            <a:r>
              <a:rPr lang="en-US" sz="4000" dirty="0" smtClean="0">
                <a:latin typeface="Chalkduster"/>
                <a:ea typeface="MS PGothic" charset="0"/>
                <a:cs typeface="Chalkduster"/>
              </a:rPr>
              <a:t> </a:t>
            </a:r>
            <a:r>
              <a:rPr lang="en-US" sz="4000" dirty="0" err="1" smtClean="0">
                <a:latin typeface="Chalkduster"/>
                <a:ea typeface="MS PGothic" charset="0"/>
                <a:cs typeface="Chalkduster"/>
              </a:rPr>
              <a:t>ischémie</a:t>
            </a:r>
            <a:r>
              <a:rPr lang="en-US" sz="4000" dirty="0" smtClean="0">
                <a:latin typeface="Chalkduster"/>
                <a:ea typeface="MS PGothic" charset="0"/>
                <a:cs typeface="Chalkduster"/>
              </a:rPr>
              <a:t> </a:t>
            </a:r>
            <a:r>
              <a:rPr lang="en-US" sz="4000" dirty="0" err="1" smtClean="0">
                <a:latin typeface="Chalkduster"/>
                <a:ea typeface="MS PGothic" charset="0"/>
                <a:cs typeface="Chalkduster"/>
              </a:rPr>
              <a:t>dolní</a:t>
            </a:r>
            <a:r>
              <a:rPr lang="en-US" sz="4000" dirty="0" smtClean="0">
                <a:latin typeface="Chalkduster"/>
                <a:ea typeface="MS PGothic" charset="0"/>
                <a:cs typeface="Chalkduster"/>
              </a:rPr>
              <a:t> </a:t>
            </a:r>
            <a:r>
              <a:rPr lang="en-US" sz="4000" dirty="0" err="1" smtClean="0">
                <a:latin typeface="Chalkduster"/>
                <a:ea typeface="MS PGothic" charset="0"/>
                <a:cs typeface="Chalkduster"/>
              </a:rPr>
              <a:t>končetiny</a:t>
            </a:r>
            <a:endParaRPr lang="en-US" sz="4000" dirty="0">
              <a:latin typeface="Chalkduster"/>
              <a:ea typeface="MS PGothic" charset="0"/>
              <a:cs typeface="Chalkduster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5450" y="1848402"/>
            <a:ext cx="7888288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u="sng" dirty="0">
              <a:latin typeface="Trebuchet MS" charset="0"/>
            </a:endParaRPr>
          </a:p>
          <a:p>
            <a:pPr lvl="4" eaLnBrk="1" hangingPunct="1">
              <a:buFontTx/>
              <a:buAutoNum type="arabicPeriod"/>
            </a:pPr>
            <a:r>
              <a:rPr lang="en-US" b="1" dirty="0" smtClean="0">
                <a:latin typeface="Trebuchet MS" charset="0"/>
              </a:rPr>
              <a:t>PAIN (</a:t>
            </a:r>
            <a:r>
              <a:rPr lang="en-US" b="1" dirty="0" err="1" smtClean="0">
                <a:latin typeface="Trebuchet MS" charset="0"/>
              </a:rPr>
              <a:t>Bolest</a:t>
            </a:r>
            <a:r>
              <a:rPr lang="en-US" b="1" dirty="0" smtClean="0">
                <a:latin typeface="Trebuchet MS" charset="0"/>
              </a:rPr>
              <a:t>)</a:t>
            </a:r>
            <a:endParaRPr lang="en-US" b="1" dirty="0">
              <a:latin typeface="Trebuchet MS" charset="0"/>
            </a:endParaRPr>
          </a:p>
          <a:p>
            <a:pPr lvl="4" eaLnBrk="1" hangingPunct="1"/>
            <a:endParaRPr lang="en-US" b="1" dirty="0">
              <a:latin typeface="Trebuchet MS" charset="0"/>
            </a:endParaRPr>
          </a:p>
          <a:p>
            <a:pPr lvl="4" eaLnBrk="1" hangingPunct="1">
              <a:buFontTx/>
              <a:buAutoNum type="arabicPeriod"/>
            </a:pPr>
            <a:r>
              <a:rPr lang="en-US" b="1" dirty="0" smtClean="0">
                <a:latin typeface="Trebuchet MS" charset="0"/>
              </a:rPr>
              <a:t>PALLOR (</a:t>
            </a:r>
            <a:r>
              <a:rPr lang="en-US" b="1" dirty="0" err="1" smtClean="0">
                <a:latin typeface="Trebuchet MS" charset="0"/>
              </a:rPr>
              <a:t>Bledost</a:t>
            </a:r>
            <a:r>
              <a:rPr lang="en-US" b="1" dirty="0" smtClean="0">
                <a:latin typeface="Trebuchet MS" charset="0"/>
              </a:rPr>
              <a:t> </a:t>
            </a:r>
            <a:r>
              <a:rPr lang="en-US" b="1" dirty="0" err="1" smtClean="0">
                <a:latin typeface="Trebuchet MS" charset="0"/>
              </a:rPr>
              <a:t>končetiny</a:t>
            </a:r>
            <a:r>
              <a:rPr lang="en-US" b="1" dirty="0" smtClean="0">
                <a:latin typeface="Trebuchet MS" charset="0"/>
              </a:rPr>
              <a:t>)</a:t>
            </a:r>
            <a:endParaRPr lang="en-US" b="1" dirty="0">
              <a:latin typeface="Trebuchet MS" charset="0"/>
            </a:endParaRPr>
          </a:p>
          <a:p>
            <a:pPr lvl="4" eaLnBrk="1" hangingPunct="1"/>
            <a:endParaRPr lang="en-US" b="1" dirty="0">
              <a:latin typeface="Trebuchet MS" charset="0"/>
            </a:endParaRPr>
          </a:p>
          <a:p>
            <a:pPr lvl="4" eaLnBrk="1" hangingPunct="1">
              <a:buFontTx/>
              <a:buAutoNum type="arabicPeriod"/>
            </a:pPr>
            <a:r>
              <a:rPr lang="en-US" b="1" dirty="0" smtClean="0">
                <a:latin typeface="Trebuchet MS" charset="0"/>
              </a:rPr>
              <a:t>PULSELESNESS (Absence </a:t>
            </a:r>
            <a:r>
              <a:rPr lang="en-US" b="1" dirty="0" err="1" smtClean="0">
                <a:latin typeface="Trebuchet MS" charset="0"/>
              </a:rPr>
              <a:t>pulsu</a:t>
            </a:r>
            <a:r>
              <a:rPr lang="en-US" b="1" dirty="0" smtClean="0">
                <a:latin typeface="Trebuchet MS" charset="0"/>
              </a:rPr>
              <a:t>)</a:t>
            </a:r>
            <a:endParaRPr lang="en-US" b="1" dirty="0">
              <a:latin typeface="Trebuchet MS" charset="0"/>
            </a:endParaRPr>
          </a:p>
          <a:p>
            <a:pPr lvl="4" eaLnBrk="1" hangingPunct="1"/>
            <a:endParaRPr lang="en-US" b="1" dirty="0">
              <a:latin typeface="Trebuchet MS" charset="0"/>
            </a:endParaRPr>
          </a:p>
          <a:p>
            <a:pPr lvl="4" eaLnBrk="1" hangingPunct="1">
              <a:buFontTx/>
              <a:buAutoNum type="arabicPeriod"/>
            </a:pPr>
            <a:r>
              <a:rPr lang="en-US" b="1" dirty="0">
                <a:latin typeface="Trebuchet MS" charset="0"/>
              </a:rPr>
              <a:t>PERISHING COLD </a:t>
            </a:r>
            <a:r>
              <a:rPr lang="en-US" b="1" dirty="0" smtClean="0">
                <a:latin typeface="Trebuchet MS" charset="0"/>
              </a:rPr>
              <a:t>(</a:t>
            </a:r>
            <a:r>
              <a:rPr lang="en-US" b="1" dirty="0" err="1" smtClean="0">
                <a:latin typeface="Trebuchet MS" charset="0"/>
              </a:rPr>
              <a:t>Chladná</a:t>
            </a:r>
            <a:r>
              <a:rPr lang="en-US" b="1" dirty="0" smtClean="0">
                <a:latin typeface="Trebuchet MS" charset="0"/>
              </a:rPr>
              <a:t> </a:t>
            </a:r>
            <a:r>
              <a:rPr lang="en-US" b="1" dirty="0" err="1" smtClean="0">
                <a:latin typeface="Trebuchet MS" charset="0"/>
              </a:rPr>
              <a:t>končetina</a:t>
            </a:r>
            <a:r>
              <a:rPr lang="en-US" b="1" dirty="0" smtClean="0">
                <a:latin typeface="Trebuchet MS" charset="0"/>
              </a:rPr>
              <a:t>)</a:t>
            </a:r>
            <a:endParaRPr lang="en-US" b="1" dirty="0">
              <a:latin typeface="Trebuchet MS" charset="0"/>
            </a:endParaRPr>
          </a:p>
          <a:p>
            <a:pPr lvl="4" eaLnBrk="1" hangingPunct="1"/>
            <a:endParaRPr lang="en-US" b="1" dirty="0">
              <a:latin typeface="Trebuchet MS" charset="0"/>
            </a:endParaRPr>
          </a:p>
          <a:p>
            <a:pPr lvl="4" eaLnBrk="1" hangingPunct="1">
              <a:buFontTx/>
              <a:buAutoNum type="arabicPeriod"/>
            </a:pPr>
            <a:r>
              <a:rPr lang="en-US" b="1" dirty="0" smtClean="0">
                <a:latin typeface="Trebuchet MS" charset="0"/>
              </a:rPr>
              <a:t>PARASTHESIAS </a:t>
            </a:r>
            <a:endParaRPr lang="en-US" b="1" dirty="0">
              <a:latin typeface="Trebuchet MS" charset="0"/>
            </a:endParaRPr>
          </a:p>
          <a:p>
            <a:pPr lvl="4" eaLnBrk="1" hangingPunct="1"/>
            <a:endParaRPr lang="en-US" b="1" dirty="0">
              <a:latin typeface="Trebuchet MS" charset="0"/>
            </a:endParaRPr>
          </a:p>
          <a:p>
            <a:pPr lvl="4" eaLnBrk="1" hangingPunct="1">
              <a:buFontTx/>
              <a:buAutoNum type="arabicPeriod"/>
            </a:pPr>
            <a:r>
              <a:rPr lang="en-US" b="1" dirty="0">
                <a:latin typeface="Trebuchet MS" charset="0"/>
              </a:rPr>
              <a:t>PARALYSIS</a:t>
            </a:r>
          </a:p>
          <a:p>
            <a:pPr eaLnBrk="1" hangingPunct="1">
              <a:buFontTx/>
              <a:buAutoNum type="arabicPeriod"/>
            </a:pPr>
            <a:endParaRPr lang="en-US" b="1" dirty="0">
              <a:latin typeface="Trebuchet MS" charset="0"/>
            </a:endParaRPr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70082" y="1848402"/>
            <a:ext cx="5365750" cy="3605213"/>
          </a:xfrm>
          <a:prstGeom prst="rect">
            <a:avLst/>
          </a:prstGeom>
          <a:noFill/>
          <a:ln w="9525">
            <a:solidFill>
              <a:srgbClr val="F07C03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813826" y="1507768"/>
            <a:ext cx="1987827" cy="4798058"/>
            <a:chOff x="1632" y="1356"/>
            <a:chExt cx="1099" cy="2868"/>
          </a:xfrm>
        </p:grpSpPr>
        <p:pic>
          <p:nvPicPr>
            <p:cNvPr id="21511" name="Picture 34" descr="ai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099" cy="2352"/>
            </a:xfrm>
            <a:prstGeom prst="rect">
              <a:avLst/>
            </a:prstGeom>
            <a:noFill/>
            <a:ln w="9525">
              <a:solidFill>
                <a:srgbClr val="FFFF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512" name="Group 37"/>
            <p:cNvGrpSpPr>
              <a:grpSpLocks/>
            </p:cNvGrpSpPr>
            <p:nvPr/>
          </p:nvGrpSpPr>
          <p:grpSpPr bwMode="auto">
            <a:xfrm>
              <a:off x="1656" y="1356"/>
              <a:ext cx="1008" cy="2196"/>
              <a:chOff x="1656" y="1356"/>
              <a:chExt cx="1008" cy="2196"/>
            </a:xfrm>
          </p:grpSpPr>
          <p:sp>
            <p:nvSpPr>
              <p:cNvPr id="21513" name="Text Box 35"/>
              <p:cNvSpPr txBox="1">
                <a:spLocks noChangeArrowheads="1"/>
              </p:cNvSpPr>
              <p:nvPr/>
            </p:nvSpPr>
            <p:spPr bwMode="auto">
              <a:xfrm>
                <a:off x="1656" y="1356"/>
                <a:ext cx="1008" cy="407"/>
              </a:xfrm>
              <a:prstGeom prst="rect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dirty="0" err="1" smtClean="0"/>
                  <a:t>Mramorování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končetiny</a:t>
                </a:r>
                <a:endParaRPr lang="en-US" dirty="0"/>
              </a:p>
            </p:txBody>
          </p:sp>
          <p:sp>
            <p:nvSpPr>
              <p:cNvPr id="21514" name="Line 36"/>
              <p:cNvSpPr>
                <a:spLocks noChangeShapeType="1"/>
              </p:cNvSpPr>
              <p:nvPr/>
            </p:nvSpPr>
            <p:spPr bwMode="auto">
              <a:xfrm flipH="1">
                <a:off x="2160" y="1776"/>
                <a:ext cx="48" cy="177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601304" y="5797826"/>
            <a:ext cx="51345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AKUTNÍ INTERVENCE !!!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7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latin typeface="Chalkduster"/>
                <a:cs typeface="Chalkduster"/>
              </a:rPr>
              <a:t>Kritická ischemie končetin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cs-CZ" smtClean="0"/>
              <a:t>hrozící ztráta končetiny nebo její části</a:t>
            </a:r>
          </a:p>
          <a:p>
            <a:pPr eaLnBrk="1" hangingPunct="1">
              <a:buFontTx/>
              <a:buNone/>
            </a:pPr>
            <a:r>
              <a:rPr lang="cs-CZ" smtClean="0"/>
              <a:t>    </a:t>
            </a:r>
          </a:p>
          <a:p>
            <a:pPr eaLnBrk="1" hangingPunct="1">
              <a:buFontTx/>
              <a:buNone/>
            </a:pPr>
            <a:r>
              <a:rPr lang="cs-CZ" smtClean="0"/>
              <a:t>DEFINICE :</a:t>
            </a:r>
          </a:p>
          <a:p>
            <a:pPr eaLnBrk="1" hangingPunct="1"/>
            <a:r>
              <a:rPr lang="cs-CZ" smtClean="0"/>
              <a:t>1) gangréna nebo klidové ischemické bolesti</a:t>
            </a:r>
          </a:p>
          <a:p>
            <a:pPr eaLnBrk="1" hangingPunct="1"/>
            <a:r>
              <a:rPr lang="cs-CZ" smtClean="0"/>
              <a:t>2) systolický tlak  50mmHg a méně, event. prstový 30 mm Hg a méně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4736" b="473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55048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latin typeface="Chalkduster"/>
                <a:cs typeface="Chalkduster"/>
              </a:rPr>
              <a:t>Kritická ischemie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dirty="0" smtClean="0"/>
              <a:t>Klidové bolesti v horizontální poloze – zavedení nižší polohy lůžka v nohou (o 10-15 cm)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nutná prevence otoku a ireverzibilních změn pohybového aparátu z imobility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ochrana ischemické končetiny obklady vatou a návleky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zevní lokální aplikace tepla (ohřívací láhve, elektrické dečky, střídavé koupele) jsou kontraindikované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dirty="0" smtClean="0"/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dirty="0" smtClean="0"/>
          </a:p>
        </p:txBody>
      </p:sp>
      <p:pic>
        <p:nvPicPr>
          <p:cNvPr id="3" name="Content Placeholder 2" descr="20161109_10342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9" r="26699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4153703" y="6305826"/>
            <a:ext cx="6755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Ischemická gangréna při uzávěru tepen PDK, pacientka odmítla řešení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16464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49250"/>
            <a:ext cx="8435975" cy="1941513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latin typeface="Chalkduster"/>
                <a:cs typeface="Chalkduster"/>
              </a:rPr>
              <a:t>K</a:t>
            </a:r>
            <a:r>
              <a:rPr lang="en-US" sz="3600" b="1" dirty="0" err="1" smtClean="0">
                <a:latin typeface="Chalkduster"/>
                <a:cs typeface="Chalkduster"/>
              </a:rPr>
              <a:t>ritic</a:t>
            </a:r>
            <a:r>
              <a:rPr lang="cs-CZ" sz="3600" b="1" dirty="0" err="1" smtClean="0">
                <a:latin typeface="Chalkduster"/>
                <a:cs typeface="Chalkduster"/>
              </a:rPr>
              <a:t>ká</a:t>
            </a:r>
            <a:r>
              <a:rPr lang="cs-CZ" sz="3600" b="1" dirty="0" smtClean="0">
                <a:latin typeface="Chalkduster"/>
                <a:cs typeface="Chalkduster"/>
              </a:rPr>
              <a:t> končetinová ischémie </a:t>
            </a:r>
            <a:br>
              <a:rPr lang="cs-CZ" sz="3600" b="1" dirty="0" smtClean="0">
                <a:latin typeface="Chalkduster"/>
                <a:cs typeface="Chalkduster"/>
              </a:rPr>
            </a:br>
            <a:r>
              <a:rPr lang="cs-CZ" sz="3600" b="1" dirty="0" smtClean="0">
                <a:latin typeface="Chalkduster"/>
                <a:cs typeface="Chalkduster"/>
              </a:rPr>
              <a:t>- osud pacientů po 6 měsících</a:t>
            </a:r>
            <a:endParaRPr lang="en-US" sz="3600" b="1" dirty="0" smtClean="0">
              <a:latin typeface="Chalkduster"/>
              <a:cs typeface="Chalkduster"/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79413" y="6244045"/>
            <a:ext cx="3318343" cy="276999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200" dirty="0" err="1">
                <a:solidFill>
                  <a:srgbClr val="FF0000"/>
                </a:solidFill>
              </a:rPr>
              <a:t>Dormandy</a:t>
            </a:r>
            <a:r>
              <a:rPr lang="en-US" sz="1200" dirty="0">
                <a:solidFill>
                  <a:srgbClr val="FF0000"/>
                </a:solidFill>
              </a:rPr>
              <a:t> JA, et al. </a:t>
            </a:r>
            <a:r>
              <a:rPr lang="en-US" sz="1200" i="1" dirty="0">
                <a:solidFill>
                  <a:srgbClr val="FF0000"/>
                </a:solidFill>
              </a:rPr>
              <a:t>J </a:t>
            </a:r>
            <a:r>
              <a:rPr lang="en-US" sz="1200" i="1" dirty="0" err="1">
                <a:solidFill>
                  <a:srgbClr val="FF0000"/>
                </a:solidFill>
              </a:rPr>
              <a:t>Vasc</a:t>
            </a:r>
            <a:r>
              <a:rPr lang="en-US" sz="1200" i="1" dirty="0">
                <a:solidFill>
                  <a:srgbClr val="FF0000"/>
                </a:solidFill>
              </a:rPr>
              <a:t> Surg</a:t>
            </a:r>
            <a:r>
              <a:rPr lang="en-US" sz="1200" dirty="0">
                <a:solidFill>
                  <a:srgbClr val="FF0000"/>
                </a:solidFill>
              </a:rPr>
              <a:t>. 2000;31:S1-S296.</a:t>
            </a:r>
            <a:r>
              <a:rPr lang="en-US" sz="1200" b="1" i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723900" y="2152650"/>
            <a:ext cx="6096000" cy="4076700"/>
            <a:chOff x="-456" y="1356"/>
            <a:chExt cx="3840" cy="2568"/>
          </a:xfrm>
        </p:grpSpPr>
        <p:sp>
          <p:nvSpPr>
            <p:cNvPr id="82953" name="AutoShape 5"/>
            <p:cNvSpPr>
              <a:spLocks noChangeAspect="1" noChangeArrowheads="1" noTextEdit="1"/>
            </p:cNvSpPr>
            <p:nvPr/>
          </p:nvSpPr>
          <p:spPr bwMode="auto">
            <a:xfrm>
              <a:off x="-456" y="1356"/>
              <a:ext cx="3840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954" name="Freeform 6"/>
            <p:cNvSpPr>
              <a:spLocks/>
            </p:cNvSpPr>
            <p:nvPr/>
          </p:nvSpPr>
          <p:spPr bwMode="auto">
            <a:xfrm>
              <a:off x="1458" y="1584"/>
              <a:ext cx="996" cy="1050"/>
            </a:xfrm>
            <a:custGeom>
              <a:avLst/>
              <a:gdLst>
                <a:gd name="T0" fmla="*/ 166 w 166"/>
                <a:gd name="T1" fmla="*/ 120 h 175"/>
                <a:gd name="T2" fmla="*/ 0 w 166"/>
                <a:gd name="T3" fmla="*/ 1 h 175"/>
                <a:gd name="T4" fmla="*/ 0 w 166"/>
                <a:gd name="T5" fmla="*/ 1 h 175"/>
                <a:gd name="T6" fmla="*/ 0 w 166"/>
                <a:gd name="T7" fmla="*/ 175 h 175"/>
                <a:gd name="T8" fmla="*/ 166 w 166"/>
                <a:gd name="T9" fmla="*/ 120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175"/>
                <a:gd name="T17" fmla="*/ 166 w 1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175">
                  <a:moveTo>
                    <a:pt x="166" y="120"/>
                  </a:moveTo>
                  <a:cubicBezTo>
                    <a:pt x="142" y="49"/>
                    <a:pt x="75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175"/>
                  </a:lnTo>
                  <a:lnTo>
                    <a:pt x="166" y="120"/>
                  </a:lnTo>
                  <a:close/>
                </a:path>
              </a:pathLst>
            </a:custGeom>
            <a:solidFill>
              <a:srgbClr val="B82C00"/>
            </a:solidFill>
            <a:ln w="952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955" name="Freeform 7"/>
            <p:cNvSpPr>
              <a:spLocks/>
            </p:cNvSpPr>
            <p:nvPr/>
          </p:nvSpPr>
          <p:spPr bwMode="auto">
            <a:xfrm>
              <a:off x="606" y="2304"/>
              <a:ext cx="1902" cy="1380"/>
            </a:xfrm>
            <a:custGeom>
              <a:avLst/>
              <a:gdLst>
                <a:gd name="T0" fmla="*/ 0 w 317"/>
                <a:gd name="T1" fmla="*/ 157 h 230"/>
                <a:gd name="T2" fmla="*/ 142 w 317"/>
                <a:gd name="T3" fmla="*/ 229 h 230"/>
                <a:gd name="T4" fmla="*/ 317 w 317"/>
                <a:gd name="T5" fmla="*/ 55 h 230"/>
                <a:gd name="T6" fmla="*/ 308 w 317"/>
                <a:gd name="T7" fmla="*/ 0 h 230"/>
                <a:gd name="T8" fmla="*/ 142 w 317"/>
                <a:gd name="T9" fmla="*/ 55 h 230"/>
                <a:gd name="T10" fmla="*/ 0 w 317"/>
                <a:gd name="T11" fmla="*/ 157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"/>
                <a:gd name="T19" fmla="*/ 0 h 230"/>
                <a:gd name="T20" fmla="*/ 317 w 317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" h="230">
                  <a:moveTo>
                    <a:pt x="0" y="157"/>
                  </a:moveTo>
                  <a:cubicBezTo>
                    <a:pt x="33" y="202"/>
                    <a:pt x="86" y="229"/>
                    <a:pt x="142" y="229"/>
                  </a:cubicBezTo>
                  <a:cubicBezTo>
                    <a:pt x="238" y="230"/>
                    <a:pt x="317" y="151"/>
                    <a:pt x="317" y="55"/>
                  </a:cubicBezTo>
                  <a:cubicBezTo>
                    <a:pt x="317" y="36"/>
                    <a:pt x="314" y="18"/>
                    <a:pt x="308" y="0"/>
                  </a:cubicBezTo>
                  <a:lnTo>
                    <a:pt x="142" y="55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956" name="Freeform 8"/>
            <p:cNvSpPr>
              <a:spLocks/>
            </p:cNvSpPr>
            <p:nvPr/>
          </p:nvSpPr>
          <p:spPr bwMode="auto">
            <a:xfrm>
              <a:off x="408" y="1590"/>
              <a:ext cx="1050" cy="1656"/>
            </a:xfrm>
            <a:custGeom>
              <a:avLst/>
              <a:gdLst>
                <a:gd name="T0" fmla="*/ 175 w 175"/>
                <a:gd name="T1" fmla="*/ 0 h 276"/>
                <a:gd name="T2" fmla="*/ 1 w 175"/>
                <a:gd name="T3" fmla="*/ 174 h 276"/>
                <a:gd name="T4" fmla="*/ 33 w 175"/>
                <a:gd name="T5" fmla="*/ 276 h 276"/>
                <a:gd name="T6" fmla="*/ 175 w 175"/>
                <a:gd name="T7" fmla="*/ 174 h 276"/>
                <a:gd name="T8" fmla="*/ 175 w 175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5"/>
                <a:gd name="T16" fmla="*/ 0 h 276"/>
                <a:gd name="T17" fmla="*/ 175 w 175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5" h="276">
                  <a:moveTo>
                    <a:pt x="175" y="0"/>
                  </a:moveTo>
                  <a:cubicBezTo>
                    <a:pt x="78" y="0"/>
                    <a:pt x="1" y="78"/>
                    <a:pt x="1" y="174"/>
                  </a:cubicBezTo>
                  <a:cubicBezTo>
                    <a:pt x="0" y="210"/>
                    <a:pt x="12" y="246"/>
                    <a:pt x="33" y="276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2949" name="Text Box 9"/>
          <p:cNvSpPr txBox="1">
            <a:spLocks noChangeArrowheads="1"/>
          </p:cNvSpPr>
          <p:nvPr/>
        </p:nvSpPr>
        <p:spPr bwMode="auto">
          <a:xfrm>
            <a:off x="2349500" y="3008313"/>
            <a:ext cx="1016000" cy="6413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cs-CZ" sz="2000">
                <a:solidFill>
                  <a:srgbClr val="FFFFCC"/>
                </a:solidFill>
              </a:rPr>
              <a:t>zemřelí</a:t>
            </a:r>
            <a:endParaRPr lang="en-US" sz="2000">
              <a:solidFill>
                <a:srgbClr val="FFFFCC"/>
              </a:solidFill>
              <a:latin typeface="Univers (E1)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>
                <a:solidFill>
                  <a:srgbClr val="FFFFCC"/>
                </a:solidFill>
                <a:latin typeface="Univers (E1)" charset="0"/>
              </a:rPr>
              <a:t>20%</a:t>
            </a:r>
          </a:p>
        </p:txBody>
      </p:sp>
      <p:sp>
        <p:nvSpPr>
          <p:cNvPr id="82950" name="Text Box 10"/>
          <p:cNvSpPr txBox="1">
            <a:spLocks noChangeArrowheads="1"/>
          </p:cNvSpPr>
          <p:nvPr/>
        </p:nvSpPr>
        <p:spPr bwMode="auto">
          <a:xfrm>
            <a:off x="1684338" y="4492625"/>
            <a:ext cx="1993900" cy="91598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cs-CZ" sz="2000" b="1">
                <a:solidFill>
                  <a:srgbClr val="920049"/>
                </a:solidFill>
              </a:rPr>
              <a:t>živí bez amputace</a:t>
            </a:r>
            <a:endParaRPr lang="en-US" sz="2000" b="1">
              <a:solidFill>
                <a:srgbClr val="920049"/>
              </a:solidFill>
              <a:latin typeface="Univers (E1)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b="1">
                <a:solidFill>
                  <a:srgbClr val="920049"/>
                </a:solidFill>
                <a:latin typeface="Univers (E1)" charset="0"/>
              </a:rPr>
              <a:t>45%</a:t>
            </a:r>
          </a:p>
        </p:txBody>
      </p:sp>
      <p:sp>
        <p:nvSpPr>
          <p:cNvPr id="82951" name="Text Box 11"/>
          <p:cNvSpPr txBox="1">
            <a:spLocks noChangeArrowheads="1"/>
          </p:cNvSpPr>
          <p:nvPr/>
        </p:nvSpPr>
        <p:spPr bwMode="auto">
          <a:xfrm>
            <a:off x="569913" y="3375025"/>
            <a:ext cx="1993900" cy="119062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cs-CZ" sz="2000" b="1"/>
              <a:t>živí,</a:t>
            </a:r>
          </a:p>
          <a:p>
            <a:pPr algn="ctr" eaLnBrk="0" hangingPunct="0">
              <a:lnSpc>
                <a:spcPct val="90000"/>
              </a:lnSpc>
            </a:pPr>
            <a:r>
              <a:rPr lang="cs-CZ" sz="2000" b="1"/>
              <a:t>ale po amputaci</a:t>
            </a:r>
            <a:endParaRPr lang="en-US" sz="2000" b="1">
              <a:latin typeface="Univers (E1)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b="1">
                <a:latin typeface="Univers (E1)" charset="0"/>
              </a:rPr>
              <a:t>35%</a:t>
            </a:r>
          </a:p>
        </p:txBody>
      </p:sp>
      <p:pic>
        <p:nvPicPr>
          <p:cNvPr id="82952" name="Picture 12" descr="AH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716213"/>
            <a:ext cx="3841750" cy="3760787"/>
          </a:xfrm>
          <a:prstGeom prst="rect">
            <a:avLst/>
          </a:prstGeom>
          <a:noFill/>
          <a:ln w="76200">
            <a:solidFill>
              <a:srgbClr val="8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4919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smtClean="0">
                <a:latin typeface="Chalkduster"/>
                <a:cs typeface="Chalkduster"/>
              </a:rPr>
              <a:t>Necévní příčiny bolestí DKK dg. při UZ vyšetření</a:t>
            </a:r>
            <a:endParaRPr lang="cs-CZ" sz="4000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Hematom na DKK s narůstající četností u pacientů na antikoagulační terapii (nutno zvažovat po pádech a invazivních výkonech)</a:t>
            </a:r>
          </a:p>
          <a:p>
            <a:r>
              <a:rPr lang="cs-CZ" dirty="0" err="1" smtClean="0"/>
              <a:t>Bakerská</a:t>
            </a:r>
            <a:r>
              <a:rPr lang="cs-CZ" dirty="0" smtClean="0"/>
              <a:t> cysta působí obtíže jak ve smyslu bolestí tak i mechanicky ve flexi. Velmi bolestivou komplikací je ruptura a zatečení mezi svaly</a:t>
            </a:r>
          </a:p>
          <a:p>
            <a:r>
              <a:rPr lang="cs-CZ" dirty="0" err="1" smtClean="0"/>
              <a:t>Synovitis</a:t>
            </a:r>
            <a:r>
              <a:rPr lang="cs-CZ" dirty="0" smtClean="0"/>
              <a:t> nebo </a:t>
            </a:r>
            <a:r>
              <a:rPr lang="cs-CZ" dirty="0" err="1" smtClean="0"/>
              <a:t>tendovaginitis</a:t>
            </a:r>
            <a:r>
              <a:rPr lang="cs-CZ" dirty="0" smtClean="0"/>
              <a:t> z přetížení nebo při revmatickém onemocnění</a:t>
            </a:r>
          </a:p>
          <a:p>
            <a:r>
              <a:rPr lang="cs-CZ" dirty="0" err="1" smtClean="0"/>
              <a:t>Kompartment</a:t>
            </a:r>
            <a:r>
              <a:rPr lang="cs-CZ" dirty="0" smtClean="0"/>
              <a:t> syndrom</a:t>
            </a:r>
          </a:p>
          <a:p>
            <a:r>
              <a:rPr lang="cs-CZ" dirty="0" err="1" smtClean="0"/>
              <a:t>Pseudoaneurysma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6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Co s </a:t>
            </a:r>
            <a:r>
              <a:rPr lang="en-US" dirty="0" err="1" smtClean="0">
                <a:latin typeface="Chalkduster"/>
                <a:cs typeface="Chalkduster"/>
              </a:rPr>
              <a:t>tím</a:t>
            </a:r>
            <a:r>
              <a:rPr lang="en-US" dirty="0" smtClean="0">
                <a:latin typeface="Chalkduster"/>
                <a:cs typeface="Chalkduster"/>
              </a:rPr>
              <a:t> ?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cs-CZ" sz="1100" dirty="0" smtClean="0"/>
              <a:t>Hematom: </a:t>
            </a:r>
          </a:p>
          <a:p>
            <a:pPr lvl="1"/>
            <a:r>
              <a:rPr lang="cs-CZ" sz="1100" dirty="0" smtClean="0"/>
              <a:t>posuzujeme fluiditu a ev. indikaci k punkci (provádíme sami) nebo k chirurgické incizi</a:t>
            </a:r>
          </a:p>
          <a:p>
            <a:pPr lvl="1"/>
            <a:r>
              <a:rPr lang="cs-CZ" sz="1100" dirty="0" smtClean="0"/>
              <a:t>preventivní dávky LW Heparinu dle rozsahu a riziku krvácení (</a:t>
            </a:r>
            <a:r>
              <a:rPr lang="cs-CZ" sz="1100" dirty="0" err="1" smtClean="0"/>
              <a:t>prothrombogenní</a:t>
            </a:r>
            <a:r>
              <a:rPr lang="cs-CZ" sz="1100" dirty="0" smtClean="0"/>
              <a:t> efekt rozpadajícího se hematomu)</a:t>
            </a:r>
          </a:p>
          <a:p>
            <a:pPr lvl="1"/>
            <a:r>
              <a:rPr lang="cs-CZ" sz="1100" dirty="0" smtClean="0"/>
              <a:t>zvážení ATB krytí</a:t>
            </a:r>
          </a:p>
          <a:p>
            <a:r>
              <a:rPr lang="cs-CZ" sz="1100" dirty="0" err="1" smtClean="0"/>
              <a:t>Bakerská</a:t>
            </a:r>
            <a:r>
              <a:rPr lang="cs-CZ" sz="1100" dirty="0" smtClean="0"/>
              <a:t> cysta: </a:t>
            </a:r>
          </a:p>
          <a:p>
            <a:pPr lvl="1"/>
            <a:r>
              <a:rPr lang="cs-CZ" sz="1100" dirty="0" smtClean="0"/>
              <a:t>Drobné jsou velmi četné a další sledování dle obtíží</a:t>
            </a:r>
            <a:r>
              <a:rPr lang="cs-CZ" sz="1100" dirty="0"/>
              <a:t> </a:t>
            </a:r>
            <a:r>
              <a:rPr lang="cs-CZ" sz="1100" dirty="0" smtClean="0"/>
              <a:t>- ortoped</a:t>
            </a:r>
          </a:p>
          <a:p>
            <a:pPr lvl="1"/>
            <a:r>
              <a:rPr lang="cs-CZ" sz="1100" dirty="0" smtClean="0"/>
              <a:t>Větší spojené s obtížemi punktujeme pod </a:t>
            </a:r>
            <a:r>
              <a:rPr lang="cs-CZ" sz="1100" dirty="0" err="1" smtClean="0"/>
              <a:t>sono</a:t>
            </a:r>
            <a:r>
              <a:rPr lang="cs-CZ" sz="1100" dirty="0" smtClean="0"/>
              <a:t> kontrolou (</a:t>
            </a:r>
            <a:r>
              <a:rPr lang="cs-CZ" sz="1100" dirty="0" err="1" smtClean="0"/>
              <a:t>hypoechogenní</a:t>
            </a:r>
            <a:r>
              <a:rPr lang="cs-CZ" sz="1100" dirty="0" smtClean="0"/>
              <a:t> obsah)</a:t>
            </a:r>
          </a:p>
          <a:p>
            <a:r>
              <a:rPr lang="cs-CZ" sz="1100" dirty="0" err="1" smtClean="0"/>
              <a:t>Synovitis</a:t>
            </a:r>
            <a:r>
              <a:rPr lang="cs-CZ" sz="1100" dirty="0" smtClean="0"/>
              <a:t> a </a:t>
            </a:r>
            <a:r>
              <a:rPr lang="cs-CZ" sz="1100" dirty="0" err="1" smtClean="0"/>
              <a:t>tendovaginitis</a:t>
            </a:r>
            <a:r>
              <a:rPr lang="cs-CZ" sz="1100" dirty="0" smtClean="0"/>
              <a:t> doporučujeme klidový režim, ledování pokud není úleva tak imobilizace končetiny (sádra, ortéze)</a:t>
            </a:r>
          </a:p>
          <a:p>
            <a:r>
              <a:rPr lang="cs-CZ" sz="1100" dirty="0" err="1" smtClean="0"/>
              <a:t>Kompartment</a:t>
            </a:r>
            <a:r>
              <a:rPr lang="cs-CZ" sz="1100" dirty="0" smtClean="0"/>
              <a:t> syndrom:  UZ pouze nepřímé známky rozostřená struktura svalů, zhoršení průtokových křivek odpovídajících tepen</a:t>
            </a:r>
            <a:endParaRPr lang="cs-CZ" sz="1100" dirty="0"/>
          </a:p>
        </p:txBody>
      </p:sp>
      <p:pic>
        <p:nvPicPr>
          <p:cNvPr id="5" name="Content Placeholder 6" descr="070214-124400_ _15415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160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Bolesti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svalů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Trauma</a:t>
            </a:r>
          </a:p>
          <a:p>
            <a:r>
              <a:rPr lang="cs-CZ" dirty="0" smtClean="0"/>
              <a:t>Terapie  - </a:t>
            </a:r>
            <a:r>
              <a:rPr lang="cs-CZ" dirty="0" err="1" smtClean="0"/>
              <a:t>statiny</a:t>
            </a:r>
            <a:endParaRPr lang="cs-CZ" dirty="0" smtClean="0"/>
          </a:p>
          <a:p>
            <a:r>
              <a:rPr lang="cs-CZ" dirty="0" err="1" smtClean="0"/>
              <a:t>Tyreopathie</a:t>
            </a:r>
            <a:endParaRPr lang="cs-CZ" dirty="0" smtClean="0"/>
          </a:p>
          <a:p>
            <a:r>
              <a:rPr lang="cs-CZ" dirty="0" err="1" smtClean="0"/>
              <a:t>Rhabdomyolýza</a:t>
            </a:r>
            <a:r>
              <a:rPr lang="cs-CZ" dirty="0" smtClean="0"/>
              <a:t> (u mladých po posilovnách)</a:t>
            </a:r>
          </a:p>
          <a:p>
            <a:r>
              <a:rPr lang="cs-CZ" dirty="0" smtClean="0"/>
              <a:t>Iontové </a:t>
            </a:r>
            <a:r>
              <a:rPr lang="cs-CZ" dirty="0" err="1" smtClean="0"/>
              <a:t>dysbalance</a:t>
            </a:r>
            <a:r>
              <a:rPr lang="cs-CZ" dirty="0" smtClean="0"/>
              <a:t> Mg, K, Ca</a:t>
            </a:r>
          </a:p>
          <a:p>
            <a:r>
              <a:rPr lang="cs-CZ" dirty="0" smtClean="0"/>
              <a:t>Autoimunitní nemoci – </a:t>
            </a:r>
            <a:r>
              <a:rPr lang="cs-CZ" dirty="0" err="1" smtClean="0"/>
              <a:t>polymyositis</a:t>
            </a:r>
            <a:r>
              <a:rPr lang="cs-CZ" dirty="0" smtClean="0"/>
              <a:t>, </a:t>
            </a:r>
            <a:r>
              <a:rPr lang="cs-CZ" dirty="0" err="1" smtClean="0"/>
              <a:t>polymyalgia</a:t>
            </a:r>
            <a:r>
              <a:rPr lang="cs-CZ" dirty="0" smtClean="0"/>
              <a:t> </a:t>
            </a:r>
            <a:r>
              <a:rPr lang="cs-CZ" dirty="0" err="1" smtClean="0"/>
              <a:t>revmatica</a:t>
            </a:r>
            <a:r>
              <a:rPr lang="cs-CZ" dirty="0" smtClean="0"/>
              <a:t>, </a:t>
            </a:r>
            <a:r>
              <a:rPr lang="cs-CZ" dirty="0" err="1" smtClean="0"/>
              <a:t>dermatomyositis</a:t>
            </a:r>
            <a:endParaRPr lang="cs-CZ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09" b="-1280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30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Tromboflebitis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buFontTx/>
              <a:buNone/>
            </a:pPr>
            <a:r>
              <a:rPr lang="cs-CZ" b="1" u="sng" dirty="0" err="1">
                <a:solidFill>
                  <a:srgbClr val="0066FF"/>
                </a:solidFill>
              </a:rPr>
              <a:t>Thrombophlebitis</a:t>
            </a:r>
            <a:r>
              <a:rPr lang="cs-CZ" b="1" u="sng" dirty="0">
                <a:solidFill>
                  <a:srgbClr val="0066FF"/>
                </a:solidFill>
              </a:rPr>
              <a:t> </a:t>
            </a:r>
            <a:r>
              <a:rPr lang="cs-CZ" b="1" u="sng" dirty="0" err="1">
                <a:solidFill>
                  <a:srgbClr val="0066FF"/>
                </a:solidFill>
              </a:rPr>
              <a:t>varicosa</a:t>
            </a:r>
            <a:endParaRPr lang="cs-CZ" b="1" u="sng" dirty="0"/>
          </a:p>
          <a:p>
            <a:r>
              <a:rPr lang="cs-CZ" sz="2800" b="1" dirty="0" smtClean="0"/>
              <a:t>tuhý</a:t>
            </a:r>
            <a:r>
              <a:rPr lang="cs-CZ" sz="2800" b="1" dirty="0"/>
              <a:t>, zarudlý bolestivý varix</a:t>
            </a:r>
          </a:p>
          <a:p>
            <a:r>
              <a:rPr lang="cs-CZ" sz="2800" b="1" dirty="0" smtClean="0"/>
              <a:t>trvá </a:t>
            </a:r>
            <a:r>
              <a:rPr lang="cs-CZ" sz="2800" b="1" dirty="0"/>
              <a:t>několik dnů, </a:t>
            </a:r>
            <a:r>
              <a:rPr lang="cs-CZ" sz="2800" b="1" dirty="0" err="1" smtClean="0"/>
              <a:t>neembolisuje</a:t>
            </a:r>
            <a:r>
              <a:rPr lang="cs-CZ" sz="2800" b="1" dirty="0" smtClean="0"/>
              <a:t>?</a:t>
            </a:r>
            <a:endParaRPr lang="cs-CZ" sz="2800" b="1" dirty="0"/>
          </a:p>
          <a:p>
            <a:pPr algn="ctr">
              <a:buFontTx/>
              <a:buNone/>
            </a:pPr>
            <a:r>
              <a:rPr lang="cs-CZ" b="1" u="sng" dirty="0" err="1" smtClean="0">
                <a:solidFill>
                  <a:srgbClr val="0066FF"/>
                </a:solidFill>
              </a:rPr>
              <a:t>Thrombophlebitis</a:t>
            </a:r>
            <a:r>
              <a:rPr lang="cs-CZ" b="1" u="sng" dirty="0" smtClean="0">
                <a:solidFill>
                  <a:srgbClr val="0066FF"/>
                </a:solidFill>
              </a:rPr>
              <a:t> </a:t>
            </a:r>
            <a:r>
              <a:rPr lang="cs-CZ" b="1" u="sng" dirty="0" err="1">
                <a:solidFill>
                  <a:srgbClr val="0066FF"/>
                </a:solidFill>
              </a:rPr>
              <a:t>migrans</a:t>
            </a:r>
            <a:endParaRPr lang="cs-CZ" b="1" u="sng" dirty="0"/>
          </a:p>
          <a:p>
            <a:r>
              <a:rPr lang="cs-CZ" sz="2800" b="1" dirty="0" smtClean="0"/>
              <a:t>po </a:t>
            </a:r>
            <a:r>
              <a:rPr lang="cs-CZ" sz="2800" b="1" dirty="0"/>
              <a:t>několika dnech výskyt na jiném místě</a:t>
            </a:r>
          </a:p>
          <a:p>
            <a:r>
              <a:rPr lang="cs-CZ" sz="2800" b="1" dirty="0" smtClean="0"/>
              <a:t>současný </a:t>
            </a:r>
            <a:r>
              <a:rPr lang="cs-CZ" sz="2800" b="1" dirty="0"/>
              <a:t>výskyt několika ložisek v různém stadiu</a:t>
            </a:r>
          </a:p>
          <a:p>
            <a:r>
              <a:rPr lang="cs-CZ" sz="2800" b="1" dirty="0" smtClean="0"/>
              <a:t>odebrat </a:t>
            </a:r>
            <a:r>
              <a:rPr lang="cs-CZ" sz="2800" b="1" dirty="0"/>
              <a:t>histologii žíly</a:t>
            </a:r>
            <a:r>
              <a:rPr lang="cs-CZ" sz="2800" b="1" dirty="0" smtClean="0"/>
              <a:t>!</a:t>
            </a:r>
          </a:p>
          <a:p>
            <a:r>
              <a:rPr lang="cs-CZ" sz="2800" b="1" dirty="0"/>
              <a:t>m</a:t>
            </a:r>
            <a:r>
              <a:rPr lang="cs-CZ" sz="2800" b="1" dirty="0" smtClean="0"/>
              <a:t>yslet na </a:t>
            </a:r>
            <a:r>
              <a:rPr lang="cs-CZ" sz="2800" b="1" dirty="0" err="1" smtClean="0"/>
              <a:t>Buergerovu</a:t>
            </a:r>
            <a:r>
              <a:rPr lang="cs-CZ" sz="2800" b="1" dirty="0" smtClean="0"/>
              <a:t> nemoc</a:t>
            </a:r>
          </a:p>
          <a:p>
            <a:r>
              <a:rPr lang="cs-CZ" sz="2800" b="1" dirty="0"/>
              <a:t>m</a:t>
            </a:r>
            <a:r>
              <a:rPr lang="cs-CZ" sz="2800" b="1" dirty="0" smtClean="0"/>
              <a:t>ůže se jedna o </a:t>
            </a:r>
            <a:r>
              <a:rPr lang="cs-CZ" sz="2800" b="1" dirty="0" err="1" smtClean="0"/>
              <a:t>paraneoplastický</a:t>
            </a:r>
            <a:r>
              <a:rPr lang="cs-CZ" sz="2800" b="1" dirty="0" smtClean="0"/>
              <a:t> projev</a:t>
            </a:r>
            <a:endParaRPr lang="cs-CZ" b="1" dirty="0"/>
          </a:p>
          <a:p>
            <a:endParaRPr lang="cs-CZ" b="1" dirty="0"/>
          </a:p>
          <a:p>
            <a:pPr>
              <a:buFontTx/>
              <a:buNone/>
            </a:pP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40294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 err="1" smtClean="0">
                <a:latin typeface="Chalkduster"/>
                <a:cs typeface="Chalkduster"/>
              </a:rPr>
              <a:t>Studie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Calysto</a:t>
            </a:r>
            <a:r>
              <a:rPr lang="en-US" sz="3200" dirty="0" smtClean="0">
                <a:latin typeface="Chalkduster"/>
                <a:cs typeface="Chalkduster"/>
              </a:rPr>
              <a:t> – </a:t>
            </a:r>
            <a:r>
              <a:rPr lang="en-US" sz="3200" dirty="0" err="1" smtClean="0">
                <a:latin typeface="Chalkduster"/>
                <a:cs typeface="Chalkduster"/>
              </a:rPr>
              <a:t>terapie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povrchní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flebitis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fondaparinuxem</a:t>
            </a:r>
            <a:endParaRPr lang="en-US" sz="3200" dirty="0">
              <a:latin typeface="Chalkduster"/>
              <a:cs typeface="Chalkduster"/>
            </a:endParaRPr>
          </a:p>
        </p:txBody>
      </p:sp>
      <p:pic>
        <p:nvPicPr>
          <p:cNvPr id="6" name="Content Placeholder 5" descr="Calysto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50" b="-40450"/>
          <a:stretch>
            <a:fillRect/>
          </a:stretch>
        </p:blipFill>
        <p:spPr>
          <a:xfrm>
            <a:off x="132521" y="520252"/>
            <a:ext cx="4093279" cy="4939851"/>
          </a:xfrm>
        </p:spPr>
      </p:pic>
      <p:pic>
        <p:nvPicPr>
          <p:cNvPr id="8" name="Content Placeholder 7" descr="Calysto 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420" b="-56420"/>
          <a:stretch>
            <a:fillRect/>
          </a:stretch>
        </p:blipFill>
        <p:spPr>
          <a:xfrm>
            <a:off x="4402099" y="2076175"/>
            <a:ext cx="4753144" cy="5736190"/>
          </a:xfrm>
        </p:spPr>
      </p:pic>
    </p:spTree>
    <p:extLst>
      <p:ext uri="{BB962C8B-B14F-4D97-AF65-F5344CB8AC3E}">
        <p14:creationId xmlns:p14="http://schemas.microsoft.com/office/powerpoint/2010/main" val="155623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Povrchní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flebitis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Často spojená s hlubokou žilní </a:t>
            </a:r>
            <a:r>
              <a:rPr lang="cs-CZ" dirty="0" err="1" smtClean="0"/>
              <a:t>trombosou</a:t>
            </a:r>
            <a:r>
              <a:rPr lang="cs-CZ" dirty="0" smtClean="0"/>
              <a:t> i na druhé končetině</a:t>
            </a:r>
          </a:p>
          <a:p>
            <a:r>
              <a:rPr lang="cs-CZ" dirty="0" smtClean="0"/>
              <a:t>ATB pouze u septické flebitidy, jinak </a:t>
            </a:r>
            <a:r>
              <a:rPr lang="cs-CZ" dirty="0" err="1" smtClean="0"/>
              <a:t>obsolentní</a:t>
            </a:r>
            <a:endParaRPr lang="cs-CZ" dirty="0" smtClean="0"/>
          </a:p>
          <a:p>
            <a:r>
              <a:rPr lang="cs-CZ" dirty="0" smtClean="0"/>
              <a:t>Lokální terapie do 5cm rozsahu jinak LW Heparin dle studie CALYSTO</a:t>
            </a:r>
          </a:p>
          <a:p>
            <a:r>
              <a:rPr lang="cs-CZ" dirty="0" smtClean="0"/>
              <a:t>Kompresní terapie</a:t>
            </a:r>
          </a:p>
          <a:p>
            <a:r>
              <a:rPr lang="cs-CZ" dirty="0" smtClean="0"/>
              <a:t>Následně zvážit </a:t>
            </a:r>
            <a:r>
              <a:rPr lang="cs-CZ" dirty="0" err="1" smtClean="0"/>
              <a:t>varixectomii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68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Phlegmasia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coerulea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dolens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FontTx/>
              <a:buNone/>
            </a:pPr>
            <a:endParaRPr lang="cs-CZ" b="1" u="sng" dirty="0"/>
          </a:p>
          <a:p>
            <a:r>
              <a:rPr lang="cs-CZ" sz="4900" b="1" dirty="0"/>
              <a:t>prudký masivní </a:t>
            </a:r>
            <a:r>
              <a:rPr lang="cs-CZ" sz="4900" b="1" dirty="0" err="1"/>
              <a:t>ileofemorální</a:t>
            </a:r>
            <a:r>
              <a:rPr lang="cs-CZ" sz="4900" b="1" dirty="0"/>
              <a:t> žilní uzávěr </a:t>
            </a:r>
          </a:p>
          <a:p>
            <a:pPr>
              <a:buFontTx/>
              <a:buNone/>
            </a:pPr>
            <a:r>
              <a:rPr lang="cs-CZ" sz="4900" b="1" dirty="0" smtClean="0"/>
              <a:t>	+ </a:t>
            </a:r>
            <a:r>
              <a:rPr lang="cs-CZ" sz="4900" b="1" dirty="0"/>
              <a:t>tepenný spasmus</a:t>
            </a:r>
            <a:r>
              <a:rPr lang="cs-CZ" sz="4900" b="1" dirty="0" smtClean="0"/>
              <a:t>:</a:t>
            </a:r>
            <a:endParaRPr lang="cs-CZ" sz="4900" b="1" dirty="0"/>
          </a:p>
          <a:p>
            <a:r>
              <a:rPr lang="cs-CZ" sz="4900" b="1" dirty="0"/>
              <a:t>rozsáhlý otok + </a:t>
            </a:r>
            <a:r>
              <a:rPr lang="cs-CZ" sz="4900" b="1" dirty="0" err="1"/>
              <a:t>cyanosa</a:t>
            </a:r>
            <a:r>
              <a:rPr lang="cs-CZ" sz="4900" b="1" dirty="0"/>
              <a:t> + vymizení pulsace </a:t>
            </a:r>
          </a:p>
          <a:p>
            <a:pPr>
              <a:buFontTx/>
              <a:buNone/>
            </a:pPr>
            <a:r>
              <a:rPr lang="cs-CZ" sz="4900" b="1" dirty="0" smtClean="0"/>
              <a:t>	+ </a:t>
            </a:r>
            <a:r>
              <a:rPr lang="cs-CZ" sz="4900" b="1" dirty="0"/>
              <a:t>ischémie až gangréna + bolest v </a:t>
            </a:r>
            <a:r>
              <a:rPr lang="cs-CZ" sz="4900" b="1" dirty="0" smtClean="0"/>
              <a:t>končetině</a:t>
            </a:r>
            <a:endParaRPr lang="cs-CZ" sz="4900" b="1" u="sng" dirty="0"/>
          </a:p>
          <a:p>
            <a:pPr>
              <a:buFontTx/>
              <a:buNone/>
            </a:pPr>
            <a:r>
              <a:rPr lang="cs-CZ" sz="5600" b="1" u="sng" dirty="0" smtClean="0"/>
              <a:t>Indikace k lokální trombolýze:</a:t>
            </a:r>
            <a:r>
              <a:rPr lang="cs-CZ" sz="5600" dirty="0" smtClean="0"/>
              <a:t> </a:t>
            </a:r>
            <a:r>
              <a:rPr lang="cs-CZ" sz="4900" dirty="0" smtClean="0"/>
              <a:t>zavedení katetru do žíly k trombu a lokální aplikace </a:t>
            </a:r>
            <a:r>
              <a:rPr lang="cs-CZ" sz="4900" dirty="0" err="1" smtClean="0"/>
              <a:t>trombolytika</a:t>
            </a:r>
            <a:r>
              <a:rPr lang="cs-CZ" sz="4900" dirty="0" smtClean="0"/>
              <a:t>. </a:t>
            </a:r>
          </a:p>
          <a:p>
            <a:pPr>
              <a:buFontTx/>
              <a:buNone/>
            </a:pPr>
            <a:r>
              <a:rPr lang="cs-CZ" sz="4900" dirty="0" smtClean="0"/>
              <a:t>KI: vysoký věk, </a:t>
            </a:r>
            <a:r>
              <a:rPr lang="cs-CZ" sz="4900" dirty="0" err="1" smtClean="0"/>
              <a:t>st.p</a:t>
            </a:r>
            <a:r>
              <a:rPr lang="cs-CZ" sz="4900" dirty="0" smtClean="0"/>
              <a:t>. Krvácení do mozku, do ½ roku po CMP, operace, traumata</a:t>
            </a:r>
            <a:endParaRPr lang="cs-CZ" sz="4900" b="1" u="sng" dirty="0"/>
          </a:p>
        </p:txBody>
      </p:sp>
      <p:pic>
        <p:nvPicPr>
          <p:cNvPr id="4" name="Content Placeholder 3" descr="20140910_12150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9" r="26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07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162" y="117711"/>
            <a:ext cx="7570787" cy="14119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3600" dirty="0" smtClean="0">
                <a:latin typeface="Chalkduster"/>
                <a:cs typeface="Chalkduster"/>
              </a:rPr>
              <a:t>U koho zvažovat </a:t>
            </a:r>
            <a:r>
              <a:rPr lang="cs-CZ" sz="3600" dirty="0" err="1" smtClean="0">
                <a:latin typeface="Chalkduster"/>
                <a:cs typeface="Chalkduster"/>
              </a:rPr>
              <a:t>neaterosklerotickou</a:t>
            </a:r>
            <a:r>
              <a:rPr lang="cs-CZ" sz="3600" dirty="0" smtClean="0">
                <a:latin typeface="Chalkduster"/>
                <a:cs typeface="Chalkduster"/>
              </a:rPr>
              <a:t> příčinu obstrukce tepen DKK </a:t>
            </a:r>
            <a:endParaRPr lang="cs-CZ" sz="3600" dirty="0">
              <a:latin typeface="Chalkduster"/>
              <a:cs typeface="Chalkduster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Mladí pacienti</a:t>
            </a:r>
          </a:p>
          <a:p>
            <a:r>
              <a:rPr lang="cs-CZ" dirty="0" smtClean="0"/>
              <a:t>Nejsou známky aterosklerosy v jiných lokalitách</a:t>
            </a:r>
          </a:p>
          <a:p>
            <a:r>
              <a:rPr lang="cs-CZ" dirty="0" smtClean="0"/>
              <a:t>Minimální nebo žádná rizika pro aterosklerosu</a:t>
            </a:r>
          </a:p>
          <a:p>
            <a:r>
              <a:rPr lang="cs-CZ" dirty="0" smtClean="0"/>
              <a:t>Diskrepance mezi zobrazovacími metodami a potížemi</a:t>
            </a:r>
          </a:p>
          <a:p>
            <a:r>
              <a:rPr lang="cs-CZ" dirty="0" smtClean="0"/>
              <a:t>Klaudikace při AS postižení jsou stabilní = stejný klaudikační interval, tj. zvažovat jinou etiologii při nekonstantních a netypických potížích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973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TOS </a:t>
            </a:r>
            <a:r>
              <a:rPr lang="mr-IN" dirty="0" smtClean="0"/>
              <a:t>–</a:t>
            </a:r>
            <a:r>
              <a:rPr lang="en-US" dirty="0" smtClean="0"/>
              <a:t> thoracic outlet </a:t>
            </a:r>
            <a:r>
              <a:rPr lang="en-US" dirty="0" err="1" smtClean="0"/>
              <a:t>syndrom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Komprese</a:t>
            </a:r>
            <a:r>
              <a:rPr lang="en-US" dirty="0" smtClean="0"/>
              <a:t> </a:t>
            </a:r>
            <a:r>
              <a:rPr lang="en-US" dirty="0" err="1" smtClean="0"/>
              <a:t>nervových</a:t>
            </a:r>
            <a:r>
              <a:rPr lang="en-US" dirty="0" smtClean="0"/>
              <a:t> a </a:t>
            </a:r>
            <a:r>
              <a:rPr lang="en-US" dirty="0" err="1" smtClean="0"/>
              <a:t>cévních</a:t>
            </a:r>
            <a:r>
              <a:rPr lang="en-US" dirty="0" smtClean="0"/>
              <a:t> </a:t>
            </a:r>
            <a:r>
              <a:rPr lang="en-US" dirty="0" err="1" smtClean="0"/>
              <a:t>svazků</a:t>
            </a:r>
            <a:r>
              <a:rPr lang="en-US" dirty="0" smtClean="0"/>
              <a:t> :</a:t>
            </a:r>
          </a:p>
          <a:p>
            <a:pPr lvl="1"/>
            <a:r>
              <a:rPr lang="en-US" dirty="0" err="1" smtClean="0"/>
              <a:t>meziskalenovým</a:t>
            </a:r>
            <a:r>
              <a:rPr lang="en-US" dirty="0" smtClean="0"/>
              <a:t> </a:t>
            </a:r>
            <a:r>
              <a:rPr lang="en-US" dirty="0" err="1" smtClean="0"/>
              <a:t>trojúhelníkem</a:t>
            </a:r>
            <a:endParaRPr lang="en-US" dirty="0" smtClean="0"/>
          </a:p>
          <a:p>
            <a:pPr lvl="1"/>
            <a:r>
              <a:rPr lang="en-US" dirty="0" err="1" smtClean="0"/>
              <a:t>kostoklavikulární</a:t>
            </a:r>
            <a:r>
              <a:rPr lang="en-US" dirty="0" smtClean="0"/>
              <a:t> </a:t>
            </a:r>
            <a:r>
              <a:rPr lang="en-US" dirty="0" err="1" smtClean="0"/>
              <a:t>prostor</a:t>
            </a:r>
            <a:endParaRPr lang="en-US" dirty="0" smtClean="0"/>
          </a:p>
          <a:p>
            <a:pPr lvl="1"/>
            <a:r>
              <a:rPr lang="en-US" dirty="0" err="1" smtClean="0"/>
              <a:t>subpektorální</a:t>
            </a:r>
            <a:r>
              <a:rPr lang="en-US" dirty="0" smtClean="0"/>
              <a:t> </a:t>
            </a:r>
            <a:r>
              <a:rPr lang="en-US" dirty="0" err="1" smtClean="0"/>
              <a:t>prostor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komprese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</a:t>
            </a:r>
            <a:r>
              <a:rPr lang="en-US" dirty="0" err="1" smtClean="0"/>
              <a:t>komprese</a:t>
            </a:r>
            <a:r>
              <a:rPr lang="en-US" dirty="0" smtClean="0"/>
              <a:t> forma</a:t>
            </a:r>
          </a:p>
          <a:p>
            <a:r>
              <a:rPr lang="en-US" dirty="0" err="1" smtClean="0"/>
              <a:t>Neurogenní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Ven</a:t>
            </a:r>
            <a:r>
              <a:rPr lang="en-US" dirty="0" err="1" smtClean="0"/>
              <a:t>ózní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Tepená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50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Patofyziologie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Často</a:t>
            </a:r>
            <a:r>
              <a:rPr lang="en-US" dirty="0" smtClean="0"/>
              <a:t> v </a:t>
            </a:r>
            <a:r>
              <a:rPr lang="en-US" dirty="0" err="1" smtClean="0"/>
              <a:t>anamnéze</a:t>
            </a:r>
            <a:r>
              <a:rPr lang="en-US" dirty="0" smtClean="0"/>
              <a:t> </a:t>
            </a:r>
            <a:r>
              <a:rPr lang="en-US" dirty="0" err="1" smtClean="0"/>
              <a:t>předcházející</a:t>
            </a:r>
            <a:r>
              <a:rPr lang="en-US" dirty="0" smtClean="0"/>
              <a:t> trauma </a:t>
            </a:r>
            <a:r>
              <a:rPr lang="en-US" dirty="0" err="1"/>
              <a:t>a</a:t>
            </a:r>
            <a:r>
              <a:rPr lang="en-US" dirty="0" err="1" smtClean="0"/>
              <a:t>utonehoda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jiná</a:t>
            </a:r>
            <a:r>
              <a:rPr lang="en-US" dirty="0" smtClean="0"/>
              <a:t> whiplash </a:t>
            </a:r>
            <a:r>
              <a:rPr lang="en-US" dirty="0" err="1" smtClean="0"/>
              <a:t>syndrom</a:t>
            </a:r>
            <a:endParaRPr lang="en-US" dirty="0" smtClean="0"/>
          </a:p>
          <a:p>
            <a:r>
              <a:rPr lang="en-US" dirty="0" err="1" smtClean="0"/>
              <a:t>Opakované</a:t>
            </a:r>
            <a:r>
              <a:rPr lang="en-US" dirty="0" smtClean="0"/>
              <a:t> </a:t>
            </a:r>
            <a:r>
              <a:rPr lang="en-US" dirty="0" err="1" smtClean="0"/>
              <a:t>repetitivní</a:t>
            </a:r>
            <a:r>
              <a:rPr lang="en-US" dirty="0" smtClean="0"/>
              <a:t> </a:t>
            </a:r>
            <a:r>
              <a:rPr lang="en-US" dirty="0" err="1" smtClean="0"/>
              <a:t>pohyby</a:t>
            </a:r>
            <a:r>
              <a:rPr lang="en-US" dirty="0" smtClean="0"/>
              <a:t> (</a:t>
            </a:r>
            <a:r>
              <a:rPr lang="en-US" dirty="0" err="1" smtClean="0"/>
              <a:t>mechanici</a:t>
            </a:r>
            <a:r>
              <a:rPr lang="en-US" dirty="0" smtClean="0"/>
              <a:t>, </a:t>
            </a:r>
            <a:r>
              <a:rPr lang="en-US" dirty="0" err="1" smtClean="0"/>
              <a:t>pásová</a:t>
            </a:r>
            <a:r>
              <a:rPr lang="en-US" dirty="0" smtClean="0"/>
              <a:t> </a:t>
            </a:r>
            <a:r>
              <a:rPr lang="en-US" dirty="0" err="1" smtClean="0"/>
              <a:t>výroba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Nošení</a:t>
            </a:r>
            <a:r>
              <a:rPr lang="en-US" dirty="0" smtClean="0"/>
              <a:t> </a:t>
            </a:r>
            <a:r>
              <a:rPr lang="en-US" dirty="0" err="1" smtClean="0"/>
              <a:t>těžkých</a:t>
            </a:r>
            <a:r>
              <a:rPr lang="en-US" dirty="0" smtClean="0"/>
              <a:t> </a:t>
            </a:r>
            <a:r>
              <a:rPr lang="en-US" dirty="0" err="1" smtClean="0"/>
              <a:t>břemen</a:t>
            </a:r>
            <a:r>
              <a:rPr lang="en-US" dirty="0" smtClean="0"/>
              <a:t>, </a:t>
            </a:r>
            <a:r>
              <a:rPr lang="en-US" dirty="0" err="1" smtClean="0"/>
              <a:t>posilovna</a:t>
            </a:r>
            <a:endParaRPr lang="en-US" dirty="0" smtClean="0"/>
          </a:p>
          <a:p>
            <a:r>
              <a:rPr lang="en-US" dirty="0" err="1" smtClean="0"/>
              <a:t>Rtg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krční</a:t>
            </a:r>
            <a:r>
              <a:rPr lang="en-US" dirty="0" smtClean="0"/>
              <a:t> </a:t>
            </a:r>
            <a:r>
              <a:rPr lang="en-US" dirty="0" err="1" smtClean="0"/>
              <a:t>žebro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17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Formy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Neurogenní</a:t>
            </a:r>
            <a:r>
              <a:rPr lang="en-US" dirty="0" smtClean="0"/>
              <a:t>  -</a:t>
            </a:r>
            <a:r>
              <a:rPr lang="en-US" dirty="0" err="1" smtClean="0"/>
              <a:t>projevy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n. </a:t>
            </a:r>
            <a:r>
              <a:rPr lang="en-US" dirty="0" err="1" smtClean="0"/>
              <a:t>ulnaris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parestézie</a:t>
            </a:r>
            <a:r>
              <a:rPr lang="en-US" dirty="0" smtClean="0"/>
              <a:t> </a:t>
            </a:r>
            <a:r>
              <a:rPr lang="en-US" dirty="0" err="1" smtClean="0"/>
              <a:t>malíčku</a:t>
            </a:r>
            <a:r>
              <a:rPr lang="en-US" dirty="0" smtClean="0"/>
              <a:t> a </a:t>
            </a:r>
            <a:r>
              <a:rPr lang="en-US" dirty="0" err="1" smtClean="0"/>
              <a:t>zevní</a:t>
            </a:r>
            <a:r>
              <a:rPr lang="en-US" dirty="0" smtClean="0"/>
              <a:t> </a:t>
            </a:r>
            <a:r>
              <a:rPr lang="en-US" dirty="0" err="1" smtClean="0"/>
              <a:t>strany</a:t>
            </a:r>
            <a:r>
              <a:rPr lang="en-US" dirty="0" smtClean="0"/>
              <a:t> </a:t>
            </a:r>
            <a:r>
              <a:rPr lang="en-US" dirty="0" err="1" smtClean="0"/>
              <a:t>prsteníčku</a:t>
            </a:r>
            <a:endParaRPr lang="en-US" dirty="0" smtClean="0"/>
          </a:p>
          <a:p>
            <a:r>
              <a:rPr lang="en-US" dirty="0" err="1" smtClean="0"/>
              <a:t>Ven</a:t>
            </a:r>
            <a:r>
              <a:rPr lang="en-US" dirty="0" err="1" smtClean="0"/>
              <a:t>ózní</a:t>
            </a:r>
            <a:r>
              <a:rPr lang="en-US" dirty="0" smtClean="0"/>
              <a:t> (Paget-</a:t>
            </a:r>
            <a:r>
              <a:rPr lang="en-US" dirty="0" err="1"/>
              <a:t>S</a:t>
            </a:r>
            <a:r>
              <a:rPr lang="en-US" dirty="0" err="1" smtClean="0"/>
              <a:t>chroetterův</a:t>
            </a:r>
            <a:r>
              <a:rPr lang="en-US" dirty="0" smtClean="0"/>
              <a:t> </a:t>
            </a:r>
            <a:r>
              <a:rPr lang="en-US" dirty="0" err="1" smtClean="0"/>
              <a:t>sy</a:t>
            </a:r>
            <a:r>
              <a:rPr lang="en-US" dirty="0" smtClean="0"/>
              <a:t>) - </a:t>
            </a:r>
            <a:r>
              <a:rPr lang="en-US" dirty="0" err="1" smtClean="0"/>
              <a:t>trombosa</a:t>
            </a:r>
            <a:r>
              <a:rPr lang="en-US" dirty="0" smtClean="0"/>
              <a:t> </a:t>
            </a:r>
            <a:r>
              <a:rPr lang="en-US" dirty="0" err="1" smtClean="0"/>
              <a:t>subklaviální</a:t>
            </a:r>
            <a:r>
              <a:rPr lang="en-US" dirty="0" smtClean="0"/>
              <a:t> </a:t>
            </a:r>
            <a:r>
              <a:rPr lang="en-US" dirty="0" err="1" smtClean="0"/>
              <a:t>žíly</a:t>
            </a:r>
            <a:endParaRPr lang="en-US" dirty="0" smtClean="0"/>
          </a:p>
          <a:p>
            <a:r>
              <a:rPr lang="en-US" dirty="0" err="1" smtClean="0"/>
              <a:t>Arteriální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snížená</a:t>
            </a:r>
            <a:r>
              <a:rPr lang="en-US" dirty="0" smtClean="0"/>
              <a:t> tolerance k </a:t>
            </a:r>
            <a:r>
              <a:rPr lang="en-US" dirty="0" err="1" smtClean="0"/>
              <a:t>expozici</a:t>
            </a:r>
            <a:r>
              <a:rPr lang="en-US" dirty="0" smtClean="0"/>
              <a:t> </a:t>
            </a:r>
            <a:r>
              <a:rPr lang="en-US" dirty="0" err="1" smtClean="0"/>
              <a:t>chladu</a:t>
            </a:r>
            <a:r>
              <a:rPr lang="en-US" dirty="0" smtClean="0"/>
              <a:t>, </a:t>
            </a:r>
            <a:r>
              <a:rPr lang="en-US" dirty="0" err="1" smtClean="0"/>
              <a:t>blednutí</a:t>
            </a:r>
            <a:r>
              <a:rPr lang="en-US" dirty="0" smtClean="0"/>
              <a:t> </a:t>
            </a:r>
            <a:r>
              <a:rPr lang="en-US" dirty="0" err="1" smtClean="0"/>
              <a:t>končetiny</a:t>
            </a:r>
            <a:r>
              <a:rPr lang="en-US" dirty="0" smtClean="0"/>
              <a:t>, intolerance </a:t>
            </a:r>
            <a:r>
              <a:rPr lang="en-US" dirty="0" err="1" smtClean="0"/>
              <a:t>práce</a:t>
            </a:r>
            <a:r>
              <a:rPr lang="en-US" dirty="0" smtClean="0"/>
              <a:t> se </a:t>
            </a:r>
            <a:r>
              <a:rPr lang="en-US" dirty="0" err="1" smtClean="0"/>
              <a:t>zvednutou</a:t>
            </a:r>
            <a:r>
              <a:rPr lang="en-US" dirty="0" smtClean="0"/>
              <a:t> </a:t>
            </a:r>
            <a:r>
              <a:rPr lang="en-US" dirty="0" err="1" smtClean="0"/>
              <a:t>končetinou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82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Chalkduster"/>
                <a:cs typeface="Chalkduster"/>
              </a:rPr>
              <a:t>Entrapment</a:t>
            </a:r>
            <a:r>
              <a:rPr lang="cs-CZ" dirty="0" smtClean="0">
                <a:latin typeface="Chalkduster"/>
                <a:cs typeface="Chalkduster"/>
              </a:rPr>
              <a:t> syndrom </a:t>
            </a: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Typicky mladí pacienti</a:t>
            </a:r>
          </a:p>
          <a:p>
            <a:r>
              <a:rPr lang="cs-CZ" dirty="0" smtClean="0"/>
              <a:t>UZ diagnostika: </a:t>
            </a:r>
          </a:p>
          <a:p>
            <a:pPr lvl="1"/>
            <a:r>
              <a:rPr lang="cs-CZ" dirty="0" smtClean="0"/>
              <a:t>Aneurysmatické změny </a:t>
            </a:r>
            <a:r>
              <a:rPr lang="cs-CZ" dirty="0" err="1" smtClean="0"/>
              <a:t>popliteální</a:t>
            </a:r>
            <a:r>
              <a:rPr lang="cs-CZ" dirty="0" smtClean="0"/>
              <a:t> tepny</a:t>
            </a:r>
          </a:p>
          <a:p>
            <a:pPr lvl="1"/>
            <a:r>
              <a:rPr lang="cs-CZ" dirty="0" smtClean="0"/>
              <a:t>Mizející pulsace, nebo pokles rychlostí při UZ po plantární flexi proti odporu</a:t>
            </a:r>
          </a:p>
          <a:p>
            <a:pPr lvl="1"/>
            <a:r>
              <a:rPr lang="cs-CZ" dirty="0" smtClean="0"/>
              <a:t>Měření pulsových křivek při nataženém koleni s plantou v normální pozici, v dorsální flexi a v plantární flexi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96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242888"/>
            <a:ext cx="62865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398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Otoky</a:t>
            </a:r>
            <a:r>
              <a:rPr lang="en-US" dirty="0" smtClean="0">
                <a:latin typeface="Chalkduster"/>
                <a:cs typeface="Chalkduster"/>
              </a:rPr>
              <a:t> DKK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197722"/>
            <a:ext cx="7570787" cy="4289611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cs-CZ" sz="1600" dirty="0" smtClean="0"/>
              <a:t>Terapie Ca blokátory – časté po </a:t>
            </a:r>
            <a:r>
              <a:rPr lang="cs-CZ" sz="1600" dirty="0" err="1" smtClean="0"/>
              <a:t>amlodipinu</a:t>
            </a:r>
            <a:r>
              <a:rPr lang="cs-CZ" sz="1600" dirty="0"/>
              <a:t> </a:t>
            </a:r>
            <a:r>
              <a:rPr lang="cs-CZ" sz="1600" dirty="0" smtClean="0"/>
              <a:t>lze zkusit </a:t>
            </a:r>
            <a:r>
              <a:rPr lang="cs-CZ" sz="1600" dirty="0" err="1" smtClean="0"/>
              <a:t>lercarnidipin</a:t>
            </a:r>
            <a:r>
              <a:rPr lang="cs-CZ" sz="1600" dirty="0" smtClean="0"/>
              <a:t>, </a:t>
            </a:r>
            <a:r>
              <a:rPr lang="cs-CZ" sz="1600" dirty="0" smtClean="0"/>
              <a:t>méně </a:t>
            </a:r>
            <a:r>
              <a:rPr lang="cs-CZ" sz="1600" dirty="0" err="1" smtClean="0"/>
              <a:t>částé</a:t>
            </a:r>
            <a:r>
              <a:rPr lang="cs-CZ" sz="1600" dirty="0" smtClean="0"/>
              <a:t> jsou otoky při kombinaci </a:t>
            </a:r>
            <a:r>
              <a:rPr lang="cs-CZ" sz="1600" dirty="0" err="1" smtClean="0"/>
              <a:t>amlodipin</a:t>
            </a:r>
            <a:r>
              <a:rPr lang="cs-CZ" sz="1600" dirty="0" smtClean="0"/>
              <a:t> + ACEI</a:t>
            </a:r>
          </a:p>
          <a:p>
            <a:pPr>
              <a:lnSpc>
                <a:spcPct val="70000"/>
              </a:lnSpc>
            </a:pPr>
            <a:r>
              <a:rPr lang="cs-CZ" sz="1600" dirty="0" smtClean="0"/>
              <a:t>Chronická žilní insuficience – většinou zjevné projevy na DKK (</a:t>
            </a:r>
            <a:r>
              <a:rPr lang="cs-CZ" sz="1600" dirty="0" err="1" smtClean="0"/>
              <a:t>hemosideronové</a:t>
            </a:r>
            <a:r>
              <a:rPr lang="cs-CZ" sz="1600" dirty="0" smtClean="0"/>
              <a:t> pigmentace, velkoobjemové varixy</a:t>
            </a:r>
            <a:r>
              <a:rPr lang="cs-CZ" sz="1600" dirty="0" smtClean="0"/>
              <a:t>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s-CZ" sz="1600" dirty="0" smtClean="0"/>
              <a:t> </a:t>
            </a:r>
            <a:r>
              <a:rPr lang="cs-CZ" sz="1600" b="1" i="1" dirty="0" err="1" smtClean="0"/>
              <a:t>Cave</a:t>
            </a:r>
            <a:r>
              <a:rPr lang="cs-CZ" sz="1600" b="1" i="1" dirty="0" smtClean="0"/>
              <a:t> UZ dg CVI nevylučuje další příčiny otoků</a:t>
            </a:r>
          </a:p>
          <a:p>
            <a:pPr>
              <a:lnSpc>
                <a:spcPct val="70000"/>
              </a:lnSpc>
            </a:pPr>
            <a:r>
              <a:rPr lang="cs-CZ" sz="1600" dirty="0" err="1" smtClean="0"/>
              <a:t>Trombosa</a:t>
            </a:r>
            <a:r>
              <a:rPr lang="cs-CZ" sz="1600" dirty="0" smtClean="0"/>
              <a:t> – asymetrický otok, citlivost může nemusí být (</a:t>
            </a:r>
            <a:r>
              <a:rPr lang="cs-CZ" sz="1600" dirty="0" err="1" smtClean="0"/>
              <a:t>Homans</a:t>
            </a:r>
            <a:r>
              <a:rPr lang="cs-CZ" sz="1600" dirty="0" smtClean="0"/>
              <a:t> je nespolehlivý)</a:t>
            </a:r>
          </a:p>
          <a:p>
            <a:pPr>
              <a:lnSpc>
                <a:spcPct val="70000"/>
              </a:lnSpc>
            </a:pPr>
            <a:r>
              <a:rPr lang="cs-CZ" sz="1600" dirty="0" err="1" smtClean="0"/>
              <a:t>Hypalbuminémie</a:t>
            </a:r>
            <a:r>
              <a:rPr lang="cs-CZ" sz="1600" dirty="0" smtClean="0"/>
              <a:t> a </a:t>
            </a:r>
            <a:r>
              <a:rPr lang="cs-CZ" sz="1600" dirty="0" err="1" smtClean="0"/>
              <a:t>hypoproteinémie</a:t>
            </a:r>
            <a:r>
              <a:rPr lang="cs-CZ" sz="1600" dirty="0" smtClean="0"/>
              <a:t>, anémie – příčiny nižšího intravaskulárního </a:t>
            </a:r>
            <a:r>
              <a:rPr lang="cs-CZ" sz="1600" dirty="0" err="1" smtClean="0"/>
              <a:t>onkotického</a:t>
            </a:r>
            <a:r>
              <a:rPr lang="cs-CZ" sz="1600" dirty="0" smtClean="0"/>
              <a:t> tlaku</a:t>
            </a:r>
          </a:p>
          <a:p>
            <a:pPr>
              <a:lnSpc>
                <a:spcPct val="70000"/>
              </a:lnSpc>
            </a:pPr>
            <a:r>
              <a:rPr lang="cs-CZ" sz="1600" dirty="0" smtClean="0"/>
              <a:t>Kardiální insuficience – elevace NT pro BNP</a:t>
            </a:r>
          </a:p>
          <a:p>
            <a:pPr>
              <a:lnSpc>
                <a:spcPct val="70000"/>
              </a:lnSpc>
            </a:pPr>
            <a:r>
              <a:rPr lang="cs-CZ" sz="1600" dirty="0" smtClean="0"/>
              <a:t>Nefrotický syndrom – masivní proteinurie</a:t>
            </a:r>
          </a:p>
          <a:p>
            <a:pPr>
              <a:lnSpc>
                <a:spcPct val="70000"/>
              </a:lnSpc>
            </a:pPr>
            <a:r>
              <a:rPr lang="cs-CZ" sz="1600" dirty="0" err="1" smtClean="0"/>
              <a:t>Cor</a:t>
            </a:r>
            <a:r>
              <a:rPr lang="cs-CZ" sz="1600" dirty="0" smtClean="0"/>
              <a:t> </a:t>
            </a:r>
            <a:r>
              <a:rPr lang="cs-CZ" sz="1600" dirty="0" err="1" smtClean="0"/>
              <a:t>pulmonale</a:t>
            </a:r>
            <a:r>
              <a:rPr lang="cs-CZ" sz="1600" dirty="0" smtClean="0"/>
              <a:t> – plicní projevy</a:t>
            </a:r>
          </a:p>
          <a:p>
            <a:pPr>
              <a:lnSpc>
                <a:spcPct val="70000"/>
              </a:lnSpc>
            </a:pPr>
            <a:r>
              <a:rPr lang="cs-CZ" sz="1600" dirty="0" smtClean="0"/>
              <a:t>Léky a látky způsobující retenci tekutin – NSA, lékořice </a:t>
            </a:r>
          </a:p>
          <a:p>
            <a:pPr>
              <a:lnSpc>
                <a:spcPct val="70000"/>
              </a:lnSpc>
            </a:pPr>
            <a:r>
              <a:rPr lang="cs-CZ" sz="1600" dirty="0" smtClean="0"/>
              <a:t>Lymfedémy – pozitivní </a:t>
            </a:r>
            <a:r>
              <a:rPr lang="cs-CZ" sz="1600" dirty="0" err="1" smtClean="0"/>
              <a:t>Stemmerovo</a:t>
            </a:r>
            <a:r>
              <a:rPr lang="cs-CZ" sz="1600" dirty="0" smtClean="0"/>
              <a:t> znamení</a:t>
            </a:r>
          </a:p>
          <a:p>
            <a:pPr>
              <a:lnSpc>
                <a:spcPct val="70000"/>
              </a:lnSpc>
            </a:pPr>
            <a:r>
              <a:rPr lang="cs-CZ" sz="1600" dirty="0" err="1" smtClean="0"/>
              <a:t>Lipedém</a:t>
            </a:r>
            <a:r>
              <a:rPr lang="cs-CZ" sz="1600" dirty="0" smtClean="0"/>
              <a:t> – vrozeně řídké vazivo oblastí DKK </a:t>
            </a:r>
            <a:endParaRPr lang="cs-CZ" sz="1600" dirty="0"/>
          </a:p>
        </p:txBody>
      </p:sp>
      <p:pic>
        <p:nvPicPr>
          <p:cNvPr id="4" name="Picture 2" descr="F:\Prezentace\lide_(9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653136"/>
            <a:ext cx="1685925" cy="1952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93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Chalkduster"/>
                <a:cs typeface="Chalkduster"/>
              </a:rPr>
              <a:t>Cystická degenerace </a:t>
            </a:r>
            <a:r>
              <a:rPr lang="cs-CZ" dirty="0" err="1" smtClean="0">
                <a:latin typeface="Chalkduster"/>
                <a:cs typeface="Chalkduster"/>
              </a:rPr>
              <a:t>adventicie</a:t>
            </a: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Typicky se nachází u mužů středního věku</a:t>
            </a:r>
          </a:p>
          <a:p>
            <a:r>
              <a:rPr lang="cs-CZ" dirty="0" smtClean="0"/>
              <a:t>Postihuje většinou </a:t>
            </a:r>
            <a:r>
              <a:rPr lang="cs-CZ" dirty="0" err="1" smtClean="0"/>
              <a:t>popliteální</a:t>
            </a:r>
            <a:r>
              <a:rPr lang="cs-CZ" dirty="0" smtClean="0"/>
              <a:t> tepnu, ale byla popsána i na </a:t>
            </a:r>
            <a:r>
              <a:rPr lang="cs-CZ" dirty="0" err="1" smtClean="0"/>
              <a:t>ilické</a:t>
            </a:r>
            <a:r>
              <a:rPr lang="cs-CZ" dirty="0" smtClean="0"/>
              <a:t>, femorální, ulnární či radiální tepně</a:t>
            </a:r>
            <a:endParaRPr lang="en-US" dirty="0" smtClean="0"/>
          </a:p>
          <a:p>
            <a:r>
              <a:rPr lang="cs-CZ" dirty="0" smtClean="0"/>
              <a:t>Symptomy jsou způsobeny kompresí lumen cystickou kumulací mucinu v </a:t>
            </a:r>
            <a:r>
              <a:rPr lang="cs-CZ" dirty="0" err="1" smtClean="0"/>
              <a:t>adventicii</a:t>
            </a:r>
            <a:r>
              <a:rPr lang="cs-CZ" dirty="0" smtClean="0"/>
              <a:t> tepny</a:t>
            </a:r>
          </a:p>
          <a:p>
            <a:r>
              <a:rPr lang="cs-CZ" dirty="0" smtClean="0"/>
              <a:t>Podezření vzniká pokud mizí pulsace při pasivní flexi v koleni</a:t>
            </a:r>
          </a:p>
          <a:p>
            <a:r>
              <a:rPr lang="cs-CZ" dirty="0" smtClean="0"/>
              <a:t>Dg. UZ vyšetření a provokační manévry </a:t>
            </a:r>
          </a:p>
        </p:txBody>
      </p:sp>
    </p:spTree>
    <p:extLst>
      <p:ext uri="{BB962C8B-B14F-4D97-AF65-F5344CB8AC3E}">
        <p14:creationId xmlns:p14="http://schemas.microsoft.com/office/powerpoint/2010/main" val="93799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Chalkduster"/>
                <a:cs typeface="Chalkduster"/>
              </a:rPr>
              <a:t>Endofibrosa</a:t>
            </a:r>
            <a:r>
              <a:rPr lang="cs-CZ" dirty="0" smtClean="0">
                <a:latin typeface="Chalkduster"/>
                <a:cs typeface="Chalkduster"/>
              </a:rPr>
              <a:t> </a:t>
            </a:r>
            <a:r>
              <a:rPr lang="cs-CZ" dirty="0" err="1" smtClean="0">
                <a:latin typeface="Chalkduster"/>
                <a:cs typeface="Chalkduster"/>
              </a:rPr>
              <a:t>ilické</a:t>
            </a:r>
            <a:r>
              <a:rPr lang="cs-CZ" dirty="0" smtClean="0">
                <a:latin typeface="Chalkduster"/>
                <a:cs typeface="Chalkduster"/>
              </a:rPr>
              <a:t> arterie </a:t>
            </a: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Je vzácná diagnosa s </a:t>
            </a:r>
            <a:r>
              <a:rPr lang="cs-CZ" dirty="0" err="1" smtClean="0"/>
              <a:t>fibrotickou</a:t>
            </a:r>
            <a:r>
              <a:rPr lang="cs-CZ" dirty="0" smtClean="0"/>
              <a:t> stenosou</a:t>
            </a:r>
          </a:p>
          <a:p>
            <a:r>
              <a:rPr lang="cs-CZ" dirty="0" smtClean="0"/>
              <a:t>Vzniká u cyklistů a běžců</a:t>
            </a:r>
          </a:p>
          <a:p>
            <a:r>
              <a:rPr lang="cs-CZ" dirty="0" smtClean="0"/>
              <a:t>Předpokládá se </a:t>
            </a:r>
            <a:r>
              <a:rPr lang="cs-CZ" dirty="0" err="1" smtClean="0"/>
              <a:t>repetitivní</a:t>
            </a:r>
            <a:r>
              <a:rPr lang="cs-CZ" dirty="0" smtClean="0"/>
              <a:t> trauma </a:t>
            </a:r>
          </a:p>
          <a:p>
            <a:r>
              <a:rPr lang="cs-CZ" dirty="0" smtClean="0"/>
              <a:t>Dg.:</a:t>
            </a:r>
          </a:p>
          <a:p>
            <a:pPr lvl="1"/>
            <a:r>
              <a:rPr lang="cs-CZ" dirty="0" smtClean="0"/>
              <a:t>Měření kotníkových TK před a po maximální zátěži</a:t>
            </a:r>
          </a:p>
          <a:p>
            <a:pPr lvl="1"/>
            <a:r>
              <a:rPr lang="cs-CZ" dirty="0" smtClean="0"/>
              <a:t>UZ či angiograficky </a:t>
            </a:r>
            <a:r>
              <a:rPr lang="cs-CZ" dirty="0" err="1" smtClean="0"/>
              <a:t>neaterosklerotické</a:t>
            </a:r>
            <a:r>
              <a:rPr lang="cs-CZ" dirty="0" smtClean="0"/>
              <a:t> zúžení</a:t>
            </a:r>
          </a:p>
          <a:p>
            <a:pPr lvl="1"/>
            <a:r>
              <a:rPr lang="cs-CZ" dirty="0" smtClean="0"/>
              <a:t>Intravaskulární UZ</a:t>
            </a:r>
          </a:p>
          <a:p>
            <a:pPr lvl="1"/>
            <a:r>
              <a:rPr lang="cs-CZ" dirty="0" smtClean="0"/>
              <a:t>Invazivní gradient před a po stenose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354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smtClean="0">
                <a:latin typeface="Chalkduster"/>
                <a:cs typeface="Chalkduster"/>
              </a:rPr>
              <a:t>Idiopatický </a:t>
            </a:r>
            <a:r>
              <a:rPr lang="cs-CZ" sz="4000" dirty="0" err="1" smtClean="0">
                <a:latin typeface="Chalkduster"/>
                <a:cs typeface="Chalkduster"/>
              </a:rPr>
              <a:t>midaortický</a:t>
            </a:r>
            <a:r>
              <a:rPr lang="cs-CZ" sz="4000" dirty="0" smtClean="0">
                <a:latin typeface="Chalkduster"/>
                <a:cs typeface="Chalkduster"/>
              </a:rPr>
              <a:t> syndrom</a:t>
            </a:r>
            <a:endParaRPr lang="cs-CZ" sz="4000" dirty="0">
              <a:latin typeface="Chalkduster"/>
              <a:cs typeface="Chalkduster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Je způsoben  zúžením </a:t>
            </a:r>
            <a:r>
              <a:rPr lang="en-US" dirty="0" err="1" smtClean="0"/>
              <a:t>subisthmic</a:t>
            </a:r>
            <a:r>
              <a:rPr lang="cs-CZ" dirty="0" err="1" smtClean="0"/>
              <a:t>kého</a:t>
            </a:r>
            <a:r>
              <a:rPr lang="cs-CZ" dirty="0" smtClean="0"/>
              <a:t> úseku aorty</a:t>
            </a:r>
            <a:endParaRPr lang="en-US" dirty="0" smtClean="0"/>
          </a:p>
          <a:p>
            <a:r>
              <a:rPr lang="cs-CZ" dirty="0" smtClean="0"/>
              <a:t>Jedná se o formu a</a:t>
            </a:r>
            <a:r>
              <a:rPr lang="en-US" dirty="0" smtClean="0"/>
              <a:t>ort</a:t>
            </a:r>
            <a:r>
              <a:rPr lang="cs-CZ" dirty="0" err="1" smtClean="0"/>
              <a:t>ální</a:t>
            </a:r>
            <a:r>
              <a:rPr lang="cs-CZ" dirty="0" smtClean="0"/>
              <a:t> k</a:t>
            </a:r>
            <a:r>
              <a:rPr lang="en-US" dirty="0" smtClean="0"/>
              <a:t>oar</a:t>
            </a:r>
            <a:r>
              <a:rPr lang="cs-CZ" dirty="0" smtClean="0"/>
              <a:t>k</a:t>
            </a:r>
            <a:r>
              <a:rPr lang="en-US" dirty="0" err="1" smtClean="0"/>
              <a:t>ta</a:t>
            </a:r>
            <a:r>
              <a:rPr lang="cs-CZ" dirty="0" err="1" smtClean="0"/>
              <a:t>ce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cs-CZ" dirty="0" smtClean="0"/>
              <a:t>Vznik patrně abnormálním </a:t>
            </a:r>
            <a:r>
              <a:rPr lang="en-US" dirty="0" err="1" smtClean="0"/>
              <a:t>embry</a:t>
            </a:r>
            <a:r>
              <a:rPr lang="cs-CZ" dirty="0" err="1" smtClean="0"/>
              <a:t>onálním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r>
              <a:rPr lang="cs-CZ" dirty="0" smtClean="0"/>
              <a:t>vývojem</a:t>
            </a:r>
          </a:p>
          <a:p>
            <a:r>
              <a:rPr lang="cs-CZ" dirty="0" err="1" smtClean="0"/>
              <a:t>Diff</a:t>
            </a:r>
            <a:r>
              <a:rPr lang="cs-CZ" dirty="0" smtClean="0"/>
              <a:t>. Dg.  je nutné vyloučení vaskulitid velkých tepen</a:t>
            </a:r>
          </a:p>
          <a:p>
            <a:r>
              <a:rPr lang="cs-CZ" dirty="0" smtClean="0"/>
              <a:t>Obvykle se diagnostikuje v dětském věku nebo u mladých dospělých</a:t>
            </a:r>
          </a:p>
          <a:p>
            <a:r>
              <a:rPr lang="cs-CZ" dirty="0" smtClean="0"/>
              <a:t>Postižení renálních tepen vede k </a:t>
            </a:r>
            <a:r>
              <a:rPr lang="cs-CZ" dirty="0" err="1" smtClean="0"/>
              <a:t>renovaskulární</a:t>
            </a:r>
            <a:r>
              <a:rPr lang="cs-CZ" dirty="0" smtClean="0"/>
              <a:t> hypertenzi</a:t>
            </a:r>
          </a:p>
        </p:txBody>
      </p:sp>
    </p:spTree>
    <p:extLst>
      <p:ext uri="{BB962C8B-B14F-4D97-AF65-F5344CB8AC3E}">
        <p14:creationId xmlns:p14="http://schemas.microsoft.com/office/powerpoint/2010/main" val="116489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TERAPIE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4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Žíly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halkduster"/>
                <a:cs typeface="Chalkduster"/>
              </a:rPr>
              <a:t>Režimová opatření</a:t>
            </a:r>
            <a:endParaRPr lang="cs-CZ" dirty="0">
              <a:latin typeface="Chalkduster"/>
              <a:cs typeface="Chalkduster"/>
            </a:endParaRPr>
          </a:p>
        </p:txBody>
      </p:sp>
      <p:pic>
        <p:nvPicPr>
          <p:cNvPr id="6" name="Zástupný symbol pro obsah 5" descr="Eva Longoria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33593"/>
            <a:ext cx="3521075" cy="325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6" descr="http://4.bp.blogspot.com/-4lMkfqxTrlo/TWmJLYeXf7I/AAAAAAAAZv8/vkm0KxKA_Lo/s800/ice%2Bbath%2Bafter%2Brun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78300" y="2599996"/>
            <a:ext cx="3521075" cy="252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922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tx1"/>
                </a:solidFill>
                <a:latin typeface="Chalkduster"/>
                <a:ea typeface="Calibri" pitchFamily="34" charset="0"/>
                <a:cs typeface="Chalkduster"/>
              </a:rPr>
              <a:t>Kompresní terapie CVI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285750" indent="-285750"/>
            <a:r>
              <a:rPr lang="cs-CZ" dirty="0" smtClean="0"/>
              <a:t>zúžení dilatované žíly</a:t>
            </a:r>
          </a:p>
          <a:p>
            <a:pPr marL="285750" indent="-285750"/>
            <a:r>
              <a:rPr lang="cs-CZ" dirty="0" smtClean="0"/>
              <a:t>snížení stupně nedomykavosti žilních chlopní</a:t>
            </a:r>
          </a:p>
          <a:p>
            <a:pPr marL="285750" indent="-285750"/>
            <a:r>
              <a:rPr lang="cs-CZ" dirty="0" smtClean="0"/>
              <a:t>odstranění patologického retrográdního toku žilní krve (</a:t>
            </a:r>
            <a:r>
              <a:rPr lang="cs-CZ" dirty="0" err="1" smtClean="0"/>
              <a:t>refluxu</a:t>
            </a:r>
            <a:r>
              <a:rPr lang="cs-CZ" dirty="0" smtClean="0"/>
              <a:t>)</a:t>
            </a:r>
          </a:p>
          <a:p>
            <a:pPr marL="285750" indent="-285750"/>
            <a:r>
              <a:rPr lang="cs-CZ" dirty="0" smtClean="0"/>
              <a:t>snížení žilní hypertenze</a:t>
            </a:r>
          </a:p>
          <a:p>
            <a:pPr marL="285750" indent="-285750"/>
            <a:r>
              <a:rPr lang="cs-CZ" dirty="0" smtClean="0"/>
              <a:t>zvýšení rychlosti proudění žilní krve</a:t>
            </a:r>
          </a:p>
          <a:p>
            <a:pPr marL="285750" indent="-285750"/>
            <a:r>
              <a:rPr lang="cs-CZ" dirty="0" smtClean="0"/>
              <a:t>zlepšení žilního návratu</a:t>
            </a:r>
          </a:p>
          <a:p>
            <a:pPr marL="285750" indent="-285750"/>
            <a:r>
              <a:rPr lang="cs-CZ" dirty="0" smtClean="0"/>
              <a:t>normalizace zpětného transportu tekutin</a:t>
            </a:r>
          </a:p>
          <a:p>
            <a:pPr marL="285750" indent="-285750"/>
            <a:r>
              <a:rPr lang="cs-CZ" dirty="0" smtClean="0"/>
              <a:t>zmenšení tvorby otoku (díky snížení filtračního tlaku)</a:t>
            </a:r>
          </a:p>
          <a:p>
            <a:pPr marL="285750" indent="-285750"/>
            <a:r>
              <a:rPr lang="cs-CZ" dirty="0" smtClean="0"/>
              <a:t>zlepšení výkonu svalově-žilní pumpy a tím prodloužení žilního plnicího času</a:t>
            </a:r>
          </a:p>
          <a:p>
            <a:pPr marL="285750" indent="-285750"/>
            <a:r>
              <a:rPr lang="cs-CZ" dirty="0" smtClean="0"/>
              <a:t>urychlení hojení venózních ulcerací.</a:t>
            </a:r>
          </a:p>
          <a:p>
            <a:endParaRPr lang="cs-CZ" dirty="0"/>
          </a:p>
        </p:txBody>
      </p:sp>
      <p:pic>
        <p:nvPicPr>
          <p:cNvPr id="7" name="Zástupný symbol pro obsah 6" descr="http://ecx.images-amazon.com/images/I/71%2BlaejFanL._UL1500_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78300" y="1936991"/>
            <a:ext cx="3521075" cy="385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515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>
          <a:xfrm>
            <a:off x="2473325" y="404813"/>
            <a:ext cx="4413250" cy="461962"/>
          </a:xfrm>
        </p:spPr>
        <p:txBody>
          <a:bodyPr>
            <a:noAutofit/>
          </a:bodyPr>
          <a:lstStyle/>
          <a:p>
            <a:r>
              <a:rPr lang="cs-CZ" sz="2800" dirty="0" smtClean="0">
                <a:solidFill>
                  <a:srgbClr val="000000"/>
                </a:solidFill>
                <a:latin typeface="Chalkduster"/>
                <a:ea typeface="Calibri" pitchFamily="34" charset="0"/>
                <a:cs typeface="Chalkduster"/>
              </a:rPr>
              <a:t>Kompresní terapie CVD/CVI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07950" y="981075"/>
          <a:ext cx="8928992" cy="576064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501556"/>
                <a:gridCol w="2077553"/>
                <a:gridCol w="5349883"/>
              </a:tblGrid>
              <a:tr h="1333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</a:rPr>
                        <a:t>Kompresní třída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</a:rPr>
                        <a:t>Tlak nad kotníkem (mmHg)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Indikace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33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I.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18 – 21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</a:rPr>
                        <a:t>stádium C</a:t>
                      </a:r>
                      <a:r>
                        <a:rPr lang="cs-CZ" sz="1800" baseline="-25000" dirty="0">
                          <a:effectLst/>
                        </a:rPr>
                        <a:t>0</a:t>
                      </a:r>
                      <a:r>
                        <a:rPr lang="cs-CZ" sz="1800" dirty="0">
                          <a:effectLst/>
                        </a:rPr>
                        <a:t> – C</a:t>
                      </a:r>
                      <a:r>
                        <a:rPr lang="cs-CZ" sz="1800" baseline="-25000" dirty="0">
                          <a:effectLst/>
                        </a:rPr>
                        <a:t>1</a:t>
                      </a:r>
                      <a:r>
                        <a:rPr lang="cs-CZ" sz="1800" dirty="0">
                          <a:effectLst/>
                        </a:rPr>
                        <a:t/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prevence vzniku varixů v graviditě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prevence vzniku varixů u pracujících ve stoje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79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</a:rPr>
                        <a:t>II.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23 – 32 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stádium C</a:t>
                      </a:r>
                      <a:r>
                        <a:rPr lang="cs-CZ" sz="1800" baseline="-25000">
                          <a:effectLst/>
                        </a:rPr>
                        <a:t>2</a:t>
                      </a:r>
                      <a:r>
                        <a:rPr lang="cs-CZ" sz="1800">
                          <a:effectLst/>
                        </a:rPr>
                        <a:t> – C</a:t>
                      </a:r>
                      <a:r>
                        <a:rPr lang="cs-CZ" sz="1800" baseline="-25000">
                          <a:effectLst/>
                        </a:rPr>
                        <a:t>4</a:t>
                      </a:r>
                      <a:r>
                        <a:rPr lang="cs-CZ" sz="1800">
                          <a:effectLst/>
                        </a:rPr>
                        <a:t/>
                      </a:r>
                      <a:br>
                        <a:rPr lang="cs-CZ" sz="1800">
                          <a:effectLst/>
                        </a:rPr>
                      </a:br>
                      <a:r>
                        <a:rPr lang="cs-CZ" sz="1800">
                          <a:effectLst/>
                        </a:rPr>
                        <a:t>těhotné ženy s varixy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33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III.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34 – 46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stádium C</a:t>
                      </a:r>
                      <a:r>
                        <a:rPr lang="cs-CZ" sz="1800" baseline="-25000">
                          <a:effectLst/>
                        </a:rPr>
                        <a:t>5</a:t>
                      </a:r>
                      <a:r>
                        <a:rPr lang="cs-CZ" sz="1800">
                          <a:effectLst/>
                        </a:rPr>
                        <a:t/>
                      </a:r>
                      <a:br>
                        <a:rPr lang="cs-CZ" sz="1800">
                          <a:effectLst/>
                        </a:rPr>
                      </a:br>
                      <a:r>
                        <a:rPr lang="cs-CZ" sz="1800">
                          <a:effectLst/>
                        </a:rPr>
                        <a:t>varixy po flebotrombóze</a:t>
                      </a:r>
                      <a:br>
                        <a:rPr lang="cs-CZ" sz="1800">
                          <a:effectLst/>
                        </a:rPr>
                      </a:br>
                      <a:r>
                        <a:rPr lang="cs-CZ" sz="1800">
                          <a:effectLst/>
                        </a:rPr>
                        <a:t>flebolymfedém s ložiskovou fibrotizací podkoží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79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IV.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nad 49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</a:rPr>
                        <a:t>posttrombotický syndrom s </a:t>
                      </a:r>
                      <a:r>
                        <a:rPr lang="cs-CZ" sz="1800" dirty="0" err="1">
                          <a:effectLst/>
                        </a:rPr>
                        <a:t>lypodermatosklerózou</a:t>
                      </a:r>
                      <a:r>
                        <a:rPr lang="cs-CZ" sz="1800" dirty="0">
                          <a:effectLst/>
                        </a:rPr>
                        <a:t/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 err="1">
                          <a:effectLst/>
                        </a:rPr>
                        <a:t>flebolymfedém</a:t>
                      </a:r>
                      <a:r>
                        <a:rPr lang="cs-CZ" sz="1800" dirty="0">
                          <a:effectLst/>
                        </a:rPr>
                        <a:t> s difúzní </a:t>
                      </a:r>
                      <a:r>
                        <a:rPr lang="cs-CZ" sz="1800" dirty="0" err="1">
                          <a:effectLst/>
                        </a:rPr>
                        <a:t>fibrotizací</a:t>
                      </a:r>
                      <a:r>
                        <a:rPr lang="cs-CZ" sz="1800" dirty="0">
                          <a:effectLst/>
                        </a:rPr>
                        <a:t> podkoží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58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-3175" y="160338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 b="1" dirty="0">
                <a:solidFill>
                  <a:srgbClr val="000000"/>
                </a:solidFill>
                <a:latin typeface="Chalkduster"/>
                <a:cs typeface="Chalkduster"/>
              </a:rPr>
              <a:t>Radiofrekvenční ablace – RFITT</a:t>
            </a:r>
          </a:p>
        </p:txBody>
      </p:sp>
      <p:pic>
        <p:nvPicPr>
          <p:cNvPr id="75779" name="Picture 21" descr="DSC00032"/>
          <p:cNvPicPr>
            <a:picLocks noChangeAspect="1" noChangeArrowheads="1"/>
          </p:cNvPicPr>
          <p:nvPr/>
        </p:nvPicPr>
        <p:blipFill>
          <a:blip r:embed="rId2" cstate="print"/>
          <a:srcRect t="19540" r="18105"/>
          <a:stretch>
            <a:fillRect/>
          </a:stretch>
        </p:blipFill>
        <p:spPr bwMode="auto">
          <a:xfrm>
            <a:off x="179388" y="4213225"/>
            <a:ext cx="33210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6"/>
          <p:cNvPicPr>
            <a:picLocks noChangeAspect="1" noChangeArrowheads="1"/>
          </p:cNvPicPr>
          <p:nvPr/>
        </p:nvPicPr>
        <p:blipFill>
          <a:blip r:embed="rId3" cstate="print"/>
          <a:srcRect t="7718"/>
          <a:stretch>
            <a:fillRect/>
          </a:stretch>
        </p:blipFill>
        <p:spPr bwMode="auto">
          <a:xfrm>
            <a:off x="4248150" y="4214813"/>
            <a:ext cx="46101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0" y="1143000"/>
            <a:ext cx="89296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cs-CZ" sz="2400" dirty="0" smtClean="0">
                <a:latin typeface="+mn-lt"/>
                <a:cs typeface="Arial" charset="0"/>
                <a:sym typeface="Symbol" pitchFamily="18" charset="2"/>
              </a:rPr>
              <a:t>elektrický </a:t>
            </a:r>
            <a:r>
              <a:rPr lang="cs-CZ" sz="2400" dirty="0">
                <a:latin typeface="+mn-lt"/>
                <a:cs typeface="Arial" charset="0"/>
                <a:sym typeface="Symbol" pitchFamily="18" charset="2"/>
              </a:rPr>
              <a:t>proud (480 kHz)</a:t>
            </a:r>
            <a:r>
              <a:rPr lang="en-US" sz="2400" dirty="0">
                <a:latin typeface="+mn-lt"/>
                <a:cs typeface="Arial" charset="0"/>
                <a:sym typeface="Symbol" pitchFamily="18" charset="2"/>
              </a:rPr>
              <a:t>  </a:t>
            </a:r>
            <a:r>
              <a:rPr lang="cs-CZ" sz="2400" dirty="0">
                <a:latin typeface="+mn-lt"/>
                <a:cs typeface="Arial" charset="0"/>
                <a:sym typeface="Symbol" pitchFamily="18" charset="2"/>
              </a:rPr>
              <a:t>tepelná energie</a:t>
            </a:r>
            <a:r>
              <a:rPr lang="en-US" sz="2400" dirty="0">
                <a:latin typeface="+mn-lt"/>
                <a:cs typeface="Arial" charset="0"/>
                <a:sym typeface="Symbol" pitchFamily="18" charset="2"/>
              </a:rPr>
              <a:t> 65-80</a:t>
            </a:r>
            <a:r>
              <a:rPr lang="en-US" sz="2400" baseline="30000" dirty="0">
                <a:latin typeface="+mn-lt"/>
                <a:cs typeface="Arial" charset="0"/>
                <a:sym typeface="Symbol" pitchFamily="18" charset="2"/>
              </a:rPr>
              <a:t>O</a:t>
            </a:r>
            <a:r>
              <a:rPr lang="en-US" sz="2400" dirty="0">
                <a:latin typeface="+mn-lt"/>
                <a:cs typeface="Arial" charset="0"/>
                <a:sym typeface="Symbol" pitchFamily="18" charset="2"/>
              </a:rPr>
              <a:t>C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>
                <a:latin typeface="+mn-lt"/>
                <a:cs typeface="Arial" charset="0"/>
              </a:rPr>
              <a:t> </a:t>
            </a:r>
            <a:r>
              <a:rPr lang="cs-CZ" sz="2400" dirty="0">
                <a:latin typeface="+mn-lt"/>
                <a:cs typeface="Arial" charset="0"/>
              </a:rPr>
              <a:t> zpětnovazebná kontrola na podkladě odporu tkáně</a:t>
            </a:r>
            <a:endParaRPr lang="en-US" sz="2400" dirty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>
                <a:latin typeface="+mn-lt"/>
                <a:cs typeface="Arial" charset="0"/>
              </a:rPr>
              <a:t> </a:t>
            </a:r>
            <a:r>
              <a:rPr lang="cs-CZ" sz="2400" dirty="0">
                <a:latin typeface="+mn-lt"/>
                <a:cs typeface="Arial" charset="0"/>
              </a:rPr>
              <a:t> v důsledku změn odporu tkáně dochází k automatické změně   </a:t>
            </a:r>
          </a:p>
          <a:p>
            <a:pPr>
              <a:defRPr/>
            </a:pPr>
            <a:r>
              <a:rPr lang="cs-CZ" sz="2400" dirty="0">
                <a:latin typeface="+mn-lt"/>
                <a:cs typeface="Arial" charset="0"/>
              </a:rPr>
              <a:t>    napětí definované pro daný výkon</a:t>
            </a:r>
            <a:endParaRPr lang="en-US" sz="2400" dirty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>
                <a:latin typeface="+mn-lt"/>
                <a:cs typeface="Arial" charset="0"/>
              </a:rPr>
              <a:t> </a:t>
            </a:r>
            <a:r>
              <a:rPr lang="cs-CZ" sz="2400" dirty="0">
                <a:latin typeface="+mn-lt"/>
                <a:cs typeface="Arial" charset="0"/>
              </a:rPr>
              <a:t> UZ navigovaný zákrok</a:t>
            </a:r>
            <a:endParaRPr lang="en-US" sz="2400" dirty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>
                <a:latin typeface="+mn-lt"/>
                <a:cs typeface="Arial" charset="0"/>
              </a:rPr>
              <a:t> </a:t>
            </a:r>
            <a:r>
              <a:rPr lang="cs-CZ" sz="2400" dirty="0">
                <a:latin typeface="+mn-lt"/>
                <a:cs typeface="Arial" charset="0"/>
              </a:rPr>
              <a:t> indikace </a:t>
            </a:r>
            <a:r>
              <a:rPr lang="en-US" sz="2400" dirty="0">
                <a:latin typeface="Arial" charset="0"/>
                <a:cs typeface="Arial" charset="0"/>
                <a:sym typeface="Symbol" pitchFamily="18" charset="2"/>
              </a:rPr>
              <a:t> </a:t>
            </a:r>
            <a:r>
              <a:rPr lang="cs-CZ" sz="2400" dirty="0">
                <a:latin typeface="Arial" charset="0"/>
                <a:cs typeface="Arial" charset="0"/>
                <a:sym typeface="Symbol" pitchFamily="18" charset="2"/>
              </a:rPr>
              <a:t>všechna stádia </a:t>
            </a:r>
            <a:r>
              <a:rPr lang="en-US" sz="2400" dirty="0">
                <a:latin typeface="Arial" charset="0"/>
                <a:cs typeface="Arial" charset="0"/>
                <a:sym typeface="Symbol" pitchFamily="18" charset="2"/>
              </a:rPr>
              <a:t>CVI</a:t>
            </a:r>
            <a:endParaRPr lang="en-US" sz="24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3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400" b="1" dirty="0" err="1">
                <a:solidFill>
                  <a:srgbClr val="000000"/>
                </a:solidFill>
                <a:latin typeface="Chalkduster"/>
                <a:cs typeface="Chalkduster"/>
              </a:rPr>
              <a:t>Miniflebectomie</a:t>
            </a:r>
            <a:endParaRPr lang="cs-CZ" sz="4400" b="1" dirty="0">
              <a:solidFill>
                <a:srgbClr val="000000"/>
              </a:solidFill>
              <a:latin typeface="Chalkduster"/>
              <a:cs typeface="Chalkduster"/>
            </a:endParaRPr>
          </a:p>
        </p:txBody>
      </p:sp>
      <p:sp>
        <p:nvSpPr>
          <p:cNvPr id="50179" name="TextovéPole 2"/>
          <p:cNvSpPr txBox="1">
            <a:spLocks noChangeArrowheads="1"/>
          </p:cNvSpPr>
          <p:nvPr/>
        </p:nvSpPr>
        <p:spPr bwMode="auto">
          <a:xfrm>
            <a:off x="0" y="1285875"/>
            <a:ext cx="64043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z vpichových incizí extrakce insuficientních žil </a:t>
            </a:r>
          </a:p>
          <a:p>
            <a:r>
              <a:rPr lang="cs-CZ" sz="2400" dirty="0">
                <a:solidFill>
                  <a:srgbClr val="000000"/>
                </a:solidFill>
              </a:rPr>
              <a:t>   </a:t>
            </a:r>
            <a:r>
              <a:rPr lang="cs-CZ" sz="2400" dirty="0" err="1">
                <a:solidFill>
                  <a:srgbClr val="000000"/>
                </a:solidFill>
              </a:rPr>
              <a:t>specielním</a:t>
            </a:r>
            <a:r>
              <a:rPr lang="cs-CZ" sz="2400" dirty="0">
                <a:solidFill>
                  <a:srgbClr val="000000"/>
                </a:solidFill>
              </a:rPr>
              <a:t> instrumentariem</a:t>
            </a:r>
          </a:p>
        </p:txBody>
      </p:sp>
      <p:pic>
        <p:nvPicPr>
          <p:cNvPr id="50180" name="Obrázek 3" descr="File00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2308066"/>
            <a:ext cx="4084637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ovéPole 4"/>
          <p:cNvSpPr txBox="1">
            <a:spLocks noChangeArrowheads="1"/>
          </p:cNvSpPr>
          <p:nvPr/>
        </p:nvSpPr>
        <p:spPr bwMode="auto">
          <a:xfrm>
            <a:off x="0" y="5473700"/>
            <a:ext cx="878681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riziková oblast- </a:t>
            </a:r>
            <a:r>
              <a:rPr lang="cs-CZ" sz="2400" dirty="0" err="1">
                <a:solidFill>
                  <a:srgbClr val="000000"/>
                </a:solidFill>
              </a:rPr>
              <a:t>perimaleolárně</a:t>
            </a:r>
            <a:r>
              <a:rPr lang="cs-CZ" sz="2400" dirty="0">
                <a:solidFill>
                  <a:srgbClr val="000000"/>
                </a:solidFill>
              </a:rPr>
              <a:t> a distálně od   </a:t>
            </a:r>
          </a:p>
          <a:p>
            <a:r>
              <a:rPr lang="cs-CZ" sz="2400" dirty="0">
                <a:solidFill>
                  <a:srgbClr val="000000"/>
                </a:solidFill>
              </a:rPr>
              <a:t>    kotníků – riziko poranění senzitivních kožních nervů </a:t>
            </a:r>
          </a:p>
          <a:p>
            <a:r>
              <a:rPr lang="cs-CZ" sz="2400" dirty="0">
                <a:solidFill>
                  <a:srgbClr val="000000"/>
                </a:solidFill>
              </a:rPr>
              <a:t>    a lymfatických cév</a:t>
            </a:r>
          </a:p>
        </p:txBody>
      </p:sp>
      <p:pic>
        <p:nvPicPr>
          <p:cNvPr id="50182" name="Picture 5" descr="C:\Dokumenty\Lukáš\Kojetín 2003\Varixy\PICT0136.JPG"/>
          <p:cNvPicPr>
            <a:picLocks noChangeAspect="1" noChangeArrowheads="1"/>
          </p:cNvPicPr>
          <p:nvPr/>
        </p:nvPicPr>
        <p:blipFill>
          <a:blip r:embed="rId3" cstate="print"/>
          <a:srcRect l="4839" t="18280" r="14516" b="8603"/>
          <a:stretch>
            <a:fillRect/>
          </a:stretch>
        </p:blipFill>
        <p:spPr bwMode="auto">
          <a:xfrm>
            <a:off x="6715124" y="2016039"/>
            <a:ext cx="24288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2" descr="F:\VArixy - přednášky\foto\Varixy\PICT0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25" y="3643313"/>
            <a:ext cx="242887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3" descr="F:\VArixy - přednášky\foto\Varixy\PICT0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57438"/>
            <a:ext cx="2714625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099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Pohybový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aparát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Fraktury ad RTG </a:t>
            </a:r>
          </a:p>
          <a:p>
            <a:r>
              <a:rPr lang="cs-CZ" dirty="0" err="1" smtClean="0"/>
              <a:t>Gonitidy</a:t>
            </a:r>
            <a:r>
              <a:rPr lang="cs-CZ" dirty="0" smtClean="0"/>
              <a:t> a coxitidy UZ vyšetření a ev. punkce pod </a:t>
            </a:r>
            <a:r>
              <a:rPr lang="cs-CZ" dirty="0" err="1" smtClean="0"/>
              <a:t>sono</a:t>
            </a:r>
            <a:r>
              <a:rPr lang="cs-CZ" dirty="0" smtClean="0"/>
              <a:t> kontrolu s vyšetřením výpotku</a:t>
            </a:r>
          </a:p>
          <a:p>
            <a:r>
              <a:rPr lang="cs-CZ" dirty="0" err="1" smtClean="0"/>
              <a:t>Bakerská</a:t>
            </a:r>
            <a:r>
              <a:rPr lang="cs-CZ" dirty="0" smtClean="0"/>
              <a:t> cysta – větší je překážkou v odtoku krve, může docházet k velmi bolestivé ruptuře, diagnostika je suverénně UZ</a:t>
            </a:r>
          </a:p>
          <a:p>
            <a:r>
              <a:rPr lang="cs-CZ" dirty="0" smtClean="0"/>
              <a:t>Traumata zvláště u pacientů na antikoagulační terapii jsou riziková stran hematomů (CAVE </a:t>
            </a:r>
            <a:r>
              <a:rPr lang="cs-CZ" dirty="0" err="1" smtClean="0"/>
              <a:t>retroperitoneální</a:t>
            </a:r>
            <a:r>
              <a:rPr lang="cs-CZ" dirty="0" smtClean="0"/>
              <a:t> hematom)</a:t>
            </a:r>
          </a:p>
          <a:p>
            <a:r>
              <a:rPr lang="cs-CZ" dirty="0" smtClean="0"/>
              <a:t>Nutné vyloučit ev. </a:t>
            </a:r>
            <a:r>
              <a:rPr lang="cs-CZ" dirty="0" err="1" smtClean="0"/>
              <a:t>kompartment</a:t>
            </a:r>
            <a:r>
              <a:rPr lang="cs-CZ" dirty="0" smtClean="0"/>
              <a:t> syndrom – UZ ev. ABI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42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400" b="1" dirty="0" err="1">
                <a:solidFill>
                  <a:srgbClr val="000000"/>
                </a:solidFill>
                <a:latin typeface="Chalkduster"/>
                <a:cs typeface="Chalkduster"/>
              </a:rPr>
              <a:t>Stripping</a:t>
            </a:r>
            <a:endParaRPr lang="cs-CZ" sz="4400" b="1" dirty="0">
              <a:solidFill>
                <a:srgbClr val="000000"/>
              </a:solidFill>
              <a:latin typeface="Chalkduster"/>
              <a:cs typeface="Chalkduster"/>
            </a:endParaRP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928688"/>
            <a:ext cx="8143875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0"/>
            <a:ext cx="49720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25" y="4225925"/>
            <a:ext cx="173355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ovéPole 4"/>
          <p:cNvSpPr txBox="1">
            <a:spLocks noChangeArrowheads="1"/>
          </p:cNvSpPr>
          <p:nvPr/>
        </p:nvSpPr>
        <p:spPr bwMode="auto">
          <a:xfrm>
            <a:off x="155575" y="3548063"/>
            <a:ext cx="4786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invaginační </a:t>
            </a:r>
            <a:r>
              <a:rPr lang="cs-CZ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stripping</a:t>
            </a:r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8" name="TextovéPole 12"/>
          <p:cNvSpPr txBox="1">
            <a:spLocks noChangeArrowheads="1"/>
          </p:cNvSpPr>
          <p:nvPr/>
        </p:nvSpPr>
        <p:spPr bwMode="auto">
          <a:xfrm>
            <a:off x="6835775" y="3786188"/>
            <a:ext cx="2305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hematom po </a:t>
            </a:r>
          </a:p>
          <a:p>
            <a:pPr algn="ctr"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strippingu</a:t>
            </a:r>
            <a:endParaRPr lang="cs-CZ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3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805238"/>
            <a:ext cx="428625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Obrázek 5" descr="P9260067.JPG"/>
          <p:cNvPicPr>
            <a:picLocks noChangeAspect="1"/>
          </p:cNvPicPr>
          <p:nvPr/>
        </p:nvPicPr>
        <p:blipFill>
          <a:blip r:embed="rId3" cstate="print"/>
          <a:srcRect l="26563" t="22916" r="35156" b="35417"/>
          <a:stretch>
            <a:fillRect/>
          </a:stretch>
        </p:blipFill>
        <p:spPr bwMode="auto">
          <a:xfrm>
            <a:off x="4441825" y="4775200"/>
            <a:ext cx="220186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Obrázek 8" descr="P9260074.JPG"/>
          <p:cNvPicPr>
            <a:picLocks noChangeAspect="1"/>
          </p:cNvPicPr>
          <p:nvPr/>
        </p:nvPicPr>
        <p:blipFill>
          <a:blip r:embed="rId4" cstate="print"/>
          <a:srcRect l="51605" t="46895" r="21581" b="28125"/>
          <a:stretch>
            <a:fillRect/>
          </a:stretch>
        </p:blipFill>
        <p:spPr bwMode="auto">
          <a:xfrm>
            <a:off x="6643688" y="4910138"/>
            <a:ext cx="2376487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ovéPole 9"/>
          <p:cNvSpPr txBox="1">
            <a:spLocks noChangeArrowheads="1"/>
          </p:cNvSpPr>
          <p:nvPr/>
        </p:nvSpPr>
        <p:spPr bwMode="auto">
          <a:xfrm>
            <a:off x="4640263" y="3811588"/>
            <a:ext cx="3057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Princip pěnové sklerotizace:</a:t>
            </a:r>
          </a:p>
          <a:p>
            <a:r>
              <a:rPr lang="cs-CZ"/>
              <a:t>Roztok ve formě kapaliny</a:t>
            </a:r>
          </a:p>
          <a:p>
            <a:r>
              <a:rPr lang="cs-CZ"/>
              <a:t>	Pěna</a:t>
            </a:r>
          </a:p>
        </p:txBody>
      </p:sp>
      <p:cxnSp>
        <p:nvCxnSpPr>
          <p:cNvPr id="14" name="Přímá spojnice se šipkou 13"/>
          <p:cNvCxnSpPr>
            <a:stCxn id="60421" idx="1"/>
          </p:cNvCxnSpPr>
          <p:nvPr/>
        </p:nvCxnSpPr>
        <p:spPr>
          <a:xfrm flipH="1">
            <a:off x="2357438" y="4273550"/>
            <a:ext cx="2282825" cy="30797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5541963" y="4592638"/>
            <a:ext cx="2198687" cy="78105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4211638" y="4579938"/>
            <a:ext cx="1330325" cy="15398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>
            <a:stCxn id="60421" idx="1"/>
          </p:cNvCxnSpPr>
          <p:nvPr/>
        </p:nvCxnSpPr>
        <p:spPr>
          <a:xfrm>
            <a:off x="4640263" y="4273550"/>
            <a:ext cx="0" cy="636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6" name="Obrázek 11" descr="endoscopy 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513" y="188913"/>
            <a:ext cx="287655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7" name="TextovéPole 12"/>
          <p:cNvSpPr txBox="1">
            <a:spLocks noChangeArrowheads="1"/>
          </p:cNvSpPr>
          <p:nvPr/>
        </p:nvSpPr>
        <p:spPr bwMode="auto">
          <a:xfrm>
            <a:off x="3167063" y="638175"/>
            <a:ext cx="59499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/>
              <a:t>a – Žíla před zákrokem, je patrný reflux v podobě proudu krve    </a:t>
            </a:r>
          </a:p>
          <a:p>
            <a:r>
              <a:rPr lang="cs-CZ" sz="1600"/>
              <a:t>      uprostřed lumen.</a:t>
            </a:r>
          </a:p>
          <a:p>
            <a:r>
              <a:rPr lang="cs-CZ" sz="1600"/>
              <a:t>b – Špička jehly proniknuvší stěnou žíly těsně před vstříknutím </a:t>
            </a:r>
          </a:p>
          <a:p>
            <a:r>
              <a:rPr lang="cs-CZ" sz="1600"/>
              <a:t>       napěněného sklerotizantu.</a:t>
            </a:r>
          </a:p>
          <a:p>
            <a:r>
              <a:rPr lang="cs-CZ" sz="1600"/>
              <a:t>c – Viditelné bublinky sklerotizantu těsně po jeho vstříknutí do </a:t>
            </a:r>
          </a:p>
          <a:p>
            <a:r>
              <a:rPr lang="cs-CZ" sz="1600"/>
              <a:t>      lumen žíly.</a:t>
            </a:r>
          </a:p>
          <a:p>
            <a:r>
              <a:rPr lang="cs-CZ" sz="1600"/>
              <a:t>d – Narušená endoteliální vrstva žilní stěny je patrná počínající </a:t>
            </a:r>
          </a:p>
          <a:p>
            <a:r>
              <a:rPr lang="cs-CZ" sz="1600"/>
              <a:t>      obliterace a vazospasmus.</a:t>
            </a:r>
          </a:p>
        </p:txBody>
      </p:sp>
      <p:sp>
        <p:nvSpPr>
          <p:cNvPr id="60428" name="TextovéPole 15"/>
          <p:cNvSpPr txBox="1">
            <a:spLocks noChangeArrowheads="1"/>
          </p:cNvSpPr>
          <p:nvPr/>
        </p:nvSpPr>
        <p:spPr bwMode="auto">
          <a:xfrm>
            <a:off x="3364810" y="188913"/>
            <a:ext cx="25571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rgbClr val="000000"/>
                </a:solidFill>
                <a:latin typeface="Chalkduster"/>
                <a:cs typeface="Chalkduster"/>
              </a:rPr>
              <a:t>Pěnová </a:t>
            </a:r>
            <a:r>
              <a:rPr lang="cs-CZ" sz="1600" b="1" dirty="0">
                <a:solidFill>
                  <a:srgbClr val="000000"/>
                </a:solidFill>
                <a:latin typeface="Chalkduster"/>
                <a:cs typeface="Chalkduster"/>
              </a:rPr>
              <a:t>sklerotizace</a:t>
            </a:r>
          </a:p>
        </p:txBody>
      </p:sp>
    </p:spTree>
    <p:extLst>
      <p:ext uri="{BB962C8B-B14F-4D97-AF65-F5344CB8AC3E}">
        <p14:creationId xmlns:p14="http://schemas.microsoft.com/office/powerpoint/2010/main" val="21959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Clarivein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Mechanochemické</a:t>
            </a:r>
            <a:r>
              <a:rPr lang="cs-CZ" dirty="0" smtClean="0"/>
              <a:t> poškození žilní stěny</a:t>
            </a:r>
          </a:p>
          <a:p>
            <a:r>
              <a:rPr lang="cs-CZ" dirty="0" smtClean="0"/>
              <a:t>Řešení ambulantně</a:t>
            </a:r>
          </a:p>
          <a:p>
            <a:r>
              <a:rPr lang="cs-CZ" dirty="0" smtClean="0"/>
              <a:t>Minimální  limitace pacienta</a:t>
            </a:r>
          </a:p>
          <a:p>
            <a:r>
              <a:rPr lang="cs-CZ" dirty="0" err="1" smtClean="0"/>
              <a:t>Sklerotizans</a:t>
            </a:r>
            <a:r>
              <a:rPr lang="cs-CZ" dirty="0" smtClean="0"/>
              <a:t> </a:t>
            </a:r>
            <a:r>
              <a:rPr lang="cs-CZ" dirty="0" err="1" smtClean="0"/>
              <a:t>Aethoxysklerol</a:t>
            </a:r>
            <a:r>
              <a:rPr lang="cs-CZ" dirty="0" smtClean="0"/>
              <a:t>, </a:t>
            </a:r>
            <a:r>
              <a:rPr lang="cs-CZ" dirty="0" err="1" smtClean="0"/>
              <a:t>Fibro</a:t>
            </a:r>
            <a:r>
              <a:rPr lang="cs-CZ" dirty="0" smtClean="0"/>
              <a:t> </a:t>
            </a:r>
            <a:r>
              <a:rPr lang="cs-CZ" dirty="0" err="1" smtClean="0"/>
              <a:t>vein</a:t>
            </a:r>
            <a:endParaRPr lang="cs-CZ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568" b="-5056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81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Skleroterapie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Sklerotizace limitace:</a:t>
            </a:r>
          </a:p>
          <a:p>
            <a:r>
              <a:rPr lang="cs-CZ" dirty="0" smtClean="0"/>
              <a:t>Preferujeme provádění na podzim a zimě</a:t>
            </a:r>
          </a:p>
          <a:p>
            <a:r>
              <a:rPr lang="cs-CZ" dirty="0" smtClean="0"/>
              <a:t>Riziko pigmentací (hlavně po oslunění)</a:t>
            </a:r>
          </a:p>
          <a:p>
            <a:r>
              <a:rPr lang="cs-CZ" dirty="0" smtClean="0"/>
              <a:t>Riziko flebitidy</a:t>
            </a:r>
          </a:p>
          <a:p>
            <a:r>
              <a:rPr lang="cs-CZ" dirty="0" smtClean="0"/>
              <a:t>PE a hluboká žilní trombóza jsou málo četné ale vyloučit je nelze</a:t>
            </a:r>
          </a:p>
          <a:p>
            <a:endParaRPr lang="cs-CZ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8" b="-848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halkduster"/>
                <a:cs typeface="Chalkduster"/>
              </a:rPr>
              <a:t>Náš cíl</a:t>
            </a:r>
            <a:endParaRPr lang="cs-CZ" dirty="0">
              <a:latin typeface="Chalkduster"/>
              <a:cs typeface="Chalkduster"/>
            </a:endParaRPr>
          </a:p>
        </p:txBody>
      </p:sp>
      <p:pic>
        <p:nvPicPr>
          <p:cNvPr id="4" name="Zástupný symbol pro obsah 3" descr="http://img.alibaba.com/wsphoto/v0/291453069/Sexy-Stocking-Hot-Wholesale-Lace-Stockings-Leg-Wear-Sexy-Free-Shipping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57267" y="1609725"/>
            <a:ext cx="403886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61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Trombósy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9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301166"/>
            <a:ext cx="7570787" cy="1411941"/>
          </a:xfrm>
        </p:spPr>
        <p:txBody>
          <a:bodyPr>
            <a:noAutofit/>
          </a:bodyPr>
          <a:lstStyle/>
          <a:p>
            <a:r>
              <a:rPr lang="en-US" sz="4400" dirty="0" err="1" smtClean="0">
                <a:latin typeface="Chalkduster"/>
                <a:cs typeface="Chalkduster"/>
              </a:rPr>
              <a:t>Doporučení</a:t>
            </a:r>
            <a:r>
              <a:rPr lang="en-US" sz="4400" dirty="0" smtClean="0">
                <a:latin typeface="Chalkduster"/>
                <a:cs typeface="Chalkduster"/>
              </a:rPr>
              <a:t> </a:t>
            </a:r>
            <a:r>
              <a:rPr lang="en-US" sz="4400" dirty="0" err="1" smtClean="0">
                <a:latin typeface="Chalkduster"/>
                <a:cs typeface="Chalkduster"/>
              </a:rPr>
              <a:t>všeobecná</a:t>
            </a:r>
            <a:r>
              <a:rPr lang="en-US" sz="4400" dirty="0" smtClean="0">
                <a:latin typeface="Chalkduster"/>
                <a:cs typeface="Chalkduster"/>
              </a:rPr>
              <a:t> pro </a:t>
            </a:r>
            <a:r>
              <a:rPr lang="en-US" sz="4400" dirty="0" err="1" smtClean="0">
                <a:latin typeface="Chalkduster"/>
                <a:cs typeface="Chalkduster"/>
              </a:rPr>
              <a:t>antikoagulační</a:t>
            </a:r>
            <a:r>
              <a:rPr lang="en-US" sz="4400" dirty="0" smtClean="0">
                <a:latin typeface="Chalkduster"/>
                <a:cs typeface="Chalkduster"/>
              </a:rPr>
              <a:t> </a:t>
            </a:r>
            <a:r>
              <a:rPr lang="en-US" sz="4400" dirty="0" err="1" smtClean="0">
                <a:latin typeface="Chalkduster"/>
                <a:cs typeface="Chalkduster"/>
              </a:rPr>
              <a:t>terapii</a:t>
            </a:r>
            <a:endParaRPr lang="en-US" sz="4400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2328576"/>
            <a:ext cx="7570787" cy="4289611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/>
              <a:t>Není doporučován klid na lůžku !!! S výjimkou </a:t>
            </a:r>
            <a:r>
              <a:rPr lang="cs-CZ" dirty="0" err="1" smtClean="0"/>
              <a:t>ileofemorálních</a:t>
            </a:r>
            <a:r>
              <a:rPr lang="cs-CZ" dirty="0" smtClean="0"/>
              <a:t> trombóz</a:t>
            </a:r>
          </a:p>
          <a:p>
            <a:r>
              <a:rPr lang="cs-CZ" dirty="0" smtClean="0"/>
              <a:t>Nutné informovat lékaře před invazivními zákroky – vysazení (nebo </a:t>
            </a:r>
            <a:r>
              <a:rPr lang="cs-CZ" dirty="0" err="1" smtClean="0"/>
              <a:t>bridge</a:t>
            </a:r>
            <a:r>
              <a:rPr lang="cs-CZ" dirty="0" smtClean="0"/>
              <a:t> terapie LW Heparinem – nověji zpochybňovaná)</a:t>
            </a:r>
          </a:p>
          <a:p>
            <a:r>
              <a:rPr lang="cs-CZ" dirty="0" smtClean="0"/>
              <a:t>Omezit rizikové aktivity – kontaktní sporty</a:t>
            </a:r>
          </a:p>
          <a:p>
            <a:r>
              <a:rPr lang="cs-CZ" dirty="0" smtClean="0"/>
              <a:t>Pacienty vybavit kartičkou, do propouštěcí zprávy explicitně napsat “pacient je léčen antikoagulační terapií”</a:t>
            </a:r>
          </a:p>
          <a:p>
            <a:r>
              <a:rPr lang="cs-CZ" dirty="0" smtClean="0"/>
              <a:t>Dietní opatření u </a:t>
            </a:r>
            <a:r>
              <a:rPr lang="cs-CZ" dirty="0" err="1" smtClean="0"/>
              <a:t>warfarinu</a:t>
            </a:r>
            <a:endParaRPr lang="cs-CZ" dirty="0" smtClean="0"/>
          </a:p>
          <a:p>
            <a:r>
              <a:rPr lang="cs-CZ" dirty="0" smtClean="0"/>
              <a:t>Užívání léku s potravou u </a:t>
            </a:r>
            <a:r>
              <a:rPr lang="cs-CZ" dirty="0" err="1" smtClean="0"/>
              <a:t>rivaroxabanu</a:t>
            </a:r>
            <a:endParaRPr lang="cs-CZ" dirty="0" smtClean="0"/>
          </a:p>
          <a:p>
            <a:r>
              <a:rPr lang="cs-CZ" dirty="0" smtClean="0"/>
              <a:t>Pravidelně kontrolovat krevní obraz, </a:t>
            </a:r>
            <a:r>
              <a:rPr lang="cs-CZ" dirty="0" err="1" smtClean="0"/>
              <a:t>moč+sed</a:t>
            </a:r>
            <a:r>
              <a:rPr lang="cs-CZ" dirty="0" smtClean="0"/>
              <a:t> k vyloučení </a:t>
            </a:r>
            <a:r>
              <a:rPr lang="cs-CZ" dirty="0" err="1" smtClean="0"/>
              <a:t>mikrokrvácení</a:t>
            </a:r>
            <a:endParaRPr lang="cs-CZ" dirty="0" smtClean="0"/>
          </a:p>
          <a:p>
            <a:r>
              <a:rPr lang="cs-CZ" dirty="0" smtClean="0"/>
              <a:t>Kontroly renálních </a:t>
            </a:r>
            <a:r>
              <a:rPr lang="cs-CZ" dirty="0" err="1" smtClean="0"/>
              <a:t>fcí</a:t>
            </a:r>
            <a:r>
              <a:rPr lang="cs-CZ" dirty="0" smtClean="0"/>
              <a:t> (při zhoršení může dojít k změně účinnosti)</a:t>
            </a:r>
          </a:p>
          <a:p>
            <a:r>
              <a:rPr lang="cs-CZ" dirty="0" smtClean="0"/>
              <a:t>Všechna krvácení konzultovat s lékařem, často signalizuji </a:t>
            </a:r>
            <a:r>
              <a:rPr lang="cs-CZ" dirty="0" err="1" smtClean="0"/>
              <a:t>locus</a:t>
            </a:r>
            <a:r>
              <a:rPr lang="cs-CZ" dirty="0" smtClean="0"/>
              <a:t> </a:t>
            </a:r>
            <a:r>
              <a:rPr lang="cs-CZ" dirty="0" err="1" smtClean="0"/>
              <a:t>minoris</a:t>
            </a:r>
            <a:r>
              <a:rPr lang="cs-CZ" dirty="0" smtClean="0"/>
              <a:t> </a:t>
            </a:r>
            <a:r>
              <a:rPr lang="cs-CZ" dirty="0" err="1" smtClean="0"/>
              <a:t>rezistenciae</a:t>
            </a:r>
            <a:r>
              <a:rPr lang="cs-CZ" dirty="0" smtClean="0"/>
              <a:t> – TU!!!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249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Lokální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r>
              <a:rPr lang="en-US" dirty="0" err="1" smtClean="0">
                <a:latin typeface="Chalkduster"/>
                <a:cs typeface="Chalkduster"/>
              </a:rPr>
              <a:t>trombolýza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Není</a:t>
            </a:r>
            <a:r>
              <a:rPr lang="en-US" dirty="0" smtClean="0"/>
              <a:t> v </a:t>
            </a:r>
            <a:r>
              <a:rPr lang="en-US" dirty="0" err="1" smtClean="0"/>
              <a:t>doporučených</a:t>
            </a:r>
            <a:r>
              <a:rPr lang="en-US" dirty="0" smtClean="0"/>
              <a:t> </a:t>
            </a:r>
            <a:r>
              <a:rPr lang="en-US" dirty="0" err="1" smtClean="0"/>
              <a:t>postupech</a:t>
            </a:r>
            <a:r>
              <a:rPr lang="en-US" dirty="0" smtClean="0"/>
              <a:t> ACCP</a:t>
            </a:r>
          </a:p>
          <a:p>
            <a:r>
              <a:rPr lang="en-US" dirty="0" smtClean="0"/>
              <a:t>Je </a:t>
            </a:r>
            <a:r>
              <a:rPr lang="en-US" dirty="0" err="1" smtClean="0"/>
              <a:t>nadále</a:t>
            </a:r>
            <a:r>
              <a:rPr lang="en-US" dirty="0" smtClean="0"/>
              <a:t> v ČR </a:t>
            </a:r>
            <a:r>
              <a:rPr lang="en-US" dirty="0" err="1" smtClean="0"/>
              <a:t>prováděna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Indikována</a:t>
            </a:r>
            <a:r>
              <a:rPr lang="en-US" dirty="0" smtClean="0"/>
              <a:t> pro </a:t>
            </a:r>
            <a:r>
              <a:rPr lang="en-US" dirty="0" err="1" smtClean="0"/>
              <a:t>ileofemorální</a:t>
            </a:r>
            <a:r>
              <a:rPr lang="en-US" dirty="0" smtClean="0"/>
              <a:t> </a:t>
            </a:r>
            <a:r>
              <a:rPr lang="en-US" dirty="0" err="1" smtClean="0"/>
              <a:t>trombosu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. </a:t>
            </a:r>
            <a:r>
              <a:rPr lang="en-US" dirty="0" err="1"/>
              <a:t>s</a:t>
            </a:r>
            <a:r>
              <a:rPr lang="en-US" dirty="0" err="1" smtClean="0"/>
              <a:t>ubclaviální</a:t>
            </a:r>
            <a:r>
              <a:rPr lang="en-US" dirty="0" smtClean="0"/>
              <a:t> </a:t>
            </a:r>
            <a:r>
              <a:rPr lang="en-US" dirty="0" err="1" smtClean="0"/>
              <a:t>trombosu</a:t>
            </a:r>
            <a:endParaRPr lang="en-US" dirty="0" smtClean="0"/>
          </a:p>
          <a:p>
            <a:r>
              <a:rPr lang="en-US" dirty="0" err="1" smtClean="0"/>
              <a:t>Indikována</a:t>
            </a:r>
            <a:r>
              <a:rPr lang="en-US" dirty="0" smtClean="0"/>
              <a:t> u </a:t>
            </a:r>
            <a:r>
              <a:rPr lang="en-US" dirty="0" err="1" smtClean="0"/>
              <a:t>mladších</a:t>
            </a:r>
            <a:r>
              <a:rPr lang="en-US" dirty="0" smtClean="0"/>
              <a:t> </a:t>
            </a:r>
            <a:r>
              <a:rPr lang="en-US" dirty="0" err="1" smtClean="0"/>
              <a:t>pacientů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rizika</a:t>
            </a:r>
            <a:r>
              <a:rPr lang="en-US" dirty="0" smtClean="0"/>
              <a:t> </a:t>
            </a:r>
            <a:r>
              <a:rPr lang="en-US" dirty="0" err="1" smtClean="0"/>
              <a:t>krvácení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Snižuje</a:t>
            </a:r>
            <a:r>
              <a:rPr lang="en-US" dirty="0" smtClean="0"/>
              <a:t> </a:t>
            </a:r>
            <a:r>
              <a:rPr lang="en-US" dirty="0" err="1" smtClean="0"/>
              <a:t>riziko</a:t>
            </a:r>
            <a:r>
              <a:rPr lang="en-US" dirty="0" smtClean="0"/>
              <a:t> </a:t>
            </a:r>
            <a:r>
              <a:rPr lang="en-US" dirty="0" err="1" smtClean="0"/>
              <a:t>výskytu</a:t>
            </a:r>
            <a:r>
              <a:rPr lang="en-US" dirty="0" smtClean="0"/>
              <a:t> </a:t>
            </a:r>
            <a:r>
              <a:rPr lang="en-US" dirty="0" err="1" smtClean="0"/>
              <a:t>posttrombotického</a:t>
            </a:r>
            <a:r>
              <a:rPr lang="en-US" dirty="0" smtClean="0"/>
              <a:t> </a:t>
            </a:r>
            <a:r>
              <a:rPr lang="en-US" dirty="0" err="1" smtClean="0"/>
              <a:t>syndromu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r="17900"/>
          <a:stretch>
            <a:fillRect/>
          </a:stretch>
        </p:blipFill>
        <p:spPr bwMode="auto">
          <a:xfrm>
            <a:off x="5317067" y="1452281"/>
            <a:ext cx="3098800" cy="234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793067"/>
            <a:ext cx="3056467" cy="2878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20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Léčba</a:t>
            </a:r>
            <a:r>
              <a:rPr lang="en-US" dirty="0" smtClean="0"/>
              <a:t> v </a:t>
            </a:r>
            <a:r>
              <a:rPr lang="en-US" dirty="0" err="1" smtClean="0"/>
              <a:t>graviditě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7533"/>
            <a:ext cx="8229600" cy="487680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cs-CZ" dirty="0"/>
          </a:p>
          <a:p>
            <a:pPr lvl="0"/>
            <a:r>
              <a:rPr lang="cs-CZ" sz="2000" dirty="0"/>
              <a:t>Léčba – nízkomolekulární </a:t>
            </a:r>
            <a:r>
              <a:rPr lang="cs-CZ" sz="2000" dirty="0" smtClean="0"/>
              <a:t>heparin</a:t>
            </a:r>
          </a:p>
          <a:p>
            <a:pPr lvl="0"/>
            <a:r>
              <a:rPr lang="cs-CZ" sz="2000" dirty="0" smtClean="0"/>
              <a:t>Monitorujeme účinnost terapie anti </a:t>
            </a:r>
            <a:r>
              <a:rPr lang="cs-CZ" sz="2000" dirty="0" err="1" smtClean="0"/>
              <a:t>Xa</a:t>
            </a:r>
            <a:endParaRPr lang="cs-CZ" sz="2000" dirty="0"/>
          </a:p>
          <a:p>
            <a:pPr lvl="0"/>
            <a:r>
              <a:rPr lang="cs-CZ" sz="2000" dirty="0"/>
              <a:t>Porod normální cestou, kromě HŽT se vznikem 7 dní před porodem v oblasti pánve</a:t>
            </a:r>
          </a:p>
          <a:p>
            <a:pPr lvl="0"/>
            <a:r>
              <a:rPr lang="cs-CZ" sz="2000" dirty="0"/>
              <a:t>Těhotné s deficitem ATIII, proteinu C, S a </a:t>
            </a:r>
            <a:r>
              <a:rPr lang="cs-CZ" sz="2000" dirty="0" err="1"/>
              <a:t>antifosfolipidovým</a:t>
            </a:r>
            <a:r>
              <a:rPr lang="cs-CZ" sz="2000" dirty="0"/>
              <a:t> syndromem mají mít prevenci </a:t>
            </a:r>
            <a:r>
              <a:rPr lang="cs-CZ" sz="2000" dirty="0" err="1"/>
              <a:t>trombembolie</a:t>
            </a:r>
            <a:r>
              <a:rPr lang="cs-CZ" sz="2000" dirty="0"/>
              <a:t> během těhotenství a po </a:t>
            </a:r>
            <a:r>
              <a:rPr lang="cs-CZ" sz="2000" dirty="0" smtClean="0"/>
              <a:t>porodu</a:t>
            </a:r>
          </a:p>
          <a:p>
            <a:pPr lvl="0"/>
            <a:r>
              <a:rPr lang="cs-CZ" sz="2000" dirty="0" smtClean="0"/>
              <a:t>Po porodu je možné pokračovat v LW Heparinu (přechází do mléka, ale nevstřebá se z </a:t>
            </a:r>
            <a:r>
              <a:rPr lang="cs-CZ" sz="2000" dirty="0" err="1" smtClean="0"/>
              <a:t>GITu</a:t>
            </a:r>
            <a:r>
              <a:rPr lang="cs-CZ" sz="2000" dirty="0" smtClean="0"/>
              <a:t> dítěte) nebo převod na </a:t>
            </a:r>
            <a:r>
              <a:rPr lang="cs-CZ" sz="2000" dirty="0" err="1" smtClean="0"/>
              <a:t>warfarin</a:t>
            </a:r>
            <a:r>
              <a:rPr lang="cs-CZ" sz="2000" dirty="0" smtClean="0"/>
              <a:t> (nepřechází do mléka)</a:t>
            </a:r>
            <a:endParaRPr lang="cs-CZ" sz="2000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63" y="4719451"/>
            <a:ext cx="3624537" cy="2138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17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 txBox="1">
            <a:spLocks noGrp="1"/>
          </p:cNvSpPr>
          <p:nvPr>
            <p:ph type="title" idx="4294967295"/>
          </p:nvPr>
        </p:nvSpPr>
        <p:spPr>
          <a:xfrm>
            <a:off x="456480" y="-232746"/>
            <a:ext cx="8229600" cy="1585049"/>
          </a:xfrm>
        </p:spPr>
        <p:txBody>
          <a:bodyPr>
            <a:spAutoFit/>
          </a:bodyPr>
          <a:lstStyle/>
          <a:p>
            <a:pPr eaLnBrk="1"/>
            <a:r>
              <a:rPr sz="3200" dirty="0">
                <a:solidFill>
                  <a:srgbClr val="000000"/>
                </a:solidFill>
                <a:latin typeface="Arial" charset="0"/>
                <a:ea typeface="Microsoft YaHei" charset="0"/>
              </a:rPr>
              <a:t>Akutní izolovaná distální DVT dolní </a:t>
            </a:r>
            <a:r>
              <a:rPr sz="3200" dirty="0" smtClean="0">
                <a:solidFill>
                  <a:srgbClr val="000000"/>
                </a:solidFill>
                <a:latin typeface="Arial" charset="0"/>
                <a:ea typeface="Microsoft YaHei" charset="0"/>
              </a:rPr>
              <a:t>končetiny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  <a:ea typeface="Microsoft YaHei" charset="0"/>
              </a:rPr>
              <a:t> ACCP 2016- možný postup</a:t>
            </a:r>
            <a:endParaRPr sz="3200" dirty="0">
              <a:solidFill>
                <a:srgbClr val="000000"/>
              </a:solidFill>
              <a:latin typeface="Arial" charset="0"/>
              <a:ea typeface="Microsoft YaHei" charset="0"/>
            </a:endParaRPr>
          </a:p>
        </p:txBody>
      </p:sp>
      <p:sp>
        <p:nvSpPr>
          <p:cNvPr id="1024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456480" y="1604328"/>
            <a:ext cx="3926880" cy="1896680"/>
          </a:xfrm>
        </p:spPr>
        <p:txBody>
          <a:bodyPr>
            <a:normAutofit fontScale="92500"/>
          </a:bodyPr>
          <a:lstStyle/>
          <a:p>
            <a:pPr eaLnBrk="1"/>
            <a:r>
              <a:rPr sz="2500" b="1" i="1" dirty="0">
                <a:solidFill>
                  <a:srgbClr val="000000"/>
                </a:solidFill>
                <a:latin typeface="Arial" charset="0"/>
                <a:ea typeface="Microsoft YaHei" charset="0"/>
              </a:rPr>
              <a:t>Bez závažných příznaků či rizik</a:t>
            </a:r>
          </a:p>
          <a:p>
            <a:pPr eaLnBrk="1">
              <a:buSzPct val="45000"/>
              <a:buFont typeface="StarSymbol" charset="0"/>
              <a:buChar char="●"/>
            </a:pPr>
            <a:r>
              <a:rPr sz="2500" dirty="0">
                <a:solidFill>
                  <a:srgbClr val="000000"/>
                </a:solidFill>
                <a:latin typeface="Arial" charset="0"/>
                <a:ea typeface="Microsoft YaHei" charset="0"/>
              </a:rPr>
              <a:t>Opakujeme UZ vyšetření á 2 týdny (Stupeň 2C)</a:t>
            </a:r>
          </a:p>
        </p:txBody>
      </p:sp>
      <p:sp>
        <p:nvSpPr>
          <p:cNvPr id="1024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456480" y="3682467"/>
            <a:ext cx="3926880" cy="1896679"/>
          </a:xfrm>
        </p:spPr>
        <p:txBody>
          <a:bodyPr>
            <a:normAutofit fontScale="40000" lnSpcReduction="20000"/>
          </a:bodyPr>
          <a:lstStyle/>
          <a:p>
            <a:pPr eaLnBrk="1"/>
            <a:r>
              <a:rPr sz="3600" b="1" i="1" dirty="0">
                <a:solidFill>
                  <a:srgbClr val="000000"/>
                </a:solidFill>
                <a:latin typeface="Arial" charset="0"/>
                <a:ea typeface="Microsoft YaHei" charset="0"/>
              </a:rPr>
              <a:t>S přítomností závažných příznaků či rizik</a:t>
            </a:r>
          </a:p>
          <a:p>
            <a:pPr eaLnBrk="1"/>
            <a:endParaRPr sz="3600" b="1" i="1" dirty="0">
              <a:solidFill>
                <a:srgbClr val="000000"/>
              </a:solidFill>
              <a:latin typeface="Arial" charset="0"/>
              <a:ea typeface="Microsoft YaHei" charset="0"/>
            </a:endParaRPr>
          </a:p>
          <a:p>
            <a:pPr eaLnBrk="1">
              <a:buSzPct val="45000"/>
              <a:buFont typeface="StarSymbol" charset="0"/>
              <a:buChar char="●"/>
            </a:pPr>
            <a:r>
              <a:rPr sz="3600" dirty="0">
                <a:solidFill>
                  <a:srgbClr val="000000"/>
                </a:solidFill>
                <a:latin typeface="Arial" charset="0"/>
                <a:ea typeface="Microsoft YaHei" charset="0"/>
              </a:rPr>
              <a:t>Zahajujeme antikoagulační terapii stejně jako u proximální DVT (Stupeň 2C)</a:t>
            </a:r>
          </a:p>
        </p:txBody>
      </p:sp>
      <p:sp>
        <p:nvSpPr>
          <p:cNvPr id="1024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4579201" y="1604329"/>
            <a:ext cx="3926880" cy="3977698"/>
          </a:xfrm>
        </p:spPr>
        <p:txBody>
          <a:bodyPr>
            <a:normAutofit fontScale="85000" lnSpcReduction="20000"/>
          </a:bodyPr>
          <a:lstStyle/>
          <a:p>
            <a:pPr algn="ctr" eaLnBrk="1"/>
            <a:r>
              <a:rPr b="1" i="1" dirty="0">
                <a:solidFill>
                  <a:srgbClr val="000000"/>
                </a:solidFill>
                <a:latin typeface="Arial" charset="0"/>
                <a:ea typeface="Microsoft YaHei" charset="0"/>
              </a:rPr>
              <a:t>U pacientů, kteří jsou sledování s distální DVT UZ á 2 týdny</a:t>
            </a:r>
          </a:p>
          <a:p>
            <a:pPr eaLnBrk="1">
              <a:buSzPct val="45000"/>
              <a:buFont typeface="StarSymbol" charset="0"/>
              <a:buChar char="●"/>
            </a:pPr>
            <a:r>
              <a:rPr dirty="0">
                <a:solidFill>
                  <a:srgbClr val="000000"/>
                </a:solidFill>
                <a:latin typeface="Arial" charset="0"/>
                <a:ea typeface="Microsoft YaHei" charset="0"/>
              </a:rPr>
              <a:t>Progrese na úrovní distálních žil – zahájení terapie (stupeň 2C)</a:t>
            </a:r>
          </a:p>
          <a:p>
            <a:pPr eaLnBrk="1">
              <a:buSzPct val="45000"/>
              <a:buFont typeface="StarSymbol" charset="0"/>
              <a:buChar char="●"/>
            </a:pPr>
            <a:r>
              <a:rPr dirty="0">
                <a:solidFill>
                  <a:srgbClr val="000000"/>
                </a:solidFill>
                <a:latin typeface="Arial" charset="0"/>
                <a:ea typeface="Microsoft YaHei" charset="0"/>
              </a:rPr>
              <a:t>Progrese do proximálních žil  zahájení terapie (stupeň 1B)</a:t>
            </a:r>
          </a:p>
        </p:txBody>
      </p:sp>
    </p:spTree>
    <p:extLst>
      <p:ext uri="{BB962C8B-B14F-4D97-AF65-F5344CB8AC3E}">
        <p14:creationId xmlns:p14="http://schemas.microsoft.com/office/powerpoint/2010/main" val="632746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halkduster"/>
                <a:cs typeface="Chalkduster"/>
              </a:rPr>
              <a:t>Parestézie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DM </a:t>
            </a:r>
            <a:r>
              <a:rPr lang="cs-CZ" dirty="0" err="1" smtClean="0"/>
              <a:t>polyneuropathie</a:t>
            </a:r>
            <a:r>
              <a:rPr lang="cs-CZ" dirty="0" smtClean="0"/>
              <a:t> – změny cítivosti (zvýšená citlivost, snížená citlivost, brnění) může měsíce až roky předcházet dg. DM</a:t>
            </a:r>
          </a:p>
          <a:p>
            <a:r>
              <a:rPr lang="cs-CZ" dirty="0" smtClean="0"/>
              <a:t>Alkoholická </a:t>
            </a:r>
            <a:r>
              <a:rPr lang="cs-CZ" dirty="0" err="1" smtClean="0"/>
              <a:t>neuropathie</a:t>
            </a:r>
            <a:endParaRPr lang="cs-CZ" dirty="0" smtClean="0"/>
          </a:p>
          <a:p>
            <a:r>
              <a:rPr lang="cs-CZ" dirty="0" err="1" smtClean="0"/>
              <a:t>Neuropathické</a:t>
            </a:r>
            <a:r>
              <a:rPr lang="cs-CZ" dirty="0" smtClean="0"/>
              <a:t> postižení při deficitu vitaminu B</a:t>
            </a:r>
            <a:r>
              <a:rPr lang="cs-CZ" baseline="-25000" dirty="0" smtClean="0"/>
              <a:t>12</a:t>
            </a:r>
          </a:p>
          <a:p>
            <a:r>
              <a:rPr lang="cs-CZ" dirty="0" smtClean="0"/>
              <a:t>Bolesti, horko až bolesti </a:t>
            </a:r>
            <a:r>
              <a:rPr lang="cs-CZ" dirty="0" err="1" smtClean="0"/>
              <a:t>Fabryho</a:t>
            </a:r>
            <a:r>
              <a:rPr lang="cs-CZ" dirty="0" smtClean="0"/>
              <a:t> nemoc, </a:t>
            </a:r>
            <a:r>
              <a:rPr lang="cs-CZ" dirty="0" err="1" smtClean="0"/>
              <a:t>Gaucherova</a:t>
            </a:r>
            <a:r>
              <a:rPr lang="cs-CZ" dirty="0" smtClean="0"/>
              <a:t> nemoc</a:t>
            </a:r>
            <a:endParaRPr lang="cs-CZ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r="491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39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ICHDK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6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772400" cy="1143000"/>
          </a:xfrm>
        </p:spPr>
        <p:txBody>
          <a:bodyPr/>
          <a:lstStyle/>
          <a:p>
            <a:pPr eaLnBrk="1" hangingPunct="1"/>
            <a:r>
              <a:rPr lang="cs-CZ" dirty="0" smtClean="0">
                <a:latin typeface="Chalkduster"/>
                <a:cs typeface="Chalkduster"/>
              </a:rPr>
              <a:t>PTA</a:t>
            </a:r>
          </a:p>
        </p:txBody>
      </p:sp>
      <p:pic>
        <p:nvPicPr>
          <p:cNvPr id="57347" name="Picture 3" descr="Scan01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981200"/>
            <a:ext cx="41036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671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143000"/>
          </a:xfrm>
        </p:spPr>
        <p:txBody>
          <a:bodyPr/>
          <a:lstStyle/>
          <a:p>
            <a:pPr eaLnBrk="1" hangingPunct="1"/>
            <a:r>
              <a:rPr lang="cs-CZ" dirty="0" smtClean="0">
                <a:latin typeface="Chalkduster"/>
                <a:cs typeface="Chalkduster"/>
              </a:rPr>
              <a:t>Trombolýza tepenných uzávěrů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07375" cy="4687888"/>
          </a:xfrm>
        </p:spPr>
        <p:txBody>
          <a:bodyPr/>
          <a:lstStyle/>
          <a:p>
            <a:pPr eaLnBrk="1" hangingPunct="1"/>
            <a:r>
              <a:rPr lang="cs-CZ" dirty="0" smtClean="0"/>
              <a:t>systémová nebo lokální (</a:t>
            </a:r>
            <a:r>
              <a:rPr lang="cs-CZ" dirty="0" err="1" smtClean="0"/>
              <a:t>intraarteriální</a:t>
            </a:r>
            <a:r>
              <a:rPr lang="cs-CZ" dirty="0" smtClean="0"/>
              <a:t>)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>
              <a:buFontTx/>
              <a:buNone/>
            </a:pPr>
            <a:r>
              <a:rPr lang="cs-CZ" dirty="0" smtClean="0"/>
              <a:t>Indikace zejména :</a:t>
            </a:r>
          </a:p>
          <a:p>
            <a:pPr eaLnBrk="1" hangingPunct="1"/>
            <a:r>
              <a:rPr lang="cs-CZ" dirty="0" smtClean="0"/>
              <a:t>akutní tepenný uzávěr</a:t>
            </a:r>
          </a:p>
          <a:p>
            <a:pPr eaLnBrk="1" hangingPunct="1"/>
            <a:r>
              <a:rPr lang="cs-CZ" dirty="0" smtClean="0"/>
              <a:t>chronický tepenný uzávěr – pánevní tepny do 1 roku, stehenní 6 měsíců, lýtkové 1 měsíc, digitální 24 hod</a:t>
            </a:r>
          </a:p>
          <a:p>
            <a:pPr eaLnBrk="1" hangingPunct="1">
              <a:buFontTx/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9325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latin typeface="Chalkduster"/>
                <a:cs typeface="Chalkduster"/>
              </a:rPr>
              <a:t>Rekonstrukční operace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1400" dirty="0" smtClean="0"/>
              <a:t>Stadium IV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1400" dirty="0" smtClean="0"/>
              <a:t>Stadium III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1400" dirty="0" smtClean="0"/>
              <a:t>Stadium II s limitujícími klaudikacemi</a:t>
            </a:r>
          </a:p>
          <a:p>
            <a:pPr eaLnBrk="1" hangingPunct="1">
              <a:lnSpc>
                <a:spcPct val="90000"/>
              </a:lnSpc>
            </a:pPr>
            <a:r>
              <a:rPr lang="cs-CZ" sz="1400" dirty="0" err="1" smtClean="0"/>
              <a:t>Aortofemorální</a:t>
            </a:r>
            <a:r>
              <a:rPr lang="cs-CZ" sz="1400" dirty="0" smtClean="0"/>
              <a:t>, </a:t>
            </a:r>
            <a:r>
              <a:rPr lang="cs-CZ" sz="1400" dirty="0" err="1" smtClean="0"/>
              <a:t>aortobifemorální</a:t>
            </a:r>
            <a:r>
              <a:rPr lang="cs-CZ" sz="1400" dirty="0" smtClean="0"/>
              <a:t>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1400" dirty="0" err="1" smtClean="0"/>
              <a:t>Femorofemorální</a:t>
            </a:r>
            <a:r>
              <a:rPr lang="cs-CZ" sz="1400" dirty="0" smtClean="0"/>
              <a:t> </a:t>
            </a:r>
            <a:r>
              <a:rPr lang="cs-CZ" sz="1400" dirty="0" err="1" smtClean="0"/>
              <a:t>cross</a:t>
            </a:r>
            <a:r>
              <a:rPr lang="cs-CZ" sz="1400" dirty="0" smtClean="0"/>
              <a:t>-</a:t>
            </a:r>
            <a:r>
              <a:rPr lang="cs-CZ" sz="1400" dirty="0" err="1" smtClean="0"/>
              <a:t>over</a:t>
            </a:r>
            <a:r>
              <a:rPr lang="cs-CZ" sz="1400" dirty="0" smtClean="0"/>
              <a:t>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1400" dirty="0" err="1" smtClean="0"/>
              <a:t>Femoropopliteální</a:t>
            </a:r>
            <a:r>
              <a:rPr lang="cs-CZ" sz="1400" dirty="0" smtClean="0"/>
              <a:t>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1400" dirty="0" err="1" smtClean="0"/>
              <a:t>Femoropopliteální</a:t>
            </a:r>
            <a:r>
              <a:rPr lang="cs-CZ" sz="1400" dirty="0" smtClean="0"/>
              <a:t> distální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1400" dirty="0" err="1" smtClean="0"/>
              <a:t>Femorotibiální</a:t>
            </a:r>
            <a:r>
              <a:rPr lang="cs-CZ" sz="1400" dirty="0" smtClean="0"/>
              <a:t> 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1400" dirty="0" err="1" smtClean="0"/>
              <a:t>Axillofemorální</a:t>
            </a:r>
            <a:r>
              <a:rPr lang="cs-CZ" sz="1400" dirty="0" smtClean="0"/>
              <a:t> bypass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62" b="-1626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69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Chalkduster"/>
                <a:cs typeface="Chalkduster"/>
              </a:rPr>
              <a:t>Vliv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cvičení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na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ischemickou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chorobu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dolních</a:t>
            </a:r>
            <a:r>
              <a:rPr lang="en-US" sz="3200" dirty="0" smtClean="0">
                <a:latin typeface="Chalkduster"/>
                <a:cs typeface="Chalkduster"/>
              </a:rPr>
              <a:t> </a:t>
            </a:r>
            <a:r>
              <a:rPr lang="en-US" sz="3200" dirty="0" err="1" smtClean="0">
                <a:latin typeface="Chalkduster"/>
                <a:cs typeface="Chalkduster"/>
              </a:rPr>
              <a:t>končetin</a:t>
            </a:r>
            <a:endParaRPr lang="en-US" sz="3200" dirty="0">
              <a:latin typeface="Chalkduster"/>
              <a:cs typeface="Chalkduster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Zlepšení endoteliální dysfunkce vede ke zvýšení na endotelu závislé dilatace</a:t>
            </a:r>
          </a:p>
          <a:p>
            <a:r>
              <a:rPr lang="cs-CZ" dirty="0" smtClean="0"/>
              <a:t>Redukuje lokální zánět, snížením volných radikálů</a:t>
            </a:r>
          </a:p>
          <a:p>
            <a:r>
              <a:rPr lang="cs-CZ" dirty="0" smtClean="0"/>
              <a:t>Zvyšuje toleranci bolesti při zátěži</a:t>
            </a:r>
          </a:p>
          <a:p>
            <a:r>
              <a:rPr lang="cs-CZ" dirty="0" smtClean="0"/>
              <a:t>Indukce angiogeneze</a:t>
            </a:r>
          </a:p>
          <a:p>
            <a:r>
              <a:rPr lang="cs-CZ" dirty="0" smtClean="0"/>
              <a:t>Zlepšení svalového metabolismu /nejvíce přes metabolickou dráhu karnitinu/</a:t>
            </a:r>
          </a:p>
          <a:p>
            <a:r>
              <a:rPr lang="cs-CZ" dirty="0" smtClean="0"/>
              <a:t>Redukuje agregaci erytrocytů a viskozitu krve</a:t>
            </a:r>
          </a:p>
          <a:p>
            <a:pPr marL="0" indent="0" algn="r">
              <a:buNone/>
            </a:pPr>
            <a:r>
              <a:rPr lang="cs-CZ" dirty="0" err="1" smtClean="0"/>
              <a:t>Uptodate</a:t>
            </a:r>
            <a:r>
              <a:rPr lang="cs-CZ" dirty="0" smtClean="0"/>
              <a:t>  11.10.2014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9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Farmakoterapie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Terapie</a:t>
            </a:r>
            <a:r>
              <a:rPr lang="en-US" dirty="0" smtClean="0"/>
              <a:t> </a:t>
            </a:r>
            <a:r>
              <a:rPr lang="en-US" dirty="0" err="1" smtClean="0"/>
              <a:t>dyslipidémie</a:t>
            </a:r>
            <a:endParaRPr lang="en-US" dirty="0" smtClean="0"/>
          </a:p>
          <a:p>
            <a:r>
              <a:rPr lang="en-US" dirty="0" err="1" smtClean="0"/>
              <a:t>Odvykání</a:t>
            </a:r>
            <a:r>
              <a:rPr lang="en-US" dirty="0" smtClean="0"/>
              <a:t> </a:t>
            </a:r>
            <a:r>
              <a:rPr lang="en-US" dirty="0" err="1" smtClean="0"/>
              <a:t>kouření</a:t>
            </a:r>
            <a:endParaRPr lang="en-US" dirty="0" smtClean="0"/>
          </a:p>
          <a:p>
            <a:r>
              <a:rPr lang="en-US" dirty="0" err="1" smtClean="0"/>
              <a:t>Kontrola</a:t>
            </a:r>
            <a:r>
              <a:rPr lang="en-US" dirty="0" smtClean="0"/>
              <a:t> TK</a:t>
            </a:r>
          </a:p>
          <a:p>
            <a:r>
              <a:rPr lang="en-US" dirty="0" err="1" smtClean="0"/>
              <a:t>Kontrola</a:t>
            </a:r>
            <a:r>
              <a:rPr lang="en-US" dirty="0" smtClean="0"/>
              <a:t> DM</a:t>
            </a:r>
          </a:p>
          <a:p>
            <a:r>
              <a:rPr lang="en-US" dirty="0" err="1" smtClean="0"/>
              <a:t>Vasodilatancia</a:t>
            </a:r>
            <a:r>
              <a:rPr lang="en-US" dirty="0" smtClean="0"/>
              <a:t> – </a:t>
            </a:r>
            <a:r>
              <a:rPr lang="en-US" dirty="0" err="1" smtClean="0"/>
              <a:t>cilostazol</a:t>
            </a:r>
            <a:r>
              <a:rPr lang="en-US" dirty="0" smtClean="0"/>
              <a:t>, </a:t>
            </a:r>
            <a:r>
              <a:rPr lang="en-US" dirty="0" err="1" smtClean="0"/>
              <a:t>naftydrofuryl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939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>
                <a:latin typeface="Chalkduster"/>
                <a:cs typeface="Chalkduster"/>
              </a:rPr>
              <a:t>Doporučujeme pravidelný </a:t>
            </a:r>
            <a:r>
              <a:rPr lang="cs-CZ" sz="3200" dirty="0" err="1" smtClean="0">
                <a:latin typeface="Chalkduster"/>
                <a:cs typeface="Chalkduster"/>
              </a:rPr>
              <a:t>tréning</a:t>
            </a:r>
            <a:r>
              <a:rPr lang="cs-CZ" sz="3200" dirty="0" smtClean="0">
                <a:latin typeface="Chalkduster"/>
                <a:cs typeface="Chalkduster"/>
              </a:rPr>
              <a:t> chůze </a:t>
            </a:r>
            <a:endParaRPr lang="cs-CZ" sz="3200" dirty="0">
              <a:latin typeface="Chalkduster"/>
              <a:cs typeface="Chalkduster"/>
            </a:endParaRPr>
          </a:p>
        </p:txBody>
      </p:sp>
      <p:pic>
        <p:nvPicPr>
          <p:cNvPr id="4" name="Zástupný symbol pro obsah 3" descr="http://2.bp.blogspot.com/-K2v4svrE3m8/UrIlXj31__I/AAAAAAAAQHU/7PaxbCLaK28/s320/lazy-man.jpg"/>
          <p:cNvPicPr>
            <a:picLocks noGrp="1"/>
          </p:cNvPicPr>
          <p:nvPr>
            <p:ph idx="1"/>
          </p:nvPr>
        </p:nvPicPr>
        <p:blipFill>
          <a:blip r:embed="rId2" cstate="print"/>
          <a:srcRect t="7639" b="763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195736" y="602128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Motivací k pravidelnému režimu chůze může být pořízení si psa.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12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89652" y="3401391"/>
            <a:ext cx="5786783" cy="176228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Chalkduster"/>
                <a:cs typeface="Chalkduster"/>
              </a:rPr>
              <a:t>Diagnostické metody</a:t>
            </a: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4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halkduster"/>
                <a:cs typeface="Chalkduster"/>
              </a:rPr>
              <a:t>Diagnostické metody</a:t>
            </a:r>
            <a:endParaRPr lang="cs-CZ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ABI</a:t>
            </a:r>
          </a:p>
          <a:p>
            <a:r>
              <a:rPr lang="cs-CZ" dirty="0" smtClean="0"/>
              <a:t>Kapilární návrat</a:t>
            </a:r>
          </a:p>
          <a:p>
            <a:r>
              <a:rPr lang="cs-CZ" dirty="0" smtClean="0"/>
              <a:t>Pulsní </a:t>
            </a:r>
            <a:r>
              <a:rPr lang="cs-CZ" dirty="0" err="1" smtClean="0"/>
              <a:t>oxymetrie</a:t>
            </a:r>
            <a:endParaRPr lang="cs-CZ" dirty="0" smtClean="0"/>
          </a:p>
          <a:p>
            <a:r>
              <a:rPr lang="cs-CZ" dirty="0" smtClean="0"/>
              <a:t>Ultrazvukové vyšetření</a:t>
            </a:r>
          </a:p>
          <a:p>
            <a:r>
              <a:rPr lang="cs-CZ" dirty="0" smtClean="0"/>
              <a:t>Angiografie, CT angiografie </a:t>
            </a:r>
          </a:p>
          <a:p>
            <a:r>
              <a:rPr lang="cs-CZ" dirty="0" err="1" smtClean="0"/>
              <a:t>Kapilaroskopie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Punch</a:t>
            </a:r>
            <a:r>
              <a:rPr lang="cs-CZ" dirty="0" smtClean="0"/>
              <a:t> biopsie</a:t>
            </a:r>
          </a:p>
          <a:p>
            <a:r>
              <a:rPr lang="cs-CZ" dirty="0" smtClean="0"/>
              <a:t>Laboratoř : CRP, CK, Myoglobin, D-dimery, </a:t>
            </a:r>
            <a:r>
              <a:rPr lang="cs-CZ" dirty="0" err="1" smtClean="0"/>
              <a:t>iontogram</a:t>
            </a:r>
            <a:r>
              <a:rPr lang="cs-CZ" dirty="0" smtClean="0"/>
              <a:t>, TSH, P, autoprotilátky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013" b="-76013"/>
          <a:stretch>
            <a:fillRect/>
          </a:stretch>
        </p:blipFill>
        <p:spPr bwMode="auto">
          <a:xfrm>
            <a:off x="4097005" y="880938"/>
            <a:ext cx="4875434" cy="5977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71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25708</TotalTime>
  <Words>3030</Words>
  <Application>Microsoft Macintosh PowerPoint</Application>
  <PresentationFormat>On-screen Show (4:3)</PresentationFormat>
  <Paragraphs>523</Paragraphs>
  <Slides>76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Infusion</vt:lpstr>
      <vt:lpstr>Přístup k nemocnému s bolestmi končetin </vt:lpstr>
      <vt:lpstr>Rozdělení dle nutnosti intervence</vt:lpstr>
      <vt:lpstr>Dolní končetiny: na co se zaměřit!</vt:lpstr>
      <vt:lpstr>Bolesti svalů</vt:lpstr>
      <vt:lpstr>Otoky DKK</vt:lpstr>
      <vt:lpstr>Pohybový aparát</vt:lpstr>
      <vt:lpstr>Parestézie</vt:lpstr>
      <vt:lpstr>Diagnostické metody</vt:lpstr>
      <vt:lpstr>Diagnostické metody</vt:lpstr>
      <vt:lpstr>Ankle SBP/Brachial SBP = ABI </vt:lpstr>
      <vt:lpstr>UZ vyšetření</vt:lpstr>
      <vt:lpstr>Rtg metody diagnostiky trombosy</vt:lpstr>
      <vt:lpstr>Kompresní UZ vyšetření - hlavní diagnostický přístup</vt:lpstr>
      <vt:lpstr>D-dimery</vt:lpstr>
      <vt:lpstr>Kapilaroskopie</vt:lpstr>
      <vt:lpstr>Biopsie</vt:lpstr>
      <vt:lpstr>Punch biopsie</vt:lpstr>
      <vt:lpstr>Jednotlivá onemocnění</vt:lpstr>
      <vt:lpstr>Erysipel </vt:lpstr>
      <vt:lpstr>Dnavá arthritis</vt:lpstr>
      <vt:lpstr>Varixy</vt:lpstr>
      <vt:lpstr>Primární varixy</vt:lpstr>
      <vt:lpstr>Sekundární varixy</vt:lpstr>
      <vt:lpstr>CEAP klasifikace -C</vt:lpstr>
      <vt:lpstr>Ulcerace žilní etiologie 6tř. dle CEAP</vt:lpstr>
      <vt:lpstr>Prevalence a distribuce ICHDK</vt:lpstr>
      <vt:lpstr>Manifestace ICHDK</vt:lpstr>
      <vt:lpstr>PowerPoint Presentation</vt:lpstr>
      <vt:lpstr>Pseudoklaudikace</vt:lpstr>
      <vt:lpstr>Defekty na dolní končetině</vt:lpstr>
      <vt:lpstr>Kapilaroskopie – riziko defektů</vt:lpstr>
      <vt:lpstr>Cévní poškození u diabetiků </vt:lpstr>
      <vt:lpstr>Arteriální ischémie</vt:lpstr>
      <vt:lpstr>Příznaky akutní ischémie dolní končetiny</vt:lpstr>
      <vt:lpstr>Kritická ischemie končetin</vt:lpstr>
      <vt:lpstr>Kritická ischemie</vt:lpstr>
      <vt:lpstr>Kritická končetinová ischémie  - osud pacientů po 6 měsících</vt:lpstr>
      <vt:lpstr>Necévní příčiny bolestí DKK dg. při UZ vyšetření</vt:lpstr>
      <vt:lpstr>Co s tím ?</vt:lpstr>
      <vt:lpstr>Tromboflebitis</vt:lpstr>
      <vt:lpstr>Studie Calysto – terapie povrchní flebitis fondaparinuxem</vt:lpstr>
      <vt:lpstr>Povrchní flebitis</vt:lpstr>
      <vt:lpstr>Phlegmasia coerulea dolens</vt:lpstr>
      <vt:lpstr>U koho zvažovat neaterosklerotickou příčinu obstrukce tepen DKK </vt:lpstr>
      <vt:lpstr>TOS – thoracic outlet syndrom</vt:lpstr>
      <vt:lpstr>Patofyziologie</vt:lpstr>
      <vt:lpstr>Formy</vt:lpstr>
      <vt:lpstr>Entrapment syndrom </vt:lpstr>
      <vt:lpstr>PowerPoint Presentation</vt:lpstr>
      <vt:lpstr>Cystická degenerace adventicie</vt:lpstr>
      <vt:lpstr>Endofibrosa ilické arterie </vt:lpstr>
      <vt:lpstr>Idiopatický midaortický syndrom</vt:lpstr>
      <vt:lpstr>TERAPIE</vt:lpstr>
      <vt:lpstr>Žíly</vt:lpstr>
      <vt:lpstr>Režimová opatření</vt:lpstr>
      <vt:lpstr>Kompresní terapie CVI</vt:lpstr>
      <vt:lpstr>Kompresní terapie CVD/CVI</vt:lpstr>
      <vt:lpstr>PowerPoint Presentation</vt:lpstr>
      <vt:lpstr>PowerPoint Presentation</vt:lpstr>
      <vt:lpstr>PowerPoint Presentation</vt:lpstr>
      <vt:lpstr>PowerPoint Presentation</vt:lpstr>
      <vt:lpstr>Clarivein</vt:lpstr>
      <vt:lpstr>Skleroterapie</vt:lpstr>
      <vt:lpstr>Náš cíl</vt:lpstr>
      <vt:lpstr>Trombósy</vt:lpstr>
      <vt:lpstr>Doporučení všeobecná pro antikoagulační terapii</vt:lpstr>
      <vt:lpstr>Lokální trombolýza</vt:lpstr>
      <vt:lpstr>Léčba v graviditě</vt:lpstr>
      <vt:lpstr>Akutní izolovaná distální DVT dolní končetiny ACCP 2016- možný postup</vt:lpstr>
      <vt:lpstr>ICHDK</vt:lpstr>
      <vt:lpstr>PTA</vt:lpstr>
      <vt:lpstr>Trombolýza tepenných uzávěrů</vt:lpstr>
      <vt:lpstr>Rekonstrukční operace</vt:lpstr>
      <vt:lpstr>Vliv cvičení na ischemickou chorobu dolních končetin</vt:lpstr>
      <vt:lpstr>Farmakoterapie</vt:lpstr>
      <vt:lpstr>Doporučujeme pravidelný tréning chůze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Diferenciální diagnostika bolestí a nepříjemných pocitů DKK z pohledu internisty </dc:title>
  <dc:creator>Robert Prosecky</dc:creator>
  <cp:lastModifiedBy>Robert Prosecky</cp:lastModifiedBy>
  <cp:revision>90</cp:revision>
  <dcterms:created xsi:type="dcterms:W3CDTF">2016-10-11T20:34:20Z</dcterms:created>
  <dcterms:modified xsi:type="dcterms:W3CDTF">2017-11-01T11:06:40Z</dcterms:modified>
</cp:coreProperties>
</file>