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65"/>
  </p:notesMasterIdLst>
  <p:handoutMasterIdLst>
    <p:handoutMasterId r:id="rId66"/>
  </p:handoutMasterIdLst>
  <p:sldIdLst>
    <p:sldId id="256" r:id="rId3"/>
    <p:sldId id="265" r:id="rId4"/>
    <p:sldId id="269" r:id="rId5"/>
    <p:sldId id="268" r:id="rId6"/>
    <p:sldId id="270" r:id="rId7"/>
    <p:sldId id="271" r:id="rId8"/>
    <p:sldId id="272" r:id="rId9"/>
    <p:sldId id="273" r:id="rId10"/>
    <p:sldId id="274" r:id="rId11"/>
    <p:sldId id="275" r:id="rId12"/>
    <p:sldId id="277" r:id="rId13"/>
    <p:sldId id="267" r:id="rId14"/>
    <p:sldId id="276" r:id="rId15"/>
    <p:sldId id="278" r:id="rId16"/>
    <p:sldId id="280" r:id="rId17"/>
    <p:sldId id="283" r:id="rId18"/>
    <p:sldId id="290" r:id="rId19"/>
    <p:sldId id="282" r:id="rId20"/>
    <p:sldId id="281" r:id="rId21"/>
    <p:sldId id="285" r:id="rId22"/>
    <p:sldId id="288" r:id="rId23"/>
    <p:sldId id="289" r:id="rId24"/>
    <p:sldId id="286" r:id="rId25"/>
    <p:sldId id="287" r:id="rId26"/>
    <p:sldId id="284" r:id="rId27"/>
    <p:sldId id="291" r:id="rId28"/>
    <p:sldId id="292" r:id="rId29"/>
    <p:sldId id="293" r:id="rId30"/>
    <p:sldId id="294"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17697" autoAdjust="0"/>
    <p:restoredTop sz="86410"/>
  </p:normalViewPr>
  <p:slideViewPr>
    <p:cSldViewPr>
      <p:cViewPr varScale="1">
        <p:scale>
          <a:sx n="75" d="100"/>
          <a:sy n="75" d="100"/>
        </p:scale>
        <p:origin x="-108" y="-924"/>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78682-9F45-4F97-A3FC-6EAE728D18EC}" type="doc">
      <dgm:prSet loTypeId="urn:microsoft.com/office/officeart/2005/8/layout/hProcess9" loCatId="process" qsTypeId="urn:microsoft.com/office/officeart/2005/8/quickstyle/simple1" qsCatId="simple" csTypeId="urn:microsoft.com/office/officeart/2005/8/colors/colorful3" csCatId="colorful" phldr="1"/>
      <dgm:spPr/>
    </dgm:pt>
    <dgm:pt modelId="{82D0DCAB-2DF8-4059-8143-94CF19C64E30}">
      <dgm:prSet phldrT="[Text]"/>
      <dgm:spPr/>
      <dgm:t>
        <a:bodyPr/>
        <a:lstStyle/>
        <a:p>
          <a:r>
            <a:rPr lang="cs-CZ" dirty="0" smtClean="0"/>
            <a:t>Porušení právní povinnosti</a:t>
          </a:r>
          <a:endParaRPr lang="cs-CZ" dirty="0"/>
        </a:p>
      </dgm:t>
    </dgm:pt>
    <dgm:pt modelId="{0DA588AF-547E-4747-931E-DC48EAFCC4DB}" type="parTrans" cxnId="{33A8249D-DBAA-4268-92F4-4EE76E1BDC70}">
      <dgm:prSet/>
      <dgm:spPr/>
      <dgm:t>
        <a:bodyPr/>
        <a:lstStyle/>
        <a:p>
          <a:endParaRPr lang="cs-CZ"/>
        </a:p>
      </dgm:t>
    </dgm:pt>
    <dgm:pt modelId="{34B3A686-6A6C-415F-9185-5A171E6A7918}" type="sibTrans" cxnId="{33A8249D-DBAA-4268-92F4-4EE76E1BDC70}">
      <dgm:prSet/>
      <dgm:spPr/>
      <dgm:t>
        <a:bodyPr/>
        <a:lstStyle/>
        <a:p>
          <a:endParaRPr lang="cs-CZ"/>
        </a:p>
      </dgm:t>
    </dgm:pt>
    <dgm:pt modelId="{8FBBEFA6-E364-40CB-AC10-394524D0D082}">
      <dgm:prSet phldrT="[Text]"/>
      <dgm:spPr/>
      <dgm:t>
        <a:bodyPr/>
        <a:lstStyle/>
        <a:p>
          <a:r>
            <a:rPr lang="cs-CZ" dirty="0" smtClean="0"/>
            <a:t>Příčinná souvislost</a:t>
          </a:r>
          <a:endParaRPr lang="cs-CZ" dirty="0"/>
        </a:p>
      </dgm:t>
    </dgm:pt>
    <dgm:pt modelId="{46AF3EB6-9EF2-4630-9765-018D82DD538B}" type="parTrans" cxnId="{5D7B6C66-6027-4E57-863B-F8E504890ACD}">
      <dgm:prSet/>
      <dgm:spPr/>
      <dgm:t>
        <a:bodyPr/>
        <a:lstStyle/>
        <a:p>
          <a:endParaRPr lang="cs-CZ"/>
        </a:p>
      </dgm:t>
    </dgm:pt>
    <dgm:pt modelId="{E69442C7-F1DB-481F-8941-F7A8370F25EC}" type="sibTrans" cxnId="{5D7B6C66-6027-4E57-863B-F8E504890ACD}">
      <dgm:prSet/>
      <dgm:spPr/>
      <dgm:t>
        <a:bodyPr/>
        <a:lstStyle/>
        <a:p>
          <a:endParaRPr lang="cs-CZ"/>
        </a:p>
      </dgm:t>
    </dgm:pt>
    <dgm:pt modelId="{D868B3D2-0462-4CD5-A4CB-6D13AAF940DD}">
      <dgm:prSet phldrT="[Text]"/>
      <dgm:spPr/>
      <dgm:t>
        <a:bodyPr/>
        <a:lstStyle/>
        <a:p>
          <a:r>
            <a:rPr lang="cs-CZ" dirty="0" smtClean="0"/>
            <a:t>Škoda/porušení právem chráněného zájmu </a:t>
          </a:r>
          <a:endParaRPr lang="cs-CZ" dirty="0"/>
        </a:p>
      </dgm:t>
    </dgm:pt>
    <dgm:pt modelId="{FDCFD825-698D-4E4E-A5C9-CF8FC4321FB2}" type="parTrans" cxnId="{AAE64D3B-F43E-440F-949D-96EEF382128B}">
      <dgm:prSet/>
      <dgm:spPr/>
      <dgm:t>
        <a:bodyPr/>
        <a:lstStyle/>
        <a:p>
          <a:endParaRPr lang="cs-CZ"/>
        </a:p>
      </dgm:t>
    </dgm:pt>
    <dgm:pt modelId="{BC953A2A-1F84-49C5-AD49-C43F319458F7}" type="sibTrans" cxnId="{AAE64D3B-F43E-440F-949D-96EEF382128B}">
      <dgm:prSet/>
      <dgm:spPr/>
      <dgm:t>
        <a:bodyPr/>
        <a:lstStyle/>
        <a:p>
          <a:endParaRPr lang="cs-CZ"/>
        </a:p>
      </dgm:t>
    </dgm:pt>
    <dgm:pt modelId="{28A1986A-0A2D-4C57-B38B-70BE5B4C5578}" type="pres">
      <dgm:prSet presAssocID="{E6E78682-9F45-4F97-A3FC-6EAE728D18EC}" presName="CompostProcess" presStyleCnt="0">
        <dgm:presLayoutVars>
          <dgm:dir/>
          <dgm:resizeHandles val="exact"/>
        </dgm:presLayoutVars>
      </dgm:prSet>
      <dgm:spPr/>
    </dgm:pt>
    <dgm:pt modelId="{88F4B9F3-8E4E-4CC6-B36D-6AA6CB437AFC}" type="pres">
      <dgm:prSet presAssocID="{E6E78682-9F45-4F97-A3FC-6EAE728D18EC}" presName="arrow" presStyleLbl="bgShp" presStyleIdx="0" presStyleCnt="1"/>
      <dgm:spPr/>
      <dgm:t>
        <a:bodyPr/>
        <a:lstStyle/>
        <a:p>
          <a:endParaRPr lang="cs-CZ"/>
        </a:p>
      </dgm:t>
    </dgm:pt>
    <dgm:pt modelId="{CDB6E269-A806-4C24-8CBB-323F4941AA26}" type="pres">
      <dgm:prSet presAssocID="{E6E78682-9F45-4F97-A3FC-6EAE728D18EC}" presName="linearProcess" presStyleCnt="0"/>
      <dgm:spPr/>
    </dgm:pt>
    <dgm:pt modelId="{CE714229-4FDB-44DC-993E-48CE13974932}" type="pres">
      <dgm:prSet presAssocID="{82D0DCAB-2DF8-4059-8143-94CF19C64E30}" presName="textNode" presStyleLbl="node1" presStyleIdx="0" presStyleCnt="3">
        <dgm:presLayoutVars>
          <dgm:bulletEnabled val="1"/>
        </dgm:presLayoutVars>
      </dgm:prSet>
      <dgm:spPr/>
      <dgm:t>
        <a:bodyPr/>
        <a:lstStyle/>
        <a:p>
          <a:endParaRPr lang="cs-CZ"/>
        </a:p>
      </dgm:t>
    </dgm:pt>
    <dgm:pt modelId="{7F269F10-D311-41D9-A08E-D09EB9397621}" type="pres">
      <dgm:prSet presAssocID="{34B3A686-6A6C-415F-9185-5A171E6A7918}" presName="sibTrans" presStyleCnt="0"/>
      <dgm:spPr/>
    </dgm:pt>
    <dgm:pt modelId="{0F8AB609-0B9C-42D2-ADB8-B0CDEF09A769}" type="pres">
      <dgm:prSet presAssocID="{8FBBEFA6-E364-40CB-AC10-394524D0D082}" presName="textNode" presStyleLbl="node1" presStyleIdx="1" presStyleCnt="3">
        <dgm:presLayoutVars>
          <dgm:bulletEnabled val="1"/>
        </dgm:presLayoutVars>
      </dgm:prSet>
      <dgm:spPr/>
      <dgm:t>
        <a:bodyPr/>
        <a:lstStyle/>
        <a:p>
          <a:endParaRPr lang="cs-CZ"/>
        </a:p>
      </dgm:t>
    </dgm:pt>
    <dgm:pt modelId="{B3A0D40A-9BE0-4527-AA78-CF85501F151E}" type="pres">
      <dgm:prSet presAssocID="{E69442C7-F1DB-481F-8941-F7A8370F25EC}" presName="sibTrans" presStyleCnt="0"/>
      <dgm:spPr/>
    </dgm:pt>
    <dgm:pt modelId="{8B4FE3F0-24A0-468E-BC57-0C15AD6D5069}" type="pres">
      <dgm:prSet presAssocID="{D868B3D2-0462-4CD5-A4CB-6D13AAF940DD}" presName="textNode" presStyleLbl="node1" presStyleIdx="2" presStyleCnt="3">
        <dgm:presLayoutVars>
          <dgm:bulletEnabled val="1"/>
        </dgm:presLayoutVars>
      </dgm:prSet>
      <dgm:spPr/>
      <dgm:t>
        <a:bodyPr/>
        <a:lstStyle/>
        <a:p>
          <a:endParaRPr lang="cs-CZ"/>
        </a:p>
      </dgm:t>
    </dgm:pt>
  </dgm:ptLst>
  <dgm:cxnLst>
    <dgm:cxn modelId="{B7C44777-BC85-42A7-B5AD-F78B080DDEBC}" type="presOf" srcId="{D868B3D2-0462-4CD5-A4CB-6D13AAF940DD}" destId="{8B4FE3F0-24A0-468E-BC57-0C15AD6D5069}" srcOrd="0" destOrd="0" presId="urn:microsoft.com/office/officeart/2005/8/layout/hProcess9"/>
    <dgm:cxn modelId="{5D7B6C66-6027-4E57-863B-F8E504890ACD}" srcId="{E6E78682-9F45-4F97-A3FC-6EAE728D18EC}" destId="{8FBBEFA6-E364-40CB-AC10-394524D0D082}" srcOrd="1" destOrd="0" parTransId="{46AF3EB6-9EF2-4630-9765-018D82DD538B}" sibTransId="{E69442C7-F1DB-481F-8941-F7A8370F25EC}"/>
    <dgm:cxn modelId="{33A8249D-DBAA-4268-92F4-4EE76E1BDC70}" srcId="{E6E78682-9F45-4F97-A3FC-6EAE728D18EC}" destId="{82D0DCAB-2DF8-4059-8143-94CF19C64E30}" srcOrd="0" destOrd="0" parTransId="{0DA588AF-547E-4747-931E-DC48EAFCC4DB}" sibTransId="{34B3A686-6A6C-415F-9185-5A171E6A7918}"/>
    <dgm:cxn modelId="{AAE64D3B-F43E-440F-949D-96EEF382128B}" srcId="{E6E78682-9F45-4F97-A3FC-6EAE728D18EC}" destId="{D868B3D2-0462-4CD5-A4CB-6D13AAF940DD}" srcOrd="2" destOrd="0" parTransId="{FDCFD825-698D-4E4E-A5C9-CF8FC4321FB2}" sibTransId="{BC953A2A-1F84-49C5-AD49-C43F319458F7}"/>
    <dgm:cxn modelId="{812DC118-7CE6-4225-916D-61660412151A}" type="presOf" srcId="{82D0DCAB-2DF8-4059-8143-94CF19C64E30}" destId="{CE714229-4FDB-44DC-993E-48CE13974932}" srcOrd="0" destOrd="0" presId="urn:microsoft.com/office/officeart/2005/8/layout/hProcess9"/>
    <dgm:cxn modelId="{C3200286-5451-4522-A8E5-71245A05F9E0}" type="presOf" srcId="{8FBBEFA6-E364-40CB-AC10-394524D0D082}" destId="{0F8AB609-0B9C-42D2-ADB8-B0CDEF09A769}" srcOrd="0" destOrd="0" presId="urn:microsoft.com/office/officeart/2005/8/layout/hProcess9"/>
    <dgm:cxn modelId="{00CFCBCA-A6B1-43F7-82F0-7872257B8383}" type="presOf" srcId="{E6E78682-9F45-4F97-A3FC-6EAE728D18EC}" destId="{28A1986A-0A2D-4C57-B38B-70BE5B4C5578}" srcOrd="0" destOrd="0" presId="urn:microsoft.com/office/officeart/2005/8/layout/hProcess9"/>
    <dgm:cxn modelId="{9EFB5157-9BD3-414D-9E21-F2CAB3611027}" type="presParOf" srcId="{28A1986A-0A2D-4C57-B38B-70BE5B4C5578}" destId="{88F4B9F3-8E4E-4CC6-B36D-6AA6CB437AFC}" srcOrd="0" destOrd="0" presId="urn:microsoft.com/office/officeart/2005/8/layout/hProcess9"/>
    <dgm:cxn modelId="{DBA35E75-24FB-42DF-B239-3DFB3ACECB6E}" type="presParOf" srcId="{28A1986A-0A2D-4C57-B38B-70BE5B4C5578}" destId="{CDB6E269-A806-4C24-8CBB-323F4941AA26}" srcOrd="1" destOrd="0" presId="urn:microsoft.com/office/officeart/2005/8/layout/hProcess9"/>
    <dgm:cxn modelId="{2B327911-3E3F-4F20-BD0E-523AB321B0DC}" type="presParOf" srcId="{CDB6E269-A806-4C24-8CBB-323F4941AA26}" destId="{CE714229-4FDB-44DC-993E-48CE13974932}" srcOrd="0" destOrd="0" presId="urn:microsoft.com/office/officeart/2005/8/layout/hProcess9"/>
    <dgm:cxn modelId="{9EF107A0-E424-493C-830D-378CA829C480}" type="presParOf" srcId="{CDB6E269-A806-4C24-8CBB-323F4941AA26}" destId="{7F269F10-D311-41D9-A08E-D09EB9397621}" srcOrd="1" destOrd="0" presId="urn:microsoft.com/office/officeart/2005/8/layout/hProcess9"/>
    <dgm:cxn modelId="{EBD75253-9C0E-49C9-87B6-318A6CF74B5B}" type="presParOf" srcId="{CDB6E269-A806-4C24-8CBB-323F4941AA26}" destId="{0F8AB609-0B9C-42D2-ADB8-B0CDEF09A769}" srcOrd="2" destOrd="0" presId="urn:microsoft.com/office/officeart/2005/8/layout/hProcess9"/>
    <dgm:cxn modelId="{5FBEAA85-2D04-41FB-B72D-2F513CF27707}" type="presParOf" srcId="{CDB6E269-A806-4C24-8CBB-323F4941AA26}" destId="{B3A0D40A-9BE0-4527-AA78-CF85501F151E}" srcOrd="3" destOrd="0" presId="urn:microsoft.com/office/officeart/2005/8/layout/hProcess9"/>
    <dgm:cxn modelId="{DEEB33E1-E773-40DD-888E-20671DC58AE1}" type="presParOf" srcId="{CDB6E269-A806-4C24-8CBB-323F4941AA26}" destId="{8B4FE3F0-24A0-468E-BC57-0C15AD6D50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44F71FD-D01A-4483-8A8B-6F5BEC4E308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BF129621-AAAE-4C92-97E1-232A09314C36}">
      <dgm:prSet/>
      <dgm:spPr/>
      <dgm:t>
        <a:bodyPr/>
        <a:lstStyle/>
        <a:p>
          <a:pPr rtl="0"/>
          <a:r>
            <a:rPr lang="cs-CZ" dirty="0" smtClean="0"/>
            <a:t>Občanskoprávní</a:t>
          </a:r>
          <a:endParaRPr lang="cs-CZ" dirty="0"/>
        </a:p>
      </dgm:t>
    </dgm:pt>
    <dgm:pt modelId="{6EC4F727-2271-473C-A0FA-A04699E12972}" type="parTrans" cxnId="{680586DF-00DE-4A61-B55F-F5F923901A5E}">
      <dgm:prSet/>
      <dgm:spPr/>
      <dgm:t>
        <a:bodyPr/>
        <a:lstStyle/>
        <a:p>
          <a:endParaRPr lang="cs-CZ"/>
        </a:p>
      </dgm:t>
    </dgm:pt>
    <dgm:pt modelId="{45D7173B-BC5A-4587-A492-636FFC06607F}" type="sibTrans" cxnId="{680586DF-00DE-4A61-B55F-F5F923901A5E}">
      <dgm:prSet/>
      <dgm:spPr/>
      <dgm:t>
        <a:bodyPr/>
        <a:lstStyle/>
        <a:p>
          <a:endParaRPr lang="cs-CZ"/>
        </a:p>
      </dgm:t>
    </dgm:pt>
    <dgm:pt modelId="{FE57FEC3-E767-47AB-BA34-3080C1E9CFD1}">
      <dgm:prSet/>
      <dgm:spPr/>
      <dgm:t>
        <a:bodyPr/>
        <a:lstStyle/>
        <a:p>
          <a:pPr rtl="0"/>
          <a:r>
            <a:rPr lang="cs-CZ" smtClean="0"/>
            <a:t>Pracovněprávní</a:t>
          </a:r>
          <a:endParaRPr lang="cs-CZ"/>
        </a:p>
      </dgm:t>
    </dgm:pt>
    <dgm:pt modelId="{AB0D70C8-3CB0-45C4-92BA-C88827B000C6}" type="parTrans" cxnId="{7EB93A8C-C1C0-46E8-8BD4-D6737B4C5EBB}">
      <dgm:prSet/>
      <dgm:spPr/>
      <dgm:t>
        <a:bodyPr/>
        <a:lstStyle/>
        <a:p>
          <a:endParaRPr lang="cs-CZ"/>
        </a:p>
      </dgm:t>
    </dgm:pt>
    <dgm:pt modelId="{55037C6D-4C45-4CBA-B62F-366E10F93853}" type="sibTrans" cxnId="{7EB93A8C-C1C0-46E8-8BD4-D6737B4C5EBB}">
      <dgm:prSet/>
      <dgm:spPr/>
      <dgm:t>
        <a:bodyPr/>
        <a:lstStyle/>
        <a:p>
          <a:endParaRPr lang="cs-CZ"/>
        </a:p>
      </dgm:t>
    </dgm:pt>
    <dgm:pt modelId="{0681101C-443B-4B79-B8D1-6D0C9279F667}">
      <dgm:prSet/>
      <dgm:spPr/>
      <dgm:t>
        <a:bodyPr/>
        <a:lstStyle/>
        <a:p>
          <a:pPr rtl="0"/>
          <a:r>
            <a:rPr lang="cs-CZ" smtClean="0"/>
            <a:t>Správní</a:t>
          </a:r>
          <a:endParaRPr lang="cs-CZ"/>
        </a:p>
      </dgm:t>
    </dgm:pt>
    <dgm:pt modelId="{A082973B-0D6E-4C3C-9A18-E09F1C90489D}" type="parTrans" cxnId="{FC639D1F-E500-4829-9822-B4892A2B61F6}">
      <dgm:prSet/>
      <dgm:spPr/>
      <dgm:t>
        <a:bodyPr/>
        <a:lstStyle/>
        <a:p>
          <a:endParaRPr lang="cs-CZ"/>
        </a:p>
      </dgm:t>
    </dgm:pt>
    <dgm:pt modelId="{CC70DFF4-5387-4BC7-B06A-5B62B4CD028D}" type="sibTrans" cxnId="{FC639D1F-E500-4829-9822-B4892A2B61F6}">
      <dgm:prSet/>
      <dgm:spPr/>
      <dgm:t>
        <a:bodyPr/>
        <a:lstStyle/>
        <a:p>
          <a:endParaRPr lang="cs-CZ"/>
        </a:p>
      </dgm:t>
    </dgm:pt>
    <dgm:pt modelId="{84972211-5496-49E7-BD69-684FA1A7EF60}">
      <dgm:prSet/>
      <dgm:spPr/>
      <dgm:t>
        <a:bodyPr/>
        <a:lstStyle/>
        <a:p>
          <a:pPr rtl="0"/>
          <a:r>
            <a:rPr lang="cs-CZ" dirty="0" smtClean="0"/>
            <a:t>Trestní</a:t>
          </a:r>
          <a:endParaRPr lang="cs-CZ" dirty="0"/>
        </a:p>
      </dgm:t>
    </dgm:pt>
    <dgm:pt modelId="{999CBB3B-2E00-400F-9D59-EE7036425503}" type="parTrans" cxnId="{653BAC91-8DDF-4BA8-AAA8-13F6875A4157}">
      <dgm:prSet/>
      <dgm:spPr/>
      <dgm:t>
        <a:bodyPr/>
        <a:lstStyle/>
        <a:p>
          <a:endParaRPr lang="cs-CZ"/>
        </a:p>
      </dgm:t>
    </dgm:pt>
    <dgm:pt modelId="{341E2F9B-56F7-4918-B69E-AE2D3F2F3AC3}" type="sibTrans" cxnId="{653BAC91-8DDF-4BA8-AAA8-13F6875A4157}">
      <dgm:prSet/>
      <dgm:spPr/>
      <dgm:t>
        <a:bodyPr/>
        <a:lstStyle/>
        <a:p>
          <a:endParaRPr lang="cs-CZ"/>
        </a:p>
      </dgm:t>
    </dgm:pt>
    <dgm:pt modelId="{2AECF811-722D-476D-B58D-92AC58D696B2}">
      <dgm:prSet/>
      <dgm:spPr/>
      <dgm:t>
        <a:bodyPr/>
        <a:lstStyle/>
        <a:p>
          <a:pPr rtl="0"/>
          <a:r>
            <a:rPr lang="cs-CZ" dirty="0" smtClean="0"/>
            <a:t>Disciplinární</a:t>
          </a:r>
          <a:endParaRPr lang="cs-CZ" dirty="0"/>
        </a:p>
      </dgm:t>
    </dgm:pt>
    <dgm:pt modelId="{07A2F4DC-A497-4E66-81C8-21AF03846A9F}" type="parTrans" cxnId="{7EA7686F-BB46-4D3A-9233-01AD8281471D}">
      <dgm:prSet/>
      <dgm:spPr/>
      <dgm:t>
        <a:bodyPr/>
        <a:lstStyle/>
        <a:p>
          <a:endParaRPr lang="cs-CZ"/>
        </a:p>
      </dgm:t>
    </dgm:pt>
    <dgm:pt modelId="{574CB193-5F1A-427B-856B-DB768DE21F51}" type="sibTrans" cxnId="{7EA7686F-BB46-4D3A-9233-01AD8281471D}">
      <dgm:prSet/>
      <dgm:spPr/>
      <dgm:t>
        <a:bodyPr/>
        <a:lstStyle/>
        <a:p>
          <a:endParaRPr lang="cs-CZ"/>
        </a:p>
      </dgm:t>
    </dgm:pt>
    <dgm:pt modelId="{B7B2F97E-7165-4607-848D-95788042D8C9}" type="pres">
      <dgm:prSet presAssocID="{744F71FD-D01A-4483-8A8B-6F5BEC4E3084}" presName="diagram" presStyleCnt="0">
        <dgm:presLayoutVars>
          <dgm:dir/>
          <dgm:resizeHandles val="exact"/>
        </dgm:presLayoutVars>
      </dgm:prSet>
      <dgm:spPr/>
      <dgm:t>
        <a:bodyPr/>
        <a:lstStyle/>
        <a:p>
          <a:endParaRPr lang="cs-CZ"/>
        </a:p>
      </dgm:t>
    </dgm:pt>
    <dgm:pt modelId="{2316FA72-3BDA-4E8F-A8E3-4D4BBAE278E4}" type="pres">
      <dgm:prSet presAssocID="{BF129621-AAAE-4C92-97E1-232A09314C36}" presName="node" presStyleLbl="node1" presStyleIdx="0" presStyleCnt="5">
        <dgm:presLayoutVars>
          <dgm:bulletEnabled val="1"/>
        </dgm:presLayoutVars>
      </dgm:prSet>
      <dgm:spPr/>
      <dgm:t>
        <a:bodyPr/>
        <a:lstStyle/>
        <a:p>
          <a:endParaRPr lang="cs-CZ"/>
        </a:p>
      </dgm:t>
    </dgm:pt>
    <dgm:pt modelId="{96BE477E-04AA-4AA6-8478-274C60CB7C7D}" type="pres">
      <dgm:prSet presAssocID="{45D7173B-BC5A-4587-A492-636FFC06607F}" presName="sibTrans" presStyleCnt="0"/>
      <dgm:spPr/>
    </dgm:pt>
    <dgm:pt modelId="{55FF1A21-93DD-4F72-B6F5-9537EF191E31}" type="pres">
      <dgm:prSet presAssocID="{FE57FEC3-E767-47AB-BA34-3080C1E9CFD1}" presName="node" presStyleLbl="node1" presStyleIdx="1" presStyleCnt="5">
        <dgm:presLayoutVars>
          <dgm:bulletEnabled val="1"/>
        </dgm:presLayoutVars>
      </dgm:prSet>
      <dgm:spPr/>
      <dgm:t>
        <a:bodyPr/>
        <a:lstStyle/>
        <a:p>
          <a:endParaRPr lang="cs-CZ"/>
        </a:p>
      </dgm:t>
    </dgm:pt>
    <dgm:pt modelId="{CBAC55EA-C85E-4744-B63D-22C65DCE8821}" type="pres">
      <dgm:prSet presAssocID="{55037C6D-4C45-4CBA-B62F-366E10F93853}" presName="sibTrans" presStyleCnt="0"/>
      <dgm:spPr/>
    </dgm:pt>
    <dgm:pt modelId="{67E57CF2-BE2C-47C8-AEF5-137048514E27}" type="pres">
      <dgm:prSet presAssocID="{0681101C-443B-4B79-B8D1-6D0C9279F667}" presName="node" presStyleLbl="node1" presStyleIdx="2" presStyleCnt="5">
        <dgm:presLayoutVars>
          <dgm:bulletEnabled val="1"/>
        </dgm:presLayoutVars>
      </dgm:prSet>
      <dgm:spPr/>
      <dgm:t>
        <a:bodyPr/>
        <a:lstStyle/>
        <a:p>
          <a:endParaRPr lang="cs-CZ"/>
        </a:p>
      </dgm:t>
    </dgm:pt>
    <dgm:pt modelId="{3BEF0CD9-BFB6-4B64-A11A-BB18E90B2464}" type="pres">
      <dgm:prSet presAssocID="{CC70DFF4-5387-4BC7-B06A-5B62B4CD028D}" presName="sibTrans" presStyleCnt="0"/>
      <dgm:spPr/>
    </dgm:pt>
    <dgm:pt modelId="{25DB820A-09E7-47C4-8265-AE05A074B592}" type="pres">
      <dgm:prSet presAssocID="{84972211-5496-49E7-BD69-684FA1A7EF60}" presName="node" presStyleLbl="node1" presStyleIdx="3" presStyleCnt="5">
        <dgm:presLayoutVars>
          <dgm:bulletEnabled val="1"/>
        </dgm:presLayoutVars>
      </dgm:prSet>
      <dgm:spPr/>
      <dgm:t>
        <a:bodyPr/>
        <a:lstStyle/>
        <a:p>
          <a:endParaRPr lang="cs-CZ"/>
        </a:p>
      </dgm:t>
    </dgm:pt>
    <dgm:pt modelId="{4800C643-F6EE-4340-85AC-70FF037D6FFD}" type="pres">
      <dgm:prSet presAssocID="{341E2F9B-56F7-4918-B69E-AE2D3F2F3AC3}" presName="sibTrans" presStyleCnt="0"/>
      <dgm:spPr/>
    </dgm:pt>
    <dgm:pt modelId="{38470576-7B94-46BE-B422-E43DA0AFB659}" type="pres">
      <dgm:prSet presAssocID="{2AECF811-722D-476D-B58D-92AC58D696B2}" presName="node" presStyleLbl="node1" presStyleIdx="4" presStyleCnt="5">
        <dgm:presLayoutVars>
          <dgm:bulletEnabled val="1"/>
        </dgm:presLayoutVars>
      </dgm:prSet>
      <dgm:spPr/>
      <dgm:t>
        <a:bodyPr/>
        <a:lstStyle/>
        <a:p>
          <a:endParaRPr lang="cs-CZ"/>
        </a:p>
      </dgm:t>
    </dgm:pt>
  </dgm:ptLst>
  <dgm:cxnLst>
    <dgm:cxn modelId="{680586DF-00DE-4A61-B55F-F5F923901A5E}" srcId="{744F71FD-D01A-4483-8A8B-6F5BEC4E3084}" destId="{BF129621-AAAE-4C92-97E1-232A09314C36}" srcOrd="0" destOrd="0" parTransId="{6EC4F727-2271-473C-A0FA-A04699E12972}" sibTransId="{45D7173B-BC5A-4587-A492-636FFC06607F}"/>
    <dgm:cxn modelId="{ADAD0CA0-3CAD-47C2-92EE-C0C1EF3944C5}" type="presOf" srcId="{FE57FEC3-E767-47AB-BA34-3080C1E9CFD1}" destId="{55FF1A21-93DD-4F72-B6F5-9537EF191E31}" srcOrd="0" destOrd="0" presId="urn:microsoft.com/office/officeart/2005/8/layout/default"/>
    <dgm:cxn modelId="{653BAC91-8DDF-4BA8-AAA8-13F6875A4157}" srcId="{744F71FD-D01A-4483-8A8B-6F5BEC4E3084}" destId="{84972211-5496-49E7-BD69-684FA1A7EF60}" srcOrd="3" destOrd="0" parTransId="{999CBB3B-2E00-400F-9D59-EE7036425503}" sibTransId="{341E2F9B-56F7-4918-B69E-AE2D3F2F3AC3}"/>
    <dgm:cxn modelId="{1CDE358A-78E7-4022-909D-A802A7D50C03}" type="presOf" srcId="{84972211-5496-49E7-BD69-684FA1A7EF60}" destId="{25DB820A-09E7-47C4-8265-AE05A074B592}" srcOrd="0" destOrd="0" presId="urn:microsoft.com/office/officeart/2005/8/layout/default"/>
    <dgm:cxn modelId="{7EB93A8C-C1C0-46E8-8BD4-D6737B4C5EBB}" srcId="{744F71FD-D01A-4483-8A8B-6F5BEC4E3084}" destId="{FE57FEC3-E767-47AB-BA34-3080C1E9CFD1}" srcOrd="1" destOrd="0" parTransId="{AB0D70C8-3CB0-45C4-92BA-C88827B000C6}" sibTransId="{55037C6D-4C45-4CBA-B62F-366E10F93853}"/>
    <dgm:cxn modelId="{A629242F-F6E5-4802-9EF6-FD923A4BEB63}" type="presOf" srcId="{744F71FD-D01A-4483-8A8B-6F5BEC4E3084}" destId="{B7B2F97E-7165-4607-848D-95788042D8C9}" srcOrd="0" destOrd="0" presId="urn:microsoft.com/office/officeart/2005/8/layout/default"/>
    <dgm:cxn modelId="{FC639D1F-E500-4829-9822-B4892A2B61F6}" srcId="{744F71FD-D01A-4483-8A8B-6F5BEC4E3084}" destId="{0681101C-443B-4B79-B8D1-6D0C9279F667}" srcOrd="2" destOrd="0" parTransId="{A082973B-0D6E-4C3C-9A18-E09F1C90489D}" sibTransId="{CC70DFF4-5387-4BC7-B06A-5B62B4CD028D}"/>
    <dgm:cxn modelId="{5BF207C4-7ED4-47CB-B6F8-7E380468A32E}" type="presOf" srcId="{BF129621-AAAE-4C92-97E1-232A09314C36}" destId="{2316FA72-3BDA-4E8F-A8E3-4D4BBAE278E4}" srcOrd="0" destOrd="0" presId="urn:microsoft.com/office/officeart/2005/8/layout/default"/>
    <dgm:cxn modelId="{7EA7686F-BB46-4D3A-9233-01AD8281471D}" srcId="{744F71FD-D01A-4483-8A8B-6F5BEC4E3084}" destId="{2AECF811-722D-476D-B58D-92AC58D696B2}" srcOrd="4" destOrd="0" parTransId="{07A2F4DC-A497-4E66-81C8-21AF03846A9F}" sibTransId="{574CB193-5F1A-427B-856B-DB768DE21F51}"/>
    <dgm:cxn modelId="{A0B9FC07-F876-420E-9933-B87C3B7CE5F8}" type="presOf" srcId="{0681101C-443B-4B79-B8D1-6D0C9279F667}" destId="{67E57CF2-BE2C-47C8-AEF5-137048514E27}" srcOrd="0" destOrd="0" presId="urn:microsoft.com/office/officeart/2005/8/layout/default"/>
    <dgm:cxn modelId="{8436461F-A0FD-4971-B019-1B83D0BFF625}" type="presOf" srcId="{2AECF811-722D-476D-B58D-92AC58D696B2}" destId="{38470576-7B94-46BE-B422-E43DA0AFB659}" srcOrd="0" destOrd="0" presId="urn:microsoft.com/office/officeart/2005/8/layout/default"/>
    <dgm:cxn modelId="{4CF588E8-D7DA-45A8-90F3-989C444E5C77}" type="presParOf" srcId="{B7B2F97E-7165-4607-848D-95788042D8C9}" destId="{2316FA72-3BDA-4E8F-A8E3-4D4BBAE278E4}" srcOrd="0" destOrd="0" presId="urn:microsoft.com/office/officeart/2005/8/layout/default"/>
    <dgm:cxn modelId="{FAE31122-AF8D-4940-8258-11D21B656E0C}" type="presParOf" srcId="{B7B2F97E-7165-4607-848D-95788042D8C9}" destId="{96BE477E-04AA-4AA6-8478-274C60CB7C7D}" srcOrd="1" destOrd="0" presId="urn:microsoft.com/office/officeart/2005/8/layout/default"/>
    <dgm:cxn modelId="{17F18015-C99C-4211-82AE-977A5A9123AA}" type="presParOf" srcId="{B7B2F97E-7165-4607-848D-95788042D8C9}" destId="{55FF1A21-93DD-4F72-B6F5-9537EF191E31}" srcOrd="2" destOrd="0" presId="urn:microsoft.com/office/officeart/2005/8/layout/default"/>
    <dgm:cxn modelId="{500EEE28-A427-46BC-8D67-94F45C9FEE34}" type="presParOf" srcId="{B7B2F97E-7165-4607-848D-95788042D8C9}" destId="{CBAC55EA-C85E-4744-B63D-22C65DCE8821}" srcOrd="3" destOrd="0" presId="urn:microsoft.com/office/officeart/2005/8/layout/default"/>
    <dgm:cxn modelId="{96827FE2-8B81-475D-B12C-A196EB0B197F}" type="presParOf" srcId="{B7B2F97E-7165-4607-848D-95788042D8C9}" destId="{67E57CF2-BE2C-47C8-AEF5-137048514E27}" srcOrd="4" destOrd="0" presId="urn:microsoft.com/office/officeart/2005/8/layout/default"/>
    <dgm:cxn modelId="{CC59E8B6-3125-4877-AD4E-15C2A57ADC59}" type="presParOf" srcId="{B7B2F97E-7165-4607-848D-95788042D8C9}" destId="{3BEF0CD9-BFB6-4B64-A11A-BB18E90B2464}" srcOrd="5" destOrd="0" presId="urn:microsoft.com/office/officeart/2005/8/layout/default"/>
    <dgm:cxn modelId="{EA6A5177-1259-4826-B737-6EF8AABEAE43}" type="presParOf" srcId="{B7B2F97E-7165-4607-848D-95788042D8C9}" destId="{25DB820A-09E7-47C4-8265-AE05A074B592}" srcOrd="6" destOrd="0" presId="urn:microsoft.com/office/officeart/2005/8/layout/default"/>
    <dgm:cxn modelId="{A1F313FA-15D1-4BE0-9106-26F01B3E5865}" type="presParOf" srcId="{B7B2F97E-7165-4607-848D-95788042D8C9}" destId="{4800C643-F6EE-4340-85AC-70FF037D6FFD}" srcOrd="7" destOrd="0" presId="urn:microsoft.com/office/officeart/2005/8/layout/default"/>
    <dgm:cxn modelId="{288E1F69-85D5-4A09-A5D6-7140DA803172}" type="presParOf" srcId="{B7B2F97E-7165-4607-848D-95788042D8C9}" destId="{38470576-7B94-46BE-B422-E43DA0AFB65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6696FA-5DDA-4CFA-9583-6DAF8942BE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F8BF4AE-3FC7-4500-8F5B-536F867A9DC0}">
      <dgm:prSet/>
      <dgm:spPr/>
      <dgm:t>
        <a:bodyPr/>
        <a:lstStyle/>
        <a:p>
          <a:pPr rtl="0"/>
          <a:r>
            <a:rPr lang="cs-CZ" dirty="0" smtClean="0"/>
            <a:t>Majetková Škoda</a:t>
          </a:r>
          <a:endParaRPr lang="cs-CZ" dirty="0"/>
        </a:p>
      </dgm:t>
    </dgm:pt>
    <dgm:pt modelId="{06039687-B51D-486F-9D7D-5E753EFA3071}" type="parTrans" cxnId="{0B8666F6-B964-4A68-9033-C5B64F99E575}">
      <dgm:prSet/>
      <dgm:spPr/>
      <dgm:t>
        <a:bodyPr/>
        <a:lstStyle/>
        <a:p>
          <a:endParaRPr lang="cs-CZ"/>
        </a:p>
      </dgm:t>
    </dgm:pt>
    <dgm:pt modelId="{989EB73D-C0FC-494A-B75F-B146F72AB96E}" type="sibTrans" cxnId="{0B8666F6-B964-4A68-9033-C5B64F99E575}">
      <dgm:prSet/>
      <dgm:spPr/>
      <dgm:t>
        <a:bodyPr/>
        <a:lstStyle/>
        <a:p>
          <a:endParaRPr lang="cs-CZ"/>
        </a:p>
      </dgm:t>
    </dgm:pt>
    <dgm:pt modelId="{9527DCED-91D6-4779-9EAC-ECDE13182F20}">
      <dgm:prSet/>
      <dgm:spPr/>
      <dgm:t>
        <a:bodyPr/>
        <a:lstStyle/>
        <a:p>
          <a:pPr rtl="0"/>
          <a:r>
            <a:rPr lang="cs-CZ" dirty="0" smtClean="0"/>
            <a:t>Nemajetková Újma</a:t>
          </a:r>
          <a:endParaRPr lang="cs-CZ" dirty="0"/>
        </a:p>
      </dgm:t>
    </dgm:pt>
    <dgm:pt modelId="{7FECB33E-0FBC-4C05-91AC-2A4C796F67D1}" type="parTrans" cxnId="{0172387A-3403-471C-807D-4044BB482E76}">
      <dgm:prSet/>
      <dgm:spPr/>
      <dgm:t>
        <a:bodyPr/>
        <a:lstStyle/>
        <a:p>
          <a:endParaRPr lang="cs-CZ"/>
        </a:p>
      </dgm:t>
    </dgm:pt>
    <dgm:pt modelId="{6C17D81D-529D-4C2C-9C4A-7755C8B55505}" type="sibTrans" cxnId="{0172387A-3403-471C-807D-4044BB482E76}">
      <dgm:prSet/>
      <dgm:spPr/>
      <dgm:t>
        <a:bodyPr/>
        <a:lstStyle/>
        <a:p>
          <a:endParaRPr lang="cs-CZ"/>
        </a:p>
      </dgm:t>
    </dgm:pt>
    <dgm:pt modelId="{19DFC520-8930-4C8B-B413-0A69F86CD176}">
      <dgm:prSet/>
      <dgm:spPr/>
      <dgm:t>
        <a:bodyPr/>
        <a:lstStyle/>
        <a:p>
          <a:pPr rtl="0"/>
          <a:r>
            <a:rPr lang="cs-CZ" dirty="0" smtClean="0"/>
            <a:t>Újma</a:t>
          </a:r>
          <a:endParaRPr lang="cs-CZ" dirty="0"/>
        </a:p>
      </dgm:t>
    </dgm:pt>
    <dgm:pt modelId="{A14B0346-06DD-470D-8BA4-647EBD859F8F}" type="parTrans" cxnId="{C0E982E4-B34C-4FAD-B8B8-A31A9372F843}">
      <dgm:prSet/>
      <dgm:spPr/>
      <dgm:t>
        <a:bodyPr/>
        <a:lstStyle/>
        <a:p>
          <a:endParaRPr lang="cs-CZ"/>
        </a:p>
      </dgm:t>
    </dgm:pt>
    <dgm:pt modelId="{C1F6BC09-4295-47E1-BF51-BC2EE41A387B}" type="sibTrans" cxnId="{C0E982E4-B34C-4FAD-B8B8-A31A9372F843}">
      <dgm:prSet/>
      <dgm:spPr/>
      <dgm:t>
        <a:bodyPr/>
        <a:lstStyle/>
        <a:p>
          <a:endParaRPr lang="cs-CZ"/>
        </a:p>
      </dgm:t>
    </dgm:pt>
    <dgm:pt modelId="{BDE9AB7F-1BC8-4046-A10E-2DA1AE2649D6}" type="pres">
      <dgm:prSet presAssocID="{096696FA-5DDA-4CFA-9583-6DAF8942BE3F}" presName="hierChild1" presStyleCnt="0">
        <dgm:presLayoutVars>
          <dgm:orgChart val="1"/>
          <dgm:chPref val="1"/>
          <dgm:dir/>
          <dgm:animOne val="branch"/>
          <dgm:animLvl val="lvl"/>
          <dgm:resizeHandles/>
        </dgm:presLayoutVars>
      </dgm:prSet>
      <dgm:spPr/>
      <dgm:t>
        <a:bodyPr/>
        <a:lstStyle/>
        <a:p>
          <a:endParaRPr lang="cs-CZ"/>
        </a:p>
      </dgm:t>
    </dgm:pt>
    <dgm:pt modelId="{792EA9ED-F927-4252-B97F-C5041180F110}" type="pres">
      <dgm:prSet presAssocID="{19DFC520-8930-4C8B-B413-0A69F86CD176}" presName="hierRoot1" presStyleCnt="0">
        <dgm:presLayoutVars>
          <dgm:hierBranch val="init"/>
        </dgm:presLayoutVars>
      </dgm:prSet>
      <dgm:spPr/>
    </dgm:pt>
    <dgm:pt modelId="{7FAE21EB-0A45-431D-ACF4-F2D7688BD5A1}" type="pres">
      <dgm:prSet presAssocID="{19DFC520-8930-4C8B-B413-0A69F86CD176}" presName="rootComposite1" presStyleCnt="0"/>
      <dgm:spPr/>
    </dgm:pt>
    <dgm:pt modelId="{8C8557EA-3EE0-4D7E-AA64-78E03FD21936}" type="pres">
      <dgm:prSet presAssocID="{19DFC520-8930-4C8B-B413-0A69F86CD176}" presName="rootText1" presStyleLbl="node0" presStyleIdx="0" presStyleCnt="1">
        <dgm:presLayoutVars>
          <dgm:chPref val="3"/>
        </dgm:presLayoutVars>
      </dgm:prSet>
      <dgm:spPr/>
      <dgm:t>
        <a:bodyPr/>
        <a:lstStyle/>
        <a:p>
          <a:endParaRPr lang="cs-CZ"/>
        </a:p>
      </dgm:t>
    </dgm:pt>
    <dgm:pt modelId="{8D7EC88F-0D19-4210-BB40-A4209E65218C}" type="pres">
      <dgm:prSet presAssocID="{19DFC520-8930-4C8B-B413-0A69F86CD176}" presName="rootConnector1" presStyleLbl="node1" presStyleIdx="0" presStyleCnt="0"/>
      <dgm:spPr/>
      <dgm:t>
        <a:bodyPr/>
        <a:lstStyle/>
        <a:p>
          <a:endParaRPr lang="cs-CZ"/>
        </a:p>
      </dgm:t>
    </dgm:pt>
    <dgm:pt modelId="{A9414FA2-96F3-4F2E-8FD5-25F97CBA8D56}" type="pres">
      <dgm:prSet presAssocID="{19DFC520-8930-4C8B-B413-0A69F86CD176}" presName="hierChild2" presStyleCnt="0"/>
      <dgm:spPr/>
    </dgm:pt>
    <dgm:pt modelId="{B4381B64-D9EB-4308-A53D-256A7702C7C1}" type="pres">
      <dgm:prSet presAssocID="{06039687-B51D-486F-9D7D-5E753EFA3071}" presName="Name37" presStyleLbl="parChTrans1D2" presStyleIdx="0" presStyleCnt="2"/>
      <dgm:spPr/>
      <dgm:t>
        <a:bodyPr/>
        <a:lstStyle/>
        <a:p>
          <a:endParaRPr lang="cs-CZ"/>
        </a:p>
      </dgm:t>
    </dgm:pt>
    <dgm:pt modelId="{AB598882-6420-4EEF-B8F9-BA41243FB013}" type="pres">
      <dgm:prSet presAssocID="{BF8BF4AE-3FC7-4500-8F5B-536F867A9DC0}" presName="hierRoot2" presStyleCnt="0">
        <dgm:presLayoutVars>
          <dgm:hierBranch val="init"/>
        </dgm:presLayoutVars>
      </dgm:prSet>
      <dgm:spPr/>
    </dgm:pt>
    <dgm:pt modelId="{497552C4-8E98-4C0F-AC97-027786DC6224}" type="pres">
      <dgm:prSet presAssocID="{BF8BF4AE-3FC7-4500-8F5B-536F867A9DC0}" presName="rootComposite" presStyleCnt="0"/>
      <dgm:spPr/>
    </dgm:pt>
    <dgm:pt modelId="{5C6D1F2C-4270-41FC-9559-8BCFBF72FC01}" type="pres">
      <dgm:prSet presAssocID="{BF8BF4AE-3FC7-4500-8F5B-536F867A9DC0}" presName="rootText" presStyleLbl="node2" presStyleIdx="0" presStyleCnt="2">
        <dgm:presLayoutVars>
          <dgm:chPref val="3"/>
        </dgm:presLayoutVars>
      </dgm:prSet>
      <dgm:spPr/>
      <dgm:t>
        <a:bodyPr/>
        <a:lstStyle/>
        <a:p>
          <a:endParaRPr lang="cs-CZ"/>
        </a:p>
      </dgm:t>
    </dgm:pt>
    <dgm:pt modelId="{DE8AF080-932E-4C48-91FD-DAF6206CC7F6}" type="pres">
      <dgm:prSet presAssocID="{BF8BF4AE-3FC7-4500-8F5B-536F867A9DC0}" presName="rootConnector" presStyleLbl="node2" presStyleIdx="0" presStyleCnt="2"/>
      <dgm:spPr/>
      <dgm:t>
        <a:bodyPr/>
        <a:lstStyle/>
        <a:p>
          <a:endParaRPr lang="cs-CZ"/>
        </a:p>
      </dgm:t>
    </dgm:pt>
    <dgm:pt modelId="{7AF554FE-83F2-434A-991E-4419316E8014}" type="pres">
      <dgm:prSet presAssocID="{BF8BF4AE-3FC7-4500-8F5B-536F867A9DC0}" presName="hierChild4" presStyleCnt="0"/>
      <dgm:spPr/>
    </dgm:pt>
    <dgm:pt modelId="{81986A7E-8CA7-4736-BBF2-34910884036F}" type="pres">
      <dgm:prSet presAssocID="{BF8BF4AE-3FC7-4500-8F5B-536F867A9DC0}" presName="hierChild5" presStyleCnt="0"/>
      <dgm:spPr/>
    </dgm:pt>
    <dgm:pt modelId="{74430724-C447-4545-9BA5-11B1F884A852}" type="pres">
      <dgm:prSet presAssocID="{7FECB33E-0FBC-4C05-91AC-2A4C796F67D1}" presName="Name37" presStyleLbl="parChTrans1D2" presStyleIdx="1" presStyleCnt="2"/>
      <dgm:spPr/>
      <dgm:t>
        <a:bodyPr/>
        <a:lstStyle/>
        <a:p>
          <a:endParaRPr lang="cs-CZ"/>
        </a:p>
      </dgm:t>
    </dgm:pt>
    <dgm:pt modelId="{0BEF845C-09DE-402A-B7E1-E648EAD9DE9D}" type="pres">
      <dgm:prSet presAssocID="{9527DCED-91D6-4779-9EAC-ECDE13182F20}" presName="hierRoot2" presStyleCnt="0">
        <dgm:presLayoutVars>
          <dgm:hierBranch val="init"/>
        </dgm:presLayoutVars>
      </dgm:prSet>
      <dgm:spPr/>
    </dgm:pt>
    <dgm:pt modelId="{A5B661CA-828C-4FD7-8F73-CADA02A51529}" type="pres">
      <dgm:prSet presAssocID="{9527DCED-91D6-4779-9EAC-ECDE13182F20}" presName="rootComposite" presStyleCnt="0"/>
      <dgm:spPr/>
    </dgm:pt>
    <dgm:pt modelId="{D2DAC25E-AD0B-4668-9A20-E8C91F9143A3}" type="pres">
      <dgm:prSet presAssocID="{9527DCED-91D6-4779-9EAC-ECDE13182F20}" presName="rootText" presStyleLbl="node2" presStyleIdx="1" presStyleCnt="2">
        <dgm:presLayoutVars>
          <dgm:chPref val="3"/>
        </dgm:presLayoutVars>
      </dgm:prSet>
      <dgm:spPr/>
      <dgm:t>
        <a:bodyPr/>
        <a:lstStyle/>
        <a:p>
          <a:endParaRPr lang="cs-CZ"/>
        </a:p>
      </dgm:t>
    </dgm:pt>
    <dgm:pt modelId="{A4512A89-100F-4515-A87E-E146FF9532DC}" type="pres">
      <dgm:prSet presAssocID="{9527DCED-91D6-4779-9EAC-ECDE13182F20}" presName="rootConnector" presStyleLbl="node2" presStyleIdx="1" presStyleCnt="2"/>
      <dgm:spPr/>
      <dgm:t>
        <a:bodyPr/>
        <a:lstStyle/>
        <a:p>
          <a:endParaRPr lang="cs-CZ"/>
        </a:p>
      </dgm:t>
    </dgm:pt>
    <dgm:pt modelId="{0C7C4E0C-1A19-44B5-8004-E7D079F741C8}" type="pres">
      <dgm:prSet presAssocID="{9527DCED-91D6-4779-9EAC-ECDE13182F20}" presName="hierChild4" presStyleCnt="0"/>
      <dgm:spPr/>
    </dgm:pt>
    <dgm:pt modelId="{F3C0DFE9-4A84-4211-AD4E-1073593AFC03}" type="pres">
      <dgm:prSet presAssocID="{9527DCED-91D6-4779-9EAC-ECDE13182F20}" presName="hierChild5" presStyleCnt="0"/>
      <dgm:spPr/>
    </dgm:pt>
    <dgm:pt modelId="{FE169062-41F7-424F-B3CF-8808B0E80F64}" type="pres">
      <dgm:prSet presAssocID="{19DFC520-8930-4C8B-B413-0A69F86CD176}" presName="hierChild3" presStyleCnt="0"/>
      <dgm:spPr/>
    </dgm:pt>
  </dgm:ptLst>
  <dgm:cxnLst>
    <dgm:cxn modelId="{C0E982E4-B34C-4FAD-B8B8-A31A9372F843}" srcId="{096696FA-5DDA-4CFA-9583-6DAF8942BE3F}" destId="{19DFC520-8930-4C8B-B413-0A69F86CD176}" srcOrd="0" destOrd="0" parTransId="{A14B0346-06DD-470D-8BA4-647EBD859F8F}" sibTransId="{C1F6BC09-4295-47E1-BF51-BC2EE41A387B}"/>
    <dgm:cxn modelId="{0B8666F6-B964-4A68-9033-C5B64F99E575}" srcId="{19DFC520-8930-4C8B-B413-0A69F86CD176}" destId="{BF8BF4AE-3FC7-4500-8F5B-536F867A9DC0}" srcOrd="0" destOrd="0" parTransId="{06039687-B51D-486F-9D7D-5E753EFA3071}" sibTransId="{989EB73D-C0FC-494A-B75F-B146F72AB96E}"/>
    <dgm:cxn modelId="{6B004877-E6DB-493C-BA8B-3079338D54C1}" type="presOf" srcId="{06039687-B51D-486F-9D7D-5E753EFA3071}" destId="{B4381B64-D9EB-4308-A53D-256A7702C7C1}" srcOrd="0" destOrd="0" presId="urn:microsoft.com/office/officeart/2005/8/layout/orgChart1"/>
    <dgm:cxn modelId="{93DD3373-F806-4081-8FA1-6A46CC3DBDCF}" type="presOf" srcId="{7FECB33E-0FBC-4C05-91AC-2A4C796F67D1}" destId="{74430724-C447-4545-9BA5-11B1F884A852}" srcOrd="0" destOrd="0" presId="urn:microsoft.com/office/officeart/2005/8/layout/orgChart1"/>
    <dgm:cxn modelId="{15F58FE8-577E-497D-BD82-7C19B60BC691}" type="presOf" srcId="{BF8BF4AE-3FC7-4500-8F5B-536F867A9DC0}" destId="{5C6D1F2C-4270-41FC-9559-8BCFBF72FC01}" srcOrd="0" destOrd="0" presId="urn:microsoft.com/office/officeart/2005/8/layout/orgChart1"/>
    <dgm:cxn modelId="{0172387A-3403-471C-807D-4044BB482E76}" srcId="{19DFC520-8930-4C8B-B413-0A69F86CD176}" destId="{9527DCED-91D6-4779-9EAC-ECDE13182F20}" srcOrd="1" destOrd="0" parTransId="{7FECB33E-0FBC-4C05-91AC-2A4C796F67D1}" sibTransId="{6C17D81D-529D-4C2C-9C4A-7755C8B55505}"/>
    <dgm:cxn modelId="{C81CFB54-8F94-4C34-9D3E-CB7AB3DDC427}" type="presOf" srcId="{19DFC520-8930-4C8B-B413-0A69F86CD176}" destId="{8C8557EA-3EE0-4D7E-AA64-78E03FD21936}" srcOrd="0" destOrd="0" presId="urn:microsoft.com/office/officeart/2005/8/layout/orgChart1"/>
    <dgm:cxn modelId="{8BBEF590-5219-44EC-B613-469840E6D9F6}" type="presOf" srcId="{19DFC520-8930-4C8B-B413-0A69F86CD176}" destId="{8D7EC88F-0D19-4210-BB40-A4209E65218C}" srcOrd="1" destOrd="0" presId="urn:microsoft.com/office/officeart/2005/8/layout/orgChart1"/>
    <dgm:cxn modelId="{87195D51-CD98-4DE3-84D1-9080C0FACF29}" type="presOf" srcId="{9527DCED-91D6-4779-9EAC-ECDE13182F20}" destId="{A4512A89-100F-4515-A87E-E146FF9532DC}" srcOrd="1" destOrd="0" presId="urn:microsoft.com/office/officeart/2005/8/layout/orgChart1"/>
    <dgm:cxn modelId="{BFB063C9-0853-47CC-88E8-0231825067E6}" type="presOf" srcId="{9527DCED-91D6-4779-9EAC-ECDE13182F20}" destId="{D2DAC25E-AD0B-4668-9A20-E8C91F9143A3}" srcOrd="0" destOrd="0" presId="urn:microsoft.com/office/officeart/2005/8/layout/orgChart1"/>
    <dgm:cxn modelId="{022D89EC-F317-48F1-A5EF-211D1DB34EF9}" type="presOf" srcId="{BF8BF4AE-3FC7-4500-8F5B-536F867A9DC0}" destId="{DE8AF080-932E-4C48-91FD-DAF6206CC7F6}" srcOrd="1" destOrd="0" presId="urn:microsoft.com/office/officeart/2005/8/layout/orgChart1"/>
    <dgm:cxn modelId="{FD3D8314-12B7-4D4A-935D-6D6A8EDAC004}" type="presOf" srcId="{096696FA-5DDA-4CFA-9583-6DAF8942BE3F}" destId="{BDE9AB7F-1BC8-4046-A10E-2DA1AE2649D6}" srcOrd="0" destOrd="0" presId="urn:microsoft.com/office/officeart/2005/8/layout/orgChart1"/>
    <dgm:cxn modelId="{A5FAF0F3-FCF8-495A-86F6-71C29F9B66A5}" type="presParOf" srcId="{BDE9AB7F-1BC8-4046-A10E-2DA1AE2649D6}" destId="{792EA9ED-F927-4252-B97F-C5041180F110}" srcOrd="0" destOrd="0" presId="urn:microsoft.com/office/officeart/2005/8/layout/orgChart1"/>
    <dgm:cxn modelId="{7EB7827A-31FB-45D4-B12B-0DF0F64F96C3}" type="presParOf" srcId="{792EA9ED-F927-4252-B97F-C5041180F110}" destId="{7FAE21EB-0A45-431D-ACF4-F2D7688BD5A1}" srcOrd="0" destOrd="0" presId="urn:microsoft.com/office/officeart/2005/8/layout/orgChart1"/>
    <dgm:cxn modelId="{269CF1FB-CBA8-4790-8818-C5D8A5CA4C16}" type="presParOf" srcId="{7FAE21EB-0A45-431D-ACF4-F2D7688BD5A1}" destId="{8C8557EA-3EE0-4D7E-AA64-78E03FD21936}" srcOrd="0" destOrd="0" presId="urn:microsoft.com/office/officeart/2005/8/layout/orgChart1"/>
    <dgm:cxn modelId="{BF9E0A90-975C-4607-B6EC-786A7AF43CD9}" type="presParOf" srcId="{7FAE21EB-0A45-431D-ACF4-F2D7688BD5A1}" destId="{8D7EC88F-0D19-4210-BB40-A4209E65218C}" srcOrd="1" destOrd="0" presId="urn:microsoft.com/office/officeart/2005/8/layout/orgChart1"/>
    <dgm:cxn modelId="{48DA2206-EC80-444F-919A-A5A3BF6AC107}" type="presParOf" srcId="{792EA9ED-F927-4252-B97F-C5041180F110}" destId="{A9414FA2-96F3-4F2E-8FD5-25F97CBA8D56}" srcOrd="1" destOrd="0" presId="urn:microsoft.com/office/officeart/2005/8/layout/orgChart1"/>
    <dgm:cxn modelId="{15F2631D-C7B0-4D2B-AE38-5ED161BAC0D8}" type="presParOf" srcId="{A9414FA2-96F3-4F2E-8FD5-25F97CBA8D56}" destId="{B4381B64-D9EB-4308-A53D-256A7702C7C1}" srcOrd="0" destOrd="0" presId="urn:microsoft.com/office/officeart/2005/8/layout/orgChart1"/>
    <dgm:cxn modelId="{5C35A2C2-1667-405D-A2B1-B2B8C645BD5B}" type="presParOf" srcId="{A9414FA2-96F3-4F2E-8FD5-25F97CBA8D56}" destId="{AB598882-6420-4EEF-B8F9-BA41243FB013}" srcOrd="1" destOrd="0" presId="urn:microsoft.com/office/officeart/2005/8/layout/orgChart1"/>
    <dgm:cxn modelId="{555AA29E-BD46-4AFE-B300-1EE761B2CC1E}" type="presParOf" srcId="{AB598882-6420-4EEF-B8F9-BA41243FB013}" destId="{497552C4-8E98-4C0F-AC97-027786DC6224}" srcOrd="0" destOrd="0" presId="urn:microsoft.com/office/officeart/2005/8/layout/orgChart1"/>
    <dgm:cxn modelId="{7D113387-3BA8-411B-8DBC-08987917FA47}" type="presParOf" srcId="{497552C4-8E98-4C0F-AC97-027786DC6224}" destId="{5C6D1F2C-4270-41FC-9559-8BCFBF72FC01}" srcOrd="0" destOrd="0" presId="urn:microsoft.com/office/officeart/2005/8/layout/orgChart1"/>
    <dgm:cxn modelId="{EE038900-3C71-4C67-A599-251D662BC88F}" type="presParOf" srcId="{497552C4-8E98-4C0F-AC97-027786DC6224}" destId="{DE8AF080-932E-4C48-91FD-DAF6206CC7F6}" srcOrd="1" destOrd="0" presId="urn:microsoft.com/office/officeart/2005/8/layout/orgChart1"/>
    <dgm:cxn modelId="{8969957A-213A-4185-A15A-8FFCEA5BC74E}" type="presParOf" srcId="{AB598882-6420-4EEF-B8F9-BA41243FB013}" destId="{7AF554FE-83F2-434A-991E-4419316E8014}" srcOrd="1" destOrd="0" presId="urn:microsoft.com/office/officeart/2005/8/layout/orgChart1"/>
    <dgm:cxn modelId="{00EE9FB8-D9B2-4B26-99D4-4901C7393F19}" type="presParOf" srcId="{AB598882-6420-4EEF-B8F9-BA41243FB013}" destId="{81986A7E-8CA7-4736-BBF2-34910884036F}" srcOrd="2" destOrd="0" presId="urn:microsoft.com/office/officeart/2005/8/layout/orgChart1"/>
    <dgm:cxn modelId="{640FD342-28D0-4A52-BF8F-91F2CC36D7B9}" type="presParOf" srcId="{A9414FA2-96F3-4F2E-8FD5-25F97CBA8D56}" destId="{74430724-C447-4545-9BA5-11B1F884A852}" srcOrd="2" destOrd="0" presId="urn:microsoft.com/office/officeart/2005/8/layout/orgChart1"/>
    <dgm:cxn modelId="{1970F01F-DB12-4A2E-A354-46F8EBC3FD9A}" type="presParOf" srcId="{A9414FA2-96F3-4F2E-8FD5-25F97CBA8D56}" destId="{0BEF845C-09DE-402A-B7E1-E648EAD9DE9D}" srcOrd="3" destOrd="0" presId="urn:microsoft.com/office/officeart/2005/8/layout/orgChart1"/>
    <dgm:cxn modelId="{4FB96F6A-AEE1-4AAD-BD7A-604D9775CB31}" type="presParOf" srcId="{0BEF845C-09DE-402A-B7E1-E648EAD9DE9D}" destId="{A5B661CA-828C-4FD7-8F73-CADA02A51529}" srcOrd="0" destOrd="0" presId="urn:microsoft.com/office/officeart/2005/8/layout/orgChart1"/>
    <dgm:cxn modelId="{508A4CA9-FB58-4808-A483-88C035CB8B79}" type="presParOf" srcId="{A5B661CA-828C-4FD7-8F73-CADA02A51529}" destId="{D2DAC25E-AD0B-4668-9A20-E8C91F9143A3}" srcOrd="0" destOrd="0" presId="urn:microsoft.com/office/officeart/2005/8/layout/orgChart1"/>
    <dgm:cxn modelId="{2F10368C-653F-4E84-BB53-ED51FA5A33BF}" type="presParOf" srcId="{A5B661CA-828C-4FD7-8F73-CADA02A51529}" destId="{A4512A89-100F-4515-A87E-E146FF9532DC}" srcOrd="1" destOrd="0" presId="urn:microsoft.com/office/officeart/2005/8/layout/orgChart1"/>
    <dgm:cxn modelId="{187ECB76-BBFA-4074-BAFF-D7F73629FA72}" type="presParOf" srcId="{0BEF845C-09DE-402A-B7E1-E648EAD9DE9D}" destId="{0C7C4E0C-1A19-44B5-8004-E7D079F741C8}" srcOrd="1" destOrd="0" presId="urn:microsoft.com/office/officeart/2005/8/layout/orgChart1"/>
    <dgm:cxn modelId="{0D6C6F36-741A-44CE-983D-19598FE9EC2D}" type="presParOf" srcId="{0BEF845C-09DE-402A-B7E1-E648EAD9DE9D}" destId="{F3C0DFE9-4A84-4211-AD4E-1073593AFC03}" srcOrd="2" destOrd="0" presId="urn:microsoft.com/office/officeart/2005/8/layout/orgChart1"/>
    <dgm:cxn modelId="{8D9A8BBF-7BB7-4D3C-9CD7-B0DBDD5C2144}" type="presParOf" srcId="{792EA9ED-F927-4252-B97F-C5041180F110}" destId="{FE169062-41F7-424F-B3CF-8808B0E80F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F611DA-596F-43BD-9058-584C67992036}" type="doc">
      <dgm:prSet loTypeId="urn:microsoft.com/office/officeart/2005/8/layout/chevron1" loCatId="process" qsTypeId="urn:microsoft.com/office/officeart/2005/8/quickstyle/simple1" qsCatId="simple" csTypeId="urn:microsoft.com/office/officeart/2005/8/colors/accent1_2" csCatId="accent1" phldr="1"/>
      <dgm:spPr/>
    </dgm:pt>
    <dgm:pt modelId="{4D941B10-5F59-47DF-A397-A9F77AD86B35}">
      <dgm:prSet phldrT="[Text]"/>
      <dgm:spPr/>
      <dgm:t>
        <a:bodyPr/>
        <a:lstStyle/>
        <a:p>
          <a:r>
            <a:rPr lang="cs-CZ" dirty="0" smtClean="0"/>
            <a:t>Skutečná škoda</a:t>
          </a:r>
          <a:endParaRPr lang="cs-CZ" dirty="0"/>
        </a:p>
      </dgm:t>
    </dgm:pt>
    <dgm:pt modelId="{6E7BB624-2D2E-4EB0-ACC7-6107B24A17D9}" type="parTrans" cxnId="{C1839C54-71F9-4620-9D01-F855D80F88FC}">
      <dgm:prSet/>
      <dgm:spPr/>
      <dgm:t>
        <a:bodyPr/>
        <a:lstStyle/>
        <a:p>
          <a:endParaRPr lang="cs-CZ"/>
        </a:p>
      </dgm:t>
    </dgm:pt>
    <dgm:pt modelId="{50EAC69C-A6C2-4467-A09A-0B01BA7A7C58}" type="sibTrans" cxnId="{C1839C54-71F9-4620-9D01-F855D80F88FC}">
      <dgm:prSet/>
      <dgm:spPr/>
      <dgm:t>
        <a:bodyPr/>
        <a:lstStyle/>
        <a:p>
          <a:endParaRPr lang="cs-CZ"/>
        </a:p>
      </dgm:t>
    </dgm:pt>
    <dgm:pt modelId="{F88CC4D5-660B-42D9-B06D-1D7F2211B7A6}">
      <dgm:prSet phldrT="[Text]"/>
      <dgm:spPr/>
      <dgm:t>
        <a:bodyPr/>
        <a:lstStyle/>
        <a:p>
          <a:r>
            <a:rPr lang="cs-CZ" dirty="0" smtClean="0"/>
            <a:t>Ušlý zisk</a:t>
          </a:r>
          <a:endParaRPr lang="cs-CZ" dirty="0"/>
        </a:p>
      </dgm:t>
    </dgm:pt>
    <dgm:pt modelId="{172E7999-75FD-4549-8C9C-62F7B4D8A995}" type="parTrans" cxnId="{B6B4C2B9-BD34-4420-A786-6A599E0C9E3C}">
      <dgm:prSet/>
      <dgm:spPr/>
      <dgm:t>
        <a:bodyPr/>
        <a:lstStyle/>
        <a:p>
          <a:endParaRPr lang="cs-CZ"/>
        </a:p>
      </dgm:t>
    </dgm:pt>
    <dgm:pt modelId="{2A925C84-0564-45C0-85A6-4DF158D8BBBF}" type="sibTrans" cxnId="{B6B4C2B9-BD34-4420-A786-6A599E0C9E3C}">
      <dgm:prSet/>
      <dgm:spPr/>
      <dgm:t>
        <a:bodyPr/>
        <a:lstStyle/>
        <a:p>
          <a:endParaRPr lang="cs-CZ"/>
        </a:p>
      </dgm:t>
    </dgm:pt>
    <dgm:pt modelId="{6F9111CD-68B9-4D78-BBDE-78D478B305E2}" type="pres">
      <dgm:prSet presAssocID="{F9F611DA-596F-43BD-9058-584C67992036}" presName="Name0" presStyleCnt="0">
        <dgm:presLayoutVars>
          <dgm:dir/>
          <dgm:animLvl val="lvl"/>
          <dgm:resizeHandles val="exact"/>
        </dgm:presLayoutVars>
      </dgm:prSet>
      <dgm:spPr/>
    </dgm:pt>
    <dgm:pt modelId="{955539B5-0E0D-4041-893D-D104F9B96070}" type="pres">
      <dgm:prSet presAssocID="{4D941B10-5F59-47DF-A397-A9F77AD86B35}" presName="parTxOnly" presStyleLbl="node1" presStyleIdx="0" presStyleCnt="2">
        <dgm:presLayoutVars>
          <dgm:chMax val="0"/>
          <dgm:chPref val="0"/>
          <dgm:bulletEnabled val="1"/>
        </dgm:presLayoutVars>
      </dgm:prSet>
      <dgm:spPr/>
      <dgm:t>
        <a:bodyPr/>
        <a:lstStyle/>
        <a:p>
          <a:endParaRPr lang="cs-CZ"/>
        </a:p>
      </dgm:t>
    </dgm:pt>
    <dgm:pt modelId="{E0CC3500-A076-42C5-9EE2-A3045B92D21D}" type="pres">
      <dgm:prSet presAssocID="{50EAC69C-A6C2-4467-A09A-0B01BA7A7C58}" presName="parTxOnlySpace" presStyleCnt="0"/>
      <dgm:spPr/>
    </dgm:pt>
    <dgm:pt modelId="{6AAA8311-0911-4B79-8ACB-55D78CD81229}" type="pres">
      <dgm:prSet presAssocID="{F88CC4D5-660B-42D9-B06D-1D7F2211B7A6}" presName="parTxOnly" presStyleLbl="node1" presStyleIdx="1" presStyleCnt="2">
        <dgm:presLayoutVars>
          <dgm:chMax val="0"/>
          <dgm:chPref val="0"/>
          <dgm:bulletEnabled val="1"/>
        </dgm:presLayoutVars>
      </dgm:prSet>
      <dgm:spPr/>
      <dgm:t>
        <a:bodyPr/>
        <a:lstStyle/>
        <a:p>
          <a:endParaRPr lang="cs-CZ"/>
        </a:p>
      </dgm:t>
    </dgm:pt>
  </dgm:ptLst>
  <dgm:cxnLst>
    <dgm:cxn modelId="{B22A2232-7223-4260-9EB8-2ECAA0188021}" type="presOf" srcId="{F9F611DA-596F-43BD-9058-584C67992036}" destId="{6F9111CD-68B9-4D78-BBDE-78D478B305E2}" srcOrd="0" destOrd="0" presId="urn:microsoft.com/office/officeart/2005/8/layout/chevron1"/>
    <dgm:cxn modelId="{C1839C54-71F9-4620-9D01-F855D80F88FC}" srcId="{F9F611DA-596F-43BD-9058-584C67992036}" destId="{4D941B10-5F59-47DF-A397-A9F77AD86B35}" srcOrd="0" destOrd="0" parTransId="{6E7BB624-2D2E-4EB0-ACC7-6107B24A17D9}" sibTransId="{50EAC69C-A6C2-4467-A09A-0B01BA7A7C58}"/>
    <dgm:cxn modelId="{18F2A717-D488-47AA-AE64-639E102A465B}" type="presOf" srcId="{F88CC4D5-660B-42D9-B06D-1D7F2211B7A6}" destId="{6AAA8311-0911-4B79-8ACB-55D78CD81229}" srcOrd="0" destOrd="0" presId="urn:microsoft.com/office/officeart/2005/8/layout/chevron1"/>
    <dgm:cxn modelId="{B6B4C2B9-BD34-4420-A786-6A599E0C9E3C}" srcId="{F9F611DA-596F-43BD-9058-584C67992036}" destId="{F88CC4D5-660B-42D9-B06D-1D7F2211B7A6}" srcOrd="1" destOrd="0" parTransId="{172E7999-75FD-4549-8C9C-62F7B4D8A995}" sibTransId="{2A925C84-0564-45C0-85A6-4DF158D8BBBF}"/>
    <dgm:cxn modelId="{6ECD8581-727B-4A5A-B5B0-7CA223EA6EB5}" type="presOf" srcId="{4D941B10-5F59-47DF-A397-A9F77AD86B35}" destId="{955539B5-0E0D-4041-893D-D104F9B96070}" srcOrd="0" destOrd="0" presId="urn:microsoft.com/office/officeart/2005/8/layout/chevron1"/>
    <dgm:cxn modelId="{F393C138-7D66-4525-A6DD-29B91780C87F}" type="presParOf" srcId="{6F9111CD-68B9-4D78-BBDE-78D478B305E2}" destId="{955539B5-0E0D-4041-893D-D104F9B96070}" srcOrd="0" destOrd="0" presId="urn:microsoft.com/office/officeart/2005/8/layout/chevron1"/>
    <dgm:cxn modelId="{E8B2CB1B-86CA-4DE5-98C1-03B31E3486B0}" type="presParOf" srcId="{6F9111CD-68B9-4D78-BBDE-78D478B305E2}" destId="{E0CC3500-A076-42C5-9EE2-A3045B92D21D}" srcOrd="1" destOrd="0" presId="urn:microsoft.com/office/officeart/2005/8/layout/chevron1"/>
    <dgm:cxn modelId="{91DDDDEB-CDE2-40D9-A8F6-F93BB7B1A72D}" type="presParOf" srcId="{6F9111CD-68B9-4D78-BBDE-78D478B305E2}" destId="{6AAA8311-0911-4B79-8ACB-55D78CD8122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105295-592D-4DB6-A9B2-55EFAA9FB953}"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cs-CZ"/>
        </a:p>
      </dgm:t>
    </dgm:pt>
    <dgm:pt modelId="{E6CF5E38-26EF-42C6-AE35-20A43B984956}">
      <dgm:prSet/>
      <dgm:spPr/>
      <dgm:t>
        <a:bodyPr/>
        <a:lstStyle/>
        <a:p>
          <a:pPr rtl="0"/>
          <a:r>
            <a:rPr lang="cs-CZ" dirty="0" smtClean="0"/>
            <a:t>Při ublížení na zdraví odčiní škůdce újmu poškozeného peněžitou náhradou, vyvažující:</a:t>
          </a:r>
          <a:endParaRPr lang="cs-CZ" dirty="0"/>
        </a:p>
      </dgm:t>
    </dgm:pt>
    <dgm:pt modelId="{D8116317-4DFB-45FF-85DA-EA4024468153}" type="parTrans" cxnId="{18598A48-4F63-4746-8A66-181348AC2ECB}">
      <dgm:prSet/>
      <dgm:spPr/>
      <dgm:t>
        <a:bodyPr/>
        <a:lstStyle/>
        <a:p>
          <a:endParaRPr lang="cs-CZ"/>
        </a:p>
      </dgm:t>
    </dgm:pt>
    <dgm:pt modelId="{A2F576B3-97C1-423C-9111-435E5442D84D}" type="sibTrans" cxnId="{18598A48-4F63-4746-8A66-181348AC2ECB}">
      <dgm:prSet/>
      <dgm:spPr/>
      <dgm:t>
        <a:bodyPr/>
        <a:lstStyle/>
        <a:p>
          <a:endParaRPr lang="cs-CZ"/>
        </a:p>
      </dgm:t>
    </dgm:pt>
    <dgm:pt modelId="{D9BFD890-0A5F-4787-8583-A6CFCD02B06F}">
      <dgm:prSet/>
      <dgm:spPr/>
      <dgm:t>
        <a:bodyPr/>
        <a:lstStyle/>
        <a:p>
          <a:pPr rtl="0"/>
          <a:r>
            <a:rPr lang="cs-CZ" dirty="0" smtClean="0"/>
            <a:t>plně vytrpěné bolesti a další nemajetkové újmy; </a:t>
          </a:r>
          <a:endParaRPr lang="cs-CZ" dirty="0"/>
        </a:p>
      </dgm:t>
    </dgm:pt>
    <dgm:pt modelId="{D2E5BDB7-B3A0-4C83-85FB-E0EFF946F212}" type="parTrans" cxnId="{7E0F82CB-12C6-4FCF-9E58-1CBC3DF2E9EC}">
      <dgm:prSet/>
      <dgm:spPr/>
      <dgm:t>
        <a:bodyPr/>
        <a:lstStyle/>
        <a:p>
          <a:endParaRPr lang="cs-CZ"/>
        </a:p>
      </dgm:t>
    </dgm:pt>
    <dgm:pt modelId="{0840C77A-23AE-4EC7-A6AB-DE83635227CA}" type="sibTrans" cxnId="{7E0F82CB-12C6-4FCF-9E58-1CBC3DF2E9EC}">
      <dgm:prSet/>
      <dgm:spPr/>
      <dgm:t>
        <a:bodyPr/>
        <a:lstStyle/>
        <a:p>
          <a:endParaRPr lang="cs-CZ"/>
        </a:p>
      </dgm:t>
    </dgm:pt>
    <dgm:pt modelId="{D6B4BA85-34F4-40E6-BA07-5EDE4DFF26B9}">
      <dgm:prSet/>
      <dgm:spPr/>
      <dgm:t>
        <a:bodyPr/>
        <a:lstStyle/>
        <a:p>
          <a:pPr rtl="0"/>
          <a:r>
            <a:rPr lang="cs-CZ" dirty="0" smtClean="0"/>
            <a:t>ztížení společenského uplatnění</a:t>
          </a:r>
          <a:endParaRPr lang="cs-CZ" dirty="0"/>
        </a:p>
      </dgm:t>
    </dgm:pt>
    <dgm:pt modelId="{FA29559F-EE09-422A-94BA-A9703002396C}" type="parTrans" cxnId="{72D73BAA-A41B-4A44-91D8-49211EF429AC}">
      <dgm:prSet/>
      <dgm:spPr/>
      <dgm:t>
        <a:bodyPr/>
        <a:lstStyle/>
        <a:p>
          <a:endParaRPr lang="cs-CZ"/>
        </a:p>
      </dgm:t>
    </dgm:pt>
    <dgm:pt modelId="{6DC12BBB-0897-44FD-A5F2-E14D6A062356}" type="sibTrans" cxnId="{72D73BAA-A41B-4A44-91D8-49211EF429AC}">
      <dgm:prSet/>
      <dgm:spPr/>
      <dgm:t>
        <a:bodyPr/>
        <a:lstStyle/>
        <a:p>
          <a:endParaRPr lang="cs-CZ"/>
        </a:p>
      </dgm:t>
    </dgm:pt>
    <dgm:pt modelId="{631D17F9-78C5-4CB1-BA2E-2332D406ECFC}">
      <dgm:prSet/>
      <dgm:spPr/>
      <dgm:t>
        <a:bodyPr/>
        <a:lstStyle/>
        <a:p>
          <a:pPr rtl="0"/>
          <a:r>
            <a:rPr lang="cs-CZ" dirty="0" smtClean="0"/>
            <a:t>vznikla-li poškozením zdraví překážka lepší budoucnosti poškozeného. Nelze-li výši náhrady takto určit, stanoví se podle zásad slušnosti. </a:t>
          </a:r>
          <a:endParaRPr lang="cs-CZ" dirty="0"/>
        </a:p>
      </dgm:t>
    </dgm:pt>
    <dgm:pt modelId="{6E6096AB-8107-48C5-8C72-DA81C184A7DE}" type="parTrans" cxnId="{EE22A4D7-EAE4-454C-8728-87121225EA6A}">
      <dgm:prSet/>
      <dgm:spPr/>
      <dgm:t>
        <a:bodyPr/>
        <a:lstStyle/>
        <a:p>
          <a:endParaRPr lang="cs-CZ"/>
        </a:p>
      </dgm:t>
    </dgm:pt>
    <dgm:pt modelId="{7507D39F-4D87-431E-A3E2-E43689613A78}" type="sibTrans" cxnId="{EE22A4D7-EAE4-454C-8728-87121225EA6A}">
      <dgm:prSet/>
      <dgm:spPr/>
      <dgm:t>
        <a:bodyPr/>
        <a:lstStyle/>
        <a:p>
          <a:endParaRPr lang="cs-CZ"/>
        </a:p>
      </dgm:t>
    </dgm:pt>
    <dgm:pt modelId="{27FDEB6C-7259-4AF1-AAEA-A06FE67B2E5B}" type="pres">
      <dgm:prSet presAssocID="{0A105295-592D-4DB6-A9B2-55EFAA9FB953}" presName="hierChild1" presStyleCnt="0">
        <dgm:presLayoutVars>
          <dgm:orgChart val="1"/>
          <dgm:chPref val="1"/>
          <dgm:dir/>
          <dgm:animOne val="branch"/>
          <dgm:animLvl val="lvl"/>
          <dgm:resizeHandles/>
        </dgm:presLayoutVars>
      </dgm:prSet>
      <dgm:spPr/>
      <dgm:t>
        <a:bodyPr/>
        <a:lstStyle/>
        <a:p>
          <a:endParaRPr lang="cs-CZ"/>
        </a:p>
      </dgm:t>
    </dgm:pt>
    <dgm:pt modelId="{4138DBAD-3213-4C88-8D81-60AA5422379B}" type="pres">
      <dgm:prSet presAssocID="{E6CF5E38-26EF-42C6-AE35-20A43B984956}" presName="hierRoot1" presStyleCnt="0">
        <dgm:presLayoutVars>
          <dgm:hierBranch val="init"/>
        </dgm:presLayoutVars>
      </dgm:prSet>
      <dgm:spPr/>
    </dgm:pt>
    <dgm:pt modelId="{79A15A80-B03F-446F-BB9F-27CFED9E07E8}" type="pres">
      <dgm:prSet presAssocID="{E6CF5E38-26EF-42C6-AE35-20A43B984956}" presName="rootComposite1" presStyleCnt="0"/>
      <dgm:spPr/>
    </dgm:pt>
    <dgm:pt modelId="{1BCDE67E-D9A5-46C1-B3AF-55019EBEC046}" type="pres">
      <dgm:prSet presAssocID="{E6CF5E38-26EF-42C6-AE35-20A43B984956}" presName="rootText1" presStyleLbl="node0" presStyleIdx="0" presStyleCnt="1">
        <dgm:presLayoutVars>
          <dgm:chPref val="3"/>
        </dgm:presLayoutVars>
      </dgm:prSet>
      <dgm:spPr/>
      <dgm:t>
        <a:bodyPr/>
        <a:lstStyle/>
        <a:p>
          <a:endParaRPr lang="cs-CZ"/>
        </a:p>
      </dgm:t>
    </dgm:pt>
    <dgm:pt modelId="{214924C4-85DA-416B-BCAF-50A357E303A4}" type="pres">
      <dgm:prSet presAssocID="{E6CF5E38-26EF-42C6-AE35-20A43B984956}" presName="rootConnector1" presStyleLbl="node1" presStyleIdx="0" presStyleCnt="0"/>
      <dgm:spPr/>
      <dgm:t>
        <a:bodyPr/>
        <a:lstStyle/>
        <a:p>
          <a:endParaRPr lang="cs-CZ"/>
        </a:p>
      </dgm:t>
    </dgm:pt>
    <dgm:pt modelId="{312B5E6C-9A9E-4360-BB7F-0BCA25CB8A52}" type="pres">
      <dgm:prSet presAssocID="{E6CF5E38-26EF-42C6-AE35-20A43B984956}" presName="hierChild2" presStyleCnt="0"/>
      <dgm:spPr/>
    </dgm:pt>
    <dgm:pt modelId="{204FFA32-A9E7-477A-A21B-4C065A577DF9}" type="pres">
      <dgm:prSet presAssocID="{D2E5BDB7-B3A0-4C83-85FB-E0EFF946F212}" presName="Name37" presStyleLbl="parChTrans1D2" presStyleIdx="0" presStyleCnt="2"/>
      <dgm:spPr/>
      <dgm:t>
        <a:bodyPr/>
        <a:lstStyle/>
        <a:p>
          <a:endParaRPr lang="cs-CZ"/>
        </a:p>
      </dgm:t>
    </dgm:pt>
    <dgm:pt modelId="{16A6F98D-271A-4520-A20B-6AE5BF6F1944}" type="pres">
      <dgm:prSet presAssocID="{D9BFD890-0A5F-4787-8583-A6CFCD02B06F}" presName="hierRoot2" presStyleCnt="0">
        <dgm:presLayoutVars>
          <dgm:hierBranch val="init"/>
        </dgm:presLayoutVars>
      </dgm:prSet>
      <dgm:spPr/>
    </dgm:pt>
    <dgm:pt modelId="{CB08C1AC-AEF7-4347-BF92-05D324823176}" type="pres">
      <dgm:prSet presAssocID="{D9BFD890-0A5F-4787-8583-A6CFCD02B06F}" presName="rootComposite" presStyleCnt="0"/>
      <dgm:spPr/>
    </dgm:pt>
    <dgm:pt modelId="{D0730BA7-718D-487D-BDA3-2EA33701825F}" type="pres">
      <dgm:prSet presAssocID="{D9BFD890-0A5F-4787-8583-A6CFCD02B06F}" presName="rootText" presStyleLbl="node2" presStyleIdx="0" presStyleCnt="2">
        <dgm:presLayoutVars>
          <dgm:chPref val="3"/>
        </dgm:presLayoutVars>
      </dgm:prSet>
      <dgm:spPr/>
      <dgm:t>
        <a:bodyPr/>
        <a:lstStyle/>
        <a:p>
          <a:endParaRPr lang="cs-CZ"/>
        </a:p>
      </dgm:t>
    </dgm:pt>
    <dgm:pt modelId="{855A7F4F-F12D-4B0A-B1B7-1AD49DB38928}" type="pres">
      <dgm:prSet presAssocID="{D9BFD890-0A5F-4787-8583-A6CFCD02B06F}" presName="rootConnector" presStyleLbl="node2" presStyleIdx="0" presStyleCnt="2"/>
      <dgm:spPr/>
      <dgm:t>
        <a:bodyPr/>
        <a:lstStyle/>
        <a:p>
          <a:endParaRPr lang="cs-CZ"/>
        </a:p>
      </dgm:t>
    </dgm:pt>
    <dgm:pt modelId="{35FFF4E3-E625-4130-9BC2-EBF345A87544}" type="pres">
      <dgm:prSet presAssocID="{D9BFD890-0A5F-4787-8583-A6CFCD02B06F}" presName="hierChild4" presStyleCnt="0"/>
      <dgm:spPr/>
    </dgm:pt>
    <dgm:pt modelId="{94F43EE1-C137-4B4E-8625-8CA91627FD31}" type="pres">
      <dgm:prSet presAssocID="{D9BFD890-0A5F-4787-8583-A6CFCD02B06F}" presName="hierChild5" presStyleCnt="0"/>
      <dgm:spPr/>
    </dgm:pt>
    <dgm:pt modelId="{9398E85C-D6F3-4C0D-886D-0C9F03F6EC50}" type="pres">
      <dgm:prSet presAssocID="{FA29559F-EE09-422A-94BA-A9703002396C}" presName="Name37" presStyleLbl="parChTrans1D2" presStyleIdx="1" presStyleCnt="2"/>
      <dgm:spPr/>
      <dgm:t>
        <a:bodyPr/>
        <a:lstStyle/>
        <a:p>
          <a:endParaRPr lang="cs-CZ"/>
        </a:p>
      </dgm:t>
    </dgm:pt>
    <dgm:pt modelId="{742C3BA9-7907-40CA-AA3E-C15C99CBDDF4}" type="pres">
      <dgm:prSet presAssocID="{D6B4BA85-34F4-40E6-BA07-5EDE4DFF26B9}" presName="hierRoot2" presStyleCnt="0">
        <dgm:presLayoutVars>
          <dgm:hierBranch val="init"/>
        </dgm:presLayoutVars>
      </dgm:prSet>
      <dgm:spPr/>
    </dgm:pt>
    <dgm:pt modelId="{35D1B26C-E495-4F4A-A8AC-939E3DEA907D}" type="pres">
      <dgm:prSet presAssocID="{D6B4BA85-34F4-40E6-BA07-5EDE4DFF26B9}" presName="rootComposite" presStyleCnt="0"/>
      <dgm:spPr/>
    </dgm:pt>
    <dgm:pt modelId="{0D9EABF3-6A05-4FD4-9643-1AB9BE483394}" type="pres">
      <dgm:prSet presAssocID="{D6B4BA85-34F4-40E6-BA07-5EDE4DFF26B9}" presName="rootText" presStyleLbl="node2" presStyleIdx="1" presStyleCnt="2">
        <dgm:presLayoutVars>
          <dgm:chPref val="3"/>
        </dgm:presLayoutVars>
      </dgm:prSet>
      <dgm:spPr/>
      <dgm:t>
        <a:bodyPr/>
        <a:lstStyle/>
        <a:p>
          <a:endParaRPr lang="cs-CZ"/>
        </a:p>
      </dgm:t>
    </dgm:pt>
    <dgm:pt modelId="{39A57556-B6BE-47A0-A374-8CDAFC8B63D8}" type="pres">
      <dgm:prSet presAssocID="{D6B4BA85-34F4-40E6-BA07-5EDE4DFF26B9}" presName="rootConnector" presStyleLbl="node2" presStyleIdx="1" presStyleCnt="2"/>
      <dgm:spPr/>
      <dgm:t>
        <a:bodyPr/>
        <a:lstStyle/>
        <a:p>
          <a:endParaRPr lang="cs-CZ"/>
        </a:p>
      </dgm:t>
    </dgm:pt>
    <dgm:pt modelId="{3052730A-934D-4970-94F7-3427026E1AF3}" type="pres">
      <dgm:prSet presAssocID="{D6B4BA85-34F4-40E6-BA07-5EDE4DFF26B9}" presName="hierChild4" presStyleCnt="0"/>
      <dgm:spPr/>
    </dgm:pt>
    <dgm:pt modelId="{84C994BE-8AB0-4D99-BE23-5E7953258192}" type="pres">
      <dgm:prSet presAssocID="{6E6096AB-8107-48C5-8C72-DA81C184A7DE}" presName="Name37" presStyleLbl="parChTrans1D3" presStyleIdx="0" presStyleCnt="1"/>
      <dgm:spPr/>
      <dgm:t>
        <a:bodyPr/>
        <a:lstStyle/>
        <a:p>
          <a:endParaRPr lang="cs-CZ"/>
        </a:p>
      </dgm:t>
    </dgm:pt>
    <dgm:pt modelId="{9E37C5ED-9647-401E-976A-0D95C9C20348}" type="pres">
      <dgm:prSet presAssocID="{631D17F9-78C5-4CB1-BA2E-2332D406ECFC}" presName="hierRoot2" presStyleCnt="0">
        <dgm:presLayoutVars>
          <dgm:hierBranch val="init"/>
        </dgm:presLayoutVars>
      </dgm:prSet>
      <dgm:spPr/>
    </dgm:pt>
    <dgm:pt modelId="{71957FBE-96EA-45BF-8AF6-2DA91E86A11E}" type="pres">
      <dgm:prSet presAssocID="{631D17F9-78C5-4CB1-BA2E-2332D406ECFC}" presName="rootComposite" presStyleCnt="0"/>
      <dgm:spPr/>
    </dgm:pt>
    <dgm:pt modelId="{C1C6BF5D-CC41-41A9-B00E-4A669AC2817F}" type="pres">
      <dgm:prSet presAssocID="{631D17F9-78C5-4CB1-BA2E-2332D406ECFC}" presName="rootText" presStyleLbl="node3" presStyleIdx="0" presStyleCnt="1">
        <dgm:presLayoutVars>
          <dgm:chPref val="3"/>
        </dgm:presLayoutVars>
      </dgm:prSet>
      <dgm:spPr/>
      <dgm:t>
        <a:bodyPr/>
        <a:lstStyle/>
        <a:p>
          <a:endParaRPr lang="cs-CZ"/>
        </a:p>
      </dgm:t>
    </dgm:pt>
    <dgm:pt modelId="{D4501DA8-61E4-4812-82BE-ED1C0C70B656}" type="pres">
      <dgm:prSet presAssocID="{631D17F9-78C5-4CB1-BA2E-2332D406ECFC}" presName="rootConnector" presStyleLbl="node3" presStyleIdx="0" presStyleCnt="1"/>
      <dgm:spPr/>
      <dgm:t>
        <a:bodyPr/>
        <a:lstStyle/>
        <a:p>
          <a:endParaRPr lang="cs-CZ"/>
        </a:p>
      </dgm:t>
    </dgm:pt>
    <dgm:pt modelId="{0FD233F7-16DD-4C47-B4F4-0A5C60A2F003}" type="pres">
      <dgm:prSet presAssocID="{631D17F9-78C5-4CB1-BA2E-2332D406ECFC}" presName="hierChild4" presStyleCnt="0"/>
      <dgm:spPr/>
    </dgm:pt>
    <dgm:pt modelId="{4050A482-3D07-400E-8520-041482540786}" type="pres">
      <dgm:prSet presAssocID="{631D17F9-78C5-4CB1-BA2E-2332D406ECFC}" presName="hierChild5" presStyleCnt="0"/>
      <dgm:spPr/>
    </dgm:pt>
    <dgm:pt modelId="{B232D9A8-8633-4C9D-AE67-BABD024039B3}" type="pres">
      <dgm:prSet presAssocID="{D6B4BA85-34F4-40E6-BA07-5EDE4DFF26B9}" presName="hierChild5" presStyleCnt="0"/>
      <dgm:spPr/>
    </dgm:pt>
    <dgm:pt modelId="{7AEBFD24-C427-4CC2-AF85-146FBDFD7D0F}" type="pres">
      <dgm:prSet presAssocID="{E6CF5E38-26EF-42C6-AE35-20A43B984956}" presName="hierChild3" presStyleCnt="0"/>
      <dgm:spPr/>
    </dgm:pt>
  </dgm:ptLst>
  <dgm:cxnLst>
    <dgm:cxn modelId="{72D73BAA-A41B-4A44-91D8-49211EF429AC}" srcId="{E6CF5E38-26EF-42C6-AE35-20A43B984956}" destId="{D6B4BA85-34F4-40E6-BA07-5EDE4DFF26B9}" srcOrd="1" destOrd="0" parTransId="{FA29559F-EE09-422A-94BA-A9703002396C}" sibTransId="{6DC12BBB-0897-44FD-A5F2-E14D6A062356}"/>
    <dgm:cxn modelId="{60E2FE1E-7D11-4643-A239-D351938C76E2}" type="presOf" srcId="{6E6096AB-8107-48C5-8C72-DA81C184A7DE}" destId="{84C994BE-8AB0-4D99-BE23-5E7953258192}" srcOrd="0" destOrd="0" presId="urn:microsoft.com/office/officeart/2005/8/layout/orgChart1"/>
    <dgm:cxn modelId="{18598A48-4F63-4746-8A66-181348AC2ECB}" srcId="{0A105295-592D-4DB6-A9B2-55EFAA9FB953}" destId="{E6CF5E38-26EF-42C6-AE35-20A43B984956}" srcOrd="0" destOrd="0" parTransId="{D8116317-4DFB-45FF-85DA-EA4024468153}" sibTransId="{A2F576B3-97C1-423C-9111-435E5442D84D}"/>
    <dgm:cxn modelId="{53D09534-AF2C-4976-8132-C555341C0A30}" type="presOf" srcId="{631D17F9-78C5-4CB1-BA2E-2332D406ECFC}" destId="{D4501DA8-61E4-4812-82BE-ED1C0C70B656}" srcOrd="1" destOrd="0" presId="urn:microsoft.com/office/officeart/2005/8/layout/orgChart1"/>
    <dgm:cxn modelId="{9D61ABE5-4959-4945-B058-5E39C2415BFD}" type="presOf" srcId="{631D17F9-78C5-4CB1-BA2E-2332D406ECFC}" destId="{C1C6BF5D-CC41-41A9-B00E-4A669AC2817F}" srcOrd="0" destOrd="0" presId="urn:microsoft.com/office/officeart/2005/8/layout/orgChart1"/>
    <dgm:cxn modelId="{0EF7B000-A13C-4F95-A287-518F1DD8C85C}" type="presOf" srcId="{D2E5BDB7-B3A0-4C83-85FB-E0EFF946F212}" destId="{204FFA32-A9E7-477A-A21B-4C065A577DF9}" srcOrd="0" destOrd="0" presId="urn:microsoft.com/office/officeart/2005/8/layout/orgChart1"/>
    <dgm:cxn modelId="{4AB5FEAB-CE9B-436F-9A41-318C05E12283}" type="presOf" srcId="{FA29559F-EE09-422A-94BA-A9703002396C}" destId="{9398E85C-D6F3-4C0D-886D-0C9F03F6EC50}" srcOrd="0" destOrd="0" presId="urn:microsoft.com/office/officeart/2005/8/layout/orgChart1"/>
    <dgm:cxn modelId="{EE22A4D7-EAE4-454C-8728-87121225EA6A}" srcId="{D6B4BA85-34F4-40E6-BA07-5EDE4DFF26B9}" destId="{631D17F9-78C5-4CB1-BA2E-2332D406ECFC}" srcOrd="0" destOrd="0" parTransId="{6E6096AB-8107-48C5-8C72-DA81C184A7DE}" sibTransId="{7507D39F-4D87-431E-A3E2-E43689613A78}"/>
    <dgm:cxn modelId="{FA0FCF86-B471-40B9-B34F-E7499946CA9E}" type="presOf" srcId="{E6CF5E38-26EF-42C6-AE35-20A43B984956}" destId="{1BCDE67E-D9A5-46C1-B3AF-55019EBEC046}" srcOrd="0" destOrd="0" presId="urn:microsoft.com/office/officeart/2005/8/layout/orgChart1"/>
    <dgm:cxn modelId="{F4CAF00A-95D9-4ABF-934B-9FA4E9F32FE0}" type="presOf" srcId="{E6CF5E38-26EF-42C6-AE35-20A43B984956}" destId="{214924C4-85DA-416B-BCAF-50A357E303A4}" srcOrd="1" destOrd="0" presId="urn:microsoft.com/office/officeart/2005/8/layout/orgChart1"/>
    <dgm:cxn modelId="{A1AE1231-AEFD-44EB-8687-125ED0DC848C}" type="presOf" srcId="{D9BFD890-0A5F-4787-8583-A6CFCD02B06F}" destId="{855A7F4F-F12D-4B0A-B1B7-1AD49DB38928}" srcOrd="1" destOrd="0" presId="urn:microsoft.com/office/officeart/2005/8/layout/orgChart1"/>
    <dgm:cxn modelId="{7E0F82CB-12C6-4FCF-9E58-1CBC3DF2E9EC}" srcId="{E6CF5E38-26EF-42C6-AE35-20A43B984956}" destId="{D9BFD890-0A5F-4787-8583-A6CFCD02B06F}" srcOrd="0" destOrd="0" parTransId="{D2E5BDB7-B3A0-4C83-85FB-E0EFF946F212}" sibTransId="{0840C77A-23AE-4EC7-A6AB-DE83635227CA}"/>
    <dgm:cxn modelId="{F4AF2DFE-2767-4341-8D82-F4F22B1720DA}" type="presOf" srcId="{0A105295-592D-4DB6-A9B2-55EFAA9FB953}" destId="{27FDEB6C-7259-4AF1-AAEA-A06FE67B2E5B}" srcOrd="0" destOrd="0" presId="urn:microsoft.com/office/officeart/2005/8/layout/orgChart1"/>
    <dgm:cxn modelId="{A44C68AB-F573-43EB-9D40-64FF41729AC7}" type="presOf" srcId="{D9BFD890-0A5F-4787-8583-A6CFCD02B06F}" destId="{D0730BA7-718D-487D-BDA3-2EA33701825F}" srcOrd="0" destOrd="0" presId="urn:microsoft.com/office/officeart/2005/8/layout/orgChart1"/>
    <dgm:cxn modelId="{4DDBFA15-0DD1-4AA5-9AF7-71306B9B5482}" type="presOf" srcId="{D6B4BA85-34F4-40E6-BA07-5EDE4DFF26B9}" destId="{39A57556-B6BE-47A0-A374-8CDAFC8B63D8}" srcOrd="1" destOrd="0" presId="urn:microsoft.com/office/officeart/2005/8/layout/orgChart1"/>
    <dgm:cxn modelId="{0C1DB8DA-563F-464B-A292-A6F878637FC3}" type="presOf" srcId="{D6B4BA85-34F4-40E6-BA07-5EDE4DFF26B9}" destId="{0D9EABF3-6A05-4FD4-9643-1AB9BE483394}" srcOrd="0" destOrd="0" presId="urn:microsoft.com/office/officeart/2005/8/layout/orgChart1"/>
    <dgm:cxn modelId="{BF0A6BCD-FB2E-4BEF-A967-CA1D25B9731A}" type="presParOf" srcId="{27FDEB6C-7259-4AF1-AAEA-A06FE67B2E5B}" destId="{4138DBAD-3213-4C88-8D81-60AA5422379B}" srcOrd="0" destOrd="0" presId="urn:microsoft.com/office/officeart/2005/8/layout/orgChart1"/>
    <dgm:cxn modelId="{D4D3B948-0C55-45F9-A2D3-B92D7F8AA691}" type="presParOf" srcId="{4138DBAD-3213-4C88-8D81-60AA5422379B}" destId="{79A15A80-B03F-446F-BB9F-27CFED9E07E8}" srcOrd="0" destOrd="0" presId="urn:microsoft.com/office/officeart/2005/8/layout/orgChart1"/>
    <dgm:cxn modelId="{9FFD0784-EE9F-41B4-9EB9-F958B3DBFFD8}" type="presParOf" srcId="{79A15A80-B03F-446F-BB9F-27CFED9E07E8}" destId="{1BCDE67E-D9A5-46C1-B3AF-55019EBEC046}" srcOrd="0" destOrd="0" presId="urn:microsoft.com/office/officeart/2005/8/layout/orgChart1"/>
    <dgm:cxn modelId="{C390C6A5-92AE-460F-A4AA-11AC131D34B9}" type="presParOf" srcId="{79A15A80-B03F-446F-BB9F-27CFED9E07E8}" destId="{214924C4-85DA-416B-BCAF-50A357E303A4}" srcOrd="1" destOrd="0" presId="urn:microsoft.com/office/officeart/2005/8/layout/orgChart1"/>
    <dgm:cxn modelId="{6F065D9B-AF41-4F02-907A-238C5B9BD51C}" type="presParOf" srcId="{4138DBAD-3213-4C88-8D81-60AA5422379B}" destId="{312B5E6C-9A9E-4360-BB7F-0BCA25CB8A52}" srcOrd="1" destOrd="0" presId="urn:microsoft.com/office/officeart/2005/8/layout/orgChart1"/>
    <dgm:cxn modelId="{1B3FCD2A-7C34-4D1D-9AF4-F762D7D63C4E}" type="presParOf" srcId="{312B5E6C-9A9E-4360-BB7F-0BCA25CB8A52}" destId="{204FFA32-A9E7-477A-A21B-4C065A577DF9}" srcOrd="0" destOrd="0" presId="urn:microsoft.com/office/officeart/2005/8/layout/orgChart1"/>
    <dgm:cxn modelId="{3C95F7B8-087D-4C2D-B68C-FC86C0195B6A}" type="presParOf" srcId="{312B5E6C-9A9E-4360-BB7F-0BCA25CB8A52}" destId="{16A6F98D-271A-4520-A20B-6AE5BF6F1944}" srcOrd="1" destOrd="0" presId="urn:microsoft.com/office/officeart/2005/8/layout/orgChart1"/>
    <dgm:cxn modelId="{9D37C5D1-20B2-4D4F-9FA9-1C3616F628B2}" type="presParOf" srcId="{16A6F98D-271A-4520-A20B-6AE5BF6F1944}" destId="{CB08C1AC-AEF7-4347-BF92-05D324823176}" srcOrd="0" destOrd="0" presId="urn:microsoft.com/office/officeart/2005/8/layout/orgChart1"/>
    <dgm:cxn modelId="{22434B8C-CFF5-45BC-9379-69BF0B0239CE}" type="presParOf" srcId="{CB08C1AC-AEF7-4347-BF92-05D324823176}" destId="{D0730BA7-718D-487D-BDA3-2EA33701825F}" srcOrd="0" destOrd="0" presId="urn:microsoft.com/office/officeart/2005/8/layout/orgChart1"/>
    <dgm:cxn modelId="{87469BD4-EA9D-486C-AD33-4E90076CFE08}" type="presParOf" srcId="{CB08C1AC-AEF7-4347-BF92-05D324823176}" destId="{855A7F4F-F12D-4B0A-B1B7-1AD49DB38928}" srcOrd="1" destOrd="0" presId="urn:microsoft.com/office/officeart/2005/8/layout/orgChart1"/>
    <dgm:cxn modelId="{7F958BE7-8B70-4D08-85A3-2A9074D60627}" type="presParOf" srcId="{16A6F98D-271A-4520-A20B-6AE5BF6F1944}" destId="{35FFF4E3-E625-4130-9BC2-EBF345A87544}" srcOrd="1" destOrd="0" presId="urn:microsoft.com/office/officeart/2005/8/layout/orgChart1"/>
    <dgm:cxn modelId="{C4BDDC09-B013-4888-8EDE-BF5BFAD180D0}" type="presParOf" srcId="{16A6F98D-271A-4520-A20B-6AE5BF6F1944}" destId="{94F43EE1-C137-4B4E-8625-8CA91627FD31}" srcOrd="2" destOrd="0" presId="urn:microsoft.com/office/officeart/2005/8/layout/orgChart1"/>
    <dgm:cxn modelId="{6A48F318-D835-4BB5-8EC6-28DD4D68CB95}" type="presParOf" srcId="{312B5E6C-9A9E-4360-BB7F-0BCA25CB8A52}" destId="{9398E85C-D6F3-4C0D-886D-0C9F03F6EC50}" srcOrd="2" destOrd="0" presId="urn:microsoft.com/office/officeart/2005/8/layout/orgChart1"/>
    <dgm:cxn modelId="{DB706283-2DFC-4D79-867C-C245F4641134}" type="presParOf" srcId="{312B5E6C-9A9E-4360-BB7F-0BCA25CB8A52}" destId="{742C3BA9-7907-40CA-AA3E-C15C99CBDDF4}" srcOrd="3" destOrd="0" presId="urn:microsoft.com/office/officeart/2005/8/layout/orgChart1"/>
    <dgm:cxn modelId="{AD3FF43C-7037-4C84-8BD6-BD8B4E468A7F}" type="presParOf" srcId="{742C3BA9-7907-40CA-AA3E-C15C99CBDDF4}" destId="{35D1B26C-E495-4F4A-A8AC-939E3DEA907D}" srcOrd="0" destOrd="0" presId="urn:microsoft.com/office/officeart/2005/8/layout/orgChart1"/>
    <dgm:cxn modelId="{D44D88D3-C018-41A6-9F51-7B9CDB4DBD34}" type="presParOf" srcId="{35D1B26C-E495-4F4A-A8AC-939E3DEA907D}" destId="{0D9EABF3-6A05-4FD4-9643-1AB9BE483394}" srcOrd="0" destOrd="0" presId="urn:microsoft.com/office/officeart/2005/8/layout/orgChart1"/>
    <dgm:cxn modelId="{5269B334-775F-4151-8992-480648992B3D}" type="presParOf" srcId="{35D1B26C-E495-4F4A-A8AC-939E3DEA907D}" destId="{39A57556-B6BE-47A0-A374-8CDAFC8B63D8}" srcOrd="1" destOrd="0" presId="urn:microsoft.com/office/officeart/2005/8/layout/orgChart1"/>
    <dgm:cxn modelId="{A0D80336-3D70-46B5-BC5A-435D9FD74987}" type="presParOf" srcId="{742C3BA9-7907-40CA-AA3E-C15C99CBDDF4}" destId="{3052730A-934D-4970-94F7-3427026E1AF3}" srcOrd="1" destOrd="0" presId="urn:microsoft.com/office/officeart/2005/8/layout/orgChart1"/>
    <dgm:cxn modelId="{AF686C3E-5633-46F3-BDD6-DA57A74EC68B}" type="presParOf" srcId="{3052730A-934D-4970-94F7-3427026E1AF3}" destId="{84C994BE-8AB0-4D99-BE23-5E7953258192}" srcOrd="0" destOrd="0" presId="urn:microsoft.com/office/officeart/2005/8/layout/orgChart1"/>
    <dgm:cxn modelId="{83FB0862-A6B9-417E-8BB0-C5D13E2F5043}" type="presParOf" srcId="{3052730A-934D-4970-94F7-3427026E1AF3}" destId="{9E37C5ED-9647-401E-976A-0D95C9C20348}" srcOrd="1" destOrd="0" presId="urn:microsoft.com/office/officeart/2005/8/layout/orgChart1"/>
    <dgm:cxn modelId="{40AE2B19-8B67-43B3-8DA3-86C8FBBB0096}" type="presParOf" srcId="{9E37C5ED-9647-401E-976A-0D95C9C20348}" destId="{71957FBE-96EA-45BF-8AF6-2DA91E86A11E}" srcOrd="0" destOrd="0" presId="urn:microsoft.com/office/officeart/2005/8/layout/orgChart1"/>
    <dgm:cxn modelId="{F0484191-8CF8-4A2D-A00C-2E6301997A47}" type="presParOf" srcId="{71957FBE-96EA-45BF-8AF6-2DA91E86A11E}" destId="{C1C6BF5D-CC41-41A9-B00E-4A669AC2817F}" srcOrd="0" destOrd="0" presId="urn:microsoft.com/office/officeart/2005/8/layout/orgChart1"/>
    <dgm:cxn modelId="{18516D9A-E2C8-40E9-9EB1-CF337FF12F6D}" type="presParOf" srcId="{71957FBE-96EA-45BF-8AF6-2DA91E86A11E}" destId="{D4501DA8-61E4-4812-82BE-ED1C0C70B656}" srcOrd="1" destOrd="0" presId="urn:microsoft.com/office/officeart/2005/8/layout/orgChart1"/>
    <dgm:cxn modelId="{1C0C089E-B60F-409F-A32A-D7A509277E74}" type="presParOf" srcId="{9E37C5ED-9647-401E-976A-0D95C9C20348}" destId="{0FD233F7-16DD-4C47-B4F4-0A5C60A2F003}" srcOrd="1" destOrd="0" presId="urn:microsoft.com/office/officeart/2005/8/layout/orgChart1"/>
    <dgm:cxn modelId="{B28D61B0-D10E-4C80-8DCB-18B29E99F583}" type="presParOf" srcId="{9E37C5ED-9647-401E-976A-0D95C9C20348}" destId="{4050A482-3D07-400E-8520-041482540786}" srcOrd="2" destOrd="0" presId="urn:microsoft.com/office/officeart/2005/8/layout/orgChart1"/>
    <dgm:cxn modelId="{ACD64437-7DB4-4B14-BFAB-DC6370854D6D}" type="presParOf" srcId="{742C3BA9-7907-40CA-AA3E-C15C99CBDDF4}" destId="{B232D9A8-8633-4C9D-AE67-BABD024039B3}" srcOrd="2" destOrd="0" presId="urn:microsoft.com/office/officeart/2005/8/layout/orgChart1"/>
    <dgm:cxn modelId="{4DB3FEA0-7E02-4EB4-877A-15C0AE15F1E4}" type="presParOf" srcId="{4138DBAD-3213-4C88-8D81-60AA5422379B}" destId="{7AEBFD24-C427-4CC2-AF85-146FBDFD7D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B9F3-8E4E-4CC6-B36D-6AA6CB437AFC}">
      <dsp:nvSpPr>
        <dsp:cNvPr id="0" name=""/>
        <dsp:cNvSpPr/>
      </dsp:nvSpPr>
      <dsp:spPr>
        <a:xfrm>
          <a:off x="572571" y="0"/>
          <a:ext cx="6489144" cy="35941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714229-4FDB-44DC-993E-48CE13974932}">
      <dsp:nvSpPr>
        <dsp:cNvPr id="0" name=""/>
        <dsp:cNvSpPr/>
      </dsp:nvSpPr>
      <dsp:spPr>
        <a:xfrm>
          <a:off x="8200" y="1078230"/>
          <a:ext cx="2457286" cy="1437640"/>
        </a:xfrm>
        <a:prstGeom prst="roundRect">
          <a:avLst/>
        </a:prstGeom>
        <a:solidFill>
          <a:schemeClr val="accent3">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Porušení právní povinnosti</a:t>
          </a:r>
          <a:endParaRPr lang="cs-CZ" sz="2200" kern="1200" dirty="0"/>
        </a:p>
      </dsp:txBody>
      <dsp:txXfrm>
        <a:off x="78380" y="1148410"/>
        <a:ext cx="2316926" cy="1297280"/>
      </dsp:txXfrm>
    </dsp:sp>
    <dsp:sp modelId="{0F8AB609-0B9C-42D2-ADB8-B0CDEF09A769}">
      <dsp:nvSpPr>
        <dsp:cNvPr id="0" name=""/>
        <dsp:cNvSpPr/>
      </dsp:nvSpPr>
      <dsp:spPr>
        <a:xfrm>
          <a:off x="2588500" y="1078230"/>
          <a:ext cx="2457286" cy="1437640"/>
        </a:xfrm>
        <a:prstGeom prst="roundRect">
          <a:avLst/>
        </a:prstGeom>
        <a:solidFill>
          <a:schemeClr val="accent3">
            <a:hueOff val="5625132"/>
            <a:satOff val="-8440"/>
            <a:lumOff val="-1373"/>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Příčinná souvislost</a:t>
          </a:r>
          <a:endParaRPr lang="cs-CZ" sz="2200" kern="1200" dirty="0"/>
        </a:p>
      </dsp:txBody>
      <dsp:txXfrm>
        <a:off x="2658680" y="1148410"/>
        <a:ext cx="2316926" cy="1297280"/>
      </dsp:txXfrm>
    </dsp:sp>
    <dsp:sp modelId="{8B4FE3F0-24A0-468E-BC57-0C15AD6D5069}">
      <dsp:nvSpPr>
        <dsp:cNvPr id="0" name=""/>
        <dsp:cNvSpPr/>
      </dsp:nvSpPr>
      <dsp:spPr>
        <a:xfrm>
          <a:off x="5168800" y="1078230"/>
          <a:ext cx="2457286" cy="1437640"/>
        </a:xfrm>
        <a:prstGeom prst="roundRect">
          <a:avLst/>
        </a:prstGeom>
        <a:solidFill>
          <a:schemeClr val="accent3">
            <a:hueOff val="11250264"/>
            <a:satOff val="-16880"/>
            <a:lumOff val="-2745"/>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Škoda/porušení právem chráněného zájmu </a:t>
          </a:r>
          <a:endParaRPr lang="cs-CZ" sz="2200" kern="1200" dirty="0"/>
        </a:p>
      </dsp:txBody>
      <dsp:txXfrm>
        <a:off x="5238980" y="1148410"/>
        <a:ext cx="2316926" cy="1297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6FA72-3BDA-4E8F-A8E3-4D4BBAE278E4}">
      <dsp:nvSpPr>
        <dsp:cNvPr id="0" name=""/>
        <dsp:cNvSpPr/>
      </dsp:nvSpPr>
      <dsp:spPr>
        <a:xfrm>
          <a:off x="0" y="246335"/>
          <a:ext cx="2385714" cy="1431429"/>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cs-CZ" sz="2500" kern="1200" dirty="0" smtClean="0"/>
            <a:t>Občanskoprávní</a:t>
          </a:r>
          <a:endParaRPr lang="cs-CZ" sz="2500" kern="1200" dirty="0"/>
        </a:p>
      </dsp:txBody>
      <dsp:txXfrm>
        <a:off x="0" y="246335"/>
        <a:ext cx="2385714" cy="1431429"/>
      </dsp:txXfrm>
    </dsp:sp>
    <dsp:sp modelId="{55FF1A21-93DD-4F72-B6F5-9537EF191E31}">
      <dsp:nvSpPr>
        <dsp:cNvPr id="0" name=""/>
        <dsp:cNvSpPr/>
      </dsp:nvSpPr>
      <dsp:spPr>
        <a:xfrm>
          <a:off x="2624286" y="246335"/>
          <a:ext cx="2385714" cy="1431429"/>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cs-CZ" sz="2500" kern="1200" smtClean="0"/>
            <a:t>Pracovněprávní</a:t>
          </a:r>
          <a:endParaRPr lang="cs-CZ" sz="2500" kern="1200"/>
        </a:p>
      </dsp:txBody>
      <dsp:txXfrm>
        <a:off x="2624286" y="246335"/>
        <a:ext cx="2385714" cy="1431429"/>
      </dsp:txXfrm>
    </dsp:sp>
    <dsp:sp modelId="{67E57CF2-BE2C-47C8-AEF5-137048514E27}">
      <dsp:nvSpPr>
        <dsp:cNvPr id="0" name=""/>
        <dsp:cNvSpPr/>
      </dsp:nvSpPr>
      <dsp:spPr>
        <a:xfrm>
          <a:off x="5248573" y="246335"/>
          <a:ext cx="2385714" cy="1431429"/>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cs-CZ" sz="2500" kern="1200" smtClean="0"/>
            <a:t>Správní</a:t>
          </a:r>
          <a:endParaRPr lang="cs-CZ" sz="2500" kern="1200"/>
        </a:p>
      </dsp:txBody>
      <dsp:txXfrm>
        <a:off x="5248573" y="246335"/>
        <a:ext cx="2385714" cy="1431429"/>
      </dsp:txXfrm>
    </dsp:sp>
    <dsp:sp modelId="{25DB820A-09E7-47C4-8265-AE05A074B592}">
      <dsp:nvSpPr>
        <dsp:cNvPr id="0" name=""/>
        <dsp:cNvSpPr/>
      </dsp:nvSpPr>
      <dsp:spPr>
        <a:xfrm>
          <a:off x="1312143" y="1916335"/>
          <a:ext cx="2385714" cy="1431429"/>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cs-CZ" sz="2500" kern="1200" dirty="0" smtClean="0"/>
            <a:t>Trestní</a:t>
          </a:r>
          <a:endParaRPr lang="cs-CZ" sz="2500" kern="1200" dirty="0"/>
        </a:p>
      </dsp:txBody>
      <dsp:txXfrm>
        <a:off x="1312143" y="1916335"/>
        <a:ext cx="2385714" cy="1431429"/>
      </dsp:txXfrm>
    </dsp:sp>
    <dsp:sp modelId="{38470576-7B94-46BE-B422-E43DA0AFB659}">
      <dsp:nvSpPr>
        <dsp:cNvPr id="0" name=""/>
        <dsp:cNvSpPr/>
      </dsp:nvSpPr>
      <dsp:spPr>
        <a:xfrm>
          <a:off x="3936429" y="1916335"/>
          <a:ext cx="2385714" cy="1431429"/>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cs-CZ" sz="2500" kern="1200" dirty="0" smtClean="0"/>
            <a:t>Disciplinární</a:t>
          </a:r>
          <a:endParaRPr lang="cs-CZ" sz="2500" kern="1200" dirty="0"/>
        </a:p>
      </dsp:txBody>
      <dsp:txXfrm>
        <a:off x="3936429" y="1916335"/>
        <a:ext cx="2385714" cy="14314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0724-C447-4545-9BA5-11B1F884A852}">
      <dsp:nvSpPr>
        <dsp:cNvPr id="0" name=""/>
        <dsp:cNvSpPr/>
      </dsp:nvSpPr>
      <dsp:spPr>
        <a:xfrm>
          <a:off x="3223617" y="1634549"/>
          <a:ext cx="1764115" cy="612337"/>
        </a:xfrm>
        <a:custGeom>
          <a:avLst/>
          <a:gdLst/>
          <a:ahLst/>
          <a:cxnLst/>
          <a:rect l="0" t="0" r="0" b="0"/>
          <a:pathLst>
            <a:path>
              <a:moveTo>
                <a:pt x="0" y="0"/>
              </a:moveTo>
              <a:lnTo>
                <a:pt x="0" y="306168"/>
              </a:lnTo>
              <a:lnTo>
                <a:pt x="1764115" y="306168"/>
              </a:lnTo>
              <a:lnTo>
                <a:pt x="1764115" y="612337"/>
              </a:lnTo>
            </a:path>
          </a:pathLst>
        </a:custGeom>
        <a:noFill/>
        <a:ln w="25400">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81B64-D9EB-4308-A53D-256A7702C7C1}">
      <dsp:nvSpPr>
        <dsp:cNvPr id="0" name=""/>
        <dsp:cNvSpPr/>
      </dsp:nvSpPr>
      <dsp:spPr>
        <a:xfrm>
          <a:off x="1459501" y="1634549"/>
          <a:ext cx="1764115" cy="612337"/>
        </a:xfrm>
        <a:custGeom>
          <a:avLst/>
          <a:gdLst/>
          <a:ahLst/>
          <a:cxnLst/>
          <a:rect l="0" t="0" r="0" b="0"/>
          <a:pathLst>
            <a:path>
              <a:moveTo>
                <a:pt x="1764115" y="0"/>
              </a:moveTo>
              <a:lnTo>
                <a:pt x="1764115" y="306168"/>
              </a:lnTo>
              <a:lnTo>
                <a:pt x="0" y="306168"/>
              </a:lnTo>
              <a:lnTo>
                <a:pt x="0" y="612337"/>
              </a:lnTo>
            </a:path>
          </a:pathLst>
        </a:custGeom>
        <a:noFill/>
        <a:ln w="25400">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557EA-3EE0-4D7E-AA64-78E03FD21936}">
      <dsp:nvSpPr>
        <dsp:cNvPr id="0" name=""/>
        <dsp:cNvSpPr/>
      </dsp:nvSpPr>
      <dsp:spPr>
        <a:xfrm>
          <a:off x="1765670" y="176602"/>
          <a:ext cx="2915893" cy="1457946"/>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0">
            <a:lnSpc>
              <a:spcPct val="90000"/>
            </a:lnSpc>
            <a:spcBef>
              <a:spcPct val="0"/>
            </a:spcBef>
            <a:spcAft>
              <a:spcPct val="35000"/>
            </a:spcAft>
          </a:pPr>
          <a:r>
            <a:rPr lang="cs-CZ" sz="4000" kern="1200" dirty="0" smtClean="0"/>
            <a:t>Újma</a:t>
          </a:r>
          <a:endParaRPr lang="cs-CZ" sz="4000" kern="1200" dirty="0"/>
        </a:p>
      </dsp:txBody>
      <dsp:txXfrm>
        <a:off x="1765670" y="176602"/>
        <a:ext cx="2915893" cy="1457946"/>
      </dsp:txXfrm>
    </dsp:sp>
    <dsp:sp modelId="{5C6D1F2C-4270-41FC-9559-8BCFBF72FC01}">
      <dsp:nvSpPr>
        <dsp:cNvPr id="0" name=""/>
        <dsp:cNvSpPr/>
      </dsp:nvSpPr>
      <dsp:spPr>
        <a:xfrm>
          <a:off x="1554" y="2246887"/>
          <a:ext cx="2915893" cy="1457946"/>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0">
            <a:lnSpc>
              <a:spcPct val="90000"/>
            </a:lnSpc>
            <a:spcBef>
              <a:spcPct val="0"/>
            </a:spcBef>
            <a:spcAft>
              <a:spcPct val="35000"/>
            </a:spcAft>
          </a:pPr>
          <a:r>
            <a:rPr lang="cs-CZ" sz="4000" kern="1200" dirty="0" smtClean="0"/>
            <a:t>Majetková Škoda</a:t>
          </a:r>
          <a:endParaRPr lang="cs-CZ" sz="4000" kern="1200" dirty="0"/>
        </a:p>
      </dsp:txBody>
      <dsp:txXfrm>
        <a:off x="1554" y="2246887"/>
        <a:ext cx="2915893" cy="1457946"/>
      </dsp:txXfrm>
    </dsp:sp>
    <dsp:sp modelId="{D2DAC25E-AD0B-4668-9A20-E8C91F9143A3}">
      <dsp:nvSpPr>
        <dsp:cNvPr id="0" name=""/>
        <dsp:cNvSpPr/>
      </dsp:nvSpPr>
      <dsp:spPr>
        <a:xfrm>
          <a:off x="3529785" y="2246887"/>
          <a:ext cx="2915893" cy="1457946"/>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0">
            <a:lnSpc>
              <a:spcPct val="90000"/>
            </a:lnSpc>
            <a:spcBef>
              <a:spcPct val="0"/>
            </a:spcBef>
            <a:spcAft>
              <a:spcPct val="35000"/>
            </a:spcAft>
          </a:pPr>
          <a:r>
            <a:rPr lang="cs-CZ" sz="4000" kern="1200" dirty="0" smtClean="0"/>
            <a:t>Nemajetková Újma</a:t>
          </a:r>
          <a:endParaRPr lang="cs-CZ" sz="4000" kern="1200" dirty="0"/>
        </a:p>
      </dsp:txBody>
      <dsp:txXfrm>
        <a:off x="3529785" y="2246887"/>
        <a:ext cx="2915893" cy="14579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539B5-0E0D-4041-893D-D104F9B96070}">
      <dsp:nvSpPr>
        <dsp:cNvPr id="0" name=""/>
        <dsp:cNvSpPr/>
      </dsp:nvSpPr>
      <dsp:spPr>
        <a:xfrm>
          <a:off x="6709" y="994853"/>
          <a:ext cx="4010983" cy="1604393"/>
        </a:xfrm>
        <a:prstGeom prst="chevron">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58674" rIns="58674" bIns="58674" numCol="1" spcCol="1270" anchor="ctr" anchorCtr="0">
          <a:noAutofit/>
        </a:bodyPr>
        <a:lstStyle/>
        <a:p>
          <a:pPr lvl="0" algn="ctr" defTabSz="1955800">
            <a:lnSpc>
              <a:spcPct val="90000"/>
            </a:lnSpc>
            <a:spcBef>
              <a:spcPct val="0"/>
            </a:spcBef>
            <a:spcAft>
              <a:spcPct val="35000"/>
            </a:spcAft>
          </a:pPr>
          <a:r>
            <a:rPr lang="cs-CZ" sz="4400" kern="1200" dirty="0" smtClean="0"/>
            <a:t>Skutečná škoda</a:t>
          </a:r>
          <a:endParaRPr lang="cs-CZ" sz="4400" kern="1200" dirty="0"/>
        </a:p>
      </dsp:txBody>
      <dsp:txXfrm>
        <a:off x="808906" y="994853"/>
        <a:ext cx="2406590" cy="1604393"/>
      </dsp:txXfrm>
    </dsp:sp>
    <dsp:sp modelId="{6AAA8311-0911-4B79-8ACB-55D78CD81229}">
      <dsp:nvSpPr>
        <dsp:cNvPr id="0" name=""/>
        <dsp:cNvSpPr/>
      </dsp:nvSpPr>
      <dsp:spPr>
        <a:xfrm>
          <a:off x="3616594" y="994853"/>
          <a:ext cx="4010983" cy="1604393"/>
        </a:xfrm>
        <a:prstGeom prst="chevron">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6022" tIns="58674" rIns="58674" bIns="58674" numCol="1" spcCol="1270" anchor="ctr" anchorCtr="0">
          <a:noAutofit/>
        </a:bodyPr>
        <a:lstStyle/>
        <a:p>
          <a:pPr lvl="0" algn="ctr" defTabSz="1955800">
            <a:lnSpc>
              <a:spcPct val="90000"/>
            </a:lnSpc>
            <a:spcBef>
              <a:spcPct val="0"/>
            </a:spcBef>
            <a:spcAft>
              <a:spcPct val="35000"/>
            </a:spcAft>
          </a:pPr>
          <a:r>
            <a:rPr lang="cs-CZ" sz="4400" kern="1200" dirty="0" smtClean="0"/>
            <a:t>Ušlý zisk</a:t>
          </a:r>
          <a:endParaRPr lang="cs-CZ" sz="4400" kern="1200" dirty="0"/>
        </a:p>
      </dsp:txBody>
      <dsp:txXfrm>
        <a:off x="4418791" y="994853"/>
        <a:ext cx="2406590" cy="1604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994BE-8AB0-4D99-BE23-5E7953258192}">
      <dsp:nvSpPr>
        <dsp:cNvPr id="0" name=""/>
        <dsp:cNvSpPr/>
      </dsp:nvSpPr>
      <dsp:spPr>
        <a:xfrm>
          <a:off x="4262281" y="2829979"/>
          <a:ext cx="350712" cy="1075519"/>
        </a:xfrm>
        <a:custGeom>
          <a:avLst/>
          <a:gdLst/>
          <a:ahLst/>
          <a:cxnLst/>
          <a:rect l="0" t="0" r="0" b="0"/>
          <a:pathLst>
            <a:path>
              <a:moveTo>
                <a:pt x="0" y="0"/>
              </a:moveTo>
              <a:lnTo>
                <a:pt x="0" y="1075519"/>
              </a:lnTo>
              <a:lnTo>
                <a:pt x="350712" y="1075519"/>
              </a:lnTo>
            </a:path>
          </a:pathLst>
        </a:custGeom>
        <a:noFill/>
        <a:ln w="25400">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98E85C-D6F3-4C0D-886D-0C9F03F6EC50}">
      <dsp:nvSpPr>
        <dsp:cNvPr id="0" name=""/>
        <dsp:cNvSpPr/>
      </dsp:nvSpPr>
      <dsp:spPr>
        <a:xfrm>
          <a:off x="3782973" y="1169937"/>
          <a:ext cx="1414542" cy="490998"/>
        </a:xfrm>
        <a:custGeom>
          <a:avLst/>
          <a:gdLst/>
          <a:ahLst/>
          <a:cxnLst/>
          <a:rect l="0" t="0" r="0" b="0"/>
          <a:pathLst>
            <a:path>
              <a:moveTo>
                <a:pt x="0" y="0"/>
              </a:moveTo>
              <a:lnTo>
                <a:pt x="0" y="245499"/>
              </a:lnTo>
              <a:lnTo>
                <a:pt x="1414542" y="245499"/>
              </a:lnTo>
              <a:lnTo>
                <a:pt x="1414542" y="490998"/>
              </a:lnTo>
            </a:path>
          </a:pathLst>
        </a:custGeom>
        <a:noFill/>
        <a:ln w="25400">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FFA32-A9E7-477A-A21B-4C065A577DF9}">
      <dsp:nvSpPr>
        <dsp:cNvPr id="0" name=""/>
        <dsp:cNvSpPr/>
      </dsp:nvSpPr>
      <dsp:spPr>
        <a:xfrm>
          <a:off x="2368431" y="1169937"/>
          <a:ext cx="1414542" cy="490998"/>
        </a:xfrm>
        <a:custGeom>
          <a:avLst/>
          <a:gdLst/>
          <a:ahLst/>
          <a:cxnLst/>
          <a:rect l="0" t="0" r="0" b="0"/>
          <a:pathLst>
            <a:path>
              <a:moveTo>
                <a:pt x="1414542" y="0"/>
              </a:moveTo>
              <a:lnTo>
                <a:pt x="1414542" y="245499"/>
              </a:lnTo>
              <a:lnTo>
                <a:pt x="0" y="245499"/>
              </a:lnTo>
              <a:lnTo>
                <a:pt x="0" y="490998"/>
              </a:lnTo>
            </a:path>
          </a:pathLst>
        </a:custGeom>
        <a:noFill/>
        <a:ln w="25400">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DE67E-D9A5-46C1-B3AF-55019EBEC046}">
      <dsp:nvSpPr>
        <dsp:cNvPr id="0" name=""/>
        <dsp:cNvSpPr/>
      </dsp:nvSpPr>
      <dsp:spPr>
        <a:xfrm>
          <a:off x="2613930" y="894"/>
          <a:ext cx="2338086" cy="1169043"/>
        </a:xfrm>
        <a:prstGeom prst="rect">
          <a:avLst/>
        </a:prstGeom>
        <a:solidFill>
          <a:schemeClr val="accent1">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cs-CZ" sz="1500" kern="1200" dirty="0" smtClean="0"/>
            <a:t>Při ublížení na zdraví odčiní škůdce újmu poškozeného peněžitou náhradou, vyvažující:</a:t>
          </a:r>
          <a:endParaRPr lang="cs-CZ" sz="1500" kern="1200" dirty="0"/>
        </a:p>
      </dsp:txBody>
      <dsp:txXfrm>
        <a:off x="2613930" y="894"/>
        <a:ext cx="2338086" cy="1169043"/>
      </dsp:txXfrm>
    </dsp:sp>
    <dsp:sp modelId="{D0730BA7-718D-487D-BDA3-2EA33701825F}">
      <dsp:nvSpPr>
        <dsp:cNvPr id="0" name=""/>
        <dsp:cNvSpPr/>
      </dsp:nvSpPr>
      <dsp:spPr>
        <a:xfrm>
          <a:off x="1199388" y="1660935"/>
          <a:ext cx="2338086" cy="1169043"/>
        </a:xfrm>
        <a:prstGeom prst="rect">
          <a:avLst/>
        </a:prstGeom>
        <a:solidFill>
          <a:schemeClr val="accent2">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cs-CZ" sz="1500" kern="1200" dirty="0" smtClean="0"/>
            <a:t>plně vytrpěné bolesti a další nemajetkové újmy; </a:t>
          </a:r>
          <a:endParaRPr lang="cs-CZ" sz="1500" kern="1200" dirty="0"/>
        </a:p>
      </dsp:txBody>
      <dsp:txXfrm>
        <a:off x="1199388" y="1660935"/>
        <a:ext cx="2338086" cy="1169043"/>
      </dsp:txXfrm>
    </dsp:sp>
    <dsp:sp modelId="{0D9EABF3-6A05-4FD4-9643-1AB9BE483394}">
      <dsp:nvSpPr>
        <dsp:cNvPr id="0" name=""/>
        <dsp:cNvSpPr/>
      </dsp:nvSpPr>
      <dsp:spPr>
        <a:xfrm>
          <a:off x="4028472" y="1660935"/>
          <a:ext cx="2338086" cy="1169043"/>
        </a:xfrm>
        <a:prstGeom prst="rect">
          <a:avLst/>
        </a:prstGeom>
        <a:solidFill>
          <a:schemeClr val="accent2">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cs-CZ" sz="1500" kern="1200" dirty="0" smtClean="0"/>
            <a:t>ztížení společenského uplatnění</a:t>
          </a:r>
          <a:endParaRPr lang="cs-CZ" sz="1500" kern="1200" dirty="0"/>
        </a:p>
      </dsp:txBody>
      <dsp:txXfrm>
        <a:off x="4028472" y="1660935"/>
        <a:ext cx="2338086" cy="1169043"/>
      </dsp:txXfrm>
    </dsp:sp>
    <dsp:sp modelId="{C1C6BF5D-CC41-41A9-B00E-4A669AC2817F}">
      <dsp:nvSpPr>
        <dsp:cNvPr id="0" name=""/>
        <dsp:cNvSpPr/>
      </dsp:nvSpPr>
      <dsp:spPr>
        <a:xfrm>
          <a:off x="4612994" y="3320977"/>
          <a:ext cx="2338086" cy="1169043"/>
        </a:xfrm>
        <a:prstGeom prst="rect">
          <a:avLst/>
        </a:prstGeom>
        <a:solidFill>
          <a:schemeClr val="accent3">
            <a:hueOff val="0"/>
            <a:satOff val="0"/>
            <a:lumOff val="0"/>
            <a:alphaOff val="0"/>
          </a:schemeClr>
        </a:solidFill>
        <a:ln w="25400">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cs-CZ" sz="1500" kern="1200" dirty="0" smtClean="0"/>
            <a:t>vznikla-li poškozením zdraví překážka lepší budoucnosti poškozeného. Nelze-li výši náhrady takto určit, stanoví se podle zásad slušnosti. </a:t>
          </a:r>
          <a:endParaRPr lang="cs-CZ" sz="1500" kern="1200" dirty="0"/>
        </a:p>
      </dsp:txBody>
      <dsp:txXfrm>
        <a:off x="4612994" y="3320977"/>
        <a:ext cx="2338086" cy="11690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10/21/2019</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smtClean="0"/>
          </a:p>
        </p:txBody>
      </p:sp>
    </p:spTree>
    <p:extLst>
      <p:ext uri="{BB962C8B-B14F-4D97-AF65-F5344CB8AC3E}">
        <p14:creationId xmlns:p14="http://schemas.microsoft.com/office/powerpoint/2010/main" val="4146675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10/21/2019</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smtClean="0"/>
          </a:p>
        </p:txBody>
      </p:sp>
    </p:spTree>
    <p:extLst>
      <p:ext uri="{BB962C8B-B14F-4D97-AF65-F5344CB8AC3E}">
        <p14:creationId xmlns:p14="http://schemas.microsoft.com/office/powerpoint/2010/main" val="339429188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29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45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52</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57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cs-CZ" smtClean="0"/>
              <a:t>Kliknutím lze upravit styl.</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10/21/2019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cs-CZ" smtClean="0"/>
              <a:t>Kliknutím lze upravit styl.</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10/21/2019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cs-CZ" smtClean="0"/>
              <a:t>Kliknutím lze upravit styl.</a:t>
            </a:r>
            <a:endParaRPr lang="en-US"/>
          </a:p>
        </p:txBody>
      </p:sp>
      <p:sp>
        <p:nvSpPr>
          <p:cNvPr id="7" name="Date Placeholder 6"/>
          <p:cNvSpPr>
            <a:spLocks noGrp="1"/>
          </p:cNvSpPr>
          <p:nvPr>
            <p:ph type="dt" sz="half" idx="10"/>
          </p:nvPr>
        </p:nvSpPr>
        <p:spPr/>
        <p:txBody>
          <a:bodyPr/>
          <a:lstStyle/>
          <a:p>
            <a:fld id="{5C14FD69-4A85-4715-A222-ABB225B63BC6}" type="datetimeFigureOut">
              <a:rPr lang="en-US" smtClean="0"/>
              <a:pPr/>
              <a:t>10/21/2019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10/21/2019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a 2 sloupce textu">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cs-CZ" smtClean="0"/>
              <a:t>Kliknutím lze upravit styl.</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10/21/2019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cs-CZ" smtClean="0"/>
              <a:t>Kliknutím lze upravit styl.</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10/21/2019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cs-CZ" smtClean="0"/>
              <a:t>Kliknutím lze upravit styl.</a:t>
            </a:r>
            <a:endParaRPr lang="en-US"/>
          </a:p>
        </p:txBody>
      </p:sp>
      <p:sp>
        <p:nvSpPr>
          <p:cNvPr id="9" name="Date Placeholder 8"/>
          <p:cNvSpPr>
            <a:spLocks noGrp="1"/>
          </p:cNvSpPr>
          <p:nvPr>
            <p:ph type="dt" sz="half" idx="10"/>
          </p:nvPr>
        </p:nvSpPr>
        <p:spPr/>
        <p:txBody>
          <a:bodyPr/>
          <a:lstStyle/>
          <a:p>
            <a:fld id="{5C14FD69-4A85-4715-A222-ABB225B63BC6}" type="datetimeFigureOut">
              <a:rPr lang="en-US" smtClean="0"/>
              <a:pPr/>
              <a:t>10/21/2019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21.10.2019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29367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0">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1"/>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cs-CZ" smtClean="0"/>
              <a:t>Kliknutím lze upravit styl.</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10/21/2019</a:t>
            </a:fld>
            <a:endParaRPr lang="en-US"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5094577"/>
            <a:ext cx="8435280" cy="925223"/>
          </a:xfrm>
        </p:spPr>
        <p:txBody>
          <a:bodyPr>
            <a:normAutofit/>
          </a:bodyPr>
          <a:lstStyle/>
          <a:p>
            <a:endParaRPr lang="cs-CZ" sz="1800" dirty="0" smtClean="0"/>
          </a:p>
          <a:p>
            <a:pPr algn="l"/>
            <a:endParaRPr lang="cs-CZ" sz="1800" dirty="0" smtClean="0"/>
          </a:p>
          <a:p>
            <a:pPr algn="l"/>
            <a:r>
              <a:rPr lang="cs-CZ" sz="1800" dirty="0" smtClean="0"/>
              <a:t>Mgr. Petra Lančová</a:t>
            </a:r>
            <a:endParaRPr lang="cs-CZ" sz="1800" dirty="0"/>
          </a:p>
        </p:txBody>
      </p:sp>
      <p:sp>
        <p:nvSpPr>
          <p:cNvPr id="3" name="Title 2"/>
          <p:cNvSpPr>
            <a:spLocks noGrp="1"/>
          </p:cNvSpPr>
          <p:nvPr>
            <p:ph type="ctrTitle"/>
          </p:nvPr>
        </p:nvSpPr>
        <p:spPr/>
        <p:txBody>
          <a:bodyPr>
            <a:normAutofit/>
          </a:bodyPr>
          <a:lstStyle/>
          <a:p>
            <a:r>
              <a:rPr lang="cs-CZ" dirty="0">
                <a:solidFill>
                  <a:schemeClr val="tx1"/>
                </a:solidFill>
                <a:effectLst>
                  <a:outerShdw blurRad="38100" dist="38100" dir="2700000" algn="tl">
                    <a:srgbClr val="000000">
                      <a:alpha val="43137"/>
                    </a:srgbClr>
                  </a:outerShdw>
                </a:effectLst>
              </a:rPr>
              <a:t>Právní odpovědnost ve zdravotnictví</a:t>
            </a:r>
            <a:endParaRPr lang="cs-CZ"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title"/>
          </p:nvPr>
        </p:nvSpPr>
        <p:spPr>
          <a:xfrm>
            <a:off x="918976" y="2250832"/>
            <a:ext cx="7633742" cy="2233245"/>
          </a:xfrm>
        </p:spPr>
        <p:txBody>
          <a:bodyPr>
            <a:normAutofit/>
          </a:bodyPr>
          <a:lstStyle/>
          <a:p>
            <a:pPr algn="ctr"/>
            <a:r>
              <a:rPr lang="cs-CZ" dirty="0" smtClean="0"/>
              <a:t>Vznik jednoho typu odpovědnosti nevylučuje vznik odpovědnosti jiného typu!!!</a:t>
            </a:r>
            <a:endParaRPr lang="cs-CZ" dirty="0"/>
          </a:p>
        </p:txBody>
      </p:sp>
    </p:spTree>
    <p:extLst>
      <p:ext uri="{BB962C8B-B14F-4D97-AF65-F5344CB8AC3E}">
        <p14:creationId xmlns:p14="http://schemas.microsoft.com/office/powerpoint/2010/main" val="104302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Povinnost prevence</a:t>
            </a:r>
          </a:p>
        </p:txBody>
      </p:sp>
      <p:sp>
        <p:nvSpPr>
          <p:cNvPr id="3" name="Zástupný symbol pro obsah 2"/>
          <p:cNvSpPr>
            <a:spLocks noGrp="1"/>
          </p:cNvSpPr>
          <p:nvPr>
            <p:ph idx="1"/>
          </p:nvPr>
        </p:nvSpPr>
        <p:spPr/>
        <p:txBody>
          <a:bodyPr/>
          <a:lstStyle/>
          <a:p>
            <a:pPr algn="just"/>
            <a:r>
              <a:rPr lang="cs-CZ" sz="2400" dirty="0"/>
              <a:t>Vyžadují-li to okolnosti případu nebo zvyklosti soukromého života, je každý povinen počínat si při svém konání tak, aby nedošlo k nedůvodné újmě na svobodě, životě, zdraví nebo na vlastnictví jiného. </a:t>
            </a:r>
          </a:p>
          <a:p>
            <a:pPr algn="just"/>
            <a:endParaRPr lang="cs-CZ" sz="2400" dirty="0" smtClean="0"/>
          </a:p>
          <a:p>
            <a:pPr algn="just"/>
            <a:r>
              <a:rPr lang="cs-CZ" sz="2400" dirty="0"/>
              <a:t>Povinnost zakročit na ochranu práv jiného každý kdo má kontrolu nad nebezpečnou situací.</a:t>
            </a:r>
          </a:p>
          <a:p>
            <a:endParaRPr lang="cs-CZ" dirty="0"/>
          </a:p>
        </p:txBody>
      </p:sp>
    </p:spTree>
    <p:extLst>
      <p:ext uri="{BB962C8B-B14F-4D97-AF65-F5344CB8AC3E}">
        <p14:creationId xmlns:p14="http://schemas.microsoft.com/office/powerpoint/2010/main" val="1480933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r>
              <a:rPr lang="cs-CZ" sz="2400" dirty="0"/>
              <a:t>Postup na „obvyklé“ úrovni</a:t>
            </a:r>
          </a:p>
          <a:p>
            <a:pPr lvl="1"/>
            <a:r>
              <a:rPr lang="cs-CZ" sz="2000" dirty="0"/>
              <a:t>Soulad s profesními standardy</a:t>
            </a:r>
          </a:p>
          <a:p>
            <a:pPr lvl="1"/>
            <a:endParaRPr lang="cs-CZ" sz="2000" dirty="0"/>
          </a:p>
          <a:p>
            <a:r>
              <a:rPr lang="cs-CZ" sz="2400" dirty="0"/>
              <a:t>Pacient má právo na poskytování zdravotních služeb na náležité odborné úrovni. </a:t>
            </a:r>
          </a:p>
          <a:p>
            <a:endParaRPr lang="cs-CZ" sz="2400" dirty="0"/>
          </a:p>
          <a:p>
            <a:r>
              <a:rPr lang="cs-CZ" sz="2400" dirty="0"/>
              <a:t>Lex </a:t>
            </a:r>
            <a:r>
              <a:rPr lang="cs-CZ" sz="2400" dirty="0" err="1"/>
              <a:t>artis</a:t>
            </a:r>
            <a:r>
              <a:rPr lang="cs-CZ" sz="2400" dirty="0"/>
              <a:t> je pojem, který se vztahuje na poskytovatele i zdravotnického pracovníka</a:t>
            </a:r>
          </a:p>
          <a:p>
            <a:pPr marL="0" indent="0">
              <a:buNone/>
            </a:pPr>
            <a:endParaRPr lang="cs-CZ" dirty="0"/>
          </a:p>
        </p:txBody>
      </p:sp>
      <p:sp>
        <p:nvSpPr>
          <p:cNvPr id="3" name="Nadpis 2"/>
          <p:cNvSpPr>
            <a:spLocks noGrp="1"/>
          </p:cNvSpPr>
          <p:nvPr>
            <p:ph type="title"/>
          </p:nvPr>
        </p:nvSpPr>
        <p:spPr/>
        <p:txBody>
          <a:bodyPr/>
          <a:lstStyle/>
          <a:p>
            <a:r>
              <a:rPr lang="cs-CZ" dirty="0" smtClean="0"/>
              <a:t>Lege </a:t>
            </a:r>
            <a:r>
              <a:rPr lang="cs-CZ" dirty="0" err="1" smtClean="0"/>
              <a:t>artis</a:t>
            </a:r>
            <a:endParaRPr lang="cs-CZ" dirty="0"/>
          </a:p>
        </p:txBody>
      </p:sp>
    </p:spTree>
    <p:extLst>
      <p:ext uri="{BB962C8B-B14F-4D97-AF65-F5344CB8AC3E}">
        <p14:creationId xmlns:p14="http://schemas.microsoft.com/office/powerpoint/2010/main" val="3619377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lege </a:t>
            </a:r>
            <a:r>
              <a:rPr lang="cs-CZ" dirty="0" err="1"/>
              <a:t>artis</a:t>
            </a:r>
            <a:endParaRPr lang="cs-CZ" dirty="0"/>
          </a:p>
        </p:txBody>
      </p:sp>
      <p:sp>
        <p:nvSpPr>
          <p:cNvPr id="3" name="Zástupný symbol pro obsah 2"/>
          <p:cNvSpPr>
            <a:spLocks noGrp="1"/>
          </p:cNvSpPr>
          <p:nvPr>
            <p:ph idx="1"/>
          </p:nvPr>
        </p:nvSpPr>
        <p:spPr/>
        <p:txBody>
          <a:bodyPr>
            <a:normAutofit/>
          </a:bodyPr>
          <a:lstStyle/>
          <a:p>
            <a:r>
              <a:rPr lang="cs-CZ" sz="2800" dirty="0"/>
              <a:t>Odborná kvalifikace zdravotnického </a:t>
            </a:r>
            <a:r>
              <a:rPr lang="cs-CZ" sz="2800" dirty="0" smtClean="0"/>
              <a:t>pracovníka</a:t>
            </a:r>
          </a:p>
          <a:p>
            <a:endParaRPr lang="cs-CZ" sz="2800" dirty="0"/>
          </a:p>
          <a:p>
            <a:r>
              <a:rPr lang="cs-CZ" sz="2800" dirty="0"/>
              <a:t>Poskytování léčební péče dle nejlepších a v dané chvíli dostupných </a:t>
            </a:r>
            <a:r>
              <a:rPr lang="cs-CZ" sz="2800" dirty="0" smtClean="0"/>
              <a:t>možností</a:t>
            </a:r>
          </a:p>
          <a:p>
            <a:endParaRPr lang="cs-CZ" sz="2800" dirty="0"/>
          </a:p>
          <a:p>
            <a:r>
              <a:rPr lang="cs-CZ" sz="2800" dirty="0"/>
              <a:t>Poskytování léčební péče bez </a:t>
            </a:r>
            <a:r>
              <a:rPr lang="cs-CZ" sz="2800" dirty="0" smtClean="0"/>
              <a:t>nedbalosti</a:t>
            </a:r>
          </a:p>
          <a:p>
            <a:pPr lvl="1"/>
            <a:r>
              <a:rPr lang="cs-CZ" sz="2600" dirty="0"/>
              <a:t>§ 2645 - Poskytovatel odpovídá za to, že splní své povinnosti s péčí řádného odborníka; k ujednáním, která to vylučují nebo omezují, </a:t>
            </a:r>
            <a:r>
              <a:rPr lang="cs-CZ" sz="2600"/>
              <a:t>se </a:t>
            </a:r>
            <a:r>
              <a:rPr lang="cs-CZ" sz="2600" smtClean="0"/>
              <a:t>nepřihlíží</a:t>
            </a:r>
            <a:endParaRPr lang="cs-CZ" sz="2600" dirty="0"/>
          </a:p>
          <a:p>
            <a:endParaRPr lang="cs-CZ" dirty="0"/>
          </a:p>
        </p:txBody>
      </p:sp>
    </p:spTree>
    <p:extLst>
      <p:ext uri="{BB962C8B-B14F-4D97-AF65-F5344CB8AC3E}">
        <p14:creationId xmlns:p14="http://schemas.microsoft.com/office/powerpoint/2010/main" val="1207312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5094577"/>
            <a:ext cx="8435280" cy="925223"/>
          </a:xfrm>
        </p:spPr>
        <p:txBody>
          <a:bodyPr>
            <a:normAutofit/>
          </a:bodyPr>
          <a:lstStyle/>
          <a:p>
            <a:endParaRPr lang="cs-CZ" sz="1800" dirty="0" smtClean="0"/>
          </a:p>
          <a:p>
            <a:pPr algn="l"/>
            <a:endParaRPr lang="cs-CZ" sz="1800" dirty="0" smtClean="0"/>
          </a:p>
        </p:txBody>
      </p:sp>
      <p:sp>
        <p:nvSpPr>
          <p:cNvPr id="3" name="Title 2"/>
          <p:cNvSpPr>
            <a:spLocks noGrp="1"/>
          </p:cNvSpPr>
          <p:nvPr>
            <p:ph type="ctrTitle"/>
          </p:nvPr>
        </p:nvSpPr>
        <p:spPr/>
        <p:txBody>
          <a:bodyPr>
            <a:normAutofit/>
          </a:bodyPr>
          <a:lstStyle/>
          <a:p>
            <a:r>
              <a:rPr lang="cs-CZ" dirty="0" smtClean="0">
                <a:solidFill>
                  <a:schemeClr val="tx1"/>
                </a:solidFill>
                <a:effectLst>
                  <a:outerShdw blurRad="38100" dist="38100" dir="2700000" algn="tl">
                    <a:srgbClr val="000000">
                      <a:alpha val="43137"/>
                    </a:srgbClr>
                  </a:outerShdw>
                </a:effectLst>
              </a:rPr>
              <a:t>Občanskoprávní odpovědnost</a:t>
            </a:r>
            <a:endParaRPr lang="cs-CZ"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506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Porušení</a:t>
            </a:r>
            <a:endParaRPr lang="cs-CZ" dirty="0"/>
          </a:p>
        </p:txBody>
      </p:sp>
      <p:sp>
        <p:nvSpPr>
          <p:cNvPr id="3" name="Zástupný symbol pro obsah 2"/>
          <p:cNvSpPr>
            <a:spLocks noGrp="1"/>
          </p:cNvSpPr>
          <p:nvPr>
            <p:ph idx="1"/>
          </p:nvPr>
        </p:nvSpPr>
        <p:spPr/>
        <p:txBody>
          <a:bodyPr>
            <a:normAutofit/>
          </a:bodyPr>
          <a:lstStyle/>
          <a:p>
            <a:r>
              <a:rPr lang="cs-CZ" dirty="0"/>
              <a:t>Dobrých </a:t>
            </a:r>
            <a:r>
              <a:rPr lang="cs-CZ" dirty="0" smtClean="0"/>
              <a:t>mravů </a:t>
            </a:r>
          </a:p>
          <a:p>
            <a:pPr lvl="2"/>
            <a:r>
              <a:rPr lang="cs-CZ" dirty="0" smtClean="0"/>
              <a:t>úmyslné porušení</a:t>
            </a:r>
            <a:endParaRPr lang="cs-CZ" dirty="0"/>
          </a:p>
          <a:p>
            <a:r>
              <a:rPr lang="cs-CZ" dirty="0" smtClean="0"/>
              <a:t>Zákona </a:t>
            </a:r>
          </a:p>
          <a:p>
            <a:pPr lvl="2"/>
            <a:r>
              <a:rPr lang="cs-CZ" dirty="0" smtClean="0"/>
              <a:t>vlastní zavinění</a:t>
            </a:r>
            <a:endParaRPr lang="cs-CZ" dirty="0"/>
          </a:p>
          <a:p>
            <a:r>
              <a:rPr lang="cs-CZ" dirty="0"/>
              <a:t>Smlouvy </a:t>
            </a:r>
          </a:p>
          <a:p>
            <a:pPr lvl="2"/>
            <a:r>
              <a:rPr lang="cs-CZ" dirty="0" smtClean="0"/>
              <a:t>Povinnosti </a:t>
            </a:r>
            <a:r>
              <a:rPr lang="cs-CZ" dirty="0"/>
              <a:t>k náhradě se škůdce zprostí, prokáže-li, že mu ve splnění povinnosti ze smlouvy dočasně nebo trvale zabránila mimořádná nepředvídatelná a nepřekonatelná překážka vzniklá nezávisle na jeho vůli. </a:t>
            </a:r>
            <a:endParaRPr lang="cs-CZ" dirty="0"/>
          </a:p>
          <a:p>
            <a:pPr marL="0" indent="0">
              <a:buNone/>
            </a:pPr>
            <a:endParaRPr lang="cs-CZ" dirty="0"/>
          </a:p>
        </p:txBody>
      </p:sp>
    </p:spTree>
    <p:extLst>
      <p:ext uri="{BB962C8B-B14F-4D97-AF65-F5344CB8AC3E}">
        <p14:creationId xmlns:p14="http://schemas.microsoft.com/office/powerpoint/2010/main" val="1357263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Vyloučení protiprávnosti</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800" dirty="0" smtClean="0"/>
              <a:t>Nutná obrana</a:t>
            </a:r>
          </a:p>
          <a:p>
            <a:pPr marL="0" lvl="0" indent="0" algn="l" rtl="0">
              <a:buNone/>
            </a:pPr>
            <a:r>
              <a:rPr lang="cs-CZ" sz="1900" dirty="0" smtClean="0"/>
              <a:t>Kdo </a:t>
            </a:r>
            <a:r>
              <a:rPr lang="cs-CZ" sz="1900" dirty="0"/>
              <a:t>odvrací od sebe nebo od jiného </a:t>
            </a:r>
            <a:r>
              <a:rPr lang="cs-CZ" sz="1900" u="sng" dirty="0">
                <a:effectLst>
                  <a:outerShdw blurRad="38100" dist="38100" dir="2700000" algn="tl">
                    <a:srgbClr val="000000">
                      <a:alpha val="43137"/>
                    </a:srgbClr>
                  </a:outerShdw>
                </a:effectLst>
              </a:rPr>
              <a:t>bezprostředně hrozící nebo trvající </a:t>
            </a:r>
            <a:r>
              <a:rPr lang="cs-CZ" sz="1900" u="sng" dirty="0" smtClean="0">
                <a:effectLst>
                  <a:outerShdw blurRad="38100" dist="38100" dir="2700000" algn="tl">
                    <a:srgbClr val="000000">
                      <a:alpha val="43137"/>
                    </a:srgbClr>
                  </a:outerShdw>
                </a:effectLst>
              </a:rPr>
              <a:t>protiprávní </a:t>
            </a:r>
            <a:r>
              <a:rPr lang="cs-CZ" sz="1900" u="sng" dirty="0">
                <a:effectLst>
                  <a:outerShdw blurRad="38100" dist="38100" dir="2700000" algn="tl">
                    <a:srgbClr val="000000">
                      <a:alpha val="43137"/>
                    </a:srgbClr>
                  </a:outerShdw>
                </a:effectLst>
              </a:rPr>
              <a:t>útok </a:t>
            </a:r>
            <a:r>
              <a:rPr lang="cs-CZ" sz="1900" dirty="0"/>
              <a:t>a způsobí přitom útočníkovi újmu, není povinen k její náhradě. To neplatí, je-li zjevné, že napadenému hrozí vzhledem k jeho poměrům újma jen nepatrná nebo obrana je zcela zjevně nepřiměřená, zejména vzhledem k závažnosti újmy útočníka způsobené odvracením útoku. </a:t>
            </a:r>
            <a:r>
              <a:rPr lang="cs-CZ" sz="1900" b="1" dirty="0"/>
              <a:t> </a:t>
            </a:r>
            <a:endParaRPr lang="cs-CZ" sz="1900" b="1" dirty="0" smtClean="0"/>
          </a:p>
          <a:p>
            <a:pPr marL="0" lvl="0" indent="0" algn="l" rtl="0">
              <a:buNone/>
            </a:pPr>
            <a:endParaRPr lang="cs-CZ" sz="1800" dirty="0" smtClean="0"/>
          </a:p>
          <a:p>
            <a:r>
              <a:rPr lang="cs-CZ" dirty="0" smtClean="0"/>
              <a:t>Krajní nouze</a:t>
            </a:r>
          </a:p>
          <a:p>
            <a:pPr marL="0" lvl="0" indent="0">
              <a:buNone/>
            </a:pPr>
            <a:r>
              <a:rPr lang="cs-CZ" sz="1900" dirty="0"/>
              <a:t>Kdo odvrací od sebe nebo od jiného </a:t>
            </a:r>
            <a:r>
              <a:rPr lang="cs-CZ" sz="1900" u="sng" dirty="0">
                <a:effectLst>
                  <a:outerShdw blurRad="38100" dist="38100" dir="2700000" algn="tl">
                    <a:srgbClr val="000000">
                      <a:alpha val="43137"/>
                    </a:srgbClr>
                  </a:outerShdw>
                </a:effectLst>
              </a:rPr>
              <a:t>přímo hrozící nebezpečí újmy</a:t>
            </a:r>
            <a:r>
              <a:rPr lang="cs-CZ" sz="1900" dirty="0"/>
              <a:t>, není povinen k náhradě újmy tím způsobené, nebylo-li za daných okolností možné odvrátit nebezpečí jinak nebo nezpůsobí-li následek zjevně stejně závažný nebo ještě závažnější než újma, která hrozila, ledaže by majetek i bez jednání v nouzi podlehl zkáze. To neplatí, vyvolal-li nebezpečí vlastní vinou sám jednající. </a:t>
            </a:r>
          </a:p>
          <a:p>
            <a:pPr marL="0" indent="0">
              <a:buNone/>
            </a:pPr>
            <a:endParaRPr lang="cs-CZ" dirty="0" smtClean="0"/>
          </a:p>
          <a:p>
            <a:r>
              <a:rPr lang="cs-CZ" sz="2400" dirty="0" smtClean="0"/>
              <a:t>Při </a:t>
            </a:r>
            <a:r>
              <a:rPr lang="cs-CZ" sz="2400" dirty="0"/>
              <a:t>posouzení, zda někdo jednal v nutné obraně, anebo v krajní nouzi, se přihlédne i k omluvitelnému vzrušení mysli</a:t>
            </a:r>
          </a:p>
          <a:p>
            <a:pPr marL="0" indent="0">
              <a:buNone/>
            </a:pPr>
            <a:endParaRPr lang="cs-CZ" dirty="0"/>
          </a:p>
        </p:txBody>
      </p:sp>
    </p:spTree>
    <p:extLst>
      <p:ext uri="{BB962C8B-B14F-4D97-AF65-F5344CB8AC3E}">
        <p14:creationId xmlns:p14="http://schemas.microsoft.com/office/powerpoint/2010/main" val="1848577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t>
            </a:r>
            <a:r>
              <a:rPr lang="cs-CZ" dirty="0"/>
              <a:t>2898 </a:t>
            </a:r>
            <a:r>
              <a:rPr lang="cs-CZ" dirty="0"/>
              <a:t>- Nepřihlíží se k ujednání, </a:t>
            </a:r>
            <a:r>
              <a:rPr lang="cs-CZ" dirty="0"/>
              <a:t/>
            </a:r>
            <a:br>
              <a:rPr lang="cs-CZ" dirty="0"/>
            </a:br>
            <a:endParaRPr lang="cs-CZ" dirty="0"/>
          </a:p>
        </p:txBody>
      </p:sp>
      <p:sp>
        <p:nvSpPr>
          <p:cNvPr id="3" name="Zástupný symbol pro obsah 2"/>
          <p:cNvSpPr>
            <a:spLocks noGrp="1"/>
          </p:cNvSpPr>
          <p:nvPr>
            <p:ph idx="1"/>
          </p:nvPr>
        </p:nvSpPr>
        <p:spPr>
          <a:xfrm>
            <a:off x="938758" y="1811216"/>
            <a:ext cx="7633742" cy="4068377"/>
          </a:xfrm>
        </p:spPr>
        <p:txBody>
          <a:bodyPr>
            <a:normAutofit/>
          </a:bodyPr>
          <a:lstStyle/>
          <a:p>
            <a:pPr lvl="0"/>
            <a:r>
              <a:rPr lang="cs-CZ" sz="2800" dirty="0"/>
              <a:t>které předem vylučuje nebo omezuje povinnost k náhradě újmy způsobené člověku na jeho přirozených právech, </a:t>
            </a:r>
          </a:p>
          <a:p>
            <a:pPr lvl="0"/>
            <a:endParaRPr lang="cs-CZ" sz="2800" dirty="0"/>
          </a:p>
          <a:p>
            <a:pPr lvl="0"/>
            <a:r>
              <a:rPr lang="cs-CZ" sz="2800" dirty="0"/>
              <a:t>způsobené úmyslně nebo z hrubé nedbalosti; </a:t>
            </a:r>
          </a:p>
          <a:p>
            <a:pPr lvl="0"/>
            <a:endParaRPr lang="cs-CZ" sz="2800" dirty="0"/>
          </a:p>
          <a:p>
            <a:pPr lvl="0"/>
            <a:r>
              <a:rPr lang="cs-CZ" sz="2800" dirty="0"/>
              <a:t>předem vylučuje nebo omezuje právo slabší strany na náhradu jakékoli újmy. </a:t>
            </a:r>
          </a:p>
          <a:p>
            <a:endParaRPr lang="cs-CZ" dirty="0"/>
          </a:p>
        </p:txBody>
      </p:sp>
    </p:spTree>
    <p:extLst>
      <p:ext uri="{BB962C8B-B14F-4D97-AF65-F5344CB8AC3E}">
        <p14:creationId xmlns:p14="http://schemas.microsoft.com/office/powerpoint/2010/main" val="390303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újmy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23909438"/>
              </p:ext>
            </p:extLst>
          </p:nvPr>
        </p:nvGraphicFramePr>
        <p:xfrm>
          <a:off x="1532012" y="1874518"/>
          <a:ext cx="6447234"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2226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Rozsah náhrady újmy</a:t>
            </a:r>
            <a:endParaRPr lang="cs-CZ" dirty="0"/>
          </a:p>
        </p:txBody>
      </p:sp>
      <p:sp>
        <p:nvSpPr>
          <p:cNvPr id="3" name="Zástupný symbol pro obsah 2"/>
          <p:cNvSpPr>
            <a:spLocks noGrp="1"/>
          </p:cNvSpPr>
          <p:nvPr>
            <p:ph idx="1"/>
          </p:nvPr>
        </p:nvSpPr>
        <p:spPr/>
        <p:txBody>
          <a:bodyPr>
            <a:normAutofit/>
          </a:bodyPr>
          <a:lstStyle/>
          <a:p>
            <a:endParaRPr lang="cs-CZ" sz="2400" dirty="0"/>
          </a:p>
          <a:p>
            <a:pPr algn="just"/>
            <a:r>
              <a:rPr lang="cs-CZ" dirty="0"/>
              <a:t>Škoda se nahrazuje uvedením do předešlého stavu. Není-li to dobře možné, anebo žádá-li to poškozený, hradí se škoda v penězích. </a:t>
            </a:r>
          </a:p>
          <a:p>
            <a:pPr algn="just"/>
            <a:endParaRPr lang="cs-CZ" dirty="0"/>
          </a:p>
          <a:p>
            <a:pPr algn="just"/>
            <a:r>
              <a:rPr lang="cs-CZ" dirty="0"/>
              <a:t>Nemajetková újma se odčiní přiměřeným zadostiučiněním. Zadostiučinění musí být poskytnuto v penězích, nezajistí-li jeho jiný způsob skutečné a dostatečně účinné odčinění způsobené újmy. </a:t>
            </a:r>
          </a:p>
        </p:txBody>
      </p:sp>
    </p:spTree>
    <p:extLst>
      <p:ext uri="{BB962C8B-B14F-4D97-AF65-F5344CB8AC3E}">
        <p14:creationId xmlns:p14="http://schemas.microsoft.com/office/powerpoint/2010/main" val="120490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pPr marL="514350" indent="-514350">
              <a:lnSpc>
                <a:spcPct val="250000"/>
              </a:lnSpc>
              <a:buFont typeface="+mj-lt"/>
              <a:buAutoNum type="arabicPeriod"/>
            </a:pPr>
            <a:r>
              <a:rPr lang="cs-CZ" dirty="0" smtClean="0"/>
              <a:t>Právní odpovědnost vzniká zároveň s povinností.</a:t>
            </a:r>
          </a:p>
          <a:p>
            <a:pPr marL="514350" indent="-514350">
              <a:buFont typeface="+mj-lt"/>
              <a:buAutoNum type="arabicPeriod"/>
            </a:pPr>
            <a:r>
              <a:rPr lang="cs-CZ" dirty="0" smtClean="0"/>
              <a:t>Právní odpovědnost vzniká porušením povinnosti – vzniká sekundární povinnost strpět sankci.</a:t>
            </a:r>
            <a:endParaRPr lang="cs-CZ" dirty="0" smtClean="0"/>
          </a:p>
          <a:p>
            <a:pPr marL="0" indent="0">
              <a:buNone/>
            </a:pPr>
            <a:endParaRPr lang="cs-CZ" dirty="0" smtClean="0"/>
          </a:p>
          <a:p>
            <a:pPr marL="514350" indent="-514350">
              <a:buFont typeface="+mj-lt"/>
              <a:buAutoNum type="arabicPeriod"/>
            </a:pPr>
            <a:endParaRPr lang="cs-CZ" dirty="0" smtClean="0"/>
          </a:p>
          <a:p>
            <a:endParaRPr lang="cs-CZ" dirty="0"/>
          </a:p>
        </p:txBody>
      </p:sp>
      <p:sp>
        <p:nvSpPr>
          <p:cNvPr id="3" name="Nadpis 2"/>
          <p:cNvSpPr>
            <a:spLocks noGrp="1"/>
          </p:cNvSpPr>
          <p:nvPr>
            <p:ph type="title"/>
          </p:nvPr>
        </p:nvSpPr>
        <p:spPr/>
        <p:txBody>
          <a:bodyPr/>
          <a:lstStyle/>
          <a:p>
            <a:r>
              <a:rPr lang="cs-CZ" dirty="0" smtClean="0"/>
              <a:t>Co je právní odpovědnost</a:t>
            </a:r>
            <a:endParaRPr lang="cs-CZ" dirty="0"/>
          </a:p>
        </p:txBody>
      </p:sp>
    </p:spTree>
    <p:extLst>
      <p:ext uri="{BB962C8B-B14F-4D97-AF65-F5344CB8AC3E}">
        <p14:creationId xmlns:p14="http://schemas.microsoft.com/office/powerpoint/2010/main" val="1308707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Rozsah</a:t>
            </a:r>
          </a:p>
        </p:txBody>
      </p:sp>
      <p:graphicFrame>
        <p:nvGraphicFramePr>
          <p:cNvPr id="4" name="Zástupný symbol pro obsah 3"/>
          <p:cNvGraphicFramePr>
            <a:graphicFrameLocks noGrp="1"/>
          </p:cNvGraphicFramePr>
          <p:nvPr>
            <p:ph idx="1"/>
            <p:extLst/>
          </p:nvPr>
        </p:nvGraphicFramePr>
        <p:xfrm>
          <a:off x="938212" y="2286000"/>
          <a:ext cx="7634288"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5113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za ztrátu na výdělku </a:t>
            </a:r>
          </a:p>
        </p:txBody>
      </p:sp>
      <p:sp>
        <p:nvSpPr>
          <p:cNvPr id="3" name="Zástupný symbol pro obsah 2"/>
          <p:cNvSpPr>
            <a:spLocks noGrp="1"/>
          </p:cNvSpPr>
          <p:nvPr>
            <p:ph idx="1"/>
          </p:nvPr>
        </p:nvSpPr>
        <p:spPr/>
        <p:txBody>
          <a:bodyPr/>
          <a:lstStyle/>
          <a:p>
            <a:pPr algn="just"/>
            <a:r>
              <a:rPr lang="cs-CZ" sz="2400" dirty="0"/>
              <a:t>Náhrada za ztrátu na výdělku po dobu pracovní neschopnosti poškozeného se hradí peněžitým důchodem ve výši rozdílu mezi průměrným výdělkem poškozeného před vznikem újmy a náhradou toho, co poškozenému bylo vyplaceno v důsledku nemoci či úrazu podle jiného právního předpisu. </a:t>
            </a:r>
          </a:p>
          <a:p>
            <a:endParaRPr lang="cs-CZ" dirty="0"/>
          </a:p>
        </p:txBody>
      </p:sp>
    </p:spTree>
    <p:extLst>
      <p:ext uri="{BB962C8B-B14F-4D97-AF65-F5344CB8AC3E}">
        <p14:creationId xmlns:p14="http://schemas.microsoft.com/office/powerpoint/2010/main" val="1763874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Náhrada za ztrátu na důchodu </a:t>
            </a:r>
          </a:p>
        </p:txBody>
      </p:sp>
      <p:sp>
        <p:nvSpPr>
          <p:cNvPr id="3" name="Zástupný symbol pro obsah 2"/>
          <p:cNvSpPr>
            <a:spLocks noGrp="1"/>
          </p:cNvSpPr>
          <p:nvPr>
            <p:ph idx="1"/>
          </p:nvPr>
        </p:nvSpPr>
        <p:spPr/>
        <p:txBody>
          <a:bodyPr/>
          <a:lstStyle/>
          <a:p>
            <a:pPr algn="just"/>
            <a:r>
              <a:rPr lang="cs-CZ" sz="2400" dirty="0"/>
              <a:t>Náhrada za ztrátu na důchodu náleží poškozenému ve výši rozdílu mezi důchodem, na který poškozenému vzniklo právo, a důchodem, na který by mu bylo vzniklo právo, jestliže by do základu, z něhož byl vyměřen důchod, byla zahrnuta náhrada za ztrátu na výdělku po skončení pracovní neschopnosti, kterou poškozený pobíral v době rozhodné pro vyměření důchodu. </a:t>
            </a:r>
          </a:p>
          <a:p>
            <a:endParaRPr lang="cs-CZ" dirty="0"/>
          </a:p>
        </p:txBody>
      </p:sp>
    </p:spTree>
    <p:extLst>
      <p:ext uri="{BB962C8B-B14F-4D97-AF65-F5344CB8AC3E}">
        <p14:creationId xmlns:p14="http://schemas.microsoft.com/office/powerpoint/2010/main" val="3027823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při ublížení na zdraví</a:t>
            </a:r>
          </a:p>
        </p:txBody>
      </p:sp>
      <p:graphicFrame>
        <p:nvGraphicFramePr>
          <p:cNvPr id="4" name="Zástupný symbol pro obsah 4"/>
          <p:cNvGraphicFramePr>
            <a:graphicFrameLocks noGrp="1"/>
          </p:cNvGraphicFramePr>
          <p:nvPr>
            <p:ph idx="1"/>
            <p:extLst>
              <p:ext uri="{D42A27DB-BD31-4B8C-83A1-F6EECF244321}">
                <p14:modId xmlns:p14="http://schemas.microsoft.com/office/powerpoint/2010/main" val="2425966009"/>
              </p:ext>
            </p:extLst>
          </p:nvPr>
        </p:nvGraphicFramePr>
        <p:xfrm>
          <a:off x="395536" y="1772816"/>
          <a:ext cx="8150469" cy="449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582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Usmrcení</a:t>
            </a:r>
          </a:p>
        </p:txBody>
      </p:sp>
      <p:sp>
        <p:nvSpPr>
          <p:cNvPr id="3" name="Zástupný symbol pro obsah 2"/>
          <p:cNvSpPr>
            <a:spLocks noGrp="1"/>
          </p:cNvSpPr>
          <p:nvPr>
            <p:ph idx="1"/>
          </p:nvPr>
        </p:nvSpPr>
        <p:spPr/>
        <p:txBody>
          <a:bodyPr>
            <a:normAutofit/>
          </a:bodyPr>
          <a:lstStyle/>
          <a:p>
            <a:pPr algn="just"/>
            <a:r>
              <a:rPr lang="cs-CZ" sz="2400" dirty="0"/>
              <a:t>Při usmrcení nebo zvlášť závažném ublížení na zdraví odčiní škůdce </a:t>
            </a:r>
            <a:r>
              <a:rPr lang="cs-CZ" sz="2400" b="1" dirty="0"/>
              <a:t>duševní útrapy manželu, rodiči, dítěti nebo jiné osobě blízké peněžitou náhradou vyvažující plně jejich utrpení. Nelze-li </a:t>
            </a:r>
            <a:r>
              <a:rPr lang="cs-CZ" sz="2400" dirty="0"/>
              <a:t>výši náhrady takto určit, stanoví se podle zásad slušnosti. </a:t>
            </a:r>
          </a:p>
        </p:txBody>
      </p:sp>
    </p:spTree>
    <p:extLst>
      <p:ext uri="{BB962C8B-B14F-4D97-AF65-F5344CB8AC3E}">
        <p14:creationId xmlns:p14="http://schemas.microsoft.com/office/powerpoint/2010/main" val="4261348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Rozsah náhrady újmy</a:t>
            </a:r>
            <a:endParaRPr lang="cs-CZ" dirty="0"/>
          </a:p>
        </p:txBody>
      </p:sp>
      <p:sp>
        <p:nvSpPr>
          <p:cNvPr id="3" name="Zástupný symbol pro obsah 2"/>
          <p:cNvSpPr>
            <a:spLocks noGrp="1"/>
          </p:cNvSpPr>
          <p:nvPr>
            <p:ph idx="1"/>
          </p:nvPr>
        </p:nvSpPr>
        <p:spPr/>
        <p:txBody>
          <a:bodyPr>
            <a:normAutofit/>
          </a:bodyPr>
          <a:lstStyle/>
          <a:p>
            <a:endParaRPr lang="cs-CZ" sz="2400" dirty="0"/>
          </a:p>
          <a:p>
            <a:pPr algn="just"/>
            <a:r>
              <a:rPr lang="cs-CZ" dirty="0"/>
              <a:t>Škoda se nahrazuje uvedením do předešlého stavu. Není-li to dobře možné, anebo žádá-li to poškozený, hradí se škoda v penězích. </a:t>
            </a:r>
          </a:p>
          <a:p>
            <a:pPr algn="just"/>
            <a:endParaRPr lang="cs-CZ" dirty="0"/>
          </a:p>
          <a:p>
            <a:pPr algn="just"/>
            <a:r>
              <a:rPr lang="cs-CZ" dirty="0"/>
              <a:t>Nemajetková újma se odčiní přiměřeným zadostiučiněním. Zadostiučinění musí být poskytnuto v penězích, nezajistí-li jeho jiný způsob skutečné a dostatečně účinné odčinění způsobené újmy. </a:t>
            </a:r>
          </a:p>
        </p:txBody>
      </p:sp>
    </p:spTree>
    <p:extLst>
      <p:ext uri="{BB962C8B-B14F-4D97-AF65-F5344CB8AC3E}">
        <p14:creationId xmlns:p14="http://schemas.microsoft.com/office/powerpoint/2010/main" val="448372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věcí </a:t>
            </a:r>
          </a:p>
        </p:txBody>
      </p:sp>
      <p:sp>
        <p:nvSpPr>
          <p:cNvPr id="3" name="Zástupný symbol pro obsah 2"/>
          <p:cNvSpPr>
            <a:spLocks noGrp="1"/>
          </p:cNvSpPr>
          <p:nvPr>
            <p:ph idx="1"/>
          </p:nvPr>
        </p:nvSpPr>
        <p:spPr/>
        <p:txBody>
          <a:bodyPr/>
          <a:lstStyle/>
          <a:p>
            <a:pPr algn="just"/>
            <a:r>
              <a:rPr lang="cs-CZ" dirty="0"/>
              <a:t>Kdo je povinen někomu něco plnit a použije při tom </a:t>
            </a:r>
            <a:r>
              <a:rPr lang="cs-CZ" b="1" dirty="0"/>
              <a:t>vadnou</a:t>
            </a:r>
            <a:r>
              <a:rPr lang="cs-CZ" dirty="0"/>
              <a:t> věc, nahradí škodu způsobenou vadou věci. To platí i v případě poskytnutí zdravotnických, sociálních, veterinárních a jiných biologických služeb</a:t>
            </a:r>
            <a:r>
              <a:rPr lang="cs-CZ" dirty="0" smtClean="0"/>
              <a:t>.</a:t>
            </a:r>
          </a:p>
          <a:p>
            <a:endParaRPr lang="cs-CZ" dirty="0"/>
          </a:p>
          <a:p>
            <a:r>
              <a:rPr lang="cs-CZ" dirty="0"/>
              <a:t>Nevztahuje se na nesprávně zvolenou věc</a:t>
            </a:r>
            <a:r>
              <a:rPr lang="cs-CZ" dirty="0" smtClean="0"/>
              <a:t>.</a:t>
            </a:r>
          </a:p>
          <a:p>
            <a:endParaRPr lang="cs-CZ" dirty="0"/>
          </a:p>
          <a:p>
            <a:r>
              <a:rPr lang="cs-CZ" dirty="0"/>
              <a:t>Způsobí-li škodu věc sama od sebe, nahradí škodu ten, kdo nad věcí měl mít dohled</a:t>
            </a:r>
            <a:r>
              <a:rPr lang="cs-CZ" dirty="0" smtClean="0"/>
              <a:t>.</a:t>
            </a:r>
            <a:endParaRPr lang="cs-CZ" dirty="0"/>
          </a:p>
        </p:txBody>
      </p:sp>
    </p:spTree>
    <p:extLst>
      <p:ext uri="{BB962C8B-B14F-4D97-AF65-F5344CB8AC3E}">
        <p14:creationId xmlns:p14="http://schemas.microsoft.com/office/powerpoint/2010/main" val="9165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na odložené věci</a:t>
            </a:r>
          </a:p>
        </p:txBody>
      </p:sp>
      <p:sp>
        <p:nvSpPr>
          <p:cNvPr id="3" name="Zástupný symbol pro obsah 2"/>
          <p:cNvSpPr>
            <a:spLocks noGrp="1"/>
          </p:cNvSpPr>
          <p:nvPr>
            <p:ph idx="1"/>
          </p:nvPr>
        </p:nvSpPr>
        <p:spPr/>
        <p:txBody>
          <a:bodyPr>
            <a:noAutofit/>
          </a:bodyPr>
          <a:lstStyle/>
          <a:p>
            <a:pPr algn="just"/>
            <a:r>
              <a:rPr lang="cs-CZ" sz="2800" dirty="0"/>
              <a:t>Je-li s provozováním nějaké činnosti </a:t>
            </a:r>
            <a:r>
              <a:rPr lang="cs-CZ" sz="2800" b="1" dirty="0"/>
              <a:t>zpravidla spojeno odkládání </a:t>
            </a:r>
            <a:r>
              <a:rPr lang="cs-CZ" sz="2800" dirty="0" smtClean="0"/>
              <a:t>věcí a </a:t>
            </a:r>
            <a:r>
              <a:rPr lang="cs-CZ" sz="2800" dirty="0"/>
              <a:t>byla-li věc odložena na místě k tomu určeném nebo na místě, </a:t>
            </a:r>
            <a:r>
              <a:rPr lang="cs-CZ" sz="2800" dirty="0" smtClean="0"/>
              <a:t>kam se </a:t>
            </a:r>
            <a:r>
              <a:rPr lang="cs-CZ" sz="2800" dirty="0"/>
              <a:t>takové věci obvykle </a:t>
            </a:r>
            <a:r>
              <a:rPr lang="cs-CZ" sz="2800" dirty="0" smtClean="0"/>
              <a:t>ukládají,</a:t>
            </a:r>
          </a:p>
          <a:p>
            <a:pPr lvl="1" algn="just"/>
            <a:r>
              <a:rPr lang="cs-CZ" sz="2400" dirty="0" smtClean="0"/>
              <a:t>nahradí </a:t>
            </a:r>
            <a:r>
              <a:rPr lang="cs-CZ" sz="2400" dirty="0"/>
              <a:t>provozovatel poškození, ztrátu nebo zničení věci tomu, kdo </a:t>
            </a:r>
            <a:r>
              <a:rPr lang="cs-CZ" sz="2400" dirty="0" smtClean="0"/>
              <a:t>ji odložil</a:t>
            </a:r>
            <a:r>
              <a:rPr lang="cs-CZ" sz="2400" dirty="0"/>
              <a:t>, popřípadě vlastníku </a:t>
            </a:r>
            <a:r>
              <a:rPr lang="cs-CZ" sz="2400" dirty="0" smtClean="0"/>
              <a:t>věci.</a:t>
            </a:r>
          </a:p>
          <a:p>
            <a:pPr lvl="1" algn="just"/>
            <a:r>
              <a:rPr lang="cs-CZ" sz="2400" dirty="0" smtClean="0"/>
              <a:t>Stejně </a:t>
            </a:r>
            <a:r>
              <a:rPr lang="cs-CZ" sz="2400" dirty="0"/>
              <a:t>nahradí škodu provozovatel hlídaných garáží nebo </a:t>
            </a:r>
            <a:r>
              <a:rPr lang="cs-CZ" sz="2400" dirty="0" smtClean="0"/>
              <a:t>zařízení podobného </a:t>
            </a:r>
            <a:r>
              <a:rPr lang="cs-CZ" sz="2400" dirty="0"/>
              <a:t>druhu, jedná-li se o dopravní prostředky v nich </a:t>
            </a:r>
            <a:r>
              <a:rPr lang="cs-CZ" sz="2400" dirty="0" smtClean="0"/>
              <a:t>umístěné a </a:t>
            </a:r>
            <a:r>
              <a:rPr lang="cs-CZ" sz="2400" dirty="0"/>
              <a:t>o jejich příslušenství.</a:t>
            </a:r>
          </a:p>
        </p:txBody>
      </p:sp>
    </p:spTree>
    <p:extLst>
      <p:ext uri="{BB962C8B-B14F-4D97-AF65-F5344CB8AC3E}">
        <p14:creationId xmlns:p14="http://schemas.microsoft.com/office/powerpoint/2010/main" val="1204647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informací nebo radou </a:t>
            </a:r>
          </a:p>
        </p:txBody>
      </p:sp>
      <p:sp>
        <p:nvSpPr>
          <p:cNvPr id="3" name="Zástupný symbol pro obsah 2"/>
          <p:cNvSpPr>
            <a:spLocks noGrp="1"/>
          </p:cNvSpPr>
          <p:nvPr>
            <p:ph idx="1"/>
          </p:nvPr>
        </p:nvSpPr>
        <p:spPr/>
        <p:txBody>
          <a:bodyPr/>
          <a:lstStyle/>
          <a:p>
            <a:r>
              <a:rPr lang="cs-CZ" sz="2400" b="1" u="sng" dirty="0"/>
              <a:t>Kdo se hlásí </a:t>
            </a:r>
            <a:r>
              <a:rPr lang="cs-CZ" sz="2400" dirty="0"/>
              <a:t>jako příslušník určitého stavu nebo povolání k odbornému výkonu nebo jinak vystupuje jako </a:t>
            </a:r>
            <a:r>
              <a:rPr lang="cs-CZ" sz="2400" b="1" u="sng" dirty="0"/>
              <a:t>odborník</a:t>
            </a:r>
            <a:r>
              <a:rPr lang="cs-CZ" sz="2400" dirty="0"/>
              <a:t>, </a:t>
            </a:r>
            <a:endParaRPr lang="cs-CZ" sz="2400" dirty="0" smtClean="0"/>
          </a:p>
          <a:p>
            <a:endParaRPr lang="cs-CZ" sz="2400" dirty="0"/>
          </a:p>
          <a:p>
            <a:r>
              <a:rPr lang="cs-CZ" sz="2400" dirty="0"/>
              <a:t>nahradí škodu, </a:t>
            </a:r>
            <a:r>
              <a:rPr lang="cs-CZ" sz="2400" b="1" u="sng" dirty="0"/>
              <a:t>způsobí-li ji neúplnou nebo nesprávnou informací </a:t>
            </a:r>
            <a:r>
              <a:rPr lang="cs-CZ" sz="2400" dirty="0"/>
              <a:t>nebo škodlivou radou </a:t>
            </a:r>
            <a:endParaRPr lang="cs-CZ" sz="2400" dirty="0" smtClean="0"/>
          </a:p>
          <a:p>
            <a:endParaRPr lang="cs-CZ" sz="2400" dirty="0"/>
          </a:p>
          <a:p>
            <a:r>
              <a:rPr lang="cs-CZ" sz="2400" dirty="0"/>
              <a:t>danou za odměnu v záležitosti svého vědění nebo dovednosti</a:t>
            </a:r>
            <a:r>
              <a:rPr lang="cs-CZ" dirty="0"/>
              <a:t>.</a:t>
            </a:r>
          </a:p>
          <a:p>
            <a:endParaRPr lang="cs-CZ" dirty="0"/>
          </a:p>
        </p:txBody>
      </p:sp>
    </p:spTree>
    <p:extLst>
      <p:ext uri="{BB962C8B-B14F-4D97-AF65-F5344CB8AC3E}">
        <p14:creationId xmlns:p14="http://schemas.microsoft.com/office/powerpoint/2010/main" val="1414051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5094577"/>
            <a:ext cx="8435280" cy="925223"/>
          </a:xfrm>
        </p:spPr>
        <p:txBody>
          <a:bodyPr>
            <a:normAutofit/>
          </a:bodyPr>
          <a:lstStyle/>
          <a:p>
            <a:endParaRPr lang="cs-CZ" sz="1800" dirty="0" smtClean="0"/>
          </a:p>
          <a:p>
            <a:pPr algn="l"/>
            <a:endParaRPr lang="cs-CZ" sz="1800" dirty="0" smtClean="0"/>
          </a:p>
        </p:txBody>
      </p:sp>
      <p:sp>
        <p:nvSpPr>
          <p:cNvPr id="3" name="Title 2"/>
          <p:cNvSpPr>
            <a:spLocks noGrp="1"/>
          </p:cNvSpPr>
          <p:nvPr>
            <p:ph type="ctrTitle"/>
          </p:nvPr>
        </p:nvSpPr>
        <p:spPr/>
        <p:txBody>
          <a:bodyPr>
            <a:normAutofit/>
          </a:bodyPr>
          <a:lstStyle/>
          <a:p>
            <a:r>
              <a:rPr lang="cs-CZ" dirty="0" smtClean="0">
                <a:solidFill>
                  <a:schemeClr val="tx1"/>
                </a:solidFill>
                <a:effectLst>
                  <a:outerShdw blurRad="38100" dist="38100" dir="2700000" algn="tl">
                    <a:srgbClr val="000000">
                      <a:alpha val="43137"/>
                    </a:srgbClr>
                  </a:outerShdw>
                </a:effectLst>
              </a:rPr>
              <a:t>Pracovněprávní odpovědnost</a:t>
            </a:r>
            <a:endParaRPr lang="cs-CZ"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2094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Předpoklady vzniku odpovědnosti</a:t>
            </a:r>
          </a:p>
        </p:txBody>
      </p:sp>
      <p:graphicFrame>
        <p:nvGraphicFramePr>
          <p:cNvPr id="5" name="Zástupný symbol pro obsah 3"/>
          <p:cNvGraphicFramePr>
            <a:graphicFrameLocks noGrp="1"/>
          </p:cNvGraphicFramePr>
          <p:nvPr>
            <p:ph idx="1"/>
            <p:extLst>
              <p:ext uri="{D42A27DB-BD31-4B8C-83A1-F6EECF244321}">
                <p14:modId xmlns:p14="http://schemas.microsoft.com/office/powerpoint/2010/main" val="2594691800"/>
              </p:ext>
            </p:extLst>
          </p:nvPr>
        </p:nvGraphicFramePr>
        <p:xfrm>
          <a:off x="938212" y="2286000"/>
          <a:ext cx="7634288"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939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8F4B9F3-8E4E-4CC6-B36D-6AA6CB437AFC}"/>
                                            </p:graphicEl>
                                          </p:spTgt>
                                        </p:tgtEl>
                                        <p:attrNameLst>
                                          <p:attrName>style.visibility</p:attrName>
                                        </p:attrNameLst>
                                      </p:cBhvr>
                                      <p:to>
                                        <p:strVal val="visible"/>
                                      </p:to>
                                    </p:set>
                                    <p:animEffect transition="in" filter="fade">
                                      <p:cBhvr>
                                        <p:cTn id="7" dur="500"/>
                                        <p:tgtEl>
                                          <p:spTgt spid="5">
                                            <p:graphicEl>
                                              <a:dgm id="{88F4B9F3-8E4E-4CC6-B36D-6AA6CB437A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CE714229-4FDB-44DC-993E-48CE13974932}"/>
                                            </p:graphicEl>
                                          </p:spTgt>
                                        </p:tgtEl>
                                        <p:attrNameLst>
                                          <p:attrName>style.visibility</p:attrName>
                                        </p:attrNameLst>
                                      </p:cBhvr>
                                      <p:to>
                                        <p:strVal val="visible"/>
                                      </p:to>
                                    </p:set>
                                    <p:animEffect transition="in" filter="fade">
                                      <p:cBhvr>
                                        <p:cTn id="12" dur="500"/>
                                        <p:tgtEl>
                                          <p:spTgt spid="5">
                                            <p:graphicEl>
                                              <a:dgm id="{CE714229-4FDB-44DC-993E-48CE139749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8AB609-0B9C-42D2-ADB8-B0CDEF09A769}"/>
                                            </p:graphicEl>
                                          </p:spTgt>
                                        </p:tgtEl>
                                        <p:attrNameLst>
                                          <p:attrName>style.visibility</p:attrName>
                                        </p:attrNameLst>
                                      </p:cBhvr>
                                      <p:to>
                                        <p:strVal val="visible"/>
                                      </p:to>
                                    </p:set>
                                    <p:animEffect transition="in" filter="fade">
                                      <p:cBhvr>
                                        <p:cTn id="17" dur="500"/>
                                        <p:tgtEl>
                                          <p:spTgt spid="5">
                                            <p:graphicEl>
                                              <a:dgm id="{0F8AB609-0B9C-42D2-ADB8-B0CDEF09A76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B4FE3F0-24A0-468E-BC57-0C15AD6D5069}"/>
                                            </p:graphicEl>
                                          </p:spTgt>
                                        </p:tgtEl>
                                        <p:attrNameLst>
                                          <p:attrName>style.visibility</p:attrName>
                                        </p:attrNameLst>
                                      </p:cBhvr>
                                      <p:to>
                                        <p:strVal val="visible"/>
                                      </p:to>
                                    </p:set>
                                    <p:animEffect transition="in" filter="fade">
                                      <p:cBhvr>
                                        <p:cTn id="22" dur="500"/>
                                        <p:tgtEl>
                                          <p:spTgt spid="5">
                                            <p:graphicEl>
                                              <a:dgm id="{8B4FE3F0-24A0-468E-BC57-0C15AD6D5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Prevence na </a:t>
            </a:r>
            <a:r>
              <a:rPr lang="cs-CZ" dirty="0"/>
              <a:t>straně </a:t>
            </a:r>
            <a:r>
              <a:rPr lang="cs-CZ" dirty="0" smtClean="0"/>
              <a:t>Zaměstnance</a:t>
            </a:r>
            <a:endParaRPr lang="cs-CZ" dirty="0"/>
          </a:p>
        </p:txBody>
      </p:sp>
      <p:sp>
        <p:nvSpPr>
          <p:cNvPr id="3" name="Zástupný symbol pro obsah 2"/>
          <p:cNvSpPr>
            <a:spLocks noGrp="1"/>
          </p:cNvSpPr>
          <p:nvPr>
            <p:ph idx="1"/>
          </p:nvPr>
        </p:nvSpPr>
        <p:spPr/>
        <p:txBody>
          <a:bodyPr>
            <a:normAutofit/>
          </a:bodyPr>
          <a:lstStyle/>
          <a:p>
            <a:pPr algn="just"/>
            <a:r>
              <a:rPr lang="cs-CZ" sz="2000" dirty="0" smtClean="0"/>
              <a:t>Zaměstnanec </a:t>
            </a:r>
            <a:r>
              <a:rPr lang="cs-CZ" sz="2000" dirty="0"/>
              <a:t>je </a:t>
            </a:r>
            <a:r>
              <a:rPr lang="cs-CZ" sz="2000" b="1" dirty="0"/>
              <a:t>povinen počínat si tak, aby nedocházelo k majetkové </a:t>
            </a:r>
            <a:r>
              <a:rPr lang="cs-CZ" sz="2000" b="1" dirty="0" smtClean="0"/>
              <a:t>újmě</a:t>
            </a:r>
            <a:r>
              <a:rPr lang="cs-CZ" sz="2000" dirty="0" smtClean="0"/>
              <a:t>, </a:t>
            </a:r>
            <a:r>
              <a:rPr lang="cs-CZ" sz="2000" dirty="0"/>
              <a:t>nemajetkové újmě ani k bezdůvodnému obohacení. Hrozí-li škoda nebo nemajetková újma, je povinen na ni upozornit nadřízeného vedoucího zaměstnance. </a:t>
            </a:r>
            <a:endParaRPr lang="cs-CZ" sz="2000" dirty="0" smtClean="0"/>
          </a:p>
          <a:p>
            <a:pPr algn="just"/>
            <a:endParaRPr lang="cs-CZ" sz="2000" dirty="0"/>
          </a:p>
          <a:p>
            <a:pPr algn="just"/>
            <a:r>
              <a:rPr lang="cs-CZ" sz="2000" dirty="0" smtClean="0"/>
              <a:t>Je-li </a:t>
            </a:r>
            <a:r>
              <a:rPr lang="cs-CZ" sz="2000" dirty="0"/>
              <a:t>k odvrácení škody hrozící zaměstnavateli neodkladně třeba zákroku, je </a:t>
            </a:r>
            <a:r>
              <a:rPr lang="cs-CZ" sz="2000" b="1" dirty="0"/>
              <a:t>zaměstnanec povinen zakročit</a:t>
            </a:r>
            <a:r>
              <a:rPr lang="cs-CZ" sz="2000" dirty="0"/>
              <a:t>; nemusí tak učinit, brání-li mu v tom důležitá okolnost nebo jestliže by tím vystavil vážnému ohrožení sebe nebo ostatní zaměstnance, popřípadě osoby blízké. </a:t>
            </a:r>
            <a:endParaRPr lang="cs-CZ" sz="2000" dirty="0" smtClean="0"/>
          </a:p>
          <a:p>
            <a:pPr algn="just"/>
            <a:endParaRPr lang="cs-CZ" sz="2000" dirty="0"/>
          </a:p>
          <a:p>
            <a:pPr algn="just"/>
            <a:r>
              <a:rPr lang="cs-CZ" sz="2000" dirty="0" smtClean="0"/>
              <a:t>Zjistí-li </a:t>
            </a:r>
            <a:r>
              <a:rPr lang="cs-CZ" sz="2000" dirty="0"/>
              <a:t>zaměstnanec, že nemá vytvořeny potřebné pracovní podmínky, je povinen oznámit tuto skutečnost nadřízenému vedoucímu zaměstnanci. </a:t>
            </a:r>
          </a:p>
          <a:p>
            <a:endParaRPr lang="cs-CZ" dirty="0"/>
          </a:p>
        </p:txBody>
      </p:sp>
    </p:spTree>
    <p:extLst>
      <p:ext uri="{BB962C8B-B14F-4D97-AF65-F5344CB8AC3E}">
        <p14:creationId xmlns:p14="http://schemas.microsoft.com/office/powerpoint/2010/main" val="814935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Odpovědnost zaměstnance za škodu</a:t>
            </a:r>
            <a:endParaRPr lang="cs-CZ" dirty="0"/>
          </a:p>
        </p:txBody>
      </p:sp>
      <p:sp>
        <p:nvSpPr>
          <p:cNvPr id="3" name="Zástupný symbol pro obsah 2"/>
          <p:cNvSpPr>
            <a:spLocks noGrp="1"/>
          </p:cNvSpPr>
          <p:nvPr>
            <p:ph idx="1"/>
          </p:nvPr>
        </p:nvSpPr>
        <p:spPr/>
        <p:txBody>
          <a:bodyPr>
            <a:normAutofit/>
          </a:bodyPr>
          <a:lstStyle/>
          <a:p>
            <a:pPr algn="just"/>
            <a:r>
              <a:rPr lang="cs-CZ" sz="2000" dirty="0" smtClean="0"/>
              <a:t>Zaměstnanec </a:t>
            </a:r>
            <a:r>
              <a:rPr lang="cs-CZ" sz="2000" dirty="0"/>
              <a:t>je povinen nahradit zaměstnavateli škodu, kterou mu způsobil </a:t>
            </a:r>
            <a:r>
              <a:rPr lang="cs-CZ" sz="2000" b="1" dirty="0"/>
              <a:t>zaviněným</a:t>
            </a:r>
            <a:r>
              <a:rPr lang="cs-CZ" sz="2000" dirty="0"/>
              <a:t> </a:t>
            </a:r>
            <a:r>
              <a:rPr lang="cs-CZ" sz="2000" dirty="0" smtClean="0"/>
              <a:t>porušením </a:t>
            </a:r>
            <a:r>
              <a:rPr lang="cs-CZ" sz="2000" dirty="0"/>
              <a:t>povinností </a:t>
            </a:r>
            <a:r>
              <a:rPr lang="cs-CZ" sz="2000" b="1" dirty="0"/>
              <a:t>při plnění pracovních úkolů</a:t>
            </a:r>
            <a:r>
              <a:rPr lang="cs-CZ" sz="2000" u="sng" dirty="0"/>
              <a:t> </a:t>
            </a:r>
            <a:r>
              <a:rPr lang="cs-CZ" sz="2000" dirty="0"/>
              <a:t>nebo v přímé souvislosti s ním. </a:t>
            </a:r>
            <a:endParaRPr lang="cs-CZ" sz="2000" dirty="0" smtClean="0"/>
          </a:p>
          <a:p>
            <a:pPr algn="just"/>
            <a:endParaRPr lang="cs-CZ" sz="2000" dirty="0" smtClean="0"/>
          </a:p>
          <a:p>
            <a:pPr algn="just"/>
            <a:r>
              <a:rPr lang="cs-CZ" sz="2000" dirty="0"/>
              <a:t>Byla-li škoda způsobena také porušením povinností ze strany zaměstnavatele, povinnost zaměstnance nahradit škodu se poměrně omezí. </a:t>
            </a:r>
            <a:endParaRPr lang="cs-CZ" sz="2000" dirty="0" smtClean="0"/>
          </a:p>
          <a:p>
            <a:endParaRPr lang="cs-CZ" sz="2000" dirty="0" smtClean="0"/>
          </a:p>
          <a:p>
            <a:pPr algn="just"/>
            <a:r>
              <a:rPr lang="cs-CZ" sz="2000" b="1" dirty="0"/>
              <a:t>Zaměstnavatel je povinen prokázat zavinění zaměstnance</a:t>
            </a:r>
            <a:r>
              <a:rPr lang="cs-CZ" sz="2000" dirty="0"/>
              <a:t>, s výjimkou případů </a:t>
            </a:r>
            <a:r>
              <a:rPr lang="cs-CZ" sz="2000" dirty="0" smtClean="0"/>
              <a:t>vzniku škody na svěřených hodnotách, které je zaměstnanec povinen vyúčtovat a škody vzniklou ztrátou svěřených věcí.</a:t>
            </a:r>
            <a:endParaRPr lang="cs-CZ" sz="2000" dirty="0"/>
          </a:p>
        </p:txBody>
      </p:sp>
    </p:spTree>
    <p:extLst>
      <p:ext uri="{BB962C8B-B14F-4D97-AF65-F5344CB8AC3E}">
        <p14:creationId xmlns:p14="http://schemas.microsoft.com/office/powerpoint/2010/main" val="3753504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dirty="0" smtClean="0"/>
              <a:t>Povinnost </a:t>
            </a:r>
            <a:r>
              <a:rPr lang="cs-CZ" altLang="cs-CZ" b="1" dirty="0" smtClean="0"/>
              <a:t>zaměstnance</a:t>
            </a:r>
            <a:r>
              <a:rPr lang="cs-CZ" altLang="cs-CZ" dirty="0" smtClean="0"/>
              <a:t> </a:t>
            </a:r>
            <a:r>
              <a:rPr lang="cs-CZ" altLang="cs-CZ" dirty="0" smtClean="0"/>
              <a:t>k náhradě škody</a:t>
            </a:r>
            <a:endParaRPr lang="cs-CZ" dirty="0"/>
          </a:p>
        </p:txBody>
      </p:sp>
      <p:sp>
        <p:nvSpPr>
          <p:cNvPr id="3" name="Zástupný symbol pro obsah 2"/>
          <p:cNvSpPr>
            <a:spLocks noGrp="1"/>
          </p:cNvSpPr>
          <p:nvPr>
            <p:ph idx="1"/>
          </p:nvPr>
        </p:nvSpPr>
        <p:spPr>
          <a:xfrm>
            <a:off x="938758" y="2286001"/>
            <a:ext cx="7633742" cy="4317022"/>
          </a:xfrm>
        </p:spPr>
        <p:txBody>
          <a:bodyPr>
            <a:normAutofit fontScale="70000" lnSpcReduction="20000"/>
          </a:bodyPr>
          <a:lstStyle/>
          <a:p>
            <a:pPr algn="just"/>
            <a:r>
              <a:rPr lang="cs-CZ" dirty="0"/>
              <a:t>Zaměstnanec, který má povinnost nahradit </a:t>
            </a:r>
            <a:r>
              <a:rPr lang="cs-CZ" dirty="0" smtClean="0"/>
              <a:t>škodu dle obecného ustanovení, </a:t>
            </a:r>
            <a:r>
              <a:rPr lang="cs-CZ" dirty="0"/>
              <a:t>je povinen nahradit zaměstnavateli </a:t>
            </a:r>
            <a:r>
              <a:rPr lang="cs-CZ" b="1" dirty="0"/>
              <a:t>skutečnou škodu</a:t>
            </a:r>
            <a:r>
              <a:rPr lang="cs-CZ" dirty="0"/>
              <a:t>, a to v penězích, jestliže neodčiní škodu uvedením v předešlý stav</a:t>
            </a:r>
            <a:r>
              <a:rPr lang="cs-CZ" dirty="0" smtClean="0"/>
              <a:t>.</a:t>
            </a:r>
          </a:p>
          <a:p>
            <a:pPr algn="just"/>
            <a:endParaRPr lang="cs-CZ" dirty="0" smtClean="0"/>
          </a:p>
          <a:p>
            <a:pPr algn="just"/>
            <a:r>
              <a:rPr lang="cs-CZ" dirty="0"/>
              <a:t>Výše požadované náhrady </a:t>
            </a:r>
            <a:r>
              <a:rPr lang="cs-CZ" b="1" dirty="0"/>
              <a:t>škody způsobené z nedbalosti nesmí přesáhnout u jednotlivého zaměstnance částku rovnající se </a:t>
            </a:r>
            <a:r>
              <a:rPr lang="cs-CZ" b="1" dirty="0" err="1"/>
              <a:t>čtyřapůlnásobku</a:t>
            </a:r>
            <a:r>
              <a:rPr lang="cs-CZ" b="1" dirty="0"/>
              <a:t> </a:t>
            </a:r>
            <a:r>
              <a:rPr lang="cs-CZ" dirty="0"/>
              <a:t>jeho průměrného měsíčního výdělku před porušením povinnosti, kterým způsobil škodu. Toto omezení </a:t>
            </a:r>
            <a:r>
              <a:rPr lang="cs-CZ" b="1" dirty="0"/>
              <a:t>neplatí</a:t>
            </a:r>
            <a:r>
              <a:rPr lang="cs-CZ" dirty="0"/>
              <a:t>, byla-li škoda způsobena úmyslně, v opilosti, nebo po zneužití jiných návykových látek</a:t>
            </a:r>
            <a:r>
              <a:rPr lang="cs-CZ" dirty="0" smtClean="0"/>
              <a:t>.</a:t>
            </a:r>
          </a:p>
          <a:p>
            <a:pPr algn="just"/>
            <a:endParaRPr lang="cs-CZ" dirty="0" smtClean="0"/>
          </a:p>
          <a:p>
            <a:pPr algn="just"/>
            <a:r>
              <a:rPr lang="cs-CZ" dirty="0"/>
              <a:t>Jde-li o škodu způsobenou </a:t>
            </a:r>
            <a:r>
              <a:rPr lang="cs-CZ" b="1" dirty="0"/>
              <a:t>úmyslně</a:t>
            </a:r>
            <a:r>
              <a:rPr lang="cs-CZ" dirty="0"/>
              <a:t>, může zaměstnavatel </a:t>
            </a:r>
            <a:r>
              <a:rPr lang="cs-CZ" dirty="0" smtClean="0"/>
              <a:t>požadovat </a:t>
            </a:r>
            <a:r>
              <a:rPr lang="cs-CZ" b="1" dirty="0"/>
              <a:t>i náhradu ušlého zisku</a:t>
            </a:r>
            <a:r>
              <a:rPr lang="cs-CZ" dirty="0" smtClean="0"/>
              <a:t>.</a:t>
            </a:r>
          </a:p>
          <a:p>
            <a:pPr algn="just"/>
            <a:endParaRPr lang="cs-CZ" dirty="0"/>
          </a:p>
          <a:p>
            <a:pPr algn="just"/>
            <a:r>
              <a:rPr lang="cs-CZ" dirty="0"/>
              <a:t>Je-li k náhradě škody společně zavázáno </a:t>
            </a:r>
            <a:r>
              <a:rPr lang="cs-CZ" b="1" dirty="0"/>
              <a:t>více zaměstnanců</a:t>
            </a:r>
            <a:r>
              <a:rPr lang="cs-CZ" dirty="0"/>
              <a:t>, je povinen každý z nich nahradit poměrnou část škody podle míry svého zavinění.</a:t>
            </a:r>
          </a:p>
        </p:txBody>
      </p:sp>
    </p:spTree>
    <p:extLst>
      <p:ext uri="{BB962C8B-B14F-4D97-AF65-F5344CB8AC3E}">
        <p14:creationId xmlns:p14="http://schemas.microsoft.com/office/powerpoint/2010/main" val="1170298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dirty="0"/>
              <a:t>Povinnost </a:t>
            </a:r>
            <a:r>
              <a:rPr lang="cs-CZ" altLang="cs-CZ" dirty="0" smtClean="0"/>
              <a:t>zaměstnance </a:t>
            </a:r>
            <a:r>
              <a:rPr lang="cs-CZ" altLang="cs-CZ" dirty="0"/>
              <a:t>k náhradě škody</a:t>
            </a:r>
            <a:endParaRPr lang="cs-CZ" dirty="0"/>
          </a:p>
        </p:txBody>
      </p:sp>
      <p:sp>
        <p:nvSpPr>
          <p:cNvPr id="3" name="Zástupný symbol pro obsah 2"/>
          <p:cNvSpPr>
            <a:spLocks noGrp="1"/>
          </p:cNvSpPr>
          <p:nvPr>
            <p:ph idx="1"/>
          </p:nvPr>
        </p:nvSpPr>
        <p:spPr/>
        <p:txBody>
          <a:bodyPr>
            <a:normAutofit/>
          </a:bodyPr>
          <a:lstStyle/>
          <a:p>
            <a:r>
              <a:rPr lang="cs-CZ" sz="2200" dirty="0"/>
              <a:t>Zaměstnanec, který je stižen </a:t>
            </a:r>
            <a:r>
              <a:rPr lang="cs-CZ" sz="2200" b="1" dirty="0"/>
              <a:t>duševní poruchou</a:t>
            </a:r>
            <a:r>
              <a:rPr lang="cs-CZ" sz="2200" dirty="0"/>
              <a:t>, je povinen nahradit škodu jím způsobenou, je-li schopen ovládnout své jednání a posoudit jeho následky. </a:t>
            </a:r>
            <a:endParaRPr lang="cs-CZ" sz="2200" dirty="0" smtClean="0"/>
          </a:p>
          <a:p>
            <a:endParaRPr lang="cs-CZ" sz="2200" dirty="0" smtClean="0"/>
          </a:p>
          <a:p>
            <a:r>
              <a:rPr lang="cs-CZ" sz="2200" dirty="0" smtClean="0"/>
              <a:t>Zaměstnanec</a:t>
            </a:r>
            <a:r>
              <a:rPr lang="cs-CZ" sz="2200" dirty="0"/>
              <a:t>, který se </a:t>
            </a:r>
            <a:r>
              <a:rPr lang="cs-CZ" sz="2200" b="1" dirty="0"/>
              <a:t>uvede vlastní vinou do takového stavu, </a:t>
            </a:r>
            <a:r>
              <a:rPr lang="cs-CZ" sz="2200" dirty="0"/>
              <a:t>že není schopen ovládnout své jednání nebo posoudit jeho následky, je povinen nahradit škodu v tomto stavu způsobenou. </a:t>
            </a:r>
          </a:p>
          <a:p>
            <a:endParaRPr lang="cs-CZ" sz="2200" dirty="0"/>
          </a:p>
          <a:p>
            <a:r>
              <a:rPr lang="cs-CZ" sz="2200" dirty="0" smtClean="0"/>
              <a:t>Škodu </a:t>
            </a:r>
            <a:r>
              <a:rPr lang="cs-CZ" sz="2200" dirty="0"/>
              <a:t>je povinen nahradit i zaměstnanec, který ji způsobil </a:t>
            </a:r>
            <a:r>
              <a:rPr lang="cs-CZ" sz="2200" b="1" dirty="0"/>
              <a:t>úmyslným jednáním proti dobrým </a:t>
            </a:r>
            <a:r>
              <a:rPr lang="cs-CZ" sz="2200" b="1" dirty="0" smtClean="0"/>
              <a:t>mravům </a:t>
            </a:r>
            <a:r>
              <a:rPr lang="cs-CZ" sz="2200" dirty="0" smtClean="0"/>
              <a:t>(nepoctivým, podvodným). </a:t>
            </a:r>
            <a:endParaRPr lang="cs-CZ" sz="2200" dirty="0"/>
          </a:p>
          <a:p>
            <a:endParaRPr lang="cs-CZ" dirty="0"/>
          </a:p>
        </p:txBody>
      </p:sp>
    </p:spTree>
    <p:extLst>
      <p:ext uri="{BB962C8B-B14F-4D97-AF65-F5344CB8AC3E}">
        <p14:creationId xmlns:p14="http://schemas.microsoft.com/office/powerpoint/2010/main" val="1452268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za neodvrácení škody</a:t>
            </a:r>
            <a:endParaRPr lang="cs-CZ" dirty="0"/>
          </a:p>
        </p:txBody>
      </p:sp>
      <p:sp>
        <p:nvSpPr>
          <p:cNvPr id="3" name="Zástupný symbol pro obsah 2"/>
          <p:cNvSpPr>
            <a:spLocks noGrp="1"/>
          </p:cNvSpPr>
          <p:nvPr>
            <p:ph idx="1"/>
          </p:nvPr>
        </p:nvSpPr>
        <p:spPr/>
        <p:txBody>
          <a:bodyPr>
            <a:normAutofit lnSpcReduction="10000"/>
          </a:bodyPr>
          <a:lstStyle/>
          <a:p>
            <a:pPr algn="just"/>
            <a:r>
              <a:rPr lang="cs-CZ" sz="2000" dirty="0"/>
              <a:t>Na zaměstnanci, který </a:t>
            </a:r>
            <a:r>
              <a:rPr lang="cs-CZ" sz="2000" b="1" dirty="0"/>
              <a:t>vědomě</a:t>
            </a:r>
            <a:r>
              <a:rPr lang="cs-CZ" sz="2000" dirty="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sz="2000" dirty="0" smtClean="0"/>
          </a:p>
          <a:p>
            <a:pPr algn="just"/>
            <a:endParaRPr lang="cs-CZ" sz="2000" dirty="0"/>
          </a:p>
          <a:p>
            <a:pPr algn="just"/>
            <a:r>
              <a:rPr lang="cs-CZ" sz="2000" dirty="0"/>
              <a:t>Zaměstnanec </a:t>
            </a:r>
            <a:r>
              <a:rPr lang="cs-CZ" sz="2000" b="1" dirty="0"/>
              <a:t>není povinen nahradit škodu</a:t>
            </a:r>
            <a:r>
              <a:rPr lang="cs-CZ" sz="2000" dirty="0"/>
              <a:t>, kterou způsobil při odvracení škody hrozící zaměstnavateli nebo nebezpečí přímo hrozícího životu nebo zdraví, jestliže tento </a:t>
            </a:r>
            <a:r>
              <a:rPr lang="cs-CZ" sz="2000" b="1" dirty="0"/>
              <a:t>stav sám úmyslně nevyvolal </a:t>
            </a:r>
            <a:r>
              <a:rPr lang="cs-CZ" sz="2000" dirty="0"/>
              <a:t>a počínal si přitom způsobem přiměřeným okolnostem. </a:t>
            </a:r>
            <a:endParaRPr lang="cs-CZ" sz="2000" dirty="0" smtClean="0"/>
          </a:p>
          <a:p>
            <a:pPr marL="0" indent="0" algn="just">
              <a:buNone/>
            </a:pPr>
            <a:endParaRPr lang="cs-CZ" sz="2000" dirty="0" smtClean="0"/>
          </a:p>
          <a:p>
            <a:pPr algn="just"/>
            <a:r>
              <a:rPr lang="cs-CZ" sz="2000" dirty="0"/>
              <a:t>Při určení výše náhrady škody podle se přihlédne zejména k okolnostem, které bránily splnění povinnosti, a k významu škody pro zaměstnavatele. Výše náhrady škody však nesmí přesáhnout částku rovnající se </a:t>
            </a:r>
            <a:r>
              <a:rPr lang="cs-CZ" sz="2000" b="1" dirty="0"/>
              <a:t>trojnásobku </a:t>
            </a:r>
            <a:r>
              <a:rPr lang="cs-CZ" sz="2000" dirty="0"/>
              <a:t>průměrného měsíčního výdělku zaměstnance. </a:t>
            </a:r>
          </a:p>
        </p:txBody>
      </p:sp>
    </p:spTree>
    <p:extLst>
      <p:ext uri="{BB962C8B-B14F-4D97-AF65-F5344CB8AC3E}">
        <p14:creationId xmlns:p14="http://schemas.microsoft.com/office/powerpoint/2010/main" val="770129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Schodek na svěřených hodnotách</a:t>
            </a:r>
          </a:p>
        </p:txBody>
      </p:sp>
      <p:sp>
        <p:nvSpPr>
          <p:cNvPr id="3" name="Zástupný symbol pro obsah 2"/>
          <p:cNvSpPr>
            <a:spLocks noGrp="1"/>
          </p:cNvSpPr>
          <p:nvPr>
            <p:ph idx="1"/>
          </p:nvPr>
        </p:nvSpPr>
        <p:spPr/>
        <p:txBody>
          <a:bodyPr>
            <a:normAutofit/>
          </a:bodyPr>
          <a:lstStyle/>
          <a:p>
            <a:r>
              <a:rPr lang="cs-CZ" sz="2000" dirty="0"/>
              <a:t> </a:t>
            </a:r>
            <a:r>
              <a:rPr lang="cs-CZ" sz="2000" dirty="0" smtClean="0"/>
              <a:t>Dohoda </a:t>
            </a:r>
            <a:r>
              <a:rPr lang="cs-CZ" sz="2000" dirty="0"/>
              <a:t>o odpovědnosti k ochraně </a:t>
            </a:r>
            <a:r>
              <a:rPr lang="cs-CZ" sz="2000" b="1" dirty="0"/>
              <a:t>hodnot svěřených zaměstnanci k </a:t>
            </a:r>
            <a:r>
              <a:rPr lang="cs-CZ" sz="2000" b="1" dirty="0" smtClean="0"/>
              <a:t>vyúčtování </a:t>
            </a:r>
          </a:p>
          <a:p>
            <a:pPr lvl="1"/>
            <a:r>
              <a:rPr lang="cs-CZ" sz="2000" dirty="0" smtClean="0"/>
              <a:t>hotovost</a:t>
            </a:r>
            <a:r>
              <a:rPr lang="cs-CZ" sz="2000" dirty="0"/>
              <a:t>, ceniny, zboží, zásoby materiálu nebo jiné </a:t>
            </a:r>
            <a:r>
              <a:rPr lang="cs-CZ" sz="2000" dirty="0" smtClean="0"/>
              <a:t>hodnoty, které </a:t>
            </a:r>
            <a:r>
              <a:rPr lang="cs-CZ" sz="2000" dirty="0"/>
              <a:t>jsou předmětem obratu nebo </a:t>
            </a:r>
            <a:r>
              <a:rPr lang="cs-CZ" sz="2000" dirty="0" smtClean="0"/>
              <a:t>oběhu</a:t>
            </a:r>
          </a:p>
          <a:p>
            <a:pPr lvl="1"/>
            <a:r>
              <a:rPr lang="cs-CZ" sz="2000" dirty="0"/>
              <a:t>P</a:t>
            </a:r>
            <a:r>
              <a:rPr lang="cs-CZ" sz="2000" dirty="0" smtClean="0"/>
              <a:t>ouze písemně</a:t>
            </a:r>
          </a:p>
          <a:p>
            <a:pPr lvl="1"/>
            <a:r>
              <a:rPr lang="cs-CZ" sz="2000" dirty="0" smtClean="0"/>
              <a:t>Nejdříve v den </a:t>
            </a:r>
            <a:r>
              <a:rPr lang="cs-CZ" sz="2000" dirty="0"/>
              <a:t>kdy </a:t>
            </a:r>
            <a:r>
              <a:rPr lang="cs-CZ" sz="2000" dirty="0" smtClean="0"/>
              <a:t>zaměstnanec dosáhne </a:t>
            </a:r>
            <a:r>
              <a:rPr lang="cs-CZ" sz="2000" dirty="0"/>
              <a:t>18 let věku</a:t>
            </a:r>
          </a:p>
          <a:p>
            <a:pPr lvl="1"/>
            <a:endParaRPr lang="cs-CZ" sz="2000" dirty="0" smtClean="0"/>
          </a:p>
          <a:p>
            <a:r>
              <a:rPr lang="cs-CZ" sz="2000" dirty="0" smtClean="0"/>
              <a:t>Zaměstnanec </a:t>
            </a:r>
            <a:r>
              <a:rPr lang="cs-CZ" sz="2000" dirty="0"/>
              <a:t>je povinen nahradit zaměstnavateli schodek vzniklý na </a:t>
            </a:r>
            <a:r>
              <a:rPr lang="cs-CZ" sz="2000" dirty="0" smtClean="0"/>
              <a:t>svěřených hodnotách.</a:t>
            </a:r>
          </a:p>
          <a:p>
            <a:endParaRPr lang="cs-CZ" sz="2000" dirty="0"/>
          </a:p>
          <a:p>
            <a:pPr algn="just"/>
            <a:r>
              <a:rPr lang="cs-CZ" sz="2000" b="1" dirty="0" smtClean="0"/>
              <a:t>Možnost liberace </a:t>
            </a:r>
            <a:r>
              <a:rPr lang="cs-CZ" sz="2000" dirty="0" smtClean="0"/>
              <a:t>- </a:t>
            </a:r>
            <a:r>
              <a:rPr lang="cs-CZ" sz="2000" dirty="0"/>
              <a:t>Zaměstnanec se zprostí povinnosti nahradit schodek </a:t>
            </a:r>
            <a:r>
              <a:rPr lang="cs-CZ" sz="2000" b="1" dirty="0"/>
              <a:t>zcela nebo zčásti</a:t>
            </a:r>
            <a:r>
              <a:rPr lang="cs-CZ" sz="2000" dirty="0"/>
              <a:t>, jestliže prokáže, že schodek vznikl zcela nebo zčásti bez jeho zavinění, zejména, že mu bylo zanedbáním povinnosti zaměstnavatele znemožněno se svěřenými hodnotami nakládat.</a:t>
            </a:r>
          </a:p>
        </p:txBody>
      </p:sp>
    </p:spTree>
    <p:extLst>
      <p:ext uri="{BB962C8B-B14F-4D97-AF65-F5344CB8AC3E}">
        <p14:creationId xmlns:p14="http://schemas.microsoft.com/office/powerpoint/2010/main" val="2012700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Ztráta svěřených věcí </a:t>
            </a:r>
          </a:p>
        </p:txBody>
      </p:sp>
      <p:sp>
        <p:nvSpPr>
          <p:cNvPr id="3" name="Zástupný symbol pro obsah 2"/>
          <p:cNvSpPr>
            <a:spLocks noGrp="1"/>
          </p:cNvSpPr>
          <p:nvPr>
            <p:ph idx="1"/>
          </p:nvPr>
        </p:nvSpPr>
        <p:spPr>
          <a:xfrm>
            <a:off x="467544" y="1645921"/>
            <a:ext cx="8104956" cy="4233672"/>
          </a:xfrm>
        </p:spPr>
        <p:txBody>
          <a:bodyPr>
            <a:normAutofit/>
          </a:bodyPr>
          <a:lstStyle/>
          <a:p>
            <a:pPr algn="just"/>
            <a:r>
              <a:rPr lang="cs-CZ" sz="2000" dirty="0"/>
              <a:t>Zaměstnanec je povinen nahradit škodu způsobenou ztrátou nástrojů, ochranných pracovních prostředků a jiných podobných věcí, které mu </a:t>
            </a:r>
            <a:r>
              <a:rPr lang="cs-CZ" sz="2000" b="1" dirty="0"/>
              <a:t>zaměstnavatel svěřil na písemné potvrzení</a:t>
            </a:r>
            <a:r>
              <a:rPr lang="cs-CZ" sz="2000" dirty="0"/>
              <a:t>. </a:t>
            </a:r>
            <a:endParaRPr lang="cs-CZ" sz="2000" dirty="0" smtClean="0"/>
          </a:p>
          <a:p>
            <a:pPr algn="just"/>
            <a:endParaRPr lang="cs-CZ" sz="2000" dirty="0" smtClean="0"/>
          </a:p>
          <a:p>
            <a:pPr algn="just"/>
            <a:r>
              <a:rPr lang="cs-CZ" sz="2000" dirty="0" smtClean="0"/>
              <a:t>Věc, </a:t>
            </a:r>
            <a:r>
              <a:rPr lang="cs-CZ" sz="2000" dirty="0"/>
              <a:t>jejíž cena přesahuje </a:t>
            </a:r>
            <a:r>
              <a:rPr lang="cs-CZ" sz="2000" dirty="0" smtClean="0"/>
              <a:t>50.000,- </a:t>
            </a:r>
            <a:r>
              <a:rPr lang="cs-CZ" sz="2000" dirty="0"/>
              <a:t>Kč, smí být zaměstnanci svěřena jen na základě </a:t>
            </a:r>
            <a:r>
              <a:rPr lang="cs-CZ" sz="2000" b="1" dirty="0"/>
              <a:t>dohody </a:t>
            </a:r>
            <a:r>
              <a:rPr lang="cs-CZ" sz="2000" b="1" dirty="0" smtClean="0"/>
              <a:t>o odpovědnosti </a:t>
            </a:r>
            <a:r>
              <a:rPr lang="cs-CZ" sz="2000" b="1" dirty="0"/>
              <a:t>za ztrátu svěřených věcí</a:t>
            </a:r>
            <a:r>
              <a:rPr lang="cs-CZ" sz="2000" dirty="0"/>
              <a:t>. </a:t>
            </a:r>
            <a:endParaRPr lang="cs-CZ" sz="2000" dirty="0" smtClean="0"/>
          </a:p>
          <a:p>
            <a:pPr lvl="1"/>
            <a:r>
              <a:rPr lang="cs-CZ" sz="2000" dirty="0" smtClean="0"/>
              <a:t>Pouze písemně</a:t>
            </a:r>
          </a:p>
          <a:p>
            <a:pPr lvl="1"/>
            <a:r>
              <a:rPr lang="cs-CZ" sz="2000" dirty="0" smtClean="0"/>
              <a:t>Nejdříve </a:t>
            </a:r>
            <a:r>
              <a:rPr lang="cs-CZ" sz="2000" dirty="0"/>
              <a:t>v den kdy zaměstnanec dosáhne 18 let věku</a:t>
            </a:r>
          </a:p>
          <a:p>
            <a:pPr algn="just"/>
            <a:endParaRPr lang="cs-CZ" sz="2000" dirty="0" smtClean="0"/>
          </a:p>
          <a:p>
            <a:pPr algn="just"/>
            <a:r>
              <a:rPr lang="cs-CZ" sz="2000" b="1" dirty="0"/>
              <a:t>Možnost liberace </a:t>
            </a:r>
            <a:r>
              <a:rPr lang="cs-CZ" sz="2000" dirty="0"/>
              <a:t>- </a:t>
            </a:r>
            <a:r>
              <a:rPr lang="cs-CZ" sz="2000" dirty="0" smtClean="0"/>
              <a:t>Zaměstnanec </a:t>
            </a:r>
            <a:r>
              <a:rPr lang="cs-CZ" sz="2000" dirty="0"/>
              <a:t>se zprostí povinnosti nahradit ztrátu zcela nebo zčásti, jestliže prokáže, že ztráta vznikla zcela nebo zčásti bez jeho zavinění. </a:t>
            </a:r>
          </a:p>
          <a:p>
            <a:pPr algn="just"/>
            <a:endParaRPr lang="cs-CZ" dirty="0"/>
          </a:p>
          <a:p>
            <a:endParaRPr lang="cs-CZ" dirty="0"/>
          </a:p>
        </p:txBody>
      </p:sp>
    </p:spTree>
    <p:extLst>
      <p:ext uri="{BB962C8B-B14F-4D97-AF65-F5344CB8AC3E}">
        <p14:creationId xmlns:p14="http://schemas.microsoft.com/office/powerpoint/2010/main" val="4253034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Náhrada škody za </a:t>
            </a:r>
            <a:r>
              <a:rPr lang="cs-CZ" dirty="0" smtClean="0"/>
              <a:t>schodek + svěřené věci</a:t>
            </a:r>
            <a:endParaRPr lang="cs-CZ" dirty="0"/>
          </a:p>
        </p:txBody>
      </p:sp>
      <p:sp>
        <p:nvSpPr>
          <p:cNvPr id="3" name="Zástupný symbol pro obsah 2"/>
          <p:cNvSpPr>
            <a:spLocks noGrp="1"/>
          </p:cNvSpPr>
          <p:nvPr>
            <p:ph idx="1"/>
          </p:nvPr>
        </p:nvSpPr>
        <p:spPr/>
        <p:txBody>
          <a:bodyPr/>
          <a:lstStyle/>
          <a:p>
            <a:pPr algn="just"/>
            <a:r>
              <a:rPr lang="cs-CZ" sz="2000" dirty="0" smtClean="0"/>
              <a:t>Zaměstnanec</a:t>
            </a:r>
            <a:r>
              <a:rPr lang="cs-CZ" sz="2000" dirty="0"/>
              <a:t>, který má povinnost nahradit škodu vzniklou schodkem na svěřených hodnotách nebo způsobenou ztrátou svěřených věcí, je povinen nahradit tuto škodu </a:t>
            </a:r>
            <a:r>
              <a:rPr lang="cs-CZ" sz="2000" b="1" dirty="0"/>
              <a:t>v plné </a:t>
            </a:r>
            <a:r>
              <a:rPr lang="cs-CZ" sz="2000" b="1" dirty="0" smtClean="0"/>
              <a:t>výši</a:t>
            </a:r>
            <a:r>
              <a:rPr lang="cs-CZ" sz="2000" dirty="0" smtClean="0"/>
              <a:t>.</a:t>
            </a:r>
          </a:p>
          <a:p>
            <a:pPr algn="just"/>
            <a:endParaRPr lang="cs-CZ" sz="2000" dirty="0" smtClean="0"/>
          </a:p>
          <a:p>
            <a:pPr algn="just"/>
            <a:r>
              <a:rPr lang="cs-CZ" sz="2000" dirty="0"/>
              <a:t>Je-li k náhradě schodku </a:t>
            </a:r>
            <a:r>
              <a:rPr lang="cs-CZ" sz="2000" b="1" dirty="0"/>
              <a:t>společně zavázáno více zaměstnanců</a:t>
            </a:r>
            <a:r>
              <a:rPr lang="cs-CZ" sz="2000" dirty="0"/>
              <a:t>, určí se jednotlivým zaměstnancům podíl náhrady podle </a:t>
            </a:r>
            <a:r>
              <a:rPr lang="cs-CZ" sz="2000" b="1" dirty="0"/>
              <a:t>poměru jejich dosažených hrubých výdělků</a:t>
            </a:r>
            <a:r>
              <a:rPr lang="cs-CZ" sz="2000" dirty="0"/>
              <a:t>, přičemž výdělek jejich vedoucího a jeho zástupce se započítává ve </a:t>
            </a:r>
            <a:r>
              <a:rPr lang="cs-CZ" sz="2000" dirty="0" smtClean="0"/>
              <a:t>dvojnásobné </a:t>
            </a:r>
            <a:r>
              <a:rPr lang="cs-CZ" sz="2000" dirty="0"/>
              <a:t>výši. </a:t>
            </a:r>
            <a:endParaRPr lang="cs-CZ" sz="2000" dirty="0" smtClean="0"/>
          </a:p>
          <a:p>
            <a:pPr algn="just"/>
            <a:endParaRPr lang="cs-CZ"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9573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Prevenční ustanovení na straně zaměstnavatele</a:t>
            </a:r>
            <a:endParaRPr lang="cs-CZ" dirty="0"/>
          </a:p>
        </p:txBody>
      </p:sp>
      <p:sp>
        <p:nvSpPr>
          <p:cNvPr id="3" name="Zástupný symbol pro obsah 2"/>
          <p:cNvSpPr>
            <a:spLocks noGrp="1"/>
          </p:cNvSpPr>
          <p:nvPr>
            <p:ph idx="1"/>
          </p:nvPr>
        </p:nvSpPr>
        <p:spPr/>
        <p:txBody>
          <a:bodyPr>
            <a:normAutofit/>
          </a:bodyPr>
          <a:lstStyle/>
          <a:p>
            <a:pPr algn="just"/>
            <a:r>
              <a:rPr lang="cs-CZ" sz="2400" dirty="0"/>
              <a:t>Zaměstnavatel je povinen zajišťovat svým zaměstnancům takové </a:t>
            </a:r>
            <a:r>
              <a:rPr lang="cs-CZ" sz="2400" b="1" dirty="0"/>
              <a:t>pracovní podmínky</a:t>
            </a:r>
            <a:r>
              <a:rPr lang="cs-CZ" sz="2400" dirty="0"/>
              <a:t>, aby mohli řádně plnit své pracovní úkoly bez ohrožení zdraví a majetku; zjistí-li závady, je povinen učinit opatření k jejich odstranění. </a:t>
            </a:r>
            <a:endParaRPr lang="cs-CZ" sz="2400" dirty="0" smtClean="0"/>
          </a:p>
          <a:p>
            <a:pPr algn="just"/>
            <a:endParaRPr lang="cs-CZ" sz="2400" dirty="0" smtClean="0"/>
          </a:p>
          <a:p>
            <a:pPr algn="just"/>
            <a:r>
              <a:rPr lang="cs-CZ" sz="2400" dirty="0"/>
              <a:t>Zaměstnavatel je z důvodu ochrany majetku oprávněn v </a:t>
            </a:r>
            <a:r>
              <a:rPr lang="cs-CZ" sz="2400" b="1" dirty="0"/>
              <a:t>nezbytném rozsahu provádět kontrolu věcí</a:t>
            </a:r>
            <a:r>
              <a:rPr lang="cs-CZ" sz="2400" dirty="0"/>
              <a:t>, které zaměstnanci k němu vnášejí nebo od něho odnášejí, popřípadě provádět prohlídky zaměstnanců</a:t>
            </a:r>
            <a:r>
              <a:rPr lang="cs-CZ" sz="2400" dirty="0" smtClean="0"/>
              <a:t>.</a:t>
            </a:r>
          </a:p>
        </p:txBody>
      </p:sp>
    </p:spTree>
    <p:extLst>
      <p:ext uri="{BB962C8B-B14F-4D97-AF65-F5344CB8AC3E}">
        <p14:creationId xmlns:p14="http://schemas.microsoft.com/office/powerpoint/2010/main" val="2089804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Náhrada škody Zaměstnavatelem</a:t>
            </a:r>
            <a:endParaRPr lang="cs-CZ" dirty="0"/>
          </a:p>
        </p:txBody>
      </p:sp>
      <p:sp>
        <p:nvSpPr>
          <p:cNvPr id="3" name="Zástupný symbol pro obsah 2"/>
          <p:cNvSpPr>
            <a:spLocks noGrp="1"/>
          </p:cNvSpPr>
          <p:nvPr>
            <p:ph idx="1"/>
          </p:nvPr>
        </p:nvSpPr>
        <p:spPr>
          <a:xfrm>
            <a:off x="467544" y="1655066"/>
            <a:ext cx="8104956" cy="4306823"/>
          </a:xfrm>
        </p:spPr>
        <p:txBody>
          <a:bodyPr>
            <a:normAutofit fontScale="92500" lnSpcReduction="20000"/>
          </a:bodyPr>
          <a:lstStyle/>
          <a:p>
            <a:pPr algn="just"/>
            <a:r>
              <a:rPr lang="cs-CZ" sz="2100" dirty="0" smtClean="0"/>
              <a:t>Zaměstnavatel </a:t>
            </a:r>
            <a:r>
              <a:rPr lang="cs-CZ" sz="2100" dirty="0"/>
              <a:t>je povinen nahradit zaměstnanci škodu, která mu vznikla </a:t>
            </a:r>
            <a:r>
              <a:rPr lang="cs-CZ" sz="2100" b="1" dirty="0"/>
              <a:t>při plnění pracovních úkolů</a:t>
            </a:r>
            <a:r>
              <a:rPr lang="cs-CZ" sz="2100" dirty="0"/>
              <a:t> nebo v přímé souvislosti s ním </a:t>
            </a:r>
            <a:r>
              <a:rPr lang="cs-CZ" sz="2100" b="1" dirty="0"/>
              <a:t>porušením právních povinností nebo úmyslným jednáním proti dobrým mravům. </a:t>
            </a:r>
          </a:p>
          <a:p>
            <a:pPr algn="just"/>
            <a:endParaRPr lang="cs-CZ" sz="2100" b="1" dirty="0"/>
          </a:p>
          <a:p>
            <a:pPr algn="just"/>
            <a:r>
              <a:rPr lang="cs-CZ" sz="2100" dirty="0" smtClean="0"/>
              <a:t>Zaměstnavatel </a:t>
            </a:r>
            <a:r>
              <a:rPr lang="cs-CZ" sz="2100" dirty="0"/>
              <a:t>je povinen nahradit zaměstnanci též škodu, kterou mu způsobili porušením právních povinností v rámci plnění pracovních úkolů zaměstnavatele zaměstnanci jednající jeho jménem. </a:t>
            </a:r>
          </a:p>
          <a:p>
            <a:pPr algn="just"/>
            <a:endParaRPr lang="cs-CZ" sz="2100" dirty="0"/>
          </a:p>
          <a:p>
            <a:pPr algn="just"/>
            <a:r>
              <a:rPr lang="cs-CZ" sz="2100" dirty="0" smtClean="0"/>
              <a:t>Zaměstnavatel </a:t>
            </a:r>
            <a:r>
              <a:rPr lang="cs-CZ" sz="2100" dirty="0"/>
              <a:t>není povinen nahradit zaměstnanci škodu na </a:t>
            </a:r>
            <a:r>
              <a:rPr lang="cs-CZ" sz="2100" b="1" dirty="0"/>
              <a:t>dopravním prostředku</a:t>
            </a:r>
            <a:r>
              <a:rPr lang="cs-CZ" sz="2100" dirty="0"/>
              <a:t>, kterého použil při plnění pracovních úkolů nebo v přímé souvislosti s ním bez jeho souhlasu, ani škodu, která vznikne na nářadí, zařízeních a předmětech zaměstnance potřebných pro výkon práce, které použil bez jeho souhlasu. </a:t>
            </a:r>
            <a:endParaRPr lang="cs-CZ" sz="2100" dirty="0" smtClean="0"/>
          </a:p>
          <a:p>
            <a:pPr algn="just"/>
            <a:endParaRPr lang="cs-CZ" sz="2100" dirty="0" smtClean="0"/>
          </a:p>
          <a:p>
            <a:pPr algn="just"/>
            <a:r>
              <a:rPr lang="cs-CZ" sz="2100" dirty="0"/>
              <a:t>Zaměstnavatel je povinen nahradit zaměstnanci </a:t>
            </a:r>
            <a:r>
              <a:rPr lang="cs-CZ" sz="2100" b="1" dirty="0"/>
              <a:t>skutečnou škodu</a:t>
            </a:r>
            <a:r>
              <a:rPr lang="cs-CZ" sz="2100" dirty="0"/>
              <a:t>. Jde-li o škodu způsobenou úmyslně, může zaměstnanec požadovat rovněž náhradu ušlého zisku. </a:t>
            </a:r>
          </a:p>
          <a:p>
            <a:endParaRPr lang="cs-CZ" dirty="0"/>
          </a:p>
        </p:txBody>
      </p:sp>
    </p:spTree>
    <p:extLst>
      <p:ext uri="{BB962C8B-B14F-4D97-AF65-F5344CB8AC3E}">
        <p14:creationId xmlns:p14="http://schemas.microsoft.com/office/powerpoint/2010/main" val="203683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pPr marL="0" indent="0">
              <a:buNone/>
            </a:pPr>
            <a:r>
              <a:rPr lang="cs-CZ" dirty="0" smtClean="0"/>
              <a:t>Povinnost dána:</a:t>
            </a:r>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smtClean="0"/>
          </a:p>
          <a:p>
            <a:pPr marL="0" indent="0">
              <a:buNone/>
            </a:pPr>
            <a:endParaRPr lang="cs-CZ" sz="2000" dirty="0" smtClean="0"/>
          </a:p>
          <a:p>
            <a:pPr marL="0" indent="0">
              <a:buNone/>
            </a:pPr>
            <a:r>
              <a:rPr lang="cs-CZ" sz="2000" dirty="0" smtClean="0"/>
              <a:t>Příklady?</a:t>
            </a:r>
            <a:endParaRPr lang="cs-CZ" sz="2000" dirty="0"/>
          </a:p>
        </p:txBody>
      </p:sp>
      <p:sp>
        <p:nvSpPr>
          <p:cNvPr id="3" name="Nadpis 2"/>
          <p:cNvSpPr>
            <a:spLocks noGrp="1"/>
          </p:cNvSpPr>
          <p:nvPr>
            <p:ph type="title"/>
          </p:nvPr>
        </p:nvSpPr>
        <p:spPr/>
        <p:txBody>
          <a:bodyPr/>
          <a:lstStyle/>
          <a:p>
            <a:r>
              <a:rPr lang="cs-CZ" dirty="0" smtClean="0"/>
              <a:t>Porušení právní povinnosti</a:t>
            </a:r>
            <a:endParaRPr lang="cs-CZ" dirty="0"/>
          </a:p>
        </p:txBody>
      </p:sp>
      <p:sp>
        <p:nvSpPr>
          <p:cNvPr id="5" name="Obdélník 4"/>
          <p:cNvSpPr/>
          <p:nvPr/>
        </p:nvSpPr>
        <p:spPr>
          <a:xfrm>
            <a:off x="1043608"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ZE SMLOUVY</a:t>
            </a:r>
            <a:endParaRPr lang="cs-CZ" b="1" dirty="0"/>
          </a:p>
        </p:txBody>
      </p:sp>
      <p:sp>
        <p:nvSpPr>
          <p:cNvPr id="6" name="Obdélník 5"/>
          <p:cNvSpPr/>
          <p:nvPr/>
        </p:nvSpPr>
        <p:spPr>
          <a:xfrm>
            <a:off x="4716016"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ZE ZÁKONA</a:t>
            </a:r>
            <a:endParaRPr lang="cs-CZ" b="1" dirty="0"/>
          </a:p>
        </p:txBody>
      </p:sp>
    </p:spTree>
    <p:extLst>
      <p:ext uri="{BB962C8B-B14F-4D97-AF65-F5344CB8AC3E}">
        <p14:creationId xmlns:p14="http://schemas.microsoft.com/office/powerpoint/2010/main" val="8471796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Náhrada škody </a:t>
            </a:r>
            <a:r>
              <a:rPr lang="cs-CZ" dirty="0" smtClean="0"/>
              <a:t>při </a:t>
            </a:r>
            <a:r>
              <a:rPr lang="cs-CZ" dirty="0" smtClean="0"/>
              <a:t>odvracení škody</a:t>
            </a:r>
            <a:endParaRPr lang="cs-CZ" dirty="0"/>
          </a:p>
        </p:txBody>
      </p:sp>
      <p:sp>
        <p:nvSpPr>
          <p:cNvPr id="3" name="Zástupný symbol pro obsah 2"/>
          <p:cNvSpPr>
            <a:spLocks noGrp="1"/>
          </p:cNvSpPr>
          <p:nvPr>
            <p:ph idx="1"/>
          </p:nvPr>
        </p:nvSpPr>
        <p:spPr/>
        <p:txBody>
          <a:bodyPr>
            <a:normAutofit/>
          </a:bodyPr>
          <a:lstStyle/>
          <a:p>
            <a:pPr algn="just"/>
            <a:r>
              <a:rPr lang="cs-CZ" sz="2200" dirty="0"/>
              <a:t>Zaměstnavatel je povinen nahradit zaměstnanci </a:t>
            </a:r>
            <a:r>
              <a:rPr lang="cs-CZ" sz="2200" b="1" dirty="0"/>
              <a:t>věcnou škodu</a:t>
            </a:r>
            <a:r>
              <a:rPr lang="cs-CZ" sz="2200" dirty="0"/>
              <a:t>, kterou utrpěl zaměstnanec při odvracení škody hrozící zaměstnavateli nebo nebezpečí hrozící životu nebo zdraví, jestliže škoda nevznikla úmyslným jednáním zaměstnance a zaměstnanec si počínal způsobem přiměřeným okolnostem. </a:t>
            </a:r>
            <a:endParaRPr lang="cs-CZ" sz="2200" dirty="0" smtClean="0"/>
          </a:p>
          <a:p>
            <a:pPr marL="0" indent="0" algn="just">
              <a:buNone/>
            </a:pPr>
            <a:endParaRPr lang="cs-CZ" sz="2200" dirty="0"/>
          </a:p>
          <a:p>
            <a:pPr algn="just"/>
            <a:r>
              <a:rPr lang="cs-CZ" sz="2200" dirty="0" smtClean="0"/>
              <a:t>Vztahuje </a:t>
            </a:r>
            <a:r>
              <a:rPr lang="cs-CZ" sz="2200" dirty="0"/>
              <a:t>se i na účelně vynaložené náklady</a:t>
            </a:r>
            <a:r>
              <a:rPr lang="cs-CZ" sz="2200" dirty="0" smtClean="0"/>
              <a:t>.</a:t>
            </a:r>
          </a:p>
          <a:p>
            <a:pPr lvl="1" algn="just"/>
            <a:endParaRPr lang="cs-CZ" sz="2200" dirty="0" smtClean="0"/>
          </a:p>
          <a:p>
            <a:pPr algn="just"/>
            <a:r>
              <a:rPr lang="cs-CZ" sz="2200" dirty="0"/>
              <a:t>Právo na náhradu škody </a:t>
            </a:r>
            <a:r>
              <a:rPr lang="cs-CZ" sz="2200" dirty="0" smtClean="0"/>
              <a:t>má </a:t>
            </a:r>
            <a:r>
              <a:rPr lang="cs-CZ" sz="2200" dirty="0"/>
              <a:t>i zaměstnanec, který takto odvracel nebezpečí hrozící životu nebo zdraví, jestliže by byl povinen škodu nahradit zaměstnavatel. </a:t>
            </a:r>
            <a:endParaRPr lang="cs-CZ" sz="2200" dirty="0" smtClean="0"/>
          </a:p>
          <a:p>
            <a:pPr algn="just"/>
            <a:endParaRPr lang="cs-CZ" dirty="0"/>
          </a:p>
          <a:p>
            <a:pPr algn="just"/>
            <a:endParaRPr lang="cs-CZ" dirty="0" smtClean="0"/>
          </a:p>
          <a:p>
            <a:pPr algn="just"/>
            <a:endParaRPr lang="cs-CZ" dirty="0" smtClean="0"/>
          </a:p>
        </p:txBody>
      </p:sp>
    </p:spTree>
    <p:extLst>
      <p:ext uri="{BB962C8B-B14F-4D97-AF65-F5344CB8AC3E}">
        <p14:creationId xmlns:p14="http://schemas.microsoft.com/office/powerpoint/2010/main" val="16852161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Náhrada škody na odložených věcech</a:t>
            </a:r>
            <a:endParaRPr lang="cs-CZ" dirty="0"/>
          </a:p>
        </p:txBody>
      </p:sp>
      <p:sp>
        <p:nvSpPr>
          <p:cNvPr id="3" name="Zástupný symbol pro obsah 2"/>
          <p:cNvSpPr>
            <a:spLocks noGrp="1"/>
          </p:cNvSpPr>
          <p:nvPr>
            <p:ph idx="1"/>
          </p:nvPr>
        </p:nvSpPr>
        <p:spPr>
          <a:xfrm>
            <a:off x="467544" y="1700808"/>
            <a:ext cx="8104956" cy="4770331"/>
          </a:xfrm>
        </p:spPr>
        <p:txBody>
          <a:bodyPr>
            <a:normAutofit/>
          </a:bodyPr>
          <a:lstStyle/>
          <a:p>
            <a:pPr algn="just"/>
            <a:r>
              <a:rPr lang="cs-CZ" sz="2000" dirty="0"/>
              <a:t>Zaměstnavatel je povinen nahradit zaměstnanci škodu na věcech, které se obvykle nosí do práce a které si zaměstnanec odložil při plnění pracovních úkolů nebo v přímé souvislosti s ním </a:t>
            </a:r>
            <a:r>
              <a:rPr lang="cs-CZ" sz="2000" b="1" dirty="0"/>
              <a:t>na místě k tomu určeném nebo obvyklém</a:t>
            </a:r>
            <a:r>
              <a:rPr lang="cs-CZ" sz="2000" dirty="0"/>
              <a:t>. </a:t>
            </a:r>
            <a:endParaRPr lang="cs-CZ" sz="2000" dirty="0" smtClean="0"/>
          </a:p>
          <a:p>
            <a:pPr marL="0" indent="0" algn="just">
              <a:buNone/>
            </a:pPr>
            <a:endParaRPr lang="cs-CZ" sz="2000" dirty="0" smtClean="0"/>
          </a:p>
          <a:p>
            <a:pPr algn="just"/>
            <a:r>
              <a:rPr lang="cs-CZ" sz="2000" dirty="0"/>
              <a:t>Škodu na věcech, které zaměstnanec </a:t>
            </a:r>
            <a:r>
              <a:rPr lang="cs-CZ" sz="2000" b="1" dirty="0"/>
              <a:t>obvykle do práce nenosí </a:t>
            </a:r>
            <a:r>
              <a:rPr lang="cs-CZ" sz="2000" dirty="0"/>
              <a:t>a které zaměstnavatel nepřevzal </a:t>
            </a:r>
            <a:r>
              <a:rPr lang="cs-CZ" sz="2000" b="1" dirty="0"/>
              <a:t>do zvláštní úschovy</a:t>
            </a:r>
            <a:r>
              <a:rPr lang="cs-CZ" sz="2000" dirty="0"/>
              <a:t>, je zaměstnavatel zaměstnanci povinen nahradit </a:t>
            </a:r>
            <a:r>
              <a:rPr lang="cs-CZ" sz="2000" b="1" dirty="0"/>
              <a:t>do částky </a:t>
            </a:r>
            <a:r>
              <a:rPr lang="cs-CZ" sz="2000" b="1" dirty="0" smtClean="0"/>
              <a:t>10.000,- Kč</a:t>
            </a:r>
            <a:r>
              <a:rPr lang="cs-CZ" sz="2000" dirty="0" smtClean="0"/>
              <a:t>. </a:t>
            </a:r>
            <a:r>
              <a:rPr lang="cs-CZ" sz="2000" dirty="0"/>
              <a:t>Jestliže se zjistí, že škodu na těchto věcech způsobil jiný zaměstnanec nebo došlo-li ke škodě na věci, kterou zaměstnavatel převzal do zvláštní úschovy, je zaměstnavatel povinen nahradit zaměstnanci škodu v plné výši. </a:t>
            </a:r>
            <a:endParaRPr lang="cs-CZ" sz="2000" dirty="0" smtClean="0"/>
          </a:p>
          <a:p>
            <a:pPr marL="0" indent="0" algn="just">
              <a:buNone/>
            </a:pPr>
            <a:endParaRPr lang="cs-CZ" sz="2000" dirty="0"/>
          </a:p>
          <a:p>
            <a:r>
              <a:rPr lang="cs-CZ" sz="2000" dirty="0" smtClean="0"/>
              <a:t>Právo </a:t>
            </a:r>
            <a:r>
              <a:rPr lang="cs-CZ" sz="2000" dirty="0"/>
              <a:t>na náhradu škody se promlčí, </a:t>
            </a:r>
            <a:r>
              <a:rPr lang="cs-CZ" sz="2000" b="1" dirty="0"/>
              <a:t>jestliže její vznik neohlásí </a:t>
            </a:r>
            <a:r>
              <a:rPr lang="cs-CZ" sz="2000" dirty="0"/>
              <a:t>zaměstnanec zaměstnavateli bez zbytečného odkladu, nejpozději do 15 dnů ode dne, kdy se o škodě dozvěděl. </a:t>
            </a:r>
          </a:p>
          <a:p>
            <a:endParaRPr lang="cs-CZ" sz="2000" dirty="0"/>
          </a:p>
        </p:txBody>
      </p:sp>
    </p:spTree>
    <p:extLst>
      <p:ext uri="{BB962C8B-B14F-4D97-AF65-F5344CB8AC3E}">
        <p14:creationId xmlns:p14="http://schemas.microsoft.com/office/powerpoint/2010/main" val="1954058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Rozsah náhrady škody a nemajetkové újmy </a:t>
            </a:r>
          </a:p>
        </p:txBody>
      </p:sp>
      <p:sp>
        <p:nvSpPr>
          <p:cNvPr id="3" name="Zástupný symbol pro obsah 2"/>
          <p:cNvSpPr>
            <a:spLocks noGrp="1"/>
          </p:cNvSpPr>
          <p:nvPr>
            <p:ph idx="1"/>
          </p:nvPr>
        </p:nvSpPr>
        <p:spPr/>
        <p:txBody>
          <a:bodyPr>
            <a:normAutofit/>
          </a:bodyPr>
          <a:lstStyle/>
          <a:p>
            <a:pPr algn="just"/>
            <a:r>
              <a:rPr lang="cs-CZ" sz="2000" dirty="0"/>
              <a:t>Zaměstnavatel je povinen nahradit zaměstnanci škodu nebo nemajetkovou újmu vzniklou pracovním úrazem, jestliže škoda nebo nemajetková újma vznikla při plnění pracovních úkolů nebo v přímé souvislosti s ním. </a:t>
            </a:r>
            <a:endParaRPr lang="cs-CZ" sz="2000" dirty="0" smtClean="0"/>
          </a:p>
          <a:p>
            <a:pPr marL="0" indent="0" algn="just">
              <a:buNone/>
            </a:pPr>
            <a:endParaRPr lang="cs-CZ" sz="2000" dirty="0"/>
          </a:p>
          <a:p>
            <a:pPr algn="just"/>
            <a:r>
              <a:rPr lang="cs-CZ" sz="2000"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p>
        </p:txBody>
      </p:sp>
    </p:spTree>
    <p:extLst>
      <p:ext uri="{BB962C8B-B14F-4D97-AF65-F5344CB8AC3E}">
        <p14:creationId xmlns:p14="http://schemas.microsoft.com/office/powerpoint/2010/main" val="2022672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t>
            </a:r>
            <a:r>
              <a:rPr lang="cs-CZ" dirty="0" smtClean="0"/>
              <a:t>proštění </a:t>
            </a:r>
            <a:r>
              <a:rPr lang="cs-CZ" dirty="0"/>
              <a:t>se povinnosti k náhradě </a:t>
            </a:r>
          </a:p>
        </p:txBody>
      </p:sp>
      <p:sp>
        <p:nvSpPr>
          <p:cNvPr id="3" name="Zástupný symbol pro obsah 2"/>
          <p:cNvSpPr>
            <a:spLocks noGrp="1"/>
          </p:cNvSpPr>
          <p:nvPr>
            <p:ph idx="1"/>
          </p:nvPr>
        </p:nvSpPr>
        <p:spPr/>
        <p:txBody>
          <a:bodyPr>
            <a:normAutofit/>
          </a:bodyPr>
          <a:lstStyle/>
          <a:p>
            <a:pPr marL="0" indent="0">
              <a:buNone/>
            </a:pPr>
            <a:r>
              <a:rPr lang="cs-CZ" sz="2200" dirty="0"/>
              <a:t>Zaměstnavatel se zprostí povinnosti nahradit škodu nebo nemajetkovou újmu </a:t>
            </a:r>
            <a:r>
              <a:rPr lang="cs-CZ" sz="2200" b="1" dirty="0"/>
              <a:t>zcela</a:t>
            </a:r>
            <a:r>
              <a:rPr lang="cs-CZ" sz="2200" dirty="0"/>
              <a:t>, prokáže-li, že vznikla </a:t>
            </a:r>
            <a:endParaRPr lang="cs-CZ" sz="2200" dirty="0" smtClean="0"/>
          </a:p>
          <a:p>
            <a:pPr lvl="1"/>
            <a:r>
              <a:rPr lang="cs-CZ" sz="2200" dirty="0"/>
              <a:t>tím, že </a:t>
            </a:r>
            <a:r>
              <a:rPr lang="cs-CZ" sz="2200" dirty="0" smtClean="0"/>
              <a:t>zaměstnanec </a:t>
            </a:r>
            <a:r>
              <a:rPr lang="cs-CZ" sz="2200" dirty="0"/>
              <a:t>svým zaviněním porušil právní, nebo ostatní předpisy anebo pokyny k zajištění bezpečnosti a ochrany zdraví při práci, ačkoliv s nimi byl řádně seznámen a jejich znalost a dodržování byly soustavně vyžadovány a kontrolovány, nebo </a:t>
            </a:r>
            <a:endParaRPr lang="cs-CZ" sz="2200" dirty="0" smtClean="0"/>
          </a:p>
          <a:p>
            <a:pPr lvl="1"/>
            <a:r>
              <a:rPr lang="cs-CZ" sz="2200" dirty="0"/>
              <a:t>v důsledku opilosti </a:t>
            </a:r>
            <a:r>
              <a:rPr lang="cs-CZ" sz="2200" dirty="0" smtClean="0"/>
              <a:t>zaměstnance </a:t>
            </a:r>
            <a:r>
              <a:rPr lang="cs-CZ" sz="2200" dirty="0"/>
              <a:t>nebo v důsledku zneužití jiných návykových látek a zaměstnavatel nemohl škodě nebo nemajetkové újmě </a:t>
            </a:r>
            <a:r>
              <a:rPr lang="cs-CZ" sz="2200" dirty="0" smtClean="0"/>
              <a:t>zabránit</a:t>
            </a:r>
            <a:endParaRPr lang="cs-CZ" sz="2200" dirty="0"/>
          </a:p>
          <a:p>
            <a:pPr marL="457200" lvl="1" indent="0">
              <a:buNone/>
            </a:pPr>
            <a:endParaRPr lang="cs-CZ" sz="2200" u="sng" dirty="0"/>
          </a:p>
          <a:p>
            <a:pPr marL="457200" lvl="1" indent="0">
              <a:buNone/>
            </a:pPr>
            <a:r>
              <a:rPr lang="cs-CZ" sz="2200" b="1" dirty="0" smtClean="0"/>
              <a:t>a </a:t>
            </a:r>
            <a:r>
              <a:rPr lang="cs-CZ" sz="2200" b="1" dirty="0"/>
              <a:t>že tyto skutečnosti byly jedinou příčinou škody nebo nemajetkové újmy</a:t>
            </a:r>
          </a:p>
          <a:p>
            <a:pPr lvl="1"/>
            <a:endParaRPr lang="cs-CZ" dirty="0" smtClean="0"/>
          </a:p>
        </p:txBody>
      </p:sp>
    </p:spTree>
    <p:extLst>
      <p:ext uri="{BB962C8B-B14F-4D97-AF65-F5344CB8AC3E}">
        <p14:creationId xmlns:p14="http://schemas.microsoft.com/office/powerpoint/2010/main" val="463856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t>
            </a:r>
            <a:r>
              <a:rPr lang="cs-CZ" dirty="0" smtClean="0"/>
              <a:t>proštění </a:t>
            </a:r>
            <a:r>
              <a:rPr lang="cs-CZ" dirty="0"/>
              <a:t>se povinnosti k náhradě </a:t>
            </a:r>
          </a:p>
        </p:txBody>
      </p:sp>
      <p:sp>
        <p:nvSpPr>
          <p:cNvPr id="3" name="Zástupný symbol pro obsah 2"/>
          <p:cNvSpPr>
            <a:spLocks noGrp="1"/>
          </p:cNvSpPr>
          <p:nvPr>
            <p:ph idx="1"/>
          </p:nvPr>
        </p:nvSpPr>
        <p:spPr/>
        <p:txBody>
          <a:bodyPr/>
          <a:lstStyle/>
          <a:p>
            <a:pPr marL="0" indent="0" algn="just">
              <a:buNone/>
            </a:pPr>
            <a:r>
              <a:rPr lang="cs-CZ" sz="2000" dirty="0"/>
              <a:t>Zaměstnavatel se zprostí povinnosti nahradit škodu nebo nemajetkovou újmu </a:t>
            </a:r>
            <a:r>
              <a:rPr lang="cs-CZ" sz="2000" b="1" dirty="0"/>
              <a:t>zčásti</a:t>
            </a:r>
            <a:r>
              <a:rPr lang="cs-CZ" sz="2000" dirty="0"/>
              <a:t>, prokáže-li, že vznikla </a:t>
            </a:r>
            <a:endParaRPr lang="cs-CZ" sz="2000" dirty="0" smtClean="0"/>
          </a:p>
          <a:p>
            <a:pPr lvl="1" algn="just"/>
            <a:r>
              <a:rPr lang="cs-CZ" sz="2000" dirty="0"/>
              <a:t>v důsledku </a:t>
            </a:r>
            <a:r>
              <a:rPr lang="cs-CZ" sz="2000" dirty="0" smtClean="0"/>
              <a:t>porušení právní normy/opilství zaměstnance </a:t>
            </a:r>
            <a:r>
              <a:rPr lang="cs-CZ" sz="2000" dirty="0"/>
              <a:t>a že tyto skutečnosti byly </a:t>
            </a:r>
            <a:r>
              <a:rPr lang="cs-CZ" sz="2000" b="1" dirty="0"/>
              <a:t>jednou z příčin </a:t>
            </a:r>
            <a:r>
              <a:rPr lang="cs-CZ" sz="2000" dirty="0"/>
              <a:t>škody nebo nemajetkové </a:t>
            </a:r>
            <a:r>
              <a:rPr lang="cs-CZ" sz="2000" dirty="0" smtClean="0"/>
              <a:t>újmy</a:t>
            </a:r>
            <a:endParaRPr lang="cs-CZ" sz="2000" dirty="0"/>
          </a:p>
          <a:p>
            <a:pPr lvl="1" algn="just"/>
            <a:r>
              <a:rPr lang="cs-CZ" sz="2000" dirty="0"/>
              <a:t>zaměstnanec </a:t>
            </a:r>
            <a:r>
              <a:rPr lang="cs-CZ" sz="2000" dirty="0" smtClean="0"/>
              <a:t>si počínal </a:t>
            </a:r>
            <a:r>
              <a:rPr lang="cs-CZ" sz="2000" dirty="0"/>
              <a:t>v rozporu s obvyklým způsobem chování </a:t>
            </a:r>
            <a:r>
              <a:rPr lang="cs-CZ" sz="2000" dirty="0" smtClean="0"/>
              <a:t>- </a:t>
            </a:r>
            <a:r>
              <a:rPr lang="cs-CZ" sz="2000" dirty="0"/>
              <a:t>jednal </a:t>
            </a:r>
            <a:r>
              <a:rPr lang="cs-CZ" sz="2000" dirty="0" smtClean="0"/>
              <a:t>lehkomyslně</a:t>
            </a:r>
            <a:r>
              <a:rPr lang="cs-CZ" sz="2000" dirty="0"/>
              <a:t>, přestože si musel vzhledem ke své kvalifikaci a zkušenostem být vědom, že si může způsobit újmu na </a:t>
            </a:r>
            <a:r>
              <a:rPr lang="cs-CZ" sz="2000" dirty="0" smtClean="0"/>
              <a:t>zdraví (ne běžná neopatrnost)</a:t>
            </a:r>
          </a:p>
          <a:p>
            <a:pPr lvl="1" algn="just"/>
            <a:endParaRPr lang="cs-CZ" dirty="0"/>
          </a:p>
        </p:txBody>
      </p:sp>
    </p:spTree>
    <p:extLst>
      <p:ext uri="{BB962C8B-B14F-4D97-AF65-F5344CB8AC3E}">
        <p14:creationId xmlns:p14="http://schemas.microsoft.com/office/powerpoint/2010/main" val="137489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5094577"/>
            <a:ext cx="8435280" cy="925223"/>
          </a:xfrm>
        </p:spPr>
        <p:txBody>
          <a:bodyPr>
            <a:normAutofit/>
          </a:bodyPr>
          <a:lstStyle/>
          <a:p>
            <a:endParaRPr lang="cs-CZ" sz="1800" dirty="0" smtClean="0"/>
          </a:p>
          <a:p>
            <a:pPr algn="l"/>
            <a:endParaRPr lang="cs-CZ" sz="1800" dirty="0" smtClean="0"/>
          </a:p>
        </p:txBody>
      </p:sp>
      <p:sp>
        <p:nvSpPr>
          <p:cNvPr id="3" name="Title 2"/>
          <p:cNvSpPr>
            <a:spLocks noGrp="1"/>
          </p:cNvSpPr>
          <p:nvPr>
            <p:ph type="ctrTitle"/>
          </p:nvPr>
        </p:nvSpPr>
        <p:spPr/>
        <p:txBody>
          <a:bodyPr>
            <a:normAutofit/>
          </a:bodyPr>
          <a:lstStyle/>
          <a:p>
            <a:r>
              <a:rPr lang="cs-CZ" dirty="0" smtClean="0">
                <a:solidFill>
                  <a:schemeClr val="tx1"/>
                </a:solidFill>
                <a:effectLst>
                  <a:outerShdw blurRad="38100" dist="38100" dir="2700000" algn="tl">
                    <a:srgbClr val="000000">
                      <a:alpha val="43137"/>
                    </a:srgbClr>
                  </a:outerShdw>
                </a:effectLst>
              </a:rPr>
              <a:t>Trestní</a:t>
            </a:r>
            <a:r>
              <a:rPr lang="cs-CZ" dirty="0" smtClean="0">
                <a:solidFill>
                  <a:schemeClr val="tx1"/>
                </a:solidFill>
                <a:effectLst>
                  <a:outerShdw blurRad="38100" dist="38100" dir="2700000" algn="tl">
                    <a:srgbClr val="000000">
                      <a:alpha val="43137"/>
                    </a:srgbClr>
                  </a:outerShdw>
                </a:effectLst>
              </a:rPr>
              <a:t> odpovědnost</a:t>
            </a:r>
            <a:endParaRPr lang="cs-CZ"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06523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Trestní odpovědnost</a:t>
            </a:r>
          </a:p>
        </p:txBody>
      </p:sp>
      <p:sp>
        <p:nvSpPr>
          <p:cNvPr id="2" name="Zástupný symbol pro obsah 1"/>
          <p:cNvSpPr>
            <a:spLocks noGrp="1"/>
          </p:cNvSpPr>
          <p:nvPr>
            <p:ph idx="1"/>
          </p:nvPr>
        </p:nvSpPr>
        <p:spPr/>
        <p:txBody>
          <a:bodyPr/>
          <a:lstStyle/>
          <a:p>
            <a:r>
              <a:rPr lang="cs-CZ" dirty="0"/>
              <a:t>Ne každé porušení povinnosti je trestným činem</a:t>
            </a:r>
          </a:p>
          <a:p>
            <a:r>
              <a:rPr lang="cs-CZ" dirty="0"/>
              <a:t>TP jako </a:t>
            </a:r>
            <a:r>
              <a:rPr lang="cs-CZ" i="1" dirty="0"/>
              <a:t>ultima ratio – </a:t>
            </a:r>
            <a:r>
              <a:rPr lang="cs-CZ" dirty="0"/>
              <a:t>zásada subsidiarity</a:t>
            </a:r>
            <a:endParaRPr lang="cs-CZ" i="1" dirty="0"/>
          </a:p>
          <a:p>
            <a:r>
              <a:rPr lang="cs-CZ" dirty="0"/>
              <a:t>Zásada </a:t>
            </a:r>
            <a:r>
              <a:rPr lang="cs-CZ" i="1" dirty="0"/>
              <a:t>in </a:t>
            </a:r>
            <a:r>
              <a:rPr lang="cs-CZ" i="1" dirty="0" err="1"/>
              <a:t>dubio</a:t>
            </a:r>
            <a:r>
              <a:rPr lang="cs-CZ" i="1" dirty="0"/>
              <a:t> pro </a:t>
            </a:r>
            <a:r>
              <a:rPr lang="cs-CZ" i="1" dirty="0" err="1"/>
              <a:t>reo</a:t>
            </a:r>
            <a:endParaRPr lang="cs-CZ" i="1" dirty="0"/>
          </a:p>
          <a:p>
            <a:r>
              <a:rPr lang="cs-CZ" dirty="0"/>
              <a:t>Nutné naplnění skutkové podstaty některého trestného činu</a:t>
            </a:r>
          </a:p>
          <a:p>
            <a:r>
              <a:rPr lang="cs-CZ" dirty="0"/>
              <a:t>Protiprávní jednání – škodlivý následek – příčinná souvislost – zavinění (úmysl přímý/nepřímý, nedbalost vědomá/nevědomá)</a:t>
            </a:r>
          </a:p>
          <a:p>
            <a:r>
              <a:rPr lang="cs-CZ" dirty="0"/>
              <a:t>Okolnosti vylučující protiprávnost (např. krajní nouze, přípustné riziko – klasicky klinické studie)</a:t>
            </a:r>
          </a:p>
        </p:txBody>
      </p:sp>
    </p:spTree>
    <p:extLst>
      <p:ext uri="{BB962C8B-B14F-4D97-AF65-F5344CB8AC3E}">
        <p14:creationId xmlns:p14="http://schemas.microsoft.com/office/powerpoint/2010/main" val="19773922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Trestný čin</a:t>
            </a:r>
          </a:p>
        </p:txBody>
      </p:sp>
      <p:sp>
        <p:nvSpPr>
          <p:cNvPr id="2" name="Zástupný symbol pro obsah 1"/>
          <p:cNvSpPr>
            <a:spLocks noGrp="1"/>
          </p:cNvSpPr>
          <p:nvPr>
            <p:ph idx="1"/>
          </p:nvPr>
        </p:nvSpPr>
        <p:spPr/>
        <p:txBody>
          <a:bodyPr/>
          <a:lstStyle/>
          <a:p>
            <a:r>
              <a:rPr lang="cs-CZ" dirty="0"/>
              <a:t>Trestným činem je protiprávní čin, který trestní zákon označuje za trestný a který vykazuje znaky uvedené v takovém zákoně. </a:t>
            </a:r>
          </a:p>
          <a:p>
            <a:endParaRPr lang="cs-CZ" dirty="0"/>
          </a:p>
          <a:p>
            <a:r>
              <a:rPr lang="cs-CZ" dirty="0"/>
              <a:t>K trestní odpovědnosti za trestný čin je třeba úmyslného zavinění, nestanoví-li trestní zákon výslovně, že postačí zavinění z nedbalosti. </a:t>
            </a:r>
          </a:p>
          <a:p>
            <a:endParaRPr lang="cs-CZ" dirty="0"/>
          </a:p>
        </p:txBody>
      </p:sp>
    </p:spTree>
    <p:extLst>
      <p:ext uri="{BB962C8B-B14F-4D97-AF65-F5344CB8AC3E}">
        <p14:creationId xmlns:p14="http://schemas.microsoft.com/office/powerpoint/2010/main" val="42636284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Trestný čin je spáchán úmyslně, jestliže pachatel </a:t>
            </a:r>
          </a:p>
        </p:txBody>
      </p:sp>
      <p:sp>
        <p:nvSpPr>
          <p:cNvPr id="2" name="Zástupný symbol pro obsah 1"/>
          <p:cNvSpPr>
            <a:spLocks noGrp="1"/>
          </p:cNvSpPr>
          <p:nvPr>
            <p:ph idx="1"/>
          </p:nvPr>
        </p:nvSpPr>
        <p:spPr/>
        <p:txBody>
          <a:bodyPr/>
          <a:lstStyle/>
          <a:p>
            <a:pPr marL="109728" indent="0">
              <a:buNone/>
            </a:pPr>
            <a:endParaRPr lang="cs-CZ" dirty="0"/>
          </a:p>
          <a:p>
            <a:r>
              <a:rPr lang="cs-CZ" dirty="0"/>
              <a:t>a) chtěl způsobem uvedeným v trestním zákoně porušit nebo ohrozit zájem chráněný takovým zákonem, nebo </a:t>
            </a:r>
          </a:p>
          <a:p>
            <a:pPr marL="109728" indent="0">
              <a:buNone/>
            </a:pPr>
            <a:r>
              <a:rPr lang="cs-CZ" dirty="0"/>
              <a:t> </a:t>
            </a:r>
          </a:p>
          <a:p>
            <a:r>
              <a:rPr lang="cs-CZ" dirty="0"/>
              <a:t>b) věděl, že svým jednáním může takové porušení nebo ohrožení způsobit, a pro případ, že je způsobí, byl s tím srozuměn. </a:t>
            </a:r>
          </a:p>
          <a:p>
            <a:endParaRPr lang="cs-CZ" dirty="0"/>
          </a:p>
        </p:txBody>
      </p:sp>
    </p:spTree>
    <p:extLst>
      <p:ext uri="{BB962C8B-B14F-4D97-AF65-F5344CB8AC3E}">
        <p14:creationId xmlns:p14="http://schemas.microsoft.com/office/powerpoint/2010/main" val="41172825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Nedbalost je:</a:t>
            </a:r>
            <a:endParaRPr lang="cs-CZ" dirty="0"/>
          </a:p>
        </p:txBody>
      </p:sp>
      <p:sp>
        <p:nvSpPr>
          <p:cNvPr id="2" name="Zástupný symbol pro obsah 1"/>
          <p:cNvSpPr>
            <a:spLocks noGrp="1"/>
          </p:cNvSpPr>
          <p:nvPr>
            <p:ph idx="1"/>
          </p:nvPr>
        </p:nvSpPr>
        <p:spPr/>
        <p:txBody>
          <a:bodyPr>
            <a:normAutofit/>
          </a:bodyPr>
          <a:lstStyle/>
          <a:p>
            <a:r>
              <a:rPr lang="cs-CZ" dirty="0"/>
              <a:t>a) věděl, že může způsobem uvedeným v trestním zákoně porušit nebo ohrozit zájem chráněný takovým zákonem, ale bez přiměřených důvodů spoléhal, že takové porušení nebo ohrožení nezpůsobí, nebo </a:t>
            </a:r>
          </a:p>
          <a:p>
            <a:pPr marL="109728" indent="0">
              <a:buNone/>
            </a:pPr>
            <a:endParaRPr lang="cs-CZ" dirty="0"/>
          </a:p>
          <a:p>
            <a:r>
              <a:rPr lang="cs-CZ" dirty="0"/>
              <a:t>b) nevěděl, že svým jednáním může takové porušení nebo ohrožení způsobit, ač o tom vzhledem k okolnostem a k svým osobním poměrům vědět měl a mohl. </a:t>
            </a:r>
          </a:p>
          <a:p>
            <a:endParaRPr lang="cs-CZ" dirty="0"/>
          </a:p>
        </p:txBody>
      </p:sp>
    </p:spTree>
    <p:extLst>
      <p:ext uri="{BB962C8B-B14F-4D97-AF65-F5344CB8AC3E}">
        <p14:creationId xmlns:p14="http://schemas.microsoft.com/office/powerpoint/2010/main" val="266450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fontScale="92500" lnSpcReduction="10000"/>
          </a:bodyPr>
          <a:lstStyle/>
          <a:p>
            <a:pPr marL="0" indent="0">
              <a:buNone/>
            </a:pPr>
            <a:endParaRPr lang="cs-CZ" sz="2000" dirty="0" smtClean="0"/>
          </a:p>
          <a:p>
            <a:pPr marL="0" indent="0">
              <a:buNone/>
            </a:pPr>
            <a:endParaRPr lang="cs-CZ" sz="2000" dirty="0"/>
          </a:p>
          <a:p>
            <a:pPr marL="0" indent="0">
              <a:buNone/>
            </a:pPr>
            <a:endParaRPr lang="cs-CZ" sz="2000" dirty="0" smtClean="0"/>
          </a:p>
          <a:p>
            <a:pPr marL="0" indent="0">
              <a:buNone/>
            </a:pPr>
            <a:endParaRPr lang="cs-CZ" sz="2000" dirty="0"/>
          </a:p>
          <a:p>
            <a:pPr marL="0" indent="0">
              <a:buNone/>
            </a:pPr>
            <a:endParaRPr lang="cs-CZ" sz="2000" dirty="0" smtClean="0"/>
          </a:p>
          <a:p>
            <a:pPr marL="0" indent="0">
              <a:buNone/>
            </a:pPr>
            <a:endParaRPr lang="cs-CZ" sz="2000" dirty="0"/>
          </a:p>
          <a:p>
            <a:pPr marL="0" indent="0">
              <a:buNone/>
            </a:pPr>
            <a:endParaRPr lang="cs-CZ" sz="2000" dirty="0" smtClean="0"/>
          </a:p>
          <a:p>
            <a:pPr marL="0" indent="0">
              <a:buNone/>
            </a:pPr>
            <a:endParaRPr lang="cs-CZ" sz="2000" dirty="0"/>
          </a:p>
          <a:p>
            <a:pPr marL="0" indent="0">
              <a:buNone/>
            </a:pPr>
            <a:endParaRPr lang="cs-CZ" sz="2000" dirty="0" smtClean="0"/>
          </a:p>
          <a:p>
            <a:pPr marL="0" indent="0">
              <a:buNone/>
            </a:pPr>
            <a:endParaRPr lang="cs-CZ" sz="2000" dirty="0"/>
          </a:p>
          <a:p>
            <a:pPr marL="0" indent="0">
              <a:buNone/>
            </a:pPr>
            <a:endParaRPr lang="cs-CZ" sz="2000" dirty="0" smtClean="0"/>
          </a:p>
          <a:p>
            <a:pPr marL="0" indent="0">
              <a:buNone/>
            </a:pPr>
            <a:endParaRPr lang="cs-CZ" sz="2000" dirty="0" smtClean="0"/>
          </a:p>
          <a:p>
            <a:pPr marL="0" indent="0">
              <a:buNone/>
            </a:pPr>
            <a:endParaRPr lang="cs-CZ" sz="2000" dirty="0"/>
          </a:p>
          <a:p>
            <a:pPr marL="0" indent="0">
              <a:buNone/>
            </a:pPr>
            <a:r>
              <a:rPr lang="cs-CZ" sz="2400" dirty="0" smtClean="0"/>
              <a:t>Rozumová a volní složka!</a:t>
            </a:r>
          </a:p>
          <a:p>
            <a:pPr marL="0" indent="0">
              <a:buNone/>
            </a:pPr>
            <a:endParaRPr lang="cs-CZ" sz="2400" dirty="0" smtClean="0"/>
          </a:p>
          <a:p>
            <a:pPr marL="0" indent="0">
              <a:buNone/>
            </a:pPr>
            <a:r>
              <a:rPr lang="cs-CZ" sz="2400" dirty="0" smtClean="0"/>
              <a:t>Příklad s lupičem</a:t>
            </a:r>
            <a:endParaRPr lang="cs-CZ" sz="2400" dirty="0"/>
          </a:p>
        </p:txBody>
      </p:sp>
      <p:sp>
        <p:nvSpPr>
          <p:cNvPr id="3" name="Nadpis 2"/>
          <p:cNvSpPr>
            <a:spLocks noGrp="1"/>
          </p:cNvSpPr>
          <p:nvPr>
            <p:ph type="title"/>
          </p:nvPr>
        </p:nvSpPr>
        <p:spPr/>
        <p:txBody>
          <a:bodyPr/>
          <a:lstStyle/>
          <a:p>
            <a:r>
              <a:rPr lang="cs-CZ" dirty="0" smtClean="0"/>
              <a:t>Typy zavinění</a:t>
            </a:r>
            <a:endParaRPr lang="cs-CZ" dirty="0"/>
          </a:p>
        </p:txBody>
      </p:sp>
      <p:sp>
        <p:nvSpPr>
          <p:cNvPr id="5" name="Obdélník 4"/>
          <p:cNvSpPr/>
          <p:nvPr/>
        </p:nvSpPr>
        <p:spPr>
          <a:xfrm>
            <a:off x="1062708" y="1628800"/>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ÚMYSL PŘÍMÝ</a:t>
            </a:r>
            <a:endParaRPr lang="cs-CZ" b="1" dirty="0"/>
          </a:p>
        </p:txBody>
      </p:sp>
      <p:sp>
        <p:nvSpPr>
          <p:cNvPr id="6" name="Obdélník 5"/>
          <p:cNvSpPr/>
          <p:nvPr/>
        </p:nvSpPr>
        <p:spPr>
          <a:xfrm>
            <a:off x="4716016" y="1628800"/>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ÚMYSL NEPŘÍMÝ</a:t>
            </a:r>
            <a:endParaRPr lang="cs-CZ" b="1" dirty="0"/>
          </a:p>
        </p:txBody>
      </p:sp>
      <p:sp>
        <p:nvSpPr>
          <p:cNvPr id="7" name="Obdélník 6"/>
          <p:cNvSpPr/>
          <p:nvPr/>
        </p:nvSpPr>
        <p:spPr>
          <a:xfrm>
            <a:off x="1062708" y="3356992"/>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NEDBALOST VĚDOMÁ</a:t>
            </a:r>
            <a:endParaRPr lang="cs-CZ" b="1" dirty="0"/>
          </a:p>
        </p:txBody>
      </p:sp>
      <p:sp>
        <p:nvSpPr>
          <p:cNvPr id="8" name="Obdélník 7"/>
          <p:cNvSpPr/>
          <p:nvPr/>
        </p:nvSpPr>
        <p:spPr>
          <a:xfrm>
            <a:off x="4716016" y="3356992"/>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NEDBALOST NEVĚDOMÁ</a:t>
            </a:r>
            <a:endParaRPr lang="cs-CZ" b="1" dirty="0"/>
          </a:p>
        </p:txBody>
      </p:sp>
    </p:spTree>
    <p:extLst>
      <p:ext uri="{BB962C8B-B14F-4D97-AF65-F5344CB8AC3E}">
        <p14:creationId xmlns:p14="http://schemas.microsoft.com/office/powerpoint/2010/main" val="38817845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Příklady TČ páchaných </a:t>
            </a:r>
            <a:r>
              <a:rPr lang="cs-CZ" dirty="0" smtClean="0"/>
              <a:t>zdravotníky</a:t>
            </a:r>
            <a:endParaRPr lang="cs-CZ" dirty="0"/>
          </a:p>
        </p:txBody>
      </p:sp>
      <p:sp>
        <p:nvSpPr>
          <p:cNvPr id="2" name="Zástupný symbol pro obsah 1"/>
          <p:cNvSpPr>
            <a:spLocks noGrp="1"/>
          </p:cNvSpPr>
          <p:nvPr>
            <p:ph idx="1"/>
          </p:nvPr>
        </p:nvSpPr>
        <p:spPr/>
        <p:txBody>
          <a:bodyPr>
            <a:normAutofit fontScale="92500" lnSpcReduction="10000"/>
          </a:bodyPr>
          <a:lstStyle/>
          <a:p>
            <a:r>
              <a:rPr lang="cs-CZ" dirty="0"/>
              <a:t>§ 143 usmrcení z nedbalosti – nejčastěji nedbalostní postup non lege </a:t>
            </a:r>
            <a:r>
              <a:rPr lang="cs-CZ" dirty="0" err="1"/>
              <a:t>artis</a:t>
            </a:r>
            <a:endParaRPr lang="cs-CZ" dirty="0"/>
          </a:p>
          <a:p>
            <a:r>
              <a:rPr lang="cs-CZ" dirty="0"/>
              <a:t>§ 144 účast na sebevraždě, pomoc fyzická i psychická, tedy i lékař, který radí pacientovi, jak sebevraždu spáchat, nebo mu opatří léčivé prostředky; pokud by aplikoval lékař, už to není účast na sebevraždě, ale vražda</a:t>
            </a:r>
          </a:p>
          <a:p>
            <a:r>
              <a:rPr lang="cs-CZ" dirty="0"/>
              <a:t>§ 148 ublížení na zdraví z nedbalosti</a:t>
            </a:r>
          </a:p>
          <a:p>
            <a:r>
              <a:rPr lang="cs-CZ" dirty="0"/>
              <a:t>§ 150 neposkytnutí pomoci – speciální povinnost konat (odnětí svobody až 3 roky nebo zákaz činnosti)</a:t>
            </a:r>
          </a:p>
          <a:p>
            <a:r>
              <a:rPr lang="cs-CZ" dirty="0"/>
              <a:t>§ 153 šíření nakažlivé lidské nemoci z nedbalosti– např. nesterilní jehla</a:t>
            </a:r>
          </a:p>
        </p:txBody>
      </p:sp>
    </p:spTree>
    <p:extLst>
      <p:ext uri="{BB962C8B-B14F-4D97-AF65-F5344CB8AC3E}">
        <p14:creationId xmlns:p14="http://schemas.microsoft.com/office/powerpoint/2010/main" val="37370501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Příklady TČ páchaných </a:t>
            </a:r>
            <a:r>
              <a:rPr lang="cs-CZ" dirty="0" smtClean="0"/>
              <a:t>zdravotníky</a:t>
            </a:r>
            <a:endParaRPr lang="cs-CZ" dirty="0"/>
          </a:p>
        </p:txBody>
      </p:sp>
      <p:sp>
        <p:nvSpPr>
          <p:cNvPr id="2" name="Zástupný symbol pro obsah 1"/>
          <p:cNvSpPr>
            <a:spLocks noGrp="1"/>
          </p:cNvSpPr>
          <p:nvPr>
            <p:ph idx="1"/>
          </p:nvPr>
        </p:nvSpPr>
        <p:spPr/>
        <p:txBody>
          <a:bodyPr>
            <a:normAutofit fontScale="92500" lnSpcReduction="10000"/>
          </a:bodyPr>
          <a:lstStyle/>
          <a:p>
            <a:r>
              <a:rPr lang="cs-CZ" dirty="0"/>
              <a:t>§ 159 nedovolené přerušení těhotenství bez souhlasu ženy</a:t>
            </a:r>
          </a:p>
          <a:p>
            <a:r>
              <a:rPr lang="cs-CZ" dirty="0"/>
              <a:t>§ 160 nedovolené přerušení těhotenství se souhlasem ženy</a:t>
            </a:r>
          </a:p>
          <a:p>
            <a:r>
              <a:rPr lang="cs-CZ" dirty="0"/>
              <a:t>§ 164 neoprávněné odebrání tkání a orgánů</a:t>
            </a:r>
          </a:p>
          <a:p>
            <a:r>
              <a:rPr lang="cs-CZ" dirty="0"/>
              <a:t>§ 165 nedovolené nakládání s tkáněmi a orgány</a:t>
            </a:r>
          </a:p>
          <a:p>
            <a:r>
              <a:rPr lang="cs-CZ" dirty="0"/>
              <a:t>§ 167 nedovolené nakládání s lidským embryem a lidským genomem</a:t>
            </a:r>
          </a:p>
          <a:p>
            <a:r>
              <a:rPr lang="cs-CZ" dirty="0"/>
              <a:t>§ 180 neoprávněné nakládání s osobními údaji</a:t>
            </a:r>
          </a:p>
          <a:p>
            <a:r>
              <a:rPr lang="cs-CZ" dirty="0"/>
              <a:t>§ 350 padělání a vystavení nepravdivé lékařské zprávy, posudku, nálezu</a:t>
            </a:r>
          </a:p>
          <a:p>
            <a:r>
              <a:rPr lang="cs-CZ" dirty="0"/>
              <a:t>§ 368 neoznámení trestného činu</a:t>
            </a:r>
          </a:p>
        </p:txBody>
      </p:sp>
    </p:spTree>
    <p:extLst>
      <p:ext uri="{BB962C8B-B14F-4D97-AF65-F5344CB8AC3E}">
        <p14:creationId xmlns:p14="http://schemas.microsoft.com/office/powerpoint/2010/main" val="37361345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5094577"/>
            <a:ext cx="8435280" cy="925223"/>
          </a:xfrm>
        </p:spPr>
        <p:txBody>
          <a:bodyPr>
            <a:normAutofit/>
          </a:bodyPr>
          <a:lstStyle/>
          <a:p>
            <a:endParaRPr lang="cs-CZ" sz="1800" dirty="0" smtClean="0"/>
          </a:p>
          <a:p>
            <a:pPr algn="l"/>
            <a:endParaRPr lang="cs-CZ" sz="1800" dirty="0" smtClean="0"/>
          </a:p>
        </p:txBody>
      </p:sp>
      <p:sp>
        <p:nvSpPr>
          <p:cNvPr id="3" name="Title 2"/>
          <p:cNvSpPr>
            <a:spLocks noGrp="1"/>
          </p:cNvSpPr>
          <p:nvPr>
            <p:ph type="ctrTitle"/>
          </p:nvPr>
        </p:nvSpPr>
        <p:spPr/>
        <p:txBody>
          <a:bodyPr>
            <a:normAutofit/>
          </a:bodyPr>
          <a:lstStyle/>
          <a:p>
            <a:r>
              <a:rPr lang="cs-CZ" dirty="0" smtClean="0">
                <a:solidFill>
                  <a:schemeClr val="tx1"/>
                </a:solidFill>
                <a:effectLst>
                  <a:outerShdw blurRad="38100" dist="38100" dir="2700000" algn="tl">
                    <a:srgbClr val="000000">
                      <a:alpha val="43137"/>
                    </a:srgbClr>
                  </a:outerShdw>
                </a:effectLst>
              </a:rPr>
              <a:t>Správně-právní odpovědnost</a:t>
            </a:r>
            <a:endParaRPr lang="cs-CZ"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05706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Stížnost</a:t>
            </a:r>
          </a:p>
        </p:txBody>
      </p:sp>
      <p:sp>
        <p:nvSpPr>
          <p:cNvPr id="3" name="Zástupný symbol pro obsah 2"/>
          <p:cNvSpPr>
            <a:spLocks noGrp="1"/>
          </p:cNvSpPr>
          <p:nvPr>
            <p:ph idx="1"/>
          </p:nvPr>
        </p:nvSpPr>
        <p:spPr/>
        <p:txBody>
          <a:bodyPr>
            <a:normAutofit/>
          </a:bodyPr>
          <a:lstStyle/>
          <a:p>
            <a:r>
              <a:rPr lang="cs-CZ" dirty="0"/>
              <a:t>Stížnost může podat:</a:t>
            </a:r>
          </a:p>
          <a:p>
            <a:pPr lvl="1"/>
            <a:r>
              <a:rPr lang="cs-CZ" dirty="0"/>
              <a:t>Pacient nebo </a:t>
            </a:r>
          </a:p>
          <a:p>
            <a:pPr lvl="1"/>
            <a:r>
              <a:rPr lang="cs-CZ" dirty="0"/>
              <a:t>Zákonný zástupce pacienta</a:t>
            </a:r>
          </a:p>
          <a:p>
            <a:pPr lvl="1"/>
            <a:r>
              <a:rPr lang="cs-CZ" dirty="0"/>
              <a:t>Osoba blízká, pokud nemůže pacient</a:t>
            </a:r>
          </a:p>
          <a:p>
            <a:pPr lvl="1"/>
            <a:r>
              <a:rPr lang="cs-CZ" dirty="0"/>
              <a:t>Osoba zmocněná pacientem</a:t>
            </a:r>
          </a:p>
          <a:p>
            <a:r>
              <a:rPr lang="cs-CZ" dirty="0"/>
              <a:t>Stížnost lze podat:</a:t>
            </a:r>
          </a:p>
          <a:p>
            <a:pPr lvl="1"/>
            <a:r>
              <a:rPr lang="cs-CZ" dirty="0"/>
              <a:t>Poskytovateli zdrav. péče</a:t>
            </a:r>
          </a:p>
          <a:p>
            <a:pPr lvl="1"/>
            <a:r>
              <a:rPr lang="cs-CZ" dirty="0"/>
              <a:t>Správnímu orgánu, který udělil oprávnění k poskytování zdravotních služeb (krajský úřad, ministerstvo zdrav.)</a:t>
            </a:r>
          </a:p>
          <a:p>
            <a:pPr lvl="1"/>
            <a:r>
              <a:rPr lang="cs-CZ" dirty="0" smtClean="0"/>
              <a:t>ČLK (na lékaře)</a:t>
            </a:r>
            <a:endParaRPr lang="cs-CZ" dirty="0"/>
          </a:p>
          <a:p>
            <a:pPr lvl="1"/>
            <a:r>
              <a:rPr lang="cs-CZ" dirty="0"/>
              <a:t>Zdravotní pojišťovně</a:t>
            </a:r>
          </a:p>
        </p:txBody>
      </p:sp>
    </p:spTree>
    <p:extLst>
      <p:ext uri="{BB962C8B-B14F-4D97-AF65-F5344CB8AC3E}">
        <p14:creationId xmlns:p14="http://schemas.microsoft.com/office/powerpoint/2010/main" val="9686062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Stížnost</a:t>
            </a:r>
          </a:p>
        </p:txBody>
      </p:sp>
      <p:sp>
        <p:nvSpPr>
          <p:cNvPr id="3" name="Zástupný symbol pro obsah 2"/>
          <p:cNvSpPr>
            <a:spLocks noGrp="1"/>
          </p:cNvSpPr>
          <p:nvPr>
            <p:ph idx="1"/>
          </p:nvPr>
        </p:nvSpPr>
        <p:spPr/>
        <p:txBody>
          <a:bodyPr>
            <a:normAutofit/>
          </a:bodyPr>
          <a:lstStyle/>
          <a:p>
            <a:r>
              <a:rPr lang="cs-CZ" dirty="0"/>
              <a:t>Není stanovena lhůta do kdy lze stížnost podat</a:t>
            </a:r>
          </a:p>
          <a:p>
            <a:r>
              <a:rPr lang="cs-CZ" dirty="0"/>
              <a:t>Poskytovatel navrhuje ústní projednání stížnosti</a:t>
            </a:r>
          </a:p>
          <a:p>
            <a:r>
              <a:rPr lang="cs-CZ" dirty="0"/>
              <a:t>Povinnost vyřídit stížnost do 30 dnů od přijetí</a:t>
            </a:r>
          </a:p>
          <a:p>
            <a:r>
              <a:rPr lang="cs-CZ" dirty="0"/>
              <a:t>Pokud s vyřízením stěžovatel nesouhlasí, podává se stížnost zřizovateli zdravotnického zařízení</a:t>
            </a:r>
          </a:p>
        </p:txBody>
      </p:sp>
    </p:spTree>
    <p:extLst>
      <p:ext uri="{BB962C8B-B14F-4D97-AF65-F5344CB8AC3E}">
        <p14:creationId xmlns:p14="http://schemas.microsoft.com/office/powerpoint/2010/main" val="645298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Stížnost ČLK</a:t>
            </a:r>
          </a:p>
        </p:txBody>
      </p:sp>
      <p:sp>
        <p:nvSpPr>
          <p:cNvPr id="3" name="Zástupný symbol pro obsah 2"/>
          <p:cNvSpPr>
            <a:spLocks noGrp="1"/>
          </p:cNvSpPr>
          <p:nvPr>
            <p:ph idx="1"/>
          </p:nvPr>
        </p:nvSpPr>
        <p:spPr/>
        <p:txBody>
          <a:bodyPr>
            <a:normAutofit fontScale="92500" lnSpcReduction="20000"/>
          </a:bodyPr>
          <a:lstStyle/>
          <a:p>
            <a:r>
              <a:rPr lang="cs-CZ" dirty="0"/>
              <a:t>Může podat </a:t>
            </a:r>
            <a:r>
              <a:rPr lang="cs-CZ" b="1" u="sng" dirty="0"/>
              <a:t>každý občan </a:t>
            </a:r>
            <a:r>
              <a:rPr lang="cs-CZ" dirty="0"/>
              <a:t>bezplatně, pokud se domnívá, že lékař jednal neodborně nebo neeticky</a:t>
            </a:r>
          </a:p>
          <a:p>
            <a:r>
              <a:rPr lang="cs-CZ" dirty="0"/>
              <a:t>Na konkrétního lékaře, který je členem ČLK (povinné členství)</a:t>
            </a:r>
          </a:p>
          <a:p>
            <a:r>
              <a:rPr lang="cs-CZ" dirty="0"/>
              <a:t>Může podat kdokoliv (ne jen poškozený)</a:t>
            </a:r>
          </a:p>
          <a:p>
            <a:r>
              <a:rPr lang="cs-CZ" dirty="0"/>
              <a:t>Lze podat do 1 roku od spáchání provinění (potom promlčeno)</a:t>
            </a:r>
          </a:p>
          <a:p>
            <a:r>
              <a:rPr lang="cs-CZ" dirty="0"/>
              <a:t>Stížnost musí být písemná, musí být jasné, kdo ji podává (anonymní se neprojednávají), musí být srozumitelná a jasná</a:t>
            </a:r>
          </a:p>
          <a:p>
            <a:r>
              <a:rPr lang="cs-CZ" dirty="0"/>
              <a:t>O přijetí/odmítnutí stížnosti rozhoduje Revizní komise okresního (obvodního) sdružení ČLK</a:t>
            </a:r>
          </a:p>
          <a:p>
            <a:r>
              <a:rPr lang="cs-CZ" dirty="0"/>
              <a:t>Rozhoduje Čestná rada OS ČLK</a:t>
            </a:r>
          </a:p>
        </p:txBody>
      </p:sp>
    </p:spTree>
    <p:extLst>
      <p:ext uri="{BB962C8B-B14F-4D97-AF65-F5344CB8AC3E}">
        <p14:creationId xmlns:p14="http://schemas.microsoft.com/office/powerpoint/2010/main" val="8709179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Stížnost zdravotní pojišťovně</a:t>
            </a:r>
          </a:p>
        </p:txBody>
      </p:sp>
      <p:sp>
        <p:nvSpPr>
          <p:cNvPr id="3" name="Zástupný symbol pro obsah 2"/>
          <p:cNvSpPr>
            <a:spLocks noGrp="1"/>
          </p:cNvSpPr>
          <p:nvPr>
            <p:ph idx="1"/>
          </p:nvPr>
        </p:nvSpPr>
        <p:spPr/>
        <p:txBody>
          <a:bodyPr>
            <a:normAutofit/>
          </a:bodyPr>
          <a:lstStyle/>
          <a:p>
            <a:r>
              <a:rPr lang="cs-CZ" dirty="0"/>
              <a:t>Stížnost lze také podat zdravotní pojišťovně</a:t>
            </a:r>
          </a:p>
          <a:p>
            <a:r>
              <a:rPr lang="cs-CZ" dirty="0"/>
              <a:t>Záležitosti týkající se léčebného procesu</a:t>
            </a:r>
          </a:p>
          <a:p>
            <a:r>
              <a:rPr lang="cs-CZ" dirty="0"/>
              <a:t>Předepisování léků</a:t>
            </a:r>
          </a:p>
          <a:p>
            <a:r>
              <a:rPr lang="cs-CZ" dirty="0"/>
              <a:t>Odmítnutí provedení úkonů</a:t>
            </a:r>
          </a:p>
          <a:p>
            <a:r>
              <a:rPr lang="cs-CZ" dirty="0"/>
              <a:t>Účtování úkonů, které lékař neprovedl (pacient si může u pojišťovny kontrolovat!)</a:t>
            </a:r>
          </a:p>
        </p:txBody>
      </p:sp>
    </p:spTree>
    <p:extLst>
      <p:ext uri="{BB962C8B-B14F-4D97-AF65-F5344CB8AC3E}">
        <p14:creationId xmlns:p14="http://schemas.microsoft.com/office/powerpoint/2010/main" val="2923308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5094577"/>
            <a:ext cx="8435280" cy="925223"/>
          </a:xfrm>
        </p:spPr>
        <p:txBody>
          <a:bodyPr>
            <a:normAutofit/>
          </a:bodyPr>
          <a:lstStyle/>
          <a:p>
            <a:endParaRPr lang="cs-CZ" sz="1800" dirty="0" smtClean="0"/>
          </a:p>
          <a:p>
            <a:pPr algn="l"/>
            <a:endParaRPr lang="cs-CZ" sz="1800" dirty="0" smtClean="0"/>
          </a:p>
        </p:txBody>
      </p:sp>
      <p:sp>
        <p:nvSpPr>
          <p:cNvPr id="3" name="Title 2"/>
          <p:cNvSpPr>
            <a:spLocks noGrp="1"/>
          </p:cNvSpPr>
          <p:nvPr>
            <p:ph type="ctrTitle"/>
          </p:nvPr>
        </p:nvSpPr>
        <p:spPr/>
        <p:txBody>
          <a:bodyPr>
            <a:normAutofit/>
          </a:bodyPr>
          <a:lstStyle/>
          <a:p>
            <a:r>
              <a:rPr lang="cs-CZ" dirty="0" smtClean="0">
                <a:solidFill>
                  <a:schemeClr val="tx1"/>
                </a:solidFill>
                <a:effectLst>
                  <a:outerShdw blurRad="38100" dist="38100" dir="2700000" algn="tl">
                    <a:srgbClr val="000000">
                      <a:alpha val="43137"/>
                    </a:srgbClr>
                  </a:outerShdw>
                </a:effectLst>
              </a:rPr>
              <a:t>Příklad na závěr</a:t>
            </a:r>
            <a:endParaRPr lang="cs-CZ"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70336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Pan Kovář absolvoval u svého registrujícího lékaře </a:t>
            </a:r>
            <a:r>
              <a:rPr lang="cs-CZ" sz="2400" dirty="0" smtClean="0"/>
              <a:t>pravidelnou preventivní </a:t>
            </a:r>
            <a:r>
              <a:rPr lang="cs-CZ" sz="2400" dirty="0"/>
              <a:t>prohlídku, při níž mu byla mimo jiné </a:t>
            </a:r>
            <a:r>
              <a:rPr lang="cs-CZ" sz="2400" dirty="0" smtClean="0"/>
              <a:t>odebrána krev</a:t>
            </a:r>
            <a:r>
              <a:rPr lang="cs-CZ" sz="2400" dirty="0"/>
              <a:t>. Asi za dva a půl měsíce začal pociťovat </a:t>
            </a:r>
            <a:r>
              <a:rPr lang="cs-CZ" sz="2400" dirty="0" smtClean="0"/>
              <a:t>nečekané změny </a:t>
            </a:r>
            <a:r>
              <a:rPr lang="cs-CZ" sz="2400" dirty="0"/>
              <a:t>zdravotního stavu a nakonec mu byla po sérii </a:t>
            </a:r>
            <a:r>
              <a:rPr lang="cs-CZ" sz="2400" dirty="0" smtClean="0"/>
              <a:t>vyšetření diagnostikována </a:t>
            </a:r>
            <a:r>
              <a:rPr lang="cs-CZ" sz="2400" dirty="0"/>
              <a:t>Hepatitida typu B. Vzhledem k </a:t>
            </a:r>
            <a:r>
              <a:rPr lang="cs-CZ" sz="2400" dirty="0" smtClean="0"/>
              <a:t>omezené množině </a:t>
            </a:r>
            <a:r>
              <a:rPr lang="cs-CZ" sz="2400" dirty="0"/>
              <a:t>způsobů, jimiž se tato infekční nemoc šíří (</a:t>
            </a:r>
            <a:r>
              <a:rPr lang="cs-CZ" sz="2400" dirty="0" smtClean="0"/>
              <a:t>především tělními </a:t>
            </a:r>
            <a:r>
              <a:rPr lang="cs-CZ" sz="2400" dirty="0"/>
              <a:t>tekutinami), má pan Kovář silné podezření, </a:t>
            </a:r>
            <a:r>
              <a:rPr lang="cs-CZ" sz="2400" dirty="0" smtClean="0"/>
              <a:t>že k </a:t>
            </a:r>
            <a:r>
              <a:rPr lang="cs-CZ" sz="2400" dirty="0"/>
              <a:t>nakažení došlo při odběru krve během zmíněné </a:t>
            </a:r>
            <a:r>
              <a:rPr lang="cs-CZ" sz="2400" dirty="0" smtClean="0"/>
              <a:t>preventivní prohlídky</a:t>
            </a:r>
            <a:r>
              <a:rPr lang="cs-CZ" sz="2400" dirty="0"/>
              <a:t>.</a:t>
            </a:r>
          </a:p>
        </p:txBody>
      </p:sp>
    </p:spTree>
    <p:extLst>
      <p:ext uri="{BB962C8B-B14F-4D97-AF65-F5344CB8AC3E}">
        <p14:creationId xmlns:p14="http://schemas.microsoft.com/office/powerpoint/2010/main" val="35316901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Pan Kovář</a:t>
            </a:r>
          </a:p>
        </p:txBody>
      </p:sp>
      <p:sp>
        <p:nvSpPr>
          <p:cNvPr id="3" name="Zástupný symbol pro obsah 2"/>
          <p:cNvSpPr>
            <a:spLocks noGrp="1"/>
          </p:cNvSpPr>
          <p:nvPr>
            <p:ph idx="1"/>
          </p:nvPr>
        </p:nvSpPr>
        <p:spPr/>
        <p:txBody>
          <a:bodyPr>
            <a:normAutofit/>
          </a:bodyPr>
          <a:lstStyle/>
          <a:p>
            <a:r>
              <a:rPr lang="cs-CZ" sz="2400" dirty="0"/>
              <a:t>Odpovídá za škodu na jeho zdraví poskytovatel </a:t>
            </a:r>
            <a:r>
              <a:rPr lang="cs-CZ" sz="2400" dirty="0" smtClean="0"/>
              <a:t>zdravotních </a:t>
            </a:r>
            <a:r>
              <a:rPr lang="pl-PL" sz="2400" dirty="0" smtClean="0"/>
              <a:t>služeb</a:t>
            </a:r>
            <a:r>
              <a:rPr lang="pl-PL" sz="2400" dirty="0"/>
              <a:t>? Pokud ano, za jakých podmínek?</a:t>
            </a:r>
            <a:endParaRPr lang="cs-CZ" sz="2400" dirty="0"/>
          </a:p>
        </p:txBody>
      </p:sp>
    </p:spTree>
    <p:extLst>
      <p:ext uri="{BB962C8B-B14F-4D97-AF65-F5344CB8AC3E}">
        <p14:creationId xmlns:p14="http://schemas.microsoft.com/office/powerpoint/2010/main" val="240293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smtClean="0"/>
          </a:p>
          <a:p>
            <a:pPr marL="0" indent="0">
              <a:buNone/>
            </a:pPr>
            <a:endParaRPr lang="cs-CZ" sz="2000" dirty="0" smtClean="0"/>
          </a:p>
          <a:p>
            <a:pPr marL="0" indent="0">
              <a:buNone/>
            </a:pPr>
            <a:endParaRPr lang="cs-CZ" sz="2000" dirty="0" smtClean="0"/>
          </a:p>
        </p:txBody>
      </p:sp>
      <p:sp>
        <p:nvSpPr>
          <p:cNvPr id="3" name="Nadpis 2"/>
          <p:cNvSpPr>
            <a:spLocks noGrp="1"/>
          </p:cNvSpPr>
          <p:nvPr>
            <p:ph type="title"/>
          </p:nvPr>
        </p:nvSpPr>
        <p:spPr/>
        <p:txBody>
          <a:bodyPr/>
          <a:lstStyle/>
          <a:p>
            <a:r>
              <a:rPr lang="cs-CZ" dirty="0" smtClean="0"/>
              <a:t>Typy jednání</a:t>
            </a:r>
            <a:endParaRPr lang="cs-CZ" dirty="0"/>
          </a:p>
        </p:txBody>
      </p:sp>
      <p:sp>
        <p:nvSpPr>
          <p:cNvPr id="5" name="Obdélník 4"/>
          <p:cNvSpPr/>
          <p:nvPr/>
        </p:nvSpPr>
        <p:spPr>
          <a:xfrm>
            <a:off x="1043608"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KOMISIVNÍ</a:t>
            </a:r>
            <a:endParaRPr lang="cs-CZ" b="1" dirty="0"/>
          </a:p>
        </p:txBody>
      </p:sp>
      <p:sp>
        <p:nvSpPr>
          <p:cNvPr id="6" name="Obdélník 5"/>
          <p:cNvSpPr/>
          <p:nvPr/>
        </p:nvSpPr>
        <p:spPr>
          <a:xfrm>
            <a:off x="4716016"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OMISIVNÍ</a:t>
            </a:r>
            <a:endParaRPr lang="cs-CZ" b="1" dirty="0"/>
          </a:p>
        </p:txBody>
      </p:sp>
    </p:spTree>
    <p:extLst>
      <p:ext uri="{BB962C8B-B14F-4D97-AF65-F5344CB8AC3E}">
        <p14:creationId xmlns:p14="http://schemas.microsoft.com/office/powerpoint/2010/main" val="42154772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23158" y="538052"/>
            <a:ext cx="6447501" cy="5956716"/>
          </a:xfrm>
        </p:spPr>
        <p:txBody>
          <a:bodyPr>
            <a:noAutofit/>
          </a:bodyPr>
          <a:lstStyle/>
          <a:p>
            <a:pPr algn="just"/>
            <a:r>
              <a:rPr lang="cs-CZ" sz="1800" dirty="0"/>
              <a:t>Dle § 2910 zákona č. 89/2012 Sb., občanského zákoníku, škůdce odpovídá za škodu, již </a:t>
            </a:r>
            <a:r>
              <a:rPr lang="cs-CZ" sz="1800" dirty="0" smtClean="0"/>
              <a:t>způsobí v </a:t>
            </a:r>
            <a:r>
              <a:rPr lang="cs-CZ" sz="1800" dirty="0"/>
              <a:t>důsledku zaviněného porušení zákonné povinnosti. Mezi zákonné povinnosti patří také </a:t>
            </a:r>
            <a:r>
              <a:rPr lang="cs-CZ" sz="1800" dirty="0" smtClean="0"/>
              <a:t>povinnost prevence </a:t>
            </a:r>
            <a:r>
              <a:rPr lang="cs-CZ" sz="1800" dirty="0"/>
              <a:t>stanovená v § 2900 zákona č. č. 89/2012 Sb., občanského zákoníku, neboli povinnost </a:t>
            </a:r>
            <a:r>
              <a:rPr lang="cs-CZ" sz="1800" dirty="0" smtClean="0"/>
              <a:t>počínat si </a:t>
            </a:r>
            <a:r>
              <a:rPr lang="cs-CZ" sz="1800" dirty="0"/>
              <a:t>tak, aby jednáním škoda nevznikala. Situaci, v níž zdravotničtí pracovníci poskytovali zdravotní </a:t>
            </a:r>
            <a:r>
              <a:rPr lang="cs-CZ" sz="1800" dirty="0" smtClean="0"/>
              <a:t>služby s </a:t>
            </a:r>
            <a:r>
              <a:rPr lang="cs-CZ" sz="1800" dirty="0"/>
              <a:t>použitím nesterilních nástrojů, lze rozhodně zařadit mezi případy porušení prevence proti </a:t>
            </a:r>
            <a:r>
              <a:rPr lang="cs-CZ" sz="1800" dirty="0" smtClean="0"/>
              <a:t>škodlivému jednání</a:t>
            </a:r>
            <a:r>
              <a:rPr lang="cs-CZ" sz="1800" dirty="0"/>
              <a:t>. Navíc zdravotničtí pracovníci jsou v kontextu § 2644 zákona č. 89/2012 Sb., občanského </a:t>
            </a:r>
            <a:r>
              <a:rPr lang="cs-CZ" sz="1800" dirty="0" smtClean="0"/>
              <a:t>zákoníku, odpovědni </a:t>
            </a:r>
            <a:r>
              <a:rPr lang="cs-CZ" sz="1800" dirty="0"/>
              <a:t>za to, že splní své povinnosti s péčí řádného odborníka, přičemž používání </a:t>
            </a:r>
            <a:r>
              <a:rPr lang="cs-CZ" sz="1800" dirty="0" smtClean="0"/>
              <a:t>nesterilních nástrojů </a:t>
            </a:r>
            <a:r>
              <a:rPr lang="cs-CZ" sz="1800" dirty="0"/>
              <a:t>je s tímto neslučitelné. Stěžejní otázkou zde bude prokázání příčinné souvislosti mezi </a:t>
            </a:r>
            <a:r>
              <a:rPr lang="cs-CZ" sz="1800" dirty="0" smtClean="0"/>
              <a:t>onemocněním pana </a:t>
            </a:r>
            <a:r>
              <a:rPr lang="cs-CZ" sz="1800" dirty="0"/>
              <a:t>Kováře a odběrem krve, respektive fakt, že jehla, jíž bylo při tomto odběru použito, </a:t>
            </a:r>
            <a:r>
              <a:rPr lang="cs-CZ" sz="1800" dirty="0" smtClean="0"/>
              <a:t>byla infikovaná</a:t>
            </a:r>
            <a:r>
              <a:rPr lang="cs-CZ" sz="1800" dirty="0"/>
              <a:t>. Pokud se však prokáže, že nákaza byla skutečně přenesena nesterilní jehlou, bude za </a:t>
            </a:r>
            <a:r>
              <a:rPr lang="cs-CZ" sz="1800" dirty="0" smtClean="0"/>
              <a:t>škodu na </a:t>
            </a:r>
            <a:r>
              <a:rPr lang="cs-CZ" sz="1800" dirty="0"/>
              <a:t>zdraví odpovídat poskytovatel zdravotních služeb.</a:t>
            </a:r>
          </a:p>
        </p:txBody>
      </p:sp>
    </p:spTree>
    <p:extLst>
      <p:ext uri="{BB962C8B-B14F-4D97-AF65-F5344CB8AC3E}">
        <p14:creationId xmlns:p14="http://schemas.microsoft.com/office/powerpoint/2010/main" val="11139945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Pan Kovář</a:t>
            </a:r>
            <a:endParaRPr lang="cs-CZ" dirty="0"/>
          </a:p>
        </p:txBody>
      </p:sp>
      <p:sp>
        <p:nvSpPr>
          <p:cNvPr id="3" name="Zástupný symbol pro obsah 2"/>
          <p:cNvSpPr>
            <a:spLocks noGrp="1"/>
          </p:cNvSpPr>
          <p:nvPr>
            <p:ph idx="1"/>
          </p:nvPr>
        </p:nvSpPr>
        <p:spPr/>
        <p:txBody>
          <a:bodyPr>
            <a:normAutofit/>
          </a:bodyPr>
          <a:lstStyle/>
          <a:p>
            <a:pPr algn="just"/>
            <a:r>
              <a:rPr lang="cs-CZ" sz="2400" dirty="0"/>
              <a:t>Pokud se ukáže, že se pan Kovář skutečně </a:t>
            </a:r>
            <a:r>
              <a:rPr lang="cs-CZ" sz="2400" dirty="0" smtClean="0"/>
              <a:t>nakazil injekční </a:t>
            </a:r>
            <a:r>
              <a:rPr lang="cs-CZ" sz="2400" dirty="0"/>
              <a:t>jehlou, existuje možnost, že by </a:t>
            </a:r>
            <a:r>
              <a:rPr lang="cs-CZ" sz="2400" dirty="0" smtClean="0"/>
              <a:t>poskytovatel zdravotních </a:t>
            </a:r>
            <a:r>
              <a:rPr lang="cs-CZ" sz="2400" dirty="0"/>
              <a:t>služeb odpovědnost za škodu </a:t>
            </a:r>
            <a:r>
              <a:rPr lang="cs-CZ" sz="2400" dirty="0" smtClean="0"/>
              <a:t>způsobenou na </a:t>
            </a:r>
            <a:r>
              <a:rPr lang="cs-CZ" sz="2400" dirty="0"/>
              <a:t>jeho zdraví nenesl?</a:t>
            </a:r>
          </a:p>
        </p:txBody>
      </p:sp>
    </p:spTree>
    <p:extLst>
      <p:ext uri="{BB962C8B-B14F-4D97-AF65-F5344CB8AC3E}">
        <p14:creationId xmlns:p14="http://schemas.microsoft.com/office/powerpoint/2010/main" val="5282837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123230" y="1533868"/>
            <a:ext cx="6447501" cy="3880773"/>
          </a:xfrm>
        </p:spPr>
        <p:txBody>
          <a:bodyPr>
            <a:normAutofit fontScale="92500" lnSpcReduction="10000"/>
          </a:bodyPr>
          <a:lstStyle/>
          <a:p>
            <a:pPr algn="just"/>
            <a:r>
              <a:rPr lang="cs-CZ" sz="2400" dirty="0"/>
              <a:t>Dle </a:t>
            </a:r>
            <a:r>
              <a:rPr lang="cs-CZ" sz="2400" dirty="0" smtClean="0"/>
              <a:t>právní </a:t>
            </a:r>
            <a:r>
              <a:rPr lang="cs-CZ" sz="2400" dirty="0"/>
              <a:t>úpravy má </a:t>
            </a:r>
            <a:r>
              <a:rPr lang="cs-CZ" sz="2400" dirty="0" smtClean="0"/>
              <a:t>poskytovatel zdravotních služeb </a:t>
            </a:r>
            <a:r>
              <a:rPr lang="cs-CZ" sz="2400" dirty="0"/>
              <a:t>povinnost hradit jen tu škodu, u níž se prokáže, že vznikla porušením zákonné </a:t>
            </a:r>
            <a:r>
              <a:rPr lang="cs-CZ" sz="2400" dirty="0" smtClean="0"/>
              <a:t>povinnosti (§ </a:t>
            </a:r>
            <a:r>
              <a:rPr lang="cs-CZ" sz="2400" dirty="0"/>
              <a:t>2910 zákona č. 89/2012 Sb., občanského zákoníku), a pokud tedy poskytovatel prokáže, že </a:t>
            </a:r>
            <a:r>
              <a:rPr lang="cs-CZ" sz="2400" dirty="0" smtClean="0"/>
              <a:t>nedošlo k </a:t>
            </a:r>
            <a:r>
              <a:rPr lang="cs-CZ" sz="2400" dirty="0"/>
              <a:t>zanedbání povinností, za škodu odpovídat nebude. Na jednu stranu lze předpokládat, že </a:t>
            </a:r>
            <a:r>
              <a:rPr lang="cs-CZ" sz="2400" dirty="0" smtClean="0"/>
              <a:t>liberace v </a:t>
            </a:r>
            <a:r>
              <a:rPr lang="cs-CZ" sz="2400" dirty="0"/>
              <a:t>případě pana Kováře možná nebude, jelikož povinností zdravotnického personálu je mimo jiné </a:t>
            </a:r>
            <a:r>
              <a:rPr lang="cs-CZ" sz="2400" dirty="0" smtClean="0"/>
              <a:t>dbát o </a:t>
            </a:r>
            <a:r>
              <a:rPr lang="cs-CZ" sz="2400" dirty="0"/>
              <a:t>sterilnost nástrojů; na stranu druhou však lze vnímat celou situaci jako oslabení pozice pacienta</a:t>
            </a:r>
            <a:r>
              <a:rPr lang="cs-CZ" dirty="0"/>
              <a:t>.</a:t>
            </a:r>
          </a:p>
        </p:txBody>
      </p:sp>
    </p:spTree>
    <p:extLst>
      <p:ext uri="{BB962C8B-B14F-4D97-AF65-F5344CB8AC3E}">
        <p14:creationId xmlns:p14="http://schemas.microsoft.com/office/powerpoint/2010/main" val="21977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smtClean="0"/>
          </a:p>
          <a:p>
            <a:pPr marL="0" indent="0">
              <a:buNone/>
            </a:pPr>
            <a:endParaRPr lang="cs-CZ" sz="2000" dirty="0" smtClean="0"/>
          </a:p>
          <a:p>
            <a:pPr marL="0" indent="0">
              <a:buNone/>
            </a:pPr>
            <a:endParaRPr lang="cs-CZ" sz="2000" dirty="0" smtClean="0"/>
          </a:p>
        </p:txBody>
      </p:sp>
      <p:sp>
        <p:nvSpPr>
          <p:cNvPr id="3" name="Nadpis 2"/>
          <p:cNvSpPr>
            <a:spLocks noGrp="1"/>
          </p:cNvSpPr>
          <p:nvPr>
            <p:ph type="title"/>
          </p:nvPr>
        </p:nvSpPr>
        <p:spPr/>
        <p:txBody>
          <a:bodyPr/>
          <a:lstStyle/>
          <a:p>
            <a:r>
              <a:rPr lang="cs-CZ" dirty="0" smtClean="0"/>
              <a:t>Druhy odpovědnosti</a:t>
            </a:r>
            <a:endParaRPr lang="cs-CZ" dirty="0"/>
          </a:p>
        </p:txBody>
      </p:sp>
      <p:sp>
        <p:nvSpPr>
          <p:cNvPr id="5" name="Obdélník 4"/>
          <p:cNvSpPr/>
          <p:nvPr/>
        </p:nvSpPr>
        <p:spPr>
          <a:xfrm>
            <a:off x="1043608"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OBJEKTIVNÍ</a:t>
            </a:r>
          </a:p>
          <a:p>
            <a:pPr algn="ctr"/>
            <a:r>
              <a:rPr lang="cs-CZ" b="1" dirty="0" smtClean="0"/>
              <a:t>(liberace – stejně by nastal)</a:t>
            </a:r>
            <a:endParaRPr lang="cs-CZ" b="1" dirty="0"/>
          </a:p>
        </p:txBody>
      </p:sp>
      <p:sp>
        <p:nvSpPr>
          <p:cNvPr id="6" name="Obdélník 5"/>
          <p:cNvSpPr/>
          <p:nvPr/>
        </p:nvSpPr>
        <p:spPr>
          <a:xfrm>
            <a:off x="4716016"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SUBJEKTIVNÍ</a:t>
            </a:r>
          </a:p>
          <a:p>
            <a:pPr algn="ctr"/>
            <a:r>
              <a:rPr lang="cs-CZ" b="1" dirty="0" smtClean="0"/>
              <a:t>(exkulpace - vyvinění)</a:t>
            </a:r>
            <a:endParaRPr lang="cs-CZ" b="1" dirty="0"/>
          </a:p>
        </p:txBody>
      </p:sp>
    </p:spTree>
    <p:extLst>
      <p:ext uri="{BB962C8B-B14F-4D97-AF65-F5344CB8AC3E}">
        <p14:creationId xmlns:p14="http://schemas.microsoft.com/office/powerpoint/2010/main" val="251334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smtClean="0"/>
          </a:p>
          <a:p>
            <a:pPr marL="0" indent="0">
              <a:buNone/>
            </a:pPr>
            <a:endParaRPr lang="cs-CZ" sz="2000" dirty="0" smtClean="0"/>
          </a:p>
          <a:p>
            <a:pPr marL="0" indent="0">
              <a:buNone/>
            </a:pPr>
            <a:endParaRPr lang="cs-CZ" sz="2000" dirty="0" smtClean="0"/>
          </a:p>
        </p:txBody>
      </p:sp>
      <p:sp>
        <p:nvSpPr>
          <p:cNvPr id="3" name="Nadpis 2"/>
          <p:cNvSpPr>
            <a:spLocks noGrp="1"/>
          </p:cNvSpPr>
          <p:nvPr>
            <p:ph type="title"/>
          </p:nvPr>
        </p:nvSpPr>
        <p:spPr/>
        <p:txBody>
          <a:bodyPr/>
          <a:lstStyle/>
          <a:p>
            <a:r>
              <a:rPr lang="cs-CZ" dirty="0" smtClean="0"/>
              <a:t>Druhy odpovědnosti</a:t>
            </a:r>
            <a:endParaRPr lang="cs-CZ" dirty="0"/>
          </a:p>
        </p:txBody>
      </p:sp>
      <p:sp>
        <p:nvSpPr>
          <p:cNvPr id="5" name="Obdélník 4"/>
          <p:cNvSpPr/>
          <p:nvPr/>
        </p:nvSpPr>
        <p:spPr>
          <a:xfrm>
            <a:off x="1043608"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SOUKROMOPRÁVNÍ</a:t>
            </a:r>
            <a:endParaRPr lang="cs-CZ" b="1" dirty="0"/>
          </a:p>
        </p:txBody>
      </p:sp>
      <p:sp>
        <p:nvSpPr>
          <p:cNvPr id="6" name="Obdélník 5"/>
          <p:cNvSpPr/>
          <p:nvPr/>
        </p:nvSpPr>
        <p:spPr>
          <a:xfrm>
            <a:off x="4716016" y="2492896"/>
            <a:ext cx="331236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VEŘEJNOPRÁVNÍ</a:t>
            </a:r>
            <a:endParaRPr lang="cs-CZ" b="1" dirty="0"/>
          </a:p>
        </p:txBody>
      </p:sp>
    </p:spTree>
    <p:extLst>
      <p:ext uri="{BB962C8B-B14F-4D97-AF65-F5344CB8AC3E}">
        <p14:creationId xmlns:p14="http://schemas.microsoft.com/office/powerpoint/2010/main" val="2066566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odpovědnosti</a:t>
            </a:r>
          </a:p>
        </p:txBody>
      </p:sp>
      <p:graphicFrame>
        <p:nvGraphicFramePr>
          <p:cNvPr id="4" name="Zástupný symbol pro obsah 3"/>
          <p:cNvGraphicFramePr>
            <a:graphicFrameLocks noGrp="1"/>
          </p:cNvGraphicFramePr>
          <p:nvPr>
            <p:ph idx="1"/>
            <p:extLst/>
          </p:nvPr>
        </p:nvGraphicFramePr>
        <p:xfrm>
          <a:off x="938212" y="2286000"/>
          <a:ext cx="7634288"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1031764"/>
      </p:ext>
    </p:extLst>
  </p:cSld>
  <p:clrMapOvr>
    <a:masterClrMapping/>
  </p:clrMapOvr>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329A1A-65F1-45C2-8F63-031A9D9342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3424</Words>
  <Application>Microsoft Office PowerPoint</Application>
  <PresentationFormat>Předvádění na obrazovce (4:3)</PresentationFormat>
  <Paragraphs>336</Paragraphs>
  <Slides>62</Slides>
  <Notes>6</Notes>
  <HiddenSlides>0</HiddenSlides>
  <MMClips>0</MMClips>
  <ScaleCrop>false</ScaleCrop>
  <HeadingPairs>
    <vt:vector size="4" baseType="variant">
      <vt:variant>
        <vt:lpstr>Motiv</vt:lpstr>
      </vt:variant>
      <vt:variant>
        <vt:i4>1</vt:i4>
      </vt:variant>
      <vt:variant>
        <vt:lpstr>Nadpisy snímků</vt:lpstr>
      </vt:variant>
      <vt:variant>
        <vt:i4>62</vt:i4>
      </vt:variant>
    </vt:vector>
  </HeadingPairs>
  <TitlesOfParts>
    <vt:vector size="63" baseType="lpstr">
      <vt:lpstr>DesignTemplate</vt:lpstr>
      <vt:lpstr>Právní odpovědnost ve zdravotnictví</vt:lpstr>
      <vt:lpstr>Co je právní odpovědnost</vt:lpstr>
      <vt:lpstr>Předpoklady vzniku odpovědnosti</vt:lpstr>
      <vt:lpstr>Porušení právní povinnosti</vt:lpstr>
      <vt:lpstr>Typy zavinění</vt:lpstr>
      <vt:lpstr>Typy jednání</vt:lpstr>
      <vt:lpstr>Druhy odpovědnosti</vt:lpstr>
      <vt:lpstr>Druhy odpovědnosti</vt:lpstr>
      <vt:lpstr>Typy odpovědnosti</vt:lpstr>
      <vt:lpstr>Vznik jednoho typu odpovědnosti nevylučuje vznik odpovědnosti jiného typu!!!</vt:lpstr>
      <vt:lpstr>Povinnost prevence</vt:lpstr>
      <vt:lpstr>Lege artis</vt:lpstr>
      <vt:lpstr>Složky lege artis</vt:lpstr>
      <vt:lpstr>Občanskoprávní odpovědnost</vt:lpstr>
      <vt:lpstr>Porušení</vt:lpstr>
      <vt:lpstr>Vyloučení protiprávnosti</vt:lpstr>
      <vt:lpstr>§ 2898 - Nepřihlíží se k ujednání,  </vt:lpstr>
      <vt:lpstr>Náhrada újmy</vt:lpstr>
      <vt:lpstr>Rozsah náhrady újmy</vt:lpstr>
      <vt:lpstr>Rozsah</vt:lpstr>
      <vt:lpstr>Náhrada za ztrátu na výdělku </vt:lpstr>
      <vt:lpstr>Náhrada za ztrátu na důchodu </vt:lpstr>
      <vt:lpstr>Náhrada při ublížení na zdraví</vt:lpstr>
      <vt:lpstr>Usmrcení</vt:lpstr>
      <vt:lpstr>Rozsah náhrady újmy</vt:lpstr>
      <vt:lpstr>Škoda způsobená věcí </vt:lpstr>
      <vt:lpstr>Škoda na odložené věci</vt:lpstr>
      <vt:lpstr>Škoda způsobená informací nebo radou </vt:lpstr>
      <vt:lpstr>Pracovněprávní odpovědnost</vt:lpstr>
      <vt:lpstr>Prevence na straně Zaměstnance</vt:lpstr>
      <vt:lpstr>Odpovědnost zaměstnance za škodu</vt:lpstr>
      <vt:lpstr>Povinnost zaměstnance k náhradě škody</vt:lpstr>
      <vt:lpstr>Povinnost zaměstnance k náhradě škody</vt:lpstr>
      <vt:lpstr>Odpovědnost za neodvrácení škody</vt:lpstr>
      <vt:lpstr>Schodek na svěřených hodnotách</vt:lpstr>
      <vt:lpstr>Ztráta svěřených věcí </vt:lpstr>
      <vt:lpstr>Náhrada škody za schodek + svěřené věci</vt:lpstr>
      <vt:lpstr>Prevenční ustanovení na straně zaměstnavatele</vt:lpstr>
      <vt:lpstr>Náhrada škody Zaměstnavatelem</vt:lpstr>
      <vt:lpstr>Náhrada škody při odvracení škody</vt:lpstr>
      <vt:lpstr>Náhrada škody na odložených věcech</vt:lpstr>
      <vt:lpstr>Rozsah náhrady škody a nemajetkové újmy </vt:lpstr>
      <vt:lpstr>Zproštění se povinnosti k náhradě </vt:lpstr>
      <vt:lpstr>Zproštění se povinnosti k náhradě </vt:lpstr>
      <vt:lpstr>Trestní odpovědnost</vt:lpstr>
      <vt:lpstr>Trestní odpovědnost</vt:lpstr>
      <vt:lpstr>Trestný čin</vt:lpstr>
      <vt:lpstr>Trestný čin je spáchán úmyslně, jestliže pachatel </vt:lpstr>
      <vt:lpstr>Nedbalost je:</vt:lpstr>
      <vt:lpstr>Příklady TČ páchaných zdravotníky</vt:lpstr>
      <vt:lpstr>Příklady TČ páchaných zdravotníky</vt:lpstr>
      <vt:lpstr>Správně-právní odpovědnost</vt:lpstr>
      <vt:lpstr>Stížnost</vt:lpstr>
      <vt:lpstr>Stížnost</vt:lpstr>
      <vt:lpstr>Stížnost ČLK</vt:lpstr>
      <vt:lpstr>Stížnost zdravotní pojišťovně</vt:lpstr>
      <vt:lpstr>Příklad na závěr</vt:lpstr>
      <vt:lpstr>Pan Kovář</vt:lpstr>
      <vt:lpstr>Pan Kovář</vt:lpstr>
      <vt:lpstr>Prezentace aplikace PowerPoint</vt:lpstr>
      <vt:lpstr>Pan Kovář</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2019-09-10T06:48:14Z</dcterms:created>
  <dcterms:modified xsi:type="dcterms:W3CDTF">2019-10-21T13:38:02Z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