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2"/>
  </p:sldMasterIdLst>
  <p:notesMasterIdLst>
    <p:notesMasterId r:id="rId65"/>
  </p:notesMasterIdLst>
  <p:handoutMasterIdLst>
    <p:handoutMasterId r:id="rId66"/>
  </p:handoutMasterIdLst>
  <p:sldIdLst>
    <p:sldId id="256" r:id="rId3"/>
    <p:sldId id="265" r:id="rId4"/>
    <p:sldId id="269" r:id="rId5"/>
    <p:sldId id="268" r:id="rId6"/>
    <p:sldId id="270" r:id="rId7"/>
    <p:sldId id="271" r:id="rId8"/>
    <p:sldId id="272" r:id="rId9"/>
    <p:sldId id="273" r:id="rId10"/>
    <p:sldId id="274" r:id="rId11"/>
    <p:sldId id="275" r:id="rId12"/>
    <p:sldId id="277" r:id="rId13"/>
    <p:sldId id="267" r:id="rId14"/>
    <p:sldId id="276" r:id="rId15"/>
    <p:sldId id="278" r:id="rId16"/>
    <p:sldId id="280" r:id="rId17"/>
    <p:sldId id="283" r:id="rId18"/>
    <p:sldId id="290" r:id="rId19"/>
    <p:sldId id="282" r:id="rId20"/>
    <p:sldId id="281" r:id="rId21"/>
    <p:sldId id="285" r:id="rId22"/>
    <p:sldId id="288" r:id="rId23"/>
    <p:sldId id="289" r:id="rId24"/>
    <p:sldId id="286" r:id="rId25"/>
    <p:sldId id="287" r:id="rId26"/>
    <p:sldId id="284" r:id="rId27"/>
    <p:sldId id="291" r:id="rId28"/>
    <p:sldId id="292" r:id="rId29"/>
    <p:sldId id="293" r:id="rId30"/>
    <p:sldId id="294" r:id="rId31"/>
    <p:sldId id="296" r:id="rId32"/>
    <p:sldId id="297" r:id="rId33"/>
    <p:sldId id="298" r:id="rId34"/>
    <p:sldId id="299" r:id="rId35"/>
    <p:sldId id="300" r:id="rId36"/>
    <p:sldId id="301" r:id="rId37"/>
    <p:sldId id="302" r:id="rId38"/>
    <p:sldId id="303" r:id="rId39"/>
    <p:sldId id="304" r:id="rId40"/>
    <p:sldId id="305" r:id="rId41"/>
    <p:sldId id="306" r:id="rId42"/>
    <p:sldId id="307" r:id="rId43"/>
    <p:sldId id="308" r:id="rId44"/>
    <p:sldId id="309" r:id="rId45"/>
    <p:sldId id="310" r:id="rId46"/>
    <p:sldId id="311" r:id="rId47"/>
    <p:sldId id="313" r:id="rId48"/>
    <p:sldId id="314" r:id="rId49"/>
    <p:sldId id="315" r:id="rId50"/>
    <p:sldId id="316" r:id="rId51"/>
    <p:sldId id="317" r:id="rId52"/>
    <p:sldId id="318" r:id="rId53"/>
    <p:sldId id="319" r:id="rId54"/>
    <p:sldId id="320" r:id="rId55"/>
    <p:sldId id="321" r:id="rId56"/>
    <p:sldId id="322" r:id="rId57"/>
    <p:sldId id="323" r:id="rId58"/>
    <p:sldId id="324" r:id="rId59"/>
    <p:sldId id="325" r:id="rId60"/>
    <p:sldId id="326" r:id="rId61"/>
    <p:sldId id="327" r:id="rId62"/>
    <p:sldId id="328" r:id="rId63"/>
    <p:sldId id="329" r:id="rId6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0FF1CE12-B100-0000-0000-000000000002}"/>
</file>

<file path=ppt/viewProps.xml><?xml version="1.0" encoding="utf-8"?>
<p:viewPr xmlns:a="http://schemas.openxmlformats.org/drawingml/2006/main" xmlns:r="http://schemas.openxmlformats.org/officeDocument/2006/relationships" xmlns:p="http://schemas.openxmlformats.org/presentationml/2006/main">
  <p:normalViewPr>
    <p:restoredLeft sz="17697" autoAdjust="0"/>
    <p:restoredTop sz="86410"/>
  </p:normalViewPr>
  <p:slideViewPr>
    <p:cSldViewPr>
      <p:cViewPr varScale="1">
        <p:scale>
          <a:sx n="75" d="100"/>
          <a:sy n="75" d="100"/>
        </p:scale>
        <p:origin x="-108" y="-924"/>
      </p:cViewPr>
      <p:guideLst>
        <p:guide orient="horz" pos="2160"/>
        <p:guide pos="2880"/>
      </p:guideLst>
    </p:cSldViewPr>
  </p:slideViewPr>
  <p:outlineViewPr>
    <p:cViewPr>
      <p:scale>
        <a:sx n="1" d="1"/>
        <a:sy n="1" d="1"/>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1.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6E78682-9F45-4F97-A3FC-6EAE728D18EC}" type="doc">
      <dgm:prSet loTypeId="urn:microsoft.com/office/officeart/2005/8/layout/hProcess9" loCatId="process" qsTypeId="urn:microsoft.com/office/officeart/2005/8/quickstyle/simple1" qsCatId="simple" csTypeId="urn:microsoft.com/office/officeart/2005/8/colors/colorful3" csCatId="colorful" phldr="1"/>
      <dgm:spPr/>
    </dgm:pt>
    <dgm:pt modelId="{82D0DCAB-2DF8-4059-8143-94CF19C64E30}">
      <dgm:prSet phldrT="[Text]"/>
      <dgm:spPr/>
      <dgm:t>
        <a:bodyPr/>
        <a:lstStyle/>
        <a:p>
          <a:r>
            <a:rPr lang="cs-CZ" dirty="0" smtClean="0"/>
            <a:t>Porušení právní povinnosti</a:t>
          </a:r>
          <a:endParaRPr lang="cs-CZ" dirty="0"/>
        </a:p>
      </dgm:t>
    </dgm:pt>
    <dgm:pt modelId="{0DA588AF-547E-4747-931E-DC48EAFCC4DB}" type="parTrans" cxnId="{33A8249D-DBAA-4268-92F4-4EE76E1BDC70}">
      <dgm:prSet/>
      <dgm:spPr/>
      <dgm:t>
        <a:bodyPr/>
        <a:lstStyle/>
        <a:p>
          <a:endParaRPr lang="cs-CZ"/>
        </a:p>
      </dgm:t>
    </dgm:pt>
    <dgm:pt modelId="{34B3A686-6A6C-415F-9185-5A171E6A7918}" type="sibTrans" cxnId="{33A8249D-DBAA-4268-92F4-4EE76E1BDC70}">
      <dgm:prSet/>
      <dgm:spPr/>
      <dgm:t>
        <a:bodyPr/>
        <a:lstStyle/>
        <a:p>
          <a:endParaRPr lang="cs-CZ"/>
        </a:p>
      </dgm:t>
    </dgm:pt>
    <dgm:pt modelId="{8FBBEFA6-E364-40CB-AC10-394524D0D082}">
      <dgm:prSet phldrT="[Text]"/>
      <dgm:spPr/>
      <dgm:t>
        <a:bodyPr/>
        <a:lstStyle/>
        <a:p>
          <a:r>
            <a:rPr lang="cs-CZ" dirty="0" smtClean="0"/>
            <a:t>Příčinná souvislost</a:t>
          </a:r>
          <a:endParaRPr lang="cs-CZ" dirty="0"/>
        </a:p>
      </dgm:t>
    </dgm:pt>
    <dgm:pt modelId="{46AF3EB6-9EF2-4630-9765-018D82DD538B}" type="parTrans" cxnId="{5D7B6C66-6027-4E57-863B-F8E504890ACD}">
      <dgm:prSet/>
      <dgm:spPr/>
      <dgm:t>
        <a:bodyPr/>
        <a:lstStyle/>
        <a:p>
          <a:endParaRPr lang="cs-CZ"/>
        </a:p>
      </dgm:t>
    </dgm:pt>
    <dgm:pt modelId="{E69442C7-F1DB-481F-8941-F7A8370F25EC}" type="sibTrans" cxnId="{5D7B6C66-6027-4E57-863B-F8E504890ACD}">
      <dgm:prSet/>
      <dgm:spPr/>
      <dgm:t>
        <a:bodyPr/>
        <a:lstStyle/>
        <a:p>
          <a:endParaRPr lang="cs-CZ"/>
        </a:p>
      </dgm:t>
    </dgm:pt>
    <dgm:pt modelId="{D868B3D2-0462-4CD5-A4CB-6D13AAF940DD}">
      <dgm:prSet phldrT="[Text]"/>
      <dgm:spPr/>
      <dgm:t>
        <a:bodyPr/>
        <a:lstStyle/>
        <a:p>
          <a:r>
            <a:rPr lang="cs-CZ" dirty="0" smtClean="0"/>
            <a:t>Škoda/porušení právem chráněného zájmu </a:t>
          </a:r>
          <a:endParaRPr lang="cs-CZ" dirty="0"/>
        </a:p>
      </dgm:t>
    </dgm:pt>
    <dgm:pt modelId="{FDCFD825-698D-4E4E-A5C9-CF8FC4321FB2}" type="parTrans" cxnId="{AAE64D3B-F43E-440F-949D-96EEF382128B}">
      <dgm:prSet/>
      <dgm:spPr/>
      <dgm:t>
        <a:bodyPr/>
        <a:lstStyle/>
        <a:p>
          <a:endParaRPr lang="cs-CZ"/>
        </a:p>
      </dgm:t>
    </dgm:pt>
    <dgm:pt modelId="{BC953A2A-1F84-49C5-AD49-C43F319458F7}" type="sibTrans" cxnId="{AAE64D3B-F43E-440F-949D-96EEF382128B}">
      <dgm:prSet/>
      <dgm:spPr/>
      <dgm:t>
        <a:bodyPr/>
        <a:lstStyle/>
        <a:p>
          <a:endParaRPr lang="cs-CZ"/>
        </a:p>
      </dgm:t>
    </dgm:pt>
    <dgm:pt modelId="{28A1986A-0A2D-4C57-B38B-70BE5B4C5578}" type="pres">
      <dgm:prSet presAssocID="{E6E78682-9F45-4F97-A3FC-6EAE728D18EC}" presName="CompostProcess" presStyleCnt="0">
        <dgm:presLayoutVars>
          <dgm:dir/>
          <dgm:resizeHandles val="exact"/>
        </dgm:presLayoutVars>
      </dgm:prSet>
      <dgm:spPr/>
    </dgm:pt>
    <dgm:pt modelId="{88F4B9F3-8E4E-4CC6-B36D-6AA6CB437AFC}" type="pres">
      <dgm:prSet presAssocID="{E6E78682-9F45-4F97-A3FC-6EAE728D18EC}" presName="arrow" presStyleLbl="bgShp" presStyleIdx="0" presStyleCnt="1"/>
      <dgm:spPr/>
      <dgm:t>
        <a:bodyPr/>
        <a:lstStyle/>
        <a:p>
          <a:endParaRPr lang="cs-CZ"/>
        </a:p>
      </dgm:t>
    </dgm:pt>
    <dgm:pt modelId="{CDB6E269-A806-4C24-8CBB-323F4941AA26}" type="pres">
      <dgm:prSet presAssocID="{E6E78682-9F45-4F97-A3FC-6EAE728D18EC}" presName="linearProcess" presStyleCnt="0"/>
      <dgm:spPr/>
    </dgm:pt>
    <dgm:pt modelId="{CE714229-4FDB-44DC-993E-48CE13974932}" type="pres">
      <dgm:prSet presAssocID="{82D0DCAB-2DF8-4059-8143-94CF19C64E30}" presName="textNode" presStyleLbl="node1" presStyleIdx="0" presStyleCnt="3">
        <dgm:presLayoutVars>
          <dgm:bulletEnabled val="1"/>
        </dgm:presLayoutVars>
      </dgm:prSet>
      <dgm:spPr/>
      <dgm:t>
        <a:bodyPr/>
        <a:lstStyle/>
        <a:p>
          <a:endParaRPr lang="cs-CZ"/>
        </a:p>
      </dgm:t>
    </dgm:pt>
    <dgm:pt modelId="{7F269F10-D311-41D9-A08E-D09EB9397621}" type="pres">
      <dgm:prSet presAssocID="{34B3A686-6A6C-415F-9185-5A171E6A7918}" presName="sibTrans" presStyleCnt="0"/>
      <dgm:spPr/>
    </dgm:pt>
    <dgm:pt modelId="{0F8AB609-0B9C-42D2-ADB8-B0CDEF09A769}" type="pres">
      <dgm:prSet presAssocID="{8FBBEFA6-E364-40CB-AC10-394524D0D082}" presName="textNode" presStyleLbl="node1" presStyleIdx="1" presStyleCnt="3">
        <dgm:presLayoutVars>
          <dgm:bulletEnabled val="1"/>
        </dgm:presLayoutVars>
      </dgm:prSet>
      <dgm:spPr/>
      <dgm:t>
        <a:bodyPr/>
        <a:lstStyle/>
        <a:p>
          <a:endParaRPr lang="cs-CZ"/>
        </a:p>
      </dgm:t>
    </dgm:pt>
    <dgm:pt modelId="{B3A0D40A-9BE0-4527-AA78-CF85501F151E}" type="pres">
      <dgm:prSet presAssocID="{E69442C7-F1DB-481F-8941-F7A8370F25EC}" presName="sibTrans" presStyleCnt="0"/>
      <dgm:spPr/>
    </dgm:pt>
    <dgm:pt modelId="{8B4FE3F0-24A0-468E-BC57-0C15AD6D5069}" type="pres">
      <dgm:prSet presAssocID="{D868B3D2-0462-4CD5-A4CB-6D13AAF940DD}" presName="textNode" presStyleLbl="node1" presStyleIdx="2" presStyleCnt="3">
        <dgm:presLayoutVars>
          <dgm:bulletEnabled val="1"/>
        </dgm:presLayoutVars>
      </dgm:prSet>
      <dgm:spPr/>
      <dgm:t>
        <a:bodyPr/>
        <a:lstStyle/>
        <a:p>
          <a:endParaRPr lang="cs-CZ"/>
        </a:p>
      </dgm:t>
    </dgm:pt>
  </dgm:ptLst>
  <dgm:cxnLst>
    <dgm:cxn modelId="{B7C44777-BC85-42A7-B5AD-F78B080DDEBC}" type="presOf" srcId="{D868B3D2-0462-4CD5-A4CB-6D13AAF940DD}" destId="{8B4FE3F0-24A0-468E-BC57-0C15AD6D5069}" srcOrd="0" destOrd="0" presId="urn:microsoft.com/office/officeart/2005/8/layout/hProcess9"/>
    <dgm:cxn modelId="{5D7B6C66-6027-4E57-863B-F8E504890ACD}" srcId="{E6E78682-9F45-4F97-A3FC-6EAE728D18EC}" destId="{8FBBEFA6-E364-40CB-AC10-394524D0D082}" srcOrd="1" destOrd="0" parTransId="{46AF3EB6-9EF2-4630-9765-018D82DD538B}" sibTransId="{E69442C7-F1DB-481F-8941-F7A8370F25EC}"/>
    <dgm:cxn modelId="{33A8249D-DBAA-4268-92F4-4EE76E1BDC70}" srcId="{E6E78682-9F45-4F97-A3FC-6EAE728D18EC}" destId="{82D0DCAB-2DF8-4059-8143-94CF19C64E30}" srcOrd="0" destOrd="0" parTransId="{0DA588AF-547E-4747-931E-DC48EAFCC4DB}" sibTransId="{34B3A686-6A6C-415F-9185-5A171E6A7918}"/>
    <dgm:cxn modelId="{AAE64D3B-F43E-440F-949D-96EEF382128B}" srcId="{E6E78682-9F45-4F97-A3FC-6EAE728D18EC}" destId="{D868B3D2-0462-4CD5-A4CB-6D13AAF940DD}" srcOrd="2" destOrd="0" parTransId="{FDCFD825-698D-4E4E-A5C9-CF8FC4321FB2}" sibTransId="{BC953A2A-1F84-49C5-AD49-C43F319458F7}"/>
    <dgm:cxn modelId="{812DC118-7CE6-4225-916D-61660412151A}" type="presOf" srcId="{82D0DCAB-2DF8-4059-8143-94CF19C64E30}" destId="{CE714229-4FDB-44DC-993E-48CE13974932}" srcOrd="0" destOrd="0" presId="urn:microsoft.com/office/officeart/2005/8/layout/hProcess9"/>
    <dgm:cxn modelId="{C3200286-5451-4522-A8E5-71245A05F9E0}" type="presOf" srcId="{8FBBEFA6-E364-40CB-AC10-394524D0D082}" destId="{0F8AB609-0B9C-42D2-ADB8-B0CDEF09A769}" srcOrd="0" destOrd="0" presId="urn:microsoft.com/office/officeart/2005/8/layout/hProcess9"/>
    <dgm:cxn modelId="{00CFCBCA-A6B1-43F7-82F0-7872257B8383}" type="presOf" srcId="{E6E78682-9F45-4F97-A3FC-6EAE728D18EC}" destId="{28A1986A-0A2D-4C57-B38B-70BE5B4C5578}" srcOrd="0" destOrd="0" presId="urn:microsoft.com/office/officeart/2005/8/layout/hProcess9"/>
    <dgm:cxn modelId="{9EFB5157-9BD3-414D-9E21-F2CAB3611027}" type="presParOf" srcId="{28A1986A-0A2D-4C57-B38B-70BE5B4C5578}" destId="{88F4B9F3-8E4E-4CC6-B36D-6AA6CB437AFC}" srcOrd="0" destOrd="0" presId="urn:microsoft.com/office/officeart/2005/8/layout/hProcess9"/>
    <dgm:cxn modelId="{DBA35E75-24FB-42DF-B239-3DFB3ACECB6E}" type="presParOf" srcId="{28A1986A-0A2D-4C57-B38B-70BE5B4C5578}" destId="{CDB6E269-A806-4C24-8CBB-323F4941AA26}" srcOrd="1" destOrd="0" presId="urn:microsoft.com/office/officeart/2005/8/layout/hProcess9"/>
    <dgm:cxn modelId="{2B327911-3E3F-4F20-BD0E-523AB321B0DC}" type="presParOf" srcId="{CDB6E269-A806-4C24-8CBB-323F4941AA26}" destId="{CE714229-4FDB-44DC-993E-48CE13974932}" srcOrd="0" destOrd="0" presId="urn:microsoft.com/office/officeart/2005/8/layout/hProcess9"/>
    <dgm:cxn modelId="{9EF107A0-E424-493C-830D-378CA829C480}" type="presParOf" srcId="{CDB6E269-A806-4C24-8CBB-323F4941AA26}" destId="{7F269F10-D311-41D9-A08E-D09EB9397621}" srcOrd="1" destOrd="0" presId="urn:microsoft.com/office/officeart/2005/8/layout/hProcess9"/>
    <dgm:cxn modelId="{EBD75253-9C0E-49C9-87B6-318A6CF74B5B}" type="presParOf" srcId="{CDB6E269-A806-4C24-8CBB-323F4941AA26}" destId="{0F8AB609-0B9C-42D2-ADB8-B0CDEF09A769}" srcOrd="2" destOrd="0" presId="urn:microsoft.com/office/officeart/2005/8/layout/hProcess9"/>
    <dgm:cxn modelId="{5FBEAA85-2D04-41FB-B72D-2F513CF27707}" type="presParOf" srcId="{CDB6E269-A806-4C24-8CBB-323F4941AA26}" destId="{B3A0D40A-9BE0-4527-AA78-CF85501F151E}" srcOrd="3" destOrd="0" presId="urn:microsoft.com/office/officeart/2005/8/layout/hProcess9"/>
    <dgm:cxn modelId="{DEEB33E1-E773-40DD-888E-20671DC58AE1}" type="presParOf" srcId="{CDB6E269-A806-4C24-8CBB-323F4941AA26}" destId="{8B4FE3F0-24A0-468E-BC57-0C15AD6D5069}"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744F71FD-D01A-4483-8A8B-6F5BEC4E3084}"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cs-CZ"/>
        </a:p>
      </dgm:t>
    </dgm:pt>
    <dgm:pt modelId="{BF129621-AAAE-4C92-97E1-232A09314C36}">
      <dgm:prSet/>
      <dgm:spPr/>
      <dgm:t>
        <a:bodyPr/>
        <a:lstStyle/>
        <a:p>
          <a:pPr rtl="0"/>
          <a:r>
            <a:rPr lang="cs-CZ" dirty="0" smtClean="0"/>
            <a:t>Občanskoprávní</a:t>
          </a:r>
          <a:endParaRPr lang="cs-CZ" dirty="0"/>
        </a:p>
      </dgm:t>
    </dgm:pt>
    <dgm:pt modelId="{6EC4F727-2271-473C-A0FA-A04699E12972}" type="parTrans" cxnId="{680586DF-00DE-4A61-B55F-F5F923901A5E}">
      <dgm:prSet/>
      <dgm:spPr/>
      <dgm:t>
        <a:bodyPr/>
        <a:lstStyle/>
        <a:p>
          <a:endParaRPr lang="cs-CZ"/>
        </a:p>
      </dgm:t>
    </dgm:pt>
    <dgm:pt modelId="{45D7173B-BC5A-4587-A492-636FFC06607F}" type="sibTrans" cxnId="{680586DF-00DE-4A61-B55F-F5F923901A5E}">
      <dgm:prSet/>
      <dgm:spPr/>
      <dgm:t>
        <a:bodyPr/>
        <a:lstStyle/>
        <a:p>
          <a:endParaRPr lang="cs-CZ"/>
        </a:p>
      </dgm:t>
    </dgm:pt>
    <dgm:pt modelId="{FE57FEC3-E767-47AB-BA34-3080C1E9CFD1}">
      <dgm:prSet/>
      <dgm:spPr/>
      <dgm:t>
        <a:bodyPr/>
        <a:lstStyle/>
        <a:p>
          <a:pPr rtl="0"/>
          <a:r>
            <a:rPr lang="cs-CZ" smtClean="0"/>
            <a:t>Pracovněprávní</a:t>
          </a:r>
          <a:endParaRPr lang="cs-CZ"/>
        </a:p>
      </dgm:t>
    </dgm:pt>
    <dgm:pt modelId="{AB0D70C8-3CB0-45C4-92BA-C88827B000C6}" type="parTrans" cxnId="{7EB93A8C-C1C0-46E8-8BD4-D6737B4C5EBB}">
      <dgm:prSet/>
      <dgm:spPr/>
      <dgm:t>
        <a:bodyPr/>
        <a:lstStyle/>
        <a:p>
          <a:endParaRPr lang="cs-CZ"/>
        </a:p>
      </dgm:t>
    </dgm:pt>
    <dgm:pt modelId="{55037C6D-4C45-4CBA-B62F-366E10F93853}" type="sibTrans" cxnId="{7EB93A8C-C1C0-46E8-8BD4-D6737B4C5EBB}">
      <dgm:prSet/>
      <dgm:spPr/>
      <dgm:t>
        <a:bodyPr/>
        <a:lstStyle/>
        <a:p>
          <a:endParaRPr lang="cs-CZ"/>
        </a:p>
      </dgm:t>
    </dgm:pt>
    <dgm:pt modelId="{0681101C-443B-4B79-B8D1-6D0C9279F667}">
      <dgm:prSet/>
      <dgm:spPr/>
      <dgm:t>
        <a:bodyPr/>
        <a:lstStyle/>
        <a:p>
          <a:pPr rtl="0"/>
          <a:r>
            <a:rPr lang="cs-CZ" smtClean="0"/>
            <a:t>Správní</a:t>
          </a:r>
          <a:endParaRPr lang="cs-CZ"/>
        </a:p>
      </dgm:t>
    </dgm:pt>
    <dgm:pt modelId="{A082973B-0D6E-4C3C-9A18-E09F1C90489D}" type="parTrans" cxnId="{FC639D1F-E500-4829-9822-B4892A2B61F6}">
      <dgm:prSet/>
      <dgm:spPr/>
      <dgm:t>
        <a:bodyPr/>
        <a:lstStyle/>
        <a:p>
          <a:endParaRPr lang="cs-CZ"/>
        </a:p>
      </dgm:t>
    </dgm:pt>
    <dgm:pt modelId="{CC70DFF4-5387-4BC7-B06A-5B62B4CD028D}" type="sibTrans" cxnId="{FC639D1F-E500-4829-9822-B4892A2B61F6}">
      <dgm:prSet/>
      <dgm:spPr/>
      <dgm:t>
        <a:bodyPr/>
        <a:lstStyle/>
        <a:p>
          <a:endParaRPr lang="cs-CZ"/>
        </a:p>
      </dgm:t>
    </dgm:pt>
    <dgm:pt modelId="{84972211-5496-49E7-BD69-684FA1A7EF60}">
      <dgm:prSet/>
      <dgm:spPr/>
      <dgm:t>
        <a:bodyPr/>
        <a:lstStyle/>
        <a:p>
          <a:pPr rtl="0"/>
          <a:r>
            <a:rPr lang="cs-CZ" dirty="0" smtClean="0"/>
            <a:t>Trestní</a:t>
          </a:r>
          <a:endParaRPr lang="cs-CZ" dirty="0"/>
        </a:p>
      </dgm:t>
    </dgm:pt>
    <dgm:pt modelId="{999CBB3B-2E00-400F-9D59-EE7036425503}" type="parTrans" cxnId="{653BAC91-8DDF-4BA8-AAA8-13F6875A4157}">
      <dgm:prSet/>
      <dgm:spPr/>
      <dgm:t>
        <a:bodyPr/>
        <a:lstStyle/>
        <a:p>
          <a:endParaRPr lang="cs-CZ"/>
        </a:p>
      </dgm:t>
    </dgm:pt>
    <dgm:pt modelId="{341E2F9B-56F7-4918-B69E-AE2D3F2F3AC3}" type="sibTrans" cxnId="{653BAC91-8DDF-4BA8-AAA8-13F6875A4157}">
      <dgm:prSet/>
      <dgm:spPr/>
      <dgm:t>
        <a:bodyPr/>
        <a:lstStyle/>
        <a:p>
          <a:endParaRPr lang="cs-CZ"/>
        </a:p>
      </dgm:t>
    </dgm:pt>
    <dgm:pt modelId="{2AECF811-722D-476D-B58D-92AC58D696B2}">
      <dgm:prSet/>
      <dgm:spPr/>
      <dgm:t>
        <a:bodyPr/>
        <a:lstStyle/>
        <a:p>
          <a:pPr rtl="0"/>
          <a:r>
            <a:rPr lang="cs-CZ" dirty="0" smtClean="0"/>
            <a:t>Disciplinární</a:t>
          </a:r>
          <a:endParaRPr lang="cs-CZ" dirty="0"/>
        </a:p>
      </dgm:t>
    </dgm:pt>
    <dgm:pt modelId="{07A2F4DC-A497-4E66-81C8-21AF03846A9F}" type="parTrans" cxnId="{7EA7686F-BB46-4D3A-9233-01AD8281471D}">
      <dgm:prSet/>
      <dgm:spPr/>
      <dgm:t>
        <a:bodyPr/>
        <a:lstStyle/>
        <a:p>
          <a:endParaRPr lang="cs-CZ"/>
        </a:p>
      </dgm:t>
    </dgm:pt>
    <dgm:pt modelId="{574CB193-5F1A-427B-856B-DB768DE21F51}" type="sibTrans" cxnId="{7EA7686F-BB46-4D3A-9233-01AD8281471D}">
      <dgm:prSet/>
      <dgm:spPr/>
      <dgm:t>
        <a:bodyPr/>
        <a:lstStyle/>
        <a:p>
          <a:endParaRPr lang="cs-CZ"/>
        </a:p>
      </dgm:t>
    </dgm:pt>
    <dgm:pt modelId="{B7B2F97E-7165-4607-848D-95788042D8C9}" type="pres">
      <dgm:prSet presAssocID="{744F71FD-D01A-4483-8A8B-6F5BEC4E3084}" presName="diagram" presStyleCnt="0">
        <dgm:presLayoutVars>
          <dgm:dir/>
          <dgm:resizeHandles val="exact"/>
        </dgm:presLayoutVars>
      </dgm:prSet>
      <dgm:spPr/>
      <dgm:t>
        <a:bodyPr/>
        <a:lstStyle/>
        <a:p>
          <a:endParaRPr lang="cs-CZ"/>
        </a:p>
      </dgm:t>
    </dgm:pt>
    <dgm:pt modelId="{2316FA72-3BDA-4E8F-A8E3-4D4BBAE278E4}" type="pres">
      <dgm:prSet presAssocID="{BF129621-AAAE-4C92-97E1-232A09314C36}" presName="node" presStyleLbl="node1" presStyleIdx="0" presStyleCnt="5">
        <dgm:presLayoutVars>
          <dgm:bulletEnabled val="1"/>
        </dgm:presLayoutVars>
      </dgm:prSet>
      <dgm:spPr/>
      <dgm:t>
        <a:bodyPr/>
        <a:lstStyle/>
        <a:p>
          <a:endParaRPr lang="cs-CZ"/>
        </a:p>
      </dgm:t>
    </dgm:pt>
    <dgm:pt modelId="{96BE477E-04AA-4AA6-8478-274C60CB7C7D}" type="pres">
      <dgm:prSet presAssocID="{45D7173B-BC5A-4587-A492-636FFC06607F}" presName="sibTrans" presStyleCnt="0"/>
      <dgm:spPr/>
    </dgm:pt>
    <dgm:pt modelId="{55FF1A21-93DD-4F72-B6F5-9537EF191E31}" type="pres">
      <dgm:prSet presAssocID="{FE57FEC3-E767-47AB-BA34-3080C1E9CFD1}" presName="node" presStyleLbl="node1" presStyleIdx="1" presStyleCnt="5">
        <dgm:presLayoutVars>
          <dgm:bulletEnabled val="1"/>
        </dgm:presLayoutVars>
      </dgm:prSet>
      <dgm:spPr/>
      <dgm:t>
        <a:bodyPr/>
        <a:lstStyle/>
        <a:p>
          <a:endParaRPr lang="cs-CZ"/>
        </a:p>
      </dgm:t>
    </dgm:pt>
    <dgm:pt modelId="{CBAC55EA-C85E-4744-B63D-22C65DCE8821}" type="pres">
      <dgm:prSet presAssocID="{55037C6D-4C45-4CBA-B62F-366E10F93853}" presName="sibTrans" presStyleCnt="0"/>
      <dgm:spPr/>
    </dgm:pt>
    <dgm:pt modelId="{67E57CF2-BE2C-47C8-AEF5-137048514E27}" type="pres">
      <dgm:prSet presAssocID="{0681101C-443B-4B79-B8D1-6D0C9279F667}" presName="node" presStyleLbl="node1" presStyleIdx="2" presStyleCnt="5">
        <dgm:presLayoutVars>
          <dgm:bulletEnabled val="1"/>
        </dgm:presLayoutVars>
      </dgm:prSet>
      <dgm:spPr/>
      <dgm:t>
        <a:bodyPr/>
        <a:lstStyle/>
        <a:p>
          <a:endParaRPr lang="cs-CZ"/>
        </a:p>
      </dgm:t>
    </dgm:pt>
    <dgm:pt modelId="{3BEF0CD9-BFB6-4B64-A11A-BB18E90B2464}" type="pres">
      <dgm:prSet presAssocID="{CC70DFF4-5387-4BC7-B06A-5B62B4CD028D}" presName="sibTrans" presStyleCnt="0"/>
      <dgm:spPr/>
    </dgm:pt>
    <dgm:pt modelId="{25DB820A-09E7-47C4-8265-AE05A074B592}" type="pres">
      <dgm:prSet presAssocID="{84972211-5496-49E7-BD69-684FA1A7EF60}" presName="node" presStyleLbl="node1" presStyleIdx="3" presStyleCnt="5">
        <dgm:presLayoutVars>
          <dgm:bulletEnabled val="1"/>
        </dgm:presLayoutVars>
      </dgm:prSet>
      <dgm:spPr/>
      <dgm:t>
        <a:bodyPr/>
        <a:lstStyle/>
        <a:p>
          <a:endParaRPr lang="cs-CZ"/>
        </a:p>
      </dgm:t>
    </dgm:pt>
    <dgm:pt modelId="{4800C643-F6EE-4340-85AC-70FF037D6FFD}" type="pres">
      <dgm:prSet presAssocID="{341E2F9B-56F7-4918-B69E-AE2D3F2F3AC3}" presName="sibTrans" presStyleCnt="0"/>
      <dgm:spPr/>
    </dgm:pt>
    <dgm:pt modelId="{38470576-7B94-46BE-B422-E43DA0AFB659}" type="pres">
      <dgm:prSet presAssocID="{2AECF811-722D-476D-B58D-92AC58D696B2}" presName="node" presStyleLbl="node1" presStyleIdx="4" presStyleCnt="5">
        <dgm:presLayoutVars>
          <dgm:bulletEnabled val="1"/>
        </dgm:presLayoutVars>
      </dgm:prSet>
      <dgm:spPr/>
      <dgm:t>
        <a:bodyPr/>
        <a:lstStyle/>
        <a:p>
          <a:endParaRPr lang="cs-CZ"/>
        </a:p>
      </dgm:t>
    </dgm:pt>
  </dgm:ptLst>
  <dgm:cxnLst>
    <dgm:cxn modelId="{680586DF-00DE-4A61-B55F-F5F923901A5E}" srcId="{744F71FD-D01A-4483-8A8B-6F5BEC4E3084}" destId="{BF129621-AAAE-4C92-97E1-232A09314C36}" srcOrd="0" destOrd="0" parTransId="{6EC4F727-2271-473C-A0FA-A04699E12972}" sibTransId="{45D7173B-BC5A-4587-A492-636FFC06607F}"/>
    <dgm:cxn modelId="{ADAD0CA0-3CAD-47C2-92EE-C0C1EF3944C5}" type="presOf" srcId="{FE57FEC3-E767-47AB-BA34-3080C1E9CFD1}" destId="{55FF1A21-93DD-4F72-B6F5-9537EF191E31}" srcOrd="0" destOrd="0" presId="urn:microsoft.com/office/officeart/2005/8/layout/default"/>
    <dgm:cxn modelId="{653BAC91-8DDF-4BA8-AAA8-13F6875A4157}" srcId="{744F71FD-D01A-4483-8A8B-6F5BEC4E3084}" destId="{84972211-5496-49E7-BD69-684FA1A7EF60}" srcOrd="3" destOrd="0" parTransId="{999CBB3B-2E00-400F-9D59-EE7036425503}" sibTransId="{341E2F9B-56F7-4918-B69E-AE2D3F2F3AC3}"/>
    <dgm:cxn modelId="{1CDE358A-78E7-4022-909D-A802A7D50C03}" type="presOf" srcId="{84972211-5496-49E7-BD69-684FA1A7EF60}" destId="{25DB820A-09E7-47C4-8265-AE05A074B592}" srcOrd="0" destOrd="0" presId="urn:microsoft.com/office/officeart/2005/8/layout/default"/>
    <dgm:cxn modelId="{7EB93A8C-C1C0-46E8-8BD4-D6737B4C5EBB}" srcId="{744F71FD-D01A-4483-8A8B-6F5BEC4E3084}" destId="{FE57FEC3-E767-47AB-BA34-3080C1E9CFD1}" srcOrd="1" destOrd="0" parTransId="{AB0D70C8-3CB0-45C4-92BA-C88827B000C6}" sibTransId="{55037C6D-4C45-4CBA-B62F-366E10F93853}"/>
    <dgm:cxn modelId="{A629242F-F6E5-4802-9EF6-FD923A4BEB63}" type="presOf" srcId="{744F71FD-D01A-4483-8A8B-6F5BEC4E3084}" destId="{B7B2F97E-7165-4607-848D-95788042D8C9}" srcOrd="0" destOrd="0" presId="urn:microsoft.com/office/officeart/2005/8/layout/default"/>
    <dgm:cxn modelId="{FC639D1F-E500-4829-9822-B4892A2B61F6}" srcId="{744F71FD-D01A-4483-8A8B-6F5BEC4E3084}" destId="{0681101C-443B-4B79-B8D1-6D0C9279F667}" srcOrd="2" destOrd="0" parTransId="{A082973B-0D6E-4C3C-9A18-E09F1C90489D}" sibTransId="{CC70DFF4-5387-4BC7-B06A-5B62B4CD028D}"/>
    <dgm:cxn modelId="{5BF207C4-7ED4-47CB-B6F8-7E380468A32E}" type="presOf" srcId="{BF129621-AAAE-4C92-97E1-232A09314C36}" destId="{2316FA72-3BDA-4E8F-A8E3-4D4BBAE278E4}" srcOrd="0" destOrd="0" presId="urn:microsoft.com/office/officeart/2005/8/layout/default"/>
    <dgm:cxn modelId="{7EA7686F-BB46-4D3A-9233-01AD8281471D}" srcId="{744F71FD-D01A-4483-8A8B-6F5BEC4E3084}" destId="{2AECF811-722D-476D-B58D-92AC58D696B2}" srcOrd="4" destOrd="0" parTransId="{07A2F4DC-A497-4E66-81C8-21AF03846A9F}" sibTransId="{574CB193-5F1A-427B-856B-DB768DE21F51}"/>
    <dgm:cxn modelId="{A0B9FC07-F876-420E-9933-B87C3B7CE5F8}" type="presOf" srcId="{0681101C-443B-4B79-B8D1-6D0C9279F667}" destId="{67E57CF2-BE2C-47C8-AEF5-137048514E27}" srcOrd="0" destOrd="0" presId="urn:microsoft.com/office/officeart/2005/8/layout/default"/>
    <dgm:cxn modelId="{8436461F-A0FD-4971-B019-1B83D0BFF625}" type="presOf" srcId="{2AECF811-722D-476D-B58D-92AC58D696B2}" destId="{38470576-7B94-46BE-B422-E43DA0AFB659}" srcOrd="0" destOrd="0" presId="urn:microsoft.com/office/officeart/2005/8/layout/default"/>
    <dgm:cxn modelId="{4CF588E8-D7DA-45A8-90F3-989C444E5C77}" type="presParOf" srcId="{B7B2F97E-7165-4607-848D-95788042D8C9}" destId="{2316FA72-3BDA-4E8F-A8E3-4D4BBAE278E4}" srcOrd="0" destOrd="0" presId="urn:microsoft.com/office/officeart/2005/8/layout/default"/>
    <dgm:cxn modelId="{FAE31122-AF8D-4940-8258-11D21B656E0C}" type="presParOf" srcId="{B7B2F97E-7165-4607-848D-95788042D8C9}" destId="{96BE477E-04AA-4AA6-8478-274C60CB7C7D}" srcOrd="1" destOrd="0" presId="urn:microsoft.com/office/officeart/2005/8/layout/default"/>
    <dgm:cxn modelId="{17F18015-C99C-4211-82AE-977A5A9123AA}" type="presParOf" srcId="{B7B2F97E-7165-4607-848D-95788042D8C9}" destId="{55FF1A21-93DD-4F72-B6F5-9537EF191E31}" srcOrd="2" destOrd="0" presId="urn:microsoft.com/office/officeart/2005/8/layout/default"/>
    <dgm:cxn modelId="{500EEE28-A427-46BC-8D67-94F45C9FEE34}" type="presParOf" srcId="{B7B2F97E-7165-4607-848D-95788042D8C9}" destId="{CBAC55EA-C85E-4744-B63D-22C65DCE8821}" srcOrd="3" destOrd="0" presId="urn:microsoft.com/office/officeart/2005/8/layout/default"/>
    <dgm:cxn modelId="{96827FE2-8B81-475D-B12C-A196EB0B197F}" type="presParOf" srcId="{B7B2F97E-7165-4607-848D-95788042D8C9}" destId="{67E57CF2-BE2C-47C8-AEF5-137048514E27}" srcOrd="4" destOrd="0" presId="urn:microsoft.com/office/officeart/2005/8/layout/default"/>
    <dgm:cxn modelId="{CC59E8B6-3125-4877-AD4E-15C2A57ADC59}" type="presParOf" srcId="{B7B2F97E-7165-4607-848D-95788042D8C9}" destId="{3BEF0CD9-BFB6-4B64-A11A-BB18E90B2464}" srcOrd="5" destOrd="0" presId="urn:microsoft.com/office/officeart/2005/8/layout/default"/>
    <dgm:cxn modelId="{EA6A5177-1259-4826-B737-6EF8AABEAE43}" type="presParOf" srcId="{B7B2F97E-7165-4607-848D-95788042D8C9}" destId="{25DB820A-09E7-47C4-8265-AE05A074B592}" srcOrd="6" destOrd="0" presId="urn:microsoft.com/office/officeart/2005/8/layout/default"/>
    <dgm:cxn modelId="{A1F313FA-15D1-4BE0-9106-26F01B3E5865}" type="presParOf" srcId="{B7B2F97E-7165-4607-848D-95788042D8C9}" destId="{4800C643-F6EE-4340-85AC-70FF037D6FFD}" srcOrd="7" destOrd="0" presId="urn:microsoft.com/office/officeart/2005/8/layout/default"/>
    <dgm:cxn modelId="{288E1F69-85D5-4A09-A5D6-7140DA803172}" type="presParOf" srcId="{B7B2F97E-7165-4607-848D-95788042D8C9}" destId="{38470576-7B94-46BE-B422-E43DA0AFB659}"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96696FA-5DDA-4CFA-9583-6DAF8942BE3F}"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cs-CZ"/>
        </a:p>
      </dgm:t>
    </dgm:pt>
    <dgm:pt modelId="{BF8BF4AE-3FC7-4500-8F5B-536F867A9DC0}">
      <dgm:prSet/>
      <dgm:spPr/>
      <dgm:t>
        <a:bodyPr/>
        <a:lstStyle/>
        <a:p>
          <a:pPr rtl="0"/>
          <a:r>
            <a:rPr lang="cs-CZ" dirty="0" smtClean="0"/>
            <a:t>Majetková Škoda</a:t>
          </a:r>
          <a:endParaRPr lang="cs-CZ" dirty="0"/>
        </a:p>
      </dgm:t>
    </dgm:pt>
    <dgm:pt modelId="{06039687-B51D-486F-9D7D-5E753EFA3071}" type="parTrans" cxnId="{0B8666F6-B964-4A68-9033-C5B64F99E575}">
      <dgm:prSet/>
      <dgm:spPr/>
      <dgm:t>
        <a:bodyPr/>
        <a:lstStyle/>
        <a:p>
          <a:endParaRPr lang="cs-CZ"/>
        </a:p>
      </dgm:t>
    </dgm:pt>
    <dgm:pt modelId="{989EB73D-C0FC-494A-B75F-B146F72AB96E}" type="sibTrans" cxnId="{0B8666F6-B964-4A68-9033-C5B64F99E575}">
      <dgm:prSet/>
      <dgm:spPr/>
      <dgm:t>
        <a:bodyPr/>
        <a:lstStyle/>
        <a:p>
          <a:endParaRPr lang="cs-CZ"/>
        </a:p>
      </dgm:t>
    </dgm:pt>
    <dgm:pt modelId="{9527DCED-91D6-4779-9EAC-ECDE13182F20}">
      <dgm:prSet/>
      <dgm:spPr/>
      <dgm:t>
        <a:bodyPr/>
        <a:lstStyle/>
        <a:p>
          <a:pPr rtl="0"/>
          <a:r>
            <a:rPr lang="cs-CZ" dirty="0" smtClean="0"/>
            <a:t>Nemajetková Újma</a:t>
          </a:r>
          <a:endParaRPr lang="cs-CZ" dirty="0"/>
        </a:p>
      </dgm:t>
    </dgm:pt>
    <dgm:pt modelId="{7FECB33E-0FBC-4C05-91AC-2A4C796F67D1}" type="parTrans" cxnId="{0172387A-3403-471C-807D-4044BB482E76}">
      <dgm:prSet/>
      <dgm:spPr/>
      <dgm:t>
        <a:bodyPr/>
        <a:lstStyle/>
        <a:p>
          <a:endParaRPr lang="cs-CZ"/>
        </a:p>
      </dgm:t>
    </dgm:pt>
    <dgm:pt modelId="{6C17D81D-529D-4C2C-9C4A-7755C8B55505}" type="sibTrans" cxnId="{0172387A-3403-471C-807D-4044BB482E76}">
      <dgm:prSet/>
      <dgm:spPr/>
      <dgm:t>
        <a:bodyPr/>
        <a:lstStyle/>
        <a:p>
          <a:endParaRPr lang="cs-CZ"/>
        </a:p>
      </dgm:t>
    </dgm:pt>
    <dgm:pt modelId="{19DFC520-8930-4C8B-B413-0A69F86CD176}">
      <dgm:prSet/>
      <dgm:spPr/>
      <dgm:t>
        <a:bodyPr/>
        <a:lstStyle/>
        <a:p>
          <a:pPr rtl="0"/>
          <a:r>
            <a:rPr lang="cs-CZ" dirty="0" smtClean="0"/>
            <a:t>Újma</a:t>
          </a:r>
          <a:endParaRPr lang="cs-CZ" dirty="0"/>
        </a:p>
      </dgm:t>
    </dgm:pt>
    <dgm:pt modelId="{A14B0346-06DD-470D-8BA4-647EBD859F8F}" type="parTrans" cxnId="{C0E982E4-B34C-4FAD-B8B8-A31A9372F843}">
      <dgm:prSet/>
      <dgm:spPr/>
      <dgm:t>
        <a:bodyPr/>
        <a:lstStyle/>
        <a:p>
          <a:endParaRPr lang="cs-CZ"/>
        </a:p>
      </dgm:t>
    </dgm:pt>
    <dgm:pt modelId="{C1F6BC09-4295-47E1-BF51-BC2EE41A387B}" type="sibTrans" cxnId="{C0E982E4-B34C-4FAD-B8B8-A31A9372F843}">
      <dgm:prSet/>
      <dgm:spPr/>
      <dgm:t>
        <a:bodyPr/>
        <a:lstStyle/>
        <a:p>
          <a:endParaRPr lang="cs-CZ"/>
        </a:p>
      </dgm:t>
    </dgm:pt>
    <dgm:pt modelId="{BDE9AB7F-1BC8-4046-A10E-2DA1AE2649D6}" type="pres">
      <dgm:prSet presAssocID="{096696FA-5DDA-4CFA-9583-6DAF8942BE3F}" presName="hierChild1" presStyleCnt="0">
        <dgm:presLayoutVars>
          <dgm:orgChart val="1"/>
          <dgm:chPref val="1"/>
          <dgm:dir/>
          <dgm:animOne val="branch"/>
          <dgm:animLvl val="lvl"/>
          <dgm:resizeHandles/>
        </dgm:presLayoutVars>
      </dgm:prSet>
      <dgm:spPr/>
      <dgm:t>
        <a:bodyPr/>
        <a:lstStyle/>
        <a:p>
          <a:endParaRPr lang="cs-CZ"/>
        </a:p>
      </dgm:t>
    </dgm:pt>
    <dgm:pt modelId="{792EA9ED-F927-4252-B97F-C5041180F110}" type="pres">
      <dgm:prSet presAssocID="{19DFC520-8930-4C8B-B413-0A69F86CD176}" presName="hierRoot1" presStyleCnt="0">
        <dgm:presLayoutVars>
          <dgm:hierBranch val="init"/>
        </dgm:presLayoutVars>
      </dgm:prSet>
      <dgm:spPr/>
    </dgm:pt>
    <dgm:pt modelId="{7FAE21EB-0A45-431D-ACF4-F2D7688BD5A1}" type="pres">
      <dgm:prSet presAssocID="{19DFC520-8930-4C8B-B413-0A69F86CD176}" presName="rootComposite1" presStyleCnt="0"/>
      <dgm:spPr/>
    </dgm:pt>
    <dgm:pt modelId="{8C8557EA-3EE0-4D7E-AA64-78E03FD21936}" type="pres">
      <dgm:prSet presAssocID="{19DFC520-8930-4C8B-B413-0A69F86CD176}" presName="rootText1" presStyleLbl="node0" presStyleIdx="0" presStyleCnt="1">
        <dgm:presLayoutVars>
          <dgm:chPref val="3"/>
        </dgm:presLayoutVars>
      </dgm:prSet>
      <dgm:spPr/>
      <dgm:t>
        <a:bodyPr/>
        <a:lstStyle/>
        <a:p>
          <a:endParaRPr lang="cs-CZ"/>
        </a:p>
      </dgm:t>
    </dgm:pt>
    <dgm:pt modelId="{8D7EC88F-0D19-4210-BB40-A4209E65218C}" type="pres">
      <dgm:prSet presAssocID="{19DFC520-8930-4C8B-B413-0A69F86CD176}" presName="rootConnector1" presStyleLbl="node1" presStyleIdx="0" presStyleCnt="0"/>
      <dgm:spPr/>
      <dgm:t>
        <a:bodyPr/>
        <a:lstStyle/>
        <a:p>
          <a:endParaRPr lang="cs-CZ"/>
        </a:p>
      </dgm:t>
    </dgm:pt>
    <dgm:pt modelId="{A9414FA2-96F3-4F2E-8FD5-25F97CBA8D56}" type="pres">
      <dgm:prSet presAssocID="{19DFC520-8930-4C8B-B413-0A69F86CD176}" presName="hierChild2" presStyleCnt="0"/>
      <dgm:spPr/>
    </dgm:pt>
    <dgm:pt modelId="{B4381B64-D9EB-4308-A53D-256A7702C7C1}" type="pres">
      <dgm:prSet presAssocID="{06039687-B51D-486F-9D7D-5E753EFA3071}" presName="Name37" presStyleLbl="parChTrans1D2" presStyleIdx="0" presStyleCnt="2"/>
      <dgm:spPr/>
      <dgm:t>
        <a:bodyPr/>
        <a:lstStyle/>
        <a:p>
          <a:endParaRPr lang="cs-CZ"/>
        </a:p>
      </dgm:t>
    </dgm:pt>
    <dgm:pt modelId="{AB598882-6420-4EEF-B8F9-BA41243FB013}" type="pres">
      <dgm:prSet presAssocID="{BF8BF4AE-3FC7-4500-8F5B-536F867A9DC0}" presName="hierRoot2" presStyleCnt="0">
        <dgm:presLayoutVars>
          <dgm:hierBranch val="init"/>
        </dgm:presLayoutVars>
      </dgm:prSet>
      <dgm:spPr/>
    </dgm:pt>
    <dgm:pt modelId="{497552C4-8E98-4C0F-AC97-027786DC6224}" type="pres">
      <dgm:prSet presAssocID="{BF8BF4AE-3FC7-4500-8F5B-536F867A9DC0}" presName="rootComposite" presStyleCnt="0"/>
      <dgm:spPr/>
    </dgm:pt>
    <dgm:pt modelId="{5C6D1F2C-4270-41FC-9559-8BCFBF72FC01}" type="pres">
      <dgm:prSet presAssocID="{BF8BF4AE-3FC7-4500-8F5B-536F867A9DC0}" presName="rootText" presStyleLbl="node2" presStyleIdx="0" presStyleCnt="2">
        <dgm:presLayoutVars>
          <dgm:chPref val="3"/>
        </dgm:presLayoutVars>
      </dgm:prSet>
      <dgm:spPr/>
      <dgm:t>
        <a:bodyPr/>
        <a:lstStyle/>
        <a:p>
          <a:endParaRPr lang="cs-CZ"/>
        </a:p>
      </dgm:t>
    </dgm:pt>
    <dgm:pt modelId="{DE8AF080-932E-4C48-91FD-DAF6206CC7F6}" type="pres">
      <dgm:prSet presAssocID="{BF8BF4AE-3FC7-4500-8F5B-536F867A9DC0}" presName="rootConnector" presStyleLbl="node2" presStyleIdx="0" presStyleCnt="2"/>
      <dgm:spPr/>
      <dgm:t>
        <a:bodyPr/>
        <a:lstStyle/>
        <a:p>
          <a:endParaRPr lang="cs-CZ"/>
        </a:p>
      </dgm:t>
    </dgm:pt>
    <dgm:pt modelId="{7AF554FE-83F2-434A-991E-4419316E8014}" type="pres">
      <dgm:prSet presAssocID="{BF8BF4AE-3FC7-4500-8F5B-536F867A9DC0}" presName="hierChild4" presStyleCnt="0"/>
      <dgm:spPr/>
    </dgm:pt>
    <dgm:pt modelId="{81986A7E-8CA7-4736-BBF2-34910884036F}" type="pres">
      <dgm:prSet presAssocID="{BF8BF4AE-3FC7-4500-8F5B-536F867A9DC0}" presName="hierChild5" presStyleCnt="0"/>
      <dgm:spPr/>
    </dgm:pt>
    <dgm:pt modelId="{74430724-C447-4545-9BA5-11B1F884A852}" type="pres">
      <dgm:prSet presAssocID="{7FECB33E-0FBC-4C05-91AC-2A4C796F67D1}" presName="Name37" presStyleLbl="parChTrans1D2" presStyleIdx="1" presStyleCnt="2"/>
      <dgm:spPr/>
      <dgm:t>
        <a:bodyPr/>
        <a:lstStyle/>
        <a:p>
          <a:endParaRPr lang="cs-CZ"/>
        </a:p>
      </dgm:t>
    </dgm:pt>
    <dgm:pt modelId="{0BEF845C-09DE-402A-B7E1-E648EAD9DE9D}" type="pres">
      <dgm:prSet presAssocID="{9527DCED-91D6-4779-9EAC-ECDE13182F20}" presName="hierRoot2" presStyleCnt="0">
        <dgm:presLayoutVars>
          <dgm:hierBranch val="init"/>
        </dgm:presLayoutVars>
      </dgm:prSet>
      <dgm:spPr/>
    </dgm:pt>
    <dgm:pt modelId="{A5B661CA-828C-4FD7-8F73-CADA02A51529}" type="pres">
      <dgm:prSet presAssocID="{9527DCED-91D6-4779-9EAC-ECDE13182F20}" presName="rootComposite" presStyleCnt="0"/>
      <dgm:spPr/>
    </dgm:pt>
    <dgm:pt modelId="{D2DAC25E-AD0B-4668-9A20-E8C91F9143A3}" type="pres">
      <dgm:prSet presAssocID="{9527DCED-91D6-4779-9EAC-ECDE13182F20}" presName="rootText" presStyleLbl="node2" presStyleIdx="1" presStyleCnt="2">
        <dgm:presLayoutVars>
          <dgm:chPref val="3"/>
        </dgm:presLayoutVars>
      </dgm:prSet>
      <dgm:spPr/>
      <dgm:t>
        <a:bodyPr/>
        <a:lstStyle/>
        <a:p>
          <a:endParaRPr lang="cs-CZ"/>
        </a:p>
      </dgm:t>
    </dgm:pt>
    <dgm:pt modelId="{A4512A89-100F-4515-A87E-E146FF9532DC}" type="pres">
      <dgm:prSet presAssocID="{9527DCED-91D6-4779-9EAC-ECDE13182F20}" presName="rootConnector" presStyleLbl="node2" presStyleIdx="1" presStyleCnt="2"/>
      <dgm:spPr/>
      <dgm:t>
        <a:bodyPr/>
        <a:lstStyle/>
        <a:p>
          <a:endParaRPr lang="cs-CZ"/>
        </a:p>
      </dgm:t>
    </dgm:pt>
    <dgm:pt modelId="{0C7C4E0C-1A19-44B5-8004-E7D079F741C8}" type="pres">
      <dgm:prSet presAssocID="{9527DCED-91D6-4779-9EAC-ECDE13182F20}" presName="hierChild4" presStyleCnt="0"/>
      <dgm:spPr/>
    </dgm:pt>
    <dgm:pt modelId="{F3C0DFE9-4A84-4211-AD4E-1073593AFC03}" type="pres">
      <dgm:prSet presAssocID="{9527DCED-91D6-4779-9EAC-ECDE13182F20}" presName="hierChild5" presStyleCnt="0"/>
      <dgm:spPr/>
    </dgm:pt>
    <dgm:pt modelId="{FE169062-41F7-424F-B3CF-8808B0E80F64}" type="pres">
      <dgm:prSet presAssocID="{19DFC520-8930-4C8B-B413-0A69F86CD176}" presName="hierChild3" presStyleCnt="0"/>
      <dgm:spPr/>
    </dgm:pt>
  </dgm:ptLst>
  <dgm:cxnLst>
    <dgm:cxn modelId="{C0E982E4-B34C-4FAD-B8B8-A31A9372F843}" srcId="{096696FA-5DDA-4CFA-9583-6DAF8942BE3F}" destId="{19DFC520-8930-4C8B-B413-0A69F86CD176}" srcOrd="0" destOrd="0" parTransId="{A14B0346-06DD-470D-8BA4-647EBD859F8F}" sibTransId="{C1F6BC09-4295-47E1-BF51-BC2EE41A387B}"/>
    <dgm:cxn modelId="{0B8666F6-B964-4A68-9033-C5B64F99E575}" srcId="{19DFC520-8930-4C8B-B413-0A69F86CD176}" destId="{BF8BF4AE-3FC7-4500-8F5B-536F867A9DC0}" srcOrd="0" destOrd="0" parTransId="{06039687-B51D-486F-9D7D-5E753EFA3071}" sibTransId="{989EB73D-C0FC-494A-B75F-B146F72AB96E}"/>
    <dgm:cxn modelId="{6B004877-E6DB-493C-BA8B-3079338D54C1}" type="presOf" srcId="{06039687-B51D-486F-9D7D-5E753EFA3071}" destId="{B4381B64-D9EB-4308-A53D-256A7702C7C1}" srcOrd="0" destOrd="0" presId="urn:microsoft.com/office/officeart/2005/8/layout/orgChart1"/>
    <dgm:cxn modelId="{93DD3373-F806-4081-8FA1-6A46CC3DBDCF}" type="presOf" srcId="{7FECB33E-0FBC-4C05-91AC-2A4C796F67D1}" destId="{74430724-C447-4545-9BA5-11B1F884A852}" srcOrd="0" destOrd="0" presId="urn:microsoft.com/office/officeart/2005/8/layout/orgChart1"/>
    <dgm:cxn modelId="{15F58FE8-577E-497D-BD82-7C19B60BC691}" type="presOf" srcId="{BF8BF4AE-3FC7-4500-8F5B-536F867A9DC0}" destId="{5C6D1F2C-4270-41FC-9559-8BCFBF72FC01}" srcOrd="0" destOrd="0" presId="urn:microsoft.com/office/officeart/2005/8/layout/orgChart1"/>
    <dgm:cxn modelId="{0172387A-3403-471C-807D-4044BB482E76}" srcId="{19DFC520-8930-4C8B-B413-0A69F86CD176}" destId="{9527DCED-91D6-4779-9EAC-ECDE13182F20}" srcOrd="1" destOrd="0" parTransId="{7FECB33E-0FBC-4C05-91AC-2A4C796F67D1}" sibTransId="{6C17D81D-529D-4C2C-9C4A-7755C8B55505}"/>
    <dgm:cxn modelId="{C81CFB54-8F94-4C34-9D3E-CB7AB3DDC427}" type="presOf" srcId="{19DFC520-8930-4C8B-B413-0A69F86CD176}" destId="{8C8557EA-3EE0-4D7E-AA64-78E03FD21936}" srcOrd="0" destOrd="0" presId="urn:microsoft.com/office/officeart/2005/8/layout/orgChart1"/>
    <dgm:cxn modelId="{8BBEF590-5219-44EC-B613-469840E6D9F6}" type="presOf" srcId="{19DFC520-8930-4C8B-B413-0A69F86CD176}" destId="{8D7EC88F-0D19-4210-BB40-A4209E65218C}" srcOrd="1" destOrd="0" presId="urn:microsoft.com/office/officeart/2005/8/layout/orgChart1"/>
    <dgm:cxn modelId="{87195D51-CD98-4DE3-84D1-9080C0FACF29}" type="presOf" srcId="{9527DCED-91D6-4779-9EAC-ECDE13182F20}" destId="{A4512A89-100F-4515-A87E-E146FF9532DC}" srcOrd="1" destOrd="0" presId="urn:microsoft.com/office/officeart/2005/8/layout/orgChart1"/>
    <dgm:cxn modelId="{BFB063C9-0853-47CC-88E8-0231825067E6}" type="presOf" srcId="{9527DCED-91D6-4779-9EAC-ECDE13182F20}" destId="{D2DAC25E-AD0B-4668-9A20-E8C91F9143A3}" srcOrd="0" destOrd="0" presId="urn:microsoft.com/office/officeart/2005/8/layout/orgChart1"/>
    <dgm:cxn modelId="{022D89EC-F317-48F1-A5EF-211D1DB34EF9}" type="presOf" srcId="{BF8BF4AE-3FC7-4500-8F5B-536F867A9DC0}" destId="{DE8AF080-932E-4C48-91FD-DAF6206CC7F6}" srcOrd="1" destOrd="0" presId="urn:microsoft.com/office/officeart/2005/8/layout/orgChart1"/>
    <dgm:cxn modelId="{FD3D8314-12B7-4D4A-935D-6D6A8EDAC004}" type="presOf" srcId="{096696FA-5DDA-4CFA-9583-6DAF8942BE3F}" destId="{BDE9AB7F-1BC8-4046-A10E-2DA1AE2649D6}" srcOrd="0" destOrd="0" presId="urn:microsoft.com/office/officeart/2005/8/layout/orgChart1"/>
    <dgm:cxn modelId="{A5FAF0F3-FCF8-495A-86F6-71C29F9B66A5}" type="presParOf" srcId="{BDE9AB7F-1BC8-4046-A10E-2DA1AE2649D6}" destId="{792EA9ED-F927-4252-B97F-C5041180F110}" srcOrd="0" destOrd="0" presId="urn:microsoft.com/office/officeart/2005/8/layout/orgChart1"/>
    <dgm:cxn modelId="{7EB7827A-31FB-45D4-B12B-0DF0F64F96C3}" type="presParOf" srcId="{792EA9ED-F927-4252-B97F-C5041180F110}" destId="{7FAE21EB-0A45-431D-ACF4-F2D7688BD5A1}" srcOrd="0" destOrd="0" presId="urn:microsoft.com/office/officeart/2005/8/layout/orgChart1"/>
    <dgm:cxn modelId="{269CF1FB-CBA8-4790-8818-C5D8A5CA4C16}" type="presParOf" srcId="{7FAE21EB-0A45-431D-ACF4-F2D7688BD5A1}" destId="{8C8557EA-3EE0-4D7E-AA64-78E03FD21936}" srcOrd="0" destOrd="0" presId="urn:microsoft.com/office/officeart/2005/8/layout/orgChart1"/>
    <dgm:cxn modelId="{BF9E0A90-975C-4607-B6EC-786A7AF43CD9}" type="presParOf" srcId="{7FAE21EB-0A45-431D-ACF4-F2D7688BD5A1}" destId="{8D7EC88F-0D19-4210-BB40-A4209E65218C}" srcOrd="1" destOrd="0" presId="urn:microsoft.com/office/officeart/2005/8/layout/orgChart1"/>
    <dgm:cxn modelId="{48DA2206-EC80-444F-919A-A5A3BF6AC107}" type="presParOf" srcId="{792EA9ED-F927-4252-B97F-C5041180F110}" destId="{A9414FA2-96F3-4F2E-8FD5-25F97CBA8D56}" srcOrd="1" destOrd="0" presId="urn:microsoft.com/office/officeart/2005/8/layout/orgChart1"/>
    <dgm:cxn modelId="{15F2631D-C7B0-4D2B-AE38-5ED161BAC0D8}" type="presParOf" srcId="{A9414FA2-96F3-4F2E-8FD5-25F97CBA8D56}" destId="{B4381B64-D9EB-4308-A53D-256A7702C7C1}" srcOrd="0" destOrd="0" presId="urn:microsoft.com/office/officeart/2005/8/layout/orgChart1"/>
    <dgm:cxn modelId="{5C35A2C2-1667-405D-A2B1-B2B8C645BD5B}" type="presParOf" srcId="{A9414FA2-96F3-4F2E-8FD5-25F97CBA8D56}" destId="{AB598882-6420-4EEF-B8F9-BA41243FB013}" srcOrd="1" destOrd="0" presId="urn:microsoft.com/office/officeart/2005/8/layout/orgChart1"/>
    <dgm:cxn modelId="{555AA29E-BD46-4AFE-B300-1EE761B2CC1E}" type="presParOf" srcId="{AB598882-6420-4EEF-B8F9-BA41243FB013}" destId="{497552C4-8E98-4C0F-AC97-027786DC6224}" srcOrd="0" destOrd="0" presId="urn:microsoft.com/office/officeart/2005/8/layout/orgChart1"/>
    <dgm:cxn modelId="{7D113387-3BA8-411B-8DBC-08987917FA47}" type="presParOf" srcId="{497552C4-8E98-4C0F-AC97-027786DC6224}" destId="{5C6D1F2C-4270-41FC-9559-8BCFBF72FC01}" srcOrd="0" destOrd="0" presId="urn:microsoft.com/office/officeart/2005/8/layout/orgChart1"/>
    <dgm:cxn modelId="{EE038900-3C71-4C67-A599-251D662BC88F}" type="presParOf" srcId="{497552C4-8E98-4C0F-AC97-027786DC6224}" destId="{DE8AF080-932E-4C48-91FD-DAF6206CC7F6}" srcOrd="1" destOrd="0" presId="urn:microsoft.com/office/officeart/2005/8/layout/orgChart1"/>
    <dgm:cxn modelId="{8969957A-213A-4185-A15A-8FFCEA5BC74E}" type="presParOf" srcId="{AB598882-6420-4EEF-B8F9-BA41243FB013}" destId="{7AF554FE-83F2-434A-991E-4419316E8014}" srcOrd="1" destOrd="0" presId="urn:microsoft.com/office/officeart/2005/8/layout/orgChart1"/>
    <dgm:cxn modelId="{00EE9FB8-D9B2-4B26-99D4-4901C7393F19}" type="presParOf" srcId="{AB598882-6420-4EEF-B8F9-BA41243FB013}" destId="{81986A7E-8CA7-4736-BBF2-34910884036F}" srcOrd="2" destOrd="0" presId="urn:microsoft.com/office/officeart/2005/8/layout/orgChart1"/>
    <dgm:cxn modelId="{640FD342-28D0-4A52-BF8F-91F2CC36D7B9}" type="presParOf" srcId="{A9414FA2-96F3-4F2E-8FD5-25F97CBA8D56}" destId="{74430724-C447-4545-9BA5-11B1F884A852}" srcOrd="2" destOrd="0" presId="urn:microsoft.com/office/officeart/2005/8/layout/orgChart1"/>
    <dgm:cxn modelId="{1970F01F-DB12-4A2E-A354-46F8EBC3FD9A}" type="presParOf" srcId="{A9414FA2-96F3-4F2E-8FD5-25F97CBA8D56}" destId="{0BEF845C-09DE-402A-B7E1-E648EAD9DE9D}" srcOrd="3" destOrd="0" presId="urn:microsoft.com/office/officeart/2005/8/layout/orgChart1"/>
    <dgm:cxn modelId="{4FB96F6A-AEE1-4AAD-BD7A-604D9775CB31}" type="presParOf" srcId="{0BEF845C-09DE-402A-B7E1-E648EAD9DE9D}" destId="{A5B661CA-828C-4FD7-8F73-CADA02A51529}" srcOrd="0" destOrd="0" presId="urn:microsoft.com/office/officeart/2005/8/layout/orgChart1"/>
    <dgm:cxn modelId="{508A4CA9-FB58-4808-A483-88C035CB8B79}" type="presParOf" srcId="{A5B661CA-828C-4FD7-8F73-CADA02A51529}" destId="{D2DAC25E-AD0B-4668-9A20-E8C91F9143A3}" srcOrd="0" destOrd="0" presId="urn:microsoft.com/office/officeart/2005/8/layout/orgChart1"/>
    <dgm:cxn modelId="{2F10368C-653F-4E84-BB53-ED51FA5A33BF}" type="presParOf" srcId="{A5B661CA-828C-4FD7-8F73-CADA02A51529}" destId="{A4512A89-100F-4515-A87E-E146FF9532DC}" srcOrd="1" destOrd="0" presId="urn:microsoft.com/office/officeart/2005/8/layout/orgChart1"/>
    <dgm:cxn modelId="{187ECB76-BBFA-4074-BAFF-D7F73629FA72}" type="presParOf" srcId="{0BEF845C-09DE-402A-B7E1-E648EAD9DE9D}" destId="{0C7C4E0C-1A19-44B5-8004-E7D079F741C8}" srcOrd="1" destOrd="0" presId="urn:microsoft.com/office/officeart/2005/8/layout/orgChart1"/>
    <dgm:cxn modelId="{0D6C6F36-741A-44CE-983D-19598FE9EC2D}" type="presParOf" srcId="{0BEF845C-09DE-402A-B7E1-E648EAD9DE9D}" destId="{F3C0DFE9-4A84-4211-AD4E-1073593AFC03}" srcOrd="2" destOrd="0" presId="urn:microsoft.com/office/officeart/2005/8/layout/orgChart1"/>
    <dgm:cxn modelId="{8D9A8BBF-7BB7-4D3C-9CD7-B0DBDD5C2144}" type="presParOf" srcId="{792EA9ED-F927-4252-B97F-C5041180F110}" destId="{FE169062-41F7-424F-B3CF-8808B0E80F64}"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9F611DA-596F-43BD-9058-584C67992036}" type="doc">
      <dgm:prSet loTypeId="urn:microsoft.com/office/officeart/2005/8/layout/chevron1" loCatId="process" qsTypeId="urn:microsoft.com/office/officeart/2005/8/quickstyle/simple1" qsCatId="simple" csTypeId="urn:microsoft.com/office/officeart/2005/8/colors/accent1_2" csCatId="accent1" phldr="1"/>
      <dgm:spPr/>
    </dgm:pt>
    <dgm:pt modelId="{4D941B10-5F59-47DF-A397-A9F77AD86B35}">
      <dgm:prSet phldrT="[Text]"/>
      <dgm:spPr/>
      <dgm:t>
        <a:bodyPr/>
        <a:lstStyle/>
        <a:p>
          <a:r>
            <a:rPr lang="cs-CZ" dirty="0" smtClean="0"/>
            <a:t>Skutečná škoda</a:t>
          </a:r>
          <a:endParaRPr lang="cs-CZ" dirty="0"/>
        </a:p>
      </dgm:t>
    </dgm:pt>
    <dgm:pt modelId="{6E7BB624-2D2E-4EB0-ACC7-6107B24A17D9}" type="parTrans" cxnId="{C1839C54-71F9-4620-9D01-F855D80F88FC}">
      <dgm:prSet/>
      <dgm:spPr/>
      <dgm:t>
        <a:bodyPr/>
        <a:lstStyle/>
        <a:p>
          <a:endParaRPr lang="cs-CZ"/>
        </a:p>
      </dgm:t>
    </dgm:pt>
    <dgm:pt modelId="{50EAC69C-A6C2-4467-A09A-0B01BA7A7C58}" type="sibTrans" cxnId="{C1839C54-71F9-4620-9D01-F855D80F88FC}">
      <dgm:prSet/>
      <dgm:spPr/>
      <dgm:t>
        <a:bodyPr/>
        <a:lstStyle/>
        <a:p>
          <a:endParaRPr lang="cs-CZ"/>
        </a:p>
      </dgm:t>
    </dgm:pt>
    <dgm:pt modelId="{F88CC4D5-660B-42D9-B06D-1D7F2211B7A6}">
      <dgm:prSet phldrT="[Text]"/>
      <dgm:spPr/>
      <dgm:t>
        <a:bodyPr/>
        <a:lstStyle/>
        <a:p>
          <a:r>
            <a:rPr lang="cs-CZ" dirty="0" smtClean="0"/>
            <a:t>Ušlý zisk</a:t>
          </a:r>
          <a:endParaRPr lang="cs-CZ" dirty="0"/>
        </a:p>
      </dgm:t>
    </dgm:pt>
    <dgm:pt modelId="{172E7999-75FD-4549-8C9C-62F7B4D8A995}" type="parTrans" cxnId="{B6B4C2B9-BD34-4420-A786-6A599E0C9E3C}">
      <dgm:prSet/>
      <dgm:spPr/>
      <dgm:t>
        <a:bodyPr/>
        <a:lstStyle/>
        <a:p>
          <a:endParaRPr lang="cs-CZ"/>
        </a:p>
      </dgm:t>
    </dgm:pt>
    <dgm:pt modelId="{2A925C84-0564-45C0-85A6-4DF158D8BBBF}" type="sibTrans" cxnId="{B6B4C2B9-BD34-4420-A786-6A599E0C9E3C}">
      <dgm:prSet/>
      <dgm:spPr/>
      <dgm:t>
        <a:bodyPr/>
        <a:lstStyle/>
        <a:p>
          <a:endParaRPr lang="cs-CZ"/>
        </a:p>
      </dgm:t>
    </dgm:pt>
    <dgm:pt modelId="{6F9111CD-68B9-4D78-BBDE-78D478B305E2}" type="pres">
      <dgm:prSet presAssocID="{F9F611DA-596F-43BD-9058-584C67992036}" presName="Name0" presStyleCnt="0">
        <dgm:presLayoutVars>
          <dgm:dir/>
          <dgm:animLvl val="lvl"/>
          <dgm:resizeHandles val="exact"/>
        </dgm:presLayoutVars>
      </dgm:prSet>
      <dgm:spPr/>
    </dgm:pt>
    <dgm:pt modelId="{955539B5-0E0D-4041-893D-D104F9B96070}" type="pres">
      <dgm:prSet presAssocID="{4D941B10-5F59-47DF-A397-A9F77AD86B35}" presName="parTxOnly" presStyleLbl="node1" presStyleIdx="0" presStyleCnt="2">
        <dgm:presLayoutVars>
          <dgm:chMax val="0"/>
          <dgm:chPref val="0"/>
          <dgm:bulletEnabled val="1"/>
        </dgm:presLayoutVars>
      </dgm:prSet>
      <dgm:spPr/>
      <dgm:t>
        <a:bodyPr/>
        <a:lstStyle/>
        <a:p>
          <a:endParaRPr lang="cs-CZ"/>
        </a:p>
      </dgm:t>
    </dgm:pt>
    <dgm:pt modelId="{E0CC3500-A076-42C5-9EE2-A3045B92D21D}" type="pres">
      <dgm:prSet presAssocID="{50EAC69C-A6C2-4467-A09A-0B01BA7A7C58}" presName="parTxOnlySpace" presStyleCnt="0"/>
      <dgm:spPr/>
    </dgm:pt>
    <dgm:pt modelId="{6AAA8311-0911-4B79-8ACB-55D78CD81229}" type="pres">
      <dgm:prSet presAssocID="{F88CC4D5-660B-42D9-B06D-1D7F2211B7A6}" presName="parTxOnly" presStyleLbl="node1" presStyleIdx="1" presStyleCnt="2">
        <dgm:presLayoutVars>
          <dgm:chMax val="0"/>
          <dgm:chPref val="0"/>
          <dgm:bulletEnabled val="1"/>
        </dgm:presLayoutVars>
      </dgm:prSet>
      <dgm:spPr/>
      <dgm:t>
        <a:bodyPr/>
        <a:lstStyle/>
        <a:p>
          <a:endParaRPr lang="cs-CZ"/>
        </a:p>
      </dgm:t>
    </dgm:pt>
  </dgm:ptLst>
  <dgm:cxnLst>
    <dgm:cxn modelId="{B22A2232-7223-4260-9EB8-2ECAA0188021}" type="presOf" srcId="{F9F611DA-596F-43BD-9058-584C67992036}" destId="{6F9111CD-68B9-4D78-BBDE-78D478B305E2}" srcOrd="0" destOrd="0" presId="urn:microsoft.com/office/officeart/2005/8/layout/chevron1"/>
    <dgm:cxn modelId="{C1839C54-71F9-4620-9D01-F855D80F88FC}" srcId="{F9F611DA-596F-43BD-9058-584C67992036}" destId="{4D941B10-5F59-47DF-A397-A9F77AD86B35}" srcOrd="0" destOrd="0" parTransId="{6E7BB624-2D2E-4EB0-ACC7-6107B24A17D9}" sibTransId="{50EAC69C-A6C2-4467-A09A-0B01BA7A7C58}"/>
    <dgm:cxn modelId="{18F2A717-D488-47AA-AE64-639E102A465B}" type="presOf" srcId="{F88CC4D5-660B-42D9-B06D-1D7F2211B7A6}" destId="{6AAA8311-0911-4B79-8ACB-55D78CD81229}" srcOrd="0" destOrd="0" presId="urn:microsoft.com/office/officeart/2005/8/layout/chevron1"/>
    <dgm:cxn modelId="{B6B4C2B9-BD34-4420-A786-6A599E0C9E3C}" srcId="{F9F611DA-596F-43BD-9058-584C67992036}" destId="{F88CC4D5-660B-42D9-B06D-1D7F2211B7A6}" srcOrd="1" destOrd="0" parTransId="{172E7999-75FD-4549-8C9C-62F7B4D8A995}" sibTransId="{2A925C84-0564-45C0-85A6-4DF158D8BBBF}"/>
    <dgm:cxn modelId="{6ECD8581-727B-4A5A-B5B0-7CA223EA6EB5}" type="presOf" srcId="{4D941B10-5F59-47DF-A397-A9F77AD86B35}" destId="{955539B5-0E0D-4041-893D-D104F9B96070}" srcOrd="0" destOrd="0" presId="urn:microsoft.com/office/officeart/2005/8/layout/chevron1"/>
    <dgm:cxn modelId="{F393C138-7D66-4525-A6DD-29B91780C87F}" type="presParOf" srcId="{6F9111CD-68B9-4D78-BBDE-78D478B305E2}" destId="{955539B5-0E0D-4041-893D-D104F9B96070}" srcOrd="0" destOrd="0" presId="urn:microsoft.com/office/officeart/2005/8/layout/chevron1"/>
    <dgm:cxn modelId="{E8B2CB1B-86CA-4DE5-98C1-03B31E3486B0}" type="presParOf" srcId="{6F9111CD-68B9-4D78-BBDE-78D478B305E2}" destId="{E0CC3500-A076-42C5-9EE2-A3045B92D21D}" srcOrd="1" destOrd="0" presId="urn:microsoft.com/office/officeart/2005/8/layout/chevron1"/>
    <dgm:cxn modelId="{91DDDDEB-CDE2-40D9-A8F6-F93BB7B1A72D}" type="presParOf" srcId="{6F9111CD-68B9-4D78-BBDE-78D478B305E2}" destId="{6AAA8311-0911-4B79-8ACB-55D78CD81229}" srcOrd="2"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A105295-592D-4DB6-A9B2-55EFAA9FB953}" type="doc">
      <dgm:prSet loTypeId="urn:microsoft.com/office/officeart/2005/8/layout/orgChart1" loCatId="hierarchy" qsTypeId="urn:microsoft.com/office/officeart/2005/8/quickstyle/simple1" qsCatId="simple" csTypeId="urn:microsoft.com/office/officeart/2005/8/colors/colorful1" csCatId="colorful" phldr="1"/>
      <dgm:spPr/>
      <dgm:t>
        <a:bodyPr/>
        <a:lstStyle/>
        <a:p>
          <a:endParaRPr lang="cs-CZ"/>
        </a:p>
      </dgm:t>
    </dgm:pt>
    <dgm:pt modelId="{E6CF5E38-26EF-42C6-AE35-20A43B984956}">
      <dgm:prSet/>
      <dgm:spPr/>
      <dgm:t>
        <a:bodyPr/>
        <a:lstStyle/>
        <a:p>
          <a:pPr rtl="0"/>
          <a:r>
            <a:rPr lang="cs-CZ" dirty="0" smtClean="0"/>
            <a:t>Při ublížení na zdraví odčiní škůdce újmu poškozeného peněžitou náhradou, vyvažující:</a:t>
          </a:r>
          <a:endParaRPr lang="cs-CZ" dirty="0"/>
        </a:p>
      </dgm:t>
    </dgm:pt>
    <dgm:pt modelId="{D8116317-4DFB-45FF-85DA-EA4024468153}" type="parTrans" cxnId="{18598A48-4F63-4746-8A66-181348AC2ECB}">
      <dgm:prSet/>
      <dgm:spPr/>
      <dgm:t>
        <a:bodyPr/>
        <a:lstStyle/>
        <a:p>
          <a:endParaRPr lang="cs-CZ"/>
        </a:p>
      </dgm:t>
    </dgm:pt>
    <dgm:pt modelId="{A2F576B3-97C1-423C-9111-435E5442D84D}" type="sibTrans" cxnId="{18598A48-4F63-4746-8A66-181348AC2ECB}">
      <dgm:prSet/>
      <dgm:spPr/>
      <dgm:t>
        <a:bodyPr/>
        <a:lstStyle/>
        <a:p>
          <a:endParaRPr lang="cs-CZ"/>
        </a:p>
      </dgm:t>
    </dgm:pt>
    <dgm:pt modelId="{D9BFD890-0A5F-4787-8583-A6CFCD02B06F}">
      <dgm:prSet/>
      <dgm:spPr/>
      <dgm:t>
        <a:bodyPr/>
        <a:lstStyle/>
        <a:p>
          <a:pPr rtl="0"/>
          <a:r>
            <a:rPr lang="cs-CZ" dirty="0" smtClean="0"/>
            <a:t>plně vytrpěné bolesti a další nemajetkové újmy; </a:t>
          </a:r>
          <a:endParaRPr lang="cs-CZ" dirty="0"/>
        </a:p>
      </dgm:t>
    </dgm:pt>
    <dgm:pt modelId="{D2E5BDB7-B3A0-4C83-85FB-E0EFF946F212}" type="parTrans" cxnId="{7E0F82CB-12C6-4FCF-9E58-1CBC3DF2E9EC}">
      <dgm:prSet/>
      <dgm:spPr/>
      <dgm:t>
        <a:bodyPr/>
        <a:lstStyle/>
        <a:p>
          <a:endParaRPr lang="cs-CZ"/>
        </a:p>
      </dgm:t>
    </dgm:pt>
    <dgm:pt modelId="{0840C77A-23AE-4EC7-A6AB-DE83635227CA}" type="sibTrans" cxnId="{7E0F82CB-12C6-4FCF-9E58-1CBC3DF2E9EC}">
      <dgm:prSet/>
      <dgm:spPr/>
      <dgm:t>
        <a:bodyPr/>
        <a:lstStyle/>
        <a:p>
          <a:endParaRPr lang="cs-CZ"/>
        </a:p>
      </dgm:t>
    </dgm:pt>
    <dgm:pt modelId="{D6B4BA85-34F4-40E6-BA07-5EDE4DFF26B9}">
      <dgm:prSet/>
      <dgm:spPr/>
      <dgm:t>
        <a:bodyPr/>
        <a:lstStyle/>
        <a:p>
          <a:pPr rtl="0"/>
          <a:r>
            <a:rPr lang="cs-CZ" dirty="0" smtClean="0"/>
            <a:t>ztížení společenského uplatnění</a:t>
          </a:r>
          <a:endParaRPr lang="cs-CZ" dirty="0"/>
        </a:p>
      </dgm:t>
    </dgm:pt>
    <dgm:pt modelId="{FA29559F-EE09-422A-94BA-A9703002396C}" type="parTrans" cxnId="{72D73BAA-A41B-4A44-91D8-49211EF429AC}">
      <dgm:prSet/>
      <dgm:spPr/>
      <dgm:t>
        <a:bodyPr/>
        <a:lstStyle/>
        <a:p>
          <a:endParaRPr lang="cs-CZ"/>
        </a:p>
      </dgm:t>
    </dgm:pt>
    <dgm:pt modelId="{6DC12BBB-0897-44FD-A5F2-E14D6A062356}" type="sibTrans" cxnId="{72D73BAA-A41B-4A44-91D8-49211EF429AC}">
      <dgm:prSet/>
      <dgm:spPr/>
      <dgm:t>
        <a:bodyPr/>
        <a:lstStyle/>
        <a:p>
          <a:endParaRPr lang="cs-CZ"/>
        </a:p>
      </dgm:t>
    </dgm:pt>
    <dgm:pt modelId="{631D17F9-78C5-4CB1-BA2E-2332D406ECFC}">
      <dgm:prSet/>
      <dgm:spPr/>
      <dgm:t>
        <a:bodyPr/>
        <a:lstStyle/>
        <a:p>
          <a:pPr rtl="0"/>
          <a:r>
            <a:rPr lang="cs-CZ" dirty="0" smtClean="0"/>
            <a:t>vznikla-li poškozením zdraví překážka lepší budoucnosti poškozeného. Nelze-li výši náhrady takto určit, stanoví se podle zásad slušnosti. </a:t>
          </a:r>
          <a:endParaRPr lang="cs-CZ" dirty="0"/>
        </a:p>
      </dgm:t>
    </dgm:pt>
    <dgm:pt modelId="{6E6096AB-8107-48C5-8C72-DA81C184A7DE}" type="parTrans" cxnId="{EE22A4D7-EAE4-454C-8728-87121225EA6A}">
      <dgm:prSet/>
      <dgm:spPr/>
      <dgm:t>
        <a:bodyPr/>
        <a:lstStyle/>
        <a:p>
          <a:endParaRPr lang="cs-CZ"/>
        </a:p>
      </dgm:t>
    </dgm:pt>
    <dgm:pt modelId="{7507D39F-4D87-431E-A3E2-E43689613A78}" type="sibTrans" cxnId="{EE22A4D7-EAE4-454C-8728-87121225EA6A}">
      <dgm:prSet/>
      <dgm:spPr/>
      <dgm:t>
        <a:bodyPr/>
        <a:lstStyle/>
        <a:p>
          <a:endParaRPr lang="cs-CZ"/>
        </a:p>
      </dgm:t>
    </dgm:pt>
    <dgm:pt modelId="{27FDEB6C-7259-4AF1-AAEA-A06FE67B2E5B}" type="pres">
      <dgm:prSet presAssocID="{0A105295-592D-4DB6-A9B2-55EFAA9FB953}" presName="hierChild1" presStyleCnt="0">
        <dgm:presLayoutVars>
          <dgm:orgChart val="1"/>
          <dgm:chPref val="1"/>
          <dgm:dir/>
          <dgm:animOne val="branch"/>
          <dgm:animLvl val="lvl"/>
          <dgm:resizeHandles/>
        </dgm:presLayoutVars>
      </dgm:prSet>
      <dgm:spPr/>
      <dgm:t>
        <a:bodyPr/>
        <a:lstStyle/>
        <a:p>
          <a:endParaRPr lang="cs-CZ"/>
        </a:p>
      </dgm:t>
    </dgm:pt>
    <dgm:pt modelId="{4138DBAD-3213-4C88-8D81-60AA5422379B}" type="pres">
      <dgm:prSet presAssocID="{E6CF5E38-26EF-42C6-AE35-20A43B984956}" presName="hierRoot1" presStyleCnt="0">
        <dgm:presLayoutVars>
          <dgm:hierBranch val="init"/>
        </dgm:presLayoutVars>
      </dgm:prSet>
      <dgm:spPr/>
    </dgm:pt>
    <dgm:pt modelId="{79A15A80-B03F-446F-BB9F-27CFED9E07E8}" type="pres">
      <dgm:prSet presAssocID="{E6CF5E38-26EF-42C6-AE35-20A43B984956}" presName="rootComposite1" presStyleCnt="0"/>
      <dgm:spPr/>
    </dgm:pt>
    <dgm:pt modelId="{1BCDE67E-D9A5-46C1-B3AF-55019EBEC046}" type="pres">
      <dgm:prSet presAssocID="{E6CF5E38-26EF-42C6-AE35-20A43B984956}" presName="rootText1" presStyleLbl="node0" presStyleIdx="0" presStyleCnt="1">
        <dgm:presLayoutVars>
          <dgm:chPref val="3"/>
        </dgm:presLayoutVars>
      </dgm:prSet>
      <dgm:spPr/>
      <dgm:t>
        <a:bodyPr/>
        <a:lstStyle/>
        <a:p>
          <a:endParaRPr lang="cs-CZ"/>
        </a:p>
      </dgm:t>
    </dgm:pt>
    <dgm:pt modelId="{214924C4-85DA-416B-BCAF-50A357E303A4}" type="pres">
      <dgm:prSet presAssocID="{E6CF5E38-26EF-42C6-AE35-20A43B984956}" presName="rootConnector1" presStyleLbl="node1" presStyleIdx="0" presStyleCnt="0"/>
      <dgm:spPr/>
      <dgm:t>
        <a:bodyPr/>
        <a:lstStyle/>
        <a:p>
          <a:endParaRPr lang="cs-CZ"/>
        </a:p>
      </dgm:t>
    </dgm:pt>
    <dgm:pt modelId="{312B5E6C-9A9E-4360-BB7F-0BCA25CB8A52}" type="pres">
      <dgm:prSet presAssocID="{E6CF5E38-26EF-42C6-AE35-20A43B984956}" presName="hierChild2" presStyleCnt="0"/>
      <dgm:spPr/>
    </dgm:pt>
    <dgm:pt modelId="{204FFA32-A9E7-477A-A21B-4C065A577DF9}" type="pres">
      <dgm:prSet presAssocID="{D2E5BDB7-B3A0-4C83-85FB-E0EFF946F212}" presName="Name37" presStyleLbl="parChTrans1D2" presStyleIdx="0" presStyleCnt="2"/>
      <dgm:spPr/>
      <dgm:t>
        <a:bodyPr/>
        <a:lstStyle/>
        <a:p>
          <a:endParaRPr lang="cs-CZ"/>
        </a:p>
      </dgm:t>
    </dgm:pt>
    <dgm:pt modelId="{16A6F98D-271A-4520-A20B-6AE5BF6F1944}" type="pres">
      <dgm:prSet presAssocID="{D9BFD890-0A5F-4787-8583-A6CFCD02B06F}" presName="hierRoot2" presStyleCnt="0">
        <dgm:presLayoutVars>
          <dgm:hierBranch val="init"/>
        </dgm:presLayoutVars>
      </dgm:prSet>
      <dgm:spPr/>
    </dgm:pt>
    <dgm:pt modelId="{CB08C1AC-AEF7-4347-BF92-05D324823176}" type="pres">
      <dgm:prSet presAssocID="{D9BFD890-0A5F-4787-8583-A6CFCD02B06F}" presName="rootComposite" presStyleCnt="0"/>
      <dgm:spPr/>
    </dgm:pt>
    <dgm:pt modelId="{D0730BA7-718D-487D-BDA3-2EA33701825F}" type="pres">
      <dgm:prSet presAssocID="{D9BFD890-0A5F-4787-8583-A6CFCD02B06F}" presName="rootText" presStyleLbl="node2" presStyleIdx="0" presStyleCnt="2">
        <dgm:presLayoutVars>
          <dgm:chPref val="3"/>
        </dgm:presLayoutVars>
      </dgm:prSet>
      <dgm:spPr/>
      <dgm:t>
        <a:bodyPr/>
        <a:lstStyle/>
        <a:p>
          <a:endParaRPr lang="cs-CZ"/>
        </a:p>
      </dgm:t>
    </dgm:pt>
    <dgm:pt modelId="{855A7F4F-F12D-4B0A-B1B7-1AD49DB38928}" type="pres">
      <dgm:prSet presAssocID="{D9BFD890-0A5F-4787-8583-A6CFCD02B06F}" presName="rootConnector" presStyleLbl="node2" presStyleIdx="0" presStyleCnt="2"/>
      <dgm:spPr/>
      <dgm:t>
        <a:bodyPr/>
        <a:lstStyle/>
        <a:p>
          <a:endParaRPr lang="cs-CZ"/>
        </a:p>
      </dgm:t>
    </dgm:pt>
    <dgm:pt modelId="{35FFF4E3-E625-4130-9BC2-EBF345A87544}" type="pres">
      <dgm:prSet presAssocID="{D9BFD890-0A5F-4787-8583-A6CFCD02B06F}" presName="hierChild4" presStyleCnt="0"/>
      <dgm:spPr/>
    </dgm:pt>
    <dgm:pt modelId="{94F43EE1-C137-4B4E-8625-8CA91627FD31}" type="pres">
      <dgm:prSet presAssocID="{D9BFD890-0A5F-4787-8583-A6CFCD02B06F}" presName="hierChild5" presStyleCnt="0"/>
      <dgm:spPr/>
    </dgm:pt>
    <dgm:pt modelId="{9398E85C-D6F3-4C0D-886D-0C9F03F6EC50}" type="pres">
      <dgm:prSet presAssocID="{FA29559F-EE09-422A-94BA-A9703002396C}" presName="Name37" presStyleLbl="parChTrans1D2" presStyleIdx="1" presStyleCnt="2"/>
      <dgm:spPr/>
      <dgm:t>
        <a:bodyPr/>
        <a:lstStyle/>
        <a:p>
          <a:endParaRPr lang="cs-CZ"/>
        </a:p>
      </dgm:t>
    </dgm:pt>
    <dgm:pt modelId="{742C3BA9-7907-40CA-AA3E-C15C99CBDDF4}" type="pres">
      <dgm:prSet presAssocID="{D6B4BA85-34F4-40E6-BA07-5EDE4DFF26B9}" presName="hierRoot2" presStyleCnt="0">
        <dgm:presLayoutVars>
          <dgm:hierBranch val="init"/>
        </dgm:presLayoutVars>
      </dgm:prSet>
      <dgm:spPr/>
    </dgm:pt>
    <dgm:pt modelId="{35D1B26C-E495-4F4A-A8AC-939E3DEA907D}" type="pres">
      <dgm:prSet presAssocID="{D6B4BA85-34F4-40E6-BA07-5EDE4DFF26B9}" presName="rootComposite" presStyleCnt="0"/>
      <dgm:spPr/>
    </dgm:pt>
    <dgm:pt modelId="{0D9EABF3-6A05-4FD4-9643-1AB9BE483394}" type="pres">
      <dgm:prSet presAssocID="{D6B4BA85-34F4-40E6-BA07-5EDE4DFF26B9}" presName="rootText" presStyleLbl="node2" presStyleIdx="1" presStyleCnt="2">
        <dgm:presLayoutVars>
          <dgm:chPref val="3"/>
        </dgm:presLayoutVars>
      </dgm:prSet>
      <dgm:spPr/>
      <dgm:t>
        <a:bodyPr/>
        <a:lstStyle/>
        <a:p>
          <a:endParaRPr lang="cs-CZ"/>
        </a:p>
      </dgm:t>
    </dgm:pt>
    <dgm:pt modelId="{39A57556-B6BE-47A0-A374-8CDAFC8B63D8}" type="pres">
      <dgm:prSet presAssocID="{D6B4BA85-34F4-40E6-BA07-5EDE4DFF26B9}" presName="rootConnector" presStyleLbl="node2" presStyleIdx="1" presStyleCnt="2"/>
      <dgm:spPr/>
      <dgm:t>
        <a:bodyPr/>
        <a:lstStyle/>
        <a:p>
          <a:endParaRPr lang="cs-CZ"/>
        </a:p>
      </dgm:t>
    </dgm:pt>
    <dgm:pt modelId="{3052730A-934D-4970-94F7-3427026E1AF3}" type="pres">
      <dgm:prSet presAssocID="{D6B4BA85-34F4-40E6-BA07-5EDE4DFF26B9}" presName="hierChild4" presStyleCnt="0"/>
      <dgm:spPr/>
    </dgm:pt>
    <dgm:pt modelId="{84C994BE-8AB0-4D99-BE23-5E7953258192}" type="pres">
      <dgm:prSet presAssocID="{6E6096AB-8107-48C5-8C72-DA81C184A7DE}" presName="Name37" presStyleLbl="parChTrans1D3" presStyleIdx="0" presStyleCnt="1"/>
      <dgm:spPr/>
      <dgm:t>
        <a:bodyPr/>
        <a:lstStyle/>
        <a:p>
          <a:endParaRPr lang="cs-CZ"/>
        </a:p>
      </dgm:t>
    </dgm:pt>
    <dgm:pt modelId="{9E37C5ED-9647-401E-976A-0D95C9C20348}" type="pres">
      <dgm:prSet presAssocID="{631D17F9-78C5-4CB1-BA2E-2332D406ECFC}" presName="hierRoot2" presStyleCnt="0">
        <dgm:presLayoutVars>
          <dgm:hierBranch val="init"/>
        </dgm:presLayoutVars>
      </dgm:prSet>
      <dgm:spPr/>
    </dgm:pt>
    <dgm:pt modelId="{71957FBE-96EA-45BF-8AF6-2DA91E86A11E}" type="pres">
      <dgm:prSet presAssocID="{631D17F9-78C5-4CB1-BA2E-2332D406ECFC}" presName="rootComposite" presStyleCnt="0"/>
      <dgm:spPr/>
    </dgm:pt>
    <dgm:pt modelId="{C1C6BF5D-CC41-41A9-B00E-4A669AC2817F}" type="pres">
      <dgm:prSet presAssocID="{631D17F9-78C5-4CB1-BA2E-2332D406ECFC}" presName="rootText" presStyleLbl="node3" presStyleIdx="0" presStyleCnt="1">
        <dgm:presLayoutVars>
          <dgm:chPref val="3"/>
        </dgm:presLayoutVars>
      </dgm:prSet>
      <dgm:spPr/>
      <dgm:t>
        <a:bodyPr/>
        <a:lstStyle/>
        <a:p>
          <a:endParaRPr lang="cs-CZ"/>
        </a:p>
      </dgm:t>
    </dgm:pt>
    <dgm:pt modelId="{D4501DA8-61E4-4812-82BE-ED1C0C70B656}" type="pres">
      <dgm:prSet presAssocID="{631D17F9-78C5-4CB1-BA2E-2332D406ECFC}" presName="rootConnector" presStyleLbl="node3" presStyleIdx="0" presStyleCnt="1"/>
      <dgm:spPr/>
      <dgm:t>
        <a:bodyPr/>
        <a:lstStyle/>
        <a:p>
          <a:endParaRPr lang="cs-CZ"/>
        </a:p>
      </dgm:t>
    </dgm:pt>
    <dgm:pt modelId="{0FD233F7-16DD-4C47-B4F4-0A5C60A2F003}" type="pres">
      <dgm:prSet presAssocID="{631D17F9-78C5-4CB1-BA2E-2332D406ECFC}" presName="hierChild4" presStyleCnt="0"/>
      <dgm:spPr/>
    </dgm:pt>
    <dgm:pt modelId="{4050A482-3D07-400E-8520-041482540786}" type="pres">
      <dgm:prSet presAssocID="{631D17F9-78C5-4CB1-BA2E-2332D406ECFC}" presName="hierChild5" presStyleCnt="0"/>
      <dgm:spPr/>
    </dgm:pt>
    <dgm:pt modelId="{B232D9A8-8633-4C9D-AE67-BABD024039B3}" type="pres">
      <dgm:prSet presAssocID="{D6B4BA85-34F4-40E6-BA07-5EDE4DFF26B9}" presName="hierChild5" presStyleCnt="0"/>
      <dgm:spPr/>
    </dgm:pt>
    <dgm:pt modelId="{7AEBFD24-C427-4CC2-AF85-146FBDFD7D0F}" type="pres">
      <dgm:prSet presAssocID="{E6CF5E38-26EF-42C6-AE35-20A43B984956}" presName="hierChild3" presStyleCnt="0"/>
      <dgm:spPr/>
    </dgm:pt>
  </dgm:ptLst>
  <dgm:cxnLst>
    <dgm:cxn modelId="{72D73BAA-A41B-4A44-91D8-49211EF429AC}" srcId="{E6CF5E38-26EF-42C6-AE35-20A43B984956}" destId="{D6B4BA85-34F4-40E6-BA07-5EDE4DFF26B9}" srcOrd="1" destOrd="0" parTransId="{FA29559F-EE09-422A-94BA-A9703002396C}" sibTransId="{6DC12BBB-0897-44FD-A5F2-E14D6A062356}"/>
    <dgm:cxn modelId="{60E2FE1E-7D11-4643-A239-D351938C76E2}" type="presOf" srcId="{6E6096AB-8107-48C5-8C72-DA81C184A7DE}" destId="{84C994BE-8AB0-4D99-BE23-5E7953258192}" srcOrd="0" destOrd="0" presId="urn:microsoft.com/office/officeart/2005/8/layout/orgChart1"/>
    <dgm:cxn modelId="{18598A48-4F63-4746-8A66-181348AC2ECB}" srcId="{0A105295-592D-4DB6-A9B2-55EFAA9FB953}" destId="{E6CF5E38-26EF-42C6-AE35-20A43B984956}" srcOrd="0" destOrd="0" parTransId="{D8116317-4DFB-45FF-85DA-EA4024468153}" sibTransId="{A2F576B3-97C1-423C-9111-435E5442D84D}"/>
    <dgm:cxn modelId="{53D09534-AF2C-4976-8132-C555341C0A30}" type="presOf" srcId="{631D17F9-78C5-4CB1-BA2E-2332D406ECFC}" destId="{D4501DA8-61E4-4812-82BE-ED1C0C70B656}" srcOrd="1" destOrd="0" presId="urn:microsoft.com/office/officeart/2005/8/layout/orgChart1"/>
    <dgm:cxn modelId="{9D61ABE5-4959-4945-B058-5E39C2415BFD}" type="presOf" srcId="{631D17F9-78C5-4CB1-BA2E-2332D406ECFC}" destId="{C1C6BF5D-CC41-41A9-B00E-4A669AC2817F}" srcOrd="0" destOrd="0" presId="urn:microsoft.com/office/officeart/2005/8/layout/orgChart1"/>
    <dgm:cxn modelId="{0EF7B000-A13C-4F95-A287-518F1DD8C85C}" type="presOf" srcId="{D2E5BDB7-B3A0-4C83-85FB-E0EFF946F212}" destId="{204FFA32-A9E7-477A-A21B-4C065A577DF9}" srcOrd="0" destOrd="0" presId="urn:microsoft.com/office/officeart/2005/8/layout/orgChart1"/>
    <dgm:cxn modelId="{4AB5FEAB-CE9B-436F-9A41-318C05E12283}" type="presOf" srcId="{FA29559F-EE09-422A-94BA-A9703002396C}" destId="{9398E85C-D6F3-4C0D-886D-0C9F03F6EC50}" srcOrd="0" destOrd="0" presId="urn:microsoft.com/office/officeart/2005/8/layout/orgChart1"/>
    <dgm:cxn modelId="{EE22A4D7-EAE4-454C-8728-87121225EA6A}" srcId="{D6B4BA85-34F4-40E6-BA07-5EDE4DFF26B9}" destId="{631D17F9-78C5-4CB1-BA2E-2332D406ECFC}" srcOrd="0" destOrd="0" parTransId="{6E6096AB-8107-48C5-8C72-DA81C184A7DE}" sibTransId="{7507D39F-4D87-431E-A3E2-E43689613A78}"/>
    <dgm:cxn modelId="{FA0FCF86-B471-40B9-B34F-E7499946CA9E}" type="presOf" srcId="{E6CF5E38-26EF-42C6-AE35-20A43B984956}" destId="{1BCDE67E-D9A5-46C1-B3AF-55019EBEC046}" srcOrd="0" destOrd="0" presId="urn:microsoft.com/office/officeart/2005/8/layout/orgChart1"/>
    <dgm:cxn modelId="{F4CAF00A-95D9-4ABF-934B-9FA4E9F32FE0}" type="presOf" srcId="{E6CF5E38-26EF-42C6-AE35-20A43B984956}" destId="{214924C4-85DA-416B-BCAF-50A357E303A4}" srcOrd="1" destOrd="0" presId="urn:microsoft.com/office/officeart/2005/8/layout/orgChart1"/>
    <dgm:cxn modelId="{A1AE1231-AEFD-44EB-8687-125ED0DC848C}" type="presOf" srcId="{D9BFD890-0A5F-4787-8583-A6CFCD02B06F}" destId="{855A7F4F-F12D-4B0A-B1B7-1AD49DB38928}" srcOrd="1" destOrd="0" presId="urn:microsoft.com/office/officeart/2005/8/layout/orgChart1"/>
    <dgm:cxn modelId="{7E0F82CB-12C6-4FCF-9E58-1CBC3DF2E9EC}" srcId="{E6CF5E38-26EF-42C6-AE35-20A43B984956}" destId="{D9BFD890-0A5F-4787-8583-A6CFCD02B06F}" srcOrd="0" destOrd="0" parTransId="{D2E5BDB7-B3A0-4C83-85FB-E0EFF946F212}" sibTransId="{0840C77A-23AE-4EC7-A6AB-DE83635227CA}"/>
    <dgm:cxn modelId="{F4AF2DFE-2767-4341-8D82-F4F22B1720DA}" type="presOf" srcId="{0A105295-592D-4DB6-A9B2-55EFAA9FB953}" destId="{27FDEB6C-7259-4AF1-AAEA-A06FE67B2E5B}" srcOrd="0" destOrd="0" presId="urn:microsoft.com/office/officeart/2005/8/layout/orgChart1"/>
    <dgm:cxn modelId="{A44C68AB-F573-43EB-9D40-64FF41729AC7}" type="presOf" srcId="{D9BFD890-0A5F-4787-8583-A6CFCD02B06F}" destId="{D0730BA7-718D-487D-BDA3-2EA33701825F}" srcOrd="0" destOrd="0" presId="urn:microsoft.com/office/officeart/2005/8/layout/orgChart1"/>
    <dgm:cxn modelId="{4DDBFA15-0DD1-4AA5-9AF7-71306B9B5482}" type="presOf" srcId="{D6B4BA85-34F4-40E6-BA07-5EDE4DFF26B9}" destId="{39A57556-B6BE-47A0-A374-8CDAFC8B63D8}" srcOrd="1" destOrd="0" presId="urn:microsoft.com/office/officeart/2005/8/layout/orgChart1"/>
    <dgm:cxn modelId="{0C1DB8DA-563F-464B-A292-A6F878637FC3}" type="presOf" srcId="{D6B4BA85-34F4-40E6-BA07-5EDE4DFF26B9}" destId="{0D9EABF3-6A05-4FD4-9643-1AB9BE483394}" srcOrd="0" destOrd="0" presId="urn:microsoft.com/office/officeart/2005/8/layout/orgChart1"/>
    <dgm:cxn modelId="{BF0A6BCD-FB2E-4BEF-A967-CA1D25B9731A}" type="presParOf" srcId="{27FDEB6C-7259-4AF1-AAEA-A06FE67B2E5B}" destId="{4138DBAD-3213-4C88-8D81-60AA5422379B}" srcOrd="0" destOrd="0" presId="urn:microsoft.com/office/officeart/2005/8/layout/orgChart1"/>
    <dgm:cxn modelId="{D4D3B948-0C55-45F9-A2D3-B92D7F8AA691}" type="presParOf" srcId="{4138DBAD-3213-4C88-8D81-60AA5422379B}" destId="{79A15A80-B03F-446F-BB9F-27CFED9E07E8}" srcOrd="0" destOrd="0" presId="urn:microsoft.com/office/officeart/2005/8/layout/orgChart1"/>
    <dgm:cxn modelId="{9FFD0784-EE9F-41B4-9EB9-F958B3DBFFD8}" type="presParOf" srcId="{79A15A80-B03F-446F-BB9F-27CFED9E07E8}" destId="{1BCDE67E-D9A5-46C1-B3AF-55019EBEC046}" srcOrd="0" destOrd="0" presId="urn:microsoft.com/office/officeart/2005/8/layout/orgChart1"/>
    <dgm:cxn modelId="{C390C6A5-92AE-460F-A4AA-11AC131D34B9}" type="presParOf" srcId="{79A15A80-B03F-446F-BB9F-27CFED9E07E8}" destId="{214924C4-85DA-416B-BCAF-50A357E303A4}" srcOrd="1" destOrd="0" presId="urn:microsoft.com/office/officeart/2005/8/layout/orgChart1"/>
    <dgm:cxn modelId="{6F065D9B-AF41-4F02-907A-238C5B9BD51C}" type="presParOf" srcId="{4138DBAD-3213-4C88-8D81-60AA5422379B}" destId="{312B5E6C-9A9E-4360-BB7F-0BCA25CB8A52}" srcOrd="1" destOrd="0" presId="urn:microsoft.com/office/officeart/2005/8/layout/orgChart1"/>
    <dgm:cxn modelId="{1B3FCD2A-7C34-4D1D-9AF4-F762D7D63C4E}" type="presParOf" srcId="{312B5E6C-9A9E-4360-BB7F-0BCA25CB8A52}" destId="{204FFA32-A9E7-477A-A21B-4C065A577DF9}" srcOrd="0" destOrd="0" presId="urn:microsoft.com/office/officeart/2005/8/layout/orgChart1"/>
    <dgm:cxn modelId="{3C95F7B8-087D-4C2D-B68C-FC86C0195B6A}" type="presParOf" srcId="{312B5E6C-9A9E-4360-BB7F-0BCA25CB8A52}" destId="{16A6F98D-271A-4520-A20B-6AE5BF6F1944}" srcOrd="1" destOrd="0" presId="urn:microsoft.com/office/officeart/2005/8/layout/orgChart1"/>
    <dgm:cxn modelId="{9D37C5D1-20B2-4D4F-9FA9-1C3616F628B2}" type="presParOf" srcId="{16A6F98D-271A-4520-A20B-6AE5BF6F1944}" destId="{CB08C1AC-AEF7-4347-BF92-05D324823176}" srcOrd="0" destOrd="0" presId="urn:microsoft.com/office/officeart/2005/8/layout/orgChart1"/>
    <dgm:cxn modelId="{22434B8C-CFF5-45BC-9379-69BF0B0239CE}" type="presParOf" srcId="{CB08C1AC-AEF7-4347-BF92-05D324823176}" destId="{D0730BA7-718D-487D-BDA3-2EA33701825F}" srcOrd="0" destOrd="0" presId="urn:microsoft.com/office/officeart/2005/8/layout/orgChart1"/>
    <dgm:cxn modelId="{87469BD4-EA9D-486C-AD33-4E90076CFE08}" type="presParOf" srcId="{CB08C1AC-AEF7-4347-BF92-05D324823176}" destId="{855A7F4F-F12D-4B0A-B1B7-1AD49DB38928}" srcOrd="1" destOrd="0" presId="urn:microsoft.com/office/officeart/2005/8/layout/orgChart1"/>
    <dgm:cxn modelId="{7F958BE7-8B70-4D08-85A3-2A9074D60627}" type="presParOf" srcId="{16A6F98D-271A-4520-A20B-6AE5BF6F1944}" destId="{35FFF4E3-E625-4130-9BC2-EBF345A87544}" srcOrd="1" destOrd="0" presId="urn:microsoft.com/office/officeart/2005/8/layout/orgChart1"/>
    <dgm:cxn modelId="{C4BDDC09-B013-4888-8EDE-BF5BFAD180D0}" type="presParOf" srcId="{16A6F98D-271A-4520-A20B-6AE5BF6F1944}" destId="{94F43EE1-C137-4B4E-8625-8CA91627FD31}" srcOrd="2" destOrd="0" presId="urn:microsoft.com/office/officeart/2005/8/layout/orgChart1"/>
    <dgm:cxn modelId="{6A48F318-D835-4BB5-8EC6-28DD4D68CB95}" type="presParOf" srcId="{312B5E6C-9A9E-4360-BB7F-0BCA25CB8A52}" destId="{9398E85C-D6F3-4C0D-886D-0C9F03F6EC50}" srcOrd="2" destOrd="0" presId="urn:microsoft.com/office/officeart/2005/8/layout/orgChart1"/>
    <dgm:cxn modelId="{DB706283-2DFC-4D79-867C-C245F4641134}" type="presParOf" srcId="{312B5E6C-9A9E-4360-BB7F-0BCA25CB8A52}" destId="{742C3BA9-7907-40CA-AA3E-C15C99CBDDF4}" srcOrd="3" destOrd="0" presId="urn:microsoft.com/office/officeart/2005/8/layout/orgChart1"/>
    <dgm:cxn modelId="{AD3FF43C-7037-4C84-8BD6-BD8B4E468A7F}" type="presParOf" srcId="{742C3BA9-7907-40CA-AA3E-C15C99CBDDF4}" destId="{35D1B26C-E495-4F4A-A8AC-939E3DEA907D}" srcOrd="0" destOrd="0" presId="urn:microsoft.com/office/officeart/2005/8/layout/orgChart1"/>
    <dgm:cxn modelId="{D44D88D3-C018-41A6-9F51-7B9CDB4DBD34}" type="presParOf" srcId="{35D1B26C-E495-4F4A-A8AC-939E3DEA907D}" destId="{0D9EABF3-6A05-4FD4-9643-1AB9BE483394}" srcOrd="0" destOrd="0" presId="urn:microsoft.com/office/officeart/2005/8/layout/orgChart1"/>
    <dgm:cxn modelId="{5269B334-775F-4151-8992-480648992B3D}" type="presParOf" srcId="{35D1B26C-E495-4F4A-A8AC-939E3DEA907D}" destId="{39A57556-B6BE-47A0-A374-8CDAFC8B63D8}" srcOrd="1" destOrd="0" presId="urn:microsoft.com/office/officeart/2005/8/layout/orgChart1"/>
    <dgm:cxn modelId="{A0D80336-3D70-46B5-BC5A-435D9FD74987}" type="presParOf" srcId="{742C3BA9-7907-40CA-AA3E-C15C99CBDDF4}" destId="{3052730A-934D-4970-94F7-3427026E1AF3}" srcOrd="1" destOrd="0" presId="urn:microsoft.com/office/officeart/2005/8/layout/orgChart1"/>
    <dgm:cxn modelId="{AF686C3E-5633-46F3-BDD6-DA57A74EC68B}" type="presParOf" srcId="{3052730A-934D-4970-94F7-3427026E1AF3}" destId="{84C994BE-8AB0-4D99-BE23-5E7953258192}" srcOrd="0" destOrd="0" presId="urn:microsoft.com/office/officeart/2005/8/layout/orgChart1"/>
    <dgm:cxn modelId="{83FB0862-A6B9-417E-8BB0-C5D13E2F5043}" type="presParOf" srcId="{3052730A-934D-4970-94F7-3427026E1AF3}" destId="{9E37C5ED-9647-401E-976A-0D95C9C20348}" srcOrd="1" destOrd="0" presId="urn:microsoft.com/office/officeart/2005/8/layout/orgChart1"/>
    <dgm:cxn modelId="{40AE2B19-8B67-43B3-8DA3-86C8FBBB0096}" type="presParOf" srcId="{9E37C5ED-9647-401E-976A-0D95C9C20348}" destId="{71957FBE-96EA-45BF-8AF6-2DA91E86A11E}" srcOrd="0" destOrd="0" presId="urn:microsoft.com/office/officeart/2005/8/layout/orgChart1"/>
    <dgm:cxn modelId="{F0484191-8CF8-4A2D-A00C-2E6301997A47}" type="presParOf" srcId="{71957FBE-96EA-45BF-8AF6-2DA91E86A11E}" destId="{C1C6BF5D-CC41-41A9-B00E-4A669AC2817F}" srcOrd="0" destOrd="0" presId="urn:microsoft.com/office/officeart/2005/8/layout/orgChart1"/>
    <dgm:cxn modelId="{18516D9A-E2C8-40E9-9EB1-CF337FF12F6D}" type="presParOf" srcId="{71957FBE-96EA-45BF-8AF6-2DA91E86A11E}" destId="{D4501DA8-61E4-4812-82BE-ED1C0C70B656}" srcOrd="1" destOrd="0" presId="urn:microsoft.com/office/officeart/2005/8/layout/orgChart1"/>
    <dgm:cxn modelId="{1C0C089E-B60F-409F-A32A-D7A509277E74}" type="presParOf" srcId="{9E37C5ED-9647-401E-976A-0D95C9C20348}" destId="{0FD233F7-16DD-4C47-B4F4-0A5C60A2F003}" srcOrd="1" destOrd="0" presId="urn:microsoft.com/office/officeart/2005/8/layout/orgChart1"/>
    <dgm:cxn modelId="{B28D61B0-D10E-4C80-8DCB-18B29E99F583}" type="presParOf" srcId="{9E37C5ED-9647-401E-976A-0D95C9C20348}" destId="{4050A482-3D07-400E-8520-041482540786}" srcOrd="2" destOrd="0" presId="urn:microsoft.com/office/officeart/2005/8/layout/orgChart1"/>
    <dgm:cxn modelId="{ACD64437-7DB4-4B14-BFAB-DC6370854D6D}" type="presParOf" srcId="{742C3BA9-7907-40CA-AA3E-C15C99CBDDF4}" destId="{B232D9A8-8633-4C9D-AE67-BABD024039B3}" srcOrd="2" destOrd="0" presId="urn:microsoft.com/office/officeart/2005/8/layout/orgChart1"/>
    <dgm:cxn modelId="{4DB3FEA0-7E02-4EB4-877A-15C0AE15F1E4}" type="presParOf" srcId="{4138DBAD-3213-4C88-8D81-60AA5422379B}" destId="{7AEBFD24-C427-4CC2-AF85-146FBDFD7D0F}"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F4B9F3-8E4E-4CC6-B36D-6AA6CB437AFC}">
      <dsp:nvSpPr>
        <dsp:cNvPr id="0" name=""/>
        <dsp:cNvSpPr/>
      </dsp:nvSpPr>
      <dsp:spPr>
        <a:xfrm>
          <a:off x="572571" y="0"/>
          <a:ext cx="6489144" cy="3594100"/>
        </a:xfrm>
        <a:prstGeom prst="rightArrow">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E714229-4FDB-44DC-993E-48CE13974932}">
      <dsp:nvSpPr>
        <dsp:cNvPr id="0" name=""/>
        <dsp:cNvSpPr/>
      </dsp:nvSpPr>
      <dsp:spPr>
        <a:xfrm>
          <a:off x="8200" y="1078230"/>
          <a:ext cx="2457286" cy="1437640"/>
        </a:xfrm>
        <a:prstGeom prst="roundRect">
          <a:avLst/>
        </a:prstGeom>
        <a:solidFill>
          <a:schemeClr val="accent3">
            <a:hueOff val="0"/>
            <a:satOff val="0"/>
            <a:lumOff val="0"/>
            <a:alphaOff val="0"/>
          </a:schemeClr>
        </a:solidFill>
        <a:ln w="25400">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cs-CZ" sz="2200" kern="1200" dirty="0" smtClean="0"/>
            <a:t>Porušení právní povinnosti</a:t>
          </a:r>
          <a:endParaRPr lang="cs-CZ" sz="2200" kern="1200" dirty="0"/>
        </a:p>
      </dsp:txBody>
      <dsp:txXfrm>
        <a:off x="78380" y="1148410"/>
        <a:ext cx="2316926" cy="1297280"/>
      </dsp:txXfrm>
    </dsp:sp>
    <dsp:sp modelId="{0F8AB609-0B9C-42D2-ADB8-B0CDEF09A769}">
      <dsp:nvSpPr>
        <dsp:cNvPr id="0" name=""/>
        <dsp:cNvSpPr/>
      </dsp:nvSpPr>
      <dsp:spPr>
        <a:xfrm>
          <a:off x="2588500" y="1078230"/>
          <a:ext cx="2457286" cy="1437640"/>
        </a:xfrm>
        <a:prstGeom prst="roundRect">
          <a:avLst/>
        </a:prstGeom>
        <a:solidFill>
          <a:schemeClr val="accent3">
            <a:hueOff val="5625132"/>
            <a:satOff val="-8440"/>
            <a:lumOff val="-1373"/>
            <a:alphaOff val="0"/>
          </a:schemeClr>
        </a:solidFill>
        <a:ln w="25400">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cs-CZ" sz="2200" kern="1200" dirty="0" smtClean="0"/>
            <a:t>Příčinná souvislost</a:t>
          </a:r>
          <a:endParaRPr lang="cs-CZ" sz="2200" kern="1200" dirty="0"/>
        </a:p>
      </dsp:txBody>
      <dsp:txXfrm>
        <a:off x="2658680" y="1148410"/>
        <a:ext cx="2316926" cy="1297280"/>
      </dsp:txXfrm>
    </dsp:sp>
    <dsp:sp modelId="{8B4FE3F0-24A0-468E-BC57-0C15AD6D5069}">
      <dsp:nvSpPr>
        <dsp:cNvPr id="0" name=""/>
        <dsp:cNvSpPr/>
      </dsp:nvSpPr>
      <dsp:spPr>
        <a:xfrm>
          <a:off x="5168800" y="1078230"/>
          <a:ext cx="2457286" cy="1437640"/>
        </a:xfrm>
        <a:prstGeom prst="roundRect">
          <a:avLst/>
        </a:prstGeom>
        <a:solidFill>
          <a:schemeClr val="accent3">
            <a:hueOff val="11250264"/>
            <a:satOff val="-16880"/>
            <a:lumOff val="-2745"/>
            <a:alphaOff val="0"/>
          </a:schemeClr>
        </a:solidFill>
        <a:ln w="25400">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cs-CZ" sz="2200" kern="1200" dirty="0" smtClean="0"/>
            <a:t>Škoda/porušení právem chráněného zájmu </a:t>
          </a:r>
          <a:endParaRPr lang="cs-CZ" sz="2200" kern="1200" dirty="0"/>
        </a:p>
      </dsp:txBody>
      <dsp:txXfrm>
        <a:off x="5238980" y="1148410"/>
        <a:ext cx="2316926" cy="12972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16FA72-3BDA-4E8F-A8E3-4D4BBAE278E4}">
      <dsp:nvSpPr>
        <dsp:cNvPr id="0" name=""/>
        <dsp:cNvSpPr/>
      </dsp:nvSpPr>
      <dsp:spPr>
        <a:xfrm>
          <a:off x="0" y="246335"/>
          <a:ext cx="2385714" cy="1431429"/>
        </a:xfrm>
        <a:prstGeom prst="rect">
          <a:avLst/>
        </a:prstGeom>
        <a:solidFill>
          <a:schemeClr val="accent1">
            <a:hueOff val="0"/>
            <a:satOff val="0"/>
            <a:lumOff val="0"/>
            <a:alphaOff val="0"/>
          </a:schemeClr>
        </a:solidFill>
        <a:ln w="25400">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0">
            <a:lnSpc>
              <a:spcPct val="90000"/>
            </a:lnSpc>
            <a:spcBef>
              <a:spcPct val="0"/>
            </a:spcBef>
            <a:spcAft>
              <a:spcPct val="35000"/>
            </a:spcAft>
          </a:pPr>
          <a:r>
            <a:rPr lang="cs-CZ" sz="2500" kern="1200" dirty="0" smtClean="0"/>
            <a:t>Občanskoprávní</a:t>
          </a:r>
          <a:endParaRPr lang="cs-CZ" sz="2500" kern="1200" dirty="0"/>
        </a:p>
      </dsp:txBody>
      <dsp:txXfrm>
        <a:off x="0" y="246335"/>
        <a:ext cx="2385714" cy="1431429"/>
      </dsp:txXfrm>
    </dsp:sp>
    <dsp:sp modelId="{55FF1A21-93DD-4F72-B6F5-9537EF191E31}">
      <dsp:nvSpPr>
        <dsp:cNvPr id="0" name=""/>
        <dsp:cNvSpPr/>
      </dsp:nvSpPr>
      <dsp:spPr>
        <a:xfrm>
          <a:off x="2624286" y="246335"/>
          <a:ext cx="2385714" cy="1431429"/>
        </a:xfrm>
        <a:prstGeom prst="rect">
          <a:avLst/>
        </a:prstGeom>
        <a:solidFill>
          <a:schemeClr val="accent1">
            <a:hueOff val="0"/>
            <a:satOff val="0"/>
            <a:lumOff val="0"/>
            <a:alphaOff val="0"/>
          </a:schemeClr>
        </a:solidFill>
        <a:ln w="25400">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0">
            <a:lnSpc>
              <a:spcPct val="90000"/>
            </a:lnSpc>
            <a:spcBef>
              <a:spcPct val="0"/>
            </a:spcBef>
            <a:spcAft>
              <a:spcPct val="35000"/>
            </a:spcAft>
          </a:pPr>
          <a:r>
            <a:rPr lang="cs-CZ" sz="2500" kern="1200" smtClean="0"/>
            <a:t>Pracovněprávní</a:t>
          </a:r>
          <a:endParaRPr lang="cs-CZ" sz="2500" kern="1200"/>
        </a:p>
      </dsp:txBody>
      <dsp:txXfrm>
        <a:off x="2624286" y="246335"/>
        <a:ext cx="2385714" cy="1431429"/>
      </dsp:txXfrm>
    </dsp:sp>
    <dsp:sp modelId="{67E57CF2-BE2C-47C8-AEF5-137048514E27}">
      <dsp:nvSpPr>
        <dsp:cNvPr id="0" name=""/>
        <dsp:cNvSpPr/>
      </dsp:nvSpPr>
      <dsp:spPr>
        <a:xfrm>
          <a:off x="5248573" y="246335"/>
          <a:ext cx="2385714" cy="1431429"/>
        </a:xfrm>
        <a:prstGeom prst="rect">
          <a:avLst/>
        </a:prstGeom>
        <a:solidFill>
          <a:schemeClr val="accent1">
            <a:hueOff val="0"/>
            <a:satOff val="0"/>
            <a:lumOff val="0"/>
            <a:alphaOff val="0"/>
          </a:schemeClr>
        </a:solidFill>
        <a:ln w="25400">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0">
            <a:lnSpc>
              <a:spcPct val="90000"/>
            </a:lnSpc>
            <a:spcBef>
              <a:spcPct val="0"/>
            </a:spcBef>
            <a:spcAft>
              <a:spcPct val="35000"/>
            </a:spcAft>
          </a:pPr>
          <a:r>
            <a:rPr lang="cs-CZ" sz="2500" kern="1200" smtClean="0"/>
            <a:t>Správní</a:t>
          </a:r>
          <a:endParaRPr lang="cs-CZ" sz="2500" kern="1200"/>
        </a:p>
      </dsp:txBody>
      <dsp:txXfrm>
        <a:off x="5248573" y="246335"/>
        <a:ext cx="2385714" cy="1431429"/>
      </dsp:txXfrm>
    </dsp:sp>
    <dsp:sp modelId="{25DB820A-09E7-47C4-8265-AE05A074B592}">
      <dsp:nvSpPr>
        <dsp:cNvPr id="0" name=""/>
        <dsp:cNvSpPr/>
      </dsp:nvSpPr>
      <dsp:spPr>
        <a:xfrm>
          <a:off x="1312143" y="1916335"/>
          <a:ext cx="2385714" cy="1431429"/>
        </a:xfrm>
        <a:prstGeom prst="rect">
          <a:avLst/>
        </a:prstGeom>
        <a:solidFill>
          <a:schemeClr val="accent1">
            <a:hueOff val="0"/>
            <a:satOff val="0"/>
            <a:lumOff val="0"/>
            <a:alphaOff val="0"/>
          </a:schemeClr>
        </a:solidFill>
        <a:ln w="25400">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0">
            <a:lnSpc>
              <a:spcPct val="90000"/>
            </a:lnSpc>
            <a:spcBef>
              <a:spcPct val="0"/>
            </a:spcBef>
            <a:spcAft>
              <a:spcPct val="35000"/>
            </a:spcAft>
          </a:pPr>
          <a:r>
            <a:rPr lang="cs-CZ" sz="2500" kern="1200" dirty="0" smtClean="0"/>
            <a:t>Trestní</a:t>
          </a:r>
          <a:endParaRPr lang="cs-CZ" sz="2500" kern="1200" dirty="0"/>
        </a:p>
      </dsp:txBody>
      <dsp:txXfrm>
        <a:off x="1312143" y="1916335"/>
        <a:ext cx="2385714" cy="1431429"/>
      </dsp:txXfrm>
    </dsp:sp>
    <dsp:sp modelId="{38470576-7B94-46BE-B422-E43DA0AFB659}">
      <dsp:nvSpPr>
        <dsp:cNvPr id="0" name=""/>
        <dsp:cNvSpPr/>
      </dsp:nvSpPr>
      <dsp:spPr>
        <a:xfrm>
          <a:off x="3936429" y="1916335"/>
          <a:ext cx="2385714" cy="1431429"/>
        </a:xfrm>
        <a:prstGeom prst="rect">
          <a:avLst/>
        </a:prstGeom>
        <a:solidFill>
          <a:schemeClr val="accent1">
            <a:hueOff val="0"/>
            <a:satOff val="0"/>
            <a:lumOff val="0"/>
            <a:alphaOff val="0"/>
          </a:schemeClr>
        </a:solidFill>
        <a:ln w="25400">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0">
            <a:lnSpc>
              <a:spcPct val="90000"/>
            </a:lnSpc>
            <a:spcBef>
              <a:spcPct val="0"/>
            </a:spcBef>
            <a:spcAft>
              <a:spcPct val="35000"/>
            </a:spcAft>
          </a:pPr>
          <a:r>
            <a:rPr lang="cs-CZ" sz="2500" kern="1200" dirty="0" smtClean="0"/>
            <a:t>Disciplinární</a:t>
          </a:r>
          <a:endParaRPr lang="cs-CZ" sz="2500" kern="1200" dirty="0"/>
        </a:p>
      </dsp:txBody>
      <dsp:txXfrm>
        <a:off x="3936429" y="1916335"/>
        <a:ext cx="2385714" cy="143142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430724-C447-4545-9BA5-11B1F884A852}">
      <dsp:nvSpPr>
        <dsp:cNvPr id="0" name=""/>
        <dsp:cNvSpPr/>
      </dsp:nvSpPr>
      <dsp:spPr>
        <a:xfrm>
          <a:off x="3223617" y="1634549"/>
          <a:ext cx="1764115" cy="612337"/>
        </a:xfrm>
        <a:custGeom>
          <a:avLst/>
          <a:gdLst/>
          <a:ahLst/>
          <a:cxnLst/>
          <a:rect l="0" t="0" r="0" b="0"/>
          <a:pathLst>
            <a:path>
              <a:moveTo>
                <a:pt x="0" y="0"/>
              </a:moveTo>
              <a:lnTo>
                <a:pt x="0" y="306168"/>
              </a:lnTo>
              <a:lnTo>
                <a:pt x="1764115" y="306168"/>
              </a:lnTo>
              <a:lnTo>
                <a:pt x="1764115" y="612337"/>
              </a:lnTo>
            </a:path>
          </a:pathLst>
        </a:custGeom>
        <a:noFill/>
        <a:ln w="25400">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4381B64-D9EB-4308-A53D-256A7702C7C1}">
      <dsp:nvSpPr>
        <dsp:cNvPr id="0" name=""/>
        <dsp:cNvSpPr/>
      </dsp:nvSpPr>
      <dsp:spPr>
        <a:xfrm>
          <a:off x="1459501" y="1634549"/>
          <a:ext cx="1764115" cy="612337"/>
        </a:xfrm>
        <a:custGeom>
          <a:avLst/>
          <a:gdLst/>
          <a:ahLst/>
          <a:cxnLst/>
          <a:rect l="0" t="0" r="0" b="0"/>
          <a:pathLst>
            <a:path>
              <a:moveTo>
                <a:pt x="1764115" y="0"/>
              </a:moveTo>
              <a:lnTo>
                <a:pt x="1764115" y="306168"/>
              </a:lnTo>
              <a:lnTo>
                <a:pt x="0" y="306168"/>
              </a:lnTo>
              <a:lnTo>
                <a:pt x="0" y="612337"/>
              </a:lnTo>
            </a:path>
          </a:pathLst>
        </a:custGeom>
        <a:noFill/>
        <a:ln w="25400">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C8557EA-3EE0-4D7E-AA64-78E03FD21936}">
      <dsp:nvSpPr>
        <dsp:cNvPr id="0" name=""/>
        <dsp:cNvSpPr/>
      </dsp:nvSpPr>
      <dsp:spPr>
        <a:xfrm>
          <a:off x="1765670" y="176602"/>
          <a:ext cx="2915893" cy="1457946"/>
        </a:xfrm>
        <a:prstGeom prst="rect">
          <a:avLst/>
        </a:prstGeom>
        <a:solidFill>
          <a:schemeClr val="accent1">
            <a:hueOff val="0"/>
            <a:satOff val="0"/>
            <a:lumOff val="0"/>
            <a:alphaOff val="0"/>
          </a:schemeClr>
        </a:solidFill>
        <a:ln w="25400">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1778000" rtl="0">
            <a:lnSpc>
              <a:spcPct val="90000"/>
            </a:lnSpc>
            <a:spcBef>
              <a:spcPct val="0"/>
            </a:spcBef>
            <a:spcAft>
              <a:spcPct val="35000"/>
            </a:spcAft>
          </a:pPr>
          <a:r>
            <a:rPr lang="cs-CZ" sz="4000" kern="1200" dirty="0" smtClean="0"/>
            <a:t>Újma</a:t>
          </a:r>
          <a:endParaRPr lang="cs-CZ" sz="4000" kern="1200" dirty="0"/>
        </a:p>
      </dsp:txBody>
      <dsp:txXfrm>
        <a:off x="1765670" y="176602"/>
        <a:ext cx="2915893" cy="1457946"/>
      </dsp:txXfrm>
    </dsp:sp>
    <dsp:sp modelId="{5C6D1F2C-4270-41FC-9559-8BCFBF72FC01}">
      <dsp:nvSpPr>
        <dsp:cNvPr id="0" name=""/>
        <dsp:cNvSpPr/>
      </dsp:nvSpPr>
      <dsp:spPr>
        <a:xfrm>
          <a:off x="1554" y="2246887"/>
          <a:ext cx="2915893" cy="1457946"/>
        </a:xfrm>
        <a:prstGeom prst="rect">
          <a:avLst/>
        </a:prstGeom>
        <a:solidFill>
          <a:schemeClr val="accent1">
            <a:hueOff val="0"/>
            <a:satOff val="0"/>
            <a:lumOff val="0"/>
            <a:alphaOff val="0"/>
          </a:schemeClr>
        </a:solidFill>
        <a:ln w="25400">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1778000" rtl="0">
            <a:lnSpc>
              <a:spcPct val="90000"/>
            </a:lnSpc>
            <a:spcBef>
              <a:spcPct val="0"/>
            </a:spcBef>
            <a:spcAft>
              <a:spcPct val="35000"/>
            </a:spcAft>
          </a:pPr>
          <a:r>
            <a:rPr lang="cs-CZ" sz="4000" kern="1200" dirty="0" smtClean="0"/>
            <a:t>Majetková Škoda</a:t>
          </a:r>
          <a:endParaRPr lang="cs-CZ" sz="4000" kern="1200" dirty="0"/>
        </a:p>
      </dsp:txBody>
      <dsp:txXfrm>
        <a:off x="1554" y="2246887"/>
        <a:ext cx="2915893" cy="1457946"/>
      </dsp:txXfrm>
    </dsp:sp>
    <dsp:sp modelId="{D2DAC25E-AD0B-4668-9A20-E8C91F9143A3}">
      <dsp:nvSpPr>
        <dsp:cNvPr id="0" name=""/>
        <dsp:cNvSpPr/>
      </dsp:nvSpPr>
      <dsp:spPr>
        <a:xfrm>
          <a:off x="3529785" y="2246887"/>
          <a:ext cx="2915893" cy="1457946"/>
        </a:xfrm>
        <a:prstGeom prst="rect">
          <a:avLst/>
        </a:prstGeom>
        <a:solidFill>
          <a:schemeClr val="accent1">
            <a:hueOff val="0"/>
            <a:satOff val="0"/>
            <a:lumOff val="0"/>
            <a:alphaOff val="0"/>
          </a:schemeClr>
        </a:solidFill>
        <a:ln w="25400">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1778000" rtl="0">
            <a:lnSpc>
              <a:spcPct val="90000"/>
            </a:lnSpc>
            <a:spcBef>
              <a:spcPct val="0"/>
            </a:spcBef>
            <a:spcAft>
              <a:spcPct val="35000"/>
            </a:spcAft>
          </a:pPr>
          <a:r>
            <a:rPr lang="cs-CZ" sz="4000" kern="1200" dirty="0" smtClean="0"/>
            <a:t>Nemajetková Újma</a:t>
          </a:r>
          <a:endParaRPr lang="cs-CZ" sz="4000" kern="1200" dirty="0"/>
        </a:p>
      </dsp:txBody>
      <dsp:txXfrm>
        <a:off x="3529785" y="2246887"/>
        <a:ext cx="2915893" cy="145794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5539B5-0E0D-4041-893D-D104F9B96070}">
      <dsp:nvSpPr>
        <dsp:cNvPr id="0" name=""/>
        <dsp:cNvSpPr/>
      </dsp:nvSpPr>
      <dsp:spPr>
        <a:xfrm>
          <a:off x="6709" y="994853"/>
          <a:ext cx="4010983" cy="1604393"/>
        </a:xfrm>
        <a:prstGeom prst="chevron">
          <a:avLst/>
        </a:prstGeom>
        <a:solidFill>
          <a:schemeClr val="accent1">
            <a:hueOff val="0"/>
            <a:satOff val="0"/>
            <a:lumOff val="0"/>
            <a:alphaOff val="0"/>
          </a:schemeClr>
        </a:solidFill>
        <a:ln w="25400">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6022" tIns="58674" rIns="58674" bIns="58674" numCol="1" spcCol="1270" anchor="ctr" anchorCtr="0">
          <a:noAutofit/>
        </a:bodyPr>
        <a:lstStyle/>
        <a:p>
          <a:pPr lvl="0" algn="ctr" defTabSz="1955800">
            <a:lnSpc>
              <a:spcPct val="90000"/>
            </a:lnSpc>
            <a:spcBef>
              <a:spcPct val="0"/>
            </a:spcBef>
            <a:spcAft>
              <a:spcPct val="35000"/>
            </a:spcAft>
          </a:pPr>
          <a:r>
            <a:rPr lang="cs-CZ" sz="4400" kern="1200" dirty="0" smtClean="0"/>
            <a:t>Skutečná škoda</a:t>
          </a:r>
          <a:endParaRPr lang="cs-CZ" sz="4400" kern="1200" dirty="0"/>
        </a:p>
      </dsp:txBody>
      <dsp:txXfrm>
        <a:off x="808906" y="994853"/>
        <a:ext cx="2406590" cy="1604393"/>
      </dsp:txXfrm>
    </dsp:sp>
    <dsp:sp modelId="{6AAA8311-0911-4B79-8ACB-55D78CD81229}">
      <dsp:nvSpPr>
        <dsp:cNvPr id="0" name=""/>
        <dsp:cNvSpPr/>
      </dsp:nvSpPr>
      <dsp:spPr>
        <a:xfrm>
          <a:off x="3616594" y="994853"/>
          <a:ext cx="4010983" cy="1604393"/>
        </a:xfrm>
        <a:prstGeom prst="chevron">
          <a:avLst/>
        </a:prstGeom>
        <a:solidFill>
          <a:schemeClr val="accent1">
            <a:hueOff val="0"/>
            <a:satOff val="0"/>
            <a:lumOff val="0"/>
            <a:alphaOff val="0"/>
          </a:schemeClr>
        </a:solidFill>
        <a:ln w="25400">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6022" tIns="58674" rIns="58674" bIns="58674" numCol="1" spcCol="1270" anchor="ctr" anchorCtr="0">
          <a:noAutofit/>
        </a:bodyPr>
        <a:lstStyle/>
        <a:p>
          <a:pPr lvl="0" algn="ctr" defTabSz="1955800">
            <a:lnSpc>
              <a:spcPct val="90000"/>
            </a:lnSpc>
            <a:spcBef>
              <a:spcPct val="0"/>
            </a:spcBef>
            <a:spcAft>
              <a:spcPct val="35000"/>
            </a:spcAft>
          </a:pPr>
          <a:r>
            <a:rPr lang="cs-CZ" sz="4400" kern="1200" dirty="0" smtClean="0"/>
            <a:t>Ušlý zisk</a:t>
          </a:r>
          <a:endParaRPr lang="cs-CZ" sz="4400" kern="1200" dirty="0"/>
        </a:p>
      </dsp:txBody>
      <dsp:txXfrm>
        <a:off x="4418791" y="994853"/>
        <a:ext cx="2406590" cy="160439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C994BE-8AB0-4D99-BE23-5E7953258192}">
      <dsp:nvSpPr>
        <dsp:cNvPr id="0" name=""/>
        <dsp:cNvSpPr/>
      </dsp:nvSpPr>
      <dsp:spPr>
        <a:xfrm>
          <a:off x="4262281" y="2829979"/>
          <a:ext cx="350712" cy="1075519"/>
        </a:xfrm>
        <a:custGeom>
          <a:avLst/>
          <a:gdLst/>
          <a:ahLst/>
          <a:cxnLst/>
          <a:rect l="0" t="0" r="0" b="0"/>
          <a:pathLst>
            <a:path>
              <a:moveTo>
                <a:pt x="0" y="0"/>
              </a:moveTo>
              <a:lnTo>
                <a:pt x="0" y="1075519"/>
              </a:lnTo>
              <a:lnTo>
                <a:pt x="350712" y="1075519"/>
              </a:lnTo>
            </a:path>
          </a:pathLst>
        </a:custGeom>
        <a:noFill/>
        <a:ln w="25400">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398E85C-D6F3-4C0D-886D-0C9F03F6EC50}">
      <dsp:nvSpPr>
        <dsp:cNvPr id="0" name=""/>
        <dsp:cNvSpPr/>
      </dsp:nvSpPr>
      <dsp:spPr>
        <a:xfrm>
          <a:off x="3782973" y="1169937"/>
          <a:ext cx="1414542" cy="490998"/>
        </a:xfrm>
        <a:custGeom>
          <a:avLst/>
          <a:gdLst/>
          <a:ahLst/>
          <a:cxnLst/>
          <a:rect l="0" t="0" r="0" b="0"/>
          <a:pathLst>
            <a:path>
              <a:moveTo>
                <a:pt x="0" y="0"/>
              </a:moveTo>
              <a:lnTo>
                <a:pt x="0" y="245499"/>
              </a:lnTo>
              <a:lnTo>
                <a:pt x="1414542" y="245499"/>
              </a:lnTo>
              <a:lnTo>
                <a:pt x="1414542" y="490998"/>
              </a:lnTo>
            </a:path>
          </a:pathLst>
        </a:custGeom>
        <a:noFill/>
        <a:ln w="25400">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04FFA32-A9E7-477A-A21B-4C065A577DF9}">
      <dsp:nvSpPr>
        <dsp:cNvPr id="0" name=""/>
        <dsp:cNvSpPr/>
      </dsp:nvSpPr>
      <dsp:spPr>
        <a:xfrm>
          <a:off x="2368431" y="1169937"/>
          <a:ext cx="1414542" cy="490998"/>
        </a:xfrm>
        <a:custGeom>
          <a:avLst/>
          <a:gdLst/>
          <a:ahLst/>
          <a:cxnLst/>
          <a:rect l="0" t="0" r="0" b="0"/>
          <a:pathLst>
            <a:path>
              <a:moveTo>
                <a:pt x="1414542" y="0"/>
              </a:moveTo>
              <a:lnTo>
                <a:pt x="1414542" y="245499"/>
              </a:lnTo>
              <a:lnTo>
                <a:pt x="0" y="245499"/>
              </a:lnTo>
              <a:lnTo>
                <a:pt x="0" y="490998"/>
              </a:lnTo>
            </a:path>
          </a:pathLst>
        </a:custGeom>
        <a:noFill/>
        <a:ln w="25400">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BCDE67E-D9A5-46C1-B3AF-55019EBEC046}">
      <dsp:nvSpPr>
        <dsp:cNvPr id="0" name=""/>
        <dsp:cNvSpPr/>
      </dsp:nvSpPr>
      <dsp:spPr>
        <a:xfrm>
          <a:off x="2613930" y="894"/>
          <a:ext cx="2338086" cy="1169043"/>
        </a:xfrm>
        <a:prstGeom prst="rect">
          <a:avLst/>
        </a:prstGeom>
        <a:solidFill>
          <a:schemeClr val="accent1">
            <a:hueOff val="0"/>
            <a:satOff val="0"/>
            <a:lumOff val="0"/>
            <a:alphaOff val="0"/>
          </a:schemeClr>
        </a:solidFill>
        <a:ln w="25400">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rtl="0">
            <a:lnSpc>
              <a:spcPct val="90000"/>
            </a:lnSpc>
            <a:spcBef>
              <a:spcPct val="0"/>
            </a:spcBef>
            <a:spcAft>
              <a:spcPct val="35000"/>
            </a:spcAft>
          </a:pPr>
          <a:r>
            <a:rPr lang="cs-CZ" sz="1500" kern="1200" dirty="0" smtClean="0"/>
            <a:t>Při ublížení na zdraví odčiní škůdce újmu poškozeného peněžitou náhradou, vyvažující:</a:t>
          </a:r>
          <a:endParaRPr lang="cs-CZ" sz="1500" kern="1200" dirty="0"/>
        </a:p>
      </dsp:txBody>
      <dsp:txXfrm>
        <a:off x="2613930" y="894"/>
        <a:ext cx="2338086" cy="1169043"/>
      </dsp:txXfrm>
    </dsp:sp>
    <dsp:sp modelId="{D0730BA7-718D-487D-BDA3-2EA33701825F}">
      <dsp:nvSpPr>
        <dsp:cNvPr id="0" name=""/>
        <dsp:cNvSpPr/>
      </dsp:nvSpPr>
      <dsp:spPr>
        <a:xfrm>
          <a:off x="1199388" y="1660935"/>
          <a:ext cx="2338086" cy="1169043"/>
        </a:xfrm>
        <a:prstGeom prst="rect">
          <a:avLst/>
        </a:prstGeom>
        <a:solidFill>
          <a:schemeClr val="accent2">
            <a:hueOff val="0"/>
            <a:satOff val="0"/>
            <a:lumOff val="0"/>
            <a:alphaOff val="0"/>
          </a:schemeClr>
        </a:solidFill>
        <a:ln w="25400">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rtl="0">
            <a:lnSpc>
              <a:spcPct val="90000"/>
            </a:lnSpc>
            <a:spcBef>
              <a:spcPct val="0"/>
            </a:spcBef>
            <a:spcAft>
              <a:spcPct val="35000"/>
            </a:spcAft>
          </a:pPr>
          <a:r>
            <a:rPr lang="cs-CZ" sz="1500" kern="1200" dirty="0" smtClean="0"/>
            <a:t>plně vytrpěné bolesti a další nemajetkové újmy; </a:t>
          </a:r>
          <a:endParaRPr lang="cs-CZ" sz="1500" kern="1200" dirty="0"/>
        </a:p>
      </dsp:txBody>
      <dsp:txXfrm>
        <a:off x="1199388" y="1660935"/>
        <a:ext cx="2338086" cy="1169043"/>
      </dsp:txXfrm>
    </dsp:sp>
    <dsp:sp modelId="{0D9EABF3-6A05-4FD4-9643-1AB9BE483394}">
      <dsp:nvSpPr>
        <dsp:cNvPr id="0" name=""/>
        <dsp:cNvSpPr/>
      </dsp:nvSpPr>
      <dsp:spPr>
        <a:xfrm>
          <a:off x="4028472" y="1660935"/>
          <a:ext cx="2338086" cy="1169043"/>
        </a:xfrm>
        <a:prstGeom prst="rect">
          <a:avLst/>
        </a:prstGeom>
        <a:solidFill>
          <a:schemeClr val="accent2">
            <a:hueOff val="0"/>
            <a:satOff val="0"/>
            <a:lumOff val="0"/>
            <a:alphaOff val="0"/>
          </a:schemeClr>
        </a:solidFill>
        <a:ln w="25400">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rtl="0">
            <a:lnSpc>
              <a:spcPct val="90000"/>
            </a:lnSpc>
            <a:spcBef>
              <a:spcPct val="0"/>
            </a:spcBef>
            <a:spcAft>
              <a:spcPct val="35000"/>
            </a:spcAft>
          </a:pPr>
          <a:r>
            <a:rPr lang="cs-CZ" sz="1500" kern="1200" dirty="0" smtClean="0"/>
            <a:t>ztížení společenského uplatnění</a:t>
          </a:r>
          <a:endParaRPr lang="cs-CZ" sz="1500" kern="1200" dirty="0"/>
        </a:p>
      </dsp:txBody>
      <dsp:txXfrm>
        <a:off x="4028472" y="1660935"/>
        <a:ext cx="2338086" cy="1169043"/>
      </dsp:txXfrm>
    </dsp:sp>
    <dsp:sp modelId="{C1C6BF5D-CC41-41A9-B00E-4A669AC2817F}">
      <dsp:nvSpPr>
        <dsp:cNvPr id="0" name=""/>
        <dsp:cNvSpPr/>
      </dsp:nvSpPr>
      <dsp:spPr>
        <a:xfrm>
          <a:off x="4612994" y="3320977"/>
          <a:ext cx="2338086" cy="1169043"/>
        </a:xfrm>
        <a:prstGeom prst="rect">
          <a:avLst/>
        </a:prstGeom>
        <a:solidFill>
          <a:schemeClr val="accent3">
            <a:hueOff val="0"/>
            <a:satOff val="0"/>
            <a:lumOff val="0"/>
            <a:alphaOff val="0"/>
          </a:schemeClr>
        </a:solidFill>
        <a:ln w="25400">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rtl="0">
            <a:lnSpc>
              <a:spcPct val="90000"/>
            </a:lnSpc>
            <a:spcBef>
              <a:spcPct val="0"/>
            </a:spcBef>
            <a:spcAft>
              <a:spcPct val="35000"/>
            </a:spcAft>
          </a:pPr>
          <a:r>
            <a:rPr lang="cs-CZ" sz="1500" kern="1200" dirty="0" smtClean="0"/>
            <a:t>vznikla-li poškozením zdraví překážka lepší budoucnosti poškozeného. Nelze-li výši náhrady takto určit, stanoví se podle zásad slušnosti. </a:t>
          </a:r>
          <a:endParaRPr lang="cs-CZ" sz="1500" kern="1200" dirty="0"/>
        </a:p>
      </dsp:txBody>
      <dsp:txXfrm>
        <a:off x="4612994" y="3320977"/>
        <a:ext cx="2338086" cy="1169043"/>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2"/>
          <p:cNvSpPr>
            <a:spLocks noGrp="1"/>
          </p:cNvSpPr>
          <p:nvPr>
            <p:ph type="hdr" sz="quarter"/>
          </p:nvPr>
        </p:nvSpPr>
        <p:spPr>
          <a:xfrm>
            <a:off x="0" y="0"/>
            <a:ext cx="2971800" cy="457200"/>
          </a:xfrm>
          <a:prstGeom prst="rect">
            <a:avLst/>
          </a:prstGeom>
        </p:spPr>
        <p:txBody>
          <a:bodyPr/>
          <a:lstStyle/>
          <a:p>
            <a:endParaRPr lang="en-US" smtClean="0"/>
          </a:p>
        </p:txBody>
      </p:sp>
      <p:sp>
        <p:nvSpPr>
          <p:cNvPr id="24" name="Rectangle 24"/>
          <p:cNvSpPr>
            <a:spLocks noGrp="1"/>
          </p:cNvSpPr>
          <p:nvPr>
            <p:ph type="dt" sz="quarter" idx="1"/>
          </p:nvPr>
        </p:nvSpPr>
        <p:spPr>
          <a:xfrm>
            <a:off x="3884613" y="0"/>
            <a:ext cx="2971800" cy="457200"/>
          </a:xfrm>
          <a:prstGeom prst="rect">
            <a:avLst/>
          </a:prstGeom>
        </p:spPr>
        <p:txBody>
          <a:bodyPr/>
          <a:lstStyle/>
          <a:p>
            <a:fld id="{A849C5AD-4428-4E9C-9C84-11B72C9365FB}" type="datetimeFigureOut">
              <a:rPr lang="en-US" smtClean="0"/>
              <a:pPr/>
              <a:t>10/21/2019</a:t>
            </a:fld>
            <a:endParaRPr lang="en-US" smtClean="0"/>
          </a:p>
        </p:txBody>
      </p:sp>
      <p:sp>
        <p:nvSpPr>
          <p:cNvPr id="30" name="Rectangle 30"/>
          <p:cNvSpPr>
            <a:spLocks noGrp="1"/>
          </p:cNvSpPr>
          <p:nvPr>
            <p:ph type="ftr" sz="quarter" idx="2"/>
          </p:nvPr>
        </p:nvSpPr>
        <p:spPr>
          <a:xfrm>
            <a:off x="0" y="8685213"/>
            <a:ext cx="2971800" cy="457200"/>
          </a:xfrm>
          <a:prstGeom prst="rect">
            <a:avLst/>
          </a:prstGeom>
        </p:spPr>
        <p:txBody>
          <a:bodyPr/>
          <a:lstStyle/>
          <a:p>
            <a:endParaRPr lang="en-US" smtClean="0"/>
          </a:p>
        </p:txBody>
      </p:sp>
      <p:sp>
        <p:nvSpPr>
          <p:cNvPr id="18" name="Rectangle 18"/>
          <p:cNvSpPr>
            <a:spLocks noGrp="1"/>
          </p:cNvSpPr>
          <p:nvPr>
            <p:ph type="sldNum" sz="quarter" idx="3"/>
          </p:nvPr>
        </p:nvSpPr>
        <p:spPr>
          <a:xfrm>
            <a:off x="3884613" y="8685213"/>
            <a:ext cx="2971800" cy="457200"/>
          </a:xfrm>
          <a:prstGeom prst="rect">
            <a:avLst/>
          </a:prstGeom>
        </p:spPr>
        <p:txBody>
          <a:bodyPr/>
          <a:lstStyle/>
          <a:p>
            <a:fld id="{8C596567-A38F-4CEF-B37F-9B9D120D62CE}" type="slidenum">
              <a:rPr lang="en-US" smtClean="0"/>
              <a:pPr/>
              <a:t>‹#›</a:t>
            </a:fld>
            <a:endParaRPr lang="en-US" smtClean="0"/>
          </a:p>
        </p:txBody>
      </p:sp>
    </p:spTree>
    <p:extLst>
      <p:ext uri="{BB962C8B-B14F-4D97-AF65-F5344CB8AC3E}">
        <p14:creationId xmlns:p14="http://schemas.microsoft.com/office/powerpoint/2010/main" val="41466756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4"/>
          <p:cNvSpPr>
            <a:spLocks noGrp="1"/>
          </p:cNvSpPr>
          <p:nvPr>
            <p:ph type="hdr" sz="quarter"/>
          </p:nvPr>
        </p:nvSpPr>
        <p:spPr>
          <a:xfrm>
            <a:off x="0" y="0"/>
            <a:ext cx="2971800" cy="457200"/>
          </a:xfrm>
          <a:prstGeom prst="rect">
            <a:avLst/>
          </a:prstGeom>
        </p:spPr>
        <p:txBody>
          <a:bodyPr/>
          <a:lstStyle/>
          <a:p>
            <a:endParaRPr lang="en-US" smtClean="0"/>
          </a:p>
        </p:txBody>
      </p:sp>
      <p:sp>
        <p:nvSpPr>
          <p:cNvPr id="15" name="Rectangle 15"/>
          <p:cNvSpPr>
            <a:spLocks noGrp="1"/>
          </p:cNvSpPr>
          <p:nvPr>
            <p:ph type="dt" idx="1"/>
          </p:nvPr>
        </p:nvSpPr>
        <p:spPr>
          <a:xfrm>
            <a:off x="3884613" y="0"/>
            <a:ext cx="2971800" cy="457200"/>
          </a:xfrm>
          <a:prstGeom prst="rect">
            <a:avLst/>
          </a:prstGeom>
        </p:spPr>
        <p:txBody>
          <a:bodyPr/>
          <a:lstStyle/>
          <a:p>
            <a:fld id="{D7547E60-4BE7-4E4E-9AAA-5EE35AEC995C}" type="datetimeFigureOut">
              <a:rPr lang="en-US" smtClean="0"/>
              <a:pPr/>
              <a:t>10/21/2019</a:t>
            </a:fld>
            <a:endParaRPr lang="en-US" smtClean="0"/>
          </a:p>
        </p:txBody>
      </p:sp>
      <p:sp>
        <p:nvSpPr>
          <p:cNvPr id="23" name="Rectangle 2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anchor="ctr"/>
          <a:lstStyle/>
          <a:p>
            <a:endParaRPr lang="en-US"/>
          </a:p>
        </p:txBody>
      </p:sp>
      <p:sp>
        <p:nvSpPr>
          <p:cNvPr id="5" name="Rectangle 5"/>
          <p:cNvSpPr>
            <a:spLocks noGrp="1"/>
          </p:cNvSpPr>
          <p:nvPr>
            <p:ph type="body" sz="quarter" idx="3"/>
          </p:nvPr>
        </p:nvSpPr>
        <p:spPr>
          <a:xfrm>
            <a:off x="685800" y="4343400"/>
            <a:ext cx="5486400" cy="4114800"/>
          </a:xfrm>
          <a:prstGeom prst="rect">
            <a:avLst/>
          </a:prstGeom>
        </p:spPr>
        <p:txBody>
          <a:bodyPr/>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8" name="Rectangle 18"/>
          <p:cNvSpPr>
            <a:spLocks noGrp="1"/>
          </p:cNvSpPr>
          <p:nvPr>
            <p:ph type="ftr" sz="quarter" idx="4"/>
          </p:nvPr>
        </p:nvSpPr>
        <p:spPr>
          <a:xfrm>
            <a:off x="0" y="8685213"/>
            <a:ext cx="2971800" cy="457200"/>
          </a:xfrm>
          <a:prstGeom prst="rect">
            <a:avLst/>
          </a:prstGeom>
        </p:spPr>
        <p:txBody>
          <a:bodyPr/>
          <a:lstStyle/>
          <a:p>
            <a:endParaRPr lang="en-US" smtClean="0"/>
          </a:p>
        </p:txBody>
      </p:sp>
      <p:sp>
        <p:nvSpPr>
          <p:cNvPr id="28" name="Rectangle 28"/>
          <p:cNvSpPr>
            <a:spLocks noGrp="1"/>
          </p:cNvSpPr>
          <p:nvPr>
            <p:ph type="sldNum" sz="quarter" idx="5"/>
          </p:nvPr>
        </p:nvSpPr>
        <p:spPr>
          <a:xfrm>
            <a:off x="3884613" y="8685213"/>
            <a:ext cx="2971800" cy="457200"/>
          </a:xfrm>
          <a:prstGeom prst="rect">
            <a:avLst/>
          </a:prstGeom>
        </p:spPr>
        <p:txBody>
          <a:bodyPr/>
          <a:lstStyle/>
          <a:p>
            <a:fld id="{CA077768-21C8-4125-A345-258E48D2EED0}" type="slidenum">
              <a:rPr lang="en-US" smtClean="0"/>
              <a:pPr/>
              <a:t>‹#›</a:t>
            </a:fld>
            <a:endParaRPr lang="en-US" smtClean="0"/>
          </a:p>
        </p:txBody>
      </p:sp>
    </p:spTree>
    <p:extLst>
      <p:ext uri="{BB962C8B-B14F-4D97-AF65-F5344CB8AC3E}">
        <p14:creationId xmlns:p14="http://schemas.microsoft.com/office/powerpoint/2010/main" val="3394291882"/>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cs-CZ" noProof="0" dirty="0"/>
          </a:p>
        </p:txBody>
      </p:sp>
      <p:sp>
        <p:nvSpPr>
          <p:cNvPr id="4" name="Slide Number Placeholder 3"/>
          <p:cNvSpPr>
            <a:spLocks noGrp="1"/>
          </p:cNvSpPr>
          <p:nvPr>
            <p:ph type="sldNum" sz="quarter" idx="10"/>
          </p:nvPr>
        </p:nvSpPr>
        <p:spPr/>
        <p:txBody>
          <a:bodyPr/>
          <a:lstStyle/>
          <a:p>
            <a:fld id="{CA077768-21C8-4125-A345-258E48D2EED0}" type="slidenum">
              <a:rPr lang="en-US"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cs-CZ" noProof="0" dirty="0"/>
          </a:p>
        </p:txBody>
      </p:sp>
      <p:sp>
        <p:nvSpPr>
          <p:cNvPr id="4" name="Slide Number Placeholder 3"/>
          <p:cNvSpPr>
            <a:spLocks noGrp="1"/>
          </p:cNvSpPr>
          <p:nvPr>
            <p:ph type="sldNum" sz="quarter" idx="10"/>
          </p:nvPr>
        </p:nvSpPr>
        <p:spPr/>
        <p:txBody>
          <a:bodyPr/>
          <a:lstStyle/>
          <a:p>
            <a:fld id="{CA077768-21C8-4125-A345-258E48D2EED0}" type="slidenum">
              <a:rPr lang="en-US" smtClean="0"/>
              <a:pPr/>
              <a:t>14</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cs-CZ" noProof="0" dirty="0"/>
          </a:p>
        </p:txBody>
      </p:sp>
      <p:sp>
        <p:nvSpPr>
          <p:cNvPr id="4" name="Slide Number Placeholder 3"/>
          <p:cNvSpPr>
            <a:spLocks noGrp="1"/>
          </p:cNvSpPr>
          <p:nvPr>
            <p:ph type="sldNum" sz="quarter" idx="10"/>
          </p:nvPr>
        </p:nvSpPr>
        <p:spPr/>
        <p:txBody>
          <a:bodyPr/>
          <a:lstStyle/>
          <a:p>
            <a:fld id="{CA077768-21C8-4125-A345-258E48D2EED0}" type="slidenum">
              <a:rPr lang="en-US" smtClean="0"/>
              <a:pPr/>
              <a:t>29</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cs-CZ" noProof="0" dirty="0"/>
          </a:p>
        </p:txBody>
      </p:sp>
      <p:sp>
        <p:nvSpPr>
          <p:cNvPr id="4" name="Slide Number Placeholder 3"/>
          <p:cNvSpPr>
            <a:spLocks noGrp="1"/>
          </p:cNvSpPr>
          <p:nvPr>
            <p:ph type="sldNum" sz="quarter" idx="10"/>
          </p:nvPr>
        </p:nvSpPr>
        <p:spPr/>
        <p:txBody>
          <a:bodyPr/>
          <a:lstStyle/>
          <a:p>
            <a:fld id="{CA077768-21C8-4125-A345-258E48D2EED0}" type="slidenum">
              <a:rPr lang="en-US" smtClean="0"/>
              <a:pPr/>
              <a:t>45</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cs-CZ" noProof="0" dirty="0"/>
          </a:p>
        </p:txBody>
      </p:sp>
      <p:sp>
        <p:nvSpPr>
          <p:cNvPr id="4" name="Slide Number Placeholder 3"/>
          <p:cNvSpPr>
            <a:spLocks noGrp="1"/>
          </p:cNvSpPr>
          <p:nvPr>
            <p:ph type="sldNum" sz="quarter" idx="10"/>
          </p:nvPr>
        </p:nvSpPr>
        <p:spPr/>
        <p:txBody>
          <a:bodyPr/>
          <a:lstStyle/>
          <a:p>
            <a:fld id="{CA077768-21C8-4125-A345-258E48D2EED0}" type="slidenum">
              <a:rPr lang="en-US" smtClean="0"/>
              <a:pPr/>
              <a:t>52</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cs-CZ" noProof="0" dirty="0"/>
          </a:p>
        </p:txBody>
      </p:sp>
      <p:sp>
        <p:nvSpPr>
          <p:cNvPr id="4" name="Slide Number Placeholder 3"/>
          <p:cNvSpPr>
            <a:spLocks noGrp="1"/>
          </p:cNvSpPr>
          <p:nvPr>
            <p:ph type="sldNum" sz="quarter" idx="10"/>
          </p:nvPr>
        </p:nvSpPr>
        <p:spPr/>
        <p:txBody>
          <a:bodyPr/>
          <a:lstStyle/>
          <a:p>
            <a:fld id="{CA077768-21C8-4125-A345-258E48D2EED0}" type="slidenum">
              <a:rPr lang="en-US" smtClean="0"/>
              <a:pPr/>
              <a:t>57</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pic>
        <p:nvPicPr>
          <p:cNvPr id="6" name="image1.jpg"/>
          <p:cNvPicPr>
            <a:picLocks noChangeAspect="1"/>
          </p:cNvPicPr>
          <p:nvPr/>
        </p:nvPicPr>
        <p:blipFill>
          <a:blip r:embed="rId2">
            <a:duotone>
              <a:schemeClr val="accent1"/>
              <a:srgbClr val="FFFFFF"/>
            </a:duotone>
          </a:blip>
          <a:stretch>
            <a:fillRect/>
          </a:stretch>
        </p:blipFill>
        <p:spPr>
          <a:xfrm>
            <a:off x="0" y="0"/>
            <a:ext cx="9144000" cy="6858000"/>
          </a:xfrm>
          <a:prstGeom prst="rect">
            <a:avLst/>
          </a:prstGeom>
          <a:noFill/>
          <a:ln>
            <a:noFill/>
          </a:ln>
        </p:spPr>
      </p:pic>
      <p:pic>
        <p:nvPicPr>
          <p:cNvPr id="7" name="image2.png"/>
          <p:cNvPicPr>
            <a:picLocks noChangeAspect="1"/>
          </p:cNvPicPr>
          <p:nvPr/>
        </p:nvPicPr>
        <p:blipFill>
          <a:blip r:embed="rId3">
            <a:duotone>
              <a:schemeClr val="accent1"/>
              <a:srgbClr val="FFFFFF"/>
            </a:duotone>
          </a:blip>
          <a:stretch>
            <a:fillRect/>
          </a:stretch>
        </p:blipFill>
        <p:spPr>
          <a:xfrm>
            <a:off x="571" y="428"/>
            <a:ext cx="9142858" cy="6857143"/>
          </a:xfrm>
          <a:prstGeom prst="rect">
            <a:avLst/>
          </a:prstGeom>
          <a:noFill/>
          <a:ln>
            <a:noFill/>
          </a:ln>
        </p:spPr>
      </p:pic>
      <p:pic>
        <p:nvPicPr>
          <p:cNvPr id="8" name="image3.png"/>
          <p:cNvPicPr>
            <a:picLocks noChangeAspect="1"/>
          </p:cNvPicPr>
          <p:nvPr/>
        </p:nvPicPr>
        <p:blipFill>
          <a:blip r:embed="rId4">
            <a:duotone>
              <a:schemeClr val="accent1"/>
              <a:srgbClr val="FFFFFF"/>
            </a:duotone>
          </a:blip>
          <a:stretch>
            <a:fillRect/>
          </a:stretch>
        </p:blipFill>
        <p:spPr>
          <a:xfrm>
            <a:off x="571" y="428"/>
            <a:ext cx="9142858" cy="6857143"/>
          </a:xfrm>
          <a:prstGeom prst="rect">
            <a:avLst/>
          </a:prstGeom>
          <a:noFill/>
          <a:ln>
            <a:noFill/>
          </a:ln>
        </p:spPr>
      </p:pic>
      <p:pic>
        <p:nvPicPr>
          <p:cNvPr id="9" name="image4.png"/>
          <p:cNvPicPr>
            <a:picLocks noChangeAspect="1"/>
          </p:cNvPicPr>
          <p:nvPr/>
        </p:nvPicPr>
        <p:blipFill>
          <a:blip r:embed="rId5"/>
          <a:stretch>
            <a:fillRect/>
          </a:stretch>
        </p:blipFill>
        <p:spPr>
          <a:xfrm>
            <a:off x="571" y="428"/>
            <a:ext cx="9142858" cy="6857143"/>
          </a:xfrm>
          <a:prstGeom prst="rect">
            <a:avLst/>
          </a:prstGeom>
          <a:noFill/>
          <a:ln>
            <a:noFill/>
          </a:ln>
        </p:spPr>
      </p:pic>
      <p:sp>
        <p:nvSpPr>
          <p:cNvPr id="31" name="Rectangle 31"/>
          <p:cNvSpPr>
            <a:spLocks noGrp="1"/>
          </p:cNvSpPr>
          <p:nvPr>
            <p:ph type="subTitle" idx="1"/>
          </p:nvPr>
        </p:nvSpPr>
        <p:spPr>
          <a:xfrm>
            <a:off x="2492734" y="5094577"/>
            <a:ext cx="6194066" cy="925223"/>
          </a:xfrm>
        </p:spPr>
        <p:txBody>
          <a:bodyPr/>
          <a:lstStyle>
            <a:lvl1pPr marL="0" indent="0" algn="r">
              <a:buNone/>
              <a:defRPr sz="2800"/>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smtClean="0"/>
              <a:t>Kliknutím lze upravit styl předlohy.</a:t>
            </a:r>
            <a:endParaRPr lang="en-US"/>
          </a:p>
        </p:txBody>
      </p:sp>
      <p:sp>
        <p:nvSpPr>
          <p:cNvPr id="5" name="Rectangle 5"/>
          <p:cNvSpPr>
            <a:spLocks noGrp="1"/>
          </p:cNvSpPr>
          <p:nvPr>
            <p:ph type="ctrTitle"/>
          </p:nvPr>
        </p:nvSpPr>
        <p:spPr>
          <a:xfrm>
            <a:off x="1108986" y="3606800"/>
            <a:ext cx="7577814" cy="1470025"/>
          </a:xfrm>
        </p:spPr>
        <p:txBody>
          <a:bodyPr anchor="b" anchorCtr="0"/>
          <a:lstStyle>
            <a:lvl1pPr algn="r">
              <a:defRPr sz="4000"/>
            </a:lvl1pPr>
          </a:lstStyle>
          <a:p>
            <a:r>
              <a:rPr lang="cs-CZ" smtClean="0"/>
              <a:t>Kliknutím lze upravit styl.</a:t>
            </a:r>
            <a:endParaRPr lang="en-US"/>
          </a:p>
        </p:txBody>
      </p:sp>
      <p:sp>
        <p:nvSpPr>
          <p:cNvPr id="10" name="Date Placeholder 9"/>
          <p:cNvSpPr>
            <a:spLocks noGrp="1"/>
          </p:cNvSpPr>
          <p:nvPr>
            <p:ph type="dt" sz="half" idx="10"/>
          </p:nvPr>
        </p:nvSpPr>
        <p:spPr/>
        <p:txBody>
          <a:bodyPr/>
          <a:lstStyle/>
          <a:p>
            <a:fld id="{5C14FD69-4A85-4715-A222-ABB225B63BC6}" type="datetimeFigureOut">
              <a:rPr lang="en-US" smtClean="0"/>
              <a:pPr/>
              <a:t>10/21/2019</a:t>
            </a:fld>
            <a:endParaRPr lang="en-US"/>
          </a:p>
        </p:txBody>
      </p:sp>
      <p:sp>
        <p:nvSpPr>
          <p:cNvPr id="11" name="Slide Number Placeholder 10"/>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2" name="Footer Placeholder 11"/>
          <p:cNvSpPr>
            <a:spLocks noGrp="1"/>
          </p:cNvSpPr>
          <p:nvPr>
            <p:ph type="ftr" sz="quarter" idx="12"/>
          </p:nvPr>
        </p:nvSpPr>
        <p:spPr/>
        <p:txBody>
          <a:body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Nadpis a text">
    <p:spTree>
      <p:nvGrpSpPr>
        <p:cNvPr id="1" name=""/>
        <p:cNvGrpSpPr/>
        <p:nvPr/>
      </p:nvGrpSpPr>
      <p:grpSpPr>
        <a:xfrm>
          <a:off x="0" y="0"/>
          <a:ext cx="0" cy="0"/>
          <a:chOff x="0" y="0"/>
          <a:chExt cx="0" cy="0"/>
        </a:xfrm>
      </p:grpSpPr>
      <p:sp>
        <p:nvSpPr>
          <p:cNvPr id="7" name="Rectangle 7"/>
          <p:cNvSpPr>
            <a:spLocks noGrp="1"/>
          </p:cNvSpPr>
          <p:nvPr>
            <p:ph type="body"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9" name="Title 8"/>
          <p:cNvSpPr>
            <a:spLocks noGrp="1"/>
          </p:cNvSpPr>
          <p:nvPr>
            <p:ph type="title"/>
          </p:nvPr>
        </p:nvSpPr>
        <p:spPr>
          <a:xfrm>
            <a:off x="457200" y="359465"/>
            <a:ext cx="8229600" cy="1143000"/>
          </a:xfrm>
          <a:prstGeom prst="rect">
            <a:avLst/>
          </a:prstGeom>
        </p:spPr>
        <p:txBody>
          <a:bodyPr anchor="b" anchorCtr="0">
            <a:normAutofit/>
          </a:bodyPr>
          <a:lstStyle/>
          <a:p>
            <a:pPr algn="l"/>
            <a:r>
              <a:rPr lang="cs-CZ" smtClean="0"/>
              <a:t>Kliknutím lze upravit styl.</a:t>
            </a:r>
            <a:endParaRPr lang="en-US"/>
          </a:p>
        </p:txBody>
      </p:sp>
      <p:sp>
        <p:nvSpPr>
          <p:cNvPr id="8" name="Date Placeholder 7"/>
          <p:cNvSpPr>
            <a:spLocks noGrp="1"/>
          </p:cNvSpPr>
          <p:nvPr>
            <p:ph type="dt" sz="half" idx="10"/>
          </p:nvPr>
        </p:nvSpPr>
        <p:spPr/>
        <p:txBody>
          <a:bodyPr/>
          <a:lstStyle/>
          <a:p>
            <a:fld id="{5C14FD69-4A85-4715-A222-ABB225B63BC6}" type="datetimeFigureOut">
              <a:rPr lang="en-US" smtClean="0"/>
              <a:pPr/>
              <a:t>10/21/2019</a:t>
            </a:fld>
            <a:endParaRPr lang="en-US"/>
          </a:p>
        </p:txBody>
      </p:sp>
      <p:sp>
        <p:nvSpPr>
          <p:cNvPr id="10" name="Slide Number Placeholder 9"/>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1" name="Footer Placeholder 10"/>
          <p:cNvSpPr>
            <a:spLocks noGrp="1"/>
          </p:cNvSpPr>
          <p:nvPr>
            <p:ph type="ftr" sz="quarter" idx="12"/>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Pouze nadpis">
    <p:spTree>
      <p:nvGrpSpPr>
        <p:cNvPr id="1" name=""/>
        <p:cNvGrpSpPr/>
        <p:nvPr/>
      </p:nvGrpSpPr>
      <p:grpSpPr>
        <a:xfrm>
          <a:off x="0" y="0"/>
          <a:ext cx="0" cy="0"/>
          <a:chOff x="0" y="0"/>
          <a:chExt cx="0" cy="0"/>
        </a:xfrm>
      </p:grpSpPr>
      <p:sp>
        <p:nvSpPr>
          <p:cNvPr id="6" name="Title 5"/>
          <p:cNvSpPr>
            <a:spLocks noGrp="1"/>
          </p:cNvSpPr>
          <p:nvPr>
            <p:ph type="title"/>
          </p:nvPr>
        </p:nvSpPr>
        <p:spPr>
          <a:xfrm>
            <a:off x="457200" y="359465"/>
            <a:ext cx="8229600" cy="1143000"/>
          </a:xfrm>
          <a:prstGeom prst="rect">
            <a:avLst/>
          </a:prstGeom>
        </p:spPr>
        <p:txBody>
          <a:bodyPr anchor="b" anchorCtr="0">
            <a:normAutofit/>
          </a:bodyPr>
          <a:lstStyle/>
          <a:p>
            <a:pPr algn="l"/>
            <a:r>
              <a:rPr lang="cs-CZ" smtClean="0"/>
              <a:t>Kliknutím lze upravit styl.</a:t>
            </a:r>
            <a:endParaRPr lang="en-US"/>
          </a:p>
        </p:txBody>
      </p:sp>
      <p:sp>
        <p:nvSpPr>
          <p:cNvPr id="7" name="Date Placeholder 6"/>
          <p:cNvSpPr>
            <a:spLocks noGrp="1"/>
          </p:cNvSpPr>
          <p:nvPr>
            <p:ph type="dt" sz="half" idx="10"/>
          </p:nvPr>
        </p:nvSpPr>
        <p:spPr/>
        <p:txBody>
          <a:bodyPr/>
          <a:lstStyle/>
          <a:p>
            <a:fld id="{5C14FD69-4A85-4715-A222-ABB225B63BC6}" type="datetimeFigureOut">
              <a:rPr lang="en-US" smtClean="0"/>
              <a:pPr/>
              <a:t>10/21/2019</a:t>
            </a:fld>
            <a:endParaRPr lang="en-US"/>
          </a:p>
        </p:txBody>
      </p:sp>
      <p:sp>
        <p:nvSpPr>
          <p:cNvPr id="8" name="Slide Number Placeholder 7"/>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C14FD69-4A85-4715-A222-ABB225B63BC6}" type="datetimeFigureOut">
              <a:rPr lang="en-US" smtClean="0"/>
              <a:pPr/>
              <a:t>10/21/2019</a:t>
            </a:fld>
            <a:endParaRPr lang="en-US"/>
          </a:p>
        </p:txBody>
      </p:sp>
      <p:sp>
        <p:nvSpPr>
          <p:cNvPr id="6" name="Slide Number Placeholder 5"/>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8" name="Footer Placeholder 7"/>
          <p:cNvSpPr>
            <a:spLocks noGrp="1"/>
          </p:cNvSpPr>
          <p:nvPr>
            <p:ph type="ftr" sz="quarter" idx="12"/>
          </p:nvPr>
        </p:nvSpPr>
        <p:spPr/>
        <p:txBody>
          <a:body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Nadpis a 2 sloupce textu">
    <p:spTree>
      <p:nvGrpSpPr>
        <p:cNvPr id="1" name=""/>
        <p:cNvGrpSpPr/>
        <p:nvPr/>
      </p:nvGrpSpPr>
      <p:grpSpPr>
        <a:xfrm>
          <a:off x="0" y="0"/>
          <a:ext cx="0" cy="0"/>
          <a:chOff x="0" y="0"/>
          <a:chExt cx="0" cy="0"/>
        </a:xfrm>
      </p:grpSpPr>
      <p:sp>
        <p:nvSpPr>
          <p:cNvPr id="4" name="Rectangle 4"/>
          <p:cNvSpPr>
            <a:spLocks noGrp="1"/>
          </p:cNvSpPr>
          <p:nvPr>
            <p:ph type="body" sz="half" idx="1"/>
          </p:nvPr>
        </p:nvSpPr>
        <p:spPr>
          <a:xfrm>
            <a:off x="457200" y="1600200"/>
            <a:ext cx="4038600" cy="452596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11" name="Rectangle 11"/>
          <p:cNvSpPr>
            <a:spLocks noGrp="1"/>
          </p:cNvSpPr>
          <p:nvPr>
            <p:ph type="body" sz="half" idx="2"/>
          </p:nvPr>
        </p:nvSpPr>
        <p:spPr>
          <a:xfrm>
            <a:off x="4648200" y="1600200"/>
            <a:ext cx="4038600" cy="452596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8" name="Title 7"/>
          <p:cNvSpPr>
            <a:spLocks noGrp="1"/>
          </p:cNvSpPr>
          <p:nvPr>
            <p:ph type="title"/>
          </p:nvPr>
        </p:nvSpPr>
        <p:spPr>
          <a:xfrm>
            <a:off x="457200" y="359465"/>
            <a:ext cx="8229600" cy="1143000"/>
          </a:xfrm>
          <a:prstGeom prst="rect">
            <a:avLst/>
          </a:prstGeom>
        </p:spPr>
        <p:txBody>
          <a:bodyPr anchor="b" anchorCtr="0">
            <a:normAutofit/>
          </a:bodyPr>
          <a:lstStyle/>
          <a:p>
            <a:pPr algn="l"/>
            <a:r>
              <a:rPr lang="cs-CZ" smtClean="0"/>
              <a:t>Kliknutím lze upravit styl.</a:t>
            </a:r>
            <a:endParaRPr lang="en-US"/>
          </a:p>
        </p:txBody>
      </p:sp>
      <p:sp>
        <p:nvSpPr>
          <p:cNvPr id="10" name="Date Placeholder 9"/>
          <p:cNvSpPr>
            <a:spLocks noGrp="1"/>
          </p:cNvSpPr>
          <p:nvPr>
            <p:ph type="dt" sz="half" idx="10"/>
          </p:nvPr>
        </p:nvSpPr>
        <p:spPr/>
        <p:txBody>
          <a:bodyPr/>
          <a:lstStyle/>
          <a:p>
            <a:fld id="{5C14FD69-4A85-4715-A222-ABB225B63BC6}" type="datetimeFigureOut">
              <a:rPr lang="en-US" smtClean="0"/>
              <a:pPr/>
              <a:t>10/21/2019</a:t>
            </a:fld>
            <a:endParaRPr lang="en-US"/>
          </a:p>
        </p:txBody>
      </p:sp>
      <p:sp>
        <p:nvSpPr>
          <p:cNvPr id="12" name="Slide Number Placeholder 11"/>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3" name="Footer Placeholder 12"/>
          <p:cNvSpPr>
            <a:spLocks noGrp="1"/>
          </p:cNvSpPr>
          <p:nvPr>
            <p:ph type="ftr" sz="quarter" idx="12"/>
          </p:nvPr>
        </p:nvSpPr>
        <p:spPr/>
        <p:txBody>
          <a:body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Nadpis a obsah">
    <p:spTree>
      <p:nvGrpSpPr>
        <p:cNvPr id="1" name=""/>
        <p:cNvGrpSpPr/>
        <p:nvPr/>
      </p:nvGrpSpPr>
      <p:grpSpPr>
        <a:xfrm>
          <a:off x="0" y="0"/>
          <a:ext cx="0" cy="0"/>
          <a:chOff x="0" y="0"/>
          <a:chExt cx="0" cy="0"/>
        </a:xfrm>
      </p:grpSpPr>
      <p:sp>
        <p:nvSpPr>
          <p:cNvPr id="16" name="Rectangle 16"/>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7" name="Title 6"/>
          <p:cNvSpPr>
            <a:spLocks noGrp="1"/>
          </p:cNvSpPr>
          <p:nvPr>
            <p:ph type="title"/>
          </p:nvPr>
        </p:nvSpPr>
        <p:spPr>
          <a:xfrm>
            <a:off x="457200" y="359465"/>
            <a:ext cx="8229600" cy="1143000"/>
          </a:xfrm>
          <a:prstGeom prst="rect">
            <a:avLst/>
          </a:prstGeom>
        </p:spPr>
        <p:txBody>
          <a:bodyPr anchor="b" anchorCtr="0">
            <a:normAutofit/>
          </a:bodyPr>
          <a:lstStyle/>
          <a:p>
            <a:pPr algn="l"/>
            <a:r>
              <a:rPr lang="cs-CZ" smtClean="0"/>
              <a:t>Kliknutím lze upravit styl.</a:t>
            </a:r>
            <a:endParaRPr lang="en-US"/>
          </a:p>
        </p:txBody>
      </p:sp>
      <p:sp>
        <p:nvSpPr>
          <p:cNvPr id="8" name="Date Placeholder 7"/>
          <p:cNvSpPr>
            <a:spLocks noGrp="1"/>
          </p:cNvSpPr>
          <p:nvPr>
            <p:ph type="dt" sz="half" idx="10"/>
          </p:nvPr>
        </p:nvSpPr>
        <p:spPr/>
        <p:txBody>
          <a:bodyPr/>
          <a:lstStyle/>
          <a:p>
            <a:fld id="{5C14FD69-4A85-4715-A222-ABB225B63BC6}" type="datetimeFigureOut">
              <a:rPr lang="en-US" smtClean="0"/>
              <a:pPr/>
              <a:t>10/21/2019</a:t>
            </a:fld>
            <a:endParaRPr lang="en-US"/>
          </a:p>
        </p:txBody>
      </p:sp>
      <p:sp>
        <p:nvSpPr>
          <p:cNvPr id="9" name="Slide Number Placeholder 8"/>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and 2 Content">
    <p:spTree>
      <p:nvGrpSpPr>
        <p:cNvPr id="1" name=""/>
        <p:cNvGrpSpPr/>
        <p:nvPr/>
      </p:nvGrpSpPr>
      <p:grpSpPr>
        <a:xfrm>
          <a:off x="0" y="0"/>
          <a:ext cx="0" cy="0"/>
          <a:chOff x="0" y="0"/>
          <a:chExt cx="0" cy="0"/>
        </a:xfrm>
      </p:grpSpPr>
      <p:sp>
        <p:nvSpPr>
          <p:cNvPr id="30" name="Rectangle 30"/>
          <p:cNvSpPr>
            <a:spLocks noGrp="1"/>
          </p:cNvSpPr>
          <p:nvPr>
            <p:ph sz="half" idx="1"/>
          </p:nvPr>
        </p:nvSpPr>
        <p:spPr>
          <a:xfrm>
            <a:off x="457200" y="1600200"/>
            <a:ext cx="4038600" cy="452596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17" name="Rectangle 17"/>
          <p:cNvSpPr>
            <a:spLocks noGrp="1"/>
          </p:cNvSpPr>
          <p:nvPr>
            <p:ph sz="half" idx="2"/>
          </p:nvPr>
        </p:nvSpPr>
        <p:spPr>
          <a:xfrm>
            <a:off x="4648200" y="1600200"/>
            <a:ext cx="4038600" cy="452596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8" name="Title 7"/>
          <p:cNvSpPr>
            <a:spLocks noGrp="1"/>
          </p:cNvSpPr>
          <p:nvPr>
            <p:ph type="title"/>
          </p:nvPr>
        </p:nvSpPr>
        <p:spPr>
          <a:xfrm>
            <a:off x="457200" y="359465"/>
            <a:ext cx="8229600" cy="1143000"/>
          </a:xfrm>
          <a:prstGeom prst="rect">
            <a:avLst/>
          </a:prstGeom>
        </p:spPr>
        <p:txBody>
          <a:bodyPr anchor="b" anchorCtr="0">
            <a:normAutofit/>
          </a:bodyPr>
          <a:lstStyle/>
          <a:p>
            <a:pPr algn="l"/>
            <a:r>
              <a:rPr lang="cs-CZ" smtClean="0"/>
              <a:t>Kliknutím lze upravit styl.</a:t>
            </a:r>
            <a:endParaRPr lang="en-US"/>
          </a:p>
        </p:txBody>
      </p:sp>
      <p:sp>
        <p:nvSpPr>
          <p:cNvPr id="9" name="Date Placeholder 8"/>
          <p:cNvSpPr>
            <a:spLocks noGrp="1"/>
          </p:cNvSpPr>
          <p:nvPr>
            <p:ph type="dt" sz="half" idx="10"/>
          </p:nvPr>
        </p:nvSpPr>
        <p:spPr/>
        <p:txBody>
          <a:bodyPr/>
          <a:lstStyle/>
          <a:p>
            <a:fld id="{5C14FD69-4A85-4715-A222-ABB225B63BC6}" type="datetimeFigureOut">
              <a:rPr lang="en-US" smtClean="0"/>
              <a:pPr/>
              <a:t>10/21/2019</a:t>
            </a:fld>
            <a:endParaRPr lang="en-US"/>
          </a:p>
        </p:txBody>
      </p:sp>
      <p:sp>
        <p:nvSpPr>
          <p:cNvPr id="10" name="Slide Number Placeholder 9"/>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1" name="Footer Placeholder 10"/>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349E531F-C368-4490-8108-F3B6EA0C9532}" type="datetimeFigureOut">
              <a:rPr lang="cs-CZ" smtClean="0"/>
              <a:t>21.10.2019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64CF6BD-BE7F-4AFC-B85A-87E815C68659}" type="slidenum">
              <a:rPr lang="cs-CZ" smtClean="0"/>
              <a:t>‹#›</a:t>
            </a:fld>
            <a:endParaRPr lang="cs-CZ"/>
          </a:p>
        </p:txBody>
      </p:sp>
    </p:spTree>
    <p:extLst>
      <p:ext uri="{BB962C8B-B14F-4D97-AF65-F5344CB8AC3E}">
        <p14:creationId xmlns:p14="http://schemas.microsoft.com/office/powerpoint/2010/main" val="293674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hade val="85000"/>
          </a:schemeClr>
        </a:solidFill>
        <a:effectLst/>
      </p:bgPr>
    </p:bg>
    <p:spTree>
      <p:nvGrpSpPr>
        <p:cNvPr id="1" name=""/>
        <p:cNvGrpSpPr/>
        <p:nvPr/>
      </p:nvGrpSpPr>
      <p:grpSpPr>
        <a:xfrm>
          <a:off x="0" y="0"/>
          <a:ext cx="0" cy="0"/>
          <a:chOff x="0" y="0"/>
          <a:chExt cx="0" cy="0"/>
        </a:xfrm>
      </p:grpSpPr>
      <p:pic>
        <p:nvPicPr>
          <p:cNvPr id="8" name="image5.png"/>
          <p:cNvPicPr>
            <a:picLocks noChangeAspect="1"/>
          </p:cNvPicPr>
          <p:nvPr/>
        </p:nvPicPr>
        <p:blipFill>
          <a:blip r:embed="rId10">
            <a:duotone>
              <a:schemeClr val="accent1"/>
              <a:srgbClr val="FFFFFF"/>
            </a:duotone>
          </a:blip>
          <a:stretch>
            <a:fillRect/>
          </a:stretch>
        </p:blipFill>
        <p:spPr>
          <a:xfrm>
            <a:off x="571" y="428"/>
            <a:ext cx="9142858" cy="6857143"/>
          </a:xfrm>
          <a:prstGeom prst="rect">
            <a:avLst/>
          </a:prstGeom>
          <a:noFill/>
          <a:ln>
            <a:noFill/>
          </a:ln>
        </p:spPr>
      </p:pic>
      <p:pic>
        <p:nvPicPr>
          <p:cNvPr id="9" name="image6.png"/>
          <p:cNvPicPr>
            <a:picLocks noChangeAspect="1"/>
          </p:cNvPicPr>
          <p:nvPr/>
        </p:nvPicPr>
        <p:blipFill>
          <a:blip r:embed="rId11"/>
          <a:stretch>
            <a:fillRect/>
          </a:stretch>
        </p:blipFill>
        <p:spPr>
          <a:xfrm>
            <a:off x="571" y="428"/>
            <a:ext cx="9142858" cy="6857143"/>
          </a:xfrm>
          <a:prstGeom prst="rect">
            <a:avLst/>
          </a:prstGeom>
          <a:noFill/>
          <a:ln>
            <a:noFill/>
          </a:ln>
        </p:spPr>
      </p:pic>
      <p:sp>
        <p:nvSpPr>
          <p:cNvPr id="30" name="Rectangle 30"/>
          <p:cNvSpPr>
            <a:spLocks noGrp="1"/>
          </p:cNvSpPr>
          <p:nvPr>
            <p:ph type="title"/>
          </p:nvPr>
        </p:nvSpPr>
        <p:spPr>
          <a:xfrm>
            <a:off x="457200" y="359465"/>
            <a:ext cx="8229600" cy="1143000"/>
          </a:xfrm>
          <a:prstGeom prst="rect">
            <a:avLst/>
          </a:prstGeom>
        </p:spPr>
        <p:txBody>
          <a:bodyPr anchor="b" anchorCtr="0">
            <a:normAutofit/>
          </a:bodyPr>
          <a:lstStyle/>
          <a:p>
            <a:pPr algn="l"/>
            <a:r>
              <a:rPr lang="cs-CZ" smtClean="0"/>
              <a:t>Kliknutím lze upravit styl.</a:t>
            </a:r>
            <a:endParaRPr lang="en-US"/>
          </a:p>
        </p:txBody>
      </p:sp>
      <p:sp>
        <p:nvSpPr>
          <p:cNvPr id="12" name="Rectangle 12"/>
          <p:cNvSpPr>
            <a:spLocks noGrp="1"/>
          </p:cNvSpPr>
          <p:nvPr>
            <p:ph type="body" idx="1"/>
          </p:nvPr>
        </p:nvSpPr>
        <p:spPr>
          <a:xfrm>
            <a:off x="457200" y="1600200"/>
            <a:ext cx="8229600" cy="4525963"/>
          </a:xfrm>
          <a:prstGeom prst="rect">
            <a:avLst/>
          </a:prstGeo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smtClean="0"/>
          </a:p>
        </p:txBody>
      </p:sp>
      <p:sp>
        <p:nvSpPr>
          <p:cNvPr id="6" name="Rectangle 6"/>
          <p:cNvSpPr>
            <a:spLocks noGrp="1"/>
          </p:cNvSpPr>
          <p:nvPr>
            <p:ph type="dt" sz="half" idx="2"/>
          </p:nvPr>
        </p:nvSpPr>
        <p:spPr>
          <a:xfrm>
            <a:off x="457200" y="6245225"/>
            <a:ext cx="2133600" cy="476250"/>
          </a:xfrm>
          <a:prstGeom prst="rect">
            <a:avLst/>
          </a:prstGeom>
        </p:spPr>
        <p:txBody>
          <a:bodyPr/>
          <a:lstStyle>
            <a:lvl1pPr>
              <a:defRPr sz="1000">
                <a:latin typeface="+mn-lt"/>
              </a:defRPr>
            </a:lvl1pPr>
          </a:lstStyle>
          <a:p>
            <a:fld id="{5C14FD69-4A85-4715-A222-ABB225B63BC6}" type="datetimeFigureOut">
              <a:rPr lang="en-US" smtClean="0"/>
              <a:pPr/>
              <a:t>10/21/2019</a:t>
            </a:fld>
            <a:endParaRPr lang="en-US" sz="1000" dirty="0" smtClean="0"/>
          </a:p>
        </p:txBody>
      </p:sp>
      <p:sp>
        <p:nvSpPr>
          <p:cNvPr id="20" name="Rectangle 20"/>
          <p:cNvSpPr>
            <a:spLocks noGrp="1"/>
          </p:cNvSpPr>
          <p:nvPr>
            <p:ph type="ftr" sz="quarter" idx="3"/>
          </p:nvPr>
        </p:nvSpPr>
        <p:spPr>
          <a:xfrm>
            <a:off x="3124200" y="6245225"/>
            <a:ext cx="2895600" cy="476250"/>
          </a:xfrm>
          <a:prstGeom prst="rect">
            <a:avLst/>
          </a:prstGeom>
        </p:spPr>
        <p:txBody>
          <a:bodyPr/>
          <a:lstStyle>
            <a:lvl1pPr algn="ctr">
              <a:defRPr sz="1000">
                <a:latin typeface="+mn-lt"/>
              </a:defRPr>
            </a:lvl1pPr>
          </a:lstStyle>
          <a:p>
            <a:pPr algn="ctr"/>
            <a:endParaRPr lang="en-US" sz="1000" smtClean="0"/>
          </a:p>
        </p:txBody>
      </p:sp>
      <p:sp>
        <p:nvSpPr>
          <p:cNvPr id="21" name="Rectangle 21"/>
          <p:cNvSpPr>
            <a:spLocks noGrp="1"/>
          </p:cNvSpPr>
          <p:nvPr>
            <p:ph type="sldNum" sz="quarter" idx="4"/>
          </p:nvPr>
        </p:nvSpPr>
        <p:spPr>
          <a:xfrm>
            <a:off x="6553200" y="6245225"/>
            <a:ext cx="2133600" cy="476250"/>
          </a:xfrm>
          <a:prstGeom prst="rect">
            <a:avLst/>
          </a:prstGeom>
        </p:spPr>
        <p:txBody>
          <a:bodyPr/>
          <a:lstStyle>
            <a:lvl1pPr>
              <a:defRPr sz="1000">
                <a:latin typeface="+mn-lt"/>
              </a:defRPr>
            </a:lvl1pPr>
          </a:lstStyle>
          <a:p>
            <a:pPr algn="r"/>
            <a:fld id="{D4C49B74-5DB2-4B03-B1D2-7F6A3C51C318}" type="slidenum">
              <a:rPr lang="en-US" smtClean="0"/>
              <a:pPr algn="r"/>
              <a:t>‹#›</a:t>
            </a:fld>
            <a:endParaRPr lang="en-US" sz="1000" dirty="0"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txStyles>
    <p:titleStyle>
      <a:defPPr>
        <a:defRPr sz="4400">
          <a:solidFill>
            <a:schemeClr val="tx1"/>
          </a:solidFill>
          <a:latin typeface="+mj-lt"/>
          <a:ea typeface="+mj-ea"/>
          <a:cs typeface="+mj-cs"/>
        </a:defRPr>
      </a:defPPr>
      <a:lvl1pPr algn="l" eaLnBrk="1" hangingPunct="1">
        <a:buNone/>
        <a:defRPr sz="3600">
          <a:solidFill>
            <a:schemeClr val="tx1">
              <a:alpha val="100000"/>
            </a:schemeClr>
          </a:solidFill>
          <a:latin typeface="+mj-lt"/>
        </a:defRPr>
      </a:lvl1pPr>
    </p:titleStyle>
    <p:bodyStyle>
      <a:defPPr>
        <a:defRPr>
          <a:solidFill>
            <a:schemeClr val="tx1"/>
          </a:solidFill>
          <a:latin typeface="+mn-lt"/>
          <a:ea typeface="+mn-ea"/>
          <a:cs typeface="+mn-cs"/>
        </a:defRPr>
      </a:defPPr>
      <a:lvl1pPr marL="342900" indent="-342900" eaLnBrk="1" hangingPunct="1">
        <a:buChar char="•"/>
        <a:defRPr sz="2800">
          <a:latin typeface="+mn-lt"/>
        </a:defRPr>
      </a:lvl1pPr>
      <a:lvl2pPr marL="742950" indent="-285750" eaLnBrk="1" hangingPunct="1">
        <a:buChar char="–"/>
        <a:defRPr sz="2400">
          <a:latin typeface="+mn-lt"/>
        </a:defRPr>
      </a:lvl2pPr>
      <a:lvl3pPr marL="1143000" indent="-228600" eaLnBrk="1" hangingPunct="1">
        <a:buChar char="•"/>
        <a:defRPr sz="2400">
          <a:latin typeface="+mn-lt"/>
        </a:defRPr>
      </a:lvl3pPr>
      <a:lvl4pPr marL="1600200" indent="-228600" eaLnBrk="1" hangingPunct="1">
        <a:buChar char="–"/>
        <a:defRPr sz="2000">
          <a:latin typeface="+mn-lt"/>
        </a:defRPr>
      </a:lvl4pPr>
      <a:lvl5pPr marL="2057400" indent="-228600" eaLnBrk="1" hangingPunct="1">
        <a:buChar char="»"/>
        <a:defRPr sz="2000">
          <a:latin typeface="+mn-lt"/>
        </a:defRPr>
      </a:lvl5pPr>
      <a:lvl6pPr marL="2514600" indent="-228600" eaLnBrk="1" hangingPunct="1">
        <a:buChar char="•"/>
        <a:defRPr sz="2000"/>
      </a:lvl6pPr>
      <a:lvl7pPr marL="2971800" indent="-228600" eaLnBrk="1" hangingPunct="1">
        <a:buChar char="•"/>
        <a:defRPr sz="2000"/>
      </a:lvl7pPr>
      <a:lvl8pPr marL="3429000" indent="-228600" eaLnBrk="1" hangingPunct="1">
        <a:buChar char="•"/>
        <a:defRPr sz="2000"/>
      </a:lvl8pPr>
      <a:lvl9pPr marL="3886200" indent="-228600" eaLnBrk="1" hangingPunct="1">
        <a:buChar char="•"/>
        <a:defRPr sz="2000"/>
      </a:lvl9pPr>
    </p:bodyStyle>
    <p:otherStyle>
      <a:defPPr>
        <a:defRPr>
          <a:solidFill>
            <a:schemeClr val="tx1"/>
          </a:solidFill>
          <a:latin typeface="+mn-lt"/>
          <a:ea typeface="+mn-ea"/>
          <a:cs typeface="+mn-cs"/>
        </a:defRPr>
      </a:defPPr>
      <a:lvl1pPr marL="0" eaLnBrk="1" hangingPunct="1"/>
      <a:lvl2pPr marL="457200" eaLnBrk="1" hangingPunct="1"/>
      <a:lvl3pPr marL="914400" eaLnBrk="1" hangingPunct="1"/>
      <a:lvl4pPr marL="1371600" eaLnBrk="1" hangingPunct="1"/>
      <a:lvl5pPr marL="1828800" eaLnBrk="1" hangingPunct="1"/>
      <a:lvl6pPr marL="2286000" eaLnBrk="1" hangingPunct="1"/>
      <a:lvl7pPr marL="2743200" eaLnBrk="1" hangingPunct="1"/>
      <a:lvl8pPr marL="3200400" eaLnBrk="1" hangingPunct="1"/>
      <a:lvl9pPr marL="3657600" eaLnBrk="1" hangingPunct="1"/>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8.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8.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8.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251520" y="5094577"/>
            <a:ext cx="8435280" cy="925223"/>
          </a:xfrm>
        </p:spPr>
        <p:txBody>
          <a:bodyPr>
            <a:normAutofit/>
          </a:bodyPr>
          <a:lstStyle/>
          <a:p>
            <a:endParaRPr lang="cs-CZ" sz="1800" dirty="0" smtClean="0"/>
          </a:p>
          <a:p>
            <a:pPr algn="l"/>
            <a:endParaRPr lang="cs-CZ" sz="1800" dirty="0" smtClean="0"/>
          </a:p>
          <a:p>
            <a:pPr algn="l"/>
            <a:r>
              <a:rPr lang="cs-CZ" sz="1800" dirty="0" smtClean="0"/>
              <a:t>Mgr. Petra Lančová</a:t>
            </a:r>
            <a:endParaRPr lang="cs-CZ" sz="1800" dirty="0"/>
          </a:p>
        </p:txBody>
      </p:sp>
      <p:sp>
        <p:nvSpPr>
          <p:cNvPr id="3" name="Title 2"/>
          <p:cNvSpPr>
            <a:spLocks noGrp="1"/>
          </p:cNvSpPr>
          <p:nvPr>
            <p:ph type="ctrTitle"/>
          </p:nvPr>
        </p:nvSpPr>
        <p:spPr/>
        <p:txBody>
          <a:bodyPr>
            <a:normAutofit/>
          </a:bodyPr>
          <a:lstStyle/>
          <a:p>
            <a:r>
              <a:rPr lang="cs-CZ" dirty="0">
                <a:solidFill>
                  <a:schemeClr val="tx1"/>
                </a:solidFill>
                <a:effectLst>
                  <a:outerShdw blurRad="38100" dist="38100" dir="2700000" algn="tl">
                    <a:srgbClr val="000000">
                      <a:alpha val="43137"/>
                    </a:srgbClr>
                  </a:outerShdw>
                </a:effectLst>
              </a:rPr>
              <a:t>Právní odpovědnost ve zdravotnictví</a:t>
            </a:r>
            <a:endParaRPr lang="cs-CZ" dirty="0">
              <a:solidFill>
                <a:schemeClr val="tx1"/>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Nadpis 13"/>
          <p:cNvSpPr>
            <a:spLocks noGrp="1"/>
          </p:cNvSpPr>
          <p:nvPr>
            <p:ph type="title"/>
          </p:nvPr>
        </p:nvSpPr>
        <p:spPr>
          <a:xfrm>
            <a:off x="918976" y="2250832"/>
            <a:ext cx="7633742" cy="2233245"/>
          </a:xfrm>
        </p:spPr>
        <p:txBody>
          <a:bodyPr>
            <a:normAutofit/>
          </a:bodyPr>
          <a:lstStyle/>
          <a:p>
            <a:pPr algn="ctr"/>
            <a:r>
              <a:rPr lang="cs-CZ" dirty="0" smtClean="0"/>
              <a:t>Vznik jednoho typu odpovědnosti nevylučuje vznik odpovědnosti jiného typu!!!</a:t>
            </a:r>
            <a:endParaRPr lang="cs-CZ" dirty="0"/>
          </a:p>
        </p:txBody>
      </p:sp>
    </p:spTree>
    <p:extLst>
      <p:ext uri="{BB962C8B-B14F-4D97-AF65-F5344CB8AC3E}">
        <p14:creationId xmlns:p14="http://schemas.microsoft.com/office/powerpoint/2010/main" val="10430294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Povinnost prevence</a:t>
            </a:r>
          </a:p>
        </p:txBody>
      </p:sp>
      <p:sp>
        <p:nvSpPr>
          <p:cNvPr id="3" name="Zástupný symbol pro obsah 2"/>
          <p:cNvSpPr>
            <a:spLocks noGrp="1"/>
          </p:cNvSpPr>
          <p:nvPr>
            <p:ph idx="1"/>
          </p:nvPr>
        </p:nvSpPr>
        <p:spPr/>
        <p:txBody>
          <a:bodyPr/>
          <a:lstStyle/>
          <a:p>
            <a:pPr algn="just"/>
            <a:r>
              <a:rPr lang="cs-CZ" sz="2400" dirty="0"/>
              <a:t>Vyžadují-li to okolnosti případu nebo zvyklosti soukromého života, je každý povinen počínat si při svém konání tak, aby nedošlo k nedůvodné újmě na svobodě, životě, zdraví nebo na vlastnictví jiného. </a:t>
            </a:r>
          </a:p>
          <a:p>
            <a:pPr algn="just"/>
            <a:endParaRPr lang="cs-CZ" sz="2400" dirty="0" smtClean="0"/>
          </a:p>
          <a:p>
            <a:pPr algn="just"/>
            <a:r>
              <a:rPr lang="cs-CZ" sz="2400" dirty="0"/>
              <a:t>Povinnost zakročit na ochranu práv jiného každý kdo má kontrolu nad nebezpečnou situací.</a:t>
            </a:r>
          </a:p>
          <a:p>
            <a:endParaRPr lang="cs-CZ" dirty="0"/>
          </a:p>
        </p:txBody>
      </p:sp>
    </p:spTree>
    <p:extLst>
      <p:ext uri="{BB962C8B-B14F-4D97-AF65-F5344CB8AC3E}">
        <p14:creationId xmlns:p14="http://schemas.microsoft.com/office/powerpoint/2010/main" val="14809332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p:txBody>
          <a:bodyPr>
            <a:normAutofit/>
          </a:bodyPr>
          <a:lstStyle/>
          <a:p>
            <a:r>
              <a:rPr lang="cs-CZ" sz="2400" dirty="0"/>
              <a:t>Postup na „obvyklé“ úrovni</a:t>
            </a:r>
          </a:p>
          <a:p>
            <a:pPr lvl="1"/>
            <a:r>
              <a:rPr lang="cs-CZ" sz="2000" dirty="0"/>
              <a:t>Soulad s profesními standardy</a:t>
            </a:r>
          </a:p>
          <a:p>
            <a:pPr lvl="1"/>
            <a:endParaRPr lang="cs-CZ" sz="2000" dirty="0"/>
          </a:p>
          <a:p>
            <a:r>
              <a:rPr lang="cs-CZ" sz="2400" dirty="0"/>
              <a:t>Pacient má právo na poskytování zdravotních služeb na náležité odborné úrovni. </a:t>
            </a:r>
          </a:p>
          <a:p>
            <a:endParaRPr lang="cs-CZ" sz="2400" dirty="0"/>
          </a:p>
          <a:p>
            <a:r>
              <a:rPr lang="cs-CZ" sz="2400" dirty="0"/>
              <a:t>Lex </a:t>
            </a:r>
            <a:r>
              <a:rPr lang="cs-CZ" sz="2400" dirty="0" err="1"/>
              <a:t>artis</a:t>
            </a:r>
            <a:r>
              <a:rPr lang="cs-CZ" sz="2400" dirty="0"/>
              <a:t> je pojem, který se vztahuje na poskytovatele i zdravotnického pracovníka</a:t>
            </a:r>
          </a:p>
          <a:p>
            <a:pPr marL="0" indent="0">
              <a:buNone/>
            </a:pPr>
            <a:endParaRPr lang="cs-CZ" dirty="0"/>
          </a:p>
        </p:txBody>
      </p:sp>
      <p:sp>
        <p:nvSpPr>
          <p:cNvPr id="3" name="Nadpis 2"/>
          <p:cNvSpPr>
            <a:spLocks noGrp="1"/>
          </p:cNvSpPr>
          <p:nvPr>
            <p:ph type="title"/>
          </p:nvPr>
        </p:nvSpPr>
        <p:spPr/>
        <p:txBody>
          <a:bodyPr/>
          <a:lstStyle/>
          <a:p>
            <a:r>
              <a:rPr lang="cs-CZ" dirty="0" smtClean="0"/>
              <a:t>Lege </a:t>
            </a:r>
            <a:r>
              <a:rPr lang="cs-CZ" dirty="0" err="1" smtClean="0"/>
              <a:t>artis</a:t>
            </a:r>
            <a:endParaRPr lang="cs-CZ" dirty="0"/>
          </a:p>
        </p:txBody>
      </p:sp>
    </p:spTree>
    <p:extLst>
      <p:ext uri="{BB962C8B-B14F-4D97-AF65-F5344CB8AC3E}">
        <p14:creationId xmlns:p14="http://schemas.microsoft.com/office/powerpoint/2010/main" val="36193777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Složky lege </a:t>
            </a:r>
            <a:r>
              <a:rPr lang="cs-CZ" dirty="0" err="1"/>
              <a:t>artis</a:t>
            </a:r>
            <a:endParaRPr lang="cs-CZ" dirty="0"/>
          </a:p>
        </p:txBody>
      </p:sp>
      <p:sp>
        <p:nvSpPr>
          <p:cNvPr id="3" name="Zástupný symbol pro obsah 2"/>
          <p:cNvSpPr>
            <a:spLocks noGrp="1"/>
          </p:cNvSpPr>
          <p:nvPr>
            <p:ph idx="1"/>
          </p:nvPr>
        </p:nvSpPr>
        <p:spPr/>
        <p:txBody>
          <a:bodyPr>
            <a:normAutofit/>
          </a:bodyPr>
          <a:lstStyle/>
          <a:p>
            <a:r>
              <a:rPr lang="cs-CZ" sz="2800" dirty="0"/>
              <a:t>Odborná kvalifikace zdravotnického </a:t>
            </a:r>
            <a:r>
              <a:rPr lang="cs-CZ" sz="2800" dirty="0" smtClean="0"/>
              <a:t>pracovníka</a:t>
            </a:r>
          </a:p>
          <a:p>
            <a:endParaRPr lang="cs-CZ" sz="2800" dirty="0"/>
          </a:p>
          <a:p>
            <a:r>
              <a:rPr lang="cs-CZ" sz="2800" dirty="0"/>
              <a:t>Poskytování léčební péče dle nejlepších a v dané chvíli dostupných </a:t>
            </a:r>
            <a:r>
              <a:rPr lang="cs-CZ" sz="2800" dirty="0" smtClean="0"/>
              <a:t>možností</a:t>
            </a:r>
          </a:p>
          <a:p>
            <a:endParaRPr lang="cs-CZ" sz="2800" dirty="0"/>
          </a:p>
          <a:p>
            <a:r>
              <a:rPr lang="cs-CZ" sz="2800" dirty="0"/>
              <a:t>Poskytování léčební péče bez </a:t>
            </a:r>
            <a:r>
              <a:rPr lang="cs-CZ" sz="2800" dirty="0" smtClean="0"/>
              <a:t>nedbalosti</a:t>
            </a:r>
          </a:p>
          <a:p>
            <a:pPr lvl="1"/>
            <a:r>
              <a:rPr lang="cs-CZ" sz="2600" dirty="0"/>
              <a:t>§ 2645 - Poskytovatel odpovídá za to, že splní své povinnosti s péčí řádného odborníka; k ujednáním, která to vylučují nebo omezují, </a:t>
            </a:r>
            <a:r>
              <a:rPr lang="cs-CZ" sz="2600"/>
              <a:t>se </a:t>
            </a:r>
            <a:r>
              <a:rPr lang="cs-CZ" sz="2600" smtClean="0"/>
              <a:t>nepřihlíží</a:t>
            </a:r>
            <a:endParaRPr lang="cs-CZ" sz="2600" dirty="0"/>
          </a:p>
          <a:p>
            <a:endParaRPr lang="cs-CZ" dirty="0"/>
          </a:p>
        </p:txBody>
      </p:sp>
    </p:spTree>
    <p:extLst>
      <p:ext uri="{BB962C8B-B14F-4D97-AF65-F5344CB8AC3E}">
        <p14:creationId xmlns:p14="http://schemas.microsoft.com/office/powerpoint/2010/main" val="12073121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251520" y="5094577"/>
            <a:ext cx="8435280" cy="925223"/>
          </a:xfrm>
        </p:spPr>
        <p:txBody>
          <a:bodyPr>
            <a:normAutofit/>
          </a:bodyPr>
          <a:lstStyle/>
          <a:p>
            <a:endParaRPr lang="cs-CZ" sz="1800" dirty="0" smtClean="0"/>
          </a:p>
          <a:p>
            <a:pPr algn="l"/>
            <a:endParaRPr lang="cs-CZ" sz="1800" dirty="0" smtClean="0"/>
          </a:p>
        </p:txBody>
      </p:sp>
      <p:sp>
        <p:nvSpPr>
          <p:cNvPr id="3" name="Title 2"/>
          <p:cNvSpPr>
            <a:spLocks noGrp="1"/>
          </p:cNvSpPr>
          <p:nvPr>
            <p:ph type="ctrTitle"/>
          </p:nvPr>
        </p:nvSpPr>
        <p:spPr/>
        <p:txBody>
          <a:bodyPr>
            <a:normAutofit/>
          </a:bodyPr>
          <a:lstStyle/>
          <a:p>
            <a:r>
              <a:rPr lang="cs-CZ" dirty="0" smtClean="0">
                <a:solidFill>
                  <a:schemeClr val="tx1"/>
                </a:solidFill>
                <a:effectLst>
                  <a:outerShdw blurRad="38100" dist="38100" dir="2700000" algn="tl">
                    <a:srgbClr val="000000">
                      <a:alpha val="43137"/>
                    </a:srgbClr>
                  </a:outerShdw>
                </a:effectLst>
              </a:rPr>
              <a:t>Občanskoprávní odpovědnost</a:t>
            </a:r>
            <a:endParaRPr lang="cs-CZ"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050677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Porušení</a:t>
            </a:r>
            <a:endParaRPr lang="cs-CZ" dirty="0"/>
          </a:p>
        </p:txBody>
      </p:sp>
      <p:sp>
        <p:nvSpPr>
          <p:cNvPr id="3" name="Zástupný symbol pro obsah 2"/>
          <p:cNvSpPr>
            <a:spLocks noGrp="1"/>
          </p:cNvSpPr>
          <p:nvPr>
            <p:ph idx="1"/>
          </p:nvPr>
        </p:nvSpPr>
        <p:spPr/>
        <p:txBody>
          <a:bodyPr>
            <a:normAutofit/>
          </a:bodyPr>
          <a:lstStyle/>
          <a:p>
            <a:r>
              <a:rPr lang="cs-CZ" dirty="0"/>
              <a:t>Dobrých </a:t>
            </a:r>
            <a:r>
              <a:rPr lang="cs-CZ" dirty="0" smtClean="0"/>
              <a:t>mravů </a:t>
            </a:r>
          </a:p>
          <a:p>
            <a:pPr lvl="2"/>
            <a:r>
              <a:rPr lang="cs-CZ" dirty="0" smtClean="0"/>
              <a:t>úmyslné porušení</a:t>
            </a:r>
            <a:endParaRPr lang="cs-CZ" dirty="0"/>
          </a:p>
          <a:p>
            <a:r>
              <a:rPr lang="cs-CZ" dirty="0" smtClean="0"/>
              <a:t>Zákona </a:t>
            </a:r>
          </a:p>
          <a:p>
            <a:pPr lvl="2"/>
            <a:r>
              <a:rPr lang="cs-CZ" dirty="0" smtClean="0"/>
              <a:t>vlastní zavinění</a:t>
            </a:r>
            <a:endParaRPr lang="cs-CZ" dirty="0"/>
          </a:p>
          <a:p>
            <a:r>
              <a:rPr lang="cs-CZ" dirty="0"/>
              <a:t>Smlouvy </a:t>
            </a:r>
          </a:p>
          <a:p>
            <a:pPr lvl="2"/>
            <a:r>
              <a:rPr lang="cs-CZ" dirty="0" smtClean="0"/>
              <a:t>Povinnosti </a:t>
            </a:r>
            <a:r>
              <a:rPr lang="cs-CZ" dirty="0"/>
              <a:t>k náhradě se škůdce zprostí, prokáže-li, že mu ve splnění povinnosti ze smlouvy dočasně nebo trvale zabránila mimořádná nepředvídatelná a nepřekonatelná překážka vzniklá nezávisle na jeho vůli. </a:t>
            </a:r>
            <a:endParaRPr lang="cs-CZ" dirty="0"/>
          </a:p>
          <a:p>
            <a:pPr marL="0" indent="0">
              <a:buNone/>
            </a:pPr>
            <a:endParaRPr lang="cs-CZ" dirty="0"/>
          </a:p>
        </p:txBody>
      </p:sp>
    </p:spTree>
    <p:extLst>
      <p:ext uri="{BB962C8B-B14F-4D97-AF65-F5344CB8AC3E}">
        <p14:creationId xmlns:p14="http://schemas.microsoft.com/office/powerpoint/2010/main" val="13572635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Vyloučení protiprávnosti</a:t>
            </a:r>
            <a:endParaRPr lang="cs-CZ" dirty="0"/>
          </a:p>
        </p:txBody>
      </p:sp>
      <p:sp>
        <p:nvSpPr>
          <p:cNvPr id="3" name="Zástupný symbol pro obsah 2"/>
          <p:cNvSpPr>
            <a:spLocks noGrp="1"/>
          </p:cNvSpPr>
          <p:nvPr>
            <p:ph idx="1"/>
          </p:nvPr>
        </p:nvSpPr>
        <p:spPr/>
        <p:txBody>
          <a:bodyPr>
            <a:normAutofit fontScale="92500" lnSpcReduction="10000"/>
          </a:bodyPr>
          <a:lstStyle/>
          <a:p>
            <a:r>
              <a:rPr lang="cs-CZ" sz="2800" dirty="0" smtClean="0"/>
              <a:t>Nutná obrana</a:t>
            </a:r>
          </a:p>
          <a:p>
            <a:pPr marL="0" lvl="0" indent="0" algn="l" rtl="0">
              <a:buNone/>
            </a:pPr>
            <a:r>
              <a:rPr lang="cs-CZ" sz="1900" dirty="0" smtClean="0"/>
              <a:t>Kdo </a:t>
            </a:r>
            <a:r>
              <a:rPr lang="cs-CZ" sz="1900" dirty="0"/>
              <a:t>odvrací od sebe nebo od jiného </a:t>
            </a:r>
            <a:r>
              <a:rPr lang="cs-CZ" sz="1900" u="sng" dirty="0">
                <a:effectLst>
                  <a:outerShdw blurRad="38100" dist="38100" dir="2700000" algn="tl">
                    <a:srgbClr val="000000">
                      <a:alpha val="43137"/>
                    </a:srgbClr>
                  </a:outerShdw>
                </a:effectLst>
              </a:rPr>
              <a:t>bezprostředně hrozící nebo trvající </a:t>
            </a:r>
            <a:r>
              <a:rPr lang="cs-CZ" sz="1900" u="sng" dirty="0" smtClean="0">
                <a:effectLst>
                  <a:outerShdw blurRad="38100" dist="38100" dir="2700000" algn="tl">
                    <a:srgbClr val="000000">
                      <a:alpha val="43137"/>
                    </a:srgbClr>
                  </a:outerShdw>
                </a:effectLst>
              </a:rPr>
              <a:t>protiprávní </a:t>
            </a:r>
            <a:r>
              <a:rPr lang="cs-CZ" sz="1900" u="sng" dirty="0">
                <a:effectLst>
                  <a:outerShdw blurRad="38100" dist="38100" dir="2700000" algn="tl">
                    <a:srgbClr val="000000">
                      <a:alpha val="43137"/>
                    </a:srgbClr>
                  </a:outerShdw>
                </a:effectLst>
              </a:rPr>
              <a:t>útok </a:t>
            </a:r>
            <a:r>
              <a:rPr lang="cs-CZ" sz="1900" dirty="0"/>
              <a:t>a způsobí přitom útočníkovi újmu, není povinen k její náhradě. To neplatí, je-li zjevné, že napadenému hrozí vzhledem k jeho poměrům újma jen nepatrná nebo obrana je zcela zjevně nepřiměřená, zejména vzhledem k závažnosti újmy útočníka způsobené odvracením útoku. </a:t>
            </a:r>
            <a:r>
              <a:rPr lang="cs-CZ" sz="1900" b="1" dirty="0"/>
              <a:t> </a:t>
            </a:r>
            <a:endParaRPr lang="cs-CZ" sz="1900" b="1" dirty="0" smtClean="0"/>
          </a:p>
          <a:p>
            <a:pPr marL="0" lvl="0" indent="0" algn="l" rtl="0">
              <a:buNone/>
            </a:pPr>
            <a:endParaRPr lang="cs-CZ" sz="1800" dirty="0" smtClean="0"/>
          </a:p>
          <a:p>
            <a:r>
              <a:rPr lang="cs-CZ" dirty="0" smtClean="0"/>
              <a:t>Krajní nouze</a:t>
            </a:r>
          </a:p>
          <a:p>
            <a:pPr marL="0" lvl="0" indent="0">
              <a:buNone/>
            </a:pPr>
            <a:r>
              <a:rPr lang="cs-CZ" sz="1900" dirty="0"/>
              <a:t>Kdo odvrací od sebe nebo od jiného </a:t>
            </a:r>
            <a:r>
              <a:rPr lang="cs-CZ" sz="1900" u="sng" dirty="0">
                <a:effectLst>
                  <a:outerShdw blurRad="38100" dist="38100" dir="2700000" algn="tl">
                    <a:srgbClr val="000000">
                      <a:alpha val="43137"/>
                    </a:srgbClr>
                  </a:outerShdw>
                </a:effectLst>
              </a:rPr>
              <a:t>přímo hrozící nebezpečí újmy</a:t>
            </a:r>
            <a:r>
              <a:rPr lang="cs-CZ" sz="1900" dirty="0"/>
              <a:t>, není povinen k náhradě újmy tím způsobené, nebylo-li za daných okolností možné odvrátit nebezpečí jinak nebo nezpůsobí-li následek zjevně stejně závažný nebo ještě závažnější než újma, která hrozila, ledaže by majetek i bez jednání v nouzi podlehl zkáze. To neplatí, vyvolal-li nebezpečí vlastní vinou sám jednající. </a:t>
            </a:r>
          </a:p>
          <a:p>
            <a:pPr marL="0" indent="0">
              <a:buNone/>
            </a:pPr>
            <a:endParaRPr lang="cs-CZ" dirty="0" smtClean="0"/>
          </a:p>
          <a:p>
            <a:r>
              <a:rPr lang="cs-CZ" sz="2400" dirty="0" smtClean="0"/>
              <a:t>Při </a:t>
            </a:r>
            <a:r>
              <a:rPr lang="cs-CZ" sz="2400" dirty="0"/>
              <a:t>posouzení, zda někdo jednal v nutné obraně, anebo v krajní nouzi, se přihlédne i k omluvitelnému vzrušení mysli</a:t>
            </a:r>
          </a:p>
          <a:p>
            <a:pPr marL="0" indent="0">
              <a:buNone/>
            </a:pPr>
            <a:endParaRPr lang="cs-CZ" dirty="0"/>
          </a:p>
        </p:txBody>
      </p:sp>
    </p:spTree>
    <p:extLst>
      <p:ext uri="{BB962C8B-B14F-4D97-AF65-F5344CB8AC3E}">
        <p14:creationId xmlns:p14="http://schemas.microsoft.com/office/powerpoint/2010/main" val="18485777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t>
            </a:r>
            <a:r>
              <a:rPr lang="cs-CZ" dirty="0"/>
              <a:t>2898 </a:t>
            </a:r>
            <a:r>
              <a:rPr lang="cs-CZ" dirty="0"/>
              <a:t>- Nepřihlíží se k ujednání, </a:t>
            </a:r>
            <a:r>
              <a:rPr lang="cs-CZ" dirty="0"/>
              <a:t/>
            </a:r>
            <a:br>
              <a:rPr lang="cs-CZ" dirty="0"/>
            </a:br>
            <a:endParaRPr lang="cs-CZ" dirty="0"/>
          </a:p>
        </p:txBody>
      </p:sp>
      <p:sp>
        <p:nvSpPr>
          <p:cNvPr id="3" name="Zástupný symbol pro obsah 2"/>
          <p:cNvSpPr>
            <a:spLocks noGrp="1"/>
          </p:cNvSpPr>
          <p:nvPr>
            <p:ph idx="1"/>
          </p:nvPr>
        </p:nvSpPr>
        <p:spPr>
          <a:xfrm>
            <a:off x="938758" y="1811216"/>
            <a:ext cx="7633742" cy="4068377"/>
          </a:xfrm>
        </p:spPr>
        <p:txBody>
          <a:bodyPr>
            <a:normAutofit/>
          </a:bodyPr>
          <a:lstStyle/>
          <a:p>
            <a:pPr lvl="0"/>
            <a:r>
              <a:rPr lang="cs-CZ" sz="2800" dirty="0"/>
              <a:t>které předem vylučuje nebo omezuje povinnost k náhradě újmy způsobené člověku na jeho přirozených právech, </a:t>
            </a:r>
          </a:p>
          <a:p>
            <a:pPr lvl="0"/>
            <a:endParaRPr lang="cs-CZ" sz="2800" dirty="0"/>
          </a:p>
          <a:p>
            <a:pPr lvl="0"/>
            <a:r>
              <a:rPr lang="cs-CZ" sz="2800" dirty="0"/>
              <a:t>způsobené úmyslně nebo z hrubé nedbalosti; </a:t>
            </a:r>
          </a:p>
          <a:p>
            <a:pPr lvl="0"/>
            <a:endParaRPr lang="cs-CZ" sz="2800" dirty="0"/>
          </a:p>
          <a:p>
            <a:pPr lvl="0"/>
            <a:r>
              <a:rPr lang="cs-CZ" sz="2800" dirty="0"/>
              <a:t>předem vylučuje nebo omezuje právo slabší strany na náhradu jakékoli újmy. </a:t>
            </a:r>
          </a:p>
          <a:p>
            <a:endParaRPr lang="cs-CZ" dirty="0"/>
          </a:p>
        </p:txBody>
      </p:sp>
    </p:spTree>
    <p:extLst>
      <p:ext uri="{BB962C8B-B14F-4D97-AF65-F5344CB8AC3E}">
        <p14:creationId xmlns:p14="http://schemas.microsoft.com/office/powerpoint/2010/main" val="3903038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Náhrada újmy</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223909438"/>
              </p:ext>
            </p:extLst>
          </p:nvPr>
        </p:nvGraphicFramePr>
        <p:xfrm>
          <a:off x="1532012" y="1874518"/>
          <a:ext cx="6447234"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222263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Rozsah náhrady újmy</a:t>
            </a:r>
            <a:endParaRPr lang="cs-CZ" dirty="0"/>
          </a:p>
        </p:txBody>
      </p:sp>
      <p:sp>
        <p:nvSpPr>
          <p:cNvPr id="3" name="Zástupný symbol pro obsah 2"/>
          <p:cNvSpPr>
            <a:spLocks noGrp="1"/>
          </p:cNvSpPr>
          <p:nvPr>
            <p:ph idx="1"/>
          </p:nvPr>
        </p:nvSpPr>
        <p:spPr/>
        <p:txBody>
          <a:bodyPr>
            <a:normAutofit/>
          </a:bodyPr>
          <a:lstStyle/>
          <a:p>
            <a:endParaRPr lang="cs-CZ" sz="2400" dirty="0"/>
          </a:p>
          <a:p>
            <a:pPr algn="just"/>
            <a:r>
              <a:rPr lang="cs-CZ" dirty="0"/>
              <a:t>Škoda se nahrazuje uvedením do předešlého stavu. Není-li to dobře možné, anebo žádá-li to poškozený, hradí se škoda v penězích. </a:t>
            </a:r>
          </a:p>
          <a:p>
            <a:pPr algn="just"/>
            <a:endParaRPr lang="cs-CZ" dirty="0"/>
          </a:p>
          <a:p>
            <a:pPr algn="just"/>
            <a:r>
              <a:rPr lang="cs-CZ" dirty="0"/>
              <a:t>Nemajetková újma se odčiní přiměřeným zadostiučiněním. Zadostiučinění musí být poskytnuto v penězích, nezajistí-li jeho jiný způsob skutečné a dostatečně účinné odčinění způsobené újmy. </a:t>
            </a:r>
          </a:p>
        </p:txBody>
      </p:sp>
    </p:spTree>
    <p:extLst>
      <p:ext uri="{BB962C8B-B14F-4D97-AF65-F5344CB8AC3E}">
        <p14:creationId xmlns:p14="http://schemas.microsoft.com/office/powerpoint/2010/main" val="1204902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p:txBody>
          <a:bodyPr>
            <a:normAutofit/>
          </a:bodyPr>
          <a:lstStyle/>
          <a:p>
            <a:pPr marL="514350" indent="-514350">
              <a:lnSpc>
                <a:spcPct val="250000"/>
              </a:lnSpc>
              <a:buFont typeface="+mj-lt"/>
              <a:buAutoNum type="arabicPeriod"/>
            </a:pPr>
            <a:r>
              <a:rPr lang="cs-CZ" dirty="0" smtClean="0"/>
              <a:t>Právní odpovědnost vzniká zároveň s povinností.</a:t>
            </a:r>
          </a:p>
          <a:p>
            <a:pPr marL="514350" indent="-514350">
              <a:buFont typeface="+mj-lt"/>
              <a:buAutoNum type="arabicPeriod"/>
            </a:pPr>
            <a:r>
              <a:rPr lang="cs-CZ" dirty="0" smtClean="0"/>
              <a:t>Právní odpovědnost vzniká porušením povinnosti – vzniká sekundární povinnost strpět sankci.</a:t>
            </a:r>
            <a:endParaRPr lang="cs-CZ" dirty="0" smtClean="0"/>
          </a:p>
          <a:p>
            <a:pPr marL="0" indent="0">
              <a:buNone/>
            </a:pPr>
            <a:endParaRPr lang="cs-CZ" dirty="0" smtClean="0"/>
          </a:p>
          <a:p>
            <a:pPr marL="514350" indent="-514350">
              <a:buFont typeface="+mj-lt"/>
              <a:buAutoNum type="arabicPeriod"/>
            </a:pPr>
            <a:endParaRPr lang="cs-CZ" dirty="0" smtClean="0"/>
          </a:p>
          <a:p>
            <a:endParaRPr lang="cs-CZ" dirty="0"/>
          </a:p>
        </p:txBody>
      </p:sp>
      <p:sp>
        <p:nvSpPr>
          <p:cNvPr id="3" name="Nadpis 2"/>
          <p:cNvSpPr>
            <a:spLocks noGrp="1"/>
          </p:cNvSpPr>
          <p:nvPr>
            <p:ph type="title"/>
          </p:nvPr>
        </p:nvSpPr>
        <p:spPr/>
        <p:txBody>
          <a:bodyPr/>
          <a:lstStyle/>
          <a:p>
            <a:r>
              <a:rPr lang="cs-CZ" dirty="0" smtClean="0"/>
              <a:t>Co je právní odpovědnost</a:t>
            </a:r>
            <a:endParaRPr lang="cs-CZ" dirty="0"/>
          </a:p>
        </p:txBody>
      </p:sp>
    </p:spTree>
    <p:extLst>
      <p:ext uri="{BB962C8B-B14F-4D97-AF65-F5344CB8AC3E}">
        <p14:creationId xmlns:p14="http://schemas.microsoft.com/office/powerpoint/2010/main" val="13087074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Rozsah</a:t>
            </a:r>
          </a:p>
        </p:txBody>
      </p:sp>
      <p:graphicFrame>
        <p:nvGraphicFramePr>
          <p:cNvPr id="4" name="Zástupný symbol pro obsah 3"/>
          <p:cNvGraphicFramePr>
            <a:graphicFrameLocks noGrp="1"/>
          </p:cNvGraphicFramePr>
          <p:nvPr>
            <p:ph idx="1"/>
            <p:extLst/>
          </p:nvPr>
        </p:nvGraphicFramePr>
        <p:xfrm>
          <a:off x="938212" y="2286000"/>
          <a:ext cx="7634288" cy="35941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251133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Náhrada za ztrátu na výdělku </a:t>
            </a:r>
          </a:p>
        </p:txBody>
      </p:sp>
      <p:sp>
        <p:nvSpPr>
          <p:cNvPr id="3" name="Zástupný symbol pro obsah 2"/>
          <p:cNvSpPr>
            <a:spLocks noGrp="1"/>
          </p:cNvSpPr>
          <p:nvPr>
            <p:ph idx="1"/>
          </p:nvPr>
        </p:nvSpPr>
        <p:spPr/>
        <p:txBody>
          <a:bodyPr/>
          <a:lstStyle/>
          <a:p>
            <a:pPr algn="just"/>
            <a:r>
              <a:rPr lang="cs-CZ" sz="2400" dirty="0"/>
              <a:t>Náhrada za ztrátu na výdělku po dobu pracovní neschopnosti poškozeného se hradí peněžitým důchodem ve výši rozdílu mezi průměrným výdělkem poškozeného před vznikem újmy a náhradou toho, co poškozenému bylo vyplaceno v důsledku nemoci či úrazu podle jiného právního předpisu. </a:t>
            </a:r>
          </a:p>
          <a:p>
            <a:endParaRPr lang="cs-CZ" dirty="0"/>
          </a:p>
        </p:txBody>
      </p:sp>
    </p:spTree>
    <p:extLst>
      <p:ext uri="{BB962C8B-B14F-4D97-AF65-F5344CB8AC3E}">
        <p14:creationId xmlns:p14="http://schemas.microsoft.com/office/powerpoint/2010/main" val="17638747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Náhrada za ztrátu na důchodu </a:t>
            </a:r>
          </a:p>
        </p:txBody>
      </p:sp>
      <p:sp>
        <p:nvSpPr>
          <p:cNvPr id="3" name="Zástupný symbol pro obsah 2"/>
          <p:cNvSpPr>
            <a:spLocks noGrp="1"/>
          </p:cNvSpPr>
          <p:nvPr>
            <p:ph idx="1"/>
          </p:nvPr>
        </p:nvSpPr>
        <p:spPr/>
        <p:txBody>
          <a:bodyPr/>
          <a:lstStyle/>
          <a:p>
            <a:pPr algn="just"/>
            <a:r>
              <a:rPr lang="cs-CZ" sz="2400" dirty="0"/>
              <a:t>Náhrada za ztrátu na důchodu náleží poškozenému ve výši rozdílu mezi důchodem, na který poškozenému vzniklo právo, a důchodem, na který by mu bylo vzniklo právo, jestliže by do základu, z něhož byl vyměřen důchod, byla zahrnuta náhrada za ztrátu na výdělku po skončení pracovní neschopnosti, kterou poškozený pobíral v době rozhodné pro vyměření důchodu. </a:t>
            </a:r>
          </a:p>
          <a:p>
            <a:endParaRPr lang="cs-CZ" dirty="0"/>
          </a:p>
        </p:txBody>
      </p:sp>
    </p:spTree>
    <p:extLst>
      <p:ext uri="{BB962C8B-B14F-4D97-AF65-F5344CB8AC3E}">
        <p14:creationId xmlns:p14="http://schemas.microsoft.com/office/powerpoint/2010/main" val="30278236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Náhrada při ublížení na zdraví</a:t>
            </a:r>
          </a:p>
        </p:txBody>
      </p:sp>
      <p:graphicFrame>
        <p:nvGraphicFramePr>
          <p:cNvPr id="4" name="Zástupný symbol pro obsah 4"/>
          <p:cNvGraphicFramePr>
            <a:graphicFrameLocks noGrp="1"/>
          </p:cNvGraphicFramePr>
          <p:nvPr>
            <p:ph idx="1"/>
            <p:extLst>
              <p:ext uri="{D42A27DB-BD31-4B8C-83A1-F6EECF244321}">
                <p14:modId xmlns:p14="http://schemas.microsoft.com/office/powerpoint/2010/main" val="2425966009"/>
              </p:ext>
            </p:extLst>
          </p:nvPr>
        </p:nvGraphicFramePr>
        <p:xfrm>
          <a:off x="395536" y="1772816"/>
          <a:ext cx="8150469" cy="44909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235823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Usmrcení</a:t>
            </a:r>
          </a:p>
        </p:txBody>
      </p:sp>
      <p:sp>
        <p:nvSpPr>
          <p:cNvPr id="3" name="Zástupný symbol pro obsah 2"/>
          <p:cNvSpPr>
            <a:spLocks noGrp="1"/>
          </p:cNvSpPr>
          <p:nvPr>
            <p:ph idx="1"/>
          </p:nvPr>
        </p:nvSpPr>
        <p:spPr/>
        <p:txBody>
          <a:bodyPr>
            <a:normAutofit/>
          </a:bodyPr>
          <a:lstStyle/>
          <a:p>
            <a:pPr algn="just"/>
            <a:r>
              <a:rPr lang="cs-CZ" sz="2400" dirty="0"/>
              <a:t>Při usmrcení nebo zvlášť závažném ublížení na zdraví odčiní škůdce </a:t>
            </a:r>
            <a:r>
              <a:rPr lang="cs-CZ" sz="2400" b="1" dirty="0"/>
              <a:t>duševní útrapy manželu, rodiči, dítěti nebo jiné osobě blízké peněžitou náhradou vyvažující plně jejich utrpení. Nelze-li </a:t>
            </a:r>
            <a:r>
              <a:rPr lang="cs-CZ" sz="2400" dirty="0"/>
              <a:t>výši náhrady takto určit, stanoví se podle zásad slušnosti. </a:t>
            </a:r>
          </a:p>
        </p:txBody>
      </p:sp>
    </p:spTree>
    <p:extLst>
      <p:ext uri="{BB962C8B-B14F-4D97-AF65-F5344CB8AC3E}">
        <p14:creationId xmlns:p14="http://schemas.microsoft.com/office/powerpoint/2010/main" val="42613485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Rozsah náhrady újmy</a:t>
            </a:r>
            <a:endParaRPr lang="cs-CZ" dirty="0"/>
          </a:p>
        </p:txBody>
      </p:sp>
      <p:sp>
        <p:nvSpPr>
          <p:cNvPr id="3" name="Zástupný symbol pro obsah 2"/>
          <p:cNvSpPr>
            <a:spLocks noGrp="1"/>
          </p:cNvSpPr>
          <p:nvPr>
            <p:ph idx="1"/>
          </p:nvPr>
        </p:nvSpPr>
        <p:spPr/>
        <p:txBody>
          <a:bodyPr>
            <a:normAutofit/>
          </a:bodyPr>
          <a:lstStyle/>
          <a:p>
            <a:endParaRPr lang="cs-CZ" sz="2400" dirty="0"/>
          </a:p>
          <a:p>
            <a:pPr algn="just"/>
            <a:r>
              <a:rPr lang="cs-CZ" dirty="0"/>
              <a:t>Škoda se nahrazuje uvedením do předešlého stavu. Není-li to dobře možné, anebo žádá-li to poškozený, hradí se škoda v penězích. </a:t>
            </a:r>
          </a:p>
          <a:p>
            <a:pPr algn="just"/>
            <a:endParaRPr lang="cs-CZ" dirty="0"/>
          </a:p>
          <a:p>
            <a:pPr algn="just"/>
            <a:r>
              <a:rPr lang="cs-CZ" dirty="0"/>
              <a:t>Nemajetková újma se odčiní přiměřeným zadostiučiněním. Zadostiučinění musí být poskytnuto v penězích, nezajistí-li jeho jiný způsob skutečné a dostatečně účinné odčinění způsobené újmy. </a:t>
            </a:r>
          </a:p>
        </p:txBody>
      </p:sp>
    </p:spTree>
    <p:extLst>
      <p:ext uri="{BB962C8B-B14F-4D97-AF65-F5344CB8AC3E}">
        <p14:creationId xmlns:p14="http://schemas.microsoft.com/office/powerpoint/2010/main" val="4483726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Škoda způsobená věcí </a:t>
            </a:r>
          </a:p>
        </p:txBody>
      </p:sp>
      <p:sp>
        <p:nvSpPr>
          <p:cNvPr id="3" name="Zástupný symbol pro obsah 2"/>
          <p:cNvSpPr>
            <a:spLocks noGrp="1"/>
          </p:cNvSpPr>
          <p:nvPr>
            <p:ph idx="1"/>
          </p:nvPr>
        </p:nvSpPr>
        <p:spPr/>
        <p:txBody>
          <a:bodyPr/>
          <a:lstStyle/>
          <a:p>
            <a:pPr algn="just"/>
            <a:r>
              <a:rPr lang="cs-CZ" dirty="0"/>
              <a:t>Kdo je povinen někomu něco plnit a použije při tom </a:t>
            </a:r>
            <a:r>
              <a:rPr lang="cs-CZ" b="1" dirty="0"/>
              <a:t>vadnou</a:t>
            </a:r>
            <a:r>
              <a:rPr lang="cs-CZ" dirty="0"/>
              <a:t> věc, nahradí škodu způsobenou vadou věci. To platí i v případě poskytnutí zdravotnických, sociálních, veterinárních a jiných biologických služeb</a:t>
            </a:r>
            <a:r>
              <a:rPr lang="cs-CZ" dirty="0" smtClean="0"/>
              <a:t>.</a:t>
            </a:r>
          </a:p>
          <a:p>
            <a:endParaRPr lang="cs-CZ" dirty="0"/>
          </a:p>
          <a:p>
            <a:r>
              <a:rPr lang="cs-CZ" dirty="0"/>
              <a:t>Nevztahuje se na nesprávně zvolenou věc</a:t>
            </a:r>
            <a:r>
              <a:rPr lang="cs-CZ" dirty="0" smtClean="0"/>
              <a:t>.</a:t>
            </a:r>
          </a:p>
          <a:p>
            <a:endParaRPr lang="cs-CZ" dirty="0"/>
          </a:p>
          <a:p>
            <a:r>
              <a:rPr lang="cs-CZ" dirty="0"/>
              <a:t>Způsobí-li škodu věc sama od sebe, nahradí škodu ten, kdo nad věcí měl mít dohled</a:t>
            </a:r>
            <a:r>
              <a:rPr lang="cs-CZ" dirty="0" smtClean="0"/>
              <a:t>.</a:t>
            </a:r>
            <a:endParaRPr lang="cs-CZ" dirty="0"/>
          </a:p>
        </p:txBody>
      </p:sp>
    </p:spTree>
    <p:extLst>
      <p:ext uri="{BB962C8B-B14F-4D97-AF65-F5344CB8AC3E}">
        <p14:creationId xmlns:p14="http://schemas.microsoft.com/office/powerpoint/2010/main" val="916592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Škoda na odložené věci</a:t>
            </a:r>
          </a:p>
        </p:txBody>
      </p:sp>
      <p:sp>
        <p:nvSpPr>
          <p:cNvPr id="3" name="Zástupný symbol pro obsah 2"/>
          <p:cNvSpPr>
            <a:spLocks noGrp="1"/>
          </p:cNvSpPr>
          <p:nvPr>
            <p:ph idx="1"/>
          </p:nvPr>
        </p:nvSpPr>
        <p:spPr/>
        <p:txBody>
          <a:bodyPr>
            <a:noAutofit/>
          </a:bodyPr>
          <a:lstStyle/>
          <a:p>
            <a:pPr algn="just"/>
            <a:r>
              <a:rPr lang="cs-CZ" sz="2800" dirty="0"/>
              <a:t>Je-li s provozováním nějaké činnosti </a:t>
            </a:r>
            <a:r>
              <a:rPr lang="cs-CZ" sz="2800" b="1" dirty="0"/>
              <a:t>zpravidla spojeno odkládání </a:t>
            </a:r>
            <a:r>
              <a:rPr lang="cs-CZ" sz="2800" dirty="0" smtClean="0"/>
              <a:t>věcí a </a:t>
            </a:r>
            <a:r>
              <a:rPr lang="cs-CZ" sz="2800" dirty="0"/>
              <a:t>byla-li věc odložena na místě k tomu určeném nebo na místě, </a:t>
            </a:r>
            <a:r>
              <a:rPr lang="cs-CZ" sz="2800" dirty="0" smtClean="0"/>
              <a:t>kam se </a:t>
            </a:r>
            <a:r>
              <a:rPr lang="cs-CZ" sz="2800" dirty="0"/>
              <a:t>takové věci obvykle </a:t>
            </a:r>
            <a:r>
              <a:rPr lang="cs-CZ" sz="2800" dirty="0" smtClean="0"/>
              <a:t>ukládají,</a:t>
            </a:r>
          </a:p>
          <a:p>
            <a:pPr lvl="1" algn="just"/>
            <a:r>
              <a:rPr lang="cs-CZ" sz="2400" dirty="0" smtClean="0"/>
              <a:t>nahradí </a:t>
            </a:r>
            <a:r>
              <a:rPr lang="cs-CZ" sz="2400" dirty="0"/>
              <a:t>provozovatel poškození, ztrátu nebo zničení věci tomu, kdo </a:t>
            </a:r>
            <a:r>
              <a:rPr lang="cs-CZ" sz="2400" dirty="0" smtClean="0"/>
              <a:t>ji odložil</a:t>
            </a:r>
            <a:r>
              <a:rPr lang="cs-CZ" sz="2400" dirty="0"/>
              <a:t>, popřípadě vlastníku </a:t>
            </a:r>
            <a:r>
              <a:rPr lang="cs-CZ" sz="2400" dirty="0" smtClean="0"/>
              <a:t>věci.</a:t>
            </a:r>
          </a:p>
          <a:p>
            <a:pPr lvl="1" algn="just"/>
            <a:r>
              <a:rPr lang="cs-CZ" sz="2400" dirty="0" smtClean="0"/>
              <a:t>Stejně </a:t>
            </a:r>
            <a:r>
              <a:rPr lang="cs-CZ" sz="2400" dirty="0"/>
              <a:t>nahradí škodu provozovatel hlídaných garáží nebo </a:t>
            </a:r>
            <a:r>
              <a:rPr lang="cs-CZ" sz="2400" dirty="0" smtClean="0"/>
              <a:t>zařízení podobného </a:t>
            </a:r>
            <a:r>
              <a:rPr lang="cs-CZ" sz="2400" dirty="0"/>
              <a:t>druhu, jedná-li se o dopravní prostředky v nich </a:t>
            </a:r>
            <a:r>
              <a:rPr lang="cs-CZ" sz="2400" dirty="0" smtClean="0"/>
              <a:t>umístěné a </a:t>
            </a:r>
            <a:r>
              <a:rPr lang="cs-CZ" sz="2400" dirty="0"/>
              <a:t>o jejich příslušenství.</a:t>
            </a:r>
          </a:p>
        </p:txBody>
      </p:sp>
    </p:spTree>
    <p:extLst>
      <p:ext uri="{BB962C8B-B14F-4D97-AF65-F5344CB8AC3E}">
        <p14:creationId xmlns:p14="http://schemas.microsoft.com/office/powerpoint/2010/main" val="12046474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Škoda způsobená informací nebo radou </a:t>
            </a:r>
          </a:p>
        </p:txBody>
      </p:sp>
      <p:sp>
        <p:nvSpPr>
          <p:cNvPr id="3" name="Zástupný symbol pro obsah 2"/>
          <p:cNvSpPr>
            <a:spLocks noGrp="1"/>
          </p:cNvSpPr>
          <p:nvPr>
            <p:ph idx="1"/>
          </p:nvPr>
        </p:nvSpPr>
        <p:spPr/>
        <p:txBody>
          <a:bodyPr/>
          <a:lstStyle/>
          <a:p>
            <a:r>
              <a:rPr lang="cs-CZ" sz="2400" b="1" u="sng" dirty="0"/>
              <a:t>Kdo se hlásí </a:t>
            </a:r>
            <a:r>
              <a:rPr lang="cs-CZ" sz="2400" dirty="0"/>
              <a:t>jako příslušník určitého stavu nebo povolání k odbornému výkonu nebo jinak vystupuje jako </a:t>
            </a:r>
            <a:r>
              <a:rPr lang="cs-CZ" sz="2400" b="1" u="sng" dirty="0"/>
              <a:t>odborník</a:t>
            </a:r>
            <a:r>
              <a:rPr lang="cs-CZ" sz="2400" dirty="0"/>
              <a:t>, </a:t>
            </a:r>
            <a:endParaRPr lang="cs-CZ" sz="2400" dirty="0" smtClean="0"/>
          </a:p>
          <a:p>
            <a:endParaRPr lang="cs-CZ" sz="2400" dirty="0"/>
          </a:p>
          <a:p>
            <a:r>
              <a:rPr lang="cs-CZ" sz="2400" dirty="0"/>
              <a:t>nahradí škodu, </a:t>
            </a:r>
            <a:r>
              <a:rPr lang="cs-CZ" sz="2400" b="1" u="sng" dirty="0"/>
              <a:t>způsobí-li ji neúplnou nebo nesprávnou informací </a:t>
            </a:r>
            <a:r>
              <a:rPr lang="cs-CZ" sz="2400" dirty="0"/>
              <a:t>nebo škodlivou radou </a:t>
            </a:r>
            <a:endParaRPr lang="cs-CZ" sz="2400" dirty="0" smtClean="0"/>
          </a:p>
          <a:p>
            <a:endParaRPr lang="cs-CZ" sz="2400" dirty="0"/>
          </a:p>
          <a:p>
            <a:r>
              <a:rPr lang="cs-CZ" sz="2400" dirty="0"/>
              <a:t>danou za odměnu v záležitosti svého vědění nebo dovednosti</a:t>
            </a:r>
            <a:r>
              <a:rPr lang="cs-CZ" dirty="0"/>
              <a:t>.</a:t>
            </a:r>
          </a:p>
          <a:p>
            <a:endParaRPr lang="cs-CZ" dirty="0"/>
          </a:p>
        </p:txBody>
      </p:sp>
    </p:spTree>
    <p:extLst>
      <p:ext uri="{BB962C8B-B14F-4D97-AF65-F5344CB8AC3E}">
        <p14:creationId xmlns:p14="http://schemas.microsoft.com/office/powerpoint/2010/main" val="14140517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251520" y="5094577"/>
            <a:ext cx="8435280" cy="925223"/>
          </a:xfrm>
        </p:spPr>
        <p:txBody>
          <a:bodyPr>
            <a:normAutofit/>
          </a:bodyPr>
          <a:lstStyle/>
          <a:p>
            <a:endParaRPr lang="cs-CZ" sz="1800" dirty="0" smtClean="0"/>
          </a:p>
          <a:p>
            <a:pPr algn="l"/>
            <a:endParaRPr lang="cs-CZ" sz="1800" dirty="0" smtClean="0"/>
          </a:p>
        </p:txBody>
      </p:sp>
      <p:sp>
        <p:nvSpPr>
          <p:cNvPr id="3" name="Title 2"/>
          <p:cNvSpPr>
            <a:spLocks noGrp="1"/>
          </p:cNvSpPr>
          <p:nvPr>
            <p:ph type="ctrTitle"/>
          </p:nvPr>
        </p:nvSpPr>
        <p:spPr/>
        <p:txBody>
          <a:bodyPr>
            <a:normAutofit/>
          </a:bodyPr>
          <a:lstStyle/>
          <a:p>
            <a:r>
              <a:rPr lang="cs-CZ" dirty="0" smtClean="0">
                <a:solidFill>
                  <a:schemeClr val="tx1"/>
                </a:solidFill>
                <a:effectLst>
                  <a:outerShdw blurRad="38100" dist="38100" dir="2700000" algn="tl">
                    <a:srgbClr val="000000">
                      <a:alpha val="43137"/>
                    </a:srgbClr>
                  </a:outerShdw>
                </a:effectLst>
              </a:rPr>
              <a:t>Pracovněprávní odpovědnost</a:t>
            </a:r>
            <a:endParaRPr lang="cs-CZ"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020945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Předpoklady vzniku odpovědnosti</a:t>
            </a:r>
          </a:p>
        </p:txBody>
      </p:sp>
      <p:graphicFrame>
        <p:nvGraphicFramePr>
          <p:cNvPr id="5" name="Zástupný symbol pro obsah 3"/>
          <p:cNvGraphicFramePr>
            <a:graphicFrameLocks noGrp="1"/>
          </p:cNvGraphicFramePr>
          <p:nvPr>
            <p:ph idx="1"/>
            <p:extLst>
              <p:ext uri="{D42A27DB-BD31-4B8C-83A1-F6EECF244321}">
                <p14:modId xmlns:p14="http://schemas.microsoft.com/office/powerpoint/2010/main" val="2594691800"/>
              </p:ext>
            </p:extLst>
          </p:nvPr>
        </p:nvGraphicFramePr>
        <p:xfrm>
          <a:off x="938212" y="2286000"/>
          <a:ext cx="7634288" cy="35941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29391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88F4B9F3-8E4E-4CC6-B36D-6AA6CB437AFC}"/>
                                            </p:graphicEl>
                                          </p:spTgt>
                                        </p:tgtEl>
                                        <p:attrNameLst>
                                          <p:attrName>style.visibility</p:attrName>
                                        </p:attrNameLst>
                                      </p:cBhvr>
                                      <p:to>
                                        <p:strVal val="visible"/>
                                      </p:to>
                                    </p:set>
                                    <p:animEffect transition="in" filter="fade">
                                      <p:cBhvr>
                                        <p:cTn id="7" dur="500"/>
                                        <p:tgtEl>
                                          <p:spTgt spid="5">
                                            <p:graphicEl>
                                              <a:dgm id="{88F4B9F3-8E4E-4CC6-B36D-6AA6CB437AFC}"/>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graphicEl>
                                              <a:dgm id="{CE714229-4FDB-44DC-993E-48CE13974932}"/>
                                            </p:graphicEl>
                                          </p:spTgt>
                                        </p:tgtEl>
                                        <p:attrNameLst>
                                          <p:attrName>style.visibility</p:attrName>
                                        </p:attrNameLst>
                                      </p:cBhvr>
                                      <p:to>
                                        <p:strVal val="visible"/>
                                      </p:to>
                                    </p:set>
                                    <p:animEffect transition="in" filter="fade">
                                      <p:cBhvr>
                                        <p:cTn id="12" dur="500"/>
                                        <p:tgtEl>
                                          <p:spTgt spid="5">
                                            <p:graphicEl>
                                              <a:dgm id="{CE714229-4FDB-44DC-993E-48CE13974932}"/>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graphicEl>
                                              <a:dgm id="{0F8AB609-0B9C-42D2-ADB8-B0CDEF09A769}"/>
                                            </p:graphicEl>
                                          </p:spTgt>
                                        </p:tgtEl>
                                        <p:attrNameLst>
                                          <p:attrName>style.visibility</p:attrName>
                                        </p:attrNameLst>
                                      </p:cBhvr>
                                      <p:to>
                                        <p:strVal val="visible"/>
                                      </p:to>
                                    </p:set>
                                    <p:animEffect transition="in" filter="fade">
                                      <p:cBhvr>
                                        <p:cTn id="17" dur="500"/>
                                        <p:tgtEl>
                                          <p:spTgt spid="5">
                                            <p:graphicEl>
                                              <a:dgm id="{0F8AB609-0B9C-42D2-ADB8-B0CDEF09A769}"/>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graphicEl>
                                              <a:dgm id="{8B4FE3F0-24A0-468E-BC57-0C15AD6D5069}"/>
                                            </p:graphicEl>
                                          </p:spTgt>
                                        </p:tgtEl>
                                        <p:attrNameLst>
                                          <p:attrName>style.visibility</p:attrName>
                                        </p:attrNameLst>
                                      </p:cBhvr>
                                      <p:to>
                                        <p:strVal val="visible"/>
                                      </p:to>
                                    </p:set>
                                    <p:animEffect transition="in" filter="fade">
                                      <p:cBhvr>
                                        <p:cTn id="22" dur="500"/>
                                        <p:tgtEl>
                                          <p:spTgt spid="5">
                                            <p:graphicEl>
                                              <a:dgm id="{8B4FE3F0-24A0-468E-BC57-0C15AD6D5069}"/>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Prevence na </a:t>
            </a:r>
            <a:r>
              <a:rPr lang="cs-CZ" dirty="0"/>
              <a:t>straně </a:t>
            </a:r>
            <a:r>
              <a:rPr lang="cs-CZ" dirty="0" smtClean="0"/>
              <a:t>Zaměstnance</a:t>
            </a:r>
            <a:endParaRPr lang="cs-CZ" dirty="0"/>
          </a:p>
        </p:txBody>
      </p:sp>
      <p:sp>
        <p:nvSpPr>
          <p:cNvPr id="3" name="Zástupný symbol pro obsah 2"/>
          <p:cNvSpPr>
            <a:spLocks noGrp="1"/>
          </p:cNvSpPr>
          <p:nvPr>
            <p:ph idx="1"/>
          </p:nvPr>
        </p:nvSpPr>
        <p:spPr/>
        <p:txBody>
          <a:bodyPr>
            <a:normAutofit/>
          </a:bodyPr>
          <a:lstStyle/>
          <a:p>
            <a:pPr algn="just"/>
            <a:r>
              <a:rPr lang="cs-CZ" sz="2000" dirty="0" smtClean="0"/>
              <a:t>Zaměstnanec </a:t>
            </a:r>
            <a:r>
              <a:rPr lang="cs-CZ" sz="2000" dirty="0"/>
              <a:t>je </a:t>
            </a:r>
            <a:r>
              <a:rPr lang="cs-CZ" sz="2000" b="1" dirty="0"/>
              <a:t>povinen počínat si tak, aby nedocházelo k majetkové </a:t>
            </a:r>
            <a:r>
              <a:rPr lang="cs-CZ" sz="2000" b="1" dirty="0" smtClean="0"/>
              <a:t>újmě</a:t>
            </a:r>
            <a:r>
              <a:rPr lang="cs-CZ" sz="2000" dirty="0" smtClean="0"/>
              <a:t>, </a:t>
            </a:r>
            <a:r>
              <a:rPr lang="cs-CZ" sz="2000" dirty="0"/>
              <a:t>nemajetkové újmě ani k bezdůvodnému obohacení. Hrozí-li škoda nebo nemajetková újma, je povinen na ni upozornit nadřízeného vedoucího zaměstnance. </a:t>
            </a:r>
            <a:endParaRPr lang="cs-CZ" sz="2000" dirty="0" smtClean="0"/>
          </a:p>
          <a:p>
            <a:pPr algn="just"/>
            <a:endParaRPr lang="cs-CZ" sz="2000" dirty="0"/>
          </a:p>
          <a:p>
            <a:pPr algn="just"/>
            <a:r>
              <a:rPr lang="cs-CZ" sz="2000" dirty="0" smtClean="0"/>
              <a:t>Je-li </a:t>
            </a:r>
            <a:r>
              <a:rPr lang="cs-CZ" sz="2000" dirty="0"/>
              <a:t>k odvrácení škody hrozící zaměstnavateli neodkladně třeba zákroku, je </a:t>
            </a:r>
            <a:r>
              <a:rPr lang="cs-CZ" sz="2000" b="1" dirty="0"/>
              <a:t>zaměstnanec povinen zakročit</a:t>
            </a:r>
            <a:r>
              <a:rPr lang="cs-CZ" sz="2000" dirty="0"/>
              <a:t>; nemusí tak učinit, brání-li mu v tom důležitá okolnost nebo jestliže by tím vystavil vážnému ohrožení sebe nebo ostatní zaměstnance, popřípadě osoby blízké. </a:t>
            </a:r>
            <a:endParaRPr lang="cs-CZ" sz="2000" dirty="0" smtClean="0"/>
          </a:p>
          <a:p>
            <a:pPr algn="just"/>
            <a:endParaRPr lang="cs-CZ" sz="2000" dirty="0"/>
          </a:p>
          <a:p>
            <a:pPr algn="just"/>
            <a:r>
              <a:rPr lang="cs-CZ" sz="2000" dirty="0" smtClean="0"/>
              <a:t>Zjistí-li </a:t>
            </a:r>
            <a:r>
              <a:rPr lang="cs-CZ" sz="2000" dirty="0"/>
              <a:t>zaměstnanec, že nemá vytvořeny potřebné pracovní podmínky, je povinen oznámit tuto skutečnost nadřízenému vedoucímu zaměstnanci. </a:t>
            </a:r>
          </a:p>
          <a:p>
            <a:endParaRPr lang="cs-CZ" dirty="0"/>
          </a:p>
        </p:txBody>
      </p:sp>
    </p:spTree>
    <p:extLst>
      <p:ext uri="{BB962C8B-B14F-4D97-AF65-F5344CB8AC3E}">
        <p14:creationId xmlns:p14="http://schemas.microsoft.com/office/powerpoint/2010/main" val="8149358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smtClean="0"/>
              <a:t>Odpovědnost zaměstnance za škodu</a:t>
            </a:r>
            <a:endParaRPr lang="cs-CZ" dirty="0"/>
          </a:p>
        </p:txBody>
      </p:sp>
      <p:sp>
        <p:nvSpPr>
          <p:cNvPr id="3" name="Zástupný symbol pro obsah 2"/>
          <p:cNvSpPr>
            <a:spLocks noGrp="1"/>
          </p:cNvSpPr>
          <p:nvPr>
            <p:ph idx="1"/>
          </p:nvPr>
        </p:nvSpPr>
        <p:spPr/>
        <p:txBody>
          <a:bodyPr>
            <a:normAutofit/>
          </a:bodyPr>
          <a:lstStyle/>
          <a:p>
            <a:pPr algn="just"/>
            <a:r>
              <a:rPr lang="cs-CZ" sz="2000" dirty="0" smtClean="0"/>
              <a:t>Zaměstnanec </a:t>
            </a:r>
            <a:r>
              <a:rPr lang="cs-CZ" sz="2000" dirty="0"/>
              <a:t>je povinen nahradit zaměstnavateli škodu, kterou mu způsobil </a:t>
            </a:r>
            <a:r>
              <a:rPr lang="cs-CZ" sz="2000" b="1" dirty="0"/>
              <a:t>zaviněným</a:t>
            </a:r>
            <a:r>
              <a:rPr lang="cs-CZ" sz="2000" dirty="0"/>
              <a:t> </a:t>
            </a:r>
            <a:r>
              <a:rPr lang="cs-CZ" sz="2000" dirty="0" smtClean="0"/>
              <a:t>porušením </a:t>
            </a:r>
            <a:r>
              <a:rPr lang="cs-CZ" sz="2000" dirty="0"/>
              <a:t>povinností </a:t>
            </a:r>
            <a:r>
              <a:rPr lang="cs-CZ" sz="2000" b="1" dirty="0"/>
              <a:t>při plnění pracovních úkolů</a:t>
            </a:r>
            <a:r>
              <a:rPr lang="cs-CZ" sz="2000" u="sng" dirty="0"/>
              <a:t> </a:t>
            </a:r>
            <a:r>
              <a:rPr lang="cs-CZ" sz="2000" dirty="0"/>
              <a:t>nebo v přímé souvislosti s ním. </a:t>
            </a:r>
            <a:endParaRPr lang="cs-CZ" sz="2000" dirty="0" smtClean="0"/>
          </a:p>
          <a:p>
            <a:pPr algn="just"/>
            <a:endParaRPr lang="cs-CZ" sz="2000" dirty="0" smtClean="0"/>
          </a:p>
          <a:p>
            <a:pPr algn="just"/>
            <a:r>
              <a:rPr lang="cs-CZ" sz="2000" dirty="0"/>
              <a:t>Byla-li škoda způsobena také porušením povinností ze strany zaměstnavatele, povinnost zaměstnance nahradit škodu se poměrně omezí. </a:t>
            </a:r>
            <a:endParaRPr lang="cs-CZ" sz="2000" dirty="0" smtClean="0"/>
          </a:p>
          <a:p>
            <a:endParaRPr lang="cs-CZ" sz="2000" dirty="0" smtClean="0"/>
          </a:p>
          <a:p>
            <a:pPr algn="just"/>
            <a:r>
              <a:rPr lang="cs-CZ" sz="2000" b="1" dirty="0"/>
              <a:t>Zaměstnavatel je povinen prokázat zavinění zaměstnance</a:t>
            </a:r>
            <a:r>
              <a:rPr lang="cs-CZ" sz="2000" dirty="0"/>
              <a:t>, s výjimkou případů </a:t>
            </a:r>
            <a:r>
              <a:rPr lang="cs-CZ" sz="2000" dirty="0" smtClean="0"/>
              <a:t>vzniku škody na svěřených hodnotách, které je zaměstnanec povinen vyúčtovat a škody vzniklou ztrátou svěřených věcí.</a:t>
            </a:r>
            <a:endParaRPr lang="cs-CZ" sz="2000" dirty="0"/>
          </a:p>
        </p:txBody>
      </p:sp>
    </p:spTree>
    <p:extLst>
      <p:ext uri="{BB962C8B-B14F-4D97-AF65-F5344CB8AC3E}">
        <p14:creationId xmlns:p14="http://schemas.microsoft.com/office/powerpoint/2010/main" val="37535040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altLang="cs-CZ" dirty="0" smtClean="0"/>
              <a:t>Povinnost </a:t>
            </a:r>
            <a:r>
              <a:rPr lang="cs-CZ" altLang="cs-CZ" b="1" dirty="0" smtClean="0"/>
              <a:t>zaměstnance</a:t>
            </a:r>
            <a:r>
              <a:rPr lang="cs-CZ" altLang="cs-CZ" dirty="0" smtClean="0"/>
              <a:t> </a:t>
            </a:r>
            <a:r>
              <a:rPr lang="cs-CZ" altLang="cs-CZ" dirty="0" smtClean="0"/>
              <a:t>k náhradě škody</a:t>
            </a:r>
            <a:endParaRPr lang="cs-CZ" dirty="0"/>
          </a:p>
        </p:txBody>
      </p:sp>
      <p:sp>
        <p:nvSpPr>
          <p:cNvPr id="3" name="Zástupný symbol pro obsah 2"/>
          <p:cNvSpPr>
            <a:spLocks noGrp="1"/>
          </p:cNvSpPr>
          <p:nvPr>
            <p:ph idx="1"/>
          </p:nvPr>
        </p:nvSpPr>
        <p:spPr>
          <a:xfrm>
            <a:off x="938758" y="2286001"/>
            <a:ext cx="7633742" cy="4317022"/>
          </a:xfrm>
        </p:spPr>
        <p:txBody>
          <a:bodyPr>
            <a:normAutofit fontScale="70000" lnSpcReduction="20000"/>
          </a:bodyPr>
          <a:lstStyle/>
          <a:p>
            <a:pPr algn="just"/>
            <a:r>
              <a:rPr lang="cs-CZ" dirty="0"/>
              <a:t>Zaměstnanec, který má povinnost nahradit </a:t>
            </a:r>
            <a:r>
              <a:rPr lang="cs-CZ" dirty="0" smtClean="0"/>
              <a:t>škodu dle obecného ustanovení, </a:t>
            </a:r>
            <a:r>
              <a:rPr lang="cs-CZ" dirty="0"/>
              <a:t>je povinen nahradit zaměstnavateli </a:t>
            </a:r>
            <a:r>
              <a:rPr lang="cs-CZ" b="1" dirty="0"/>
              <a:t>skutečnou škodu</a:t>
            </a:r>
            <a:r>
              <a:rPr lang="cs-CZ" dirty="0"/>
              <a:t>, a to v penězích, jestliže neodčiní škodu uvedením v předešlý stav</a:t>
            </a:r>
            <a:r>
              <a:rPr lang="cs-CZ" dirty="0" smtClean="0"/>
              <a:t>.</a:t>
            </a:r>
          </a:p>
          <a:p>
            <a:pPr algn="just"/>
            <a:endParaRPr lang="cs-CZ" dirty="0" smtClean="0"/>
          </a:p>
          <a:p>
            <a:pPr algn="just"/>
            <a:r>
              <a:rPr lang="cs-CZ" dirty="0"/>
              <a:t>Výše požadované náhrady </a:t>
            </a:r>
            <a:r>
              <a:rPr lang="cs-CZ" b="1" dirty="0"/>
              <a:t>škody způsobené z nedbalosti nesmí přesáhnout u jednotlivého zaměstnance částku rovnající se </a:t>
            </a:r>
            <a:r>
              <a:rPr lang="cs-CZ" b="1" dirty="0" err="1"/>
              <a:t>čtyřapůlnásobku</a:t>
            </a:r>
            <a:r>
              <a:rPr lang="cs-CZ" b="1" dirty="0"/>
              <a:t> </a:t>
            </a:r>
            <a:r>
              <a:rPr lang="cs-CZ" dirty="0"/>
              <a:t>jeho průměrného měsíčního výdělku před porušením povinnosti, kterým způsobil škodu. Toto omezení </a:t>
            </a:r>
            <a:r>
              <a:rPr lang="cs-CZ" b="1" dirty="0"/>
              <a:t>neplatí</a:t>
            </a:r>
            <a:r>
              <a:rPr lang="cs-CZ" dirty="0"/>
              <a:t>, byla-li škoda způsobena úmyslně, v opilosti, nebo po zneužití jiných návykových látek</a:t>
            </a:r>
            <a:r>
              <a:rPr lang="cs-CZ" dirty="0" smtClean="0"/>
              <a:t>.</a:t>
            </a:r>
          </a:p>
          <a:p>
            <a:pPr algn="just"/>
            <a:endParaRPr lang="cs-CZ" dirty="0" smtClean="0"/>
          </a:p>
          <a:p>
            <a:pPr algn="just"/>
            <a:r>
              <a:rPr lang="cs-CZ" dirty="0"/>
              <a:t>Jde-li o škodu způsobenou </a:t>
            </a:r>
            <a:r>
              <a:rPr lang="cs-CZ" b="1" dirty="0"/>
              <a:t>úmyslně</a:t>
            </a:r>
            <a:r>
              <a:rPr lang="cs-CZ" dirty="0"/>
              <a:t>, může zaměstnavatel </a:t>
            </a:r>
            <a:r>
              <a:rPr lang="cs-CZ" dirty="0" smtClean="0"/>
              <a:t>požadovat </a:t>
            </a:r>
            <a:r>
              <a:rPr lang="cs-CZ" b="1" dirty="0"/>
              <a:t>i náhradu ušlého zisku</a:t>
            </a:r>
            <a:r>
              <a:rPr lang="cs-CZ" dirty="0" smtClean="0"/>
              <a:t>.</a:t>
            </a:r>
          </a:p>
          <a:p>
            <a:pPr algn="just"/>
            <a:endParaRPr lang="cs-CZ" dirty="0"/>
          </a:p>
          <a:p>
            <a:pPr algn="just"/>
            <a:r>
              <a:rPr lang="cs-CZ" dirty="0"/>
              <a:t>Je-li k náhradě škody společně zavázáno </a:t>
            </a:r>
            <a:r>
              <a:rPr lang="cs-CZ" b="1" dirty="0"/>
              <a:t>více zaměstnanců</a:t>
            </a:r>
            <a:r>
              <a:rPr lang="cs-CZ" dirty="0"/>
              <a:t>, je povinen každý z nich nahradit poměrnou část škody podle míry svého zavinění.</a:t>
            </a:r>
          </a:p>
        </p:txBody>
      </p:sp>
    </p:spTree>
    <p:extLst>
      <p:ext uri="{BB962C8B-B14F-4D97-AF65-F5344CB8AC3E}">
        <p14:creationId xmlns:p14="http://schemas.microsoft.com/office/powerpoint/2010/main" val="11702987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altLang="cs-CZ" dirty="0"/>
              <a:t>Povinnost </a:t>
            </a:r>
            <a:r>
              <a:rPr lang="cs-CZ" altLang="cs-CZ" dirty="0" smtClean="0"/>
              <a:t>zaměstnance </a:t>
            </a:r>
            <a:r>
              <a:rPr lang="cs-CZ" altLang="cs-CZ" dirty="0"/>
              <a:t>k náhradě škody</a:t>
            </a:r>
            <a:endParaRPr lang="cs-CZ" dirty="0"/>
          </a:p>
        </p:txBody>
      </p:sp>
      <p:sp>
        <p:nvSpPr>
          <p:cNvPr id="3" name="Zástupný symbol pro obsah 2"/>
          <p:cNvSpPr>
            <a:spLocks noGrp="1"/>
          </p:cNvSpPr>
          <p:nvPr>
            <p:ph idx="1"/>
          </p:nvPr>
        </p:nvSpPr>
        <p:spPr/>
        <p:txBody>
          <a:bodyPr>
            <a:normAutofit/>
          </a:bodyPr>
          <a:lstStyle/>
          <a:p>
            <a:r>
              <a:rPr lang="cs-CZ" sz="2200" dirty="0"/>
              <a:t>Zaměstnanec, který je stižen </a:t>
            </a:r>
            <a:r>
              <a:rPr lang="cs-CZ" sz="2200" b="1" dirty="0"/>
              <a:t>duševní poruchou</a:t>
            </a:r>
            <a:r>
              <a:rPr lang="cs-CZ" sz="2200" dirty="0"/>
              <a:t>, je povinen nahradit škodu jím způsobenou, je-li schopen ovládnout své jednání a posoudit jeho následky. </a:t>
            </a:r>
            <a:endParaRPr lang="cs-CZ" sz="2200" dirty="0" smtClean="0"/>
          </a:p>
          <a:p>
            <a:endParaRPr lang="cs-CZ" sz="2200" dirty="0" smtClean="0"/>
          </a:p>
          <a:p>
            <a:r>
              <a:rPr lang="cs-CZ" sz="2200" dirty="0" smtClean="0"/>
              <a:t>Zaměstnanec</a:t>
            </a:r>
            <a:r>
              <a:rPr lang="cs-CZ" sz="2200" dirty="0"/>
              <a:t>, který se </a:t>
            </a:r>
            <a:r>
              <a:rPr lang="cs-CZ" sz="2200" b="1" dirty="0"/>
              <a:t>uvede vlastní vinou do takového stavu, </a:t>
            </a:r>
            <a:r>
              <a:rPr lang="cs-CZ" sz="2200" dirty="0"/>
              <a:t>že není schopen ovládnout své jednání nebo posoudit jeho následky, je povinen nahradit škodu v tomto stavu způsobenou. </a:t>
            </a:r>
          </a:p>
          <a:p>
            <a:endParaRPr lang="cs-CZ" sz="2200" dirty="0"/>
          </a:p>
          <a:p>
            <a:r>
              <a:rPr lang="cs-CZ" sz="2200" dirty="0" smtClean="0"/>
              <a:t>Škodu </a:t>
            </a:r>
            <a:r>
              <a:rPr lang="cs-CZ" sz="2200" dirty="0"/>
              <a:t>je povinen nahradit i zaměstnanec, který ji způsobil </a:t>
            </a:r>
            <a:r>
              <a:rPr lang="cs-CZ" sz="2200" b="1" dirty="0"/>
              <a:t>úmyslným jednáním proti dobrým </a:t>
            </a:r>
            <a:r>
              <a:rPr lang="cs-CZ" sz="2200" b="1" dirty="0" smtClean="0"/>
              <a:t>mravům </a:t>
            </a:r>
            <a:r>
              <a:rPr lang="cs-CZ" sz="2200" dirty="0" smtClean="0"/>
              <a:t>(nepoctivým, podvodným). </a:t>
            </a:r>
            <a:endParaRPr lang="cs-CZ" sz="2200" dirty="0"/>
          </a:p>
          <a:p>
            <a:endParaRPr lang="cs-CZ" dirty="0"/>
          </a:p>
        </p:txBody>
      </p:sp>
    </p:spTree>
    <p:extLst>
      <p:ext uri="{BB962C8B-B14F-4D97-AF65-F5344CB8AC3E}">
        <p14:creationId xmlns:p14="http://schemas.microsoft.com/office/powerpoint/2010/main" val="14522687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Odpovědnost za neodvrácení škody</a:t>
            </a:r>
            <a:endParaRPr lang="cs-CZ" dirty="0"/>
          </a:p>
        </p:txBody>
      </p:sp>
      <p:sp>
        <p:nvSpPr>
          <p:cNvPr id="3" name="Zástupný symbol pro obsah 2"/>
          <p:cNvSpPr>
            <a:spLocks noGrp="1"/>
          </p:cNvSpPr>
          <p:nvPr>
            <p:ph idx="1"/>
          </p:nvPr>
        </p:nvSpPr>
        <p:spPr/>
        <p:txBody>
          <a:bodyPr>
            <a:normAutofit lnSpcReduction="10000"/>
          </a:bodyPr>
          <a:lstStyle/>
          <a:p>
            <a:pPr algn="just"/>
            <a:r>
              <a:rPr lang="cs-CZ" sz="2000" dirty="0"/>
              <a:t>Na zaměstnanci, který </a:t>
            </a:r>
            <a:r>
              <a:rPr lang="cs-CZ" sz="2000" b="1" dirty="0"/>
              <a:t>vědomě</a:t>
            </a:r>
            <a:r>
              <a:rPr lang="cs-CZ" sz="2000" dirty="0"/>
              <a:t> neupozornil nadřízeného vedoucího zaměstnance na škodu hrozící zaměstnavateli nebo nezakročil proti hrozící škodě, ačkoliv by tím bylo zabráněno bezprostřednímu vzniku škody, může zaměstnavatel požadovat, aby se podílel na náhradě škody, která byla zaměstnavateli způsobena, a to v rozsahu přiměřeném okolnostem případu, pokud ji není možné nahradit jinak. </a:t>
            </a:r>
            <a:endParaRPr lang="cs-CZ" sz="2000" dirty="0" smtClean="0"/>
          </a:p>
          <a:p>
            <a:pPr algn="just"/>
            <a:endParaRPr lang="cs-CZ" sz="2000" dirty="0"/>
          </a:p>
          <a:p>
            <a:pPr algn="just"/>
            <a:r>
              <a:rPr lang="cs-CZ" sz="2000" dirty="0"/>
              <a:t>Zaměstnanec </a:t>
            </a:r>
            <a:r>
              <a:rPr lang="cs-CZ" sz="2000" b="1" dirty="0"/>
              <a:t>není povinen nahradit škodu</a:t>
            </a:r>
            <a:r>
              <a:rPr lang="cs-CZ" sz="2000" dirty="0"/>
              <a:t>, kterou způsobil při odvracení škody hrozící zaměstnavateli nebo nebezpečí přímo hrozícího životu nebo zdraví, jestliže tento </a:t>
            </a:r>
            <a:r>
              <a:rPr lang="cs-CZ" sz="2000" b="1" dirty="0"/>
              <a:t>stav sám úmyslně nevyvolal </a:t>
            </a:r>
            <a:r>
              <a:rPr lang="cs-CZ" sz="2000" dirty="0"/>
              <a:t>a počínal si přitom způsobem přiměřeným okolnostem. </a:t>
            </a:r>
            <a:endParaRPr lang="cs-CZ" sz="2000" dirty="0" smtClean="0"/>
          </a:p>
          <a:p>
            <a:pPr marL="0" indent="0" algn="just">
              <a:buNone/>
            </a:pPr>
            <a:endParaRPr lang="cs-CZ" sz="2000" dirty="0" smtClean="0"/>
          </a:p>
          <a:p>
            <a:pPr algn="just"/>
            <a:r>
              <a:rPr lang="cs-CZ" sz="2000" dirty="0"/>
              <a:t>Při určení výše náhrady škody podle se přihlédne zejména k okolnostem, které bránily splnění povinnosti, a k významu škody pro zaměstnavatele. Výše náhrady škody však nesmí přesáhnout částku rovnající se </a:t>
            </a:r>
            <a:r>
              <a:rPr lang="cs-CZ" sz="2000" b="1" dirty="0"/>
              <a:t>trojnásobku </a:t>
            </a:r>
            <a:r>
              <a:rPr lang="cs-CZ" sz="2000" dirty="0"/>
              <a:t>průměrného měsíčního výdělku zaměstnance. </a:t>
            </a:r>
          </a:p>
        </p:txBody>
      </p:sp>
    </p:spTree>
    <p:extLst>
      <p:ext uri="{BB962C8B-B14F-4D97-AF65-F5344CB8AC3E}">
        <p14:creationId xmlns:p14="http://schemas.microsoft.com/office/powerpoint/2010/main" val="7701292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Schodek na svěřených hodnotách</a:t>
            </a:r>
          </a:p>
        </p:txBody>
      </p:sp>
      <p:sp>
        <p:nvSpPr>
          <p:cNvPr id="3" name="Zástupný symbol pro obsah 2"/>
          <p:cNvSpPr>
            <a:spLocks noGrp="1"/>
          </p:cNvSpPr>
          <p:nvPr>
            <p:ph idx="1"/>
          </p:nvPr>
        </p:nvSpPr>
        <p:spPr/>
        <p:txBody>
          <a:bodyPr>
            <a:normAutofit/>
          </a:bodyPr>
          <a:lstStyle/>
          <a:p>
            <a:r>
              <a:rPr lang="cs-CZ" sz="2000" dirty="0"/>
              <a:t> </a:t>
            </a:r>
            <a:r>
              <a:rPr lang="cs-CZ" sz="2000" dirty="0" smtClean="0"/>
              <a:t>Dohoda </a:t>
            </a:r>
            <a:r>
              <a:rPr lang="cs-CZ" sz="2000" dirty="0"/>
              <a:t>o odpovědnosti k ochraně </a:t>
            </a:r>
            <a:r>
              <a:rPr lang="cs-CZ" sz="2000" b="1" dirty="0"/>
              <a:t>hodnot svěřených zaměstnanci k </a:t>
            </a:r>
            <a:r>
              <a:rPr lang="cs-CZ" sz="2000" b="1" dirty="0" smtClean="0"/>
              <a:t>vyúčtování </a:t>
            </a:r>
          </a:p>
          <a:p>
            <a:pPr lvl="1"/>
            <a:r>
              <a:rPr lang="cs-CZ" sz="2000" dirty="0" smtClean="0"/>
              <a:t>hotovost</a:t>
            </a:r>
            <a:r>
              <a:rPr lang="cs-CZ" sz="2000" dirty="0"/>
              <a:t>, ceniny, zboží, zásoby materiálu nebo jiné </a:t>
            </a:r>
            <a:r>
              <a:rPr lang="cs-CZ" sz="2000" dirty="0" smtClean="0"/>
              <a:t>hodnoty, které </a:t>
            </a:r>
            <a:r>
              <a:rPr lang="cs-CZ" sz="2000" dirty="0"/>
              <a:t>jsou předmětem obratu nebo </a:t>
            </a:r>
            <a:r>
              <a:rPr lang="cs-CZ" sz="2000" dirty="0" smtClean="0"/>
              <a:t>oběhu</a:t>
            </a:r>
          </a:p>
          <a:p>
            <a:pPr lvl="1"/>
            <a:r>
              <a:rPr lang="cs-CZ" sz="2000" dirty="0"/>
              <a:t>P</a:t>
            </a:r>
            <a:r>
              <a:rPr lang="cs-CZ" sz="2000" dirty="0" smtClean="0"/>
              <a:t>ouze písemně</a:t>
            </a:r>
          </a:p>
          <a:p>
            <a:pPr lvl="1"/>
            <a:r>
              <a:rPr lang="cs-CZ" sz="2000" dirty="0" smtClean="0"/>
              <a:t>Nejdříve v den </a:t>
            </a:r>
            <a:r>
              <a:rPr lang="cs-CZ" sz="2000" dirty="0"/>
              <a:t>kdy </a:t>
            </a:r>
            <a:r>
              <a:rPr lang="cs-CZ" sz="2000" dirty="0" smtClean="0"/>
              <a:t>zaměstnanec dosáhne </a:t>
            </a:r>
            <a:r>
              <a:rPr lang="cs-CZ" sz="2000" dirty="0"/>
              <a:t>18 let věku</a:t>
            </a:r>
          </a:p>
          <a:p>
            <a:pPr lvl="1"/>
            <a:endParaRPr lang="cs-CZ" sz="2000" dirty="0" smtClean="0"/>
          </a:p>
          <a:p>
            <a:r>
              <a:rPr lang="cs-CZ" sz="2000" dirty="0" smtClean="0"/>
              <a:t>Zaměstnanec </a:t>
            </a:r>
            <a:r>
              <a:rPr lang="cs-CZ" sz="2000" dirty="0"/>
              <a:t>je povinen nahradit zaměstnavateli schodek vzniklý na </a:t>
            </a:r>
            <a:r>
              <a:rPr lang="cs-CZ" sz="2000" dirty="0" smtClean="0"/>
              <a:t>svěřených hodnotách.</a:t>
            </a:r>
          </a:p>
          <a:p>
            <a:endParaRPr lang="cs-CZ" sz="2000" dirty="0"/>
          </a:p>
          <a:p>
            <a:pPr algn="just"/>
            <a:r>
              <a:rPr lang="cs-CZ" sz="2000" b="1" dirty="0" smtClean="0"/>
              <a:t>Možnost liberace </a:t>
            </a:r>
            <a:r>
              <a:rPr lang="cs-CZ" sz="2000" dirty="0" smtClean="0"/>
              <a:t>- </a:t>
            </a:r>
            <a:r>
              <a:rPr lang="cs-CZ" sz="2000" dirty="0"/>
              <a:t>Zaměstnanec se zprostí povinnosti nahradit schodek </a:t>
            </a:r>
            <a:r>
              <a:rPr lang="cs-CZ" sz="2000" b="1" dirty="0"/>
              <a:t>zcela nebo zčásti</a:t>
            </a:r>
            <a:r>
              <a:rPr lang="cs-CZ" sz="2000" dirty="0"/>
              <a:t>, jestliže prokáže, že schodek vznikl zcela nebo zčásti bez jeho zavinění, zejména, že mu bylo zanedbáním povinnosti zaměstnavatele znemožněno se svěřenými hodnotami nakládat.</a:t>
            </a:r>
          </a:p>
        </p:txBody>
      </p:sp>
    </p:spTree>
    <p:extLst>
      <p:ext uri="{BB962C8B-B14F-4D97-AF65-F5344CB8AC3E}">
        <p14:creationId xmlns:p14="http://schemas.microsoft.com/office/powerpoint/2010/main" val="20127002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Ztráta svěřených věcí </a:t>
            </a:r>
          </a:p>
        </p:txBody>
      </p:sp>
      <p:sp>
        <p:nvSpPr>
          <p:cNvPr id="3" name="Zástupný symbol pro obsah 2"/>
          <p:cNvSpPr>
            <a:spLocks noGrp="1"/>
          </p:cNvSpPr>
          <p:nvPr>
            <p:ph idx="1"/>
          </p:nvPr>
        </p:nvSpPr>
        <p:spPr>
          <a:xfrm>
            <a:off x="467544" y="1645921"/>
            <a:ext cx="8104956" cy="4233672"/>
          </a:xfrm>
        </p:spPr>
        <p:txBody>
          <a:bodyPr>
            <a:normAutofit/>
          </a:bodyPr>
          <a:lstStyle/>
          <a:p>
            <a:pPr algn="just"/>
            <a:r>
              <a:rPr lang="cs-CZ" sz="2000" dirty="0"/>
              <a:t>Zaměstnanec je povinen nahradit škodu způsobenou ztrátou nástrojů, ochranných pracovních prostředků a jiných podobných věcí, které mu </a:t>
            </a:r>
            <a:r>
              <a:rPr lang="cs-CZ" sz="2000" b="1" dirty="0"/>
              <a:t>zaměstnavatel svěřil na písemné potvrzení</a:t>
            </a:r>
            <a:r>
              <a:rPr lang="cs-CZ" sz="2000" dirty="0"/>
              <a:t>. </a:t>
            </a:r>
            <a:endParaRPr lang="cs-CZ" sz="2000" dirty="0" smtClean="0"/>
          </a:p>
          <a:p>
            <a:pPr algn="just"/>
            <a:endParaRPr lang="cs-CZ" sz="2000" dirty="0" smtClean="0"/>
          </a:p>
          <a:p>
            <a:pPr algn="just"/>
            <a:r>
              <a:rPr lang="cs-CZ" sz="2000" dirty="0" smtClean="0"/>
              <a:t>Věc, </a:t>
            </a:r>
            <a:r>
              <a:rPr lang="cs-CZ" sz="2000" dirty="0"/>
              <a:t>jejíž cena přesahuje </a:t>
            </a:r>
            <a:r>
              <a:rPr lang="cs-CZ" sz="2000" dirty="0" smtClean="0"/>
              <a:t>50.000,- </a:t>
            </a:r>
            <a:r>
              <a:rPr lang="cs-CZ" sz="2000" dirty="0"/>
              <a:t>Kč, smí být zaměstnanci svěřena jen na základě </a:t>
            </a:r>
            <a:r>
              <a:rPr lang="cs-CZ" sz="2000" b="1" dirty="0"/>
              <a:t>dohody </a:t>
            </a:r>
            <a:r>
              <a:rPr lang="cs-CZ" sz="2000" b="1" dirty="0" smtClean="0"/>
              <a:t>o odpovědnosti </a:t>
            </a:r>
            <a:r>
              <a:rPr lang="cs-CZ" sz="2000" b="1" dirty="0"/>
              <a:t>za ztrátu svěřených věcí</a:t>
            </a:r>
            <a:r>
              <a:rPr lang="cs-CZ" sz="2000" dirty="0"/>
              <a:t>. </a:t>
            </a:r>
            <a:endParaRPr lang="cs-CZ" sz="2000" dirty="0" smtClean="0"/>
          </a:p>
          <a:p>
            <a:pPr lvl="1"/>
            <a:r>
              <a:rPr lang="cs-CZ" sz="2000" dirty="0" smtClean="0"/>
              <a:t>Pouze písemně</a:t>
            </a:r>
          </a:p>
          <a:p>
            <a:pPr lvl="1"/>
            <a:r>
              <a:rPr lang="cs-CZ" sz="2000" dirty="0" smtClean="0"/>
              <a:t>Nejdříve </a:t>
            </a:r>
            <a:r>
              <a:rPr lang="cs-CZ" sz="2000" dirty="0"/>
              <a:t>v den kdy zaměstnanec dosáhne 18 let věku</a:t>
            </a:r>
          </a:p>
          <a:p>
            <a:pPr algn="just"/>
            <a:endParaRPr lang="cs-CZ" sz="2000" dirty="0" smtClean="0"/>
          </a:p>
          <a:p>
            <a:pPr algn="just"/>
            <a:r>
              <a:rPr lang="cs-CZ" sz="2000" b="1" dirty="0"/>
              <a:t>Možnost liberace </a:t>
            </a:r>
            <a:r>
              <a:rPr lang="cs-CZ" sz="2000" dirty="0"/>
              <a:t>- </a:t>
            </a:r>
            <a:r>
              <a:rPr lang="cs-CZ" sz="2000" dirty="0" smtClean="0"/>
              <a:t>Zaměstnanec </a:t>
            </a:r>
            <a:r>
              <a:rPr lang="cs-CZ" sz="2000" dirty="0"/>
              <a:t>se zprostí povinnosti nahradit ztrátu zcela nebo zčásti, jestliže prokáže, že ztráta vznikla zcela nebo zčásti bez jeho zavinění. </a:t>
            </a:r>
          </a:p>
          <a:p>
            <a:pPr algn="just"/>
            <a:endParaRPr lang="cs-CZ" dirty="0"/>
          </a:p>
          <a:p>
            <a:endParaRPr lang="cs-CZ" dirty="0"/>
          </a:p>
        </p:txBody>
      </p:sp>
    </p:spTree>
    <p:extLst>
      <p:ext uri="{BB962C8B-B14F-4D97-AF65-F5344CB8AC3E}">
        <p14:creationId xmlns:p14="http://schemas.microsoft.com/office/powerpoint/2010/main" val="42530344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Náhrada škody za </a:t>
            </a:r>
            <a:r>
              <a:rPr lang="cs-CZ" dirty="0" smtClean="0"/>
              <a:t>schodek + svěřené věci</a:t>
            </a:r>
            <a:endParaRPr lang="cs-CZ" dirty="0"/>
          </a:p>
        </p:txBody>
      </p:sp>
      <p:sp>
        <p:nvSpPr>
          <p:cNvPr id="3" name="Zástupný symbol pro obsah 2"/>
          <p:cNvSpPr>
            <a:spLocks noGrp="1"/>
          </p:cNvSpPr>
          <p:nvPr>
            <p:ph idx="1"/>
          </p:nvPr>
        </p:nvSpPr>
        <p:spPr/>
        <p:txBody>
          <a:bodyPr/>
          <a:lstStyle/>
          <a:p>
            <a:pPr algn="just"/>
            <a:r>
              <a:rPr lang="cs-CZ" sz="2000" dirty="0" smtClean="0"/>
              <a:t>Zaměstnanec</a:t>
            </a:r>
            <a:r>
              <a:rPr lang="cs-CZ" sz="2000" dirty="0"/>
              <a:t>, který má povinnost nahradit škodu vzniklou schodkem na svěřených hodnotách nebo způsobenou ztrátou svěřených věcí, je povinen nahradit tuto škodu </a:t>
            </a:r>
            <a:r>
              <a:rPr lang="cs-CZ" sz="2000" b="1" dirty="0"/>
              <a:t>v plné </a:t>
            </a:r>
            <a:r>
              <a:rPr lang="cs-CZ" sz="2000" b="1" dirty="0" smtClean="0"/>
              <a:t>výši</a:t>
            </a:r>
            <a:r>
              <a:rPr lang="cs-CZ" sz="2000" dirty="0" smtClean="0"/>
              <a:t>.</a:t>
            </a:r>
          </a:p>
          <a:p>
            <a:pPr algn="just"/>
            <a:endParaRPr lang="cs-CZ" sz="2000" dirty="0" smtClean="0"/>
          </a:p>
          <a:p>
            <a:pPr algn="just"/>
            <a:r>
              <a:rPr lang="cs-CZ" sz="2000" dirty="0"/>
              <a:t>Je-li k náhradě schodku </a:t>
            </a:r>
            <a:r>
              <a:rPr lang="cs-CZ" sz="2000" b="1" dirty="0"/>
              <a:t>společně zavázáno více zaměstnanců</a:t>
            </a:r>
            <a:r>
              <a:rPr lang="cs-CZ" sz="2000" dirty="0"/>
              <a:t>, určí se jednotlivým zaměstnancům podíl náhrady podle </a:t>
            </a:r>
            <a:r>
              <a:rPr lang="cs-CZ" sz="2000" b="1" dirty="0"/>
              <a:t>poměru jejich dosažených hrubých výdělků</a:t>
            </a:r>
            <a:r>
              <a:rPr lang="cs-CZ" sz="2000" dirty="0"/>
              <a:t>, přičemž výdělek jejich vedoucího a jeho zástupce se započítává ve </a:t>
            </a:r>
            <a:r>
              <a:rPr lang="cs-CZ" sz="2000" dirty="0" smtClean="0"/>
              <a:t>dvojnásobné </a:t>
            </a:r>
            <a:r>
              <a:rPr lang="cs-CZ" sz="2000" dirty="0"/>
              <a:t>výši. </a:t>
            </a:r>
            <a:endParaRPr lang="cs-CZ" sz="2000" dirty="0" smtClean="0"/>
          </a:p>
          <a:p>
            <a:pPr algn="just"/>
            <a:endParaRPr lang="cs-CZ" u="sng"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295734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Prevenční ustanovení na straně zaměstnavatele</a:t>
            </a:r>
            <a:endParaRPr lang="cs-CZ" dirty="0"/>
          </a:p>
        </p:txBody>
      </p:sp>
      <p:sp>
        <p:nvSpPr>
          <p:cNvPr id="3" name="Zástupný symbol pro obsah 2"/>
          <p:cNvSpPr>
            <a:spLocks noGrp="1"/>
          </p:cNvSpPr>
          <p:nvPr>
            <p:ph idx="1"/>
          </p:nvPr>
        </p:nvSpPr>
        <p:spPr/>
        <p:txBody>
          <a:bodyPr>
            <a:normAutofit/>
          </a:bodyPr>
          <a:lstStyle/>
          <a:p>
            <a:pPr algn="just"/>
            <a:r>
              <a:rPr lang="cs-CZ" sz="2400" dirty="0"/>
              <a:t>Zaměstnavatel je povinen zajišťovat svým zaměstnancům takové </a:t>
            </a:r>
            <a:r>
              <a:rPr lang="cs-CZ" sz="2400" b="1" dirty="0"/>
              <a:t>pracovní podmínky</a:t>
            </a:r>
            <a:r>
              <a:rPr lang="cs-CZ" sz="2400" dirty="0"/>
              <a:t>, aby mohli řádně plnit své pracovní úkoly bez ohrožení zdraví a majetku; zjistí-li závady, je povinen učinit opatření k jejich odstranění. </a:t>
            </a:r>
            <a:endParaRPr lang="cs-CZ" sz="2400" dirty="0" smtClean="0"/>
          </a:p>
          <a:p>
            <a:pPr algn="just"/>
            <a:endParaRPr lang="cs-CZ" sz="2400" dirty="0" smtClean="0"/>
          </a:p>
          <a:p>
            <a:pPr algn="just"/>
            <a:r>
              <a:rPr lang="cs-CZ" sz="2400" dirty="0"/>
              <a:t>Zaměstnavatel je z důvodu ochrany majetku oprávněn v </a:t>
            </a:r>
            <a:r>
              <a:rPr lang="cs-CZ" sz="2400" b="1" dirty="0"/>
              <a:t>nezbytném rozsahu provádět kontrolu věcí</a:t>
            </a:r>
            <a:r>
              <a:rPr lang="cs-CZ" sz="2400" dirty="0"/>
              <a:t>, které zaměstnanci k němu vnášejí nebo od něho odnášejí, popřípadě provádět prohlídky zaměstnanců</a:t>
            </a:r>
            <a:r>
              <a:rPr lang="cs-CZ" sz="2400" dirty="0" smtClean="0"/>
              <a:t>.</a:t>
            </a:r>
          </a:p>
        </p:txBody>
      </p:sp>
    </p:spTree>
    <p:extLst>
      <p:ext uri="{BB962C8B-B14F-4D97-AF65-F5344CB8AC3E}">
        <p14:creationId xmlns:p14="http://schemas.microsoft.com/office/powerpoint/2010/main" val="2089804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Náhrada škody Zaměstnavatelem</a:t>
            </a:r>
            <a:endParaRPr lang="cs-CZ" dirty="0"/>
          </a:p>
        </p:txBody>
      </p:sp>
      <p:sp>
        <p:nvSpPr>
          <p:cNvPr id="3" name="Zástupný symbol pro obsah 2"/>
          <p:cNvSpPr>
            <a:spLocks noGrp="1"/>
          </p:cNvSpPr>
          <p:nvPr>
            <p:ph idx="1"/>
          </p:nvPr>
        </p:nvSpPr>
        <p:spPr>
          <a:xfrm>
            <a:off x="467544" y="1655066"/>
            <a:ext cx="8104956" cy="4306823"/>
          </a:xfrm>
        </p:spPr>
        <p:txBody>
          <a:bodyPr>
            <a:normAutofit fontScale="92500" lnSpcReduction="20000"/>
          </a:bodyPr>
          <a:lstStyle/>
          <a:p>
            <a:pPr algn="just"/>
            <a:r>
              <a:rPr lang="cs-CZ" sz="2100" dirty="0" smtClean="0"/>
              <a:t>Zaměstnavatel </a:t>
            </a:r>
            <a:r>
              <a:rPr lang="cs-CZ" sz="2100" dirty="0"/>
              <a:t>je povinen nahradit zaměstnanci škodu, která mu vznikla </a:t>
            </a:r>
            <a:r>
              <a:rPr lang="cs-CZ" sz="2100" b="1" dirty="0"/>
              <a:t>při plnění pracovních úkolů</a:t>
            </a:r>
            <a:r>
              <a:rPr lang="cs-CZ" sz="2100" dirty="0"/>
              <a:t> nebo v přímé souvislosti s ním </a:t>
            </a:r>
            <a:r>
              <a:rPr lang="cs-CZ" sz="2100" b="1" dirty="0"/>
              <a:t>porušením právních povinností nebo úmyslným jednáním proti dobrým mravům. </a:t>
            </a:r>
          </a:p>
          <a:p>
            <a:pPr algn="just"/>
            <a:endParaRPr lang="cs-CZ" sz="2100" b="1" dirty="0"/>
          </a:p>
          <a:p>
            <a:pPr algn="just"/>
            <a:r>
              <a:rPr lang="cs-CZ" sz="2100" dirty="0" smtClean="0"/>
              <a:t>Zaměstnavatel </a:t>
            </a:r>
            <a:r>
              <a:rPr lang="cs-CZ" sz="2100" dirty="0"/>
              <a:t>je povinen nahradit zaměstnanci též škodu, kterou mu způsobili porušením právních povinností v rámci plnění pracovních úkolů zaměstnavatele zaměstnanci jednající jeho jménem. </a:t>
            </a:r>
          </a:p>
          <a:p>
            <a:pPr algn="just"/>
            <a:endParaRPr lang="cs-CZ" sz="2100" dirty="0"/>
          </a:p>
          <a:p>
            <a:pPr algn="just"/>
            <a:r>
              <a:rPr lang="cs-CZ" sz="2100" dirty="0" smtClean="0"/>
              <a:t>Zaměstnavatel </a:t>
            </a:r>
            <a:r>
              <a:rPr lang="cs-CZ" sz="2100" dirty="0"/>
              <a:t>není povinen nahradit zaměstnanci škodu na </a:t>
            </a:r>
            <a:r>
              <a:rPr lang="cs-CZ" sz="2100" b="1" dirty="0"/>
              <a:t>dopravním prostředku</a:t>
            </a:r>
            <a:r>
              <a:rPr lang="cs-CZ" sz="2100" dirty="0"/>
              <a:t>, kterého použil při plnění pracovních úkolů nebo v přímé souvislosti s ním bez jeho souhlasu, ani škodu, která vznikne na nářadí, zařízeních a předmětech zaměstnance potřebných pro výkon práce, které použil bez jeho souhlasu. </a:t>
            </a:r>
            <a:endParaRPr lang="cs-CZ" sz="2100" dirty="0" smtClean="0"/>
          </a:p>
          <a:p>
            <a:pPr algn="just"/>
            <a:endParaRPr lang="cs-CZ" sz="2100" dirty="0" smtClean="0"/>
          </a:p>
          <a:p>
            <a:pPr algn="just"/>
            <a:r>
              <a:rPr lang="cs-CZ" sz="2100" dirty="0"/>
              <a:t>Zaměstnavatel je povinen nahradit zaměstnanci </a:t>
            </a:r>
            <a:r>
              <a:rPr lang="cs-CZ" sz="2100" b="1" dirty="0"/>
              <a:t>skutečnou škodu</a:t>
            </a:r>
            <a:r>
              <a:rPr lang="cs-CZ" sz="2100" dirty="0"/>
              <a:t>. Jde-li o škodu způsobenou úmyslně, může zaměstnanec požadovat rovněž náhradu ušlého zisku. </a:t>
            </a:r>
          </a:p>
          <a:p>
            <a:endParaRPr lang="cs-CZ" dirty="0"/>
          </a:p>
        </p:txBody>
      </p:sp>
    </p:spTree>
    <p:extLst>
      <p:ext uri="{BB962C8B-B14F-4D97-AF65-F5344CB8AC3E}">
        <p14:creationId xmlns:p14="http://schemas.microsoft.com/office/powerpoint/2010/main" val="20368395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p:txBody>
          <a:bodyPr>
            <a:normAutofit/>
          </a:bodyPr>
          <a:lstStyle/>
          <a:p>
            <a:pPr marL="0" indent="0">
              <a:buNone/>
            </a:pPr>
            <a:r>
              <a:rPr lang="cs-CZ" dirty="0" smtClean="0"/>
              <a:t>Povinnost dána:</a:t>
            </a:r>
          </a:p>
          <a:p>
            <a:pPr marL="0" indent="0">
              <a:buNone/>
            </a:pPr>
            <a:endParaRPr lang="cs-CZ" dirty="0"/>
          </a:p>
          <a:p>
            <a:pPr marL="0" indent="0">
              <a:buNone/>
            </a:pPr>
            <a:endParaRPr lang="cs-CZ" dirty="0" smtClean="0"/>
          </a:p>
          <a:p>
            <a:pPr marL="0" indent="0">
              <a:buNone/>
            </a:pPr>
            <a:endParaRPr lang="cs-CZ" dirty="0"/>
          </a:p>
          <a:p>
            <a:pPr marL="0" indent="0">
              <a:buNone/>
            </a:pPr>
            <a:endParaRPr lang="cs-CZ" dirty="0" smtClean="0"/>
          </a:p>
          <a:p>
            <a:pPr marL="0" indent="0">
              <a:buNone/>
            </a:pPr>
            <a:endParaRPr lang="cs-CZ" dirty="0" smtClean="0"/>
          </a:p>
          <a:p>
            <a:pPr marL="0" indent="0">
              <a:buNone/>
            </a:pPr>
            <a:endParaRPr lang="cs-CZ" sz="2000" dirty="0" smtClean="0"/>
          </a:p>
          <a:p>
            <a:pPr marL="0" indent="0">
              <a:buNone/>
            </a:pPr>
            <a:r>
              <a:rPr lang="cs-CZ" sz="2000" dirty="0" smtClean="0"/>
              <a:t>Příklady?</a:t>
            </a:r>
            <a:endParaRPr lang="cs-CZ" sz="2000" dirty="0"/>
          </a:p>
        </p:txBody>
      </p:sp>
      <p:sp>
        <p:nvSpPr>
          <p:cNvPr id="3" name="Nadpis 2"/>
          <p:cNvSpPr>
            <a:spLocks noGrp="1"/>
          </p:cNvSpPr>
          <p:nvPr>
            <p:ph type="title"/>
          </p:nvPr>
        </p:nvSpPr>
        <p:spPr/>
        <p:txBody>
          <a:bodyPr/>
          <a:lstStyle/>
          <a:p>
            <a:r>
              <a:rPr lang="cs-CZ" dirty="0" smtClean="0"/>
              <a:t>Porušení právní povinnosti</a:t>
            </a:r>
            <a:endParaRPr lang="cs-CZ" dirty="0"/>
          </a:p>
        </p:txBody>
      </p:sp>
      <p:sp>
        <p:nvSpPr>
          <p:cNvPr id="5" name="Obdélník 4"/>
          <p:cNvSpPr/>
          <p:nvPr/>
        </p:nvSpPr>
        <p:spPr>
          <a:xfrm>
            <a:off x="1043608" y="2492896"/>
            <a:ext cx="3312368" cy="1512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ZE SMLOUVY</a:t>
            </a:r>
            <a:endParaRPr lang="cs-CZ" b="1" dirty="0"/>
          </a:p>
        </p:txBody>
      </p:sp>
      <p:sp>
        <p:nvSpPr>
          <p:cNvPr id="6" name="Obdélník 5"/>
          <p:cNvSpPr/>
          <p:nvPr/>
        </p:nvSpPr>
        <p:spPr>
          <a:xfrm>
            <a:off x="4716016" y="2492896"/>
            <a:ext cx="3312368" cy="1512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ZE ZÁKONA</a:t>
            </a:r>
            <a:endParaRPr lang="cs-CZ" b="1" dirty="0"/>
          </a:p>
        </p:txBody>
      </p:sp>
    </p:spTree>
    <p:extLst>
      <p:ext uri="{BB962C8B-B14F-4D97-AF65-F5344CB8AC3E}">
        <p14:creationId xmlns:p14="http://schemas.microsoft.com/office/powerpoint/2010/main" val="84717967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Náhrada škody </a:t>
            </a:r>
            <a:r>
              <a:rPr lang="cs-CZ" dirty="0" smtClean="0"/>
              <a:t>při </a:t>
            </a:r>
            <a:r>
              <a:rPr lang="cs-CZ" dirty="0" smtClean="0"/>
              <a:t>odvracení škody</a:t>
            </a:r>
            <a:endParaRPr lang="cs-CZ" dirty="0"/>
          </a:p>
        </p:txBody>
      </p:sp>
      <p:sp>
        <p:nvSpPr>
          <p:cNvPr id="3" name="Zástupný symbol pro obsah 2"/>
          <p:cNvSpPr>
            <a:spLocks noGrp="1"/>
          </p:cNvSpPr>
          <p:nvPr>
            <p:ph idx="1"/>
          </p:nvPr>
        </p:nvSpPr>
        <p:spPr/>
        <p:txBody>
          <a:bodyPr>
            <a:normAutofit/>
          </a:bodyPr>
          <a:lstStyle/>
          <a:p>
            <a:pPr algn="just"/>
            <a:r>
              <a:rPr lang="cs-CZ" sz="2200" dirty="0"/>
              <a:t>Zaměstnavatel je povinen nahradit zaměstnanci </a:t>
            </a:r>
            <a:r>
              <a:rPr lang="cs-CZ" sz="2200" b="1" dirty="0"/>
              <a:t>věcnou škodu</a:t>
            </a:r>
            <a:r>
              <a:rPr lang="cs-CZ" sz="2200" dirty="0"/>
              <a:t>, kterou utrpěl zaměstnanec při odvracení škody hrozící zaměstnavateli nebo nebezpečí hrozící životu nebo zdraví, jestliže škoda nevznikla úmyslným jednáním zaměstnance a zaměstnanec si počínal způsobem přiměřeným okolnostem. </a:t>
            </a:r>
            <a:endParaRPr lang="cs-CZ" sz="2200" dirty="0" smtClean="0"/>
          </a:p>
          <a:p>
            <a:pPr marL="0" indent="0" algn="just">
              <a:buNone/>
            </a:pPr>
            <a:endParaRPr lang="cs-CZ" sz="2200" dirty="0"/>
          </a:p>
          <a:p>
            <a:pPr algn="just"/>
            <a:r>
              <a:rPr lang="cs-CZ" sz="2200" dirty="0" smtClean="0"/>
              <a:t>Vztahuje </a:t>
            </a:r>
            <a:r>
              <a:rPr lang="cs-CZ" sz="2200" dirty="0"/>
              <a:t>se i na účelně vynaložené náklady</a:t>
            </a:r>
            <a:r>
              <a:rPr lang="cs-CZ" sz="2200" dirty="0" smtClean="0"/>
              <a:t>.</a:t>
            </a:r>
          </a:p>
          <a:p>
            <a:pPr lvl="1" algn="just"/>
            <a:endParaRPr lang="cs-CZ" sz="2200" dirty="0" smtClean="0"/>
          </a:p>
          <a:p>
            <a:pPr algn="just"/>
            <a:r>
              <a:rPr lang="cs-CZ" sz="2200" dirty="0"/>
              <a:t>Právo na náhradu škody </a:t>
            </a:r>
            <a:r>
              <a:rPr lang="cs-CZ" sz="2200" dirty="0" smtClean="0"/>
              <a:t>má </a:t>
            </a:r>
            <a:r>
              <a:rPr lang="cs-CZ" sz="2200" dirty="0"/>
              <a:t>i zaměstnanec, který takto odvracel nebezpečí hrozící životu nebo zdraví, jestliže by byl povinen škodu nahradit zaměstnavatel. </a:t>
            </a:r>
            <a:endParaRPr lang="cs-CZ" sz="2200" dirty="0" smtClean="0"/>
          </a:p>
          <a:p>
            <a:pPr algn="just"/>
            <a:endParaRPr lang="cs-CZ" dirty="0"/>
          </a:p>
          <a:p>
            <a:pPr algn="just"/>
            <a:endParaRPr lang="cs-CZ" dirty="0" smtClean="0"/>
          </a:p>
          <a:p>
            <a:pPr algn="just"/>
            <a:endParaRPr lang="cs-CZ" dirty="0" smtClean="0"/>
          </a:p>
        </p:txBody>
      </p:sp>
    </p:spTree>
    <p:extLst>
      <p:ext uri="{BB962C8B-B14F-4D97-AF65-F5344CB8AC3E}">
        <p14:creationId xmlns:p14="http://schemas.microsoft.com/office/powerpoint/2010/main" val="168521613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Náhrada škody na odložených věcech</a:t>
            </a:r>
            <a:endParaRPr lang="cs-CZ" dirty="0"/>
          </a:p>
        </p:txBody>
      </p:sp>
      <p:sp>
        <p:nvSpPr>
          <p:cNvPr id="3" name="Zástupný symbol pro obsah 2"/>
          <p:cNvSpPr>
            <a:spLocks noGrp="1"/>
          </p:cNvSpPr>
          <p:nvPr>
            <p:ph idx="1"/>
          </p:nvPr>
        </p:nvSpPr>
        <p:spPr>
          <a:xfrm>
            <a:off x="467544" y="1700808"/>
            <a:ext cx="8104956" cy="4770331"/>
          </a:xfrm>
        </p:spPr>
        <p:txBody>
          <a:bodyPr>
            <a:normAutofit/>
          </a:bodyPr>
          <a:lstStyle/>
          <a:p>
            <a:pPr algn="just"/>
            <a:r>
              <a:rPr lang="cs-CZ" sz="2000" dirty="0"/>
              <a:t>Zaměstnavatel je povinen nahradit zaměstnanci škodu na věcech, které se obvykle nosí do práce a které si zaměstnanec odložil při plnění pracovních úkolů nebo v přímé souvislosti s ním </a:t>
            </a:r>
            <a:r>
              <a:rPr lang="cs-CZ" sz="2000" b="1" dirty="0"/>
              <a:t>na místě k tomu určeném nebo obvyklém</a:t>
            </a:r>
            <a:r>
              <a:rPr lang="cs-CZ" sz="2000" dirty="0"/>
              <a:t>. </a:t>
            </a:r>
            <a:endParaRPr lang="cs-CZ" sz="2000" dirty="0" smtClean="0"/>
          </a:p>
          <a:p>
            <a:pPr marL="0" indent="0" algn="just">
              <a:buNone/>
            </a:pPr>
            <a:endParaRPr lang="cs-CZ" sz="2000" dirty="0" smtClean="0"/>
          </a:p>
          <a:p>
            <a:pPr algn="just"/>
            <a:r>
              <a:rPr lang="cs-CZ" sz="2000" dirty="0"/>
              <a:t>Škodu na věcech, které zaměstnanec </a:t>
            </a:r>
            <a:r>
              <a:rPr lang="cs-CZ" sz="2000" b="1" dirty="0"/>
              <a:t>obvykle do práce nenosí </a:t>
            </a:r>
            <a:r>
              <a:rPr lang="cs-CZ" sz="2000" dirty="0"/>
              <a:t>a které zaměstnavatel nepřevzal </a:t>
            </a:r>
            <a:r>
              <a:rPr lang="cs-CZ" sz="2000" b="1" dirty="0"/>
              <a:t>do zvláštní úschovy</a:t>
            </a:r>
            <a:r>
              <a:rPr lang="cs-CZ" sz="2000" dirty="0"/>
              <a:t>, je zaměstnavatel zaměstnanci povinen nahradit </a:t>
            </a:r>
            <a:r>
              <a:rPr lang="cs-CZ" sz="2000" b="1" dirty="0"/>
              <a:t>do částky </a:t>
            </a:r>
            <a:r>
              <a:rPr lang="cs-CZ" sz="2000" b="1" dirty="0" smtClean="0"/>
              <a:t>10.000,- Kč</a:t>
            </a:r>
            <a:r>
              <a:rPr lang="cs-CZ" sz="2000" dirty="0" smtClean="0"/>
              <a:t>. </a:t>
            </a:r>
            <a:r>
              <a:rPr lang="cs-CZ" sz="2000" dirty="0"/>
              <a:t>Jestliže se zjistí, že škodu na těchto věcech způsobil jiný zaměstnanec nebo došlo-li ke škodě na věci, kterou zaměstnavatel převzal do zvláštní úschovy, je zaměstnavatel povinen nahradit zaměstnanci škodu v plné výši. </a:t>
            </a:r>
            <a:endParaRPr lang="cs-CZ" sz="2000" dirty="0" smtClean="0"/>
          </a:p>
          <a:p>
            <a:pPr marL="0" indent="0" algn="just">
              <a:buNone/>
            </a:pPr>
            <a:endParaRPr lang="cs-CZ" sz="2000" dirty="0"/>
          </a:p>
          <a:p>
            <a:r>
              <a:rPr lang="cs-CZ" sz="2000" dirty="0" smtClean="0"/>
              <a:t>Právo </a:t>
            </a:r>
            <a:r>
              <a:rPr lang="cs-CZ" sz="2000" dirty="0"/>
              <a:t>na náhradu škody se promlčí, </a:t>
            </a:r>
            <a:r>
              <a:rPr lang="cs-CZ" sz="2000" b="1" dirty="0"/>
              <a:t>jestliže její vznik neohlásí </a:t>
            </a:r>
            <a:r>
              <a:rPr lang="cs-CZ" sz="2000" dirty="0"/>
              <a:t>zaměstnanec zaměstnavateli bez zbytečného odkladu, nejpozději do 15 dnů ode dne, kdy se o škodě dozvěděl. </a:t>
            </a:r>
          </a:p>
          <a:p>
            <a:endParaRPr lang="cs-CZ" sz="2000" dirty="0"/>
          </a:p>
        </p:txBody>
      </p:sp>
    </p:spTree>
    <p:extLst>
      <p:ext uri="{BB962C8B-B14F-4D97-AF65-F5344CB8AC3E}">
        <p14:creationId xmlns:p14="http://schemas.microsoft.com/office/powerpoint/2010/main" val="195405862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Rozsah náhrady škody a nemajetkové újmy </a:t>
            </a:r>
          </a:p>
        </p:txBody>
      </p:sp>
      <p:sp>
        <p:nvSpPr>
          <p:cNvPr id="3" name="Zástupný symbol pro obsah 2"/>
          <p:cNvSpPr>
            <a:spLocks noGrp="1"/>
          </p:cNvSpPr>
          <p:nvPr>
            <p:ph idx="1"/>
          </p:nvPr>
        </p:nvSpPr>
        <p:spPr/>
        <p:txBody>
          <a:bodyPr>
            <a:normAutofit/>
          </a:bodyPr>
          <a:lstStyle/>
          <a:p>
            <a:pPr algn="just"/>
            <a:r>
              <a:rPr lang="cs-CZ" sz="2000" dirty="0"/>
              <a:t>Zaměstnavatel je povinen nahradit zaměstnanci škodu nebo nemajetkovou újmu vzniklou pracovním úrazem, jestliže škoda nebo nemajetková újma vznikla při plnění pracovních úkolů nebo v přímé souvislosti s ním. </a:t>
            </a:r>
            <a:endParaRPr lang="cs-CZ" sz="2000" dirty="0" smtClean="0"/>
          </a:p>
          <a:p>
            <a:pPr marL="0" indent="0" algn="just">
              <a:buNone/>
            </a:pPr>
            <a:endParaRPr lang="cs-CZ" sz="2000" dirty="0"/>
          </a:p>
          <a:p>
            <a:pPr algn="just"/>
            <a:r>
              <a:rPr lang="cs-CZ" sz="2000" dirty="0"/>
              <a:t>Zaměstnavatel je povinen nahradit škodu nebo nemajetkovou újmu, i když dodržel povinnosti vyplývající z právních a ostatních předpisů k zajištění bezpečnosti a ochrany zdraví při práci, pokud se povinnosti nahradit škodu nebo nemajetkovou újmu zcela nebo zčásti nezprostí.</a:t>
            </a:r>
          </a:p>
        </p:txBody>
      </p:sp>
    </p:spTree>
    <p:extLst>
      <p:ext uri="{BB962C8B-B14F-4D97-AF65-F5344CB8AC3E}">
        <p14:creationId xmlns:p14="http://schemas.microsoft.com/office/powerpoint/2010/main" val="202267271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a:t>
            </a:r>
            <a:r>
              <a:rPr lang="cs-CZ" dirty="0" smtClean="0"/>
              <a:t>proštění </a:t>
            </a:r>
            <a:r>
              <a:rPr lang="cs-CZ" dirty="0"/>
              <a:t>se povinnosti k náhradě </a:t>
            </a:r>
          </a:p>
        </p:txBody>
      </p:sp>
      <p:sp>
        <p:nvSpPr>
          <p:cNvPr id="3" name="Zástupný symbol pro obsah 2"/>
          <p:cNvSpPr>
            <a:spLocks noGrp="1"/>
          </p:cNvSpPr>
          <p:nvPr>
            <p:ph idx="1"/>
          </p:nvPr>
        </p:nvSpPr>
        <p:spPr/>
        <p:txBody>
          <a:bodyPr>
            <a:normAutofit/>
          </a:bodyPr>
          <a:lstStyle/>
          <a:p>
            <a:pPr marL="0" indent="0">
              <a:buNone/>
            </a:pPr>
            <a:r>
              <a:rPr lang="cs-CZ" sz="2200" dirty="0"/>
              <a:t>Zaměstnavatel se zprostí povinnosti nahradit škodu nebo nemajetkovou újmu </a:t>
            </a:r>
            <a:r>
              <a:rPr lang="cs-CZ" sz="2200" b="1" dirty="0"/>
              <a:t>zcela</a:t>
            </a:r>
            <a:r>
              <a:rPr lang="cs-CZ" sz="2200" dirty="0"/>
              <a:t>, prokáže-li, že vznikla </a:t>
            </a:r>
            <a:endParaRPr lang="cs-CZ" sz="2200" dirty="0" smtClean="0"/>
          </a:p>
          <a:p>
            <a:pPr lvl="1"/>
            <a:r>
              <a:rPr lang="cs-CZ" sz="2200" dirty="0"/>
              <a:t>tím, že </a:t>
            </a:r>
            <a:r>
              <a:rPr lang="cs-CZ" sz="2200" dirty="0" smtClean="0"/>
              <a:t>zaměstnanec </a:t>
            </a:r>
            <a:r>
              <a:rPr lang="cs-CZ" sz="2200" dirty="0"/>
              <a:t>svým zaviněním porušil právní, nebo ostatní předpisy anebo pokyny k zajištění bezpečnosti a ochrany zdraví při práci, ačkoliv s nimi byl řádně seznámen a jejich znalost a dodržování byly soustavně vyžadovány a kontrolovány, nebo </a:t>
            </a:r>
            <a:endParaRPr lang="cs-CZ" sz="2200" dirty="0" smtClean="0"/>
          </a:p>
          <a:p>
            <a:pPr lvl="1"/>
            <a:r>
              <a:rPr lang="cs-CZ" sz="2200" dirty="0"/>
              <a:t>v důsledku opilosti </a:t>
            </a:r>
            <a:r>
              <a:rPr lang="cs-CZ" sz="2200" dirty="0" smtClean="0"/>
              <a:t>zaměstnance </a:t>
            </a:r>
            <a:r>
              <a:rPr lang="cs-CZ" sz="2200" dirty="0"/>
              <a:t>nebo v důsledku zneužití jiných návykových látek a zaměstnavatel nemohl škodě nebo nemajetkové újmě </a:t>
            </a:r>
            <a:r>
              <a:rPr lang="cs-CZ" sz="2200" dirty="0" smtClean="0"/>
              <a:t>zabránit</a:t>
            </a:r>
            <a:endParaRPr lang="cs-CZ" sz="2200" dirty="0"/>
          </a:p>
          <a:p>
            <a:pPr marL="457200" lvl="1" indent="0">
              <a:buNone/>
            </a:pPr>
            <a:endParaRPr lang="cs-CZ" sz="2200" u="sng" dirty="0"/>
          </a:p>
          <a:p>
            <a:pPr marL="457200" lvl="1" indent="0">
              <a:buNone/>
            </a:pPr>
            <a:r>
              <a:rPr lang="cs-CZ" sz="2200" b="1" dirty="0" smtClean="0"/>
              <a:t>a </a:t>
            </a:r>
            <a:r>
              <a:rPr lang="cs-CZ" sz="2200" b="1" dirty="0"/>
              <a:t>že tyto skutečnosti byly jedinou příčinou škody nebo nemajetkové újmy</a:t>
            </a:r>
          </a:p>
          <a:p>
            <a:pPr lvl="1"/>
            <a:endParaRPr lang="cs-CZ" dirty="0" smtClean="0"/>
          </a:p>
        </p:txBody>
      </p:sp>
    </p:spTree>
    <p:extLst>
      <p:ext uri="{BB962C8B-B14F-4D97-AF65-F5344CB8AC3E}">
        <p14:creationId xmlns:p14="http://schemas.microsoft.com/office/powerpoint/2010/main" val="46385698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a:t>
            </a:r>
            <a:r>
              <a:rPr lang="cs-CZ" dirty="0" smtClean="0"/>
              <a:t>proštění </a:t>
            </a:r>
            <a:r>
              <a:rPr lang="cs-CZ" dirty="0"/>
              <a:t>se povinnosti k náhradě </a:t>
            </a:r>
          </a:p>
        </p:txBody>
      </p:sp>
      <p:sp>
        <p:nvSpPr>
          <p:cNvPr id="3" name="Zástupný symbol pro obsah 2"/>
          <p:cNvSpPr>
            <a:spLocks noGrp="1"/>
          </p:cNvSpPr>
          <p:nvPr>
            <p:ph idx="1"/>
          </p:nvPr>
        </p:nvSpPr>
        <p:spPr/>
        <p:txBody>
          <a:bodyPr/>
          <a:lstStyle/>
          <a:p>
            <a:pPr marL="0" indent="0" algn="just">
              <a:buNone/>
            </a:pPr>
            <a:r>
              <a:rPr lang="cs-CZ" sz="2000" dirty="0"/>
              <a:t>Zaměstnavatel se zprostí povinnosti nahradit škodu nebo nemajetkovou újmu </a:t>
            </a:r>
            <a:r>
              <a:rPr lang="cs-CZ" sz="2000" b="1" dirty="0"/>
              <a:t>zčásti</a:t>
            </a:r>
            <a:r>
              <a:rPr lang="cs-CZ" sz="2000" dirty="0"/>
              <a:t>, prokáže-li, že vznikla </a:t>
            </a:r>
            <a:endParaRPr lang="cs-CZ" sz="2000" dirty="0" smtClean="0"/>
          </a:p>
          <a:p>
            <a:pPr lvl="1" algn="just"/>
            <a:r>
              <a:rPr lang="cs-CZ" sz="2000" dirty="0"/>
              <a:t>v důsledku </a:t>
            </a:r>
            <a:r>
              <a:rPr lang="cs-CZ" sz="2000" dirty="0" smtClean="0"/>
              <a:t>porušení právní normy/opilství zaměstnance </a:t>
            </a:r>
            <a:r>
              <a:rPr lang="cs-CZ" sz="2000" dirty="0"/>
              <a:t>a že tyto skutečnosti byly </a:t>
            </a:r>
            <a:r>
              <a:rPr lang="cs-CZ" sz="2000" b="1" dirty="0"/>
              <a:t>jednou z příčin </a:t>
            </a:r>
            <a:r>
              <a:rPr lang="cs-CZ" sz="2000" dirty="0"/>
              <a:t>škody nebo nemajetkové </a:t>
            </a:r>
            <a:r>
              <a:rPr lang="cs-CZ" sz="2000" dirty="0" smtClean="0"/>
              <a:t>újmy</a:t>
            </a:r>
            <a:endParaRPr lang="cs-CZ" sz="2000" dirty="0"/>
          </a:p>
          <a:p>
            <a:pPr lvl="1" algn="just"/>
            <a:r>
              <a:rPr lang="cs-CZ" sz="2000" dirty="0"/>
              <a:t>zaměstnanec </a:t>
            </a:r>
            <a:r>
              <a:rPr lang="cs-CZ" sz="2000" dirty="0" smtClean="0"/>
              <a:t>si počínal </a:t>
            </a:r>
            <a:r>
              <a:rPr lang="cs-CZ" sz="2000" dirty="0"/>
              <a:t>v rozporu s obvyklým způsobem chování </a:t>
            </a:r>
            <a:r>
              <a:rPr lang="cs-CZ" sz="2000" dirty="0" smtClean="0"/>
              <a:t>- </a:t>
            </a:r>
            <a:r>
              <a:rPr lang="cs-CZ" sz="2000" dirty="0"/>
              <a:t>jednal </a:t>
            </a:r>
            <a:r>
              <a:rPr lang="cs-CZ" sz="2000" dirty="0" smtClean="0"/>
              <a:t>lehkomyslně</a:t>
            </a:r>
            <a:r>
              <a:rPr lang="cs-CZ" sz="2000" dirty="0"/>
              <a:t>, přestože si musel vzhledem ke své kvalifikaci a zkušenostem být vědom, že si může způsobit újmu na </a:t>
            </a:r>
            <a:r>
              <a:rPr lang="cs-CZ" sz="2000" dirty="0" smtClean="0"/>
              <a:t>zdraví (ne běžná neopatrnost)</a:t>
            </a:r>
          </a:p>
          <a:p>
            <a:pPr lvl="1" algn="just"/>
            <a:endParaRPr lang="cs-CZ" dirty="0"/>
          </a:p>
        </p:txBody>
      </p:sp>
    </p:spTree>
    <p:extLst>
      <p:ext uri="{BB962C8B-B14F-4D97-AF65-F5344CB8AC3E}">
        <p14:creationId xmlns:p14="http://schemas.microsoft.com/office/powerpoint/2010/main" val="13748944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251520" y="5094577"/>
            <a:ext cx="8435280" cy="925223"/>
          </a:xfrm>
        </p:spPr>
        <p:txBody>
          <a:bodyPr>
            <a:normAutofit/>
          </a:bodyPr>
          <a:lstStyle/>
          <a:p>
            <a:endParaRPr lang="cs-CZ" sz="1800" dirty="0" smtClean="0"/>
          </a:p>
          <a:p>
            <a:pPr algn="l"/>
            <a:endParaRPr lang="cs-CZ" sz="1800" dirty="0" smtClean="0"/>
          </a:p>
        </p:txBody>
      </p:sp>
      <p:sp>
        <p:nvSpPr>
          <p:cNvPr id="3" name="Title 2"/>
          <p:cNvSpPr>
            <a:spLocks noGrp="1"/>
          </p:cNvSpPr>
          <p:nvPr>
            <p:ph type="ctrTitle"/>
          </p:nvPr>
        </p:nvSpPr>
        <p:spPr/>
        <p:txBody>
          <a:bodyPr>
            <a:normAutofit/>
          </a:bodyPr>
          <a:lstStyle/>
          <a:p>
            <a:r>
              <a:rPr lang="cs-CZ" dirty="0" smtClean="0">
                <a:solidFill>
                  <a:schemeClr val="tx1"/>
                </a:solidFill>
                <a:effectLst>
                  <a:outerShdw blurRad="38100" dist="38100" dir="2700000" algn="tl">
                    <a:srgbClr val="000000">
                      <a:alpha val="43137"/>
                    </a:srgbClr>
                  </a:outerShdw>
                </a:effectLst>
              </a:rPr>
              <a:t>Trestní</a:t>
            </a:r>
            <a:r>
              <a:rPr lang="cs-CZ" dirty="0" smtClean="0">
                <a:solidFill>
                  <a:schemeClr val="tx1"/>
                </a:solidFill>
                <a:effectLst>
                  <a:outerShdw blurRad="38100" dist="38100" dir="2700000" algn="tl">
                    <a:srgbClr val="000000">
                      <a:alpha val="43137"/>
                    </a:srgbClr>
                  </a:outerShdw>
                </a:effectLst>
              </a:rPr>
              <a:t> odpovědnost</a:t>
            </a:r>
            <a:endParaRPr lang="cs-CZ"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1065231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a:t>Trestní odpovědnost</a:t>
            </a:r>
          </a:p>
        </p:txBody>
      </p:sp>
      <p:sp>
        <p:nvSpPr>
          <p:cNvPr id="2" name="Zástupný symbol pro obsah 1"/>
          <p:cNvSpPr>
            <a:spLocks noGrp="1"/>
          </p:cNvSpPr>
          <p:nvPr>
            <p:ph idx="1"/>
          </p:nvPr>
        </p:nvSpPr>
        <p:spPr/>
        <p:txBody>
          <a:bodyPr/>
          <a:lstStyle/>
          <a:p>
            <a:r>
              <a:rPr lang="cs-CZ" dirty="0"/>
              <a:t>Ne každé porušení povinnosti je trestným činem</a:t>
            </a:r>
          </a:p>
          <a:p>
            <a:r>
              <a:rPr lang="cs-CZ" dirty="0"/>
              <a:t>TP jako </a:t>
            </a:r>
            <a:r>
              <a:rPr lang="cs-CZ" i="1" dirty="0"/>
              <a:t>ultima ratio – </a:t>
            </a:r>
            <a:r>
              <a:rPr lang="cs-CZ" dirty="0"/>
              <a:t>zásada subsidiarity</a:t>
            </a:r>
            <a:endParaRPr lang="cs-CZ" i="1" dirty="0"/>
          </a:p>
          <a:p>
            <a:r>
              <a:rPr lang="cs-CZ" dirty="0"/>
              <a:t>Zásada </a:t>
            </a:r>
            <a:r>
              <a:rPr lang="cs-CZ" i="1" dirty="0"/>
              <a:t>in </a:t>
            </a:r>
            <a:r>
              <a:rPr lang="cs-CZ" i="1" dirty="0" err="1"/>
              <a:t>dubio</a:t>
            </a:r>
            <a:r>
              <a:rPr lang="cs-CZ" i="1" dirty="0"/>
              <a:t> pro </a:t>
            </a:r>
            <a:r>
              <a:rPr lang="cs-CZ" i="1" dirty="0" err="1"/>
              <a:t>reo</a:t>
            </a:r>
            <a:endParaRPr lang="cs-CZ" i="1" dirty="0"/>
          </a:p>
          <a:p>
            <a:r>
              <a:rPr lang="cs-CZ" dirty="0"/>
              <a:t>Nutné naplnění skutkové podstaty některého trestného činu</a:t>
            </a:r>
          </a:p>
          <a:p>
            <a:r>
              <a:rPr lang="cs-CZ" dirty="0"/>
              <a:t>Protiprávní jednání – škodlivý následek – příčinná souvislost – zavinění (úmysl přímý/nepřímý, nedbalost vědomá/nevědomá)</a:t>
            </a:r>
          </a:p>
          <a:p>
            <a:r>
              <a:rPr lang="cs-CZ" dirty="0"/>
              <a:t>Okolnosti vylučující protiprávnost (např. krajní nouze, přípustné riziko – klasicky klinické studie)</a:t>
            </a:r>
          </a:p>
        </p:txBody>
      </p:sp>
    </p:spTree>
    <p:extLst>
      <p:ext uri="{BB962C8B-B14F-4D97-AF65-F5344CB8AC3E}">
        <p14:creationId xmlns:p14="http://schemas.microsoft.com/office/powerpoint/2010/main" val="197739222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a:t>Trestný čin</a:t>
            </a:r>
          </a:p>
        </p:txBody>
      </p:sp>
      <p:sp>
        <p:nvSpPr>
          <p:cNvPr id="2" name="Zástupný symbol pro obsah 1"/>
          <p:cNvSpPr>
            <a:spLocks noGrp="1"/>
          </p:cNvSpPr>
          <p:nvPr>
            <p:ph idx="1"/>
          </p:nvPr>
        </p:nvSpPr>
        <p:spPr/>
        <p:txBody>
          <a:bodyPr/>
          <a:lstStyle/>
          <a:p>
            <a:r>
              <a:rPr lang="cs-CZ" dirty="0"/>
              <a:t>Trestným činem je protiprávní čin, který trestní zákon označuje za trestný a který vykazuje znaky uvedené v takovém zákoně. </a:t>
            </a:r>
          </a:p>
          <a:p>
            <a:endParaRPr lang="cs-CZ" dirty="0"/>
          </a:p>
          <a:p>
            <a:r>
              <a:rPr lang="cs-CZ" dirty="0"/>
              <a:t>K trestní odpovědnosti za trestný čin je třeba úmyslného zavinění, nestanoví-li trestní zákon výslovně, že postačí zavinění z nedbalosti. </a:t>
            </a:r>
          </a:p>
          <a:p>
            <a:endParaRPr lang="cs-CZ" dirty="0"/>
          </a:p>
        </p:txBody>
      </p:sp>
    </p:spTree>
    <p:extLst>
      <p:ext uri="{BB962C8B-B14F-4D97-AF65-F5344CB8AC3E}">
        <p14:creationId xmlns:p14="http://schemas.microsoft.com/office/powerpoint/2010/main" val="426362842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fontScale="90000"/>
          </a:bodyPr>
          <a:lstStyle/>
          <a:p>
            <a:r>
              <a:rPr lang="cs-CZ" dirty="0"/>
              <a:t>Trestný čin je spáchán úmyslně, jestliže pachatel </a:t>
            </a:r>
          </a:p>
        </p:txBody>
      </p:sp>
      <p:sp>
        <p:nvSpPr>
          <p:cNvPr id="2" name="Zástupný symbol pro obsah 1"/>
          <p:cNvSpPr>
            <a:spLocks noGrp="1"/>
          </p:cNvSpPr>
          <p:nvPr>
            <p:ph idx="1"/>
          </p:nvPr>
        </p:nvSpPr>
        <p:spPr/>
        <p:txBody>
          <a:bodyPr/>
          <a:lstStyle/>
          <a:p>
            <a:pPr marL="109728" indent="0">
              <a:buNone/>
            </a:pPr>
            <a:endParaRPr lang="cs-CZ" dirty="0"/>
          </a:p>
          <a:p>
            <a:r>
              <a:rPr lang="cs-CZ" dirty="0"/>
              <a:t>a) chtěl způsobem uvedeným v trestním zákoně porušit nebo ohrozit zájem chráněný takovým zákonem, nebo </a:t>
            </a:r>
          </a:p>
          <a:p>
            <a:pPr marL="109728" indent="0">
              <a:buNone/>
            </a:pPr>
            <a:r>
              <a:rPr lang="cs-CZ" dirty="0"/>
              <a:t> </a:t>
            </a:r>
          </a:p>
          <a:p>
            <a:r>
              <a:rPr lang="cs-CZ" dirty="0"/>
              <a:t>b) věděl, že svým jednáním může takové porušení nebo ohrožení způsobit, a pro případ, že je způsobí, byl s tím srozuměn. </a:t>
            </a:r>
          </a:p>
          <a:p>
            <a:endParaRPr lang="cs-CZ" dirty="0"/>
          </a:p>
        </p:txBody>
      </p:sp>
    </p:spTree>
    <p:extLst>
      <p:ext uri="{BB962C8B-B14F-4D97-AF65-F5344CB8AC3E}">
        <p14:creationId xmlns:p14="http://schemas.microsoft.com/office/powerpoint/2010/main" val="411728253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a:effectLst/>
              </a:rPr>
              <a:t>Nedbalost je:</a:t>
            </a:r>
            <a:endParaRPr lang="cs-CZ" dirty="0"/>
          </a:p>
        </p:txBody>
      </p:sp>
      <p:sp>
        <p:nvSpPr>
          <p:cNvPr id="2" name="Zástupný symbol pro obsah 1"/>
          <p:cNvSpPr>
            <a:spLocks noGrp="1"/>
          </p:cNvSpPr>
          <p:nvPr>
            <p:ph idx="1"/>
          </p:nvPr>
        </p:nvSpPr>
        <p:spPr/>
        <p:txBody>
          <a:bodyPr>
            <a:normAutofit/>
          </a:bodyPr>
          <a:lstStyle/>
          <a:p>
            <a:r>
              <a:rPr lang="cs-CZ" dirty="0"/>
              <a:t>a) věděl, že může způsobem uvedeným v trestním zákoně porušit nebo ohrozit zájem chráněný takovým zákonem, ale bez přiměřených důvodů spoléhal, že takové porušení nebo ohrožení nezpůsobí, nebo </a:t>
            </a:r>
          </a:p>
          <a:p>
            <a:pPr marL="109728" indent="0">
              <a:buNone/>
            </a:pPr>
            <a:endParaRPr lang="cs-CZ" dirty="0"/>
          </a:p>
          <a:p>
            <a:r>
              <a:rPr lang="cs-CZ" dirty="0"/>
              <a:t>b) nevěděl, že svým jednáním může takové porušení nebo ohrožení způsobit, ač o tom vzhledem k okolnostem a k svým osobním poměrům vědět měl a mohl. </a:t>
            </a:r>
          </a:p>
          <a:p>
            <a:endParaRPr lang="cs-CZ" dirty="0"/>
          </a:p>
        </p:txBody>
      </p:sp>
    </p:spTree>
    <p:extLst>
      <p:ext uri="{BB962C8B-B14F-4D97-AF65-F5344CB8AC3E}">
        <p14:creationId xmlns:p14="http://schemas.microsoft.com/office/powerpoint/2010/main" val="26645096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p:txBody>
          <a:bodyPr>
            <a:normAutofit fontScale="92500" lnSpcReduction="10000"/>
          </a:bodyPr>
          <a:lstStyle/>
          <a:p>
            <a:pPr marL="0" indent="0">
              <a:buNone/>
            </a:pPr>
            <a:endParaRPr lang="cs-CZ" sz="2000" dirty="0" smtClean="0"/>
          </a:p>
          <a:p>
            <a:pPr marL="0" indent="0">
              <a:buNone/>
            </a:pPr>
            <a:endParaRPr lang="cs-CZ" sz="2000" dirty="0"/>
          </a:p>
          <a:p>
            <a:pPr marL="0" indent="0">
              <a:buNone/>
            </a:pPr>
            <a:endParaRPr lang="cs-CZ" sz="2000" dirty="0" smtClean="0"/>
          </a:p>
          <a:p>
            <a:pPr marL="0" indent="0">
              <a:buNone/>
            </a:pPr>
            <a:endParaRPr lang="cs-CZ" sz="2000" dirty="0"/>
          </a:p>
          <a:p>
            <a:pPr marL="0" indent="0">
              <a:buNone/>
            </a:pPr>
            <a:endParaRPr lang="cs-CZ" sz="2000" dirty="0" smtClean="0"/>
          </a:p>
          <a:p>
            <a:pPr marL="0" indent="0">
              <a:buNone/>
            </a:pPr>
            <a:endParaRPr lang="cs-CZ" sz="2000" dirty="0"/>
          </a:p>
          <a:p>
            <a:pPr marL="0" indent="0">
              <a:buNone/>
            </a:pPr>
            <a:endParaRPr lang="cs-CZ" sz="2000" dirty="0" smtClean="0"/>
          </a:p>
          <a:p>
            <a:pPr marL="0" indent="0">
              <a:buNone/>
            </a:pPr>
            <a:endParaRPr lang="cs-CZ" sz="2000" dirty="0"/>
          </a:p>
          <a:p>
            <a:pPr marL="0" indent="0">
              <a:buNone/>
            </a:pPr>
            <a:endParaRPr lang="cs-CZ" sz="2000" dirty="0" smtClean="0"/>
          </a:p>
          <a:p>
            <a:pPr marL="0" indent="0">
              <a:buNone/>
            </a:pPr>
            <a:endParaRPr lang="cs-CZ" sz="2000" dirty="0"/>
          </a:p>
          <a:p>
            <a:pPr marL="0" indent="0">
              <a:buNone/>
            </a:pPr>
            <a:endParaRPr lang="cs-CZ" sz="2000" dirty="0" smtClean="0"/>
          </a:p>
          <a:p>
            <a:pPr marL="0" indent="0">
              <a:buNone/>
            </a:pPr>
            <a:endParaRPr lang="cs-CZ" sz="2000" dirty="0" smtClean="0"/>
          </a:p>
          <a:p>
            <a:pPr marL="0" indent="0">
              <a:buNone/>
            </a:pPr>
            <a:endParaRPr lang="cs-CZ" sz="2000" dirty="0"/>
          </a:p>
          <a:p>
            <a:pPr marL="0" indent="0">
              <a:buNone/>
            </a:pPr>
            <a:r>
              <a:rPr lang="cs-CZ" sz="2400" dirty="0" smtClean="0"/>
              <a:t>Rozumová a volní složka!</a:t>
            </a:r>
          </a:p>
          <a:p>
            <a:pPr marL="0" indent="0">
              <a:buNone/>
            </a:pPr>
            <a:endParaRPr lang="cs-CZ" sz="2400" dirty="0" smtClean="0"/>
          </a:p>
          <a:p>
            <a:pPr marL="0" indent="0">
              <a:buNone/>
            </a:pPr>
            <a:r>
              <a:rPr lang="cs-CZ" sz="2400" dirty="0" smtClean="0"/>
              <a:t>Příklad s lupičem</a:t>
            </a:r>
            <a:endParaRPr lang="cs-CZ" sz="2400" dirty="0"/>
          </a:p>
        </p:txBody>
      </p:sp>
      <p:sp>
        <p:nvSpPr>
          <p:cNvPr id="3" name="Nadpis 2"/>
          <p:cNvSpPr>
            <a:spLocks noGrp="1"/>
          </p:cNvSpPr>
          <p:nvPr>
            <p:ph type="title"/>
          </p:nvPr>
        </p:nvSpPr>
        <p:spPr/>
        <p:txBody>
          <a:bodyPr/>
          <a:lstStyle/>
          <a:p>
            <a:r>
              <a:rPr lang="cs-CZ" dirty="0" smtClean="0"/>
              <a:t>Typy zavinění</a:t>
            </a:r>
            <a:endParaRPr lang="cs-CZ" dirty="0"/>
          </a:p>
        </p:txBody>
      </p:sp>
      <p:sp>
        <p:nvSpPr>
          <p:cNvPr id="5" name="Obdélník 4"/>
          <p:cNvSpPr/>
          <p:nvPr/>
        </p:nvSpPr>
        <p:spPr>
          <a:xfrm>
            <a:off x="1062708" y="1628800"/>
            <a:ext cx="3312368" cy="1512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ÚMYSL PŘÍMÝ</a:t>
            </a:r>
            <a:endParaRPr lang="cs-CZ" b="1" dirty="0"/>
          </a:p>
        </p:txBody>
      </p:sp>
      <p:sp>
        <p:nvSpPr>
          <p:cNvPr id="6" name="Obdélník 5"/>
          <p:cNvSpPr/>
          <p:nvPr/>
        </p:nvSpPr>
        <p:spPr>
          <a:xfrm>
            <a:off x="4716016" y="1628800"/>
            <a:ext cx="3312368" cy="1512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ÚMYSL NEPŘÍMÝ</a:t>
            </a:r>
            <a:endParaRPr lang="cs-CZ" b="1" dirty="0"/>
          </a:p>
        </p:txBody>
      </p:sp>
      <p:sp>
        <p:nvSpPr>
          <p:cNvPr id="7" name="Obdélník 6"/>
          <p:cNvSpPr/>
          <p:nvPr/>
        </p:nvSpPr>
        <p:spPr>
          <a:xfrm>
            <a:off x="1062708" y="3356992"/>
            <a:ext cx="3312368" cy="1512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NEDBALOST VĚDOMÁ</a:t>
            </a:r>
            <a:endParaRPr lang="cs-CZ" b="1" dirty="0"/>
          </a:p>
        </p:txBody>
      </p:sp>
      <p:sp>
        <p:nvSpPr>
          <p:cNvPr id="8" name="Obdélník 7"/>
          <p:cNvSpPr/>
          <p:nvPr/>
        </p:nvSpPr>
        <p:spPr>
          <a:xfrm>
            <a:off x="4716016" y="3356992"/>
            <a:ext cx="3312368" cy="1512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NEDBALOST NEVĚDOMÁ</a:t>
            </a:r>
            <a:endParaRPr lang="cs-CZ" b="1" dirty="0"/>
          </a:p>
        </p:txBody>
      </p:sp>
    </p:spTree>
    <p:extLst>
      <p:ext uri="{BB962C8B-B14F-4D97-AF65-F5344CB8AC3E}">
        <p14:creationId xmlns:p14="http://schemas.microsoft.com/office/powerpoint/2010/main" val="38817845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a:t>Příklady TČ páchaných </a:t>
            </a:r>
            <a:r>
              <a:rPr lang="cs-CZ" dirty="0" smtClean="0"/>
              <a:t>zdravotníky</a:t>
            </a:r>
            <a:endParaRPr lang="cs-CZ" dirty="0"/>
          </a:p>
        </p:txBody>
      </p:sp>
      <p:sp>
        <p:nvSpPr>
          <p:cNvPr id="2" name="Zástupný symbol pro obsah 1"/>
          <p:cNvSpPr>
            <a:spLocks noGrp="1"/>
          </p:cNvSpPr>
          <p:nvPr>
            <p:ph idx="1"/>
          </p:nvPr>
        </p:nvSpPr>
        <p:spPr/>
        <p:txBody>
          <a:bodyPr>
            <a:normAutofit fontScale="92500" lnSpcReduction="10000"/>
          </a:bodyPr>
          <a:lstStyle/>
          <a:p>
            <a:r>
              <a:rPr lang="cs-CZ" dirty="0"/>
              <a:t>§ 143 usmrcení z nedbalosti – nejčastěji nedbalostní postup non lege </a:t>
            </a:r>
            <a:r>
              <a:rPr lang="cs-CZ" dirty="0" err="1"/>
              <a:t>artis</a:t>
            </a:r>
            <a:endParaRPr lang="cs-CZ" dirty="0"/>
          </a:p>
          <a:p>
            <a:r>
              <a:rPr lang="cs-CZ" dirty="0"/>
              <a:t>§ 144 účast na sebevraždě, pomoc fyzická i psychická, tedy i lékař, který radí pacientovi, jak sebevraždu spáchat, nebo mu opatří léčivé prostředky; pokud by aplikoval lékař, už to není účast na sebevraždě, ale vražda</a:t>
            </a:r>
          </a:p>
          <a:p>
            <a:r>
              <a:rPr lang="cs-CZ" dirty="0"/>
              <a:t>§ 148 ublížení na zdraví z nedbalosti</a:t>
            </a:r>
          </a:p>
          <a:p>
            <a:r>
              <a:rPr lang="cs-CZ" dirty="0"/>
              <a:t>§ 150 neposkytnutí pomoci – speciální povinnost konat (odnětí svobody až 3 roky nebo zákaz činnosti)</a:t>
            </a:r>
          </a:p>
          <a:p>
            <a:r>
              <a:rPr lang="cs-CZ" dirty="0"/>
              <a:t>§ 153 šíření nakažlivé lidské nemoci z nedbalosti– např. nesterilní jehla</a:t>
            </a:r>
          </a:p>
        </p:txBody>
      </p:sp>
    </p:spTree>
    <p:extLst>
      <p:ext uri="{BB962C8B-B14F-4D97-AF65-F5344CB8AC3E}">
        <p14:creationId xmlns:p14="http://schemas.microsoft.com/office/powerpoint/2010/main" val="373705017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a:t>Příklady TČ páchaných </a:t>
            </a:r>
            <a:r>
              <a:rPr lang="cs-CZ" dirty="0" smtClean="0"/>
              <a:t>zdravotníky</a:t>
            </a:r>
            <a:endParaRPr lang="cs-CZ" dirty="0"/>
          </a:p>
        </p:txBody>
      </p:sp>
      <p:sp>
        <p:nvSpPr>
          <p:cNvPr id="2" name="Zástupný symbol pro obsah 1"/>
          <p:cNvSpPr>
            <a:spLocks noGrp="1"/>
          </p:cNvSpPr>
          <p:nvPr>
            <p:ph idx="1"/>
          </p:nvPr>
        </p:nvSpPr>
        <p:spPr/>
        <p:txBody>
          <a:bodyPr>
            <a:normAutofit fontScale="92500" lnSpcReduction="10000"/>
          </a:bodyPr>
          <a:lstStyle/>
          <a:p>
            <a:r>
              <a:rPr lang="cs-CZ" dirty="0"/>
              <a:t>§ 159 nedovolené přerušení těhotenství bez souhlasu ženy</a:t>
            </a:r>
          </a:p>
          <a:p>
            <a:r>
              <a:rPr lang="cs-CZ" dirty="0"/>
              <a:t>§ 160 nedovolené přerušení těhotenství se souhlasem ženy</a:t>
            </a:r>
          </a:p>
          <a:p>
            <a:r>
              <a:rPr lang="cs-CZ" dirty="0"/>
              <a:t>§ 164 neoprávněné odebrání tkání a orgánů</a:t>
            </a:r>
          </a:p>
          <a:p>
            <a:r>
              <a:rPr lang="cs-CZ" dirty="0"/>
              <a:t>§ 165 nedovolené nakládání s tkáněmi a orgány</a:t>
            </a:r>
          </a:p>
          <a:p>
            <a:r>
              <a:rPr lang="cs-CZ" dirty="0"/>
              <a:t>§ 167 nedovolené nakládání s lidským embryem a lidským genomem</a:t>
            </a:r>
          </a:p>
          <a:p>
            <a:r>
              <a:rPr lang="cs-CZ" dirty="0"/>
              <a:t>§ 180 neoprávněné nakládání s osobními údaji</a:t>
            </a:r>
          </a:p>
          <a:p>
            <a:r>
              <a:rPr lang="cs-CZ" dirty="0"/>
              <a:t>§ 350 padělání a vystavení nepravdivé lékařské zprávy, posudku, nálezu</a:t>
            </a:r>
          </a:p>
          <a:p>
            <a:r>
              <a:rPr lang="cs-CZ" dirty="0"/>
              <a:t>§ 368 neoznámení trestného činu</a:t>
            </a:r>
          </a:p>
        </p:txBody>
      </p:sp>
    </p:spTree>
    <p:extLst>
      <p:ext uri="{BB962C8B-B14F-4D97-AF65-F5344CB8AC3E}">
        <p14:creationId xmlns:p14="http://schemas.microsoft.com/office/powerpoint/2010/main" val="373613454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251520" y="5094577"/>
            <a:ext cx="8435280" cy="925223"/>
          </a:xfrm>
        </p:spPr>
        <p:txBody>
          <a:bodyPr>
            <a:normAutofit/>
          </a:bodyPr>
          <a:lstStyle/>
          <a:p>
            <a:endParaRPr lang="cs-CZ" sz="1800" dirty="0" smtClean="0"/>
          </a:p>
          <a:p>
            <a:pPr algn="l"/>
            <a:endParaRPr lang="cs-CZ" sz="1800" dirty="0" smtClean="0"/>
          </a:p>
        </p:txBody>
      </p:sp>
      <p:sp>
        <p:nvSpPr>
          <p:cNvPr id="3" name="Title 2"/>
          <p:cNvSpPr>
            <a:spLocks noGrp="1"/>
          </p:cNvSpPr>
          <p:nvPr>
            <p:ph type="ctrTitle"/>
          </p:nvPr>
        </p:nvSpPr>
        <p:spPr/>
        <p:txBody>
          <a:bodyPr>
            <a:normAutofit/>
          </a:bodyPr>
          <a:lstStyle/>
          <a:p>
            <a:r>
              <a:rPr lang="cs-CZ" dirty="0" smtClean="0">
                <a:solidFill>
                  <a:schemeClr val="tx1"/>
                </a:solidFill>
                <a:effectLst>
                  <a:outerShdw blurRad="38100" dist="38100" dir="2700000" algn="tl">
                    <a:srgbClr val="000000">
                      <a:alpha val="43137"/>
                    </a:srgbClr>
                  </a:outerShdw>
                </a:effectLst>
              </a:rPr>
              <a:t>Správně-právní odpovědnost</a:t>
            </a:r>
            <a:endParaRPr lang="cs-CZ"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3057065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Stížnost</a:t>
            </a:r>
          </a:p>
        </p:txBody>
      </p:sp>
      <p:sp>
        <p:nvSpPr>
          <p:cNvPr id="3" name="Zástupný symbol pro obsah 2"/>
          <p:cNvSpPr>
            <a:spLocks noGrp="1"/>
          </p:cNvSpPr>
          <p:nvPr>
            <p:ph idx="1"/>
          </p:nvPr>
        </p:nvSpPr>
        <p:spPr/>
        <p:txBody>
          <a:bodyPr>
            <a:normAutofit/>
          </a:bodyPr>
          <a:lstStyle/>
          <a:p>
            <a:r>
              <a:rPr lang="cs-CZ" dirty="0"/>
              <a:t>Stížnost může podat:</a:t>
            </a:r>
          </a:p>
          <a:p>
            <a:pPr lvl="1"/>
            <a:r>
              <a:rPr lang="cs-CZ" dirty="0"/>
              <a:t>Pacient nebo </a:t>
            </a:r>
          </a:p>
          <a:p>
            <a:pPr lvl="1"/>
            <a:r>
              <a:rPr lang="cs-CZ" dirty="0"/>
              <a:t>Zákonný zástupce pacienta</a:t>
            </a:r>
          </a:p>
          <a:p>
            <a:pPr lvl="1"/>
            <a:r>
              <a:rPr lang="cs-CZ" dirty="0"/>
              <a:t>Osoba blízká, pokud nemůže pacient</a:t>
            </a:r>
          </a:p>
          <a:p>
            <a:pPr lvl="1"/>
            <a:r>
              <a:rPr lang="cs-CZ" dirty="0"/>
              <a:t>Osoba zmocněná pacientem</a:t>
            </a:r>
          </a:p>
          <a:p>
            <a:r>
              <a:rPr lang="cs-CZ" dirty="0"/>
              <a:t>Stížnost lze podat:</a:t>
            </a:r>
          </a:p>
          <a:p>
            <a:pPr lvl="1"/>
            <a:r>
              <a:rPr lang="cs-CZ" dirty="0"/>
              <a:t>Poskytovateli zdrav. péče</a:t>
            </a:r>
          </a:p>
          <a:p>
            <a:pPr lvl="1"/>
            <a:r>
              <a:rPr lang="cs-CZ" dirty="0"/>
              <a:t>Správnímu orgánu, který udělil oprávnění k poskytování zdravotních služeb (krajský úřad, ministerstvo zdrav.)</a:t>
            </a:r>
          </a:p>
          <a:p>
            <a:pPr lvl="1"/>
            <a:r>
              <a:rPr lang="cs-CZ" dirty="0" smtClean="0"/>
              <a:t>ČLK (na lékaře)</a:t>
            </a:r>
            <a:endParaRPr lang="cs-CZ" dirty="0"/>
          </a:p>
          <a:p>
            <a:pPr lvl="1"/>
            <a:r>
              <a:rPr lang="cs-CZ" dirty="0"/>
              <a:t>Zdravotní pojišťovně</a:t>
            </a:r>
          </a:p>
        </p:txBody>
      </p:sp>
    </p:spTree>
    <p:extLst>
      <p:ext uri="{BB962C8B-B14F-4D97-AF65-F5344CB8AC3E}">
        <p14:creationId xmlns:p14="http://schemas.microsoft.com/office/powerpoint/2010/main" val="96860626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Stížnost</a:t>
            </a:r>
          </a:p>
        </p:txBody>
      </p:sp>
      <p:sp>
        <p:nvSpPr>
          <p:cNvPr id="3" name="Zástupný symbol pro obsah 2"/>
          <p:cNvSpPr>
            <a:spLocks noGrp="1"/>
          </p:cNvSpPr>
          <p:nvPr>
            <p:ph idx="1"/>
          </p:nvPr>
        </p:nvSpPr>
        <p:spPr/>
        <p:txBody>
          <a:bodyPr>
            <a:normAutofit/>
          </a:bodyPr>
          <a:lstStyle/>
          <a:p>
            <a:r>
              <a:rPr lang="cs-CZ" dirty="0"/>
              <a:t>Není stanovena lhůta do kdy lze stížnost podat</a:t>
            </a:r>
          </a:p>
          <a:p>
            <a:r>
              <a:rPr lang="cs-CZ" dirty="0"/>
              <a:t>Poskytovatel navrhuje ústní projednání stížnosti</a:t>
            </a:r>
          </a:p>
          <a:p>
            <a:r>
              <a:rPr lang="cs-CZ" dirty="0"/>
              <a:t>Povinnost vyřídit stížnost do 30 dnů od přijetí</a:t>
            </a:r>
          </a:p>
          <a:p>
            <a:r>
              <a:rPr lang="cs-CZ" dirty="0"/>
              <a:t>Pokud s vyřízením stěžovatel nesouhlasí, podává se stížnost zřizovateli zdravotnického zařízení</a:t>
            </a:r>
          </a:p>
        </p:txBody>
      </p:sp>
    </p:spTree>
    <p:extLst>
      <p:ext uri="{BB962C8B-B14F-4D97-AF65-F5344CB8AC3E}">
        <p14:creationId xmlns:p14="http://schemas.microsoft.com/office/powerpoint/2010/main" val="6452983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Stížnost ČLK</a:t>
            </a:r>
          </a:p>
        </p:txBody>
      </p:sp>
      <p:sp>
        <p:nvSpPr>
          <p:cNvPr id="3" name="Zástupný symbol pro obsah 2"/>
          <p:cNvSpPr>
            <a:spLocks noGrp="1"/>
          </p:cNvSpPr>
          <p:nvPr>
            <p:ph idx="1"/>
          </p:nvPr>
        </p:nvSpPr>
        <p:spPr/>
        <p:txBody>
          <a:bodyPr>
            <a:normAutofit fontScale="92500" lnSpcReduction="20000"/>
          </a:bodyPr>
          <a:lstStyle/>
          <a:p>
            <a:r>
              <a:rPr lang="cs-CZ" dirty="0"/>
              <a:t>Může podat </a:t>
            </a:r>
            <a:r>
              <a:rPr lang="cs-CZ" b="1" u="sng" dirty="0"/>
              <a:t>každý občan </a:t>
            </a:r>
            <a:r>
              <a:rPr lang="cs-CZ" dirty="0"/>
              <a:t>bezplatně, pokud se domnívá, že lékař jednal neodborně nebo neeticky</a:t>
            </a:r>
          </a:p>
          <a:p>
            <a:r>
              <a:rPr lang="cs-CZ" dirty="0"/>
              <a:t>Na konkrétního lékaře, který je členem ČLK (povinné členství)</a:t>
            </a:r>
          </a:p>
          <a:p>
            <a:r>
              <a:rPr lang="cs-CZ" dirty="0"/>
              <a:t>Může podat kdokoliv (ne jen poškozený)</a:t>
            </a:r>
          </a:p>
          <a:p>
            <a:r>
              <a:rPr lang="cs-CZ" dirty="0"/>
              <a:t>Lze podat do 1 roku od spáchání provinění (potom promlčeno)</a:t>
            </a:r>
          </a:p>
          <a:p>
            <a:r>
              <a:rPr lang="cs-CZ" dirty="0"/>
              <a:t>Stížnost musí být písemná, musí být jasné, kdo ji podává (anonymní se neprojednávají), musí být srozumitelná a jasná</a:t>
            </a:r>
          </a:p>
          <a:p>
            <a:r>
              <a:rPr lang="cs-CZ" dirty="0"/>
              <a:t>O přijetí/odmítnutí stížnosti rozhoduje Revizní komise okresního (obvodního) sdružení ČLK</a:t>
            </a:r>
          </a:p>
          <a:p>
            <a:r>
              <a:rPr lang="cs-CZ" dirty="0"/>
              <a:t>Rozhoduje Čestná rada OS ČLK</a:t>
            </a:r>
          </a:p>
        </p:txBody>
      </p:sp>
    </p:spTree>
    <p:extLst>
      <p:ext uri="{BB962C8B-B14F-4D97-AF65-F5344CB8AC3E}">
        <p14:creationId xmlns:p14="http://schemas.microsoft.com/office/powerpoint/2010/main" val="87091793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Stížnost zdravotní pojišťovně</a:t>
            </a:r>
          </a:p>
        </p:txBody>
      </p:sp>
      <p:sp>
        <p:nvSpPr>
          <p:cNvPr id="3" name="Zástupný symbol pro obsah 2"/>
          <p:cNvSpPr>
            <a:spLocks noGrp="1"/>
          </p:cNvSpPr>
          <p:nvPr>
            <p:ph idx="1"/>
          </p:nvPr>
        </p:nvSpPr>
        <p:spPr/>
        <p:txBody>
          <a:bodyPr>
            <a:normAutofit/>
          </a:bodyPr>
          <a:lstStyle/>
          <a:p>
            <a:r>
              <a:rPr lang="cs-CZ" dirty="0"/>
              <a:t>Stížnost lze také podat zdravotní pojišťovně</a:t>
            </a:r>
          </a:p>
          <a:p>
            <a:r>
              <a:rPr lang="cs-CZ" dirty="0"/>
              <a:t>Záležitosti týkající se léčebného procesu</a:t>
            </a:r>
          </a:p>
          <a:p>
            <a:r>
              <a:rPr lang="cs-CZ" dirty="0"/>
              <a:t>Předepisování léků</a:t>
            </a:r>
          </a:p>
          <a:p>
            <a:r>
              <a:rPr lang="cs-CZ" dirty="0"/>
              <a:t>Odmítnutí provedení úkonů</a:t>
            </a:r>
          </a:p>
          <a:p>
            <a:r>
              <a:rPr lang="cs-CZ" dirty="0"/>
              <a:t>Účtování úkonů, které lékař neprovedl (pacient si může u pojišťovny kontrolovat!)</a:t>
            </a:r>
          </a:p>
        </p:txBody>
      </p:sp>
    </p:spTree>
    <p:extLst>
      <p:ext uri="{BB962C8B-B14F-4D97-AF65-F5344CB8AC3E}">
        <p14:creationId xmlns:p14="http://schemas.microsoft.com/office/powerpoint/2010/main" val="29233082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251520" y="5094577"/>
            <a:ext cx="8435280" cy="925223"/>
          </a:xfrm>
        </p:spPr>
        <p:txBody>
          <a:bodyPr>
            <a:normAutofit/>
          </a:bodyPr>
          <a:lstStyle/>
          <a:p>
            <a:endParaRPr lang="cs-CZ" sz="1800" dirty="0" smtClean="0"/>
          </a:p>
          <a:p>
            <a:pPr algn="l"/>
            <a:endParaRPr lang="cs-CZ" sz="1800" dirty="0" smtClean="0"/>
          </a:p>
        </p:txBody>
      </p:sp>
      <p:sp>
        <p:nvSpPr>
          <p:cNvPr id="3" name="Title 2"/>
          <p:cNvSpPr>
            <a:spLocks noGrp="1"/>
          </p:cNvSpPr>
          <p:nvPr>
            <p:ph type="ctrTitle"/>
          </p:nvPr>
        </p:nvSpPr>
        <p:spPr/>
        <p:txBody>
          <a:bodyPr>
            <a:normAutofit/>
          </a:bodyPr>
          <a:lstStyle/>
          <a:p>
            <a:r>
              <a:rPr lang="cs-CZ" dirty="0" smtClean="0">
                <a:solidFill>
                  <a:schemeClr val="tx1"/>
                </a:solidFill>
                <a:effectLst>
                  <a:outerShdw blurRad="38100" dist="38100" dir="2700000" algn="tl">
                    <a:srgbClr val="000000">
                      <a:alpha val="43137"/>
                    </a:srgbClr>
                  </a:outerShdw>
                </a:effectLst>
              </a:rPr>
              <a:t>Příklad na závěr</a:t>
            </a:r>
            <a:endParaRPr lang="cs-CZ"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4703364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Pan Kovář</a:t>
            </a:r>
            <a:endParaRPr lang="cs-CZ" dirty="0"/>
          </a:p>
        </p:txBody>
      </p:sp>
      <p:sp>
        <p:nvSpPr>
          <p:cNvPr id="3" name="Zástupný symbol pro obsah 2"/>
          <p:cNvSpPr>
            <a:spLocks noGrp="1"/>
          </p:cNvSpPr>
          <p:nvPr>
            <p:ph idx="1"/>
          </p:nvPr>
        </p:nvSpPr>
        <p:spPr/>
        <p:txBody>
          <a:bodyPr>
            <a:normAutofit/>
          </a:bodyPr>
          <a:lstStyle/>
          <a:p>
            <a:pPr algn="just"/>
            <a:r>
              <a:rPr lang="cs-CZ" sz="2400" dirty="0"/>
              <a:t>Pan Kovář absolvoval u svého registrujícího lékaře </a:t>
            </a:r>
            <a:r>
              <a:rPr lang="cs-CZ" sz="2400" dirty="0" smtClean="0"/>
              <a:t>pravidelnou preventivní </a:t>
            </a:r>
            <a:r>
              <a:rPr lang="cs-CZ" sz="2400" dirty="0"/>
              <a:t>prohlídku, při níž mu byla mimo jiné </a:t>
            </a:r>
            <a:r>
              <a:rPr lang="cs-CZ" sz="2400" dirty="0" smtClean="0"/>
              <a:t>odebrána krev</a:t>
            </a:r>
            <a:r>
              <a:rPr lang="cs-CZ" sz="2400" dirty="0"/>
              <a:t>. Asi za dva a půl měsíce začal pociťovat </a:t>
            </a:r>
            <a:r>
              <a:rPr lang="cs-CZ" sz="2400" dirty="0" smtClean="0"/>
              <a:t>nečekané změny </a:t>
            </a:r>
            <a:r>
              <a:rPr lang="cs-CZ" sz="2400" dirty="0"/>
              <a:t>zdravotního stavu a nakonec mu byla po sérii </a:t>
            </a:r>
            <a:r>
              <a:rPr lang="cs-CZ" sz="2400" dirty="0" smtClean="0"/>
              <a:t>vyšetření diagnostikována </a:t>
            </a:r>
            <a:r>
              <a:rPr lang="cs-CZ" sz="2400" dirty="0"/>
              <a:t>Hepatitida typu B. Vzhledem k </a:t>
            </a:r>
            <a:r>
              <a:rPr lang="cs-CZ" sz="2400" dirty="0" smtClean="0"/>
              <a:t>omezené množině </a:t>
            </a:r>
            <a:r>
              <a:rPr lang="cs-CZ" sz="2400" dirty="0"/>
              <a:t>způsobů, jimiž se tato infekční nemoc šíří (</a:t>
            </a:r>
            <a:r>
              <a:rPr lang="cs-CZ" sz="2400" dirty="0" smtClean="0"/>
              <a:t>především tělními </a:t>
            </a:r>
            <a:r>
              <a:rPr lang="cs-CZ" sz="2400" dirty="0"/>
              <a:t>tekutinami), má pan Kovář silné podezření, </a:t>
            </a:r>
            <a:r>
              <a:rPr lang="cs-CZ" sz="2400" dirty="0" smtClean="0"/>
              <a:t>že k </a:t>
            </a:r>
            <a:r>
              <a:rPr lang="cs-CZ" sz="2400" dirty="0"/>
              <a:t>nakažení došlo při odběru krve během zmíněné </a:t>
            </a:r>
            <a:r>
              <a:rPr lang="cs-CZ" sz="2400" dirty="0" smtClean="0"/>
              <a:t>preventivní prohlídky</a:t>
            </a:r>
            <a:r>
              <a:rPr lang="cs-CZ" sz="2400" dirty="0"/>
              <a:t>.</a:t>
            </a:r>
          </a:p>
        </p:txBody>
      </p:sp>
    </p:spTree>
    <p:extLst>
      <p:ext uri="{BB962C8B-B14F-4D97-AF65-F5344CB8AC3E}">
        <p14:creationId xmlns:p14="http://schemas.microsoft.com/office/powerpoint/2010/main" val="353169016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Pan Kovář</a:t>
            </a:r>
          </a:p>
        </p:txBody>
      </p:sp>
      <p:sp>
        <p:nvSpPr>
          <p:cNvPr id="3" name="Zástupný symbol pro obsah 2"/>
          <p:cNvSpPr>
            <a:spLocks noGrp="1"/>
          </p:cNvSpPr>
          <p:nvPr>
            <p:ph idx="1"/>
          </p:nvPr>
        </p:nvSpPr>
        <p:spPr/>
        <p:txBody>
          <a:bodyPr>
            <a:normAutofit/>
          </a:bodyPr>
          <a:lstStyle/>
          <a:p>
            <a:r>
              <a:rPr lang="cs-CZ" sz="2400" dirty="0"/>
              <a:t>Odpovídá za škodu na jeho zdraví poskytovatel </a:t>
            </a:r>
            <a:r>
              <a:rPr lang="cs-CZ" sz="2400" dirty="0" smtClean="0"/>
              <a:t>zdravotních </a:t>
            </a:r>
            <a:r>
              <a:rPr lang="pl-PL" sz="2400" dirty="0" smtClean="0"/>
              <a:t>služeb</a:t>
            </a:r>
            <a:r>
              <a:rPr lang="pl-PL" sz="2400" dirty="0"/>
              <a:t>? Pokud ano, za jakých podmínek?</a:t>
            </a:r>
            <a:endParaRPr lang="cs-CZ" sz="2400" dirty="0"/>
          </a:p>
        </p:txBody>
      </p:sp>
    </p:spTree>
    <p:extLst>
      <p:ext uri="{BB962C8B-B14F-4D97-AF65-F5344CB8AC3E}">
        <p14:creationId xmlns:p14="http://schemas.microsoft.com/office/powerpoint/2010/main" val="2402938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p:txBody>
          <a:bodyPr>
            <a:normAutofit/>
          </a:bodyPr>
          <a:lstStyle/>
          <a:p>
            <a:pPr marL="0" indent="0">
              <a:buNone/>
            </a:pPr>
            <a:endParaRPr lang="cs-CZ" dirty="0"/>
          </a:p>
          <a:p>
            <a:pPr marL="0" indent="0">
              <a:buNone/>
            </a:pPr>
            <a:endParaRPr lang="cs-CZ" dirty="0" smtClean="0"/>
          </a:p>
          <a:p>
            <a:pPr marL="0" indent="0">
              <a:buNone/>
            </a:pPr>
            <a:endParaRPr lang="cs-CZ" dirty="0"/>
          </a:p>
          <a:p>
            <a:pPr marL="0" indent="0">
              <a:buNone/>
            </a:pPr>
            <a:endParaRPr lang="cs-CZ" dirty="0" smtClean="0"/>
          </a:p>
          <a:p>
            <a:pPr marL="0" indent="0">
              <a:buNone/>
            </a:pPr>
            <a:endParaRPr lang="cs-CZ" dirty="0" smtClean="0"/>
          </a:p>
          <a:p>
            <a:pPr marL="0" indent="0">
              <a:buNone/>
            </a:pPr>
            <a:endParaRPr lang="cs-CZ" sz="2000" dirty="0" smtClean="0"/>
          </a:p>
          <a:p>
            <a:pPr marL="0" indent="0">
              <a:buNone/>
            </a:pPr>
            <a:endParaRPr lang="cs-CZ" sz="2000" dirty="0" smtClean="0"/>
          </a:p>
        </p:txBody>
      </p:sp>
      <p:sp>
        <p:nvSpPr>
          <p:cNvPr id="3" name="Nadpis 2"/>
          <p:cNvSpPr>
            <a:spLocks noGrp="1"/>
          </p:cNvSpPr>
          <p:nvPr>
            <p:ph type="title"/>
          </p:nvPr>
        </p:nvSpPr>
        <p:spPr/>
        <p:txBody>
          <a:bodyPr/>
          <a:lstStyle/>
          <a:p>
            <a:r>
              <a:rPr lang="cs-CZ" dirty="0" smtClean="0"/>
              <a:t>Typy jednání</a:t>
            </a:r>
            <a:endParaRPr lang="cs-CZ" dirty="0"/>
          </a:p>
        </p:txBody>
      </p:sp>
      <p:sp>
        <p:nvSpPr>
          <p:cNvPr id="5" name="Obdélník 4"/>
          <p:cNvSpPr/>
          <p:nvPr/>
        </p:nvSpPr>
        <p:spPr>
          <a:xfrm>
            <a:off x="1043608" y="2492896"/>
            <a:ext cx="3312368" cy="1512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KOMISIVNÍ</a:t>
            </a:r>
            <a:endParaRPr lang="cs-CZ" b="1" dirty="0"/>
          </a:p>
        </p:txBody>
      </p:sp>
      <p:sp>
        <p:nvSpPr>
          <p:cNvPr id="6" name="Obdélník 5"/>
          <p:cNvSpPr/>
          <p:nvPr/>
        </p:nvSpPr>
        <p:spPr>
          <a:xfrm>
            <a:off x="4716016" y="2492896"/>
            <a:ext cx="3312368" cy="1512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OMISIVNÍ</a:t>
            </a:r>
            <a:endParaRPr lang="cs-CZ" b="1" dirty="0"/>
          </a:p>
        </p:txBody>
      </p:sp>
    </p:spTree>
    <p:extLst>
      <p:ext uri="{BB962C8B-B14F-4D97-AF65-F5344CB8AC3E}">
        <p14:creationId xmlns:p14="http://schemas.microsoft.com/office/powerpoint/2010/main" val="421547721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223158" y="538052"/>
            <a:ext cx="6447501" cy="5956716"/>
          </a:xfrm>
        </p:spPr>
        <p:txBody>
          <a:bodyPr>
            <a:noAutofit/>
          </a:bodyPr>
          <a:lstStyle/>
          <a:p>
            <a:pPr algn="just"/>
            <a:r>
              <a:rPr lang="cs-CZ" sz="1800" dirty="0"/>
              <a:t>Dle § 2910 zákona č. 89/2012 Sb., občanského zákoníku, škůdce odpovídá za škodu, již </a:t>
            </a:r>
            <a:r>
              <a:rPr lang="cs-CZ" sz="1800" dirty="0" smtClean="0"/>
              <a:t>způsobí v </a:t>
            </a:r>
            <a:r>
              <a:rPr lang="cs-CZ" sz="1800" dirty="0"/>
              <a:t>důsledku zaviněného porušení zákonné povinnosti. Mezi zákonné povinnosti patří také </a:t>
            </a:r>
            <a:r>
              <a:rPr lang="cs-CZ" sz="1800" dirty="0" smtClean="0"/>
              <a:t>povinnost prevence </a:t>
            </a:r>
            <a:r>
              <a:rPr lang="cs-CZ" sz="1800" dirty="0"/>
              <a:t>stanovená v § 2900 zákona č. č. 89/2012 Sb., občanského zákoníku, neboli povinnost </a:t>
            </a:r>
            <a:r>
              <a:rPr lang="cs-CZ" sz="1800" dirty="0" smtClean="0"/>
              <a:t>počínat si </a:t>
            </a:r>
            <a:r>
              <a:rPr lang="cs-CZ" sz="1800" dirty="0"/>
              <a:t>tak, aby jednáním škoda nevznikala. Situaci, v níž zdravotničtí pracovníci poskytovali zdravotní </a:t>
            </a:r>
            <a:r>
              <a:rPr lang="cs-CZ" sz="1800" dirty="0" smtClean="0"/>
              <a:t>služby s </a:t>
            </a:r>
            <a:r>
              <a:rPr lang="cs-CZ" sz="1800" dirty="0"/>
              <a:t>použitím nesterilních nástrojů, lze rozhodně zařadit mezi případy porušení prevence proti </a:t>
            </a:r>
            <a:r>
              <a:rPr lang="cs-CZ" sz="1800" dirty="0" smtClean="0"/>
              <a:t>škodlivému jednání</a:t>
            </a:r>
            <a:r>
              <a:rPr lang="cs-CZ" sz="1800" dirty="0"/>
              <a:t>. Navíc zdravotničtí pracovníci jsou v kontextu § 2644 zákona č. 89/2012 Sb., občanského </a:t>
            </a:r>
            <a:r>
              <a:rPr lang="cs-CZ" sz="1800" dirty="0" smtClean="0"/>
              <a:t>zákoníku, odpovědni </a:t>
            </a:r>
            <a:r>
              <a:rPr lang="cs-CZ" sz="1800" dirty="0"/>
              <a:t>za to, že splní své povinnosti s péčí řádného odborníka, přičemž používání </a:t>
            </a:r>
            <a:r>
              <a:rPr lang="cs-CZ" sz="1800" dirty="0" smtClean="0"/>
              <a:t>nesterilních nástrojů </a:t>
            </a:r>
            <a:r>
              <a:rPr lang="cs-CZ" sz="1800" dirty="0"/>
              <a:t>je s tímto neslučitelné. Stěžejní otázkou zde bude prokázání příčinné souvislosti mezi </a:t>
            </a:r>
            <a:r>
              <a:rPr lang="cs-CZ" sz="1800" dirty="0" smtClean="0"/>
              <a:t>onemocněním pana </a:t>
            </a:r>
            <a:r>
              <a:rPr lang="cs-CZ" sz="1800" dirty="0"/>
              <a:t>Kováře a odběrem krve, respektive fakt, že jehla, jíž bylo při tomto odběru použito, </a:t>
            </a:r>
            <a:r>
              <a:rPr lang="cs-CZ" sz="1800" dirty="0" smtClean="0"/>
              <a:t>byla infikovaná</a:t>
            </a:r>
            <a:r>
              <a:rPr lang="cs-CZ" sz="1800" dirty="0"/>
              <a:t>. Pokud se však prokáže, že nákaza byla skutečně přenesena nesterilní jehlou, bude za </a:t>
            </a:r>
            <a:r>
              <a:rPr lang="cs-CZ" sz="1800" dirty="0" smtClean="0"/>
              <a:t>škodu na </a:t>
            </a:r>
            <a:r>
              <a:rPr lang="cs-CZ" sz="1800" dirty="0"/>
              <a:t>zdraví odpovídat poskytovatel zdravotních služeb.</a:t>
            </a:r>
          </a:p>
        </p:txBody>
      </p:sp>
    </p:spTree>
    <p:extLst>
      <p:ext uri="{BB962C8B-B14F-4D97-AF65-F5344CB8AC3E}">
        <p14:creationId xmlns:p14="http://schemas.microsoft.com/office/powerpoint/2010/main" val="111399456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Pan Kovář</a:t>
            </a:r>
            <a:endParaRPr lang="cs-CZ" dirty="0"/>
          </a:p>
        </p:txBody>
      </p:sp>
      <p:sp>
        <p:nvSpPr>
          <p:cNvPr id="3" name="Zástupný symbol pro obsah 2"/>
          <p:cNvSpPr>
            <a:spLocks noGrp="1"/>
          </p:cNvSpPr>
          <p:nvPr>
            <p:ph idx="1"/>
          </p:nvPr>
        </p:nvSpPr>
        <p:spPr/>
        <p:txBody>
          <a:bodyPr>
            <a:normAutofit/>
          </a:bodyPr>
          <a:lstStyle/>
          <a:p>
            <a:pPr algn="just"/>
            <a:r>
              <a:rPr lang="cs-CZ" sz="2400" dirty="0"/>
              <a:t>Pokud se ukáže, že se pan Kovář skutečně </a:t>
            </a:r>
            <a:r>
              <a:rPr lang="cs-CZ" sz="2400" dirty="0" smtClean="0"/>
              <a:t>nakazil injekční </a:t>
            </a:r>
            <a:r>
              <a:rPr lang="cs-CZ" sz="2400" dirty="0"/>
              <a:t>jehlou, existuje možnost, že by </a:t>
            </a:r>
            <a:r>
              <a:rPr lang="cs-CZ" sz="2400" dirty="0" smtClean="0"/>
              <a:t>poskytovatel zdravotních </a:t>
            </a:r>
            <a:r>
              <a:rPr lang="cs-CZ" sz="2400" dirty="0"/>
              <a:t>služeb odpovědnost za škodu </a:t>
            </a:r>
            <a:r>
              <a:rPr lang="cs-CZ" sz="2400" dirty="0" smtClean="0"/>
              <a:t>způsobenou na </a:t>
            </a:r>
            <a:r>
              <a:rPr lang="cs-CZ" sz="2400" dirty="0"/>
              <a:t>jeho zdraví nenesl?</a:t>
            </a:r>
          </a:p>
        </p:txBody>
      </p:sp>
    </p:spTree>
    <p:extLst>
      <p:ext uri="{BB962C8B-B14F-4D97-AF65-F5344CB8AC3E}">
        <p14:creationId xmlns:p14="http://schemas.microsoft.com/office/powerpoint/2010/main" val="52828370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123230" y="1533868"/>
            <a:ext cx="6447501" cy="3880773"/>
          </a:xfrm>
        </p:spPr>
        <p:txBody>
          <a:bodyPr>
            <a:normAutofit fontScale="92500" lnSpcReduction="10000"/>
          </a:bodyPr>
          <a:lstStyle/>
          <a:p>
            <a:pPr algn="just"/>
            <a:r>
              <a:rPr lang="cs-CZ" sz="2400" dirty="0"/>
              <a:t>Dle </a:t>
            </a:r>
            <a:r>
              <a:rPr lang="cs-CZ" sz="2400" dirty="0" smtClean="0"/>
              <a:t>právní </a:t>
            </a:r>
            <a:r>
              <a:rPr lang="cs-CZ" sz="2400" dirty="0"/>
              <a:t>úpravy má </a:t>
            </a:r>
            <a:r>
              <a:rPr lang="cs-CZ" sz="2400" dirty="0" smtClean="0"/>
              <a:t>poskytovatel zdravotních služeb </a:t>
            </a:r>
            <a:r>
              <a:rPr lang="cs-CZ" sz="2400" dirty="0"/>
              <a:t>povinnost hradit jen tu škodu, u níž se prokáže, že vznikla porušením zákonné </a:t>
            </a:r>
            <a:r>
              <a:rPr lang="cs-CZ" sz="2400" dirty="0" smtClean="0"/>
              <a:t>povinnosti (§ </a:t>
            </a:r>
            <a:r>
              <a:rPr lang="cs-CZ" sz="2400" dirty="0"/>
              <a:t>2910 zákona č. 89/2012 Sb., občanského zákoníku), a pokud tedy poskytovatel prokáže, že </a:t>
            </a:r>
            <a:r>
              <a:rPr lang="cs-CZ" sz="2400" dirty="0" smtClean="0"/>
              <a:t>nedošlo k </a:t>
            </a:r>
            <a:r>
              <a:rPr lang="cs-CZ" sz="2400" dirty="0"/>
              <a:t>zanedbání povinností, za škodu odpovídat nebude. Na jednu stranu lze předpokládat, že </a:t>
            </a:r>
            <a:r>
              <a:rPr lang="cs-CZ" sz="2400" dirty="0" smtClean="0"/>
              <a:t>liberace v </a:t>
            </a:r>
            <a:r>
              <a:rPr lang="cs-CZ" sz="2400" dirty="0"/>
              <a:t>případě pana Kováře možná nebude, jelikož povinností zdravotnického personálu je mimo jiné </a:t>
            </a:r>
            <a:r>
              <a:rPr lang="cs-CZ" sz="2400" dirty="0" smtClean="0"/>
              <a:t>dbát o </a:t>
            </a:r>
            <a:r>
              <a:rPr lang="cs-CZ" sz="2400" dirty="0"/>
              <a:t>sterilnost nástrojů; na stranu druhou však lze vnímat celou situaci jako oslabení pozice pacienta</a:t>
            </a:r>
            <a:r>
              <a:rPr lang="cs-CZ" dirty="0"/>
              <a:t>.</a:t>
            </a:r>
          </a:p>
        </p:txBody>
      </p:sp>
    </p:spTree>
    <p:extLst>
      <p:ext uri="{BB962C8B-B14F-4D97-AF65-F5344CB8AC3E}">
        <p14:creationId xmlns:p14="http://schemas.microsoft.com/office/powerpoint/2010/main" val="219770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p:txBody>
          <a:bodyPr>
            <a:normAutofit/>
          </a:bodyPr>
          <a:lstStyle/>
          <a:p>
            <a:pPr marL="0" indent="0">
              <a:buNone/>
            </a:pPr>
            <a:endParaRPr lang="cs-CZ" dirty="0"/>
          </a:p>
          <a:p>
            <a:pPr marL="0" indent="0">
              <a:buNone/>
            </a:pPr>
            <a:endParaRPr lang="cs-CZ" dirty="0" smtClean="0"/>
          </a:p>
          <a:p>
            <a:pPr marL="0" indent="0">
              <a:buNone/>
            </a:pPr>
            <a:endParaRPr lang="cs-CZ" dirty="0"/>
          </a:p>
          <a:p>
            <a:pPr marL="0" indent="0">
              <a:buNone/>
            </a:pPr>
            <a:endParaRPr lang="cs-CZ" dirty="0" smtClean="0"/>
          </a:p>
          <a:p>
            <a:pPr marL="0" indent="0">
              <a:buNone/>
            </a:pPr>
            <a:endParaRPr lang="cs-CZ" dirty="0" smtClean="0"/>
          </a:p>
          <a:p>
            <a:pPr marL="0" indent="0">
              <a:buNone/>
            </a:pPr>
            <a:endParaRPr lang="cs-CZ" sz="2000" dirty="0" smtClean="0"/>
          </a:p>
          <a:p>
            <a:pPr marL="0" indent="0">
              <a:buNone/>
            </a:pPr>
            <a:endParaRPr lang="cs-CZ" sz="2000" dirty="0" smtClean="0"/>
          </a:p>
        </p:txBody>
      </p:sp>
      <p:sp>
        <p:nvSpPr>
          <p:cNvPr id="3" name="Nadpis 2"/>
          <p:cNvSpPr>
            <a:spLocks noGrp="1"/>
          </p:cNvSpPr>
          <p:nvPr>
            <p:ph type="title"/>
          </p:nvPr>
        </p:nvSpPr>
        <p:spPr/>
        <p:txBody>
          <a:bodyPr/>
          <a:lstStyle/>
          <a:p>
            <a:r>
              <a:rPr lang="cs-CZ" dirty="0" smtClean="0"/>
              <a:t>Druhy odpovědnosti</a:t>
            </a:r>
            <a:endParaRPr lang="cs-CZ" dirty="0"/>
          </a:p>
        </p:txBody>
      </p:sp>
      <p:sp>
        <p:nvSpPr>
          <p:cNvPr id="5" name="Obdélník 4"/>
          <p:cNvSpPr/>
          <p:nvPr/>
        </p:nvSpPr>
        <p:spPr>
          <a:xfrm>
            <a:off x="1043608" y="2492896"/>
            <a:ext cx="3312368" cy="1512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OBJEKTIVNÍ</a:t>
            </a:r>
          </a:p>
          <a:p>
            <a:pPr algn="ctr"/>
            <a:r>
              <a:rPr lang="cs-CZ" b="1" dirty="0" smtClean="0"/>
              <a:t>(liberace – stejně by nastal)</a:t>
            </a:r>
            <a:endParaRPr lang="cs-CZ" b="1" dirty="0"/>
          </a:p>
        </p:txBody>
      </p:sp>
      <p:sp>
        <p:nvSpPr>
          <p:cNvPr id="6" name="Obdélník 5"/>
          <p:cNvSpPr/>
          <p:nvPr/>
        </p:nvSpPr>
        <p:spPr>
          <a:xfrm>
            <a:off x="4716016" y="2492896"/>
            <a:ext cx="3312368" cy="1512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SUBJEKTIVNÍ</a:t>
            </a:r>
          </a:p>
          <a:p>
            <a:pPr algn="ctr"/>
            <a:r>
              <a:rPr lang="cs-CZ" b="1" dirty="0" smtClean="0"/>
              <a:t>(exkulpace - vyvinění)</a:t>
            </a:r>
            <a:endParaRPr lang="cs-CZ" b="1" dirty="0"/>
          </a:p>
        </p:txBody>
      </p:sp>
    </p:spTree>
    <p:extLst>
      <p:ext uri="{BB962C8B-B14F-4D97-AF65-F5344CB8AC3E}">
        <p14:creationId xmlns:p14="http://schemas.microsoft.com/office/powerpoint/2010/main" val="2513348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p:txBody>
          <a:bodyPr>
            <a:normAutofit/>
          </a:bodyPr>
          <a:lstStyle/>
          <a:p>
            <a:pPr marL="0" indent="0">
              <a:buNone/>
            </a:pPr>
            <a:endParaRPr lang="cs-CZ" dirty="0"/>
          </a:p>
          <a:p>
            <a:pPr marL="0" indent="0">
              <a:buNone/>
            </a:pPr>
            <a:endParaRPr lang="cs-CZ" dirty="0" smtClean="0"/>
          </a:p>
          <a:p>
            <a:pPr marL="0" indent="0">
              <a:buNone/>
            </a:pPr>
            <a:endParaRPr lang="cs-CZ" dirty="0"/>
          </a:p>
          <a:p>
            <a:pPr marL="0" indent="0">
              <a:buNone/>
            </a:pPr>
            <a:endParaRPr lang="cs-CZ" dirty="0" smtClean="0"/>
          </a:p>
          <a:p>
            <a:pPr marL="0" indent="0">
              <a:buNone/>
            </a:pPr>
            <a:endParaRPr lang="cs-CZ" dirty="0" smtClean="0"/>
          </a:p>
          <a:p>
            <a:pPr marL="0" indent="0">
              <a:buNone/>
            </a:pPr>
            <a:endParaRPr lang="cs-CZ" sz="2000" dirty="0" smtClean="0"/>
          </a:p>
          <a:p>
            <a:pPr marL="0" indent="0">
              <a:buNone/>
            </a:pPr>
            <a:endParaRPr lang="cs-CZ" sz="2000" dirty="0" smtClean="0"/>
          </a:p>
        </p:txBody>
      </p:sp>
      <p:sp>
        <p:nvSpPr>
          <p:cNvPr id="3" name="Nadpis 2"/>
          <p:cNvSpPr>
            <a:spLocks noGrp="1"/>
          </p:cNvSpPr>
          <p:nvPr>
            <p:ph type="title"/>
          </p:nvPr>
        </p:nvSpPr>
        <p:spPr/>
        <p:txBody>
          <a:bodyPr/>
          <a:lstStyle/>
          <a:p>
            <a:r>
              <a:rPr lang="cs-CZ" dirty="0" smtClean="0"/>
              <a:t>Druhy odpovědnosti</a:t>
            </a:r>
            <a:endParaRPr lang="cs-CZ" dirty="0"/>
          </a:p>
        </p:txBody>
      </p:sp>
      <p:sp>
        <p:nvSpPr>
          <p:cNvPr id="5" name="Obdélník 4"/>
          <p:cNvSpPr/>
          <p:nvPr/>
        </p:nvSpPr>
        <p:spPr>
          <a:xfrm>
            <a:off x="1043608" y="2492896"/>
            <a:ext cx="3312368" cy="1512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SOUKROMOPRÁVNÍ</a:t>
            </a:r>
            <a:endParaRPr lang="cs-CZ" b="1" dirty="0"/>
          </a:p>
        </p:txBody>
      </p:sp>
      <p:sp>
        <p:nvSpPr>
          <p:cNvPr id="6" name="Obdélník 5"/>
          <p:cNvSpPr/>
          <p:nvPr/>
        </p:nvSpPr>
        <p:spPr>
          <a:xfrm>
            <a:off x="4716016" y="2492896"/>
            <a:ext cx="3312368" cy="1512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VEŘEJNOPRÁVNÍ</a:t>
            </a:r>
            <a:endParaRPr lang="cs-CZ" b="1" dirty="0"/>
          </a:p>
        </p:txBody>
      </p:sp>
    </p:spTree>
    <p:extLst>
      <p:ext uri="{BB962C8B-B14F-4D97-AF65-F5344CB8AC3E}">
        <p14:creationId xmlns:p14="http://schemas.microsoft.com/office/powerpoint/2010/main" val="20665660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Typy odpovědnosti</a:t>
            </a:r>
          </a:p>
        </p:txBody>
      </p:sp>
      <p:graphicFrame>
        <p:nvGraphicFramePr>
          <p:cNvPr id="4" name="Zástupný symbol pro obsah 3"/>
          <p:cNvGraphicFramePr>
            <a:graphicFrameLocks noGrp="1"/>
          </p:cNvGraphicFramePr>
          <p:nvPr>
            <p:ph idx="1"/>
            <p:extLst/>
          </p:nvPr>
        </p:nvGraphicFramePr>
        <p:xfrm>
          <a:off x="938212" y="2286000"/>
          <a:ext cx="7634288" cy="35941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11031764"/>
      </p:ext>
    </p:extLst>
  </p:cSld>
  <p:clrMapOvr>
    <a:masterClrMapping/>
  </p:clrMapOvr>
</p:sld>
</file>

<file path=ppt/theme/theme1.xml><?xml version="1.0" encoding="utf-8"?>
<a:theme xmlns:a="http://schemas.openxmlformats.org/drawingml/2006/main" name="Design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odule">
      <a:majorFont>
        <a:latin typeface="Corbel"/>
        <a:ea typeface=""/>
        <a:cs typeface=""/>
        <a:font script="Jpan" typeface="HGｺﾞｼｯｸM"/>
        <a:font script="Hang" typeface="HY엽서L"/>
        <a:font script="Hans" typeface="楷体_GB2312"/>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楷体_GB2312"/>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ppt/theme/theme2.xml><?xml version="1.0" encoding="utf-8"?>
<a:theme xmlns:a="http://schemas.openxmlformats.org/drawingml/2006/main" name="Custom Theme">
  <a:themeElements>
    <a:clrScheme name="Office Colors">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Fonts">
      <a:majorFont>
        <a:latin typeface="Calibri"/>
        <a:ea typeface="MS PGothic"/>
        <a:cs typeface=""/>
      </a:majorFont>
      <a:minorFont>
        <a:latin typeface="Calibri"/>
        <a:ea typeface="MS PGothic"/>
        <a:cs typeface=""/>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ppt/theme/theme3.xml><?xml version="1.0" encoding="utf-8"?>
<a:theme xmlns:a="http://schemas.openxmlformats.org/drawingml/2006/main" name="Custom Theme">
  <a:themeElements>
    <a:clrScheme name="Office Colors">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Fonts">
      <a:majorFont>
        <a:latin typeface="Calibri"/>
        <a:ea typeface="MS PGothic"/>
        <a:cs typeface=""/>
      </a:majorFont>
      <a:minorFont>
        <a:latin typeface="Calibri"/>
        <a:ea typeface="MS PGothic"/>
        <a:cs typeface=""/>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8C329A1A-65F1-45C2-8F63-031A9D93427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DesignTemplate</Template>
  <TotalTime>0</TotalTime>
  <Words>3424</Words>
  <Application>Microsoft Office PowerPoint</Application>
  <PresentationFormat>Předvádění na obrazovce (4:3)</PresentationFormat>
  <Paragraphs>336</Paragraphs>
  <Slides>62</Slides>
  <Notes>6</Notes>
  <HiddenSlides>0</HiddenSlides>
  <MMClips>0</MMClips>
  <ScaleCrop>false</ScaleCrop>
  <HeadingPairs>
    <vt:vector size="4" baseType="variant">
      <vt:variant>
        <vt:lpstr>Motiv</vt:lpstr>
      </vt:variant>
      <vt:variant>
        <vt:i4>1</vt:i4>
      </vt:variant>
      <vt:variant>
        <vt:lpstr>Nadpisy snímků</vt:lpstr>
      </vt:variant>
      <vt:variant>
        <vt:i4>62</vt:i4>
      </vt:variant>
    </vt:vector>
  </HeadingPairs>
  <TitlesOfParts>
    <vt:vector size="63" baseType="lpstr">
      <vt:lpstr>DesignTemplate</vt:lpstr>
      <vt:lpstr>Právní odpovědnost ve zdravotnictví</vt:lpstr>
      <vt:lpstr>Co je právní odpovědnost</vt:lpstr>
      <vt:lpstr>Předpoklady vzniku odpovědnosti</vt:lpstr>
      <vt:lpstr>Porušení právní povinnosti</vt:lpstr>
      <vt:lpstr>Typy zavinění</vt:lpstr>
      <vt:lpstr>Typy jednání</vt:lpstr>
      <vt:lpstr>Druhy odpovědnosti</vt:lpstr>
      <vt:lpstr>Druhy odpovědnosti</vt:lpstr>
      <vt:lpstr>Typy odpovědnosti</vt:lpstr>
      <vt:lpstr>Vznik jednoho typu odpovědnosti nevylučuje vznik odpovědnosti jiného typu!!!</vt:lpstr>
      <vt:lpstr>Povinnost prevence</vt:lpstr>
      <vt:lpstr>Lege artis</vt:lpstr>
      <vt:lpstr>Složky lege artis</vt:lpstr>
      <vt:lpstr>Občanskoprávní odpovědnost</vt:lpstr>
      <vt:lpstr>Porušení</vt:lpstr>
      <vt:lpstr>Vyloučení protiprávnosti</vt:lpstr>
      <vt:lpstr>§ 2898 - Nepřihlíží se k ujednání,  </vt:lpstr>
      <vt:lpstr>Náhrada újmy</vt:lpstr>
      <vt:lpstr>Rozsah náhrady újmy</vt:lpstr>
      <vt:lpstr>Rozsah</vt:lpstr>
      <vt:lpstr>Náhrada za ztrátu na výdělku </vt:lpstr>
      <vt:lpstr>Náhrada za ztrátu na důchodu </vt:lpstr>
      <vt:lpstr>Náhrada při ublížení na zdraví</vt:lpstr>
      <vt:lpstr>Usmrcení</vt:lpstr>
      <vt:lpstr>Rozsah náhrady újmy</vt:lpstr>
      <vt:lpstr>Škoda způsobená věcí </vt:lpstr>
      <vt:lpstr>Škoda na odložené věci</vt:lpstr>
      <vt:lpstr>Škoda způsobená informací nebo radou </vt:lpstr>
      <vt:lpstr>Pracovněprávní odpovědnost</vt:lpstr>
      <vt:lpstr>Prevence na straně Zaměstnance</vt:lpstr>
      <vt:lpstr>Odpovědnost zaměstnance za škodu</vt:lpstr>
      <vt:lpstr>Povinnost zaměstnance k náhradě škody</vt:lpstr>
      <vt:lpstr>Povinnost zaměstnance k náhradě škody</vt:lpstr>
      <vt:lpstr>Odpovědnost za neodvrácení škody</vt:lpstr>
      <vt:lpstr>Schodek na svěřených hodnotách</vt:lpstr>
      <vt:lpstr>Ztráta svěřených věcí </vt:lpstr>
      <vt:lpstr>Náhrada škody za schodek + svěřené věci</vt:lpstr>
      <vt:lpstr>Prevenční ustanovení na straně zaměstnavatele</vt:lpstr>
      <vt:lpstr>Náhrada škody Zaměstnavatelem</vt:lpstr>
      <vt:lpstr>Náhrada škody při odvracení škody</vt:lpstr>
      <vt:lpstr>Náhrada škody na odložených věcech</vt:lpstr>
      <vt:lpstr>Rozsah náhrady škody a nemajetkové újmy </vt:lpstr>
      <vt:lpstr>Zproštění se povinnosti k náhradě </vt:lpstr>
      <vt:lpstr>Zproštění se povinnosti k náhradě </vt:lpstr>
      <vt:lpstr>Trestní odpovědnost</vt:lpstr>
      <vt:lpstr>Trestní odpovědnost</vt:lpstr>
      <vt:lpstr>Trestný čin</vt:lpstr>
      <vt:lpstr>Trestný čin je spáchán úmyslně, jestliže pachatel </vt:lpstr>
      <vt:lpstr>Nedbalost je:</vt:lpstr>
      <vt:lpstr>Příklady TČ páchaných zdravotníky</vt:lpstr>
      <vt:lpstr>Příklady TČ páchaných zdravotníky</vt:lpstr>
      <vt:lpstr>Správně-právní odpovědnost</vt:lpstr>
      <vt:lpstr>Stížnost</vt:lpstr>
      <vt:lpstr>Stížnost</vt:lpstr>
      <vt:lpstr>Stížnost ČLK</vt:lpstr>
      <vt:lpstr>Stížnost zdravotní pojišťovně</vt:lpstr>
      <vt:lpstr>Příklad na závěr</vt:lpstr>
      <vt:lpstr>Pan Kovář</vt:lpstr>
      <vt:lpstr>Pan Kovář</vt:lpstr>
      <vt:lpstr>Prezentace aplikace PowerPoint</vt:lpstr>
      <vt:lpstr>Pan Kovář</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2019-09-10T06:48:14Z</dcterms:created>
  <dcterms:modified xsi:type="dcterms:W3CDTF">2019-10-21T13:38:02Z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TC100738469990</vt:lpwstr>
  </property>
</Properties>
</file>