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329" r:id="rId3"/>
    <p:sldId id="257" r:id="rId4"/>
    <p:sldId id="291" r:id="rId5"/>
    <p:sldId id="258" r:id="rId6"/>
    <p:sldId id="259" r:id="rId7"/>
    <p:sldId id="357" r:id="rId8"/>
    <p:sldId id="358" r:id="rId9"/>
    <p:sldId id="359" r:id="rId10"/>
    <p:sldId id="339" r:id="rId11"/>
    <p:sldId id="261" r:id="rId12"/>
    <p:sldId id="260" r:id="rId13"/>
    <p:sldId id="262" r:id="rId14"/>
    <p:sldId id="355" r:id="rId15"/>
    <p:sldId id="292" r:id="rId16"/>
    <p:sldId id="293" r:id="rId17"/>
    <p:sldId id="263" r:id="rId18"/>
    <p:sldId id="264" r:id="rId19"/>
    <p:sldId id="265" r:id="rId20"/>
    <p:sldId id="296" r:id="rId21"/>
    <p:sldId id="341" r:id="rId22"/>
    <p:sldId id="271" r:id="rId23"/>
    <p:sldId id="302" r:id="rId24"/>
    <p:sldId id="303" r:id="rId25"/>
    <p:sldId id="326" r:id="rId26"/>
    <p:sldId id="342" r:id="rId27"/>
    <p:sldId id="298" r:id="rId28"/>
    <p:sldId id="304" r:id="rId29"/>
    <p:sldId id="305" r:id="rId30"/>
    <p:sldId id="331" r:id="rId31"/>
    <p:sldId id="332" r:id="rId32"/>
    <p:sldId id="333" r:id="rId33"/>
    <p:sldId id="345" r:id="rId34"/>
    <p:sldId id="343" r:id="rId35"/>
    <p:sldId id="299" r:id="rId36"/>
    <p:sldId id="306" r:id="rId37"/>
    <p:sldId id="308" r:id="rId38"/>
    <p:sldId id="307" r:id="rId39"/>
    <p:sldId id="301" r:id="rId40"/>
    <p:sldId id="320" r:id="rId41"/>
    <p:sldId id="310" r:id="rId42"/>
    <p:sldId id="321" r:id="rId43"/>
    <p:sldId id="313" r:id="rId44"/>
    <p:sldId id="314" r:id="rId45"/>
    <p:sldId id="315" r:id="rId46"/>
    <p:sldId id="316" r:id="rId47"/>
    <p:sldId id="272" r:id="rId48"/>
    <p:sldId id="300" r:id="rId49"/>
    <p:sldId id="344" r:id="rId50"/>
    <p:sldId id="311" r:id="rId51"/>
    <p:sldId id="309" r:id="rId52"/>
    <p:sldId id="334" r:id="rId53"/>
    <p:sldId id="335" r:id="rId54"/>
    <p:sldId id="336" r:id="rId55"/>
    <p:sldId id="337" r:id="rId56"/>
    <p:sldId id="312" r:id="rId57"/>
    <p:sldId id="273" r:id="rId58"/>
    <p:sldId id="317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60" r:id="rId68"/>
    <p:sldId id="274" r:id="rId69"/>
    <p:sldId id="354" r:id="rId70"/>
    <p:sldId id="338" r:id="rId71"/>
    <p:sldId id="269" r:id="rId72"/>
    <p:sldId id="294" r:id="rId73"/>
    <p:sldId id="295" r:id="rId74"/>
    <p:sldId id="318" r:id="rId75"/>
    <p:sldId id="319" r:id="rId76"/>
    <p:sldId id="297" r:id="rId77"/>
    <p:sldId id="323" r:id="rId78"/>
    <p:sldId id="267" r:id="rId79"/>
    <p:sldId id="324" r:id="rId80"/>
    <p:sldId id="268" r:id="rId81"/>
    <p:sldId id="270" r:id="rId82"/>
    <p:sldId id="275" r:id="rId83"/>
    <p:sldId id="356" r:id="rId84"/>
    <p:sldId id="327" r:id="rId85"/>
    <p:sldId id="340" r:id="rId86"/>
    <p:sldId id="328" r:id="rId87"/>
    <p:sldId id="322" r:id="rId88"/>
    <p:sldId id="361" r:id="rId89"/>
    <p:sldId id="325" r:id="rId90"/>
  </p:sldIdLst>
  <p:sldSz cx="9144000" cy="6858000" type="screen4x3"/>
  <p:notesSz cx="6858000" cy="9144000"/>
  <p:custDataLst>
    <p:tags r:id="rId9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FF66"/>
    <a:srgbClr val="FF3300"/>
    <a:srgbClr val="FFFF00"/>
    <a:srgbClr val="A3E7FF"/>
    <a:srgbClr val="D60093"/>
    <a:srgbClr val="660033"/>
    <a:srgbClr val="66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744" y="108"/>
      </p:cViewPr>
      <p:guideLst>
        <p:guide orient="horz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gs" Target="tags/tag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99825-6E4E-4BC8-9F25-41B92E987F7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01F4B-ABA1-4A81-A026-0E65AEBC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54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CD1B2-CC4F-4693-9D0E-43EB6225A739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43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8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14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3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80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0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29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28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19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75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3877-E276-4199-A2E9-D8F5C212842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5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940" y="2393012"/>
            <a:ext cx="82303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b="1" dirty="0"/>
              <a:t>Fyziologie srdce</a:t>
            </a:r>
          </a:p>
        </p:txBody>
      </p:sp>
    </p:spTree>
    <p:extLst>
      <p:ext uri="{BB962C8B-B14F-4D97-AF65-F5344CB8AC3E}">
        <p14:creationId xmlns:p14="http://schemas.microsoft.com/office/powerpoint/2010/main" val="5351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anka\Desktop\výuka\přednáška bakaláři\hotové přednášky\srdce\cJDplyRgC6FL_s72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620688"/>
            <a:ext cx="5715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129529" y="5229200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Přesněji asi 210 kostí</a:t>
            </a:r>
          </a:p>
          <a:p>
            <a:endParaRPr lang="cs-CZ" sz="2800" dirty="0"/>
          </a:p>
          <a:p>
            <a:r>
              <a:rPr lang="cs-CZ" sz="2800" dirty="0"/>
              <a:t>… ale srdce stále jedno</a:t>
            </a:r>
          </a:p>
        </p:txBody>
      </p:sp>
    </p:spTree>
    <p:extLst>
      <p:ext uri="{BB962C8B-B14F-4D97-AF65-F5344CB8AC3E}">
        <p14:creationId xmlns:p14="http://schemas.microsoft.com/office/powerpoint/2010/main" val="288779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782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Morfologie – převodní systém srdeční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0802" y="820251"/>
            <a:ext cx="8302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Tvorba a přednostní vedení akčního potenciálu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Synchronizace a koordinace vedení vzruchu srdcem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26" b="16704"/>
          <a:stretch/>
        </p:blipFill>
        <p:spPr>
          <a:xfrm>
            <a:off x="2915816" y="1651247"/>
            <a:ext cx="4021309" cy="51507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7584" y="314096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Sinoatriální uzel (SA)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339" y="3923764"/>
            <a:ext cx="323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Preferenční síňové dráhy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134" y="4725144"/>
            <a:ext cx="323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Atrioventrikulární uzel (AV)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30618" y="3345417"/>
            <a:ext cx="207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Hisův</a:t>
            </a:r>
            <a:r>
              <a:rPr lang="cs-CZ" sz="2000" dirty="0"/>
              <a:t> svazek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676640" y="3901301"/>
            <a:ext cx="22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Tawarova raménka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736488" y="4423033"/>
            <a:ext cx="207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Purkyňova vlákna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3131840" y="3345417"/>
            <a:ext cx="576064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2709393" y="4270633"/>
            <a:ext cx="998511" cy="21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>
            <a:off x="4926471" y="3530083"/>
            <a:ext cx="1661756" cy="1093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3076600" y="4575433"/>
            <a:ext cx="1639863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5436096" y="4108430"/>
            <a:ext cx="1298150" cy="986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endCxn id="11" idx="1"/>
          </p:cNvCxnSpPr>
          <p:nvPr/>
        </p:nvCxnSpPr>
        <p:spPr>
          <a:xfrm flipV="1">
            <a:off x="6444208" y="4623088"/>
            <a:ext cx="292280" cy="623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671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Histologie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0802" y="692696"/>
            <a:ext cx="86156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Vlastnosti srdečních buněk: </a:t>
            </a:r>
            <a:r>
              <a:rPr lang="cs-CZ" sz="2400" b="1" dirty="0"/>
              <a:t>excitabilita, kontraktilita, vodivost, automatičnost, rytmičnost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Buňky převodního systému </a:t>
            </a:r>
            <a:r>
              <a:rPr lang="cs-CZ" sz="2000" dirty="0"/>
              <a:t>(primárně tvorba a vedení AP, sekundárně kontrakce)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Buňky pracovního myokardu </a:t>
            </a:r>
            <a:r>
              <a:rPr lang="cs-CZ" sz="2000" dirty="0"/>
              <a:t>síňového a komorového (primárně kontrakce, sekundárně vedení AP)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Další pojivové tkáně, vlákna (kolagenní, elastická), cévy,…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40360" y="6474822"/>
            <a:ext cx="6012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http://medcell.med.yale.edu/histology/muscle_lab/images/quiz5.jpg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9512" y="3140968"/>
            <a:ext cx="38312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Myokard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sz="2000" dirty="0"/>
              <a:t>Příčně pruhovaný srdeční sval </a:t>
            </a:r>
            <a:r>
              <a:rPr lang="cs-CZ" dirty="0"/>
              <a:t>(aktin a myozin, mnoho mitochondrií, sarkoplazmatické retikulum – zásobník Ca2+)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sz="2000" dirty="0"/>
              <a:t>Interkalární disky - spojení svalových vláken</a:t>
            </a:r>
          </a:p>
          <a:p>
            <a:pPr marL="542925" lvl="1" indent="-255588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cs-CZ" sz="2000" dirty="0"/>
              <a:t>Nexy (gap </a:t>
            </a:r>
            <a:r>
              <a:rPr lang="cs-CZ" sz="2000" dirty="0" err="1"/>
              <a:t>junction</a:t>
            </a:r>
            <a:r>
              <a:rPr lang="cs-CZ" sz="2000" dirty="0"/>
              <a:t>) – kanály mezi buňkami, průtok iontů, vedení vzruchu - funkční syncytium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4028504" y="3212976"/>
            <a:ext cx="5080000" cy="3340100"/>
            <a:chOff x="4028504" y="3401268"/>
            <a:chExt cx="5080000" cy="334010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504" y="3401268"/>
              <a:ext cx="5080000" cy="3340100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7359278" y="5877272"/>
              <a:ext cx="16772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Interkalární disk</a:t>
              </a:r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7308303" y="3648884"/>
              <a:ext cx="720080" cy="1210032"/>
              <a:chOff x="8564337" y="1412777"/>
              <a:chExt cx="978923" cy="1800200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8564337" y="1412777"/>
                <a:ext cx="978923" cy="1800200"/>
              </a:xfrm>
              <a:prstGeom prst="rect">
                <a:avLst/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8633637" y="1435395"/>
                <a:ext cx="807766" cy="1711842"/>
              </a:xfrm>
              <a:custGeom>
                <a:avLst/>
                <a:gdLst>
                  <a:gd name="connsiteX0" fmla="*/ 0 w 807766"/>
                  <a:gd name="connsiteY0" fmla="*/ 0 h 1711842"/>
                  <a:gd name="connsiteX1" fmla="*/ 159489 w 807766"/>
                  <a:gd name="connsiteY1" fmla="*/ 212652 h 1711842"/>
                  <a:gd name="connsiteX2" fmla="*/ 414670 w 807766"/>
                  <a:gd name="connsiteY2" fmla="*/ 212652 h 1711842"/>
                  <a:gd name="connsiteX3" fmla="*/ 531628 w 807766"/>
                  <a:gd name="connsiteY3" fmla="*/ 159489 h 1711842"/>
                  <a:gd name="connsiteX4" fmla="*/ 659219 w 807766"/>
                  <a:gd name="connsiteY4" fmla="*/ 244549 h 1711842"/>
                  <a:gd name="connsiteX5" fmla="*/ 616689 w 807766"/>
                  <a:gd name="connsiteY5" fmla="*/ 414670 h 1711842"/>
                  <a:gd name="connsiteX6" fmla="*/ 414670 w 807766"/>
                  <a:gd name="connsiteY6" fmla="*/ 404038 h 1711842"/>
                  <a:gd name="connsiteX7" fmla="*/ 202019 w 807766"/>
                  <a:gd name="connsiteY7" fmla="*/ 425303 h 1711842"/>
                  <a:gd name="connsiteX8" fmla="*/ 85061 w 807766"/>
                  <a:gd name="connsiteY8" fmla="*/ 595424 h 1711842"/>
                  <a:gd name="connsiteX9" fmla="*/ 244549 w 807766"/>
                  <a:gd name="connsiteY9" fmla="*/ 616689 h 1711842"/>
                  <a:gd name="connsiteX10" fmla="*/ 414670 w 807766"/>
                  <a:gd name="connsiteY10" fmla="*/ 531628 h 1711842"/>
                  <a:gd name="connsiteX11" fmla="*/ 542261 w 807766"/>
                  <a:gd name="connsiteY11" fmla="*/ 552893 h 1711842"/>
                  <a:gd name="connsiteX12" fmla="*/ 584791 w 807766"/>
                  <a:gd name="connsiteY12" fmla="*/ 680484 h 1711842"/>
                  <a:gd name="connsiteX13" fmla="*/ 499730 w 807766"/>
                  <a:gd name="connsiteY13" fmla="*/ 712382 h 1711842"/>
                  <a:gd name="connsiteX14" fmla="*/ 372140 w 807766"/>
                  <a:gd name="connsiteY14" fmla="*/ 701749 h 1711842"/>
                  <a:gd name="connsiteX15" fmla="*/ 287079 w 807766"/>
                  <a:gd name="connsiteY15" fmla="*/ 733647 h 1711842"/>
                  <a:gd name="connsiteX16" fmla="*/ 223284 w 807766"/>
                  <a:gd name="connsiteY16" fmla="*/ 797442 h 1711842"/>
                  <a:gd name="connsiteX17" fmla="*/ 318977 w 807766"/>
                  <a:gd name="connsiteY17" fmla="*/ 978196 h 1711842"/>
                  <a:gd name="connsiteX18" fmla="*/ 542261 w 807766"/>
                  <a:gd name="connsiteY18" fmla="*/ 967563 h 1711842"/>
                  <a:gd name="connsiteX19" fmla="*/ 648586 w 807766"/>
                  <a:gd name="connsiteY19" fmla="*/ 935665 h 1711842"/>
                  <a:gd name="connsiteX20" fmla="*/ 765544 w 807766"/>
                  <a:gd name="connsiteY20" fmla="*/ 1063256 h 1711842"/>
                  <a:gd name="connsiteX21" fmla="*/ 680484 w 807766"/>
                  <a:gd name="connsiteY21" fmla="*/ 1148317 h 1711842"/>
                  <a:gd name="connsiteX22" fmla="*/ 574158 w 807766"/>
                  <a:gd name="connsiteY22" fmla="*/ 1095154 h 1711842"/>
                  <a:gd name="connsiteX23" fmla="*/ 457200 w 807766"/>
                  <a:gd name="connsiteY23" fmla="*/ 1095154 h 1711842"/>
                  <a:gd name="connsiteX24" fmla="*/ 329610 w 807766"/>
                  <a:gd name="connsiteY24" fmla="*/ 1148317 h 1711842"/>
                  <a:gd name="connsiteX25" fmla="*/ 329610 w 807766"/>
                  <a:gd name="connsiteY25" fmla="*/ 1254642 h 1711842"/>
                  <a:gd name="connsiteX26" fmla="*/ 425303 w 807766"/>
                  <a:gd name="connsiteY26" fmla="*/ 1201479 h 1711842"/>
                  <a:gd name="connsiteX27" fmla="*/ 510363 w 807766"/>
                  <a:gd name="connsiteY27" fmla="*/ 1201479 h 1711842"/>
                  <a:gd name="connsiteX28" fmla="*/ 616689 w 807766"/>
                  <a:gd name="connsiteY28" fmla="*/ 1201479 h 1711842"/>
                  <a:gd name="connsiteX29" fmla="*/ 659219 w 807766"/>
                  <a:gd name="connsiteY29" fmla="*/ 1307805 h 1711842"/>
                  <a:gd name="connsiteX30" fmla="*/ 584791 w 807766"/>
                  <a:gd name="connsiteY30" fmla="*/ 1392865 h 1711842"/>
                  <a:gd name="connsiteX31" fmla="*/ 478465 w 807766"/>
                  <a:gd name="connsiteY31" fmla="*/ 1329070 h 1711842"/>
                  <a:gd name="connsiteX32" fmla="*/ 340242 w 807766"/>
                  <a:gd name="connsiteY32" fmla="*/ 1339703 h 1711842"/>
                  <a:gd name="connsiteX33" fmla="*/ 340242 w 807766"/>
                  <a:gd name="connsiteY33" fmla="*/ 1477926 h 1711842"/>
                  <a:gd name="connsiteX34" fmla="*/ 446568 w 807766"/>
                  <a:gd name="connsiteY34" fmla="*/ 1446028 h 1711842"/>
                  <a:gd name="connsiteX35" fmla="*/ 691116 w 807766"/>
                  <a:gd name="connsiteY35" fmla="*/ 1499191 h 1711842"/>
                  <a:gd name="connsiteX36" fmla="*/ 797442 w 807766"/>
                  <a:gd name="connsiteY36" fmla="*/ 1594884 h 1711842"/>
                  <a:gd name="connsiteX37" fmla="*/ 786810 w 807766"/>
                  <a:gd name="connsiteY37" fmla="*/ 1690577 h 1711842"/>
                  <a:gd name="connsiteX38" fmla="*/ 648586 w 807766"/>
                  <a:gd name="connsiteY38" fmla="*/ 1669312 h 1711842"/>
                  <a:gd name="connsiteX39" fmla="*/ 563526 w 807766"/>
                  <a:gd name="connsiteY39" fmla="*/ 1573619 h 1711842"/>
                  <a:gd name="connsiteX40" fmla="*/ 382772 w 807766"/>
                  <a:gd name="connsiteY40" fmla="*/ 1616149 h 1711842"/>
                  <a:gd name="connsiteX41" fmla="*/ 297712 w 807766"/>
                  <a:gd name="connsiteY41" fmla="*/ 1711842 h 171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7766" h="1711842">
                    <a:moveTo>
                      <a:pt x="0" y="0"/>
                    </a:moveTo>
                    <a:cubicBezTo>
                      <a:pt x="45188" y="88605"/>
                      <a:pt x="90377" y="177210"/>
                      <a:pt x="159489" y="212652"/>
                    </a:cubicBezTo>
                    <a:cubicBezTo>
                      <a:pt x="228601" y="248094"/>
                      <a:pt x="352647" y="221512"/>
                      <a:pt x="414670" y="212652"/>
                    </a:cubicBezTo>
                    <a:cubicBezTo>
                      <a:pt x="476693" y="203792"/>
                      <a:pt x="490870" y="154173"/>
                      <a:pt x="531628" y="159489"/>
                    </a:cubicBezTo>
                    <a:cubicBezTo>
                      <a:pt x="572386" y="164805"/>
                      <a:pt x="645042" y="202019"/>
                      <a:pt x="659219" y="244549"/>
                    </a:cubicBezTo>
                    <a:cubicBezTo>
                      <a:pt x="673396" y="287079"/>
                      <a:pt x="657447" y="388089"/>
                      <a:pt x="616689" y="414670"/>
                    </a:cubicBezTo>
                    <a:cubicBezTo>
                      <a:pt x="575931" y="441251"/>
                      <a:pt x="483782" y="402266"/>
                      <a:pt x="414670" y="404038"/>
                    </a:cubicBezTo>
                    <a:cubicBezTo>
                      <a:pt x="345558" y="405810"/>
                      <a:pt x="256954" y="393405"/>
                      <a:pt x="202019" y="425303"/>
                    </a:cubicBezTo>
                    <a:cubicBezTo>
                      <a:pt x="147084" y="457201"/>
                      <a:pt x="77973" y="563526"/>
                      <a:pt x="85061" y="595424"/>
                    </a:cubicBezTo>
                    <a:cubicBezTo>
                      <a:pt x="92149" y="627322"/>
                      <a:pt x="189614" y="627322"/>
                      <a:pt x="244549" y="616689"/>
                    </a:cubicBezTo>
                    <a:cubicBezTo>
                      <a:pt x="299484" y="606056"/>
                      <a:pt x="365051" y="542261"/>
                      <a:pt x="414670" y="531628"/>
                    </a:cubicBezTo>
                    <a:cubicBezTo>
                      <a:pt x="464289" y="520995"/>
                      <a:pt x="513907" y="528084"/>
                      <a:pt x="542261" y="552893"/>
                    </a:cubicBezTo>
                    <a:cubicBezTo>
                      <a:pt x="570615" y="577702"/>
                      <a:pt x="591880" y="653903"/>
                      <a:pt x="584791" y="680484"/>
                    </a:cubicBezTo>
                    <a:cubicBezTo>
                      <a:pt x="577703" y="707066"/>
                      <a:pt x="535172" y="708838"/>
                      <a:pt x="499730" y="712382"/>
                    </a:cubicBezTo>
                    <a:cubicBezTo>
                      <a:pt x="464288" y="715926"/>
                      <a:pt x="407582" y="698205"/>
                      <a:pt x="372140" y="701749"/>
                    </a:cubicBezTo>
                    <a:cubicBezTo>
                      <a:pt x="336698" y="705293"/>
                      <a:pt x="311888" y="717698"/>
                      <a:pt x="287079" y="733647"/>
                    </a:cubicBezTo>
                    <a:cubicBezTo>
                      <a:pt x="262270" y="749596"/>
                      <a:pt x="217968" y="756684"/>
                      <a:pt x="223284" y="797442"/>
                    </a:cubicBezTo>
                    <a:cubicBezTo>
                      <a:pt x="228600" y="838200"/>
                      <a:pt x="265814" y="949843"/>
                      <a:pt x="318977" y="978196"/>
                    </a:cubicBezTo>
                    <a:cubicBezTo>
                      <a:pt x="372140" y="1006549"/>
                      <a:pt x="487326" y="974652"/>
                      <a:pt x="542261" y="967563"/>
                    </a:cubicBezTo>
                    <a:cubicBezTo>
                      <a:pt x="597196" y="960475"/>
                      <a:pt x="611372" y="919716"/>
                      <a:pt x="648586" y="935665"/>
                    </a:cubicBezTo>
                    <a:cubicBezTo>
                      <a:pt x="685800" y="951614"/>
                      <a:pt x="760228" y="1027814"/>
                      <a:pt x="765544" y="1063256"/>
                    </a:cubicBezTo>
                    <a:cubicBezTo>
                      <a:pt x="770860" y="1098698"/>
                      <a:pt x="712382" y="1143001"/>
                      <a:pt x="680484" y="1148317"/>
                    </a:cubicBezTo>
                    <a:cubicBezTo>
                      <a:pt x="648586" y="1153633"/>
                      <a:pt x="611372" y="1104014"/>
                      <a:pt x="574158" y="1095154"/>
                    </a:cubicBezTo>
                    <a:cubicBezTo>
                      <a:pt x="536944" y="1086294"/>
                      <a:pt x="497958" y="1086294"/>
                      <a:pt x="457200" y="1095154"/>
                    </a:cubicBezTo>
                    <a:cubicBezTo>
                      <a:pt x="416442" y="1104014"/>
                      <a:pt x="350875" y="1121736"/>
                      <a:pt x="329610" y="1148317"/>
                    </a:cubicBezTo>
                    <a:cubicBezTo>
                      <a:pt x="308345" y="1174898"/>
                      <a:pt x="313661" y="1245782"/>
                      <a:pt x="329610" y="1254642"/>
                    </a:cubicBezTo>
                    <a:cubicBezTo>
                      <a:pt x="345559" y="1263502"/>
                      <a:pt x="395178" y="1210340"/>
                      <a:pt x="425303" y="1201479"/>
                    </a:cubicBezTo>
                    <a:cubicBezTo>
                      <a:pt x="455429" y="1192619"/>
                      <a:pt x="510363" y="1201479"/>
                      <a:pt x="510363" y="1201479"/>
                    </a:cubicBezTo>
                    <a:cubicBezTo>
                      <a:pt x="542261" y="1201479"/>
                      <a:pt x="591880" y="1183758"/>
                      <a:pt x="616689" y="1201479"/>
                    </a:cubicBezTo>
                    <a:cubicBezTo>
                      <a:pt x="641498" y="1219200"/>
                      <a:pt x="664535" y="1275907"/>
                      <a:pt x="659219" y="1307805"/>
                    </a:cubicBezTo>
                    <a:cubicBezTo>
                      <a:pt x="653903" y="1339703"/>
                      <a:pt x="614917" y="1389321"/>
                      <a:pt x="584791" y="1392865"/>
                    </a:cubicBezTo>
                    <a:cubicBezTo>
                      <a:pt x="554665" y="1396409"/>
                      <a:pt x="519223" y="1337930"/>
                      <a:pt x="478465" y="1329070"/>
                    </a:cubicBezTo>
                    <a:cubicBezTo>
                      <a:pt x="437707" y="1320210"/>
                      <a:pt x="363279" y="1314894"/>
                      <a:pt x="340242" y="1339703"/>
                    </a:cubicBezTo>
                    <a:cubicBezTo>
                      <a:pt x="317205" y="1364512"/>
                      <a:pt x="322521" y="1460205"/>
                      <a:pt x="340242" y="1477926"/>
                    </a:cubicBezTo>
                    <a:cubicBezTo>
                      <a:pt x="357963" y="1495647"/>
                      <a:pt x="388089" y="1442484"/>
                      <a:pt x="446568" y="1446028"/>
                    </a:cubicBezTo>
                    <a:cubicBezTo>
                      <a:pt x="505047" y="1449572"/>
                      <a:pt x="632637" y="1474382"/>
                      <a:pt x="691116" y="1499191"/>
                    </a:cubicBezTo>
                    <a:cubicBezTo>
                      <a:pt x="749595" y="1524000"/>
                      <a:pt x="781493" y="1562986"/>
                      <a:pt x="797442" y="1594884"/>
                    </a:cubicBezTo>
                    <a:cubicBezTo>
                      <a:pt x="813391" y="1626782"/>
                      <a:pt x="811619" y="1678172"/>
                      <a:pt x="786810" y="1690577"/>
                    </a:cubicBezTo>
                    <a:cubicBezTo>
                      <a:pt x="762001" y="1702982"/>
                      <a:pt x="685800" y="1688805"/>
                      <a:pt x="648586" y="1669312"/>
                    </a:cubicBezTo>
                    <a:cubicBezTo>
                      <a:pt x="611372" y="1649819"/>
                      <a:pt x="607828" y="1582480"/>
                      <a:pt x="563526" y="1573619"/>
                    </a:cubicBezTo>
                    <a:cubicBezTo>
                      <a:pt x="519224" y="1564759"/>
                      <a:pt x="427074" y="1593112"/>
                      <a:pt x="382772" y="1616149"/>
                    </a:cubicBezTo>
                    <a:cubicBezTo>
                      <a:pt x="338470" y="1639186"/>
                      <a:pt x="318091" y="1675514"/>
                      <a:pt x="297712" y="1711842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5" name="Přímá spojnice 14"/>
            <p:cNvCxnSpPr/>
            <p:nvPr/>
          </p:nvCxnSpPr>
          <p:spPr>
            <a:xfrm>
              <a:off x="8028384" y="3664087"/>
              <a:ext cx="538378" cy="826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endCxn id="23" idx="2"/>
            </p:cNvCxnSpPr>
            <p:nvPr/>
          </p:nvCxnSpPr>
          <p:spPr>
            <a:xfrm flipV="1">
              <a:off x="8028384" y="4685495"/>
              <a:ext cx="592638" cy="173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 flipV="1">
              <a:off x="8316416" y="5071318"/>
              <a:ext cx="288032" cy="805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H="1" flipV="1">
              <a:off x="7781795" y="5589240"/>
              <a:ext cx="388816" cy="3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élník 22"/>
            <p:cNvSpPr/>
            <p:nvPr/>
          </p:nvSpPr>
          <p:spPr>
            <a:xfrm>
              <a:off x="8566762" y="4490277"/>
              <a:ext cx="108520" cy="195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477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Akční potenciál – pracovní myokard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87"/>
          <a:stretch/>
        </p:blipFill>
        <p:spPr>
          <a:xfrm>
            <a:off x="528919" y="836712"/>
            <a:ext cx="8424936" cy="292008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23528" y="3573016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Klidový potenciál </a:t>
            </a:r>
            <a:r>
              <a:rPr lang="cs-CZ" dirty="0"/>
              <a:t>– záporné napětí na membráně (cca – 90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Jedině v tomto období je možné vyvolat depolarizaci a AP</a:t>
            </a:r>
          </a:p>
          <a:p>
            <a:r>
              <a:rPr lang="cs-CZ" b="1" dirty="0"/>
              <a:t>Akční potenciál (AP)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 průběhu AP nelze vyvolat další depolarizaci, buňka je v </a:t>
            </a:r>
            <a:r>
              <a:rPr lang="cs-CZ" b="1" dirty="0"/>
              <a:t>refrakterní fázi, </a:t>
            </a:r>
            <a:r>
              <a:rPr lang="cs-CZ" dirty="0"/>
              <a:t>čímž brání vzniku tetanického stahu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Má několik fází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Depolarizace</a:t>
            </a:r>
            <a:r>
              <a:rPr lang="cs-CZ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Fáze plató </a:t>
            </a:r>
            <a:r>
              <a:rPr lang="cs-CZ" dirty="0"/>
              <a:t>– její hlavní funkcí je prodloužení </a:t>
            </a:r>
            <a:r>
              <a:rPr lang="cs-CZ" dirty="0" err="1"/>
              <a:t>refrakterity</a:t>
            </a:r>
            <a:r>
              <a:rPr lang="cs-CZ" dirty="0"/>
              <a:t> buňky (</a:t>
            </a:r>
            <a:r>
              <a:rPr lang="cs-CZ" b="1" dirty="0"/>
              <a:t>absolutní </a:t>
            </a:r>
            <a:r>
              <a:rPr lang="cs-CZ" b="1" dirty="0" err="1"/>
              <a:t>refrakterita</a:t>
            </a:r>
            <a:r>
              <a:rPr lang="cs-CZ" dirty="0"/>
              <a:t>, nelze vyvolat další AP)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Repolarizace</a:t>
            </a:r>
            <a:r>
              <a:rPr lang="cs-CZ" dirty="0"/>
              <a:t> – </a:t>
            </a:r>
            <a:r>
              <a:rPr lang="cs-CZ" b="1" dirty="0"/>
              <a:t>relativní </a:t>
            </a:r>
            <a:r>
              <a:rPr lang="cs-CZ" b="1" dirty="0" err="1"/>
              <a:t>refrakterita</a:t>
            </a:r>
            <a:r>
              <a:rPr lang="cs-CZ" b="1" dirty="0"/>
              <a:t> </a:t>
            </a:r>
            <a:r>
              <a:rPr lang="cs-CZ" dirty="0"/>
              <a:t>(další příchozí AP může vyvolat následnou depolarizaci, která je však patologická)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39552" y="3953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Trest smrti injekcí v USA - podání chloridu draselného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4459" y="1187460"/>
            <a:ext cx="309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Zástava srdce</a:t>
            </a:r>
          </a:p>
        </p:txBody>
      </p:sp>
      <p:pic>
        <p:nvPicPr>
          <p:cNvPr id="10" name="Picture 2" descr="VÃ½sledek obrÃ¡zku pro injekce smrti trest smr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286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Ã½sledek obrÃ¡zku pro injekce smrti trest sm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77" y="4553248"/>
            <a:ext cx="2376264" cy="15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0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477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Akční potenciál – pracovní myokard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5248296" y="1073888"/>
            <a:ext cx="3572176" cy="5569321"/>
            <a:chOff x="1403649" y="1073888"/>
            <a:chExt cx="3572176" cy="5569321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0" r="43628" b="42877"/>
            <a:stretch/>
          </p:blipFill>
          <p:spPr>
            <a:xfrm>
              <a:off x="1403649" y="1073888"/>
              <a:ext cx="3572176" cy="5569321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1814431" y="1323400"/>
              <a:ext cx="551768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accent1">
                      <a:lumMod val="75000"/>
                    </a:schemeClr>
                  </a:solidFill>
                </a:rPr>
                <a:t>+20</a:t>
              </a:r>
            </a:p>
            <a:p>
              <a:pPr algn="r"/>
              <a:endParaRPr lang="cs-CZ" sz="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251520" y="1323400"/>
            <a:ext cx="4996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Akční potenciál (AP)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Depolarizace</a:t>
            </a:r>
            <a:r>
              <a:rPr lang="cs-CZ" dirty="0"/>
              <a:t> – vstup Na+ do buňky (Na je depolarizačním iontem, rychlý)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Fáze plató </a:t>
            </a:r>
            <a:r>
              <a:rPr lang="cs-CZ" dirty="0"/>
              <a:t>– vstup Ca2+ do buňky a výstup K+ z buňky (zároveň pumpování Na+ a Ca2+ z buňky)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Repolarizace</a:t>
            </a:r>
            <a:r>
              <a:rPr lang="cs-CZ" dirty="0"/>
              <a:t> – výstup K z buňky (zároveň pumpování Na+ (Na/K - </a:t>
            </a:r>
            <a:r>
              <a:rPr lang="cs-CZ" dirty="0" err="1"/>
              <a:t>ATPáza</a:t>
            </a:r>
            <a:r>
              <a:rPr lang="cs-CZ" dirty="0"/>
              <a:t>) a Ca2+ z buňky (Ca-</a:t>
            </a:r>
            <a:r>
              <a:rPr lang="cs-CZ" dirty="0" err="1"/>
              <a:t>ATPáza</a:t>
            </a:r>
            <a:r>
              <a:rPr lang="cs-CZ" dirty="0"/>
              <a:t>))</a:t>
            </a:r>
          </a:p>
          <a:p>
            <a:endParaRPr lang="cs-CZ" dirty="0"/>
          </a:p>
          <a:p>
            <a:r>
              <a:rPr lang="cs-CZ" dirty="0" err="1"/>
              <a:t>Pozn</a:t>
            </a:r>
            <a:r>
              <a:rPr lang="cs-CZ" dirty="0"/>
              <a:t>: Ionty vstupují a vystupují kanálem pasivně po </a:t>
            </a:r>
            <a:r>
              <a:rPr lang="cs-CZ" dirty="0" err="1"/>
              <a:t>konc</a:t>
            </a:r>
            <a:r>
              <a:rPr lang="cs-CZ" dirty="0"/>
              <a:t>. a el. gradientu. Pumpování iontů je aktivní děj, většinou proti gradientu</a:t>
            </a:r>
          </a:p>
        </p:txBody>
      </p:sp>
      <p:sp>
        <p:nvSpPr>
          <p:cNvPr id="7" name="TextovéPole 6"/>
          <p:cNvSpPr txBox="1"/>
          <p:nvPr/>
        </p:nvSpPr>
        <p:spPr>
          <a:xfrm rot="16401000">
            <a:off x="6108962" y="2361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depolarizace</a:t>
            </a:r>
          </a:p>
        </p:txBody>
      </p:sp>
      <p:sp>
        <p:nvSpPr>
          <p:cNvPr id="8" name="TextovéPole 7"/>
          <p:cNvSpPr txBox="1"/>
          <p:nvPr/>
        </p:nvSpPr>
        <p:spPr>
          <a:xfrm rot="4902103">
            <a:off x="7594963" y="23346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repolarizace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81056" y="1700808"/>
            <a:ext cx="8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plató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33728" y="4077072"/>
            <a:ext cx="8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výstup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39991" y="4414138"/>
            <a:ext cx="8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vstup</a:t>
            </a:r>
          </a:p>
        </p:txBody>
      </p:sp>
    </p:spTree>
    <p:extLst>
      <p:ext uri="{BB962C8B-B14F-4D97-AF65-F5344CB8AC3E}">
        <p14:creationId xmlns:p14="http://schemas.microsoft.com/office/powerpoint/2010/main" val="38826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297031"/>
            <a:ext cx="905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Akční potenciál – </a:t>
            </a:r>
            <a:r>
              <a:rPr lang="cs-CZ" sz="2800" b="1" dirty="0" err="1"/>
              <a:t>pacemakerová</a:t>
            </a:r>
            <a:r>
              <a:rPr lang="cs-CZ" sz="2800" b="1" dirty="0"/>
              <a:t> buňka (sinoatriálního uzel)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1520" y="836712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Nemá stabilní klidový  potenciál </a:t>
            </a:r>
            <a:r>
              <a:rPr lang="cs-CZ" dirty="0"/>
              <a:t>(</a:t>
            </a:r>
            <a:r>
              <a:rPr lang="cs-CZ" dirty="0" err="1"/>
              <a:t>prepotenciál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dochází k pomalé depolarizaci způsobené vstupem Ca2+ a Na+ do buňky pomalými kanály</a:t>
            </a:r>
          </a:p>
          <a:p>
            <a:r>
              <a:rPr lang="cs-CZ" b="1" dirty="0"/>
              <a:t>Akční potenciál (AP)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 vlastní rychlé depolarizaci dochází, když </a:t>
            </a:r>
            <a:r>
              <a:rPr lang="cs-CZ" dirty="0" err="1"/>
              <a:t>prepotenciál</a:t>
            </a:r>
            <a:r>
              <a:rPr lang="cs-CZ" dirty="0"/>
              <a:t> překročí práh (- 40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Depolarizace – vstup Ca2+ do </a:t>
            </a:r>
            <a:r>
              <a:rPr lang="cs-CZ" dirty="0" err="1"/>
              <a:t>buňly</a:t>
            </a:r>
            <a:r>
              <a:rPr lang="cs-CZ" dirty="0"/>
              <a:t> (vápník je depolarizačním iontem, je pomalejší)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Repolarizace – výstup K z buňky (zároveň pumpování Na+ (zároveň pumpování Na+ (Na/K - </a:t>
            </a:r>
            <a:r>
              <a:rPr lang="cs-CZ" dirty="0" err="1"/>
              <a:t>ATPáza</a:t>
            </a:r>
            <a:r>
              <a:rPr lang="cs-CZ" dirty="0"/>
              <a:t>) a Ca2+ z buňky (Ca-</a:t>
            </a:r>
            <a:r>
              <a:rPr lang="cs-CZ" dirty="0" err="1"/>
              <a:t>ATPáza</a:t>
            </a:r>
            <a:r>
              <a:rPr lang="cs-CZ" dirty="0"/>
              <a:t>))</a:t>
            </a:r>
          </a:p>
          <a:p>
            <a:endParaRPr lang="cs-CZ" dirty="0"/>
          </a:p>
          <a:p>
            <a:r>
              <a:rPr lang="cs-CZ" dirty="0" err="1"/>
              <a:t>Pozn</a:t>
            </a:r>
            <a:r>
              <a:rPr lang="cs-CZ" dirty="0"/>
              <a:t>: Ionty vstupují a vystupují kanálem pasivně po </a:t>
            </a:r>
            <a:r>
              <a:rPr lang="cs-CZ" dirty="0" err="1"/>
              <a:t>konc</a:t>
            </a:r>
            <a:r>
              <a:rPr lang="cs-CZ" dirty="0"/>
              <a:t>. a el. gradientu. Pumpování iontů je aktivní děj, většinou proti gradientu</a:t>
            </a:r>
          </a:p>
          <a:p>
            <a:endParaRPr lang="cs-CZ" dirty="0"/>
          </a:p>
          <a:p>
            <a:r>
              <a:rPr lang="cs-CZ" b="1" dirty="0"/>
              <a:t>Pomalý depolarizační </a:t>
            </a:r>
            <a:r>
              <a:rPr lang="cs-CZ" b="1" dirty="0" err="1"/>
              <a:t>prepotenciál</a:t>
            </a:r>
            <a:r>
              <a:rPr lang="cs-CZ" b="1" dirty="0"/>
              <a:t> umožňuje rytmické vznikání AP v SA uzlu - pacemaker</a:t>
            </a:r>
          </a:p>
          <a:p>
            <a:r>
              <a:rPr lang="cs-CZ" dirty="0"/>
              <a:t>Podobný tvar AP má buňka AV uzlu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220072" y="1073888"/>
            <a:ext cx="3345876" cy="5576704"/>
            <a:chOff x="3105072" y="1073888"/>
            <a:chExt cx="3345876" cy="5576704"/>
          </a:xfrm>
        </p:grpSpPr>
        <p:grpSp>
          <p:nvGrpSpPr>
            <p:cNvPr id="6" name="Skupina 5"/>
            <p:cNvGrpSpPr/>
            <p:nvPr/>
          </p:nvGrpSpPr>
          <p:grpSpPr>
            <a:xfrm>
              <a:off x="3105072" y="1073888"/>
              <a:ext cx="1179850" cy="5569321"/>
              <a:chOff x="1403649" y="1073888"/>
              <a:chExt cx="1179850" cy="5569321"/>
            </a:xfrm>
          </p:grpSpPr>
          <p:pic>
            <p:nvPicPr>
              <p:cNvPr id="3" name="Obrázek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90" r="81380" b="42877"/>
              <a:stretch/>
            </p:blipFill>
            <p:spPr>
              <a:xfrm>
                <a:off x="1403649" y="1073888"/>
                <a:ext cx="1179850" cy="5569321"/>
              </a:xfrm>
              <a:prstGeom prst="rect">
                <a:avLst/>
              </a:prstGeom>
            </p:spPr>
          </p:pic>
          <p:sp>
            <p:nvSpPr>
              <p:cNvPr id="5" name="TextovéPole 4"/>
              <p:cNvSpPr txBox="1"/>
              <p:nvPr/>
            </p:nvSpPr>
            <p:spPr>
              <a:xfrm>
                <a:off x="1814431" y="1323400"/>
                <a:ext cx="551768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+20</a:t>
                </a:r>
              </a:p>
              <a:p>
                <a:pPr algn="r"/>
                <a:endParaRPr lang="cs-CZ" sz="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17" t="4390" r="7532" b="42877"/>
            <a:stretch/>
          </p:blipFill>
          <p:spPr>
            <a:xfrm>
              <a:off x="4274284" y="1081271"/>
              <a:ext cx="2176664" cy="5569321"/>
            </a:xfrm>
            <a:prstGeom prst="rect">
              <a:avLst/>
            </a:prstGeom>
          </p:spPr>
        </p:pic>
      </p:grpSp>
      <p:sp>
        <p:nvSpPr>
          <p:cNvPr id="12" name="TextovéPole 11"/>
          <p:cNvSpPr txBox="1"/>
          <p:nvPr/>
        </p:nvSpPr>
        <p:spPr>
          <a:xfrm rot="16929209">
            <a:off x="6386703" y="2177383"/>
            <a:ext cx="1331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depolarizace</a:t>
            </a:r>
          </a:p>
        </p:txBody>
      </p:sp>
      <p:sp>
        <p:nvSpPr>
          <p:cNvPr id="13" name="TextovéPole 12"/>
          <p:cNvSpPr txBox="1"/>
          <p:nvPr/>
        </p:nvSpPr>
        <p:spPr>
          <a:xfrm rot="3521223">
            <a:off x="7316560" y="2281250"/>
            <a:ext cx="1361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repolarizace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215267" y="1533437"/>
            <a:ext cx="10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nestabilní kl. pot.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6549724" y="2118212"/>
            <a:ext cx="72008" cy="590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8233437" y="2381432"/>
            <a:ext cx="59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práh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312462" y="4108971"/>
            <a:ext cx="8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výstup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318725" y="4446037"/>
            <a:ext cx="8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vstup</a:t>
            </a:r>
          </a:p>
        </p:txBody>
      </p:sp>
    </p:spTree>
    <p:extLst>
      <p:ext uri="{BB962C8B-B14F-4D97-AF65-F5344CB8AC3E}">
        <p14:creationId xmlns:p14="http://schemas.microsoft.com/office/powerpoint/2010/main" val="3555776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743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Akční potenciál pracovní a </a:t>
            </a:r>
            <a:r>
              <a:rPr lang="cs-CZ" sz="2800" b="1" dirty="0" err="1"/>
              <a:t>pacemakerové</a:t>
            </a:r>
            <a:r>
              <a:rPr lang="cs-CZ" sz="2800" b="1" dirty="0"/>
              <a:t> buňky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2690946" y="908720"/>
            <a:ext cx="6453054" cy="5830341"/>
            <a:chOff x="2627784" y="1127051"/>
            <a:chExt cx="5647689" cy="5264060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5" r="5797" b="42170"/>
            <a:stretch/>
          </p:blipFill>
          <p:spPr>
            <a:xfrm>
              <a:off x="2635526" y="1127051"/>
              <a:ext cx="5639947" cy="526406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627784" y="1270235"/>
              <a:ext cx="551768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accent1">
                      <a:lumMod val="75000"/>
                    </a:schemeClr>
                  </a:solidFill>
                </a:rPr>
                <a:t>+20</a:t>
              </a:r>
            </a:p>
            <a:p>
              <a:pPr algn="r"/>
              <a:endParaRPr lang="cs-CZ" sz="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107504" y="1772816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Pracovní myokard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Stabilní klidový potenciál (-90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Sodíkový depolarizační proud</a:t>
            </a:r>
          </a:p>
          <a:p>
            <a:r>
              <a:rPr lang="cs-CZ" b="1" dirty="0" err="1"/>
              <a:t>Pacemakerová</a:t>
            </a:r>
            <a:r>
              <a:rPr lang="cs-CZ" b="1" dirty="0"/>
              <a:t> buňka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Nestabilní klidový potenciál </a:t>
            </a:r>
            <a:br>
              <a:rPr lang="cs-CZ" dirty="0"/>
            </a:br>
            <a:r>
              <a:rPr lang="cs-CZ" dirty="0"/>
              <a:t>(-60 až -40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Vápníkový depolarizační proud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17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Převodní systém srdeční – gradient srdeční </a:t>
            </a:r>
            <a:r>
              <a:rPr lang="cs-CZ" sz="2800" b="1" dirty="0" err="1"/>
              <a:t>automacie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087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Rytmické vytváření AP a preferenční vedení vzruchu</a:t>
            </a:r>
          </a:p>
          <a:p>
            <a:r>
              <a:rPr lang="cs-CZ" dirty="0"/>
              <a:t>Síně jsou od komor oddělené nevodivou vazivovou přepážkou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161950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Sinoatriální uzel (SA) </a:t>
            </a:r>
            <a:r>
              <a:rPr lang="cs-CZ" dirty="0"/>
              <a:t>–  vlastní frekvence 100 </a:t>
            </a:r>
            <a:r>
              <a:rPr lang="cs-CZ" dirty="0" err="1"/>
              <a:t>bpm</a:t>
            </a:r>
            <a:r>
              <a:rPr lang="cs-CZ" dirty="0"/>
              <a:t> (většinou pod tlumivým vlivem parasympatiku), rychlost vedení vzruchu 0,05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Preferenční </a:t>
            </a:r>
            <a:r>
              <a:rPr lang="cs-CZ" b="1" dirty="0" err="1"/>
              <a:t>internodální</a:t>
            </a:r>
            <a:r>
              <a:rPr lang="cs-CZ" b="1" dirty="0"/>
              <a:t> síňové spoje </a:t>
            </a:r>
            <a:r>
              <a:rPr lang="cs-CZ" dirty="0"/>
              <a:t>– rychlost vedení vzruchu 0,8 – 1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Atrioventrikulární uzel </a:t>
            </a:r>
            <a:r>
              <a:rPr lang="cs-CZ" dirty="0"/>
              <a:t>– jediný vodivý spoj mezi síněmi a komorami, vlastní frekvence 40 – 55 </a:t>
            </a:r>
            <a:r>
              <a:rPr lang="cs-CZ" dirty="0" err="1"/>
              <a:t>bpm</a:t>
            </a:r>
            <a:r>
              <a:rPr lang="cs-CZ" dirty="0"/>
              <a:t>, rychlost vedení 0,05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Hisův</a:t>
            </a:r>
            <a:r>
              <a:rPr lang="cs-CZ" b="1" dirty="0"/>
              <a:t> svazek </a:t>
            </a:r>
            <a:r>
              <a:rPr lang="cs-CZ" dirty="0"/>
              <a:t>– rychlost vedení 1 – 1,5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Tawarova raménka </a:t>
            </a:r>
            <a:r>
              <a:rPr lang="cs-CZ" dirty="0"/>
              <a:t>– rychlost vedení 1 – 1,5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Purkyňova vlákna </a:t>
            </a:r>
            <a:r>
              <a:rPr lang="cs-CZ" dirty="0"/>
              <a:t>– rychlost vedení 3 – 3,5 m/s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583771" y="31409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vlastní frekvence</a:t>
            </a:r>
          </a:p>
          <a:p>
            <a:r>
              <a:rPr lang="cs-CZ" dirty="0"/>
              <a:t> 20 – 40 </a:t>
            </a:r>
            <a:r>
              <a:rPr lang="cs-CZ" dirty="0" err="1"/>
              <a:t>bpm</a:t>
            </a:r>
            <a:endParaRPr lang="cs-CZ" dirty="0"/>
          </a:p>
        </p:txBody>
      </p:sp>
      <p:sp>
        <p:nvSpPr>
          <p:cNvPr id="6" name="Pravá složená závorka 5"/>
          <p:cNvSpPr/>
          <p:nvPr/>
        </p:nvSpPr>
        <p:spPr>
          <a:xfrm>
            <a:off x="5760132" y="3140968"/>
            <a:ext cx="396044" cy="720080"/>
          </a:xfrm>
          <a:prstGeom prst="rightBrace">
            <a:avLst>
              <a:gd name="adj1" fmla="val 1488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3528" y="4005064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Sinusový rytmus – vzruch začíná v SA uzlu</a:t>
            </a:r>
          </a:p>
          <a:p>
            <a:r>
              <a:rPr lang="cs-CZ" dirty="0" err="1"/>
              <a:t>Junkční</a:t>
            </a:r>
            <a:r>
              <a:rPr lang="cs-CZ" dirty="0"/>
              <a:t> rytmus – vzruch se tvoří v AV uzlu</a:t>
            </a:r>
          </a:p>
          <a:p>
            <a:endParaRPr lang="cs-CZ" dirty="0"/>
          </a:p>
          <a:p>
            <a:r>
              <a:rPr lang="cs-CZ" dirty="0"/>
              <a:t>Aktivace komorového myokardu – z vnitřní strany k vnější</a:t>
            </a:r>
          </a:p>
          <a:p>
            <a:r>
              <a:rPr lang="cs-CZ" dirty="0"/>
              <a:t>Repolarizace komorového myokardu – opačným směrem</a:t>
            </a:r>
          </a:p>
          <a:p>
            <a:endParaRPr lang="cs-CZ" dirty="0"/>
          </a:p>
          <a:p>
            <a:r>
              <a:rPr lang="cs-CZ" sz="1600" dirty="0" err="1"/>
              <a:t>Pozn</a:t>
            </a:r>
            <a:r>
              <a:rPr lang="cs-CZ" sz="1600" dirty="0"/>
              <a:t>: vlastní frekvence je frekvence vzniku AP  neovlivněná nervovým a hormonálním řízením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/>
          <a:stretch/>
        </p:blipFill>
        <p:spPr>
          <a:xfrm>
            <a:off x="6132277" y="4005064"/>
            <a:ext cx="2985029" cy="285293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584176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https://www.prirodovedci.cz/storage/images/410x/1611.png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386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Gradient akčního potenciálu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23876" r="9702" b="50000"/>
          <a:stretch/>
        </p:blipFill>
        <p:spPr>
          <a:xfrm>
            <a:off x="251351" y="1124745"/>
            <a:ext cx="8857153" cy="4824536"/>
          </a:xfrm>
          <a:prstGeom prst="rect">
            <a:avLst/>
          </a:prstGeom>
        </p:spPr>
      </p:pic>
      <p:sp>
        <p:nvSpPr>
          <p:cNvPr id="3" name="Volný tvar 2"/>
          <p:cNvSpPr/>
          <p:nvPr/>
        </p:nvSpPr>
        <p:spPr>
          <a:xfrm>
            <a:off x="251351" y="2792859"/>
            <a:ext cx="7087103" cy="695219"/>
          </a:xfrm>
          <a:custGeom>
            <a:avLst/>
            <a:gdLst>
              <a:gd name="connsiteX0" fmla="*/ 0 w 4535786"/>
              <a:gd name="connsiteY0" fmla="*/ 303982 h 444944"/>
              <a:gd name="connsiteX1" fmla="*/ 58847 w 4535786"/>
              <a:gd name="connsiteY1" fmla="*/ 331143 h 444944"/>
              <a:gd name="connsiteX2" fmla="*/ 113168 w 4535786"/>
              <a:gd name="connsiteY2" fmla="*/ 254188 h 444944"/>
              <a:gd name="connsiteX3" fmla="*/ 149382 w 4535786"/>
              <a:gd name="connsiteY3" fmla="*/ 136493 h 444944"/>
              <a:gd name="connsiteX4" fmla="*/ 199176 w 4535786"/>
              <a:gd name="connsiteY4" fmla="*/ 23325 h 444944"/>
              <a:gd name="connsiteX5" fmla="*/ 262550 w 4535786"/>
              <a:gd name="connsiteY5" fmla="*/ 691 h 444944"/>
              <a:gd name="connsiteX6" fmla="*/ 334978 w 4535786"/>
              <a:gd name="connsiteY6" fmla="*/ 36905 h 444944"/>
              <a:gd name="connsiteX7" fmla="*/ 430040 w 4535786"/>
              <a:gd name="connsiteY7" fmla="*/ 154600 h 444944"/>
              <a:gd name="connsiteX8" fmla="*/ 529628 w 4535786"/>
              <a:gd name="connsiteY8" fmla="*/ 313036 h 444944"/>
              <a:gd name="connsiteX9" fmla="*/ 611109 w 4535786"/>
              <a:gd name="connsiteY9" fmla="*/ 385464 h 444944"/>
              <a:gd name="connsiteX10" fmla="*/ 737857 w 4535786"/>
              <a:gd name="connsiteY10" fmla="*/ 412624 h 444944"/>
              <a:gd name="connsiteX11" fmla="*/ 896293 w 4535786"/>
              <a:gd name="connsiteY11" fmla="*/ 408097 h 444944"/>
              <a:gd name="connsiteX12" fmla="*/ 1285592 w 4535786"/>
              <a:gd name="connsiteY12" fmla="*/ 349250 h 444944"/>
              <a:gd name="connsiteX13" fmla="*/ 1606990 w 4535786"/>
              <a:gd name="connsiteY13" fmla="*/ 340196 h 444944"/>
              <a:gd name="connsiteX14" fmla="*/ 2077770 w 4535786"/>
              <a:gd name="connsiteY14" fmla="*/ 335669 h 444944"/>
              <a:gd name="connsiteX15" fmla="*/ 2295053 w 4535786"/>
              <a:gd name="connsiteY15" fmla="*/ 335669 h 444944"/>
              <a:gd name="connsiteX16" fmla="*/ 2376535 w 4535786"/>
              <a:gd name="connsiteY16" fmla="*/ 335669 h 444944"/>
              <a:gd name="connsiteX17" fmla="*/ 2399168 w 4535786"/>
              <a:gd name="connsiteY17" fmla="*/ 299456 h 444944"/>
              <a:gd name="connsiteX18" fmla="*/ 2417275 w 4535786"/>
              <a:gd name="connsiteY18" fmla="*/ 199867 h 444944"/>
              <a:gd name="connsiteX19" fmla="*/ 2435382 w 4535786"/>
              <a:gd name="connsiteY19" fmla="*/ 109333 h 444944"/>
              <a:gd name="connsiteX20" fmla="*/ 2453489 w 4535786"/>
              <a:gd name="connsiteY20" fmla="*/ 41432 h 444944"/>
              <a:gd name="connsiteX21" fmla="*/ 2489703 w 4535786"/>
              <a:gd name="connsiteY21" fmla="*/ 14271 h 444944"/>
              <a:gd name="connsiteX22" fmla="*/ 2571184 w 4535786"/>
              <a:gd name="connsiteY22" fmla="*/ 36905 h 444944"/>
              <a:gd name="connsiteX23" fmla="*/ 2661719 w 4535786"/>
              <a:gd name="connsiteY23" fmla="*/ 118386 h 444944"/>
              <a:gd name="connsiteX24" fmla="*/ 2770360 w 4535786"/>
              <a:gd name="connsiteY24" fmla="*/ 281349 h 444944"/>
              <a:gd name="connsiteX25" fmla="*/ 2869948 w 4535786"/>
              <a:gd name="connsiteY25" fmla="*/ 394517 h 444944"/>
              <a:gd name="connsiteX26" fmla="*/ 2987643 w 4535786"/>
              <a:gd name="connsiteY26" fmla="*/ 430731 h 444944"/>
              <a:gd name="connsiteX27" fmla="*/ 3155133 w 4535786"/>
              <a:gd name="connsiteY27" fmla="*/ 444311 h 444944"/>
              <a:gd name="connsiteX28" fmla="*/ 3490111 w 4535786"/>
              <a:gd name="connsiteY28" fmla="*/ 412624 h 444944"/>
              <a:gd name="connsiteX29" fmla="*/ 3725501 w 4535786"/>
              <a:gd name="connsiteY29" fmla="*/ 394517 h 444944"/>
              <a:gd name="connsiteX30" fmla="*/ 4069533 w 4535786"/>
              <a:gd name="connsiteY30" fmla="*/ 371883 h 444944"/>
              <a:gd name="connsiteX31" fmla="*/ 4359243 w 4535786"/>
              <a:gd name="connsiteY31" fmla="*/ 340196 h 444944"/>
              <a:gd name="connsiteX32" fmla="*/ 4535786 w 4535786"/>
              <a:gd name="connsiteY32" fmla="*/ 299456 h 44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35786" h="444944">
                <a:moveTo>
                  <a:pt x="0" y="303982"/>
                </a:moveTo>
                <a:cubicBezTo>
                  <a:pt x="19993" y="321712"/>
                  <a:pt x="39986" y="339442"/>
                  <a:pt x="58847" y="331143"/>
                </a:cubicBezTo>
                <a:cubicBezTo>
                  <a:pt x="77708" y="322844"/>
                  <a:pt x="98079" y="286630"/>
                  <a:pt x="113168" y="254188"/>
                </a:cubicBezTo>
                <a:cubicBezTo>
                  <a:pt x="128257" y="221746"/>
                  <a:pt x="135047" y="174970"/>
                  <a:pt x="149382" y="136493"/>
                </a:cubicBezTo>
                <a:cubicBezTo>
                  <a:pt x="163717" y="98016"/>
                  <a:pt x="180315" y="45959"/>
                  <a:pt x="199176" y="23325"/>
                </a:cubicBezTo>
                <a:cubicBezTo>
                  <a:pt x="218037" y="691"/>
                  <a:pt x="239916" y="-1572"/>
                  <a:pt x="262550" y="691"/>
                </a:cubicBezTo>
                <a:cubicBezTo>
                  <a:pt x="285184" y="2954"/>
                  <a:pt x="307063" y="11253"/>
                  <a:pt x="334978" y="36905"/>
                </a:cubicBezTo>
                <a:cubicBezTo>
                  <a:pt x="362893" y="62556"/>
                  <a:pt x="397598" y="108578"/>
                  <a:pt x="430040" y="154600"/>
                </a:cubicBezTo>
                <a:cubicBezTo>
                  <a:pt x="462482" y="200622"/>
                  <a:pt x="499450" y="274559"/>
                  <a:pt x="529628" y="313036"/>
                </a:cubicBezTo>
                <a:cubicBezTo>
                  <a:pt x="559806" y="351513"/>
                  <a:pt x="576404" y="368866"/>
                  <a:pt x="611109" y="385464"/>
                </a:cubicBezTo>
                <a:cubicBezTo>
                  <a:pt x="645814" y="402062"/>
                  <a:pt x="690326" y="408852"/>
                  <a:pt x="737857" y="412624"/>
                </a:cubicBezTo>
                <a:cubicBezTo>
                  <a:pt x="785388" y="416396"/>
                  <a:pt x="805004" y="418659"/>
                  <a:pt x="896293" y="408097"/>
                </a:cubicBezTo>
                <a:cubicBezTo>
                  <a:pt x="987582" y="397535"/>
                  <a:pt x="1167143" y="360567"/>
                  <a:pt x="1285592" y="349250"/>
                </a:cubicBezTo>
                <a:cubicBezTo>
                  <a:pt x="1404042" y="337933"/>
                  <a:pt x="1606990" y="340196"/>
                  <a:pt x="1606990" y="340196"/>
                </a:cubicBezTo>
                <a:lnTo>
                  <a:pt x="2077770" y="335669"/>
                </a:lnTo>
                <a:lnTo>
                  <a:pt x="2295053" y="335669"/>
                </a:lnTo>
                <a:cubicBezTo>
                  <a:pt x="2344847" y="335669"/>
                  <a:pt x="2359183" y="341704"/>
                  <a:pt x="2376535" y="335669"/>
                </a:cubicBezTo>
                <a:cubicBezTo>
                  <a:pt x="2393887" y="329634"/>
                  <a:pt x="2392378" y="322090"/>
                  <a:pt x="2399168" y="299456"/>
                </a:cubicBezTo>
                <a:cubicBezTo>
                  <a:pt x="2405958" y="276822"/>
                  <a:pt x="2411239" y="231554"/>
                  <a:pt x="2417275" y="199867"/>
                </a:cubicBezTo>
                <a:cubicBezTo>
                  <a:pt x="2423311" y="168180"/>
                  <a:pt x="2429346" y="135739"/>
                  <a:pt x="2435382" y="109333"/>
                </a:cubicBezTo>
                <a:cubicBezTo>
                  <a:pt x="2441418" y="82927"/>
                  <a:pt x="2444436" y="57276"/>
                  <a:pt x="2453489" y="41432"/>
                </a:cubicBezTo>
                <a:cubicBezTo>
                  <a:pt x="2462543" y="25588"/>
                  <a:pt x="2470087" y="15025"/>
                  <a:pt x="2489703" y="14271"/>
                </a:cubicBezTo>
                <a:cubicBezTo>
                  <a:pt x="2509319" y="13517"/>
                  <a:pt x="2542515" y="19552"/>
                  <a:pt x="2571184" y="36905"/>
                </a:cubicBezTo>
                <a:cubicBezTo>
                  <a:pt x="2599853" y="54257"/>
                  <a:pt x="2628523" y="77645"/>
                  <a:pt x="2661719" y="118386"/>
                </a:cubicBezTo>
                <a:cubicBezTo>
                  <a:pt x="2694915" y="159127"/>
                  <a:pt x="2735655" y="235327"/>
                  <a:pt x="2770360" y="281349"/>
                </a:cubicBezTo>
                <a:cubicBezTo>
                  <a:pt x="2805065" y="327371"/>
                  <a:pt x="2833734" y="369620"/>
                  <a:pt x="2869948" y="394517"/>
                </a:cubicBezTo>
                <a:cubicBezTo>
                  <a:pt x="2906162" y="419414"/>
                  <a:pt x="2940112" y="422432"/>
                  <a:pt x="2987643" y="430731"/>
                </a:cubicBezTo>
                <a:cubicBezTo>
                  <a:pt x="3035174" y="439030"/>
                  <a:pt x="3071388" y="447329"/>
                  <a:pt x="3155133" y="444311"/>
                </a:cubicBezTo>
                <a:cubicBezTo>
                  <a:pt x="3238878" y="441293"/>
                  <a:pt x="3395050" y="420923"/>
                  <a:pt x="3490111" y="412624"/>
                </a:cubicBezTo>
                <a:cubicBezTo>
                  <a:pt x="3585172" y="404325"/>
                  <a:pt x="3725501" y="394517"/>
                  <a:pt x="3725501" y="394517"/>
                </a:cubicBezTo>
                <a:lnTo>
                  <a:pt x="4069533" y="371883"/>
                </a:lnTo>
                <a:cubicBezTo>
                  <a:pt x="4175157" y="362830"/>
                  <a:pt x="4281534" y="352267"/>
                  <a:pt x="4359243" y="340196"/>
                </a:cubicBezTo>
                <a:cubicBezTo>
                  <a:pt x="4436952" y="328125"/>
                  <a:pt x="4486369" y="313790"/>
                  <a:pt x="4535786" y="29945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398881" y="3025147"/>
            <a:ext cx="6959142" cy="828972"/>
          </a:xfrm>
          <a:custGeom>
            <a:avLst/>
            <a:gdLst>
              <a:gd name="connsiteX0" fmla="*/ 0 w 4453890"/>
              <a:gd name="connsiteY0" fmla="*/ 526018 h 530547"/>
              <a:gd name="connsiteX1" fmla="*/ 278130 w 4453890"/>
              <a:gd name="connsiteY1" fmla="*/ 529828 h 530547"/>
              <a:gd name="connsiteX2" fmla="*/ 293370 w 4453890"/>
              <a:gd name="connsiteY2" fmla="*/ 529828 h 530547"/>
              <a:gd name="connsiteX3" fmla="*/ 308610 w 4453890"/>
              <a:gd name="connsiteY3" fmla="*/ 526018 h 530547"/>
              <a:gd name="connsiteX4" fmla="*/ 312420 w 4453890"/>
              <a:gd name="connsiteY4" fmla="*/ 484108 h 530547"/>
              <a:gd name="connsiteX5" fmla="*/ 316230 w 4453890"/>
              <a:gd name="connsiteY5" fmla="*/ 225028 h 530547"/>
              <a:gd name="connsiteX6" fmla="*/ 316230 w 4453890"/>
              <a:gd name="connsiteY6" fmla="*/ 38338 h 530547"/>
              <a:gd name="connsiteX7" fmla="*/ 316230 w 4453890"/>
              <a:gd name="connsiteY7" fmla="*/ 4048 h 530547"/>
              <a:gd name="connsiteX8" fmla="*/ 335280 w 4453890"/>
              <a:gd name="connsiteY8" fmla="*/ 57388 h 530547"/>
              <a:gd name="connsiteX9" fmla="*/ 411480 w 4453890"/>
              <a:gd name="connsiteY9" fmla="*/ 133588 h 530547"/>
              <a:gd name="connsiteX10" fmla="*/ 506730 w 4453890"/>
              <a:gd name="connsiteY10" fmla="*/ 186928 h 530547"/>
              <a:gd name="connsiteX11" fmla="*/ 605790 w 4453890"/>
              <a:gd name="connsiteY11" fmla="*/ 232648 h 530547"/>
              <a:gd name="connsiteX12" fmla="*/ 701040 w 4453890"/>
              <a:gd name="connsiteY12" fmla="*/ 358378 h 530547"/>
              <a:gd name="connsiteX13" fmla="*/ 765810 w 4453890"/>
              <a:gd name="connsiteY13" fmla="*/ 468868 h 530547"/>
              <a:gd name="connsiteX14" fmla="*/ 796290 w 4453890"/>
              <a:gd name="connsiteY14" fmla="*/ 518398 h 530547"/>
              <a:gd name="connsiteX15" fmla="*/ 830580 w 4453890"/>
              <a:gd name="connsiteY15" fmla="*/ 529828 h 530547"/>
              <a:gd name="connsiteX16" fmla="*/ 1036320 w 4453890"/>
              <a:gd name="connsiteY16" fmla="*/ 526018 h 530547"/>
              <a:gd name="connsiteX17" fmla="*/ 2510790 w 4453890"/>
              <a:gd name="connsiteY17" fmla="*/ 522208 h 530547"/>
              <a:gd name="connsiteX18" fmla="*/ 2533650 w 4453890"/>
              <a:gd name="connsiteY18" fmla="*/ 522208 h 530547"/>
              <a:gd name="connsiteX19" fmla="*/ 2575560 w 4453890"/>
              <a:gd name="connsiteY19" fmla="*/ 514588 h 530547"/>
              <a:gd name="connsiteX20" fmla="*/ 2579370 w 4453890"/>
              <a:gd name="connsiteY20" fmla="*/ 381238 h 530547"/>
              <a:gd name="connsiteX21" fmla="*/ 2579370 w 4453890"/>
              <a:gd name="connsiteY21" fmla="*/ 263128 h 530547"/>
              <a:gd name="connsiteX22" fmla="*/ 2579370 w 4453890"/>
              <a:gd name="connsiteY22" fmla="*/ 156448 h 530547"/>
              <a:gd name="connsiteX23" fmla="*/ 2586990 w 4453890"/>
              <a:gd name="connsiteY23" fmla="*/ 7858 h 530547"/>
              <a:gd name="connsiteX24" fmla="*/ 2598420 w 4453890"/>
              <a:gd name="connsiteY24" fmla="*/ 19288 h 530547"/>
              <a:gd name="connsiteX25" fmla="*/ 2667000 w 4453890"/>
              <a:gd name="connsiteY25" fmla="*/ 91678 h 530547"/>
              <a:gd name="connsiteX26" fmla="*/ 2766060 w 4453890"/>
              <a:gd name="connsiteY26" fmla="*/ 171688 h 530547"/>
              <a:gd name="connsiteX27" fmla="*/ 2861310 w 4453890"/>
              <a:gd name="connsiteY27" fmla="*/ 221218 h 530547"/>
              <a:gd name="connsiteX28" fmla="*/ 2922270 w 4453890"/>
              <a:gd name="connsiteY28" fmla="*/ 305038 h 530547"/>
              <a:gd name="connsiteX29" fmla="*/ 2952750 w 4453890"/>
              <a:gd name="connsiteY29" fmla="*/ 385048 h 530547"/>
              <a:gd name="connsiteX30" fmla="*/ 3017520 w 4453890"/>
              <a:gd name="connsiteY30" fmla="*/ 476488 h 530547"/>
              <a:gd name="connsiteX31" fmla="*/ 3070860 w 4453890"/>
              <a:gd name="connsiteY31" fmla="*/ 510778 h 530547"/>
              <a:gd name="connsiteX32" fmla="*/ 3108960 w 4453890"/>
              <a:gd name="connsiteY32" fmla="*/ 510778 h 530547"/>
              <a:gd name="connsiteX33" fmla="*/ 3288030 w 4453890"/>
              <a:gd name="connsiteY33" fmla="*/ 526018 h 530547"/>
              <a:gd name="connsiteX34" fmla="*/ 4072890 w 4453890"/>
              <a:gd name="connsiteY34" fmla="*/ 526018 h 530547"/>
              <a:gd name="connsiteX35" fmla="*/ 4198620 w 4453890"/>
              <a:gd name="connsiteY35" fmla="*/ 526018 h 530547"/>
              <a:gd name="connsiteX36" fmla="*/ 4328160 w 4453890"/>
              <a:gd name="connsiteY36" fmla="*/ 529828 h 530547"/>
              <a:gd name="connsiteX37" fmla="*/ 4453890 w 4453890"/>
              <a:gd name="connsiteY37" fmla="*/ 529828 h 530547"/>
              <a:gd name="connsiteX0" fmla="*/ 0 w 4453890"/>
              <a:gd name="connsiteY0" fmla="*/ 526018 h 530547"/>
              <a:gd name="connsiteX1" fmla="*/ 278130 w 4453890"/>
              <a:gd name="connsiteY1" fmla="*/ 529828 h 530547"/>
              <a:gd name="connsiteX2" fmla="*/ 293370 w 4453890"/>
              <a:gd name="connsiteY2" fmla="*/ 529828 h 530547"/>
              <a:gd name="connsiteX3" fmla="*/ 308610 w 4453890"/>
              <a:gd name="connsiteY3" fmla="*/ 526018 h 530547"/>
              <a:gd name="connsiteX4" fmla="*/ 312420 w 4453890"/>
              <a:gd name="connsiteY4" fmla="*/ 484108 h 530547"/>
              <a:gd name="connsiteX5" fmla="*/ 316230 w 4453890"/>
              <a:gd name="connsiteY5" fmla="*/ 225028 h 530547"/>
              <a:gd name="connsiteX6" fmla="*/ 316230 w 4453890"/>
              <a:gd name="connsiteY6" fmla="*/ 38338 h 530547"/>
              <a:gd name="connsiteX7" fmla="*/ 316230 w 4453890"/>
              <a:gd name="connsiteY7" fmla="*/ 4048 h 530547"/>
              <a:gd name="connsiteX8" fmla="*/ 335280 w 4453890"/>
              <a:gd name="connsiteY8" fmla="*/ 57388 h 530547"/>
              <a:gd name="connsiteX9" fmla="*/ 411480 w 4453890"/>
              <a:gd name="connsiteY9" fmla="*/ 133588 h 530547"/>
              <a:gd name="connsiteX10" fmla="*/ 506730 w 4453890"/>
              <a:gd name="connsiteY10" fmla="*/ 186928 h 530547"/>
              <a:gd name="connsiteX11" fmla="*/ 605790 w 4453890"/>
              <a:gd name="connsiteY11" fmla="*/ 232648 h 530547"/>
              <a:gd name="connsiteX12" fmla="*/ 701040 w 4453890"/>
              <a:gd name="connsiteY12" fmla="*/ 358378 h 530547"/>
              <a:gd name="connsiteX13" fmla="*/ 765810 w 4453890"/>
              <a:gd name="connsiteY13" fmla="*/ 468868 h 530547"/>
              <a:gd name="connsiteX14" fmla="*/ 796290 w 4453890"/>
              <a:gd name="connsiteY14" fmla="*/ 518398 h 530547"/>
              <a:gd name="connsiteX15" fmla="*/ 830580 w 4453890"/>
              <a:gd name="connsiteY15" fmla="*/ 529828 h 530547"/>
              <a:gd name="connsiteX16" fmla="*/ 1036320 w 4453890"/>
              <a:gd name="connsiteY16" fmla="*/ 526018 h 530547"/>
              <a:gd name="connsiteX17" fmla="*/ 2510790 w 4453890"/>
              <a:gd name="connsiteY17" fmla="*/ 522208 h 530547"/>
              <a:gd name="connsiteX18" fmla="*/ 2533650 w 4453890"/>
              <a:gd name="connsiteY18" fmla="*/ 522208 h 530547"/>
              <a:gd name="connsiteX19" fmla="*/ 2575560 w 4453890"/>
              <a:gd name="connsiteY19" fmla="*/ 514588 h 530547"/>
              <a:gd name="connsiteX20" fmla="*/ 2579370 w 4453890"/>
              <a:gd name="connsiteY20" fmla="*/ 381238 h 530547"/>
              <a:gd name="connsiteX21" fmla="*/ 2579370 w 4453890"/>
              <a:gd name="connsiteY21" fmla="*/ 263128 h 530547"/>
              <a:gd name="connsiteX22" fmla="*/ 2579370 w 4453890"/>
              <a:gd name="connsiteY22" fmla="*/ 156448 h 530547"/>
              <a:gd name="connsiteX23" fmla="*/ 2586990 w 4453890"/>
              <a:gd name="connsiteY23" fmla="*/ 7858 h 530547"/>
              <a:gd name="connsiteX24" fmla="*/ 2598420 w 4453890"/>
              <a:gd name="connsiteY24" fmla="*/ 19288 h 530547"/>
              <a:gd name="connsiteX25" fmla="*/ 2667000 w 4453890"/>
              <a:gd name="connsiteY25" fmla="*/ 91678 h 530547"/>
              <a:gd name="connsiteX26" fmla="*/ 2766060 w 4453890"/>
              <a:gd name="connsiteY26" fmla="*/ 171688 h 530547"/>
              <a:gd name="connsiteX27" fmla="*/ 2861310 w 4453890"/>
              <a:gd name="connsiteY27" fmla="*/ 221218 h 530547"/>
              <a:gd name="connsiteX28" fmla="*/ 2922270 w 4453890"/>
              <a:gd name="connsiteY28" fmla="*/ 305038 h 530547"/>
              <a:gd name="connsiteX29" fmla="*/ 2952750 w 4453890"/>
              <a:gd name="connsiteY29" fmla="*/ 385048 h 530547"/>
              <a:gd name="connsiteX30" fmla="*/ 3017520 w 4453890"/>
              <a:gd name="connsiteY30" fmla="*/ 476488 h 530547"/>
              <a:gd name="connsiteX31" fmla="*/ 3070860 w 4453890"/>
              <a:gd name="connsiteY31" fmla="*/ 510778 h 530547"/>
              <a:gd name="connsiteX32" fmla="*/ 3108960 w 4453890"/>
              <a:gd name="connsiteY32" fmla="*/ 510778 h 530547"/>
              <a:gd name="connsiteX33" fmla="*/ 3288030 w 4453890"/>
              <a:gd name="connsiteY33" fmla="*/ 526018 h 530547"/>
              <a:gd name="connsiteX34" fmla="*/ 4072890 w 4453890"/>
              <a:gd name="connsiteY34" fmla="*/ 526018 h 530547"/>
              <a:gd name="connsiteX35" fmla="*/ 4198620 w 4453890"/>
              <a:gd name="connsiteY35" fmla="*/ 526018 h 530547"/>
              <a:gd name="connsiteX36" fmla="*/ 4328160 w 4453890"/>
              <a:gd name="connsiteY36" fmla="*/ 529828 h 530547"/>
              <a:gd name="connsiteX37" fmla="*/ 4453890 w 4453890"/>
              <a:gd name="connsiteY37" fmla="*/ 529828 h 53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53890" h="530547">
                <a:moveTo>
                  <a:pt x="0" y="526018"/>
                </a:moveTo>
                <a:lnTo>
                  <a:pt x="278130" y="529828"/>
                </a:lnTo>
                <a:cubicBezTo>
                  <a:pt x="327025" y="530463"/>
                  <a:pt x="288290" y="530463"/>
                  <a:pt x="293370" y="529828"/>
                </a:cubicBezTo>
                <a:cubicBezTo>
                  <a:pt x="298450" y="529193"/>
                  <a:pt x="305435" y="533638"/>
                  <a:pt x="308610" y="526018"/>
                </a:cubicBezTo>
                <a:cubicBezTo>
                  <a:pt x="311785" y="518398"/>
                  <a:pt x="311150" y="534273"/>
                  <a:pt x="312420" y="484108"/>
                </a:cubicBezTo>
                <a:cubicBezTo>
                  <a:pt x="313690" y="433943"/>
                  <a:pt x="315595" y="299323"/>
                  <a:pt x="316230" y="225028"/>
                </a:cubicBezTo>
                <a:cubicBezTo>
                  <a:pt x="316865" y="150733"/>
                  <a:pt x="316230" y="38338"/>
                  <a:pt x="316230" y="38338"/>
                </a:cubicBezTo>
                <a:cubicBezTo>
                  <a:pt x="316230" y="1508"/>
                  <a:pt x="313055" y="873"/>
                  <a:pt x="316230" y="4048"/>
                </a:cubicBezTo>
                <a:cubicBezTo>
                  <a:pt x="319405" y="7223"/>
                  <a:pt x="319405" y="35798"/>
                  <a:pt x="335280" y="57388"/>
                </a:cubicBezTo>
                <a:cubicBezTo>
                  <a:pt x="351155" y="78978"/>
                  <a:pt x="382905" y="111998"/>
                  <a:pt x="411480" y="133588"/>
                </a:cubicBezTo>
                <a:cubicBezTo>
                  <a:pt x="440055" y="155178"/>
                  <a:pt x="474345" y="170418"/>
                  <a:pt x="506730" y="186928"/>
                </a:cubicBezTo>
                <a:cubicBezTo>
                  <a:pt x="539115" y="203438"/>
                  <a:pt x="573405" y="204073"/>
                  <a:pt x="605790" y="232648"/>
                </a:cubicBezTo>
                <a:cubicBezTo>
                  <a:pt x="638175" y="261223"/>
                  <a:pt x="674370" y="319008"/>
                  <a:pt x="701040" y="358378"/>
                </a:cubicBezTo>
                <a:cubicBezTo>
                  <a:pt x="727710" y="397748"/>
                  <a:pt x="749935" y="442198"/>
                  <a:pt x="765810" y="468868"/>
                </a:cubicBezTo>
                <a:cubicBezTo>
                  <a:pt x="781685" y="495538"/>
                  <a:pt x="785495" y="508238"/>
                  <a:pt x="796290" y="518398"/>
                </a:cubicBezTo>
                <a:cubicBezTo>
                  <a:pt x="807085" y="528558"/>
                  <a:pt x="790575" y="528558"/>
                  <a:pt x="830580" y="529828"/>
                </a:cubicBezTo>
                <a:cubicBezTo>
                  <a:pt x="870585" y="531098"/>
                  <a:pt x="1036320" y="526018"/>
                  <a:pt x="1036320" y="526018"/>
                </a:cubicBezTo>
                <a:lnTo>
                  <a:pt x="2510790" y="522208"/>
                </a:lnTo>
                <a:cubicBezTo>
                  <a:pt x="2539365" y="521573"/>
                  <a:pt x="2522855" y="523478"/>
                  <a:pt x="2533650" y="522208"/>
                </a:cubicBezTo>
                <a:cubicBezTo>
                  <a:pt x="2544445" y="520938"/>
                  <a:pt x="2567940" y="538083"/>
                  <a:pt x="2575560" y="514588"/>
                </a:cubicBezTo>
                <a:cubicBezTo>
                  <a:pt x="2583180" y="491093"/>
                  <a:pt x="2578735" y="423148"/>
                  <a:pt x="2579370" y="381238"/>
                </a:cubicBezTo>
                <a:cubicBezTo>
                  <a:pt x="2580005" y="339328"/>
                  <a:pt x="2579370" y="263128"/>
                  <a:pt x="2579370" y="263128"/>
                </a:cubicBezTo>
                <a:cubicBezTo>
                  <a:pt x="2579370" y="225663"/>
                  <a:pt x="2578100" y="198993"/>
                  <a:pt x="2579370" y="156448"/>
                </a:cubicBezTo>
                <a:cubicBezTo>
                  <a:pt x="2580640" y="113903"/>
                  <a:pt x="2583815" y="30718"/>
                  <a:pt x="2586990" y="7858"/>
                </a:cubicBezTo>
                <a:cubicBezTo>
                  <a:pt x="2590165" y="-15002"/>
                  <a:pt x="2598420" y="19288"/>
                  <a:pt x="2598420" y="19288"/>
                </a:cubicBezTo>
                <a:cubicBezTo>
                  <a:pt x="2611755" y="33258"/>
                  <a:pt x="2639060" y="66278"/>
                  <a:pt x="2667000" y="91678"/>
                </a:cubicBezTo>
                <a:cubicBezTo>
                  <a:pt x="2694940" y="117078"/>
                  <a:pt x="2733675" y="150098"/>
                  <a:pt x="2766060" y="171688"/>
                </a:cubicBezTo>
                <a:cubicBezTo>
                  <a:pt x="2798445" y="193278"/>
                  <a:pt x="2835275" y="198993"/>
                  <a:pt x="2861310" y="221218"/>
                </a:cubicBezTo>
                <a:cubicBezTo>
                  <a:pt x="2887345" y="243443"/>
                  <a:pt x="2907030" y="277733"/>
                  <a:pt x="2922270" y="305038"/>
                </a:cubicBezTo>
                <a:cubicBezTo>
                  <a:pt x="2937510" y="332343"/>
                  <a:pt x="2936875" y="356473"/>
                  <a:pt x="2952750" y="385048"/>
                </a:cubicBezTo>
                <a:cubicBezTo>
                  <a:pt x="2968625" y="413623"/>
                  <a:pt x="2997835" y="455533"/>
                  <a:pt x="3017520" y="476488"/>
                </a:cubicBezTo>
                <a:cubicBezTo>
                  <a:pt x="3037205" y="497443"/>
                  <a:pt x="3055620" y="505063"/>
                  <a:pt x="3070860" y="510778"/>
                </a:cubicBezTo>
                <a:cubicBezTo>
                  <a:pt x="3086100" y="516493"/>
                  <a:pt x="3072765" y="508238"/>
                  <a:pt x="3108960" y="510778"/>
                </a:cubicBezTo>
                <a:cubicBezTo>
                  <a:pt x="3145155" y="513318"/>
                  <a:pt x="3127375" y="523478"/>
                  <a:pt x="3288030" y="526018"/>
                </a:cubicBezTo>
                <a:cubicBezTo>
                  <a:pt x="3448685" y="528558"/>
                  <a:pt x="4072890" y="526018"/>
                  <a:pt x="4072890" y="526018"/>
                </a:cubicBezTo>
                <a:lnTo>
                  <a:pt x="4198620" y="526018"/>
                </a:lnTo>
                <a:cubicBezTo>
                  <a:pt x="4241165" y="526653"/>
                  <a:pt x="4285615" y="529193"/>
                  <a:pt x="4328160" y="529828"/>
                </a:cubicBezTo>
                <a:cubicBezTo>
                  <a:pt x="4370705" y="530463"/>
                  <a:pt x="4412297" y="530145"/>
                  <a:pt x="4453890" y="52982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375069" y="3435275"/>
            <a:ext cx="6965095" cy="801143"/>
          </a:xfrm>
          <a:custGeom>
            <a:avLst/>
            <a:gdLst>
              <a:gd name="connsiteX0" fmla="*/ 0 w 4457700"/>
              <a:gd name="connsiteY0" fmla="*/ 454034 h 512736"/>
              <a:gd name="connsiteX1" fmla="*/ 160020 w 4457700"/>
              <a:gd name="connsiteY1" fmla="*/ 454034 h 512736"/>
              <a:gd name="connsiteX2" fmla="*/ 300990 w 4457700"/>
              <a:gd name="connsiteY2" fmla="*/ 438794 h 512736"/>
              <a:gd name="connsiteX3" fmla="*/ 331470 w 4457700"/>
              <a:gd name="connsiteY3" fmla="*/ 427364 h 512736"/>
              <a:gd name="connsiteX4" fmla="*/ 361950 w 4457700"/>
              <a:gd name="connsiteY4" fmla="*/ 328304 h 512736"/>
              <a:gd name="connsiteX5" fmla="*/ 373380 w 4457700"/>
              <a:gd name="connsiteY5" fmla="*/ 172094 h 512736"/>
              <a:gd name="connsiteX6" fmla="*/ 377190 w 4457700"/>
              <a:gd name="connsiteY6" fmla="*/ 61604 h 512736"/>
              <a:gd name="connsiteX7" fmla="*/ 392430 w 4457700"/>
              <a:gd name="connsiteY7" fmla="*/ 4454 h 512736"/>
              <a:gd name="connsiteX8" fmla="*/ 502920 w 4457700"/>
              <a:gd name="connsiteY8" fmla="*/ 15884 h 512736"/>
              <a:gd name="connsiteX9" fmla="*/ 613410 w 4457700"/>
              <a:gd name="connsiteY9" fmla="*/ 84464 h 512736"/>
              <a:gd name="connsiteX10" fmla="*/ 674370 w 4457700"/>
              <a:gd name="connsiteY10" fmla="*/ 191144 h 512736"/>
              <a:gd name="connsiteX11" fmla="*/ 731520 w 4457700"/>
              <a:gd name="connsiteY11" fmla="*/ 328304 h 512736"/>
              <a:gd name="connsiteX12" fmla="*/ 784860 w 4457700"/>
              <a:gd name="connsiteY12" fmla="*/ 434984 h 512736"/>
              <a:gd name="connsiteX13" fmla="*/ 895350 w 4457700"/>
              <a:gd name="connsiteY13" fmla="*/ 507374 h 512736"/>
              <a:gd name="connsiteX14" fmla="*/ 971550 w 4457700"/>
              <a:gd name="connsiteY14" fmla="*/ 507374 h 512736"/>
              <a:gd name="connsiteX15" fmla="*/ 1885950 w 4457700"/>
              <a:gd name="connsiteY15" fmla="*/ 473084 h 512736"/>
              <a:gd name="connsiteX16" fmla="*/ 2213610 w 4457700"/>
              <a:gd name="connsiteY16" fmla="*/ 434984 h 512736"/>
              <a:gd name="connsiteX17" fmla="*/ 2453640 w 4457700"/>
              <a:gd name="connsiteY17" fmla="*/ 427364 h 512736"/>
              <a:gd name="connsiteX18" fmla="*/ 2606040 w 4457700"/>
              <a:gd name="connsiteY18" fmla="*/ 396884 h 512736"/>
              <a:gd name="connsiteX19" fmla="*/ 2632710 w 4457700"/>
              <a:gd name="connsiteY19" fmla="*/ 370214 h 512736"/>
              <a:gd name="connsiteX20" fmla="*/ 2655570 w 4457700"/>
              <a:gd name="connsiteY20" fmla="*/ 267344 h 512736"/>
              <a:gd name="connsiteX21" fmla="*/ 2659380 w 4457700"/>
              <a:gd name="connsiteY21" fmla="*/ 137804 h 512736"/>
              <a:gd name="connsiteX22" fmla="*/ 2667000 w 4457700"/>
              <a:gd name="connsiteY22" fmla="*/ 53984 h 512736"/>
              <a:gd name="connsiteX23" fmla="*/ 2686050 w 4457700"/>
              <a:gd name="connsiteY23" fmla="*/ 8264 h 512736"/>
              <a:gd name="connsiteX24" fmla="*/ 2773680 w 4457700"/>
              <a:gd name="connsiteY24" fmla="*/ 8264 h 512736"/>
              <a:gd name="connsiteX25" fmla="*/ 2887980 w 4457700"/>
              <a:gd name="connsiteY25" fmla="*/ 92084 h 512736"/>
              <a:gd name="connsiteX26" fmla="*/ 2960370 w 4457700"/>
              <a:gd name="connsiteY26" fmla="*/ 240674 h 512736"/>
              <a:gd name="connsiteX27" fmla="*/ 3082290 w 4457700"/>
              <a:gd name="connsiteY27" fmla="*/ 442604 h 512736"/>
              <a:gd name="connsiteX28" fmla="*/ 3158490 w 4457700"/>
              <a:gd name="connsiteY28" fmla="*/ 495944 h 512736"/>
              <a:gd name="connsiteX29" fmla="*/ 3242310 w 4457700"/>
              <a:gd name="connsiteY29" fmla="*/ 495944 h 512736"/>
              <a:gd name="connsiteX30" fmla="*/ 3870960 w 4457700"/>
              <a:gd name="connsiteY30" fmla="*/ 469274 h 512736"/>
              <a:gd name="connsiteX31" fmla="*/ 4149090 w 4457700"/>
              <a:gd name="connsiteY31" fmla="*/ 442604 h 512736"/>
              <a:gd name="connsiteX32" fmla="*/ 4457700 w 4457700"/>
              <a:gd name="connsiteY32" fmla="*/ 404504 h 51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57700" h="512736">
                <a:moveTo>
                  <a:pt x="0" y="454034"/>
                </a:moveTo>
                <a:cubicBezTo>
                  <a:pt x="54927" y="455304"/>
                  <a:pt x="109855" y="456574"/>
                  <a:pt x="160020" y="454034"/>
                </a:cubicBezTo>
                <a:cubicBezTo>
                  <a:pt x="210185" y="451494"/>
                  <a:pt x="272415" y="443239"/>
                  <a:pt x="300990" y="438794"/>
                </a:cubicBezTo>
                <a:cubicBezTo>
                  <a:pt x="329565" y="434349"/>
                  <a:pt x="321310" y="445779"/>
                  <a:pt x="331470" y="427364"/>
                </a:cubicBezTo>
                <a:cubicBezTo>
                  <a:pt x="341630" y="408949"/>
                  <a:pt x="354965" y="370849"/>
                  <a:pt x="361950" y="328304"/>
                </a:cubicBezTo>
                <a:cubicBezTo>
                  <a:pt x="368935" y="285759"/>
                  <a:pt x="370840" y="216544"/>
                  <a:pt x="373380" y="172094"/>
                </a:cubicBezTo>
                <a:cubicBezTo>
                  <a:pt x="375920" y="127644"/>
                  <a:pt x="374015" y="89544"/>
                  <a:pt x="377190" y="61604"/>
                </a:cubicBezTo>
                <a:cubicBezTo>
                  <a:pt x="380365" y="33664"/>
                  <a:pt x="371475" y="12074"/>
                  <a:pt x="392430" y="4454"/>
                </a:cubicBezTo>
                <a:cubicBezTo>
                  <a:pt x="413385" y="-3166"/>
                  <a:pt x="466090" y="2549"/>
                  <a:pt x="502920" y="15884"/>
                </a:cubicBezTo>
                <a:cubicBezTo>
                  <a:pt x="539750" y="29219"/>
                  <a:pt x="584835" y="55254"/>
                  <a:pt x="613410" y="84464"/>
                </a:cubicBezTo>
                <a:cubicBezTo>
                  <a:pt x="641985" y="113674"/>
                  <a:pt x="654685" y="150504"/>
                  <a:pt x="674370" y="191144"/>
                </a:cubicBezTo>
                <a:cubicBezTo>
                  <a:pt x="694055" y="231784"/>
                  <a:pt x="713105" y="287664"/>
                  <a:pt x="731520" y="328304"/>
                </a:cubicBezTo>
                <a:cubicBezTo>
                  <a:pt x="749935" y="368944"/>
                  <a:pt x="757555" y="405139"/>
                  <a:pt x="784860" y="434984"/>
                </a:cubicBezTo>
                <a:cubicBezTo>
                  <a:pt x="812165" y="464829"/>
                  <a:pt x="864235" y="495309"/>
                  <a:pt x="895350" y="507374"/>
                </a:cubicBezTo>
                <a:cubicBezTo>
                  <a:pt x="926465" y="519439"/>
                  <a:pt x="971550" y="507374"/>
                  <a:pt x="971550" y="507374"/>
                </a:cubicBezTo>
                <a:lnTo>
                  <a:pt x="1885950" y="473084"/>
                </a:lnTo>
                <a:cubicBezTo>
                  <a:pt x="2092960" y="461019"/>
                  <a:pt x="2118995" y="442604"/>
                  <a:pt x="2213610" y="434984"/>
                </a:cubicBezTo>
                <a:cubicBezTo>
                  <a:pt x="2308225" y="427364"/>
                  <a:pt x="2388235" y="433714"/>
                  <a:pt x="2453640" y="427364"/>
                </a:cubicBezTo>
                <a:cubicBezTo>
                  <a:pt x="2519045" y="421014"/>
                  <a:pt x="2576195" y="406409"/>
                  <a:pt x="2606040" y="396884"/>
                </a:cubicBezTo>
                <a:cubicBezTo>
                  <a:pt x="2635885" y="387359"/>
                  <a:pt x="2624455" y="391804"/>
                  <a:pt x="2632710" y="370214"/>
                </a:cubicBezTo>
                <a:cubicBezTo>
                  <a:pt x="2640965" y="348624"/>
                  <a:pt x="2651125" y="306079"/>
                  <a:pt x="2655570" y="267344"/>
                </a:cubicBezTo>
                <a:cubicBezTo>
                  <a:pt x="2660015" y="228609"/>
                  <a:pt x="2657475" y="173364"/>
                  <a:pt x="2659380" y="137804"/>
                </a:cubicBezTo>
                <a:cubicBezTo>
                  <a:pt x="2661285" y="102244"/>
                  <a:pt x="2662555" y="75574"/>
                  <a:pt x="2667000" y="53984"/>
                </a:cubicBezTo>
                <a:cubicBezTo>
                  <a:pt x="2671445" y="32394"/>
                  <a:pt x="2668270" y="15884"/>
                  <a:pt x="2686050" y="8264"/>
                </a:cubicBezTo>
                <a:cubicBezTo>
                  <a:pt x="2703830" y="644"/>
                  <a:pt x="2740025" y="-5706"/>
                  <a:pt x="2773680" y="8264"/>
                </a:cubicBezTo>
                <a:cubicBezTo>
                  <a:pt x="2807335" y="22234"/>
                  <a:pt x="2856865" y="53349"/>
                  <a:pt x="2887980" y="92084"/>
                </a:cubicBezTo>
                <a:cubicBezTo>
                  <a:pt x="2919095" y="130819"/>
                  <a:pt x="2927985" y="182254"/>
                  <a:pt x="2960370" y="240674"/>
                </a:cubicBezTo>
                <a:cubicBezTo>
                  <a:pt x="2992755" y="299094"/>
                  <a:pt x="3049270" y="400059"/>
                  <a:pt x="3082290" y="442604"/>
                </a:cubicBezTo>
                <a:cubicBezTo>
                  <a:pt x="3115310" y="485149"/>
                  <a:pt x="3131820" y="487054"/>
                  <a:pt x="3158490" y="495944"/>
                </a:cubicBezTo>
                <a:cubicBezTo>
                  <a:pt x="3185160" y="504834"/>
                  <a:pt x="3242310" y="495944"/>
                  <a:pt x="3242310" y="495944"/>
                </a:cubicBezTo>
                <a:lnTo>
                  <a:pt x="3870960" y="469274"/>
                </a:lnTo>
                <a:cubicBezTo>
                  <a:pt x="4022090" y="460384"/>
                  <a:pt x="4051300" y="453399"/>
                  <a:pt x="4149090" y="442604"/>
                </a:cubicBezTo>
                <a:cubicBezTo>
                  <a:pt x="4246880" y="431809"/>
                  <a:pt x="4352290" y="418156"/>
                  <a:pt x="4457700" y="40450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392928" y="3624520"/>
            <a:ext cx="6941282" cy="944037"/>
          </a:xfrm>
          <a:custGeom>
            <a:avLst/>
            <a:gdLst>
              <a:gd name="connsiteX0" fmla="*/ 0 w 4442460"/>
              <a:gd name="connsiteY0" fmla="*/ 576756 h 604189"/>
              <a:gd name="connsiteX1" fmla="*/ 365760 w 4442460"/>
              <a:gd name="connsiteY1" fmla="*/ 576756 h 604189"/>
              <a:gd name="connsiteX2" fmla="*/ 483870 w 4442460"/>
              <a:gd name="connsiteY2" fmla="*/ 576756 h 604189"/>
              <a:gd name="connsiteX3" fmla="*/ 521970 w 4442460"/>
              <a:gd name="connsiteY3" fmla="*/ 576756 h 604189"/>
              <a:gd name="connsiteX4" fmla="*/ 521970 w 4442460"/>
              <a:gd name="connsiteY4" fmla="*/ 515796 h 604189"/>
              <a:gd name="connsiteX5" fmla="*/ 521970 w 4442460"/>
              <a:gd name="connsiteY5" fmla="*/ 233856 h 604189"/>
              <a:gd name="connsiteX6" fmla="*/ 521970 w 4442460"/>
              <a:gd name="connsiteY6" fmla="*/ 123366 h 604189"/>
              <a:gd name="connsiteX7" fmla="*/ 529590 w 4442460"/>
              <a:gd name="connsiteY7" fmla="*/ 1446 h 604189"/>
              <a:gd name="connsiteX8" fmla="*/ 529590 w 4442460"/>
              <a:gd name="connsiteY8" fmla="*/ 1446 h 604189"/>
              <a:gd name="connsiteX9" fmla="*/ 567690 w 4442460"/>
              <a:gd name="connsiteY9" fmla="*/ 35736 h 604189"/>
              <a:gd name="connsiteX10" fmla="*/ 735330 w 4442460"/>
              <a:gd name="connsiteY10" fmla="*/ 58596 h 604189"/>
              <a:gd name="connsiteX11" fmla="*/ 975360 w 4442460"/>
              <a:gd name="connsiteY11" fmla="*/ 130986 h 604189"/>
              <a:gd name="connsiteX12" fmla="*/ 1146810 w 4442460"/>
              <a:gd name="connsiteY12" fmla="*/ 256716 h 604189"/>
              <a:gd name="connsiteX13" fmla="*/ 1280160 w 4442460"/>
              <a:gd name="connsiteY13" fmla="*/ 447216 h 604189"/>
              <a:gd name="connsiteX14" fmla="*/ 1356360 w 4442460"/>
              <a:gd name="connsiteY14" fmla="*/ 538656 h 604189"/>
              <a:gd name="connsiteX15" fmla="*/ 1405890 w 4442460"/>
              <a:gd name="connsiteY15" fmla="*/ 584376 h 604189"/>
              <a:gd name="connsiteX16" fmla="*/ 1447800 w 4442460"/>
              <a:gd name="connsiteY16" fmla="*/ 588186 h 604189"/>
              <a:gd name="connsiteX17" fmla="*/ 2350770 w 4442460"/>
              <a:gd name="connsiteY17" fmla="*/ 603426 h 604189"/>
              <a:gd name="connsiteX18" fmla="*/ 2567940 w 4442460"/>
              <a:gd name="connsiteY18" fmla="*/ 591996 h 604189"/>
              <a:gd name="connsiteX19" fmla="*/ 2720340 w 4442460"/>
              <a:gd name="connsiteY19" fmla="*/ 599616 h 604189"/>
              <a:gd name="connsiteX20" fmla="*/ 2750820 w 4442460"/>
              <a:gd name="connsiteY20" fmla="*/ 595806 h 604189"/>
              <a:gd name="connsiteX21" fmla="*/ 2750820 w 4442460"/>
              <a:gd name="connsiteY21" fmla="*/ 504366 h 604189"/>
              <a:gd name="connsiteX22" fmla="*/ 2762250 w 4442460"/>
              <a:gd name="connsiteY22" fmla="*/ 344346 h 604189"/>
              <a:gd name="connsiteX23" fmla="*/ 2773680 w 4442460"/>
              <a:gd name="connsiteY23" fmla="*/ 119556 h 604189"/>
              <a:gd name="connsiteX24" fmla="*/ 2777490 w 4442460"/>
              <a:gd name="connsiteY24" fmla="*/ 5256 h 604189"/>
              <a:gd name="connsiteX25" fmla="*/ 2807970 w 4442460"/>
              <a:gd name="connsiteY25" fmla="*/ 24306 h 604189"/>
              <a:gd name="connsiteX26" fmla="*/ 2960370 w 4442460"/>
              <a:gd name="connsiteY26" fmla="*/ 70026 h 604189"/>
              <a:gd name="connsiteX27" fmla="*/ 3173730 w 4442460"/>
              <a:gd name="connsiteY27" fmla="*/ 119556 h 604189"/>
              <a:gd name="connsiteX28" fmla="*/ 3364230 w 4442460"/>
              <a:gd name="connsiteY28" fmla="*/ 199566 h 604189"/>
              <a:gd name="connsiteX29" fmla="*/ 3474720 w 4442460"/>
              <a:gd name="connsiteY29" fmla="*/ 359586 h 604189"/>
              <a:gd name="connsiteX30" fmla="*/ 3535680 w 4442460"/>
              <a:gd name="connsiteY30" fmla="*/ 481506 h 604189"/>
              <a:gd name="connsiteX31" fmla="*/ 3600450 w 4442460"/>
              <a:gd name="connsiteY31" fmla="*/ 565326 h 604189"/>
              <a:gd name="connsiteX32" fmla="*/ 3646170 w 4442460"/>
              <a:gd name="connsiteY32" fmla="*/ 569136 h 604189"/>
              <a:gd name="connsiteX33" fmla="*/ 3973830 w 4442460"/>
              <a:gd name="connsiteY33" fmla="*/ 591996 h 604189"/>
              <a:gd name="connsiteX34" fmla="*/ 4442460 w 4442460"/>
              <a:gd name="connsiteY34" fmla="*/ 588186 h 60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42460" h="604189">
                <a:moveTo>
                  <a:pt x="0" y="576756"/>
                </a:moveTo>
                <a:lnTo>
                  <a:pt x="365760" y="576756"/>
                </a:lnTo>
                <a:lnTo>
                  <a:pt x="483870" y="576756"/>
                </a:lnTo>
                <a:cubicBezTo>
                  <a:pt x="509905" y="576756"/>
                  <a:pt x="515620" y="586916"/>
                  <a:pt x="521970" y="576756"/>
                </a:cubicBezTo>
                <a:cubicBezTo>
                  <a:pt x="528320" y="566596"/>
                  <a:pt x="521970" y="515796"/>
                  <a:pt x="521970" y="515796"/>
                </a:cubicBezTo>
                <a:lnTo>
                  <a:pt x="521970" y="233856"/>
                </a:lnTo>
                <a:cubicBezTo>
                  <a:pt x="521970" y="168451"/>
                  <a:pt x="520700" y="162101"/>
                  <a:pt x="521970" y="123366"/>
                </a:cubicBezTo>
                <a:cubicBezTo>
                  <a:pt x="523240" y="84631"/>
                  <a:pt x="529590" y="1446"/>
                  <a:pt x="529590" y="1446"/>
                </a:cubicBezTo>
                <a:lnTo>
                  <a:pt x="529590" y="1446"/>
                </a:lnTo>
                <a:cubicBezTo>
                  <a:pt x="535940" y="7161"/>
                  <a:pt x="533400" y="26211"/>
                  <a:pt x="567690" y="35736"/>
                </a:cubicBezTo>
                <a:cubicBezTo>
                  <a:pt x="601980" y="45261"/>
                  <a:pt x="667385" y="42721"/>
                  <a:pt x="735330" y="58596"/>
                </a:cubicBezTo>
                <a:cubicBezTo>
                  <a:pt x="803275" y="74471"/>
                  <a:pt x="906780" y="97966"/>
                  <a:pt x="975360" y="130986"/>
                </a:cubicBezTo>
                <a:cubicBezTo>
                  <a:pt x="1043940" y="164006"/>
                  <a:pt x="1096010" y="204011"/>
                  <a:pt x="1146810" y="256716"/>
                </a:cubicBezTo>
                <a:cubicBezTo>
                  <a:pt x="1197610" y="309421"/>
                  <a:pt x="1245235" y="400226"/>
                  <a:pt x="1280160" y="447216"/>
                </a:cubicBezTo>
                <a:cubicBezTo>
                  <a:pt x="1315085" y="494206"/>
                  <a:pt x="1335405" y="515796"/>
                  <a:pt x="1356360" y="538656"/>
                </a:cubicBezTo>
                <a:cubicBezTo>
                  <a:pt x="1377315" y="561516"/>
                  <a:pt x="1390650" y="576121"/>
                  <a:pt x="1405890" y="584376"/>
                </a:cubicBezTo>
                <a:cubicBezTo>
                  <a:pt x="1421130" y="592631"/>
                  <a:pt x="1447800" y="588186"/>
                  <a:pt x="1447800" y="588186"/>
                </a:cubicBezTo>
                <a:lnTo>
                  <a:pt x="2350770" y="603426"/>
                </a:lnTo>
                <a:cubicBezTo>
                  <a:pt x="2537460" y="604061"/>
                  <a:pt x="2506345" y="592631"/>
                  <a:pt x="2567940" y="591996"/>
                </a:cubicBezTo>
                <a:cubicBezTo>
                  <a:pt x="2629535" y="591361"/>
                  <a:pt x="2689860" y="598981"/>
                  <a:pt x="2720340" y="599616"/>
                </a:cubicBezTo>
                <a:cubicBezTo>
                  <a:pt x="2750820" y="600251"/>
                  <a:pt x="2745740" y="611681"/>
                  <a:pt x="2750820" y="595806"/>
                </a:cubicBezTo>
                <a:cubicBezTo>
                  <a:pt x="2755900" y="579931"/>
                  <a:pt x="2748915" y="546276"/>
                  <a:pt x="2750820" y="504366"/>
                </a:cubicBezTo>
                <a:cubicBezTo>
                  <a:pt x="2752725" y="462456"/>
                  <a:pt x="2758440" y="408481"/>
                  <a:pt x="2762250" y="344346"/>
                </a:cubicBezTo>
                <a:cubicBezTo>
                  <a:pt x="2766060" y="280211"/>
                  <a:pt x="2771140" y="176071"/>
                  <a:pt x="2773680" y="119556"/>
                </a:cubicBezTo>
                <a:cubicBezTo>
                  <a:pt x="2776220" y="63041"/>
                  <a:pt x="2771775" y="21131"/>
                  <a:pt x="2777490" y="5256"/>
                </a:cubicBezTo>
                <a:cubicBezTo>
                  <a:pt x="2783205" y="-10619"/>
                  <a:pt x="2777490" y="13511"/>
                  <a:pt x="2807970" y="24306"/>
                </a:cubicBezTo>
                <a:cubicBezTo>
                  <a:pt x="2838450" y="35101"/>
                  <a:pt x="2899410" y="54151"/>
                  <a:pt x="2960370" y="70026"/>
                </a:cubicBezTo>
                <a:cubicBezTo>
                  <a:pt x="3021330" y="85901"/>
                  <a:pt x="3106420" y="97966"/>
                  <a:pt x="3173730" y="119556"/>
                </a:cubicBezTo>
                <a:cubicBezTo>
                  <a:pt x="3241040" y="141146"/>
                  <a:pt x="3314065" y="159561"/>
                  <a:pt x="3364230" y="199566"/>
                </a:cubicBezTo>
                <a:cubicBezTo>
                  <a:pt x="3414395" y="239571"/>
                  <a:pt x="3446145" y="312596"/>
                  <a:pt x="3474720" y="359586"/>
                </a:cubicBezTo>
                <a:cubicBezTo>
                  <a:pt x="3503295" y="406576"/>
                  <a:pt x="3514725" y="447216"/>
                  <a:pt x="3535680" y="481506"/>
                </a:cubicBezTo>
                <a:cubicBezTo>
                  <a:pt x="3556635" y="515796"/>
                  <a:pt x="3582035" y="550721"/>
                  <a:pt x="3600450" y="565326"/>
                </a:cubicBezTo>
                <a:cubicBezTo>
                  <a:pt x="3618865" y="579931"/>
                  <a:pt x="3646170" y="569136"/>
                  <a:pt x="3646170" y="569136"/>
                </a:cubicBezTo>
                <a:cubicBezTo>
                  <a:pt x="3708400" y="573581"/>
                  <a:pt x="3841115" y="588821"/>
                  <a:pt x="3973830" y="591996"/>
                </a:cubicBezTo>
                <a:cubicBezTo>
                  <a:pt x="4106545" y="595171"/>
                  <a:pt x="4274502" y="591678"/>
                  <a:pt x="4442460" y="5881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86975" y="3841090"/>
            <a:ext cx="6965095" cy="1134206"/>
          </a:xfrm>
          <a:custGeom>
            <a:avLst/>
            <a:gdLst>
              <a:gd name="connsiteX0" fmla="*/ 0 w 4457700"/>
              <a:gd name="connsiteY0" fmla="*/ 670560 h 725898"/>
              <a:gd name="connsiteX1" fmla="*/ 320040 w 4457700"/>
              <a:gd name="connsiteY1" fmla="*/ 681990 h 725898"/>
              <a:gd name="connsiteX2" fmla="*/ 480060 w 4457700"/>
              <a:gd name="connsiteY2" fmla="*/ 678180 h 725898"/>
              <a:gd name="connsiteX3" fmla="*/ 548640 w 4457700"/>
              <a:gd name="connsiteY3" fmla="*/ 678180 h 725898"/>
              <a:gd name="connsiteX4" fmla="*/ 571500 w 4457700"/>
              <a:gd name="connsiteY4" fmla="*/ 678180 h 725898"/>
              <a:gd name="connsiteX5" fmla="*/ 571500 w 4457700"/>
              <a:gd name="connsiteY5" fmla="*/ 601980 h 725898"/>
              <a:gd name="connsiteX6" fmla="*/ 575310 w 4457700"/>
              <a:gd name="connsiteY6" fmla="*/ 358140 h 725898"/>
              <a:gd name="connsiteX7" fmla="*/ 579120 w 4457700"/>
              <a:gd name="connsiteY7" fmla="*/ 72390 h 725898"/>
              <a:gd name="connsiteX8" fmla="*/ 575310 w 4457700"/>
              <a:gd name="connsiteY8" fmla="*/ 0 h 725898"/>
              <a:gd name="connsiteX9" fmla="*/ 575310 w 4457700"/>
              <a:gd name="connsiteY9" fmla="*/ 0 h 725898"/>
              <a:gd name="connsiteX10" fmla="*/ 640080 w 4457700"/>
              <a:gd name="connsiteY10" fmla="*/ 80010 h 725898"/>
              <a:gd name="connsiteX11" fmla="*/ 773430 w 4457700"/>
              <a:gd name="connsiteY11" fmla="*/ 156210 h 725898"/>
              <a:gd name="connsiteX12" fmla="*/ 1009650 w 4457700"/>
              <a:gd name="connsiteY12" fmla="*/ 182880 h 725898"/>
              <a:gd name="connsiteX13" fmla="*/ 1238250 w 4457700"/>
              <a:gd name="connsiteY13" fmla="*/ 209550 h 725898"/>
              <a:gd name="connsiteX14" fmla="*/ 1417320 w 4457700"/>
              <a:gd name="connsiteY14" fmla="*/ 274320 h 725898"/>
              <a:gd name="connsiteX15" fmla="*/ 1512570 w 4457700"/>
              <a:gd name="connsiteY15" fmla="*/ 457200 h 725898"/>
              <a:gd name="connsiteX16" fmla="*/ 1562100 w 4457700"/>
              <a:gd name="connsiteY16" fmla="*/ 594360 h 725898"/>
              <a:gd name="connsiteX17" fmla="*/ 1596390 w 4457700"/>
              <a:gd name="connsiteY17" fmla="*/ 643890 h 725898"/>
              <a:gd name="connsiteX18" fmla="*/ 1760220 w 4457700"/>
              <a:gd name="connsiteY18" fmla="*/ 704850 h 725898"/>
              <a:gd name="connsiteX19" fmla="*/ 2011680 w 4457700"/>
              <a:gd name="connsiteY19" fmla="*/ 693420 h 725898"/>
              <a:gd name="connsiteX20" fmla="*/ 2438400 w 4457700"/>
              <a:gd name="connsiteY20" fmla="*/ 678180 h 725898"/>
              <a:gd name="connsiteX21" fmla="*/ 2727960 w 4457700"/>
              <a:gd name="connsiteY21" fmla="*/ 678180 h 725898"/>
              <a:gd name="connsiteX22" fmla="*/ 2804160 w 4457700"/>
              <a:gd name="connsiteY22" fmla="*/ 678180 h 725898"/>
              <a:gd name="connsiteX23" fmla="*/ 2827020 w 4457700"/>
              <a:gd name="connsiteY23" fmla="*/ 678180 h 725898"/>
              <a:gd name="connsiteX24" fmla="*/ 2827020 w 4457700"/>
              <a:gd name="connsiteY24" fmla="*/ 506730 h 725898"/>
              <a:gd name="connsiteX25" fmla="*/ 2838450 w 4457700"/>
              <a:gd name="connsiteY25" fmla="*/ 320040 h 725898"/>
              <a:gd name="connsiteX26" fmla="*/ 2834640 w 4457700"/>
              <a:gd name="connsiteY26" fmla="*/ 106680 h 725898"/>
              <a:gd name="connsiteX27" fmla="*/ 2834640 w 4457700"/>
              <a:gd name="connsiteY27" fmla="*/ 49530 h 725898"/>
              <a:gd name="connsiteX28" fmla="*/ 2903220 w 4457700"/>
              <a:gd name="connsiteY28" fmla="*/ 118110 h 725898"/>
              <a:gd name="connsiteX29" fmla="*/ 3074670 w 4457700"/>
              <a:gd name="connsiteY29" fmla="*/ 175260 h 725898"/>
              <a:gd name="connsiteX30" fmla="*/ 3379470 w 4457700"/>
              <a:gd name="connsiteY30" fmla="*/ 198120 h 725898"/>
              <a:gd name="connsiteX31" fmla="*/ 3661410 w 4457700"/>
              <a:gd name="connsiteY31" fmla="*/ 285750 h 725898"/>
              <a:gd name="connsiteX32" fmla="*/ 3726180 w 4457700"/>
              <a:gd name="connsiteY32" fmla="*/ 388620 h 725898"/>
              <a:gd name="connsiteX33" fmla="*/ 3779520 w 4457700"/>
              <a:gd name="connsiteY33" fmla="*/ 541020 h 725898"/>
              <a:gd name="connsiteX34" fmla="*/ 3806190 w 4457700"/>
              <a:gd name="connsiteY34" fmla="*/ 655320 h 725898"/>
              <a:gd name="connsiteX35" fmla="*/ 3909060 w 4457700"/>
              <a:gd name="connsiteY35" fmla="*/ 716280 h 725898"/>
              <a:gd name="connsiteX36" fmla="*/ 4251960 w 4457700"/>
              <a:gd name="connsiteY36" fmla="*/ 723900 h 725898"/>
              <a:gd name="connsiteX37" fmla="*/ 4457700 w 4457700"/>
              <a:gd name="connsiteY37" fmla="*/ 697230 h 72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57700" h="725898">
                <a:moveTo>
                  <a:pt x="0" y="670560"/>
                </a:moveTo>
                <a:lnTo>
                  <a:pt x="320040" y="681990"/>
                </a:lnTo>
                <a:lnTo>
                  <a:pt x="480060" y="678180"/>
                </a:lnTo>
                <a:cubicBezTo>
                  <a:pt x="518160" y="677545"/>
                  <a:pt x="548640" y="678180"/>
                  <a:pt x="548640" y="678180"/>
                </a:cubicBezTo>
                <a:cubicBezTo>
                  <a:pt x="563880" y="678180"/>
                  <a:pt x="567690" y="690880"/>
                  <a:pt x="571500" y="678180"/>
                </a:cubicBezTo>
                <a:cubicBezTo>
                  <a:pt x="575310" y="665480"/>
                  <a:pt x="570865" y="655320"/>
                  <a:pt x="571500" y="601980"/>
                </a:cubicBezTo>
                <a:cubicBezTo>
                  <a:pt x="572135" y="548640"/>
                  <a:pt x="574040" y="446405"/>
                  <a:pt x="575310" y="358140"/>
                </a:cubicBezTo>
                <a:cubicBezTo>
                  <a:pt x="576580" y="269875"/>
                  <a:pt x="579120" y="132080"/>
                  <a:pt x="579120" y="72390"/>
                </a:cubicBezTo>
                <a:cubicBezTo>
                  <a:pt x="579120" y="12700"/>
                  <a:pt x="575310" y="0"/>
                  <a:pt x="575310" y="0"/>
                </a:cubicBezTo>
                <a:lnTo>
                  <a:pt x="575310" y="0"/>
                </a:lnTo>
                <a:cubicBezTo>
                  <a:pt x="586105" y="13335"/>
                  <a:pt x="607060" y="53975"/>
                  <a:pt x="640080" y="80010"/>
                </a:cubicBezTo>
                <a:cubicBezTo>
                  <a:pt x="673100" y="106045"/>
                  <a:pt x="711835" y="139065"/>
                  <a:pt x="773430" y="156210"/>
                </a:cubicBezTo>
                <a:cubicBezTo>
                  <a:pt x="835025" y="173355"/>
                  <a:pt x="1009650" y="182880"/>
                  <a:pt x="1009650" y="182880"/>
                </a:cubicBezTo>
                <a:cubicBezTo>
                  <a:pt x="1087120" y="191770"/>
                  <a:pt x="1170305" y="194310"/>
                  <a:pt x="1238250" y="209550"/>
                </a:cubicBezTo>
                <a:cubicBezTo>
                  <a:pt x="1306195" y="224790"/>
                  <a:pt x="1371600" y="233045"/>
                  <a:pt x="1417320" y="274320"/>
                </a:cubicBezTo>
                <a:cubicBezTo>
                  <a:pt x="1463040" y="315595"/>
                  <a:pt x="1488440" y="403860"/>
                  <a:pt x="1512570" y="457200"/>
                </a:cubicBezTo>
                <a:cubicBezTo>
                  <a:pt x="1536700" y="510540"/>
                  <a:pt x="1548130" y="563245"/>
                  <a:pt x="1562100" y="594360"/>
                </a:cubicBezTo>
                <a:cubicBezTo>
                  <a:pt x="1576070" y="625475"/>
                  <a:pt x="1563370" y="625475"/>
                  <a:pt x="1596390" y="643890"/>
                </a:cubicBezTo>
                <a:cubicBezTo>
                  <a:pt x="1629410" y="662305"/>
                  <a:pt x="1691005" y="696595"/>
                  <a:pt x="1760220" y="704850"/>
                </a:cubicBezTo>
                <a:cubicBezTo>
                  <a:pt x="1829435" y="713105"/>
                  <a:pt x="2011680" y="693420"/>
                  <a:pt x="2011680" y="693420"/>
                </a:cubicBezTo>
                <a:lnTo>
                  <a:pt x="2438400" y="678180"/>
                </a:lnTo>
                <a:cubicBezTo>
                  <a:pt x="2557780" y="675640"/>
                  <a:pt x="2727960" y="678180"/>
                  <a:pt x="2727960" y="678180"/>
                </a:cubicBezTo>
                <a:lnTo>
                  <a:pt x="2804160" y="678180"/>
                </a:lnTo>
                <a:cubicBezTo>
                  <a:pt x="2820670" y="678180"/>
                  <a:pt x="2823210" y="706755"/>
                  <a:pt x="2827020" y="678180"/>
                </a:cubicBezTo>
                <a:cubicBezTo>
                  <a:pt x="2830830" y="649605"/>
                  <a:pt x="2825115" y="566420"/>
                  <a:pt x="2827020" y="506730"/>
                </a:cubicBezTo>
                <a:cubicBezTo>
                  <a:pt x="2828925" y="447040"/>
                  <a:pt x="2837180" y="386715"/>
                  <a:pt x="2838450" y="320040"/>
                </a:cubicBezTo>
                <a:cubicBezTo>
                  <a:pt x="2839720" y="253365"/>
                  <a:pt x="2835275" y="151765"/>
                  <a:pt x="2834640" y="106680"/>
                </a:cubicBezTo>
                <a:cubicBezTo>
                  <a:pt x="2834005" y="61595"/>
                  <a:pt x="2823210" y="47625"/>
                  <a:pt x="2834640" y="49530"/>
                </a:cubicBezTo>
                <a:cubicBezTo>
                  <a:pt x="2846070" y="51435"/>
                  <a:pt x="2863215" y="97155"/>
                  <a:pt x="2903220" y="118110"/>
                </a:cubicBezTo>
                <a:cubicBezTo>
                  <a:pt x="2943225" y="139065"/>
                  <a:pt x="2995295" y="161925"/>
                  <a:pt x="3074670" y="175260"/>
                </a:cubicBezTo>
                <a:cubicBezTo>
                  <a:pt x="3154045" y="188595"/>
                  <a:pt x="3281680" y="179705"/>
                  <a:pt x="3379470" y="198120"/>
                </a:cubicBezTo>
                <a:cubicBezTo>
                  <a:pt x="3477260" y="216535"/>
                  <a:pt x="3603625" y="254000"/>
                  <a:pt x="3661410" y="285750"/>
                </a:cubicBezTo>
                <a:cubicBezTo>
                  <a:pt x="3719195" y="317500"/>
                  <a:pt x="3706495" y="346075"/>
                  <a:pt x="3726180" y="388620"/>
                </a:cubicBezTo>
                <a:cubicBezTo>
                  <a:pt x="3745865" y="431165"/>
                  <a:pt x="3766185" y="496570"/>
                  <a:pt x="3779520" y="541020"/>
                </a:cubicBezTo>
                <a:cubicBezTo>
                  <a:pt x="3792855" y="585470"/>
                  <a:pt x="3784600" y="626110"/>
                  <a:pt x="3806190" y="655320"/>
                </a:cubicBezTo>
                <a:cubicBezTo>
                  <a:pt x="3827780" y="684530"/>
                  <a:pt x="3834765" y="704850"/>
                  <a:pt x="3909060" y="716280"/>
                </a:cubicBezTo>
                <a:cubicBezTo>
                  <a:pt x="3983355" y="727710"/>
                  <a:pt x="4160520" y="727075"/>
                  <a:pt x="4251960" y="723900"/>
                </a:cubicBezTo>
                <a:cubicBezTo>
                  <a:pt x="4343400" y="720725"/>
                  <a:pt x="4400550" y="708977"/>
                  <a:pt x="4457700" y="69723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98881" y="4223895"/>
            <a:ext cx="6953189" cy="1055422"/>
          </a:xfrm>
          <a:custGeom>
            <a:avLst/>
            <a:gdLst>
              <a:gd name="connsiteX0" fmla="*/ 0 w 4450080"/>
              <a:gd name="connsiteY0" fmla="*/ 616063 h 675476"/>
              <a:gd name="connsiteX1" fmla="*/ 217170 w 4450080"/>
              <a:gd name="connsiteY1" fmla="*/ 619873 h 675476"/>
              <a:gd name="connsiteX2" fmla="*/ 552450 w 4450080"/>
              <a:gd name="connsiteY2" fmla="*/ 627493 h 675476"/>
              <a:gd name="connsiteX3" fmla="*/ 617220 w 4450080"/>
              <a:gd name="connsiteY3" fmla="*/ 616063 h 675476"/>
              <a:gd name="connsiteX4" fmla="*/ 681990 w 4450080"/>
              <a:gd name="connsiteY4" fmla="*/ 616063 h 675476"/>
              <a:gd name="connsiteX5" fmla="*/ 689610 w 4450080"/>
              <a:gd name="connsiteY5" fmla="*/ 494143 h 675476"/>
              <a:gd name="connsiteX6" fmla="*/ 693420 w 4450080"/>
              <a:gd name="connsiteY6" fmla="*/ 311263 h 675476"/>
              <a:gd name="connsiteX7" fmla="*/ 678180 w 4450080"/>
              <a:gd name="connsiteY7" fmla="*/ 113143 h 675476"/>
              <a:gd name="connsiteX8" fmla="*/ 685800 w 4450080"/>
              <a:gd name="connsiteY8" fmla="*/ 2653 h 675476"/>
              <a:gd name="connsiteX9" fmla="*/ 727710 w 4450080"/>
              <a:gd name="connsiteY9" fmla="*/ 82663 h 675476"/>
              <a:gd name="connsiteX10" fmla="*/ 830580 w 4450080"/>
              <a:gd name="connsiteY10" fmla="*/ 147433 h 675476"/>
              <a:gd name="connsiteX11" fmla="*/ 1143000 w 4450080"/>
              <a:gd name="connsiteY11" fmla="*/ 200773 h 675476"/>
              <a:gd name="connsiteX12" fmla="*/ 1314450 w 4450080"/>
              <a:gd name="connsiteY12" fmla="*/ 265543 h 675476"/>
              <a:gd name="connsiteX13" fmla="*/ 1432560 w 4450080"/>
              <a:gd name="connsiteY13" fmla="*/ 402703 h 675476"/>
              <a:gd name="connsiteX14" fmla="*/ 1501140 w 4450080"/>
              <a:gd name="connsiteY14" fmla="*/ 528433 h 675476"/>
              <a:gd name="connsiteX15" fmla="*/ 1554480 w 4450080"/>
              <a:gd name="connsiteY15" fmla="*/ 593203 h 675476"/>
              <a:gd name="connsiteX16" fmla="*/ 1630680 w 4450080"/>
              <a:gd name="connsiteY16" fmla="*/ 619873 h 675476"/>
              <a:gd name="connsiteX17" fmla="*/ 1992630 w 4450080"/>
              <a:gd name="connsiteY17" fmla="*/ 627493 h 675476"/>
              <a:gd name="connsiteX18" fmla="*/ 2724150 w 4450080"/>
              <a:gd name="connsiteY18" fmla="*/ 627493 h 675476"/>
              <a:gd name="connsiteX19" fmla="*/ 2922270 w 4450080"/>
              <a:gd name="connsiteY19" fmla="*/ 635113 h 675476"/>
              <a:gd name="connsiteX20" fmla="*/ 2929890 w 4450080"/>
              <a:gd name="connsiteY20" fmla="*/ 631303 h 675476"/>
              <a:gd name="connsiteX21" fmla="*/ 2933700 w 4450080"/>
              <a:gd name="connsiteY21" fmla="*/ 570343 h 675476"/>
              <a:gd name="connsiteX22" fmla="*/ 2941320 w 4450080"/>
              <a:gd name="connsiteY22" fmla="*/ 288403 h 675476"/>
              <a:gd name="connsiteX23" fmla="*/ 2945130 w 4450080"/>
              <a:gd name="connsiteY23" fmla="*/ 10273 h 675476"/>
              <a:gd name="connsiteX24" fmla="*/ 2952750 w 4450080"/>
              <a:gd name="connsiteY24" fmla="*/ 67423 h 675476"/>
              <a:gd name="connsiteX25" fmla="*/ 3063240 w 4450080"/>
              <a:gd name="connsiteY25" fmla="*/ 139813 h 675476"/>
              <a:gd name="connsiteX26" fmla="*/ 3268980 w 4450080"/>
              <a:gd name="connsiteY26" fmla="*/ 193153 h 675476"/>
              <a:gd name="connsiteX27" fmla="*/ 3478530 w 4450080"/>
              <a:gd name="connsiteY27" fmla="*/ 227443 h 675476"/>
              <a:gd name="connsiteX28" fmla="*/ 3646170 w 4450080"/>
              <a:gd name="connsiteY28" fmla="*/ 345553 h 675476"/>
              <a:gd name="connsiteX29" fmla="*/ 3768090 w 4450080"/>
              <a:gd name="connsiteY29" fmla="*/ 539863 h 675476"/>
              <a:gd name="connsiteX30" fmla="*/ 3863340 w 4450080"/>
              <a:gd name="connsiteY30" fmla="*/ 638923 h 675476"/>
              <a:gd name="connsiteX31" fmla="*/ 3947160 w 4450080"/>
              <a:gd name="connsiteY31" fmla="*/ 673213 h 675476"/>
              <a:gd name="connsiteX32" fmla="*/ 4118610 w 4450080"/>
              <a:gd name="connsiteY32" fmla="*/ 669403 h 675476"/>
              <a:gd name="connsiteX33" fmla="*/ 4450080 w 4450080"/>
              <a:gd name="connsiteY33" fmla="*/ 646543 h 67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50080" h="675476">
                <a:moveTo>
                  <a:pt x="0" y="616063"/>
                </a:moveTo>
                <a:lnTo>
                  <a:pt x="217170" y="619873"/>
                </a:lnTo>
                <a:lnTo>
                  <a:pt x="552450" y="627493"/>
                </a:lnTo>
                <a:cubicBezTo>
                  <a:pt x="619125" y="626858"/>
                  <a:pt x="595630" y="617968"/>
                  <a:pt x="617220" y="616063"/>
                </a:cubicBezTo>
                <a:cubicBezTo>
                  <a:pt x="638810" y="614158"/>
                  <a:pt x="669925" y="636383"/>
                  <a:pt x="681990" y="616063"/>
                </a:cubicBezTo>
                <a:cubicBezTo>
                  <a:pt x="694055" y="595743"/>
                  <a:pt x="687705" y="544943"/>
                  <a:pt x="689610" y="494143"/>
                </a:cubicBezTo>
                <a:cubicBezTo>
                  <a:pt x="691515" y="443343"/>
                  <a:pt x="695325" y="374763"/>
                  <a:pt x="693420" y="311263"/>
                </a:cubicBezTo>
                <a:cubicBezTo>
                  <a:pt x="691515" y="247763"/>
                  <a:pt x="679450" y="164578"/>
                  <a:pt x="678180" y="113143"/>
                </a:cubicBezTo>
                <a:cubicBezTo>
                  <a:pt x="676910" y="61708"/>
                  <a:pt x="677545" y="7733"/>
                  <a:pt x="685800" y="2653"/>
                </a:cubicBezTo>
                <a:cubicBezTo>
                  <a:pt x="694055" y="-2427"/>
                  <a:pt x="703580" y="58533"/>
                  <a:pt x="727710" y="82663"/>
                </a:cubicBezTo>
                <a:cubicBezTo>
                  <a:pt x="751840" y="106793"/>
                  <a:pt x="761365" y="127748"/>
                  <a:pt x="830580" y="147433"/>
                </a:cubicBezTo>
                <a:cubicBezTo>
                  <a:pt x="899795" y="167118"/>
                  <a:pt x="1062355" y="181088"/>
                  <a:pt x="1143000" y="200773"/>
                </a:cubicBezTo>
                <a:cubicBezTo>
                  <a:pt x="1223645" y="220458"/>
                  <a:pt x="1266190" y="231888"/>
                  <a:pt x="1314450" y="265543"/>
                </a:cubicBezTo>
                <a:cubicBezTo>
                  <a:pt x="1362710" y="299198"/>
                  <a:pt x="1401445" y="358888"/>
                  <a:pt x="1432560" y="402703"/>
                </a:cubicBezTo>
                <a:cubicBezTo>
                  <a:pt x="1463675" y="446518"/>
                  <a:pt x="1480820" y="496683"/>
                  <a:pt x="1501140" y="528433"/>
                </a:cubicBezTo>
                <a:cubicBezTo>
                  <a:pt x="1521460" y="560183"/>
                  <a:pt x="1532890" y="577963"/>
                  <a:pt x="1554480" y="593203"/>
                </a:cubicBezTo>
                <a:cubicBezTo>
                  <a:pt x="1576070" y="608443"/>
                  <a:pt x="1557655" y="614158"/>
                  <a:pt x="1630680" y="619873"/>
                </a:cubicBezTo>
                <a:cubicBezTo>
                  <a:pt x="1703705" y="625588"/>
                  <a:pt x="1992630" y="627493"/>
                  <a:pt x="1992630" y="627493"/>
                </a:cubicBezTo>
                <a:lnTo>
                  <a:pt x="2724150" y="627493"/>
                </a:lnTo>
                <a:cubicBezTo>
                  <a:pt x="2879090" y="628763"/>
                  <a:pt x="2887980" y="634478"/>
                  <a:pt x="2922270" y="635113"/>
                </a:cubicBezTo>
                <a:cubicBezTo>
                  <a:pt x="2956560" y="635748"/>
                  <a:pt x="2927985" y="642098"/>
                  <a:pt x="2929890" y="631303"/>
                </a:cubicBezTo>
                <a:cubicBezTo>
                  <a:pt x="2931795" y="620508"/>
                  <a:pt x="2931795" y="627493"/>
                  <a:pt x="2933700" y="570343"/>
                </a:cubicBezTo>
                <a:cubicBezTo>
                  <a:pt x="2935605" y="513193"/>
                  <a:pt x="2939415" y="381748"/>
                  <a:pt x="2941320" y="288403"/>
                </a:cubicBezTo>
                <a:cubicBezTo>
                  <a:pt x="2943225" y="195058"/>
                  <a:pt x="2943225" y="47103"/>
                  <a:pt x="2945130" y="10273"/>
                </a:cubicBezTo>
                <a:cubicBezTo>
                  <a:pt x="2947035" y="-26557"/>
                  <a:pt x="2933065" y="45833"/>
                  <a:pt x="2952750" y="67423"/>
                </a:cubicBezTo>
                <a:cubicBezTo>
                  <a:pt x="2972435" y="89013"/>
                  <a:pt x="3010535" y="118858"/>
                  <a:pt x="3063240" y="139813"/>
                </a:cubicBezTo>
                <a:cubicBezTo>
                  <a:pt x="3115945" y="160768"/>
                  <a:pt x="3199765" y="178548"/>
                  <a:pt x="3268980" y="193153"/>
                </a:cubicBezTo>
                <a:cubicBezTo>
                  <a:pt x="3338195" y="207758"/>
                  <a:pt x="3415665" y="202043"/>
                  <a:pt x="3478530" y="227443"/>
                </a:cubicBezTo>
                <a:cubicBezTo>
                  <a:pt x="3541395" y="252843"/>
                  <a:pt x="3597910" y="293483"/>
                  <a:pt x="3646170" y="345553"/>
                </a:cubicBezTo>
                <a:cubicBezTo>
                  <a:pt x="3694430" y="397623"/>
                  <a:pt x="3731895" y="490968"/>
                  <a:pt x="3768090" y="539863"/>
                </a:cubicBezTo>
                <a:cubicBezTo>
                  <a:pt x="3804285" y="588758"/>
                  <a:pt x="3833495" y="616698"/>
                  <a:pt x="3863340" y="638923"/>
                </a:cubicBezTo>
                <a:cubicBezTo>
                  <a:pt x="3893185" y="661148"/>
                  <a:pt x="3904615" y="668133"/>
                  <a:pt x="3947160" y="673213"/>
                </a:cubicBezTo>
                <a:cubicBezTo>
                  <a:pt x="3989705" y="678293"/>
                  <a:pt x="4034790" y="673848"/>
                  <a:pt x="4118610" y="669403"/>
                </a:cubicBezTo>
                <a:cubicBezTo>
                  <a:pt x="4202430" y="664958"/>
                  <a:pt x="4326255" y="655750"/>
                  <a:pt x="4450080" y="64654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410787" y="4498433"/>
            <a:ext cx="6935329" cy="991660"/>
          </a:xfrm>
          <a:custGeom>
            <a:avLst/>
            <a:gdLst>
              <a:gd name="connsiteX0" fmla="*/ 0 w 3676650"/>
              <a:gd name="connsiteY0" fmla="*/ 600378 h 615955"/>
              <a:gd name="connsiteX1" fmla="*/ 403860 w 3676650"/>
              <a:gd name="connsiteY1" fmla="*/ 611808 h 615955"/>
              <a:gd name="connsiteX2" fmla="*/ 697230 w 3676650"/>
              <a:gd name="connsiteY2" fmla="*/ 596568 h 615955"/>
              <a:gd name="connsiteX3" fmla="*/ 716280 w 3676650"/>
              <a:gd name="connsiteY3" fmla="*/ 596568 h 615955"/>
              <a:gd name="connsiteX4" fmla="*/ 773430 w 3676650"/>
              <a:gd name="connsiteY4" fmla="*/ 588948 h 615955"/>
              <a:gd name="connsiteX5" fmla="*/ 777240 w 3676650"/>
              <a:gd name="connsiteY5" fmla="*/ 478458 h 615955"/>
              <a:gd name="connsiteX6" fmla="*/ 781050 w 3676650"/>
              <a:gd name="connsiteY6" fmla="*/ 280338 h 615955"/>
              <a:gd name="connsiteX7" fmla="*/ 777240 w 3676650"/>
              <a:gd name="connsiteY7" fmla="*/ 181278 h 615955"/>
              <a:gd name="connsiteX8" fmla="*/ 777240 w 3676650"/>
              <a:gd name="connsiteY8" fmla="*/ 6018 h 615955"/>
              <a:gd name="connsiteX9" fmla="*/ 792480 w 3676650"/>
              <a:gd name="connsiteY9" fmla="*/ 47928 h 615955"/>
              <a:gd name="connsiteX10" fmla="*/ 880110 w 3676650"/>
              <a:gd name="connsiteY10" fmla="*/ 120318 h 615955"/>
              <a:gd name="connsiteX11" fmla="*/ 1062990 w 3676650"/>
              <a:gd name="connsiteY11" fmla="*/ 135558 h 615955"/>
              <a:gd name="connsiteX12" fmla="*/ 1257300 w 3676650"/>
              <a:gd name="connsiteY12" fmla="*/ 150798 h 615955"/>
              <a:gd name="connsiteX13" fmla="*/ 1337310 w 3676650"/>
              <a:gd name="connsiteY13" fmla="*/ 200328 h 615955"/>
              <a:gd name="connsiteX14" fmla="*/ 1432560 w 3676650"/>
              <a:gd name="connsiteY14" fmla="*/ 307008 h 615955"/>
              <a:gd name="connsiteX15" fmla="*/ 1447800 w 3676650"/>
              <a:gd name="connsiteY15" fmla="*/ 455598 h 615955"/>
              <a:gd name="connsiteX16" fmla="*/ 1463040 w 3676650"/>
              <a:gd name="connsiteY16" fmla="*/ 535608 h 615955"/>
              <a:gd name="connsiteX17" fmla="*/ 1531620 w 3676650"/>
              <a:gd name="connsiteY17" fmla="*/ 600378 h 615955"/>
              <a:gd name="connsiteX18" fmla="*/ 1752600 w 3676650"/>
              <a:gd name="connsiteY18" fmla="*/ 611808 h 615955"/>
              <a:gd name="connsiteX19" fmla="*/ 2491740 w 3676650"/>
              <a:gd name="connsiteY19" fmla="*/ 615618 h 615955"/>
              <a:gd name="connsiteX20" fmla="*/ 2766060 w 3676650"/>
              <a:gd name="connsiteY20" fmla="*/ 604188 h 615955"/>
              <a:gd name="connsiteX21" fmla="*/ 2964180 w 3676650"/>
              <a:gd name="connsiteY21" fmla="*/ 604188 h 615955"/>
              <a:gd name="connsiteX22" fmla="*/ 2987040 w 3676650"/>
              <a:gd name="connsiteY22" fmla="*/ 604188 h 615955"/>
              <a:gd name="connsiteX23" fmla="*/ 2990850 w 3676650"/>
              <a:gd name="connsiteY23" fmla="*/ 535608 h 615955"/>
              <a:gd name="connsiteX24" fmla="*/ 2998470 w 3676650"/>
              <a:gd name="connsiteY24" fmla="*/ 295578 h 615955"/>
              <a:gd name="connsiteX25" fmla="*/ 2998470 w 3676650"/>
              <a:gd name="connsiteY25" fmla="*/ 181278 h 615955"/>
              <a:gd name="connsiteX26" fmla="*/ 3002280 w 3676650"/>
              <a:gd name="connsiteY26" fmla="*/ 17448 h 615955"/>
              <a:gd name="connsiteX27" fmla="*/ 3002280 w 3676650"/>
              <a:gd name="connsiteY27" fmla="*/ 13638 h 615955"/>
              <a:gd name="connsiteX28" fmla="*/ 3070860 w 3676650"/>
              <a:gd name="connsiteY28" fmla="*/ 78408 h 615955"/>
              <a:gd name="connsiteX29" fmla="*/ 3200400 w 3676650"/>
              <a:gd name="connsiteY29" fmla="*/ 131748 h 615955"/>
              <a:gd name="connsiteX30" fmla="*/ 3379470 w 3676650"/>
              <a:gd name="connsiteY30" fmla="*/ 139368 h 615955"/>
              <a:gd name="connsiteX31" fmla="*/ 3554730 w 3676650"/>
              <a:gd name="connsiteY31" fmla="*/ 173658 h 615955"/>
              <a:gd name="connsiteX32" fmla="*/ 3649980 w 3676650"/>
              <a:gd name="connsiteY32" fmla="*/ 272718 h 615955"/>
              <a:gd name="connsiteX33" fmla="*/ 3676650 w 3676650"/>
              <a:gd name="connsiteY33" fmla="*/ 432738 h 615955"/>
              <a:gd name="connsiteX0" fmla="*/ 0 w 4438650"/>
              <a:gd name="connsiteY0" fmla="*/ 600378 h 634668"/>
              <a:gd name="connsiteX1" fmla="*/ 403860 w 4438650"/>
              <a:gd name="connsiteY1" fmla="*/ 611808 h 634668"/>
              <a:gd name="connsiteX2" fmla="*/ 697230 w 4438650"/>
              <a:gd name="connsiteY2" fmla="*/ 596568 h 634668"/>
              <a:gd name="connsiteX3" fmla="*/ 716280 w 4438650"/>
              <a:gd name="connsiteY3" fmla="*/ 596568 h 634668"/>
              <a:gd name="connsiteX4" fmla="*/ 773430 w 4438650"/>
              <a:gd name="connsiteY4" fmla="*/ 588948 h 634668"/>
              <a:gd name="connsiteX5" fmla="*/ 777240 w 4438650"/>
              <a:gd name="connsiteY5" fmla="*/ 478458 h 634668"/>
              <a:gd name="connsiteX6" fmla="*/ 781050 w 4438650"/>
              <a:gd name="connsiteY6" fmla="*/ 280338 h 634668"/>
              <a:gd name="connsiteX7" fmla="*/ 777240 w 4438650"/>
              <a:gd name="connsiteY7" fmla="*/ 181278 h 634668"/>
              <a:gd name="connsiteX8" fmla="*/ 777240 w 4438650"/>
              <a:gd name="connsiteY8" fmla="*/ 6018 h 634668"/>
              <a:gd name="connsiteX9" fmla="*/ 792480 w 4438650"/>
              <a:gd name="connsiteY9" fmla="*/ 47928 h 634668"/>
              <a:gd name="connsiteX10" fmla="*/ 880110 w 4438650"/>
              <a:gd name="connsiteY10" fmla="*/ 120318 h 634668"/>
              <a:gd name="connsiteX11" fmla="*/ 1062990 w 4438650"/>
              <a:gd name="connsiteY11" fmla="*/ 135558 h 634668"/>
              <a:gd name="connsiteX12" fmla="*/ 1257300 w 4438650"/>
              <a:gd name="connsiteY12" fmla="*/ 150798 h 634668"/>
              <a:gd name="connsiteX13" fmla="*/ 1337310 w 4438650"/>
              <a:gd name="connsiteY13" fmla="*/ 200328 h 634668"/>
              <a:gd name="connsiteX14" fmla="*/ 1432560 w 4438650"/>
              <a:gd name="connsiteY14" fmla="*/ 307008 h 634668"/>
              <a:gd name="connsiteX15" fmla="*/ 1447800 w 4438650"/>
              <a:gd name="connsiteY15" fmla="*/ 455598 h 634668"/>
              <a:gd name="connsiteX16" fmla="*/ 1463040 w 4438650"/>
              <a:gd name="connsiteY16" fmla="*/ 535608 h 634668"/>
              <a:gd name="connsiteX17" fmla="*/ 1531620 w 4438650"/>
              <a:gd name="connsiteY17" fmla="*/ 600378 h 634668"/>
              <a:gd name="connsiteX18" fmla="*/ 1752600 w 4438650"/>
              <a:gd name="connsiteY18" fmla="*/ 611808 h 634668"/>
              <a:gd name="connsiteX19" fmla="*/ 2491740 w 4438650"/>
              <a:gd name="connsiteY19" fmla="*/ 615618 h 634668"/>
              <a:gd name="connsiteX20" fmla="*/ 2766060 w 4438650"/>
              <a:gd name="connsiteY20" fmla="*/ 604188 h 634668"/>
              <a:gd name="connsiteX21" fmla="*/ 2964180 w 4438650"/>
              <a:gd name="connsiteY21" fmla="*/ 604188 h 634668"/>
              <a:gd name="connsiteX22" fmla="*/ 2987040 w 4438650"/>
              <a:gd name="connsiteY22" fmla="*/ 604188 h 634668"/>
              <a:gd name="connsiteX23" fmla="*/ 2990850 w 4438650"/>
              <a:gd name="connsiteY23" fmla="*/ 535608 h 634668"/>
              <a:gd name="connsiteX24" fmla="*/ 2998470 w 4438650"/>
              <a:gd name="connsiteY24" fmla="*/ 295578 h 634668"/>
              <a:gd name="connsiteX25" fmla="*/ 2998470 w 4438650"/>
              <a:gd name="connsiteY25" fmla="*/ 181278 h 634668"/>
              <a:gd name="connsiteX26" fmla="*/ 3002280 w 4438650"/>
              <a:gd name="connsiteY26" fmla="*/ 17448 h 634668"/>
              <a:gd name="connsiteX27" fmla="*/ 3002280 w 4438650"/>
              <a:gd name="connsiteY27" fmla="*/ 13638 h 634668"/>
              <a:gd name="connsiteX28" fmla="*/ 3070860 w 4438650"/>
              <a:gd name="connsiteY28" fmla="*/ 78408 h 634668"/>
              <a:gd name="connsiteX29" fmla="*/ 3200400 w 4438650"/>
              <a:gd name="connsiteY29" fmla="*/ 131748 h 634668"/>
              <a:gd name="connsiteX30" fmla="*/ 3379470 w 4438650"/>
              <a:gd name="connsiteY30" fmla="*/ 139368 h 634668"/>
              <a:gd name="connsiteX31" fmla="*/ 3554730 w 4438650"/>
              <a:gd name="connsiteY31" fmla="*/ 173658 h 634668"/>
              <a:gd name="connsiteX32" fmla="*/ 3649980 w 4438650"/>
              <a:gd name="connsiteY32" fmla="*/ 272718 h 634668"/>
              <a:gd name="connsiteX33" fmla="*/ 4438650 w 4438650"/>
              <a:gd name="connsiteY33" fmla="*/ 634668 h 634668"/>
              <a:gd name="connsiteX0" fmla="*/ 0 w 4438650"/>
              <a:gd name="connsiteY0" fmla="*/ 600378 h 634668"/>
              <a:gd name="connsiteX1" fmla="*/ 403860 w 4438650"/>
              <a:gd name="connsiteY1" fmla="*/ 611808 h 634668"/>
              <a:gd name="connsiteX2" fmla="*/ 697230 w 4438650"/>
              <a:gd name="connsiteY2" fmla="*/ 596568 h 634668"/>
              <a:gd name="connsiteX3" fmla="*/ 716280 w 4438650"/>
              <a:gd name="connsiteY3" fmla="*/ 596568 h 634668"/>
              <a:gd name="connsiteX4" fmla="*/ 773430 w 4438650"/>
              <a:gd name="connsiteY4" fmla="*/ 588948 h 634668"/>
              <a:gd name="connsiteX5" fmla="*/ 777240 w 4438650"/>
              <a:gd name="connsiteY5" fmla="*/ 478458 h 634668"/>
              <a:gd name="connsiteX6" fmla="*/ 781050 w 4438650"/>
              <a:gd name="connsiteY6" fmla="*/ 280338 h 634668"/>
              <a:gd name="connsiteX7" fmla="*/ 777240 w 4438650"/>
              <a:gd name="connsiteY7" fmla="*/ 181278 h 634668"/>
              <a:gd name="connsiteX8" fmla="*/ 777240 w 4438650"/>
              <a:gd name="connsiteY8" fmla="*/ 6018 h 634668"/>
              <a:gd name="connsiteX9" fmla="*/ 792480 w 4438650"/>
              <a:gd name="connsiteY9" fmla="*/ 47928 h 634668"/>
              <a:gd name="connsiteX10" fmla="*/ 880110 w 4438650"/>
              <a:gd name="connsiteY10" fmla="*/ 120318 h 634668"/>
              <a:gd name="connsiteX11" fmla="*/ 1062990 w 4438650"/>
              <a:gd name="connsiteY11" fmla="*/ 135558 h 634668"/>
              <a:gd name="connsiteX12" fmla="*/ 1257300 w 4438650"/>
              <a:gd name="connsiteY12" fmla="*/ 150798 h 634668"/>
              <a:gd name="connsiteX13" fmla="*/ 1337310 w 4438650"/>
              <a:gd name="connsiteY13" fmla="*/ 200328 h 634668"/>
              <a:gd name="connsiteX14" fmla="*/ 1432560 w 4438650"/>
              <a:gd name="connsiteY14" fmla="*/ 307008 h 634668"/>
              <a:gd name="connsiteX15" fmla="*/ 1447800 w 4438650"/>
              <a:gd name="connsiteY15" fmla="*/ 455598 h 634668"/>
              <a:gd name="connsiteX16" fmla="*/ 1463040 w 4438650"/>
              <a:gd name="connsiteY16" fmla="*/ 535608 h 634668"/>
              <a:gd name="connsiteX17" fmla="*/ 1531620 w 4438650"/>
              <a:gd name="connsiteY17" fmla="*/ 600378 h 634668"/>
              <a:gd name="connsiteX18" fmla="*/ 1752600 w 4438650"/>
              <a:gd name="connsiteY18" fmla="*/ 611808 h 634668"/>
              <a:gd name="connsiteX19" fmla="*/ 2491740 w 4438650"/>
              <a:gd name="connsiteY19" fmla="*/ 615618 h 634668"/>
              <a:gd name="connsiteX20" fmla="*/ 2766060 w 4438650"/>
              <a:gd name="connsiteY20" fmla="*/ 604188 h 634668"/>
              <a:gd name="connsiteX21" fmla="*/ 2964180 w 4438650"/>
              <a:gd name="connsiteY21" fmla="*/ 604188 h 634668"/>
              <a:gd name="connsiteX22" fmla="*/ 2987040 w 4438650"/>
              <a:gd name="connsiteY22" fmla="*/ 604188 h 634668"/>
              <a:gd name="connsiteX23" fmla="*/ 2990850 w 4438650"/>
              <a:gd name="connsiteY23" fmla="*/ 535608 h 634668"/>
              <a:gd name="connsiteX24" fmla="*/ 2998470 w 4438650"/>
              <a:gd name="connsiteY24" fmla="*/ 295578 h 634668"/>
              <a:gd name="connsiteX25" fmla="*/ 2998470 w 4438650"/>
              <a:gd name="connsiteY25" fmla="*/ 181278 h 634668"/>
              <a:gd name="connsiteX26" fmla="*/ 3002280 w 4438650"/>
              <a:gd name="connsiteY26" fmla="*/ 17448 h 634668"/>
              <a:gd name="connsiteX27" fmla="*/ 3002280 w 4438650"/>
              <a:gd name="connsiteY27" fmla="*/ 13638 h 634668"/>
              <a:gd name="connsiteX28" fmla="*/ 3070860 w 4438650"/>
              <a:gd name="connsiteY28" fmla="*/ 78408 h 634668"/>
              <a:gd name="connsiteX29" fmla="*/ 3200400 w 4438650"/>
              <a:gd name="connsiteY29" fmla="*/ 131748 h 634668"/>
              <a:gd name="connsiteX30" fmla="*/ 3379470 w 4438650"/>
              <a:gd name="connsiteY30" fmla="*/ 139368 h 634668"/>
              <a:gd name="connsiteX31" fmla="*/ 3554730 w 4438650"/>
              <a:gd name="connsiteY31" fmla="*/ 173658 h 634668"/>
              <a:gd name="connsiteX32" fmla="*/ 3649980 w 4438650"/>
              <a:gd name="connsiteY32" fmla="*/ 272718 h 634668"/>
              <a:gd name="connsiteX33" fmla="*/ 3992880 w 4438650"/>
              <a:gd name="connsiteY33" fmla="*/ 596567 h 634668"/>
              <a:gd name="connsiteX34" fmla="*/ 4438650 w 4438650"/>
              <a:gd name="connsiteY34" fmla="*/ 634668 h 634668"/>
              <a:gd name="connsiteX0" fmla="*/ 0 w 4438650"/>
              <a:gd name="connsiteY0" fmla="*/ 600378 h 634668"/>
              <a:gd name="connsiteX1" fmla="*/ 403860 w 4438650"/>
              <a:gd name="connsiteY1" fmla="*/ 611808 h 634668"/>
              <a:gd name="connsiteX2" fmla="*/ 697230 w 4438650"/>
              <a:gd name="connsiteY2" fmla="*/ 596568 h 634668"/>
              <a:gd name="connsiteX3" fmla="*/ 716280 w 4438650"/>
              <a:gd name="connsiteY3" fmla="*/ 596568 h 634668"/>
              <a:gd name="connsiteX4" fmla="*/ 773430 w 4438650"/>
              <a:gd name="connsiteY4" fmla="*/ 588948 h 634668"/>
              <a:gd name="connsiteX5" fmla="*/ 777240 w 4438650"/>
              <a:gd name="connsiteY5" fmla="*/ 478458 h 634668"/>
              <a:gd name="connsiteX6" fmla="*/ 781050 w 4438650"/>
              <a:gd name="connsiteY6" fmla="*/ 280338 h 634668"/>
              <a:gd name="connsiteX7" fmla="*/ 777240 w 4438650"/>
              <a:gd name="connsiteY7" fmla="*/ 181278 h 634668"/>
              <a:gd name="connsiteX8" fmla="*/ 777240 w 4438650"/>
              <a:gd name="connsiteY8" fmla="*/ 6018 h 634668"/>
              <a:gd name="connsiteX9" fmla="*/ 792480 w 4438650"/>
              <a:gd name="connsiteY9" fmla="*/ 47928 h 634668"/>
              <a:gd name="connsiteX10" fmla="*/ 880110 w 4438650"/>
              <a:gd name="connsiteY10" fmla="*/ 120318 h 634668"/>
              <a:gd name="connsiteX11" fmla="*/ 1062990 w 4438650"/>
              <a:gd name="connsiteY11" fmla="*/ 135558 h 634668"/>
              <a:gd name="connsiteX12" fmla="*/ 1257300 w 4438650"/>
              <a:gd name="connsiteY12" fmla="*/ 150798 h 634668"/>
              <a:gd name="connsiteX13" fmla="*/ 1337310 w 4438650"/>
              <a:gd name="connsiteY13" fmla="*/ 200328 h 634668"/>
              <a:gd name="connsiteX14" fmla="*/ 1432560 w 4438650"/>
              <a:gd name="connsiteY14" fmla="*/ 307008 h 634668"/>
              <a:gd name="connsiteX15" fmla="*/ 1447800 w 4438650"/>
              <a:gd name="connsiteY15" fmla="*/ 455598 h 634668"/>
              <a:gd name="connsiteX16" fmla="*/ 1463040 w 4438650"/>
              <a:gd name="connsiteY16" fmla="*/ 535608 h 634668"/>
              <a:gd name="connsiteX17" fmla="*/ 1531620 w 4438650"/>
              <a:gd name="connsiteY17" fmla="*/ 600378 h 634668"/>
              <a:gd name="connsiteX18" fmla="*/ 1752600 w 4438650"/>
              <a:gd name="connsiteY18" fmla="*/ 611808 h 634668"/>
              <a:gd name="connsiteX19" fmla="*/ 2491740 w 4438650"/>
              <a:gd name="connsiteY19" fmla="*/ 615618 h 634668"/>
              <a:gd name="connsiteX20" fmla="*/ 2766060 w 4438650"/>
              <a:gd name="connsiteY20" fmla="*/ 604188 h 634668"/>
              <a:gd name="connsiteX21" fmla="*/ 2964180 w 4438650"/>
              <a:gd name="connsiteY21" fmla="*/ 604188 h 634668"/>
              <a:gd name="connsiteX22" fmla="*/ 2987040 w 4438650"/>
              <a:gd name="connsiteY22" fmla="*/ 604188 h 634668"/>
              <a:gd name="connsiteX23" fmla="*/ 2990850 w 4438650"/>
              <a:gd name="connsiteY23" fmla="*/ 535608 h 634668"/>
              <a:gd name="connsiteX24" fmla="*/ 2998470 w 4438650"/>
              <a:gd name="connsiteY24" fmla="*/ 295578 h 634668"/>
              <a:gd name="connsiteX25" fmla="*/ 2998470 w 4438650"/>
              <a:gd name="connsiteY25" fmla="*/ 181278 h 634668"/>
              <a:gd name="connsiteX26" fmla="*/ 3002280 w 4438650"/>
              <a:gd name="connsiteY26" fmla="*/ 17448 h 634668"/>
              <a:gd name="connsiteX27" fmla="*/ 3002280 w 4438650"/>
              <a:gd name="connsiteY27" fmla="*/ 13638 h 634668"/>
              <a:gd name="connsiteX28" fmla="*/ 3070860 w 4438650"/>
              <a:gd name="connsiteY28" fmla="*/ 78408 h 634668"/>
              <a:gd name="connsiteX29" fmla="*/ 3200400 w 4438650"/>
              <a:gd name="connsiteY29" fmla="*/ 131748 h 634668"/>
              <a:gd name="connsiteX30" fmla="*/ 3379470 w 4438650"/>
              <a:gd name="connsiteY30" fmla="*/ 139368 h 634668"/>
              <a:gd name="connsiteX31" fmla="*/ 3554730 w 4438650"/>
              <a:gd name="connsiteY31" fmla="*/ 173658 h 634668"/>
              <a:gd name="connsiteX32" fmla="*/ 3649980 w 4438650"/>
              <a:gd name="connsiteY32" fmla="*/ 272718 h 634668"/>
              <a:gd name="connsiteX33" fmla="*/ 3745230 w 4438650"/>
              <a:gd name="connsiteY33" fmla="*/ 588947 h 634668"/>
              <a:gd name="connsiteX34" fmla="*/ 3992880 w 4438650"/>
              <a:gd name="connsiteY34" fmla="*/ 596567 h 634668"/>
              <a:gd name="connsiteX35" fmla="*/ 4438650 w 4438650"/>
              <a:gd name="connsiteY35" fmla="*/ 634668 h 634668"/>
              <a:gd name="connsiteX0" fmla="*/ 0 w 4438650"/>
              <a:gd name="connsiteY0" fmla="*/ 600378 h 637217"/>
              <a:gd name="connsiteX1" fmla="*/ 403860 w 4438650"/>
              <a:gd name="connsiteY1" fmla="*/ 611808 h 637217"/>
              <a:gd name="connsiteX2" fmla="*/ 697230 w 4438650"/>
              <a:gd name="connsiteY2" fmla="*/ 596568 h 637217"/>
              <a:gd name="connsiteX3" fmla="*/ 716280 w 4438650"/>
              <a:gd name="connsiteY3" fmla="*/ 596568 h 637217"/>
              <a:gd name="connsiteX4" fmla="*/ 773430 w 4438650"/>
              <a:gd name="connsiteY4" fmla="*/ 588948 h 637217"/>
              <a:gd name="connsiteX5" fmla="*/ 777240 w 4438650"/>
              <a:gd name="connsiteY5" fmla="*/ 478458 h 637217"/>
              <a:gd name="connsiteX6" fmla="*/ 781050 w 4438650"/>
              <a:gd name="connsiteY6" fmla="*/ 280338 h 637217"/>
              <a:gd name="connsiteX7" fmla="*/ 777240 w 4438650"/>
              <a:gd name="connsiteY7" fmla="*/ 181278 h 637217"/>
              <a:gd name="connsiteX8" fmla="*/ 777240 w 4438650"/>
              <a:gd name="connsiteY8" fmla="*/ 6018 h 637217"/>
              <a:gd name="connsiteX9" fmla="*/ 792480 w 4438650"/>
              <a:gd name="connsiteY9" fmla="*/ 47928 h 637217"/>
              <a:gd name="connsiteX10" fmla="*/ 880110 w 4438650"/>
              <a:gd name="connsiteY10" fmla="*/ 120318 h 637217"/>
              <a:gd name="connsiteX11" fmla="*/ 1062990 w 4438650"/>
              <a:gd name="connsiteY11" fmla="*/ 135558 h 637217"/>
              <a:gd name="connsiteX12" fmla="*/ 1257300 w 4438650"/>
              <a:gd name="connsiteY12" fmla="*/ 150798 h 637217"/>
              <a:gd name="connsiteX13" fmla="*/ 1337310 w 4438650"/>
              <a:gd name="connsiteY13" fmla="*/ 200328 h 637217"/>
              <a:gd name="connsiteX14" fmla="*/ 1432560 w 4438650"/>
              <a:gd name="connsiteY14" fmla="*/ 307008 h 637217"/>
              <a:gd name="connsiteX15" fmla="*/ 1447800 w 4438650"/>
              <a:gd name="connsiteY15" fmla="*/ 455598 h 637217"/>
              <a:gd name="connsiteX16" fmla="*/ 1463040 w 4438650"/>
              <a:gd name="connsiteY16" fmla="*/ 535608 h 637217"/>
              <a:gd name="connsiteX17" fmla="*/ 1531620 w 4438650"/>
              <a:gd name="connsiteY17" fmla="*/ 600378 h 637217"/>
              <a:gd name="connsiteX18" fmla="*/ 1752600 w 4438650"/>
              <a:gd name="connsiteY18" fmla="*/ 611808 h 637217"/>
              <a:gd name="connsiteX19" fmla="*/ 2491740 w 4438650"/>
              <a:gd name="connsiteY19" fmla="*/ 615618 h 637217"/>
              <a:gd name="connsiteX20" fmla="*/ 2766060 w 4438650"/>
              <a:gd name="connsiteY20" fmla="*/ 604188 h 637217"/>
              <a:gd name="connsiteX21" fmla="*/ 2964180 w 4438650"/>
              <a:gd name="connsiteY21" fmla="*/ 604188 h 637217"/>
              <a:gd name="connsiteX22" fmla="*/ 2987040 w 4438650"/>
              <a:gd name="connsiteY22" fmla="*/ 604188 h 637217"/>
              <a:gd name="connsiteX23" fmla="*/ 2990850 w 4438650"/>
              <a:gd name="connsiteY23" fmla="*/ 535608 h 637217"/>
              <a:gd name="connsiteX24" fmla="*/ 2998470 w 4438650"/>
              <a:gd name="connsiteY24" fmla="*/ 295578 h 637217"/>
              <a:gd name="connsiteX25" fmla="*/ 2998470 w 4438650"/>
              <a:gd name="connsiteY25" fmla="*/ 181278 h 637217"/>
              <a:gd name="connsiteX26" fmla="*/ 3002280 w 4438650"/>
              <a:gd name="connsiteY26" fmla="*/ 17448 h 637217"/>
              <a:gd name="connsiteX27" fmla="*/ 3002280 w 4438650"/>
              <a:gd name="connsiteY27" fmla="*/ 13638 h 637217"/>
              <a:gd name="connsiteX28" fmla="*/ 3070860 w 4438650"/>
              <a:gd name="connsiteY28" fmla="*/ 78408 h 637217"/>
              <a:gd name="connsiteX29" fmla="*/ 3200400 w 4438650"/>
              <a:gd name="connsiteY29" fmla="*/ 131748 h 637217"/>
              <a:gd name="connsiteX30" fmla="*/ 3379470 w 4438650"/>
              <a:gd name="connsiteY30" fmla="*/ 139368 h 637217"/>
              <a:gd name="connsiteX31" fmla="*/ 3554730 w 4438650"/>
              <a:gd name="connsiteY31" fmla="*/ 173658 h 637217"/>
              <a:gd name="connsiteX32" fmla="*/ 3649980 w 4438650"/>
              <a:gd name="connsiteY32" fmla="*/ 272718 h 637217"/>
              <a:gd name="connsiteX33" fmla="*/ 3745230 w 4438650"/>
              <a:gd name="connsiteY33" fmla="*/ 588947 h 637217"/>
              <a:gd name="connsiteX34" fmla="*/ 3992880 w 4438650"/>
              <a:gd name="connsiteY34" fmla="*/ 611807 h 637217"/>
              <a:gd name="connsiteX35" fmla="*/ 4438650 w 4438650"/>
              <a:gd name="connsiteY35" fmla="*/ 634668 h 637217"/>
              <a:gd name="connsiteX0" fmla="*/ 0 w 4438650"/>
              <a:gd name="connsiteY0" fmla="*/ 600378 h 634668"/>
              <a:gd name="connsiteX1" fmla="*/ 403860 w 4438650"/>
              <a:gd name="connsiteY1" fmla="*/ 611808 h 634668"/>
              <a:gd name="connsiteX2" fmla="*/ 697230 w 4438650"/>
              <a:gd name="connsiteY2" fmla="*/ 596568 h 634668"/>
              <a:gd name="connsiteX3" fmla="*/ 716280 w 4438650"/>
              <a:gd name="connsiteY3" fmla="*/ 596568 h 634668"/>
              <a:gd name="connsiteX4" fmla="*/ 773430 w 4438650"/>
              <a:gd name="connsiteY4" fmla="*/ 588948 h 634668"/>
              <a:gd name="connsiteX5" fmla="*/ 777240 w 4438650"/>
              <a:gd name="connsiteY5" fmla="*/ 478458 h 634668"/>
              <a:gd name="connsiteX6" fmla="*/ 781050 w 4438650"/>
              <a:gd name="connsiteY6" fmla="*/ 280338 h 634668"/>
              <a:gd name="connsiteX7" fmla="*/ 777240 w 4438650"/>
              <a:gd name="connsiteY7" fmla="*/ 181278 h 634668"/>
              <a:gd name="connsiteX8" fmla="*/ 777240 w 4438650"/>
              <a:gd name="connsiteY8" fmla="*/ 6018 h 634668"/>
              <a:gd name="connsiteX9" fmla="*/ 792480 w 4438650"/>
              <a:gd name="connsiteY9" fmla="*/ 47928 h 634668"/>
              <a:gd name="connsiteX10" fmla="*/ 880110 w 4438650"/>
              <a:gd name="connsiteY10" fmla="*/ 120318 h 634668"/>
              <a:gd name="connsiteX11" fmla="*/ 1062990 w 4438650"/>
              <a:gd name="connsiteY11" fmla="*/ 135558 h 634668"/>
              <a:gd name="connsiteX12" fmla="*/ 1257300 w 4438650"/>
              <a:gd name="connsiteY12" fmla="*/ 150798 h 634668"/>
              <a:gd name="connsiteX13" fmla="*/ 1337310 w 4438650"/>
              <a:gd name="connsiteY13" fmla="*/ 200328 h 634668"/>
              <a:gd name="connsiteX14" fmla="*/ 1432560 w 4438650"/>
              <a:gd name="connsiteY14" fmla="*/ 307008 h 634668"/>
              <a:gd name="connsiteX15" fmla="*/ 1447800 w 4438650"/>
              <a:gd name="connsiteY15" fmla="*/ 455598 h 634668"/>
              <a:gd name="connsiteX16" fmla="*/ 1463040 w 4438650"/>
              <a:gd name="connsiteY16" fmla="*/ 535608 h 634668"/>
              <a:gd name="connsiteX17" fmla="*/ 1531620 w 4438650"/>
              <a:gd name="connsiteY17" fmla="*/ 600378 h 634668"/>
              <a:gd name="connsiteX18" fmla="*/ 1752600 w 4438650"/>
              <a:gd name="connsiteY18" fmla="*/ 611808 h 634668"/>
              <a:gd name="connsiteX19" fmla="*/ 2491740 w 4438650"/>
              <a:gd name="connsiteY19" fmla="*/ 615618 h 634668"/>
              <a:gd name="connsiteX20" fmla="*/ 2766060 w 4438650"/>
              <a:gd name="connsiteY20" fmla="*/ 604188 h 634668"/>
              <a:gd name="connsiteX21" fmla="*/ 2964180 w 4438650"/>
              <a:gd name="connsiteY21" fmla="*/ 604188 h 634668"/>
              <a:gd name="connsiteX22" fmla="*/ 2987040 w 4438650"/>
              <a:gd name="connsiteY22" fmla="*/ 604188 h 634668"/>
              <a:gd name="connsiteX23" fmla="*/ 2990850 w 4438650"/>
              <a:gd name="connsiteY23" fmla="*/ 535608 h 634668"/>
              <a:gd name="connsiteX24" fmla="*/ 2998470 w 4438650"/>
              <a:gd name="connsiteY24" fmla="*/ 295578 h 634668"/>
              <a:gd name="connsiteX25" fmla="*/ 2998470 w 4438650"/>
              <a:gd name="connsiteY25" fmla="*/ 181278 h 634668"/>
              <a:gd name="connsiteX26" fmla="*/ 3002280 w 4438650"/>
              <a:gd name="connsiteY26" fmla="*/ 17448 h 634668"/>
              <a:gd name="connsiteX27" fmla="*/ 3002280 w 4438650"/>
              <a:gd name="connsiteY27" fmla="*/ 13638 h 634668"/>
              <a:gd name="connsiteX28" fmla="*/ 3070860 w 4438650"/>
              <a:gd name="connsiteY28" fmla="*/ 78408 h 634668"/>
              <a:gd name="connsiteX29" fmla="*/ 3200400 w 4438650"/>
              <a:gd name="connsiteY29" fmla="*/ 131748 h 634668"/>
              <a:gd name="connsiteX30" fmla="*/ 3379470 w 4438650"/>
              <a:gd name="connsiteY30" fmla="*/ 139368 h 634668"/>
              <a:gd name="connsiteX31" fmla="*/ 3554730 w 4438650"/>
              <a:gd name="connsiteY31" fmla="*/ 173658 h 634668"/>
              <a:gd name="connsiteX32" fmla="*/ 3649980 w 4438650"/>
              <a:gd name="connsiteY32" fmla="*/ 272718 h 634668"/>
              <a:gd name="connsiteX33" fmla="*/ 3745230 w 4438650"/>
              <a:gd name="connsiteY33" fmla="*/ 588947 h 634668"/>
              <a:gd name="connsiteX34" fmla="*/ 3992880 w 4438650"/>
              <a:gd name="connsiteY34" fmla="*/ 611807 h 634668"/>
              <a:gd name="connsiteX35" fmla="*/ 4438650 w 4438650"/>
              <a:gd name="connsiteY35" fmla="*/ 634668 h 634668"/>
              <a:gd name="connsiteX0" fmla="*/ 0 w 4438650"/>
              <a:gd name="connsiteY0" fmla="*/ 600378 h 634668"/>
              <a:gd name="connsiteX1" fmla="*/ 403860 w 4438650"/>
              <a:gd name="connsiteY1" fmla="*/ 611808 h 634668"/>
              <a:gd name="connsiteX2" fmla="*/ 697230 w 4438650"/>
              <a:gd name="connsiteY2" fmla="*/ 596568 h 634668"/>
              <a:gd name="connsiteX3" fmla="*/ 716280 w 4438650"/>
              <a:gd name="connsiteY3" fmla="*/ 596568 h 634668"/>
              <a:gd name="connsiteX4" fmla="*/ 773430 w 4438650"/>
              <a:gd name="connsiteY4" fmla="*/ 588948 h 634668"/>
              <a:gd name="connsiteX5" fmla="*/ 777240 w 4438650"/>
              <a:gd name="connsiteY5" fmla="*/ 478458 h 634668"/>
              <a:gd name="connsiteX6" fmla="*/ 781050 w 4438650"/>
              <a:gd name="connsiteY6" fmla="*/ 280338 h 634668"/>
              <a:gd name="connsiteX7" fmla="*/ 777240 w 4438650"/>
              <a:gd name="connsiteY7" fmla="*/ 181278 h 634668"/>
              <a:gd name="connsiteX8" fmla="*/ 777240 w 4438650"/>
              <a:gd name="connsiteY8" fmla="*/ 6018 h 634668"/>
              <a:gd name="connsiteX9" fmla="*/ 792480 w 4438650"/>
              <a:gd name="connsiteY9" fmla="*/ 47928 h 634668"/>
              <a:gd name="connsiteX10" fmla="*/ 880110 w 4438650"/>
              <a:gd name="connsiteY10" fmla="*/ 120318 h 634668"/>
              <a:gd name="connsiteX11" fmla="*/ 1062990 w 4438650"/>
              <a:gd name="connsiteY11" fmla="*/ 135558 h 634668"/>
              <a:gd name="connsiteX12" fmla="*/ 1257300 w 4438650"/>
              <a:gd name="connsiteY12" fmla="*/ 150798 h 634668"/>
              <a:gd name="connsiteX13" fmla="*/ 1337310 w 4438650"/>
              <a:gd name="connsiteY13" fmla="*/ 200328 h 634668"/>
              <a:gd name="connsiteX14" fmla="*/ 1432560 w 4438650"/>
              <a:gd name="connsiteY14" fmla="*/ 307008 h 634668"/>
              <a:gd name="connsiteX15" fmla="*/ 1447800 w 4438650"/>
              <a:gd name="connsiteY15" fmla="*/ 455598 h 634668"/>
              <a:gd name="connsiteX16" fmla="*/ 1463040 w 4438650"/>
              <a:gd name="connsiteY16" fmla="*/ 535608 h 634668"/>
              <a:gd name="connsiteX17" fmla="*/ 1531620 w 4438650"/>
              <a:gd name="connsiteY17" fmla="*/ 600378 h 634668"/>
              <a:gd name="connsiteX18" fmla="*/ 1752600 w 4438650"/>
              <a:gd name="connsiteY18" fmla="*/ 611808 h 634668"/>
              <a:gd name="connsiteX19" fmla="*/ 2491740 w 4438650"/>
              <a:gd name="connsiteY19" fmla="*/ 615618 h 634668"/>
              <a:gd name="connsiteX20" fmla="*/ 2766060 w 4438650"/>
              <a:gd name="connsiteY20" fmla="*/ 604188 h 634668"/>
              <a:gd name="connsiteX21" fmla="*/ 2964180 w 4438650"/>
              <a:gd name="connsiteY21" fmla="*/ 604188 h 634668"/>
              <a:gd name="connsiteX22" fmla="*/ 2987040 w 4438650"/>
              <a:gd name="connsiteY22" fmla="*/ 604188 h 634668"/>
              <a:gd name="connsiteX23" fmla="*/ 2990850 w 4438650"/>
              <a:gd name="connsiteY23" fmla="*/ 535608 h 634668"/>
              <a:gd name="connsiteX24" fmla="*/ 2998470 w 4438650"/>
              <a:gd name="connsiteY24" fmla="*/ 295578 h 634668"/>
              <a:gd name="connsiteX25" fmla="*/ 2998470 w 4438650"/>
              <a:gd name="connsiteY25" fmla="*/ 181278 h 634668"/>
              <a:gd name="connsiteX26" fmla="*/ 3002280 w 4438650"/>
              <a:gd name="connsiteY26" fmla="*/ 17448 h 634668"/>
              <a:gd name="connsiteX27" fmla="*/ 3002280 w 4438650"/>
              <a:gd name="connsiteY27" fmla="*/ 13638 h 634668"/>
              <a:gd name="connsiteX28" fmla="*/ 3070860 w 4438650"/>
              <a:gd name="connsiteY28" fmla="*/ 78408 h 634668"/>
              <a:gd name="connsiteX29" fmla="*/ 3200400 w 4438650"/>
              <a:gd name="connsiteY29" fmla="*/ 131748 h 634668"/>
              <a:gd name="connsiteX30" fmla="*/ 3379470 w 4438650"/>
              <a:gd name="connsiteY30" fmla="*/ 139368 h 634668"/>
              <a:gd name="connsiteX31" fmla="*/ 3554730 w 4438650"/>
              <a:gd name="connsiteY31" fmla="*/ 173658 h 634668"/>
              <a:gd name="connsiteX32" fmla="*/ 3649980 w 4438650"/>
              <a:gd name="connsiteY32" fmla="*/ 272718 h 634668"/>
              <a:gd name="connsiteX33" fmla="*/ 3745230 w 4438650"/>
              <a:gd name="connsiteY33" fmla="*/ 588947 h 634668"/>
              <a:gd name="connsiteX34" fmla="*/ 3992880 w 4438650"/>
              <a:gd name="connsiteY34" fmla="*/ 611807 h 634668"/>
              <a:gd name="connsiteX35" fmla="*/ 4438650 w 4438650"/>
              <a:gd name="connsiteY35" fmla="*/ 634668 h 6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38650" h="634668">
                <a:moveTo>
                  <a:pt x="0" y="600378"/>
                </a:moveTo>
                <a:cubicBezTo>
                  <a:pt x="143827" y="606410"/>
                  <a:pt x="287655" y="612443"/>
                  <a:pt x="403860" y="611808"/>
                </a:cubicBezTo>
                <a:cubicBezTo>
                  <a:pt x="520065" y="611173"/>
                  <a:pt x="645160" y="599108"/>
                  <a:pt x="697230" y="596568"/>
                </a:cubicBezTo>
                <a:cubicBezTo>
                  <a:pt x="749300" y="594028"/>
                  <a:pt x="703580" y="597838"/>
                  <a:pt x="716280" y="596568"/>
                </a:cubicBezTo>
                <a:cubicBezTo>
                  <a:pt x="728980" y="595298"/>
                  <a:pt x="763270" y="608633"/>
                  <a:pt x="773430" y="588948"/>
                </a:cubicBezTo>
                <a:cubicBezTo>
                  <a:pt x="783590" y="569263"/>
                  <a:pt x="775970" y="529893"/>
                  <a:pt x="777240" y="478458"/>
                </a:cubicBezTo>
                <a:cubicBezTo>
                  <a:pt x="778510" y="427023"/>
                  <a:pt x="781050" y="329868"/>
                  <a:pt x="781050" y="280338"/>
                </a:cubicBezTo>
                <a:cubicBezTo>
                  <a:pt x="781050" y="230808"/>
                  <a:pt x="777875" y="226998"/>
                  <a:pt x="777240" y="181278"/>
                </a:cubicBezTo>
                <a:cubicBezTo>
                  <a:pt x="776605" y="135558"/>
                  <a:pt x="774700" y="28243"/>
                  <a:pt x="777240" y="6018"/>
                </a:cubicBezTo>
                <a:cubicBezTo>
                  <a:pt x="779780" y="-16207"/>
                  <a:pt x="775335" y="28878"/>
                  <a:pt x="792480" y="47928"/>
                </a:cubicBezTo>
                <a:cubicBezTo>
                  <a:pt x="809625" y="66978"/>
                  <a:pt x="835025" y="105713"/>
                  <a:pt x="880110" y="120318"/>
                </a:cubicBezTo>
                <a:cubicBezTo>
                  <a:pt x="925195" y="134923"/>
                  <a:pt x="1062990" y="135558"/>
                  <a:pt x="1062990" y="135558"/>
                </a:cubicBezTo>
                <a:cubicBezTo>
                  <a:pt x="1125855" y="140638"/>
                  <a:pt x="1211580" y="140003"/>
                  <a:pt x="1257300" y="150798"/>
                </a:cubicBezTo>
                <a:cubicBezTo>
                  <a:pt x="1303020" y="161593"/>
                  <a:pt x="1308100" y="174293"/>
                  <a:pt x="1337310" y="200328"/>
                </a:cubicBezTo>
                <a:cubicBezTo>
                  <a:pt x="1366520" y="226363"/>
                  <a:pt x="1414145" y="264463"/>
                  <a:pt x="1432560" y="307008"/>
                </a:cubicBezTo>
                <a:cubicBezTo>
                  <a:pt x="1450975" y="349553"/>
                  <a:pt x="1442720" y="417498"/>
                  <a:pt x="1447800" y="455598"/>
                </a:cubicBezTo>
                <a:cubicBezTo>
                  <a:pt x="1452880" y="493698"/>
                  <a:pt x="1449070" y="511478"/>
                  <a:pt x="1463040" y="535608"/>
                </a:cubicBezTo>
                <a:cubicBezTo>
                  <a:pt x="1477010" y="559738"/>
                  <a:pt x="1483360" y="587678"/>
                  <a:pt x="1531620" y="600378"/>
                </a:cubicBezTo>
                <a:cubicBezTo>
                  <a:pt x="1579880" y="613078"/>
                  <a:pt x="1592580" y="609268"/>
                  <a:pt x="1752600" y="611808"/>
                </a:cubicBezTo>
                <a:cubicBezTo>
                  <a:pt x="1912620" y="614348"/>
                  <a:pt x="2322830" y="616888"/>
                  <a:pt x="2491740" y="615618"/>
                </a:cubicBezTo>
                <a:cubicBezTo>
                  <a:pt x="2660650" y="614348"/>
                  <a:pt x="2687320" y="606093"/>
                  <a:pt x="2766060" y="604188"/>
                </a:cubicBezTo>
                <a:cubicBezTo>
                  <a:pt x="2844800" y="602283"/>
                  <a:pt x="2964180" y="604188"/>
                  <a:pt x="2964180" y="604188"/>
                </a:cubicBezTo>
                <a:cubicBezTo>
                  <a:pt x="3001010" y="604188"/>
                  <a:pt x="2982595" y="615618"/>
                  <a:pt x="2987040" y="604188"/>
                </a:cubicBezTo>
                <a:cubicBezTo>
                  <a:pt x="2991485" y="592758"/>
                  <a:pt x="2988945" y="587043"/>
                  <a:pt x="2990850" y="535608"/>
                </a:cubicBezTo>
                <a:cubicBezTo>
                  <a:pt x="2992755" y="484173"/>
                  <a:pt x="2997200" y="354633"/>
                  <a:pt x="2998470" y="295578"/>
                </a:cubicBezTo>
                <a:cubicBezTo>
                  <a:pt x="2999740" y="236523"/>
                  <a:pt x="2997835" y="227633"/>
                  <a:pt x="2998470" y="181278"/>
                </a:cubicBezTo>
                <a:cubicBezTo>
                  <a:pt x="2999105" y="134923"/>
                  <a:pt x="3001645" y="45388"/>
                  <a:pt x="3002280" y="17448"/>
                </a:cubicBezTo>
                <a:cubicBezTo>
                  <a:pt x="3002915" y="-10492"/>
                  <a:pt x="2990850" y="3478"/>
                  <a:pt x="3002280" y="13638"/>
                </a:cubicBezTo>
                <a:cubicBezTo>
                  <a:pt x="3013710" y="23798"/>
                  <a:pt x="3037840" y="58723"/>
                  <a:pt x="3070860" y="78408"/>
                </a:cubicBezTo>
                <a:cubicBezTo>
                  <a:pt x="3103880" y="98093"/>
                  <a:pt x="3148965" y="121588"/>
                  <a:pt x="3200400" y="131748"/>
                </a:cubicBezTo>
                <a:cubicBezTo>
                  <a:pt x="3251835" y="141908"/>
                  <a:pt x="3320415" y="132383"/>
                  <a:pt x="3379470" y="139368"/>
                </a:cubicBezTo>
                <a:cubicBezTo>
                  <a:pt x="3438525" y="146353"/>
                  <a:pt x="3509645" y="151433"/>
                  <a:pt x="3554730" y="173658"/>
                </a:cubicBezTo>
                <a:cubicBezTo>
                  <a:pt x="3599815" y="195883"/>
                  <a:pt x="3618230" y="203503"/>
                  <a:pt x="3649980" y="272718"/>
                </a:cubicBezTo>
                <a:cubicBezTo>
                  <a:pt x="3681730" y="341933"/>
                  <a:pt x="3688080" y="534972"/>
                  <a:pt x="3745230" y="588947"/>
                </a:cubicBezTo>
                <a:cubicBezTo>
                  <a:pt x="3802380" y="642922"/>
                  <a:pt x="3869055" y="597837"/>
                  <a:pt x="3992880" y="611807"/>
                </a:cubicBezTo>
                <a:cubicBezTo>
                  <a:pt x="4131945" y="634032"/>
                  <a:pt x="4374515" y="601648"/>
                  <a:pt x="4438650" y="6346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398881" y="4792693"/>
            <a:ext cx="6923423" cy="973445"/>
          </a:xfrm>
          <a:custGeom>
            <a:avLst/>
            <a:gdLst>
              <a:gd name="connsiteX0" fmla="*/ 0 w 4431030"/>
              <a:gd name="connsiteY0" fmla="*/ 591119 h 623010"/>
              <a:gd name="connsiteX1" fmla="*/ 392430 w 4431030"/>
              <a:gd name="connsiteY1" fmla="*/ 594929 h 623010"/>
              <a:gd name="connsiteX2" fmla="*/ 708660 w 4431030"/>
              <a:gd name="connsiteY2" fmla="*/ 591119 h 623010"/>
              <a:gd name="connsiteX3" fmla="*/ 830580 w 4431030"/>
              <a:gd name="connsiteY3" fmla="*/ 591119 h 623010"/>
              <a:gd name="connsiteX4" fmla="*/ 830580 w 4431030"/>
              <a:gd name="connsiteY4" fmla="*/ 572069 h 623010"/>
              <a:gd name="connsiteX5" fmla="*/ 830580 w 4431030"/>
              <a:gd name="connsiteY5" fmla="*/ 392999 h 623010"/>
              <a:gd name="connsiteX6" fmla="*/ 838200 w 4431030"/>
              <a:gd name="connsiteY6" fmla="*/ 27239 h 623010"/>
              <a:gd name="connsiteX7" fmla="*/ 838200 w 4431030"/>
              <a:gd name="connsiteY7" fmla="*/ 34859 h 623010"/>
              <a:gd name="connsiteX8" fmla="*/ 906780 w 4431030"/>
              <a:gd name="connsiteY8" fmla="*/ 99629 h 623010"/>
              <a:gd name="connsiteX9" fmla="*/ 1047750 w 4431030"/>
              <a:gd name="connsiteY9" fmla="*/ 130109 h 623010"/>
              <a:gd name="connsiteX10" fmla="*/ 1203960 w 4431030"/>
              <a:gd name="connsiteY10" fmla="*/ 130109 h 623010"/>
              <a:gd name="connsiteX11" fmla="*/ 1325880 w 4431030"/>
              <a:gd name="connsiteY11" fmla="*/ 141539 h 623010"/>
              <a:gd name="connsiteX12" fmla="*/ 1455420 w 4431030"/>
              <a:gd name="connsiteY12" fmla="*/ 191069 h 623010"/>
              <a:gd name="connsiteX13" fmla="*/ 1501140 w 4431030"/>
              <a:gd name="connsiteY13" fmla="*/ 328229 h 623010"/>
              <a:gd name="connsiteX14" fmla="*/ 1508760 w 4431030"/>
              <a:gd name="connsiteY14" fmla="*/ 446339 h 623010"/>
              <a:gd name="connsiteX15" fmla="*/ 1539240 w 4431030"/>
              <a:gd name="connsiteY15" fmla="*/ 545399 h 623010"/>
              <a:gd name="connsiteX16" fmla="*/ 1649730 w 4431030"/>
              <a:gd name="connsiteY16" fmla="*/ 598739 h 623010"/>
              <a:gd name="connsiteX17" fmla="*/ 1828800 w 4431030"/>
              <a:gd name="connsiteY17" fmla="*/ 598739 h 623010"/>
              <a:gd name="connsiteX18" fmla="*/ 2495550 w 4431030"/>
              <a:gd name="connsiteY18" fmla="*/ 591119 h 623010"/>
              <a:gd name="connsiteX19" fmla="*/ 2758440 w 4431030"/>
              <a:gd name="connsiteY19" fmla="*/ 591119 h 623010"/>
              <a:gd name="connsiteX20" fmla="*/ 2933700 w 4431030"/>
              <a:gd name="connsiteY20" fmla="*/ 591119 h 623010"/>
              <a:gd name="connsiteX21" fmla="*/ 3051810 w 4431030"/>
              <a:gd name="connsiteY21" fmla="*/ 587309 h 623010"/>
              <a:gd name="connsiteX22" fmla="*/ 3059430 w 4431030"/>
              <a:gd name="connsiteY22" fmla="*/ 579689 h 623010"/>
              <a:gd name="connsiteX23" fmla="*/ 3059430 w 4431030"/>
              <a:gd name="connsiteY23" fmla="*/ 499679 h 623010"/>
              <a:gd name="connsiteX24" fmla="*/ 3063240 w 4431030"/>
              <a:gd name="connsiteY24" fmla="*/ 389189 h 623010"/>
              <a:gd name="connsiteX25" fmla="*/ 3063240 w 4431030"/>
              <a:gd name="connsiteY25" fmla="*/ 95819 h 623010"/>
              <a:gd name="connsiteX26" fmla="*/ 3063240 w 4431030"/>
              <a:gd name="connsiteY26" fmla="*/ 4379 h 623010"/>
              <a:gd name="connsiteX27" fmla="*/ 3105150 w 4431030"/>
              <a:gd name="connsiteY27" fmla="*/ 61529 h 623010"/>
              <a:gd name="connsiteX28" fmla="*/ 3238500 w 4431030"/>
              <a:gd name="connsiteY28" fmla="*/ 122489 h 623010"/>
              <a:gd name="connsiteX29" fmla="*/ 3436620 w 4431030"/>
              <a:gd name="connsiteY29" fmla="*/ 133919 h 623010"/>
              <a:gd name="connsiteX30" fmla="*/ 3589020 w 4431030"/>
              <a:gd name="connsiteY30" fmla="*/ 145349 h 623010"/>
              <a:gd name="connsiteX31" fmla="*/ 3707130 w 4431030"/>
              <a:gd name="connsiteY31" fmla="*/ 213929 h 623010"/>
              <a:gd name="connsiteX32" fmla="*/ 3741420 w 4431030"/>
              <a:gd name="connsiteY32" fmla="*/ 301559 h 623010"/>
              <a:gd name="connsiteX33" fmla="*/ 3756660 w 4431030"/>
              <a:gd name="connsiteY33" fmla="*/ 423479 h 623010"/>
              <a:gd name="connsiteX34" fmla="*/ 3787140 w 4431030"/>
              <a:gd name="connsiteY34" fmla="*/ 514919 h 623010"/>
              <a:gd name="connsiteX35" fmla="*/ 3882390 w 4431030"/>
              <a:gd name="connsiteY35" fmla="*/ 602549 h 623010"/>
              <a:gd name="connsiteX36" fmla="*/ 4061460 w 4431030"/>
              <a:gd name="connsiteY36" fmla="*/ 621599 h 623010"/>
              <a:gd name="connsiteX37" fmla="*/ 4240530 w 4431030"/>
              <a:gd name="connsiteY37" fmla="*/ 621599 h 623010"/>
              <a:gd name="connsiteX38" fmla="*/ 4431030 w 4431030"/>
              <a:gd name="connsiteY38" fmla="*/ 617789 h 623010"/>
              <a:gd name="connsiteX39" fmla="*/ 4431030 w 4431030"/>
              <a:gd name="connsiteY39" fmla="*/ 617789 h 62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31030" h="623010">
                <a:moveTo>
                  <a:pt x="0" y="591119"/>
                </a:moveTo>
                <a:lnTo>
                  <a:pt x="392430" y="594929"/>
                </a:lnTo>
                <a:cubicBezTo>
                  <a:pt x="510540" y="594929"/>
                  <a:pt x="708660" y="591119"/>
                  <a:pt x="708660" y="591119"/>
                </a:cubicBezTo>
                <a:cubicBezTo>
                  <a:pt x="781685" y="590484"/>
                  <a:pt x="810260" y="594294"/>
                  <a:pt x="830580" y="591119"/>
                </a:cubicBezTo>
                <a:cubicBezTo>
                  <a:pt x="850900" y="587944"/>
                  <a:pt x="830580" y="572069"/>
                  <a:pt x="830580" y="572069"/>
                </a:cubicBezTo>
                <a:cubicBezTo>
                  <a:pt x="830580" y="539049"/>
                  <a:pt x="829310" y="483804"/>
                  <a:pt x="830580" y="392999"/>
                </a:cubicBezTo>
                <a:cubicBezTo>
                  <a:pt x="831850" y="302194"/>
                  <a:pt x="836930" y="86929"/>
                  <a:pt x="838200" y="27239"/>
                </a:cubicBezTo>
                <a:cubicBezTo>
                  <a:pt x="839470" y="-32451"/>
                  <a:pt x="826770" y="22794"/>
                  <a:pt x="838200" y="34859"/>
                </a:cubicBezTo>
                <a:cubicBezTo>
                  <a:pt x="849630" y="46924"/>
                  <a:pt x="871855" y="83754"/>
                  <a:pt x="906780" y="99629"/>
                </a:cubicBezTo>
                <a:cubicBezTo>
                  <a:pt x="941705" y="115504"/>
                  <a:pt x="998220" y="125029"/>
                  <a:pt x="1047750" y="130109"/>
                </a:cubicBezTo>
                <a:cubicBezTo>
                  <a:pt x="1097280" y="135189"/>
                  <a:pt x="1157605" y="128204"/>
                  <a:pt x="1203960" y="130109"/>
                </a:cubicBezTo>
                <a:cubicBezTo>
                  <a:pt x="1250315" y="132014"/>
                  <a:pt x="1283970" y="131379"/>
                  <a:pt x="1325880" y="141539"/>
                </a:cubicBezTo>
                <a:cubicBezTo>
                  <a:pt x="1367790" y="151699"/>
                  <a:pt x="1426210" y="159954"/>
                  <a:pt x="1455420" y="191069"/>
                </a:cubicBezTo>
                <a:cubicBezTo>
                  <a:pt x="1484630" y="222184"/>
                  <a:pt x="1492250" y="285684"/>
                  <a:pt x="1501140" y="328229"/>
                </a:cubicBezTo>
                <a:cubicBezTo>
                  <a:pt x="1510030" y="370774"/>
                  <a:pt x="1502410" y="410144"/>
                  <a:pt x="1508760" y="446339"/>
                </a:cubicBezTo>
                <a:cubicBezTo>
                  <a:pt x="1515110" y="482534"/>
                  <a:pt x="1515745" y="519999"/>
                  <a:pt x="1539240" y="545399"/>
                </a:cubicBezTo>
                <a:cubicBezTo>
                  <a:pt x="1562735" y="570799"/>
                  <a:pt x="1601470" y="589849"/>
                  <a:pt x="1649730" y="598739"/>
                </a:cubicBezTo>
                <a:cubicBezTo>
                  <a:pt x="1697990" y="607629"/>
                  <a:pt x="1828800" y="598739"/>
                  <a:pt x="1828800" y="598739"/>
                </a:cubicBezTo>
                <a:lnTo>
                  <a:pt x="2495550" y="591119"/>
                </a:lnTo>
                <a:lnTo>
                  <a:pt x="2758440" y="591119"/>
                </a:lnTo>
                <a:lnTo>
                  <a:pt x="2933700" y="591119"/>
                </a:lnTo>
                <a:cubicBezTo>
                  <a:pt x="2982595" y="590484"/>
                  <a:pt x="3030855" y="589214"/>
                  <a:pt x="3051810" y="587309"/>
                </a:cubicBezTo>
                <a:cubicBezTo>
                  <a:pt x="3072765" y="585404"/>
                  <a:pt x="3058160" y="594294"/>
                  <a:pt x="3059430" y="579689"/>
                </a:cubicBezTo>
                <a:cubicBezTo>
                  <a:pt x="3060700" y="565084"/>
                  <a:pt x="3058795" y="531429"/>
                  <a:pt x="3059430" y="499679"/>
                </a:cubicBezTo>
                <a:cubicBezTo>
                  <a:pt x="3060065" y="467929"/>
                  <a:pt x="3062605" y="456499"/>
                  <a:pt x="3063240" y="389189"/>
                </a:cubicBezTo>
                <a:cubicBezTo>
                  <a:pt x="3063875" y="321879"/>
                  <a:pt x="3063240" y="95819"/>
                  <a:pt x="3063240" y="95819"/>
                </a:cubicBezTo>
                <a:cubicBezTo>
                  <a:pt x="3063240" y="31684"/>
                  <a:pt x="3056255" y="10094"/>
                  <a:pt x="3063240" y="4379"/>
                </a:cubicBezTo>
                <a:cubicBezTo>
                  <a:pt x="3070225" y="-1336"/>
                  <a:pt x="3075940" y="41844"/>
                  <a:pt x="3105150" y="61529"/>
                </a:cubicBezTo>
                <a:cubicBezTo>
                  <a:pt x="3134360" y="81214"/>
                  <a:pt x="3183255" y="110424"/>
                  <a:pt x="3238500" y="122489"/>
                </a:cubicBezTo>
                <a:cubicBezTo>
                  <a:pt x="3293745" y="134554"/>
                  <a:pt x="3436620" y="133919"/>
                  <a:pt x="3436620" y="133919"/>
                </a:cubicBezTo>
                <a:cubicBezTo>
                  <a:pt x="3495040" y="137729"/>
                  <a:pt x="3543935" y="132014"/>
                  <a:pt x="3589020" y="145349"/>
                </a:cubicBezTo>
                <a:cubicBezTo>
                  <a:pt x="3634105" y="158684"/>
                  <a:pt x="3681730" y="187894"/>
                  <a:pt x="3707130" y="213929"/>
                </a:cubicBezTo>
                <a:cubicBezTo>
                  <a:pt x="3732530" y="239964"/>
                  <a:pt x="3733165" y="266634"/>
                  <a:pt x="3741420" y="301559"/>
                </a:cubicBezTo>
                <a:cubicBezTo>
                  <a:pt x="3749675" y="336484"/>
                  <a:pt x="3749040" y="387919"/>
                  <a:pt x="3756660" y="423479"/>
                </a:cubicBezTo>
                <a:cubicBezTo>
                  <a:pt x="3764280" y="459039"/>
                  <a:pt x="3766185" y="485074"/>
                  <a:pt x="3787140" y="514919"/>
                </a:cubicBezTo>
                <a:cubicBezTo>
                  <a:pt x="3808095" y="544764"/>
                  <a:pt x="3836670" y="584769"/>
                  <a:pt x="3882390" y="602549"/>
                </a:cubicBezTo>
                <a:cubicBezTo>
                  <a:pt x="3928110" y="620329"/>
                  <a:pt x="4001770" y="618424"/>
                  <a:pt x="4061460" y="621599"/>
                </a:cubicBezTo>
                <a:cubicBezTo>
                  <a:pt x="4121150" y="624774"/>
                  <a:pt x="4240530" y="621599"/>
                  <a:pt x="4240530" y="621599"/>
                </a:cubicBezTo>
                <a:lnTo>
                  <a:pt x="4431030" y="617789"/>
                </a:lnTo>
                <a:lnTo>
                  <a:pt x="4431030" y="617789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anka\Pictures\další\PhD vtipy a další\keep_calm_and_____by_chengwesley-d6do3k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63" y="332656"/>
            <a:ext cx="36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1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815040" cy="381642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95536" y="83845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Následná depolarizace - vznik AP v relativní refrakterní fázi – patologické </a:t>
            </a:r>
            <a:br>
              <a:rPr lang="cs-CZ" dirty="0"/>
            </a:br>
            <a:r>
              <a:rPr lang="cs-CZ" dirty="0"/>
              <a:t>(netřeba znát ke zkoušce z fyziologie)</a:t>
            </a:r>
          </a:p>
        </p:txBody>
      </p:sp>
    </p:spTree>
    <p:extLst>
      <p:ext uri="{BB962C8B-B14F-4D97-AF65-F5344CB8AC3E}">
        <p14:creationId xmlns:p14="http://schemas.microsoft.com/office/powerpoint/2010/main" val="1543649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97031"/>
            <a:ext cx="4254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/>
              <a:t>Elektrokardiografie</a:t>
            </a:r>
          </a:p>
        </p:txBody>
      </p:sp>
      <p:sp>
        <p:nvSpPr>
          <p:cNvPr id="17" name="Volný tvar 16"/>
          <p:cNvSpPr/>
          <p:nvPr/>
        </p:nvSpPr>
        <p:spPr>
          <a:xfrm>
            <a:off x="1547664" y="3194181"/>
            <a:ext cx="5124364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00338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20" name="Obdélník 19"/>
          <p:cNvSpPr/>
          <p:nvPr/>
        </p:nvSpPr>
        <p:spPr>
          <a:xfrm>
            <a:off x="475928" y="1033572"/>
            <a:ext cx="4456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Trochu od konce…. </a:t>
            </a:r>
          </a:p>
          <a:p>
            <a:r>
              <a:rPr lang="cs-CZ" sz="2000" dirty="0"/>
              <a:t>Nejdříve si ukážeme křivku EKG…</a:t>
            </a:r>
          </a:p>
          <a:p>
            <a:r>
              <a:rPr lang="cs-CZ" sz="2000" dirty="0"/>
              <a:t>…..a pak jak vzniká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29874" y="4509120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190632" y="5373216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Q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360711" y="282484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699792" y="565195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993504" y="413978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36188" y="3953508"/>
            <a:ext cx="1745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depolarizace síní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755689" y="2060848"/>
            <a:ext cx="1745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depolarizace komor - QRS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269277" y="3356992"/>
            <a:ext cx="1745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repolarizace</a:t>
            </a:r>
            <a:r>
              <a:rPr lang="cs-CZ" dirty="0"/>
              <a:t> komor</a:t>
            </a:r>
          </a:p>
        </p:txBody>
      </p:sp>
      <p:cxnSp>
        <p:nvCxnSpPr>
          <p:cNvPr id="29" name="Přímá spojnice 28"/>
          <p:cNvCxnSpPr/>
          <p:nvPr/>
        </p:nvCxnSpPr>
        <p:spPr>
          <a:xfrm>
            <a:off x="1187624" y="4437112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2157542" y="2780869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3723621" y="4138174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4443972" y="1033572"/>
            <a:ext cx="4456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QRS:</a:t>
            </a:r>
          </a:p>
          <a:p>
            <a:r>
              <a:rPr lang="cs-CZ" dirty="0"/>
              <a:t>Q:  první negativní kmit</a:t>
            </a:r>
          </a:p>
          <a:p>
            <a:r>
              <a:rPr lang="cs-CZ" dirty="0"/>
              <a:t>R:  první pozitivní kmit</a:t>
            </a:r>
          </a:p>
          <a:p>
            <a:r>
              <a:rPr lang="cs-CZ" dirty="0"/>
              <a:t>S:  negativní kmit, kterému předchází pozitivní kmit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Malý kmit (pod 0,5 </a:t>
            </a:r>
            <a:r>
              <a:rPr lang="cs-CZ" sz="1600" dirty="0" err="1"/>
              <a:t>mV</a:t>
            </a:r>
            <a:r>
              <a:rPr lang="cs-CZ" sz="1600" dirty="0"/>
              <a:t>) je malým písmenem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Velký kmit je velkým písmenem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Druhý takový kmit je s ‘</a:t>
            </a:r>
          </a:p>
        </p:txBody>
      </p:sp>
      <p:sp>
        <p:nvSpPr>
          <p:cNvPr id="8" name="Volný tvar 7"/>
          <p:cNvSpPr/>
          <p:nvPr/>
        </p:nvSpPr>
        <p:spPr>
          <a:xfrm>
            <a:off x="7601624" y="4460507"/>
            <a:ext cx="478716" cy="953982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7371369" y="3262511"/>
            <a:ext cx="939226" cy="992402"/>
          </a:xfrm>
          <a:custGeom>
            <a:avLst/>
            <a:gdLst>
              <a:gd name="connsiteX0" fmla="*/ 0 w 914400"/>
              <a:gd name="connsiteY0" fmla="*/ 553979 h 842231"/>
              <a:gd name="connsiteX1" fmla="*/ 387626 w 914400"/>
              <a:gd name="connsiteY1" fmla="*/ 434709 h 842231"/>
              <a:gd name="connsiteX2" fmla="*/ 467139 w 914400"/>
              <a:gd name="connsiteY2" fmla="*/ 7327 h 842231"/>
              <a:gd name="connsiteX3" fmla="*/ 477078 w 914400"/>
              <a:gd name="connsiteY3" fmla="*/ 832275 h 842231"/>
              <a:gd name="connsiteX4" fmla="*/ 556591 w 914400"/>
              <a:gd name="connsiteY4" fmla="*/ 464527 h 842231"/>
              <a:gd name="connsiteX5" fmla="*/ 914400 w 914400"/>
              <a:gd name="connsiteY5" fmla="*/ 474466 h 842231"/>
              <a:gd name="connsiteX0" fmla="*/ 0 w 914400"/>
              <a:gd name="connsiteY0" fmla="*/ 551368 h 839620"/>
              <a:gd name="connsiteX1" fmla="*/ 379351 w 914400"/>
              <a:gd name="connsiteY1" fmla="*/ 495194 h 839620"/>
              <a:gd name="connsiteX2" fmla="*/ 467139 w 914400"/>
              <a:gd name="connsiteY2" fmla="*/ 4716 h 839620"/>
              <a:gd name="connsiteX3" fmla="*/ 477078 w 914400"/>
              <a:gd name="connsiteY3" fmla="*/ 829664 h 839620"/>
              <a:gd name="connsiteX4" fmla="*/ 556591 w 914400"/>
              <a:gd name="connsiteY4" fmla="*/ 461916 h 839620"/>
              <a:gd name="connsiteX5" fmla="*/ 914400 w 914400"/>
              <a:gd name="connsiteY5" fmla="*/ 471855 h 839620"/>
              <a:gd name="connsiteX0" fmla="*/ 0 w 914400"/>
              <a:gd name="connsiteY0" fmla="*/ 550718 h 838970"/>
              <a:gd name="connsiteX1" fmla="*/ 379351 w 914400"/>
              <a:gd name="connsiteY1" fmla="*/ 494544 h 838970"/>
              <a:gd name="connsiteX2" fmla="*/ 467139 w 914400"/>
              <a:gd name="connsiteY2" fmla="*/ 4066 h 838970"/>
              <a:gd name="connsiteX3" fmla="*/ 477078 w 914400"/>
              <a:gd name="connsiteY3" fmla="*/ 829014 h 838970"/>
              <a:gd name="connsiteX4" fmla="*/ 556591 w 914400"/>
              <a:gd name="connsiteY4" fmla="*/ 461266 h 838970"/>
              <a:gd name="connsiteX5" fmla="*/ 914400 w 914400"/>
              <a:gd name="connsiteY5" fmla="*/ 471205 h 838970"/>
              <a:gd name="connsiteX0" fmla="*/ 0 w 914400"/>
              <a:gd name="connsiteY0" fmla="*/ 549860 h 838112"/>
              <a:gd name="connsiteX1" fmla="*/ 395901 w 914400"/>
              <a:gd name="connsiteY1" fmla="*/ 525234 h 838112"/>
              <a:gd name="connsiteX2" fmla="*/ 467139 w 914400"/>
              <a:gd name="connsiteY2" fmla="*/ 3208 h 838112"/>
              <a:gd name="connsiteX3" fmla="*/ 477078 w 914400"/>
              <a:gd name="connsiteY3" fmla="*/ 828156 h 838112"/>
              <a:gd name="connsiteX4" fmla="*/ 556591 w 914400"/>
              <a:gd name="connsiteY4" fmla="*/ 460408 h 838112"/>
              <a:gd name="connsiteX5" fmla="*/ 914400 w 914400"/>
              <a:gd name="connsiteY5" fmla="*/ 470347 h 838112"/>
              <a:gd name="connsiteX0" fmla="*/ 0 w 914400"/>
              <a:gd name="connsiteY0" fmla="*/ 549860 h 837265"/>
              <a:gd name="connsiteX1" fmla="*/ 395901 w 914400"/>
              <a:gd name="connsiteY1" fmla="*/ 525234 h 837265"/>
              <a:gd name="connsiteX2" fmla="*/ 467139 w 914400"/>
              <a:gd name="connsiteY2" fmla="*/ 3208 h 837265"/>
              <a:gd name="connsiteX3" fmla="*/ 477078 w 914400"/>
              <a:gd name="connsiteY3" fmla="*/ 828156 h 837265"/>
              <a:gd name="connsiteX4" fmla="*/ 556591 w 914400"/>
              <a:gd name="connsiteY4" fmla="*/ 460408 h 837265"/>
              <a:gd name="connsiteX5" fmla="*/ 914400 w 914400"/>
              <a:gd name="connsiteY5" fmla="*/ 470347 h 837265"/>
              <a:gd name="connsiteX0" fmla="*/ 0 w 914400"/>
              <a:gd name="connsiteY0" fmla="*/ 549860 h 840938"/>
              <a:gd name="connsiteX1" fmla="*/ 395901 w 914400"/>
              <a:gd name="connsiteY1" fmla="*/ 525234 h 840938"/>
              <a:gd name="connsiteX2" fmla="*/ 467139 w 914400"/>
              <a:gd name="connsiteY2" fmla="*/ 3208 h 840938"/>
              <a:gd name="connsiteX3" fmla="*/ 477078 w 914400"/>
              <a:gd name="connsiteY3" fmla="*/ 828156 h 840938"/>
              <a:gd name="connsiteX4" fmla="*/ 535903 w 914400"/>
              <a:gd name="connsiteY4" fmla="*/ 519999 h 840938"/>
              <a:gd name="connsiteX5" fmla="*/ 914400 w 914400"/>
              <a:gd name="connsiteY5" fmla="*/ 470347 h 840938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0759"/>
              <a:gd name="connsiteX1" fmla="*/ 395901 w 939226"/>
              <a:gd name="connsiteY1" fmla="*/ 525234 h 840759"/>
              <a:gd name="connsiteX2" fmla="*/ 467139 w 939226"/>
              <a:gd name="connsiteY2" fmla="*/ 3208 h 840759"/>
              <a:gd name="connsiteX3" fmla="*/ 477078 w 939226"/>
              <a:gd name="connsiteY3" fmla="*/ 828156 h 840759"/>
              <a:gd name="connsiteX4" fmla="*/ 535903 w 939226"/>
              <a:gd name="connsiteY4" fmla="*/ 519999 h 840759"/>
              <a:gd name="connsiteX5" fmla="*/ 939226 w 939226"/>
              <a:gd name="connsiteY5" fmla="*/ 529938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226" h="840759">
                <a:moveTo>
                  <a:pt x="0" y="549860"/>
                </a:moveTo>
                <a:cubicBezTo>
                  <a:pt x="154885" y="535779"/>
                  <a:pt x="380108" y="535721"/>
                  <a:pt x="395901" y="525234"/>
                </a:cubicBezTo>
                <a:cubicBezTo>
                  <a:pt x="411694" y="514747"/>
                  <a:pt x="453610" y="-47279"/>
                  <a:pt x="467139" y="3208"/>
                </a:cubicBezTo>
                <a:cubicBezTo>
                  <a:pt x="480668" y="53695"/>
                  <a:pt x="465617" y="742024"/>
                  <a:pt x="477078" y="828156"/>
                </a:cubicBezTo>
                <a:cubicBezTo>
                  <a:pt x="488539" y="914288"/>
                  <a:pt x="525079" y="531143"/>
                  <a:pt x="535903" y="519999"/>
                </a:cubicBezTo>
                <a:cubicBezTo>
                  <a:pt x="546727" y="508855"/>
                  <a:pt x="755464" y="519806"/>
                  <a:pt x="939226" y="52993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 flipV="1">
            <a:off x="7636631" y="5651956"/>
            <a:ext cx="408702" cy="985128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460432" y="3680157"/>
            <a:ext cx="41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RS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5940152" y="3691046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Například: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8388424" y="4797152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qRs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8352759" y="5633296"/>
            <a:ext cx="511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rSr</a:t>
            </a:r>
            <a:r>
              <a:rPr lang="cs-CZ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485896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2470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Elektrický dipól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975728" y="1243221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depolarizovaná buňka</a:t>
            </a:r>
          </a:p>
        </p:txBody>
      </p:sp>
      <p:sp>
        <p:nvSpPr>
          <p:cNvPr id="3" name="Ovál 2"/>
          <p:cNvSpPr/>
          <p:nvPr/>
        </p:nvSpPr>
        <p:spPr>
          <a:xfrm>
            <a:off x="3635896" y="3405475"/>
            <a:ext cx="1872208" cy="792088"/>
          </a:xfrm>
          <a:prstGeom prst="ellipse">
            <a:avLst/>
          </a:prstGeom>
          <a:solidFill>
            <a:srgbClr val="A3E7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95936" y="40788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64360" y="346810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 </a:t>
            </a:r>
            <a:endParaRPr lang="cs-CZ" b="1" dirty="0"/>
          </a:p>
        </p:txBody>
      </p:sp>
      <p:sp>
        <p:nvSpPr>
          <p:cNvPr id="7" name="Ovál 6"/>
          <p:cNvSpPr/>
          <p:nvPr/>
        </p:nvSpPr>
        <p:spPr>
          <a:xfrm>
            <a:off x="2051720" y="2132856"/>
            <a:ext cx="187220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55776" y="227687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39752" y="280445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 </a:t>
            </a:r>
            <a:endParaRPr lang="cs-CZ" b="1" dirty="0"/>
          </a:p>
        </p:txBody>
      </p:sp>
      <p:sp>
        <p:nvSpPr>
          <p:cNvPr id="11" name="Volný tvar 10"/>
          <p:cNvSpPr/>
          <p:nvPr/>
        </p:nvSpPr>
        <p:spPr>
          <a:xfrm>
            <a:off x="1140031" y="1643331"/>
            <a:ext cx="4512624" cy="2505694"/>
          </a:xfrm>
          <a:custGeom>
            <a:avLst/>
            <a:gdLst>
              <a:gd name="connsiteX0" fmla="*/ 4512624 w 4512624"/>
              <a:gd name="connsiteY0" fmla="*/ 0 h 2505694"/>
              <a:gd name="connsiteX1" fmla="*/ 3610099 w 4512624"/>
              <a:gd name="connsiteY1" fmla="*/ 973777 h 2505694"/>
              <a:gd name="connsiteX2" fmla="*/ 1900052 w 4512624"/>
              <a:gd name="connsiteY2" fmla="*/ 2090057 h 2505694"/>
              <a:gd name="connsiteX3" fmla="*/ 0 w 4512624"/>
              <a:gd name="connsiteY3" fmla="*/ 2505694 h 250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2624" h="2505694">
                <a:moveTo>
                  <a:pt x="4512624" y="0"/>
                </a:moveTo>
                <a:cubicBezTo>
                  <a:pt x="4279076" y="312717"/>
                  <a:pt x="4045528" y="625434"/>
                  <a:pt x="3610099" y="973777"/>
                </a:cubicBezTo>
                <a:cubicBezTo>
                  <a:pt x="3174670" y="1322120"/>
                  <a:pt x="2501735" y="1834738"/>
                  <a:pt x="1900052" y="2090057"/>
                </a:cubicBezTo>
                <a:cubicBezTo>
                  <a:pt x="1298369" y="2345377"/>
                  <a:pt x="0" y="2505694"/>
                  <a:pt x="0" y="25056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419872" y="2348880"/>
            <a:ext cx="1656184" cy="127261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059832" y="468538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nedepolarizovaná</a:t>
            </a:r>
            <a:r>
              <a:rPr lang="cs-CZ" sz="2000" dirty="0"/>
              <a:t> buňka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739924" y="272314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Elektrický vektor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18101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Depolarizační vlna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95536" y="76470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EKG: Elektrická aktivita srdce měřená z povrchu těla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3968" y="32531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depolarizovaná tkáň</a:t>
            </a:r>
          </a:p>
        </p:txBody>
      </p:sp>
      <p:sp>
        <p:nvSpPr>
          <p:cNvPr id="3" name="Ovál 2"/>
          <p:cNvSpPr/>
          <p:nvPr/>
        </p:nvSpPr>
        <p:spPr>
          <a:xfrm>
            <a:off x="3635896" y="3405475"/>
            <a:ext cx="1872208" cy="792088"/>
          </a:xfrm>
          <a:prstGeom prst="ellipse">
            <a:avLst/>
          </a:prstGeom>
          <a:solidFill>
            <a:srgbClr val="A3E7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95936" y="40788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64360" y="346810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 </a:t>
            </a:r>
            <a:endParaRPr lang="cs-CZ" b="1" dirty="0"/>
          </a:p>
        </p:txBody>
      </p:sp>
      <p:sp>
        <p:nvSpPr>
          <p:cNvPr id="7" name="Ovál 6"/>
          <p:cNvSpPr/>
          <p:nvPr/>
        </p:nvSpPr>
        <p:spPr>
          <a:xfrm>
            <a:off x="2051720" y="2132856"/>
            <a:ext cx="187220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55776" y="227687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39752" y="280445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 </a:t>
            </a:r>
            <a:endParaRPr lang="cs-CZ" b="1" dirty="0"/>
          </a:p>
        </p:txBody>
      </p:sp>
      <p:sp>
        <p:nvSpPr>
          <p:cNvPr id="11" name="Volný tvar 10"/>
          <p:cNvSpPr/>
          <p:nvPr/>
        </p:nvSpPr>
        <p:spPr>
          <a:xfrm>
            <a:off x="1140031" y="1643331"/>
            <a:ext cx="4512624" cy="2505694"/>
          </a:xfrm>
          <a:custGeom>
            <a:avLst/>
            <a:gdLst>
              <a:gd name="connsiteX0" fmla="*/ 4512624 w 4512624"/>
              <a:gd name="connsiteY0" fmla="*/ 0 h 2505694"/>
              <a:gd name="connsiteX1" fmla="*/ 3610099 w 4512624"/>
              <a:gd name="connsiteY1" fmla="*/ 973777 h 2505694"/>
              <a:gd name="connsiteX2" fmla="*/ 1900052 w 4512624"/>
              <a:gd name="connsiteY2" fmla="*/ 2090057 h 2505694"/>
              <a:gd name="connsiteX3" fmla="*/ 0 w 4512624"/>
              <a:gd name="connsiteY3" fmla="*/ 2505694 h 250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2624" h="2505694">
                <a:moveTo>
                  <a:pt x="4512624" y="0"/>
                </a:moveTo>
                <a:cubicBezTo>
                  <a:pt x="4279076" y="312717"/>
                  <a:pt x="4045528" y="625434"/>
                  <a:pt x="3610099" y="973777"/>
                </a:cubicBezTo>
                <a:cubicBezTo>
                  <a:pt x="3174670" y="1322120"/>
                  <a:pt x="2501735" y="1834738"/>
                  <a:pt x="1900052" y="2090057"/>
                </a:cubicBezTo>
                <a:cubicBezTo>
                  <a:pt x="1298369" y="2345377"/>
                  <a:pt x="0" y="2505694"/>
                  <a:pt x="0" y="25056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203848" y="2348880"/>
            <a:ext cx="4464496" cy="34563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059832" y="468538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nedepolarizovaná</a:t>
            </a:r>
            <a:r>
              <a:rPr lang="cs-CZ" sz="2000" dirty="0"/>
              <a:t> tkáň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292853" y="587727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Elektrický vektor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18101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Depolarizační vlna</a:t>
            </a:r>
          </a:p>
        </p:txBody>
      </p:sp>
      <p:sp>
        <p:nvSpPr>
          <p:cNvPr id="17" name="Ovál 16"/>
          <p:cNvSpPr/>
          <p:nvPr/>
        </p:nvSpPr>
        <p:spPr>
          <a:xfrm>
            <a:off x="3347864" y="1030952"/>
            <a:ext cx="187220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851920" y="117496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635896" y="170254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 </a:t>
            </a:r>
            <a:endParaRPr lang="cs-CZ" b="1" dirty="0"/>
          </a:p>
        </p:txBody>
      </p:sp>
      <p:sp>
        <p:nvSpPr>
          <p:cNvPr id="20" name="Ovál 19"/>
          <p:cNvSpPr/>
          <p:nvPr/>
        </p:nvSpPr>
        <p:spPr>
          <a:xfrm>
            <a:off x="1187624" y="1052736"/>
            <a:ext cx="187220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1691680" y="119675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475656" y="172433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 </a:t>
            </a:r>
            <a:endParaRPr lang="cs-CZ" b="1" dirty="0"/>
          </a:p>
        </p:txBody>
      </p:sp>
      <p:sp>
        <p:nvSpPr>
          <p:cNvPr id="23" name="Ovál 22"/>
          <p:cNvSpPr/>
          <p:nvPr/>
        </p:nvSpPr>
        <p:spPr>
          <a:xfrm>
            <a:off x="5724128" y="3557875"/>
            <a:ext cx="1872208" cy="792088"/>
          </a:xfrm>
          <a:prstGeom prst="ellipse">
            <a:avLst/>
          </a:prstGeom>
          <a:solidFill>
            <a:srgbClr val="A3E7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6084168" y="42312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452592" y="362050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 </a:t>
            </a:r>
            <a:endParaRPr lang="cs-CZ" b="1" dirty="0"/>
          </a:p>
        </p:txBody>
      </p:sp>
      <p:sp>
        <p:nvSpPr>
          <p:cNvPr id="26" name="Ovál 25"/>
          <p:cNvSpPr/>
          <p:nvPr/>
        </p:nvSpPr>
        <p:spPr>
          <a:xfrm>
            <a:off x="5292080" y="2348880"/>
            <a:ext cx="1872208" cy="792088"/>
          </a:xfrm>
          <a:prstGeom prst="ellipse">
            <a:avLst/>
          </a:prstGeom>
          <a:solidFill>
            <a:srgbClr val="A3E7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5652120" y="302221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020544" y="24115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 </a:t>
            </a:r>
            <a:endParaRPr lang="cs-CZ" b="1" dirty="0"/>
          </a:p>
        </p:txBody>
      </p:sp>
      <p:sp>
        <p:nvSpPr>
          <p:cNvPr id="29" name="Obdélník 28"/>
          <p:cNvSpPr/>
          <p:nvPr/>
        </p:nvSpPr>
        <p:spPr>
          <a:xfrm>
            <a:off x="446068" y="297031"/>
            <a:ext cx="2470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Elektrický dipól</a:t>
            </a:r>
          </a:p>
        </p:txBody>
      </p:sp>
    </p:spTree>
    <p:extLst>
      <p:ext uri="{BB962C8B-B14F-4D97-AF65-F5344CB8AC3E}">
        <p14:creationId xmlns:p14="http://schemas.microsoft.com/office/powerpoint/2010/main" val="1445190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kupina 28"/>
          <p:cNvGrpSpPr/>
          <p:nvPr/>
        </p:nvGrpSpPr>
        <p:grpSpPr>
          <a:xfrm>
            <a:off x="4301259" y="394831"/>
            <a:ext cx="5067533" cy="2944799"/>
            <a:chOff x="1140031" y="687582"/>
            <a:chExt cx="7320400" cy="4954882"/>
          </a:xfrm>
        </p:grpSpPr>
        <p:sp>
          <p:nvSpPr>
            <p:cNvPr id="9" name="TextovéPole 8"/>
            <p:cNvSpPr txBox="1"/>
            <p:nvPr/>
          </p:nvSpPr>
          <p:spPr>
            <a:xfrm>
              <a:off x="2339752" y="280445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 </a:t>
              </a:r>
              <a:endParaRPr lang="cs-CZ" b="1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1140031" y="1643331"/>
              <a:ext cx="4512624" cy="2505694"/>
            </a:xfrm>
            <a:custGeom>
              <a:avLst/>
              <a:gdLst>
                <a:gd name="connsiteX0" fmla="*/ 4512624 w 4512624"/>
                <a:gd name="connsiteY0" fmla="*/ 0 h 2505694"/>
                <a:gd name="connsiteX1" fmla="*/ 3610099 w 4512624"/>
                <a:gd name="connsiteY1" fmla="*/ 973777 h 2505694"/>
                <a:gd name="connsiteX2" fmla="*/ 1900052 w 4512624"/>
                <a:gd name="connsiteY2" fmla="*/ 2090057 h 2505694"/>
                <a:gd name="connsiteX3" fmla="*/ 0 w 4512624"/>
                <a:gd name="connsiteY3" fmla="*/ 2505694 h 250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2624" h="2505694">
                  <a:moveTo>
                    <a:pt x="4512624" y="0"/>
                  </a:moveTo>
                  <a:cubicBezTo>
                    <a:pt x="4279076" y="312717"/>
                    <a:pt x="4045528" y="625434"/>
                    <a:pt x="3610099" y="973777"/>
                  </a:cubicBezTo>
                  <a:cubicBezTo>
                    <a:pt x="3174670" y="1322120"/>
                    <a:pt x="2501735" y="1834738"/>
                    <a:pt x="1900052" y="2090057"/>
                  </a:cubicBezTo>
                  <a:cubicBezTo>
                    <a:pt x="1298369" y="2345377"/>
                    <a:pt x="0" y="2505694"/>
                    <a:pt x="0" y="250569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5724128" y="687582"/>
              <a:ext cx="2736303" cy="1191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Depolarizační vlna</a:t>
              </a:r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187624" y="946446"/>
              <a:ext cx="4032448" cy="1978498"/>
              <a:chOff x="1187624" y="946446"/>
              <a:chExt cx="4032448" cy="1978498"/>
            </a:xfrm>
          </p:grpSpPr>
          <p:sp>
            <p:nvSpPr>
              <p:cNvPr id="7" name="Ovál 6"/>
              <p:cNvSpPr/>
              <p:nvPr/>
            </p:nvSpPr>
            <p:spPr>
              <a:xfrm>
                <a:off x="2051720" y="2132856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2555776" y="2048350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3347864" y="1030952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851920" y="946446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3956262" y="1702548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– </a:t>
                </a:r>
                <a:endParaRPr lang="cs-CZ" b="1" dirty="0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1187624" y="1052736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691680" y="968230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475656" y="1724333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– </a:t>
                </a:r>
                <a:endParaRPr lang="cs-CZ" b="1" dirty="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3635896" y="2158044"/>
              <a:ext cx="3960440" cy="3008277"/>
              <a:chOff x="3635896" y="2158044"/>
              <a:chExt cx="3960440" cy="3008277"/>
            </a:xfrm>
          </p:grpSpPr>
          <p:sp>
            <p:nvSpPr>
              <p:cNvPr id="3" name="Ovál 2"/>
              <p:cNvSpPr/>
              <p:nvPr/>
            </p:nvSpPr>
            <p:spPr>
              <a:xfrm>
                <a:off x="3635896" y="3405475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TextovéPole 4"/>
              <p:cNvSpPr txBox="1"/>
              <p:nvPr/>
            </p:nvSpPr>
            <p:spPr>
              <a:xfrm>
                <a:off x="3995935" y="4078813"/>
                <a:ext cx="584448" cy="108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4364360" y="3214638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– </a:t>
                </a:r>
                <a:endParaRPr lang="cs-CZ" b="1" dirty="0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5724128" y="3557875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6452756" y="4231213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6452591" y="3367038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– </a:t>
                </a:r>
                <a:endParaRPr lang="cs-CZ" b="1" dirty="0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5292080" y="2348880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5652120" y="2844471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6020544" y="2158044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– </a:t>
                </a:r>
                <a:endParaRPr lang="cs-CZ" b="1" dirty="0"/>
              </a:p>
            </p:txBody>
          </p:sp>
        </p:grpSp>
        <p:cxnSp>
          <p:nvCxnSpPr>
            <p:cNvPr id="13" name="Přímá spojnice se šipkou 12"/>
            <p:cNvCxnSpPr/>
            <p:nvPr/>
          </p:nvCxnSpPr>
          <p:spPr>
            <a:xfrm>
              <a:off x="3203847" y="2348880"/>
              <a:ext cx="4152436" cy="329358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Skupina 29"/>
          <p:cNvGrpSpPr/>
          <p:nvPr/>
        </p:nvGrpSpPr>
        <p:grpSpPr>
          <a:xfrm rot="2218972">
            <a:off x="179156" y="1435980"/>
            <a:ext cx="4469366" cy="3262479"/>
            <a:chOff x="1140031" y="946446"/>
            <a:chExt cx="6456305" cy="5489407"/>
          </a:xfrm>
        </p:grpSpPr>
        <p:sp>
          <p:nvSpPr>
            <p:cNvPr id="31" name="TextovéPole 30"/>
            <p:cNvSpPr txBox="1"/>
            <p:nvPr/>
          </p:nvSpPr>
          <p:spPr>
            <a:xfrm>
              <a:off x="2339752" y="280445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 </a:t>
              </a:r>
              <a:endParaRPr lang="cs-CZ" b="1" dirty="0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1140031" y="1643331"/>
              <a:ext cx="4512624" cy="2505694"/>
            </a:xfrm>
            <a:custGeom>
              <a:avLst/>
              <a:gdLst>
                <a:gd name="connsiteX0" fmla="*/ 4512624 w 4512624"/>
                <a:gd name="connsiteY0" fmla="*/ 0 h 2505694"/>
                <a:gd name="connsiteX1" fmla="*/ 3610099 w 4512624"/>
                <a:gd name="connsiteY1" fmla="*/ 973777 h 2505694"/>
                <a:gd name="connsiteX2" fmla="*/ 1900052 w 4512624"/>
                <a:gd name="connsiteY2" fmla="*/ 2090057 h 2505694"/>
                <a:gd name="connsiteX3" fmla="*/ 0 w 4512624"/>
                <a:gd name="connsiteY3" fmla="*/ 2505694 h 250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2624" h="2505694">
                  <a:moveTo>
                    <a:pt x="4512624" y="0"/>
                  </a:moveTo>
                  <a:cubicBezTo>
                    <a:pt x="4279076" y="312717"/>
                    <a:pt x="4045528" y="625434"/>
                    <a:pt x="3610099" y="973777"/>
                  </a:cubicBezTo>
                  <a:cubicBezTo>
                    <a:pt x="3174670" y="1322120"/>
                    <a:pt x="2501735" y="1834738"/>
                    <a:pt x="1900052" y="2090057"/>
                  </a:cubicBezTo>
                  <a:cubicBezTo>
                    <a:pt x="1298369" y="2345377"/>
                    <a:pt x="0" y="2505694"/>
                    <a:pt x="0" y="250569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1187624" y="946446"/>
              <a:ext cx="4032448" cy="1978498"/>
              <a:chOff x="1187624" y="946446"/>
              <a:chExt cx="4032448" cy="1978498"/>
            </a:xfrm>
          </p:grpSpPr>
          <p:sp>
            <p:nvSpPr>
              <p:cNvPr id="46" name="Ovál 45"/>
              <p:cNvSpPr/>
              <p:nvPr/>
            </p:nvSpPr>
            <p:spPr>
              <a:xfrm>
                <a:off x="2051720" y="2132856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2555776" y="2048350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48" name="Ovál 47"/>
              <p:cNvSpPr/>
              <p:nvPr/>
            </p:nvSpPr>
            <p:spPr>
              <a:xfrm>
                <a:off x="3347864" y="1030952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3851920" y="946446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3956262" y="1702548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– </a:t>
                </a:r>
                <a:endParaRPr lang="cs-CZ" b="1" dirty="0"/>
              </a:p>
            </p:txBody>
          </p:sp>
          <p:sp>
            <p:nvSpPr>
              <p:cNvPr id="51" name="Ovál 50"/>
              <p:cNvSpPr/>
              <p:nvPr/>
            </p:nvSpPr>
            <p:spPr>
              <a:xfrm>
                <a:off x="1187624" y="1052736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TextovéPole 51"/>
              <p:cNvSpPr txBox="1"/>
              <p:nvPr/>
            </p:nvSpPr>
            <p:spPr>
              <a:xfrm>
                <a:off x="1691680" y="968230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53" name="TextovéPole 52"/>
              <p:cNvSpPr txBox="1"/>
              <p:nvPr/>
            </p:nvSpPr>
            <p:spPr>
              <a:xfrm>
                <a:off x="1475656" y="1724333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– </a:t>
                </a:r>
                <a:endParaRPr lang="cs-CZ" b="1" dirty="0"/>
              </a:p>
            </p:txBody>
          </p:sp>
        </p:grpSp>
        <p:grpSp>
          <p:nvGrpSpPr>
            <p:cNvPr id="35" name="Skupina 34"/>
            <p:cNvGrpSpPr/>
            <p:nvPr/>
          </p:nvGrpSpPr>
          <p:grpSpPr>
            <a:xfrm>
              <a:off x="3635896" y="2158044"/>
              <a:ext cx="3960440" cy="2719500"/>
              <a:chOff x="3635896" y="2158044"/>
              <a:chExt cx="3960440" cy="2719500"/>
            </a:xfrm>
          </p:grpSpPr>
          <p:sp>
            <p:nvSpPr>
              <p:cNvPr id="37" name="Ovál 36"/>
              <p:cNvSpPr/>
              <p:nvPr/>
            </p:nvSpPr>
            <p:spPr>
              <a:xfrm>
                <a:off x="3635896" y="3405475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3995936" y="4078813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4364360" y="3214638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– </a:t>
                </a:r>
                <a:endParaRPr lang="cs-CZ" b="1" dirty="0"/>
              </a:p>
            </p:txBody>
          </p:sp>
          <p:sp>
            <p:nvSpPr>
              <p:cNvPr id="40" name="Ovál 39"/>
              <p:cNvSpPr/>
              <p:nvPr/>
            </p:nvSpPr>
            <p:spPr>
              <a:xfrm>
                <a:off x="5724128" y="3557875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6452756" y="4231213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452591" y="3367038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– </a:t>
                </a:r>
                <a:endParaRPr lang="cs-CZ" b="1" dirty="0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5292080" y="2348880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5652120" y="2844471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+</a:t>
                </a:r>
                <a:endParaRPr lang="cs-CZ" b="1" dirty="0"/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6020544" y="2158044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/>
                  <a:t>– </a:t>
                </a:r>
                <a:endParaRPr lang="cs-CZ" b="1" dirty="0"/>
              </a:p>
            </p:txBody>
          </p:sp>
        </p:grpSp>
        <p:cxnSp>
          <p:nvCxnSpPr>
            <p:cNvPr id="36" name="Přímá spojnice se šipkou 35"/>
            <p:cNvCxnSpPr/>
            <p:nvPr/>
          </p:nvCxnSpPr>
          <p:spPr>
            <a:xfrm rot="19381028">
              <a:off x="4377304" y="1273538"/>
              <a:ext cx="1587140" cy="516231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Přímá spojnice se šipkou 53"/>
          <p:cNvCxnSpPr/>
          <p:nvPr/>
        </p:nvCxnSpPr>
        <p:spPr>
          <a:xfrm>
            <a:off x="3195459" y="260648"/>
            <a:ext cx="4484326" cy="63367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1187624" y="4149080"/>
            <a:ext cx="189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Dílčí elektrický vektor pro daný úsek tkáně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588224" y="2924944"/>
            <a:ext cx="189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Dílčí elektrický vektor pro daný úsek tkáně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331153" y="5164743"/>
            <a:ext cx="189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Výsledný elektrický vektor</a:t>
            </a:r>
          </a:p>
        </p:txBody>
      </p:sp>
    </p:spTree>
    <p:extLst>
      <p:ext uri="{BB962C8B-B14F-4D97-AF65-F5344CB8AC3E}">
        <p14:creationId xmlns:p14="http://schemas.microsoft.com/office/powerpoint/2010/main" val="3464158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>
          <a:xfrm>
            <a:off x="1466850" y="471487"/>
            <a:ext cx="6210300" cy="47692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6068" y="297031"/>
            <a:ext cx="2470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Elektrický dipól</a:t>
            </a:r>
          </a:p>
        </p:txBody>
      </p:sp>
    </p:spTree>
    <p:extLst>
      <p:ext uri="{BB962C8B-B14F-4D97-AF65-F5344CB8AC3E}">
        <p14:creationId xmlns:p14="http://schemas.microsoft.com/office/powerpoint/2010/main" val="2287588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78004" y="562157"/>
            <a:ext cx="8098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Elektrický dipól – kde je plus a kde mínus?</a:t>
            </a:r>
          </a:p>
        </p:txBody>
      </p:sp>
      <p:pic>
        <p:nvPicPr>
          <p:cNvPr id="1028" name="Picture 4" descr="VÃ½sledek obrÃ¡zku pro owl cra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143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372200" y="558924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heart</a:t>
            </a:r>
            <a:endParaRPr lang="cs-CZ" sz="3200" b="1" dirty="0"/>
          </a:p>
        </p:txBody>
      </p:sp>
      <p:cxnSp>
        <p:nvCxnSpPr>
          <p:cNvPr id="4" name="Přímá spojnice 3"/>
          <p:cNvCxnSpPr/>
          <p:nvPr/>
        </p:nvCxnSpPr>
        <p:spPr>
          <a:xfrm flipH="1">
            <a:off x="5652120" y="5229200"/>
            <a:ext cx="72008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 flipV="1">
            <a:off x="5652120" y="5301208"/>
            <a:ext cx="720080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88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034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Elektrokardiografie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>
          <a:xfrm>
            <a:off x="5005699" y="2967153"/>
            <a:ext cx="4030797" cy="3846223"/>
          </a:xfrm>
          <a:prstGeom prst="rect">
            <a:avLst/>
          </a:prstGeom>
        </p:spPr>
      </p:pic>
      <p:sp>
        <p:nvSpPr>
          <p:cNvPr id="6" name="Tětiva 5"/>
          <p:cNvSpPr/>
          <p:nvPr/>
        </p:nvSpPr>
        <p:spPr>
          <a:xfrm rot="12776945">
            <a:off x="5340611" y="2881017"/>
            <a:ext cx="1339472" cy="2384547"/>
          </a:xfrm>
          <a:prstGeom prst="chord">
            <a:avLst>
              <a:gd name="adj1" fmla="val 6605999"/>
              <a:gd name="adj2" fmla="val 17034893"/>
            </a:avLst>
          </a:prstGeom>
          <a:gradFill flip="none" rotWithShape="1">
            <a:gsLst>
              <a:gs pos="0">
                <a:srgbClr val="FFFF00"/>
              </a:gs>
              <a:gs pos="69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076056" y="3565334"/>
            <a:ext cx="2026156" cy="1519850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325695" y="2554859"/>
            <a:ext cx="1790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Depolarizační vlna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6068" y="1124744"/>
            <a:ext cx="85184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Elektrický vektor srdeční </a:t>
            </a:r>
            <a:r>
              <a:rPr lang="cs-CZ" sz="2400" dirty="0"/>
              <a:t>vzniká součtem dílčích elektrických vektorů v srdci</a:t>
            </a:r>
          </a:p>
          <a:p>
            <a:r>
              <a:rPr lang="cs-CZ" sz="2400" dirty="0"/>
              <a:t>Elektrický vektor má v daném čase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Velikost</a:t>
            </a:r>
            <a:r>
              <a:rPr lang="cs-CZ" sz="2400" dirty="0"/>
              <a:t> – určená počtem buněk, které mění svoji polaritu v daném směru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Směr</a:t>
            </a:r>
            <a:r>
              <a:rPr lang="cs-CZ" sz="2400" dirty="0"/>
              <a:t> -  kolmý na depolarizační</a:t>
            </a:r>
            <a:br>
              <a:rPr lang="cs-CZ" sz="2400" dirty="0"/>
            </a:br>
            <a:r>
              <a:rPr lang="cs-CZ" sz="2400" dirty="0"/>
              <a:t> vlnu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76470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EKG: Elektrická aktivita srdce měřená z povrchu těla</a:t>
            </a:r>
          </a:p>
        </p:txBody>
      </p:sp>
    </p:spTree>
    <p:extLst>
      <p:ext uri="{BB962C8B-B14F-4D97-AF65-F5344CB8AC3E}">
        <p14:creationId xmlns:p14="http://schemas.microsoft.com/office/powerpoint/2010/main" val="2677679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034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Elektrokardiografie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46068" y="1124744"/>
            <a:ext cx="8518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Elektrický vektor srdeční </a:t>
            </a:r>
            <a:r>
              <a:rPr lang="cs-CZ" sz="2400" dirty="0"/>
              <a:t>vzniká součtem dílčích elektrických vektorů v srdci</a:t>
            </a:r>
          </a:p>
          <a:p>
            <a:r>
              <a:rPr lang="cs-CZ" sz="2400" dirty="0"/>
              <a:t>Elektrický vektor má v daném čase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Velikost</a:t>
            </a:r>
            <a:r>
              <a:rPr lang="cs-CZ" sz="2400" dirty="0"/>
              <a:t> – určená počtem buněk, které mění svoji polaritu v daném směru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Směr</a:t>
            </a:r>
            <a:r>
              <a:rPr lang="cs-CZ" sz="2400" dirty="0"/>
              <a:t> -  kolmý na depolarizační</a:t>
            </a:r>
            <a:br>
              <a:rPr lang="cs-CZ" sz="2400" dirty="0"/>
            </a:br>
            <a:r>
              <a:rPr lang="cs-CZ" sz="2400" dirty="0"/>
              <a:t> vlnu</a:t>
            </a:r>
          </a:p>
          <a:p>
            <a:endParaRPr lang="cs-CZ" sz="2400" dirty="0"/>
          </a:p>
          <a:p>
            <a:r>
              <a:rPr lang="cs-CZ" sz="2400" b="1" dirty="0"/>
              <a:t>El. vektor je proměnlivý v čase</a:t>
            </a:r>
          </a:p>
          <a:p>
            <a:r>
              <a:rPr lang="cs-CZ" sz="2400" dirty="0"/>
              <a:t>(tak, jak se šíří depolarizační</a:t>
            </a:r>
            <a:br>
              <a:rPr lang="cs-CZ" sz="2400" dirty="0"/>
            </a:br>
            <a:r>
              <a:rPr lang="cs-CZ" sz="2400" dirty="0"/>
              <a:t> nebo repolarizační vlna)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>
          <a:xfrm>
            <a:off x="5005699" y="2967153"/>
            <a:ext cx="4030797" cy="3846223"/>
          </a:xfrm>
          <a:prstGeom prst="rect">
            <a:avLst/>
          </a:prstGeom>
        </p:spPr>
      </p:pic>
      <p:sp>
        <p:nvSpPr>
          <p:cNvPr id="6" name="Tětiva 5"/>
          <p:cNvSpPr/>
          <p:nvPr/>
        </p:nvSpPr>
        <p:spPr>
          <a:xfrm rot="11032564">
            <a:off x="6550771" y="4310411"/>
            <a:ext cx="1619131" cy="2384547"/>
          </a:xfrm>
          <a:prstGeom prst="chord">
            <a:avLst>
              <a:gd name="adj1" fmla="val 6605999"/>
              <a:gd name="adj2" fmla="val 19981890"/>
            </a:avLst>
          </a:prstGeom>
          <a:gradFill flip="none" rotWithShape="1">
            <a:gsLst>
              <a:gs pos="0">
                <a:srgbClr val="FFFF00"/>
              </a:gs>
              <a:gs pos="69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005699" y="5058094"/>
            <a:ext cx="3621915" cy="759925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25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712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svody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-6575620" y="-2230841"/>
            <a:ext cx="8518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Elektrický vektor srdeční </a:t>
            </a:r>
            <a:r>
              <a:rPr lang="cs-CZ" sz="2000" dirty="0"/>
              <a:t>vzniká součtem dílčích elektrických vektorů v srdci</a:t>
            </a:r>
          </a:p>
          <a:p>
            <a:r>
              <a:rPr lang="cs-CZ" sz="2000" dirty="0"/>
              <a:t>Vyznačuje 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Velikostí – určená počtem buněk, které mění svoji polaritu v daném směru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Směrem -  kolmý na depolarizační vlnu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>
          <a:xfrm>
            <a:off x="3923928" y="1700808"/>
            <a:ext cx="4030797" cy="3846223"/>
          </a:xfrm>
          <a:prstGeom prst="rect">
            <a:avLst/>
          </a:prstGeom>
        </p:spPr>
      </p:pic>
      <p:sp>
        <p:nvSpPr>
          <p:cNvPr id="6" name="Tětiva 5"/>
          <p:cNvSpPr/>
          <p:nvPr/>
        </p:nvSpPr>
        <p:spPr>
          <a:xfrm rot="13104160">
            <a:off x="5001815" y="2891880"/>
            <a:ext cx="1933542" cy="2384547"/>
          </a:xfrm>
          <a:prstGeom prst="chord">
            <a:avLst>
              <a:gd name="adj1" fmla="val 5072923"/>
              <a:gd name="adj2" fmla="val 18236296"/>
            </a:avLst>
          </a:prstGeom>
          <a:gradFill flip="none" rotWithShape="1">
            <a:gsLst>
              <a:gs pos="0">
                <a:srgbClr val="FFFF00"/>
              </a:gs>
              <a:gs pos="69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222150" y="1946631"/>
            <a:ext cx="2880320" cy="3456384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2987824" y="558641"/>
            <a:ext cx="3394566" cy="114216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1644506" y="2972556"/>
            <a:ext cx="5015726" cy="369680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5662310" y="820251"/>
            <a:ext cx="1440160" cy="45827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019523" y="1340768"/>
            <a:ext cx="192437" cy="48699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2796011" y="2094376"/>
            <a:ext cx="1343941" cy="16946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6382390" y="5445225"/>
            <a:ext cx="709890" cy="100811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019523" y="820251"/>
            <a:ext cx="1642787" cy="5334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2796011" y="3789041"/>
            <a:ext cx="3586379" cy="26642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Skupina 52"/>
          <p:cNvGrpSpPr/>
          <p:nvPr/>
        </p:nvGrpSpPr>
        <p:grpSpPr>
          <a:xfrm>
            <a:off x="6382390" y="235475"/>
            <a:ext cx="432048" cy="646331"/>
            <a:chOff x="6382390" y="235475"/>
            <a:chExt cx="432048" cy="646331"/>
          </a:xfrm>
        </p:grpSpPr>
        <p:sp>
          <p:nvSpPr>
            <p:cNvPr id="52" name="Ovál 5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2609248" y="1377642"/>
            <a:ext cx="432048" cy="646331"/>
            <a:chOff x="2609248" y="1377642"/>
            <a:chExt cx="432048" cy="646331"/>
          </a:xfrm>
        </p:grpSpPr>
        <p:sp>
          <p:nvSpPr>
            <p:cNvPr id="48" name="Ovál 47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–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6444208" y="6311061"/>
            <a:ext cx="432048" cy="646331"/>
            <a:chOff x="6382390" y="235475"/>
            <a:chExt cx="432048" cy="646331"/>
          </a:xfrm>
        </p:grpSpPr>
        <p:sp>
          <p:nvSpPr>
            <p:cNvPr id="56" name="Ovál 55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1403648" y="2638653"/>
            <a:ext cx="432048" cy="646331"/>
            <a:chOff x="2609248" y="1377642"/>
            <a:chExt cx="432048" cy="646331"/>
          </a:xfrm>
        </p:grpSpPr>
        <p:sp>
          <p:nvSpPr>
            <p:cNvPr id="59" name="Ovál 58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–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1" name="Obdélník 60"/>
          <p:cNvSpPr/>
          <p:nvPr/>
        </p:nvSpPr>
        <p:spPr>
          <a:xfrm rot="20437667">
            <a:off x="2904139" y="891225"/>
            <a:ext cx="112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El. svod</a:t>
            </a:r>
          </a:p>
        </p:txBody>
      </p:sp>
      <p:sp>
        <p:nvSpPr>
          <p:cNvPr id="62" name="Obdélník 61"/>
          <p:cNvSpPr/>
          <p:nvPr/>
        </p:nvSpPr>
        <p:spPr>
          <a:xfrm>
            <a:off x="1285737" y="1988840"/>
            <a:ext cx="2477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Záporná elektroda</a:t>
            </a:r>
          </a:p>
        </p:txBody>
      </p:sp>
      <p:sp>
        <p:nvSpPr>
          <p:cNvPr id="63" name="Obdélník 62"/>
          <p:cNvSpPr/>
          <p:nvPr/>
        </p:nvSpPr>
        <p:spPr>
          <a:xfrm>
            <a:off x="6979753" y="235475"/>
            <a:ext cx="1768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Kladná elektroda</a:t>
            </a:r>
          </a:p>
        </p:txBody>
      </p:sp>
      <p:sp>
        <p:nvSpPr>
          <p:cNvPr id="64" name="Obdélník 63"/>
          <p:cNvSpPr/>
          <p:nvPr/>
        </p:nvSpPr>
        <p:spPr>
          <a:xfrm rot="2144159">
            <a:off x="2038663" y="5076026"/>
            <a:ext cx="4674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Kolmý průmět elektrického vektoru na svod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1714001" y="3577116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ym typeface="Symbol"/>
              </a:rPr>
              <a:t></a:t>
            </a:r>
            <a:r>
              <a:rPr lang="cs-CZ" sz="2400" baseline="-25000" dirty="0">
                <a:sym typeface="Symbol"/>
              </a:rPr>
              <a:t>1</a:t>
            </a:r>
            <a:endParaRPr lang="cs-CZ" sz="2400" baseline="-25000" dirty="0"/>
          </a:p>
        </p:txBody>
      </p:sp>
      <p:sp>
        <p:nvSpPr>
          <p:cNvPr id="67" name="Obdélník 66"/>
          <p:cNvSpPr/>
          <p:nvPr/>
        </p:nvSpPr>
        <p:spPr>
          <a:xfrm>
            <a:off x="6109760" y="584765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ym typeface="Symbol"/>
              </a:rPr>
              <a:t></a:t>
            </a:r>
            <a:r>
              <a:rPr lang="cs-CZ" sz="2400" baseline="-25000" dirty="0">
                <a:sym typeface="Symbol"/>
              </a:rPr>
              <a:t>2</a:t>
            </a:r>
            <a:endParaRPr lang="cs-CZ" sz="2400" baseline="-25000" dirty="0"/>
          </a:p>
        </p:txBody>
      </p:sp>
      <p:cxnSp>
        <p:nvCxnSpPr>
          <p:cNvPr id="68" name="Přímá spojnice 67"/>
          <p:cNvCxnSpPr>
            <a:stCxn id="66" idx="3"/>
          </p:cNvCxnSpPr>
          <p:nvPr/>
        </p:nvCxnSpPr>
        <p:spPr>
          <a:xfrm>
            <a:off x="2238504" y="3807949"/>
            <a:ext cx="40676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84539" y="4730368"/>
            <a:ext cx="3783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ym typeface="Symbol"/>
              </a:rPr>
              <a:t>Svod měří rozdíl el. potenciálů na elektrodách – napětí mezi elektrodami</a:t>
            </a:r>
          </a:p>
          <a:p>
            <a:r>
              <a:rPr lang="cs-CZ" sz="2400" dirty="0">
                <a:sym typeface="Symbol"/>
              </a:rPr>
              <a:t>Napětí snímané na svodu</a:t>
            </a:r>
          </a:p>
          <a:p>
            <a:r>
              <a:rPr lang="cs-CZ" sz="2400" dirty="0">
                <a:sym typeface="Symbol"/>
              </a:rPr>
              <a:t>V = </a:t>
            </a:r>
            <a:r>
              <a:rPr lang="cs-CZ" sz="2400" baseline="-25000" dirty="0">
                <a:sym typeface="Symbol"/>
              </a:rPr>
              <a:t>2 </a:t>
            </a:r>
            <a:r>
              <a:rPr lang="cs-CZ" sz="2400" dirty="0">
                <a:sym typeface="Symbol"/>
              </a:rPr>
              <a:t>- </a:t>
            </a:r>
            <a:r>
              <a:rPr lang="cs-CZ" sz="2400" baseline="-25000" dirty="0">
                <a:sym typeface="Symbol"/>
              </a:rPr>
              <a:t>1</a:t>
            </a:r>
            <a:endParaRPr lang="cs-CZ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606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6" grpId="0"/>
      <p:bldP spid="67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231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46068" y="989338"/>
            <a:ext cx="83023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Srdce je pumpa : </a:t>
            </a:r>
          </a:p>
          <a:p>
            <a:r>
              <a:rPr lang="cs-CZ" sz="2400" dirty="0"/>
              <a:t>Funkcí srdce je přečerpávání (pumpování) krve do cévního systému. Protože cévní systém je uzavřený, srdce vytváří klesající tlakový gradient na začátku a na konci cévního systému, který je hnací silou pro tok krve cévami.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933" y="4077072"/>
            <a:ext cx="83023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Srdeční aktivita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Elektrická – srdeční buňky jsou schopné vytvářet akční potenciál a vést vzruch (EKG, VKG,…)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Mechanická – pumpa, kontrakce srdečního svalu (FKG, TK, pulzová vlna, ultrazvuk)</a:t>
            </a:r>
          </a:p>
        </p:txBody>
      </p:sp>
    </p:spTree>
    <p:extLst>
      <p:ext uri="{BB962C8B-B14F-4D97-AF65-F5344CB8AC3E}">
        <p14:creationId xmlns:p14="http://schemas.microsoft.com/office/powerpoint/2010/main" val="780282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2837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/>
              <a:t>Vektokardiografie</a:t>
            </a:r>
            <a:endParaRPr lang="cs-CZ" sz="2800" b="1" dirty="0"/>
          </a:p>
        </p:txBody>
      </p:sp>
      <p:sp>
        <p:nvSpPr>
          <p:cNvPr id="6" name="Volný tvar 5"/>
          <p:cNvSpPr/>
          <p:nvPr/>
        </p:nvSpPr>
        <p:spPr>
          <a:xfrm>
            <a:off x="2771812" y="1531430"/>
            <a:ext cx="4840271" cy="3820048"/>
          </a:xfrm>
          <a:custGeom>
            <a:avLst/>
            <a:gdLst>
              <a:gd name="connsiteX0" fmla="*/ 831277 w 4868887"/>
              <a:gd name="connsiteY0" fmla="*/ 843635 h 3820048"/>
              <a:gd name="connsiteX1" fmla="*/ 95007 w 4868887"/>
              <a:gd name="connsiteY1" fmla="*/ 499251 h 3820048"/>
              <a:gd name="connsiteX2" fmla="*/ 106882 w 4868887"/>
              <a:gd name="connsiteY2" fmla="*/ 1104892 h 3820048"/>
              <a:gd name="connsiteX3" fmla="*/ 985656 w 4868887"/>
              <a:gd name="connsiteY3" fmla="*/ 2066793 h 3820048"/>
              <a:gd name="connsiteX4" fmla="*/ 2410695 w 4868887"/>
              <a:gd name="connsiteY4" fmla="*/ 2458679 h 3820048"/>
              <a:gd name="connsiteX5" fmla="*/ 3847609 w 4868887"/>
              <a:gd name="connsiteY5" fmla="*/ 3064321 h 3820048"/>
              <a:gd name="connsiteX6" fmla="*/ 4868887 w 4868887"/>
              <a:gd name="connsiteY6" fmla="*/ 3764965 h 3820048"/>
              <a:gd name="connsiteX7" fmla="*/ 4868887 w 4868887"/>
              <a:gd name="connsiteY7" fmla="*/ 3658087 h 3820048"/>
              <a:gd name="connsiteX8" fmla="*/ 3847609 w 4868887"/>
              <a:gd name="connsiteY8" fmla="*/ 2731812 h 3820048"/>
              <a:gd name="connsiteX9" fmla="*/ 2897583 w 4868887"/>
              <a:gd name="connsiteY9" fmla="*/ 1520528 h 3820048"/>
              <a:gd name="connsiteX10" fmla="*/ 1626923 w 4868887"/>
              <a:gd name="connsiteY10" fmla="*/ 321121 h 3820048"/>
              <a:gd name="connsiteX11" fmla="*/ 985656 w 4868887"/>
              <a:gd name="connsiteY11" fmla="*/ 487 h 3820048"/>
              <a:gd name="connsiteX12" fmla="*/ 629396 w 4868887"/>
              <a:gd name="connsiteY12" fmla="*/ 261744 h 3820048"/>
              <a:gd name="connsiteX13" fmla="*/ 843152 w 4868887"/>
              <a:gd name="connsiteY13" fmla="*/ 772383 h 3820048"/>
              <a:gd name="connsiteX14" fmla="*/ 1163786 w 4868887"/>
              <a:gd name="connsiteY14" fmla="*/ 1223645 h 3820048"/>
              <a:gd name="connsiteX15" fmla="*/ 1650674 w 4868887"/>
              <a:gd name="connsiteY15" fmla="*/ 1342399 h 3820048"/>
              <a:gd name="connsiteX16" fmla="*/ 1567547 w 4868887"/>
              <a:gd name="connsiteY16" fmla="*/ 1057391 h 3820048"/>
              <a:gd name="connsiteX17" fmla="*/ 1056908 w 4868887"/>
              <a:gd name="connsiteY17" fmla="*/ 796134 h 3820048"/>
              <a:gd name="connsiteX18" fmla="*/ 926279 w 4868887"/>
              <a:gd name="connsiteY18" fmla="*/ 796134 h 3820048"/>
              <a:gd name="connsiteX19" fmla="*/ 997531 w 4868887"/>
              <a:gd name="connsiteY19" fmla="*/ 938638 h 3820048"/>
              <a:gd name="connsiteX20" fmla="*/ 1710051 w 4868887"/>
              <a:gd name="connsiteY20" fmla="*/ 1294897 h 3820048"/>
              <a:gd name="connsiteX21" fmla="*/ 2256316 w 4868887"/>
              <a:gd name="connsiteY21" fmla="*/ 1508653 h 3820048"/>
              <a:gd name="connsiteX22" fmla="*/ 2030685 w 4868887"/>
              <a:gd name="connsiteY22" fmla="*/ 1164269 h 3820048"/>
              <a:gd name="connsiteX23" fmla="*/ 1650674 w 4868887"/>
              <a:gd name="connsiteY23" fmla="*/ 926762 h 3820048"/>
              <a:gd name="connsiteX24" fmla="*/ 1068783 w 4868887"/>
              <a:gd name="connsiteY24" fmla="*/ 796134 h 3820048"/>
              <a:gd name="connsiteX25" fmla="*/ 831277 w 4868887"/>
              <a:gd name="connsiteY25" fmla="*/ 843635 h 3820048"/>
              <a:gd name="connsiteX0" fmla="*/ 802661 w 4840271"/>
              <a:gd name="connsiteY0" fmla="*/ 84363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43635 h 3820048"/>
              <a:gd name="connsiteX0" fmla="*/ 802661 w 4840271"/>
              <a:gd name="connsiteY0" fmla="*/ 81437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14375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31826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08247 w 4840271"/>
              <a:gd name="connsiteY18" fmla="*/ 797528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40271" h="3820048">
                <a:moveTo>
                  <a:pt x="802661" y="785114"/>
                </a:moveTo>
                <a:cubicBezTo>
                  <a:pt x="637927" y="747826"/>
                  <a:pt x="245645" y="555683"/>
                  <a:pt x="124913" y="608979"/>
                </a:cubicBezTo>
                <a:cubicBezTo>
                  <a:pt x="4181" y="662275"/>
                  <a:pt x="-60422" y="861923"/>
                  <a:pt x="78266" y="1104892"/>
                </a:cubicBezTo>
                <a:cubicBezTo>
                  <a:pt x="216954" y="1347861"/>
                  <a:pt x="573071" y="1841162"/>
                  <a:pt x="957040" y="2066793"/>
                </a:cubicBezTo>
                <a:cubicBezTo>
                  <a:pt x="1341009" y="2292424"/>
                  <a:pt x="1905087" y="2292424"/>
                  <a:pt x="2382079" y="2458679"/>
                </a:cubicBezTo>
                <a:cubicBezTo>
                  <a:pt x="2859071" y="2624934"/>
                  <a:pt x="3409295" y="2846607"/>
                  <a:pt x="3818993" y="3064321"/>
                </a:cubicBezTo>
                <a:cubicBezTo>
                  <a:pt x="4228691" y="3282035"/>
                  <a:pt x="4670058" y="3666004"/>
                  <a:pt x="4840271" y="3764965"/>
                </a:cubicBezTo>
                <a:cubicBezTo>
                  <a:pt x="5010484" y="3863926"/>
                  <a:pt x="5010484" y="3830279"/>
                  <a:pt x="4840271" y="3658087"/>
                </a:cubicBezTo>
                <a:cubicBezTo>
                  <a:pt x="4670058" y="3485895"/>
                  <a:pt x="4147544" y="3088072"/>
                  <a:pt x="3818993" y="2731812"/>
                </a:cubicBezTo>
                <a:cubicBezTo>
                  <a:pt x="3490442" y="2375552"/>
                  <a:pt x="3239081" y="1922310"/>
                  <a:pt x="2868967" y="1520528"/>
                </a:cubicBezTo>
                <a:cubicBezTo>
                  <a:pt x="2498853" y="1118746"/>
                  <a:pt x="1916962" y="574461"/>
                  <a:pt x="1598307" y="321121"/>
                </a:cubicBezTo>
                <a:cubicBezTo>
                  <a:pt x="1279652" y="67781"/>
                  <a:pt x="1123294" y="10383"/>
                  <a:pt x="957040" y="487"/>
                </a:cubicBezTo>
                <a:cubicBezTo>
                  <a:pt x="790786" y="-9409"/>
                  <a:pt x="624531" y="133095"/>
                  <a:pt x="600780" y="261744"/>
                </a:cubicBezTo>
                <a:cubicBezTo>
                  <a:pt x="577029" y="390393"/>
                  <a:pt x="737663" y="618162"/>
                  <a:pt x="814536" y="772383"/>
                </a:cubicBezTo>
                <a:cubicBezTo>
                  <a:pt x="891409" y="926604"/>
                  <a:pt x="954253" y="1100601"/>
                  <a:pt x="1062018" y="1187069"/>
                </a:cubicBezTo>
                <a:cubicBezTo>
                  <a:pt x="1169783" y="1273537"/>
                  <a:pt x="1408460" y="1312806"/>
                  <a:pt x="1461123" y="1291193"/>
                </a:cubicBezTo>
                <a:cubicBezTo>
                  <a:pt x="1513786" y="1269580"/>
                  <a:pt x="1441801" y="1131170"/>
                  <a:pt x="1377997" y="1057391"/>
                </a:cubicBezTo>
                <a:cubicBezTo>
                  <a:pt x="1314193" y="983612"/>
                  <a:pt x="1156590" y="891831"/>
                  <a:pt x="1078298" y="848521"/>
                </a:cubicBezTo>
                <a:cubicBezTo>
                  <a:pt x="1000006" y="805211"/>
                  <a:pt x="940991" y="797528"/>
                  <a:pt x="908247" y="797528"/>
                </a:cubicBezTo>
                <a:cubicBezTo>
                  <a:pt x="875503" y="797528"/>
                  <a:pt x="821715" y="772616"/>
                  <a:pt x="831826" y="796134"/>
                </a:cubicBezTo>
                <a:cubicBezTo>
                  <a:pt x="841937" y="819652"/>
                  <a:pt x="827314" y="855511"/>
                  <a:pt x="968915" y="938638"/>
                </a:cubicBezTo>
                <a:cubicBezTo>
                  <a:pt x="1110516" y="1021765"/>
                  <a:pt x="1471637" y="1199894"/>
                  <a:pt x="1681435" y="1294897"/>
                </a:cubicBezTo>
                <a:cubicBezTo>
                  <a:pt x="1891233" y="1389900"/>
                  <a:pt x="2136466" y="1510917"/>
                  <a:pt x="2227700" y="1508653"/>
                </a:cubicBezTo>
                <a:cubicBezTo>
                  <a:pt x="2318934" y="1506389"/>
                  <a:pt x="2305396" y="1368540"/>
                  <a:pt x="2228840" y="1281312"/>
                </a:cubicBezTo>
                <a:cubicBezTo>
                  <a:pt x="2152284" y="1194084"/>
                  <a:pt x="1928679" y="1046640"/>
                  <a:pt x="1768362" y="985284"/>
                </a:cubicBezTo>
                <a:cubicBezTo>
                  <a:pt x="1608045" y="923928"/>
                  <a:pt x="1274269" y="866072"/>
                  <a:pt x="1113319" y="832710"/>
                </a:cubicBezTo>
                <a:cubicBezTo>
                  <a:pt x="952369" y="799348"/>
                  <a:pt x="967395" y="822402"/>
                  <a:pt x="802661" y="785114"/>
                </a:cubicBezTo>
                <a:close/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18055351">
            <a:off x="3690424" y="3440174"/>
            <a:ext cx="241842" cy="432048"/>
          </a:xfrm>
          <a:prstGeom prst="downArrow">
            <a:avLst>
              <a:gd name="adj1" fmla="val 34260"/>
              <a:gd name="adj2" fmla="val 50000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stCxn id="6" idx="0"/>
          </p:cNvCxnSpPr>
          <p:nvPr/>
        </p:nvCxnSpPr>
        <p:spPr>
          <a:xfrm flipH="1">
            <a:off x="3563888" y="2316544"/>
            <a:ext cx="10585" cy="1124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stCxn id="6" idx="13"/>
          </p:cNvCxnSpPr>
          <p:nvPr/>
        </p:nvCxnSpPr>
        <p:spPr>
          <a:xfrm flipV="1">
            <a:off x="3586348" y="1052736"/>
            <a:ext cx="472455" cy="1251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4058803" y="803336"/>
            <a:ext cx="2152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Elektrický střed srdce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377186" y="1978318"/>
            <a:ext cx="2152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Depolarizace komor (QRS)</a:t>
            </a:r>
          </a:p>
        </p:txBody>
      </p:sp>
      <p:cxnSp>
        <p:nvCxnSpPr>
          <p:cNvPr id="16" name="Přímá spojnice 15"/>
          <p:cNvCxnSpPr/>
          <p:nvPr/>
        </p:nvCxnSpPr>
        <p:spPr>
          <a:xfrm flipV="1">
            <a:off x="6140958" y="2708920"/>
            <a:ext cx="591282" cy="974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4724901" y="1678274"/>
            <a:ext cx="2799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Repolarizace</a:t>
            </a:r>
            <a:r>
              <a:rPr lang="cs-CZ" dirty="0"/>
              <a:t> komor (vlna T)</a:t>
            </a:r>
          </a:p>
        </p:txBody>
      </p:sp>
      <p:cxnSp>
        <p:nvCxnSpPr>
          <p:cNvPr id="18" name="Přímá spojnice 17"/>
          <p:cNvCxnSpPr>
            <a:endCxn id="17" idx="2"/>
          </p:cNvCxnSpPr>
          <p:nvPr/>
        </p:nvCxnSpPr>
        <p:spPr>
          <a:xfrm flipV="1">
            <a:off x="5004048" y="2047606"/>
            <a:ext cx="1120567" cy="100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3203848" y="4982146"/>
            <a:ext cx="2799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Depolarizace síní (vlna P)</a:t>
            </a:r>
          </a:p>
        </p:txBody>
      </p:sp>
      <p:cxnSp>
        <p:nvCxnSpPr>
          <p:cNvPr id="23" name="Přímá spojnice 22"/>
          <p:cNvCxnSpPr/>
          <p:nvPr/>
        </p:nvCxnSpPr>
        <p:spPr>
          <a:xfrm flipH="1" flipV="1">
            <a:off x="4058803" y="2878999"/>
            <a:ext cx="353963" cy="2172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658149" y="2242027"/>
            <a:ext cx="113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1115616" y="3717032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Elektrický vektor srdeční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7092280" y="5644460"/>
            <a:ext cx="1725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FF"/>
                </a:solidFill>
              </a:rPr>
              <a:t>Kmit R ve II svodu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001707" y="2047606"/>
            <a:ext cx="1725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FF"/>
                </a:solidFill>
              </a:rPr>
              <a:t>Kmit Q ve II svodu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2268918" y="1198546"/>
            <a:ext cx="1725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FF"/>
                </a:solidFill>
              </a:rPr>
              <a:t>Kmit S ve II svodu</a:t>
            </a:r>
          </a:p>
        </p:txBody>
      </p:sp>
      <p:cxnSp>
        <p:nvCxnSpPr>
          <p:cNvPr id="24" name="Přímá spojnice 23"/>
          <p:cNvCxnSpPr>
            <a:stCxn id="21" idx="2"/>
          </p:cNvCxnSpPr>
          <p:nvPr/>
        </p:nvCxnSpPr>
        <p:spPr>
          <a:xfrm>
            <a:off x="3131840" y="1537100"/>
            <a:ext cx="288032" cy="141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6" idx="6"/>
          </p:cNvCxnSpPr>
          <p:nvPr/>
        </p:nvCxnSpPr>
        <p:spPr>
          <a:xfrm>
            <a:off x="7612083" y="5296395"/>
            <a:ext cx="0" cy="348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339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Přímá spojnice 56"/>
          <p:cNvCxnSpPr/>
          <p:nvPr/>
        </p:nvCxnSpPr>
        <p:spPr>
          <a:xfrm flipH="1">
            <a:off x="5102126" y="1134269"/>
            <a:ext cx="1601539" cy="17031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3713383" y="804948"/>
            <a:ext cx="2986235" cy="317315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46068" y="297031"/>
            <a:ext cx="2837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/>
              <a:t>Vektokardiografie</a:t>
            </a:r>
            <a:endParaRPr lang="cs-CZ" sz="2800" b="1" dirty="0"/>
          </a:p>
        </p:txBody>
      </p:sp>
      <p:grpSp>
        <p:nvGrpSpPr>
          <p:cNvPr id="2" name="Skupina 1"/>
          <p:cNvGrpSpPr/>
          <p:nvPr/>
        </p:nvGrpSpPr>
        <p:grpSpPr>
          <a:xfrm>
            <a:off x="3870924" y="1634978"/>
            <a:ext cx="4733524" cy="3097280"/>
            <a:chOff x="1001707" y="803336"/>
            <a:chExt cx="9589446" cy="5623445"/>
          </a:xfrm>
        </p:grpSpPr>
        <p:sp>
          <p:nvSpPr>
            <p:cNvPr id="6" name="Volný tvar 5"/>
            <p:cNvSpPr/>
            <p:nvPr/>
          </p:nvSpPr>
          <p:spPr>
            <a:xfrm>
              <a:off x="2771812" y="1531430"/>
              <a:ext cx="4840271" cy="3820048"/>
            </a:xfrm>
            <a:custGeom>
              <a:avLst/>
              <a:gdLst>
                <a:gd name="connsiteX0" fmla="*/ 831277 w 4868887"/>
                <a:gd name="connsiteY0" fmla="*/ 843635 h 3820048"/>
                <a:gd name="connsiteX1" fmla="*/ 95007 w 4868887"/>
                <a:gd name="connsiteY1" fmla="*/ 499251 h 3820048"/>
                <a:gd name="connsiteX2" fmla="*/ 106882 w 4868887"/>
                <a:gd name="connsiteY2" fmla="*/ 1104892 h 3820048"/>
                <a:gd name="connsiteX3" fmla="*/ 985656 w 4868887"/>
                <a:gd name="connsiteY3" fmla="*/ 2066793 h 3820048"/>
                <a:gd name="connsiteX4" fmla="*/ 2410695 w 4868887"/>
                <a:gd name="connsiteY4" fmla="*/ 2458679 h 3820048"/>
                <a:gd name="connsiteX5" fmla="*/ 3847609 w 4868887"/>
                <a:gd name="connsiteY5" fmla="*/ 3064321 h 3820048"/>
                <a:gd name="connsiteX6" fmla="*/ 4868887 w 4868887"/>
                <a:gd name="connsiteY6" fmla="*/ 3764965 h 3820048"/>
                <a:gd name="connsiteX7" fmla="*/ 4868887 w 4868887"/>
                <a:gd name="connsiteY7" fmla="*/ 3658087 h 3820048"/>
                <a:gd name="connsiteX8" fmla="*/ 3847609 w 4868887"/>
                <a:gd name="connsiteY8" fmla="*/ 2731812 h 3820048"/>
                <a:gd name="connsiteX9" fmla="*/ 2897583 w 4868887"/>
                <a:gd name="connsiteY9" fmla="*/ 1520528 h 3820048"/>
                <a:gd name="connsiteX10" fmla="*/ 1626923 w 4868887"/>
                <a:gd name="connsiteY10" fmla="*/ 321121 h 3820048"/>
                <a:gd name="connsiteX11" fmla="*/ 985656 w 4868887"/>
                <a:gd name="connsiteY11" fmla="*/ 487 h 3820048"/>
                <a:gd name="connsiteX12" fmla="*/ 629396 w 4868887"/>
                <a:gd name="connsiteY12" fmla="*/ 261744 h 3820048"/>
                <a:gd name="connsiteX13" fmla="*/ 843152 w 4868887"/>
                <a:gd name="connsiteY13" fmla="*/ 772383 h 3820048"/>
                <a:gd name="connsiteX14" fmla="*/ 1163786 w 4868887"/>
                <a:gd name="connsiteY14" fmla="*/ 1223645 h 3820048"/>
                <a:gd name="connsiteX15" fmla="*/ 1650674 w 4868887"/>
                <a:gd name="connsiteY15" fmla="*/ 1342399 h 3820048"/>
                <a:gd name="connsiteX16" fmla="*/ 1567547 w 4868887"/>
                <a:gd name="connsiteY16" fmla="*/ 1057391 h 3820048"/>
                <a:gd name="connsiteX17" fmla="*/ 1056908 w 4868887"/>
                <a:gd name="connsiteY17" fmla="*/ 796134 h 3820048"/>
                <a:gd name="connsiteX18" fmla="*/ 926279 w 4868887"/>
                <a:gd name="connsiteY18" fmla="*/ 796134 h 3820048"/>
                <a:gd name="connsiteX19" fmla="*/ 997531 w 4868887"/>
                <a:gd name="connsiteY19" fmla="*/ 938638 h 3820048"/>
                <a:gd name="connsiteX20" fmla="*/ 1710051 w 4868887"/>
                <a:gd name="connsiteY20" fmla="*/ 1294897 h 3820048"/>
                <a:gd name="connsiteX21" fmla="*/ 2256316 w 4868887"/>
                <a:gd name="connsiteY21" fmla="*/ 1508653 h 3820048"/>
                <a:gd name="connsiteX22" fmla="*/ 2030685 w 4868887"/>
                <a:gd name="connsiteY22" fmla="*/ 1164269 h 3820048"/>
                <a:gd name="connsiteX23" fmla="*/ 1650674 w 4868887"/>
                <a:gd name="connsiteY23" fmla="*/ 926762 h 3820048"/>
                <a:gd name="connsiteX24" fmla="*/ 1068783 w 4868887"/>
                <a:gd name="connsiteY24" fmla="*/ 796134 h 3820048"/>
                <a:gd name="connsiteX25" fmla="*/ 831277 w 4868887"/>
                <a:gd name="connsiteY25" fmla="*/ 843635 h 3820048"/>
                <a:gd name="connsiteX0" fmla="*/ 802661 w 4840271"/>
                <a:gd name="connsiteY0" fmla="*/ 843635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040167 w 4840271"/>
                <a:gd name="connsiteY24" fmla="*/ 796134 h 3820048"/>
                <a:gd name="connsiteX25" fmla="*/ 802661 w 4840271"/>
                <a:gd name="connsiteY25" fmla="*/ 843635 h 3820048"/>
                <a:gd name="connsiteX0" fmla="*/ 802661 w 4840271"/>
                <a:gd name="connsiteY0" fmla="*/ 814375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040167 w 4840271"/>
                <a:gd name="connsiteY24" fmla="*/ 796134 h 3820048"/>
                <a:gd name="connsiteX25" fmla="*/ 802661 w 4840271"/>
                <a:gd name="connsiteY25" fmla="*/ 814375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040167 w 4840271"/>
                <a:gd name="connsiteY24" fmla="*/ 796134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28292 w 4840271"/>
                <a:gd name="connsiteY17" fmla="*/ 796134 h 3820048"/>
                <a:gd name="connsiteX18" fmla="*/ 831826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28292 w 4840271"/>
                <a:gd name="connsiteY17" fmla="*/ 796134 h 3820048"/>
                <a:gd name="connsiteX18" fmla="*/ 929679 w 4840271"/>
                <a:gd name="connsiteY18" fmla="*/ 809434 h 3820048"/>
                <a:gd name="connsiteX19" fmla="*/ 831826 w 4840271"/>
                <a:gd name="connsiteY19" fmla="*/ 796134 h 3820048"/>
                <a:gd name="connsiteX20" fmla="*/ 968915 w 4840271"/>
                <a:gd name="connsiteY20" fmla="*/ 938638 h 3820048"/>
                <a:gd name="connsiteX21" fmla="*/ 1681435 w 4840271"/>
                <a:gd name="connsiteY21" fmla="*/ 1294897 h 3820048"/>
                <a:gd name="connsiteX22" fmla="*/ 2227700 w 4840271"/>
                <a:gd name="connsiteY22" fmla="*/ 1508653 h 3820048"/>
                <a:gd name="connsiteX23" fmla="*/ 2228840 w 4840271"/>
                <a:gd name="connsiteY23" fmla="*/ 1281312 h 3820048"/>
                <a:gd name="connsiteX24" fmla="*/ 1768362 w 4840271"/>
                <a:gd name="connsiteY24" fmla="*/ 985284 h 3820048"/>
                <a:gd name="connsiteX25" fmla="*/ 1113319 w 4840271"/>
                <a:gd name="connsiteY25" fmla="*/ 832710 h 3820048"/>
                <a:gd name="connsiteX26" fmla="*/ 802661 w 4840271"/>
                <a:gd name="connsiteY26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78298 w 4840271"/>
                <a:gd name="connsiteY17" fmla="*/ 848521 h 3820048"/>
                <a:gd name="connsiteX18" fmla="*/ 929679 w 4840271"/>
                <a:gd name="connsiteY18" fmla="*/ 809434 h 3820048"/>
                <a:gd name="connsiteX19" fmla="*/ 831826 w 4840271"/>
                <a:gd name="connsiteY19" fmla="*/ 796134 h 3820048"/>
                <a:gd name="connsiteX20" fmla="*/ 968915 w 4840271"/>
                <a:gd name="connsiteY20" fmla="*/ 938638 h 3820048"/>
                <a:gd name="connsiteX21" fmla="*/ 1681435 w 4840271"/>
                <a:gd name="connsiteY21" fmla="*/ 1294897 h 3820048"/>
                <a:gd name="connsiteX22" fmla="*/ 2227700 w 4840271"/>
                <a:gd name="connsiteY22" fmla="*/ 1508653 h 3820048"/>
                <a:gd name="connsiteX23" fmla="*/ 2228840 w 4840271"/>
                <a:gd name="connsiteY23" fmla="*/ 1281312 h 3820048"/>
                <a:gd name="connsiteX24" fmla="*/ 1768362 w 4840271"/>
                <a:gd name="connsiteY24" fmla="*/ 985284 h 3820048"/>
                <a:gd name="connsiteX25" fmla="*/ 1113319 w 4840271"/>
                <a:gd name="connsiteY25" fmla="*/ 832710 h 3820048"/>
                <a:gd name="connsiteX26" fmla="*/ 802661 w 4840271"/>
                <a:gd name="connsiteY26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78298 w 4840271"/>
                <a:gd name="connsiteY17" fmla="*/ 848521 h 3820048"/>
                <a:gd name="connsiteX18" fmla="*/ 908247 w 4840271"/>
                <a:gd name="connsiteY18" fmla="*/ 797528 h 3820048"/>
                <a:gd name="connsiteX19" fmla="*/ 831826 w 4840271"/>
                <a:gd name="connsiteY19" fmla="*/ 796134 h 3820048"/>
                <a:gd name="connsiteX20" fmla="*/ 968915 w 4840271"/>
                <a:gd name="connsiteY20" fmla="*/ 938638 h 3820048"/>
                <a:gd name="connsiteX21" fmla="*/ 1681435 w 4840271"/>
                <a:gd name="connsiteY21" fmla="*/ 1294897 h 3820048"/>
                <a:gd name="connsiteX22" fmla="*/ 2227700 w 4840271"/>
                <a:gd name="connsiteY22" fmla="*/ 1508653 h 3820048"/>
                <a:gd name="connsiteX23" fmla="*/ 2228840 w 4840271"/>
                <a:gd name="connsiteY23" fmla="*/ 1281312 h 3820048"/>
                <a:gd name="connsiteX24" fmla="*/ 1768362 w 4840271"/>
                <a:gd name="connsiteY24" fmla="*/ 985284 h 3820048"/>
                <a:gd name="connsiteX25" fmla="*/ 1113319 w 4840271"/>
                <a:gd name="connsiteY25" fmla="*/ 832710 h 3820048"/>
                <a:gd name="connsiteX26" fmla="*/ 802661 w 4840271"/>
                <a:gd name="connsiteY26" fmla="*/ 785114 h 382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40271" h="3820048">
                  <a:moveTo>
                    <a:pt x="802661" y="785114"/>
                  </a:moveTo>
                  <a:cubicBezTo>
                    <a:pt x="637927" y="747826"/>
                    <a:pt x="245645" y="555683"/>
                    <a:pt x="124913" y="608979"/>
                  </a:cubicBezTo>
                  <a:cubicBezTo>
                    <a:pt x="4181" y="662275"/>
                    <a:pt x="-60422" y="861923"/>
                    <a:pt x="78266" y="1104892"/>
                  </a:cubicBezTo>
                  <a:cubicBezTo>
                    <a:pt x="216954" y="1347861"/>
                    <a:pt x="573071" y="1841162"/>
                    <a:pt x="957040" y="2066793"/>
                  </a:cubicBezTo>
                  <a:cubicBezTo>
                    <a:pt x="1341009" y="2292424"/>
                    <a:pt x="1905087" y="2292424"/>
                    <a:pt x="2382079" y="2458679"/>
                  </a:cubicBezTo>
                  <a:cubicBezTo>
                    <a:pt x="2859071" y="2624934"/>
                    <a:pt x="3409295" y="2846607"/>
                    <a:pt x="3818993" y="3064321"/>
                  </a:cubicBezTo>
                  <a:cubicBezTo>
                    <a:pt x="4228691" y="3282035"/>
                    <a:pt x="4670058" y="3666004"/>
                    <a:pt x="4840271" y="3764965"/>
                  </a:cubicBezTo>
                  <a:cubicBezTo>
                    <a:pt x="5010484" y="3863926"/>
                    <a:pt x="5010484" y="3830279"/>
                    <a:pt x="4840271" y="3658087"/>
                  </a:cubicBezTo>
                  <a:cubicBezTo>
                    <a:pt x="4670058" y="3485895"/>
                    <a:pt x="4147544" y="3088072"/>
                    <a:pt x="3818993" y="2731812"/>
                  </a:cubicBezTo>
                  <a:cubicBezTo>
                    <a:pt x="3490442" y="2375552"/>
                    <a:pt x="3239081" y="1922310"/>
                    <a:pt x="2868967" y="1520528"/>
                  </a:cubicBezTo>
                  <a:cubicBezTo>
                    <a:pt x="2498853" y="1118746"/>
                    <a:pt x="1916962" y="574461"/>
                    <a:pt x="1598307" y="321121"/>
                  </a:cubicBezTo>
                  <a:cubicBezTo>
                    <a:pt x="1279652" y="67781"/>
                    <a:pt x="1123294" y="10383"/>
                    <a:pt x="957040" y="487"/>
                  </a:cubicBezTo>
                  <a:cubicBezTo>
                    <a:pt x="790786" y="-9409"/>
                    <a:pt x="624531" y="133095"/>
                    <a:pt x="600780" y="261744"/>
                  </a:cubicBezTo>
                  <a:cubicBezTo>
                    <a:pt x="577029" y="390393"/>
                    <a:pt x="737663" y="618162"/>
                    <a:pt x="814536" y="772383"/>
                  </a:cubicBezTo>
                  <a:cubicBezTo>
                    <a:pt x="891409" y="926604"/>
                    <a:pt x="954253" y="1100601"/>
                    <a:pt x="1062018" y="1187069"/>
                  </a:cubicBezTo>
                  <a:cubicBezTo>
                    <a:pt x="1169783" y="1273537"/>
                    <a:pt x="1408460" y="1312806"/>
                    <a:pt x="1461123" y="1291193"/>
                  </a:cubicBezTo>
                  <a:cubicBezTo>
                    <a:pt x="1513786" y="1269580"/>
                    <a:pt x="1441801" y="1131170"/>
                    <a:pt x="1377997" y="1057391"/>
                  </a:cubicBezTo>
                  <a:cubicBezTo>
                    <a:pt x="1314193" y="983612"/>
                    <a:pt x="1156590" y="891831"/>
                    <a:pt x="1078298" y="848521"/>
                  </a:cubicBezTo>
                  <a:cubicBezTo>
                    <a:pt x="1000006" y="805211"/>
                    <a:pt x="940991" y="797528"/>
                    <a:pt x="908247" y="797528"/>
                  </a:cubicBezTo>
                  <a:cubicBezTo>
                    <a:pt x="875503" y="797528"/>
                    <a:pt x="821715" y="772616"/>
                    <a:pt x="831826" y="796134"/>
                  </a:cubicBezTo>
                  <a:cubicBezTo>
                    <a:pt x="841937" y="819652"/>
                    <a:pt x="827314" y="855511"/>
                    <a:pt x="968915" y="938638"/>
                  </a:cubicBezTo>
                  <a:cubicBezTo>
                    <a:pt x="1110516" y="1021765"/>
                    <a:pt x="1471637" y="1199894"/>
                    <a:pt x="1681435" y="1294897"/>
                  </a:cubicBezTo>
                  <a:cubicBezTo>
                    <a:pt x="1891233" y="1389900"/>
                    <a:pt x="2136466" y="1510917"/>
                    <a:pt x="2227700" y="1508653"/>
                  </a:cubicBezTo>
                  <a:cubicBezTo>
                    <a:pt x="2318934" y="1506389"/>
                    <a:pt x="2305396" y="1368540"/>
                    <a:pt x="2228840" y="1281312"/>
                  </a:cubicBezTo>
                  <a:cubicBezTo>
                    <a:pt x="2152284" y="1194084"/>
                    <a:pt x="1928679" y="1046640"/>
                    <a:pt x="1768362" y="985284"/>
                  </a:cubicBezTo>
                  <a:cubicBezTo>
                    <a:pt x="1608045" y="923928"/>
                    <a:pt x="1274269" y="866072"/>
                    <a:pt x="1113319" y="832710"/>
                  </a:cubicBezTo>
                  <a:cubicBezTo>
                    <a:pt x="952369" y="799348"/>
                    <a:pt x="967395" y="822402"/>
                    <a:pt x="802661" y="785114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8" name="Šipka dolů 7"/>
            <p:cNvSpPr/>
            <p:nvPr/>
          </p:nvSpPr>
          <p:spPr>
            <a:xfrm rot="18055351">
              <a:off x="3690424" y="3440174"/>
              <a:ext cx="241842" cy="432048"/>
            </a:xfrm>
            <a:prstGeom prst="downArrow">
              <a:avLst>
                <a:gd name="adj1" fmla="val 34260"/>
                <a:gd name="adj2" fmla="val 50000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10" name="Přímá spojnice se šipkou 9"/>
            <p:cNvCxnSpPr>
              <a:stCxn id="6" idx="0"/>
            </p:cNvCxnSpPr>
            <p:nvPr/>
          </p:nvCxnSpPr>
          <p:spPr>
            <a:xfrm flipH="1">
              <a:off x="3367502" y="2316543"/>
              <a:ext cx="206972" cy="8794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>
              <a:stCxn id="6" idx="13"/>
            </p:cNvCxnSpPr>
            <p:nvPr/>
          </p:nvCxnSpPr>
          <p:spPr>
            <a:xfrm flipV="1">
              <a:off x="3586348" y="1052736"/>
              <a:ext cx="472455" cy="1251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délník 13"/>
            <p:cNvSpPr/>
            <p:nvPr/>
          </p:nvSpPr>
          <p:spPr>
            <a:xfrm>
              <a:off x="4058803" y="803336"/>
              <a:ext cx="2152905" cy="838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/>
                <a:t>Elektrický střed srdce 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6207669" y="2205998"/>
              <a:ext cx="4383484" cy="502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/>
                <a:t>Depolarizace komor (QRS)</a:t>
              </a:r>
            </a:p>
          </p:txBody>
        </p:sp>
        <p:cxnSp>
          <p:nvCxnSpPr>
            <p:cNvPr id="16" name="Přímá spojnice 15"/>
            <p:cNvCxnSpPr/>
            <p:nvPr/>
          </p:nvCxnSpPr>
          <p:spPr>
            <a:xfrm flipV="1">
              <a:off x="6140958" y="2708920"/>
              <a:ext cx="591282" cy="974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16"/>
            <p:cNvSpPr/>
            <p:nvPr/>
          </p:nvSpPr>
          <p:spPr>
            <a:xfrm>
              <a:off x="4724899" y="1678274"/>
              <a:ext cx="4093224" cy="502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 err="1"/>
                <a:t>Repolarizace</a:t>
              </a:r>
              <a:r>
                <a:rPr lang="cs-CZ" sz="1200" dirty="0"/>
                <a:t> komor (vlna T)</a:t>
              </a:r>
            </a:p>
          </p:txBody>
        </p:sp>
        <p:cxnSp>
          <p:nvCxnSpPr>
            <p:cNvPr id="18" name="Přímá spojnice 17"/>
            <p:cNvCxnSpPr/>
            <p:nvPr/>
          </p:nvCxnSpPr>
          <p:spPr>
            <a:xfrm flipV="1">
              <a:off x="5004047" y="2181195"/>
              <a:ext cx="650894" cy="876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bdélník 21"/>
            <p:cNvSpPr/>
            <p:nvPr/>
          </p:nvSpPr>
          <p:spPr>
            <a:xfrm>
              <a:off x="3203848" y="5001292"/>
              <a:ext cx="2799427" cy="838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/>
                <a:t>Depolarizace síní (vlna P)</a:t>
              </a:r>
            </a:p>
          </p:txBody>
        </p:sp>
        <p:cxnSp>
          <p:nvCxnSpPr>
            <p:cNvPr id="23" name="Přímá spojnice 22"/>
            <p:cNvCxnSpPr/>
            <p:nvPr/>
          </p:nvCxnSpPr>
          <p:spPr>
            <a:xfrm flipH="1" flipV="1">
              <a:off x="4058803" y="2878999"/>
              <a:ext cx="353963" cy="2172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2658149" y="2242027"/>
              <a:ext cx="113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bdélník 18"/>
            <p:cNvSpPr/>
            <p:nvPr/>
          </p:nvSpPr>
          <p:spPr>
            <a:xfrm>
              <a:off x="7092281" y="5644459"/>
              <a:ext cx="1725842" cy="78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100" dirty="0">
                  <a:solidFill>
                    <a:srgbClr val="0000FF"/>
                  </a:solidFill>
                </a:rPr>
                <a:t>Kmit R ve II svodu</a:t>
              </a:r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1001707" y="2047606"/>
              <a:ext cx="1725842" cy="78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100" dirty="0">
                  <a:solidFill>
                    <a:srgbClr val="0000FF"/>
                  </a:solidFill>
                </a:rPr>
                <a:t>Kmit Q ve II svodu</a:t>
              </a:r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285734" y="859217"/>
              <a:ext cx="1725842" cy="78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100" dirty="0">
                  <a:solidFill>
                    <a:srgbClr val="0000FF"/>
                  </a:solidFill>
                </a:rPr>
                <a:t>Kmit S ve II svodu</a:t>
              </a:r>
            </a:p>
          </p:txBody>
        </p:sp>
        <p:cxnSp>
          <p:nvCxnSpPr>
            <p:cNvPr id="24" name="Přímá spojnice 23"/>
            <p:cNvCxnSpPr>
              <a:stCxn id="21" idx="2"/>
            </p:cNvCxnSpPr>
            <p:nvPr/>
          </p:nvCxnSpPr>
          <p:spPr>
            <a:xfrm>
              <a:off x="3148656" y="1641538"/>
              <a:ext cx="4376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stCxn id="6" idx="6"/>
            </p:cNvCxnSpPr>
            <p:nvPr/>
          </p:nvCxnSpPr>
          <p:spPr>
            <a:xfrm>
              <a:off x="7612083" y="5296395"/>
              <a:ext cx="0" cy="348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Přímá spojnice 12"/>
          <p:cNvCxnSpPr/>
          <p:nvPr/>
        </p:nvCxnSpPr>
        <p:spPr>
          <a:xfrm>
            <a:off x="2610784" y="2876573"/>
            <a:ext cx="3384376" cy="3472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4831">
            <a:off x="6419699" y="194146"/>
            <a:ext cx="1348027" cy="949534"/>
          </a:xfrm>
          <a:prstGeom prst="rect">
            <a:avLst/>
          </a:prstGeom>
        </p:spPr>
      </p:pic>
      <p:grpSp>
        <p:nvGrpSpPr>
          <p:cNvPr id="61" name="Skupina 60"/>
          <p:cNvGrpSpPr/>
          <p:nvPr/>
        </p:nvGrpSpPr>
        <p:grpSpPr>
          <a:xfrm rot="16200000">
            <a:off x="3364013" y="3634355"/>
            <a:ext cx="693122" cy="714460"/>
            <a:chOff x="3353343" y="3618066"/>
            <a:chExt cx="720080" cy="720080"/>
          </a:xfrm>
        </p:grpSpPr>
        <p:sp>
          <p:nvSpPr>
            <p:cNvPr id="36" name="Oblouk 35"/>
            <p:cNvSpPr/>
            <p:nvPr/>
          </p:nvSpPr>
          <p:spPr>
            <a:xfrm rot="2891344">
              <a:off x="3353343" y="3618066"/>
              <a:ext cx="720080" cy="72008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Ovál 36"/>
            <p:cNvSpPr/>
            <p:nvPr/>
          </p:nvSpPr>
          <p:spPr>
            <a:xfrm>
              <a:off x="3895713" y="3965085"/>
              <a:ext cx="45719" cy="4571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chemeClr val="tx1"/>
                  </a:solidFill>
                </a:ln>
              </a:endParaRPr>
            </a:p>
          </p:txBody>
        </p:sp>
      </p:grpSp>
      <p:cxnSp>
        <p:nvCxnSpPr>
          <p:cNvPr id="38" name="Přímá spojnice 37"/>
          <p:cNvCxnSpPr/>
          <p:nvPr/>
        </p:nvCxnSpPr>
        <p:spPr>
          <a:xfrm flipH="1">
            <a:off x="2561296" y="2379525"/>
            <a:ext cx="2205078" cy="231190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endCxn id="49" idx="7"/>
          </p:cNvCxnSpPr>
          <p:nvPr/>
        </p:nvCxnSpPr>
        <p:spPr>
          <a:xfrm flipH="1">
            <a:off x="2790460" y="2096643"/>
            <a:ext cx="2341650" cy="244530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49" idx="2"/>
          </p:cNvCxnSpPr>
          <p:nvPr/>
        </p:nvCxnSpPr>
        <p:spPr>
          <a:xfrm flipH="1">
            <a:off x="3579961" y="2757210"/>
            <a:ext cx="1887362" cy="194418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>
            <a:endCxn id="49" idx="19"/>
          </p:cNvCxnSpPr>
          <p:nvPr/>
        </p:nvCxnSpPr>
        <p:spPr>
          <a:xfrm flipH="1">
            <a:off x="2639682" y="2822152"/>
            <a:ext cx="3237902" cy="338886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>
            <a:endCxn id="49" idx="11"/>
          </p:cNvCxnSpPr>
          <p:nvPr/>
        </p:nvCxnSpPr>
        <p:spPr>
          <a:xfrm flipH="1">
            <a:off x="4641338" y="4147796"/>
            <a:ext cx="2510234" cy="263003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1501534" y="3988786"/>
            <a:ext cx="2205078" cy="23119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Volný tvar 48"/>
          <p:cNvSpPr/>
          <p:nvPr/>
        </p:nvSpPr>
        <p:spPr>
          <a:xfrm>
            <a:off x="1811546" y="4127677"/>
            <a:ext cx="2836189" cy="2650374"/>
          </a:xfrm>
          <a:custGeom>
            <a:avLst/>
            <a:gdLst>
              <a:gd name="connsiteX0" fmla="*/ 1785668 w 2956242"/>
              <a:gd name="connsiteY0" fmla="*/ 0 h 2741288"/>
              <a:gd name="connsiteX1" fmla="*/ 1923691 w 2956242"/>
              <a:gd name="connsiteY1" fmla="*/ 353683 h 2741288"/>
              <a:gd name="connsiteX2" fmla="*/ 1768415 w 2956242"/>
              <a:gd name="connsiteY2" fmla="*/ 560717 h 2741288"/>
              <a:gd name="connsiteX3" fmla="*/ 1406106 w 2956242"/>
              <a:gd name="connsiteY3" fmla="*/ 396815 h 2741288"/>
              <a:gd name="connsiteX4" fmla="*/ 1302589 w 2956242"/>
              <a:gd name="connsiteY4" fmla="*/ 448574 h 2741288"/>
              <a:gd name="connsiteX5" fmla="*/ 1233578 w 2956242"/>
              <a:gd name="connsiteY5" fmla="*/ 534838 h 2741288"/>
              <a:gd name="connsiteX6" fmla="*/ 1017917 w 2956242"/>
              <a:gd name="connsiteY6" fmla="*/ 370936 h 2741288"/>
              <a:gd name="connsiteX7" fmla="*/ 1069676 w 2956242"/>
              <a:gd name="connsiteY7" fmla="*/ 500332 h 2741288"/>
              <a:gd name="connsiteX8" fmla="*/ 1285336 w 2956242"/>
              <a:gd name="connsiteY8" fmla="*/ 810883 h 2741288"/>
              <a:gd name="connsiteX9" fmla="*/ 2872596 w 2956242"/>
              <a:gd name="connsiteY9" fmla="*/ 2596551 h 2741288"/>
              <a:gd name="connsiteX10" fmla="*/ 2536166 w 2956242"/>
              <a:gd name="connsiteY10" fmla="*/ 2415396 h 2741288"/>
              <a:gd name="connsiteX11" fmla="*/ 845389 w 2956242"/>
              <a:gd name="connsiteY11" fmla="*/ 672861 h 2741288"/>
              <a:gd name="connsiteX12" fmla="*/ 810883 w 2956242"/>
              <a:gd name="connsiteY12" fmla="*/ 810883 h 2741288"/>
              <a:gd name="connsiteX13" fmla="*/ 854015 w 2956242"/>
              <a:gd name="connsiteY13" fmla="*/ 931653 h 2741288"/>
              <a:gd name="connsiteX14" fmla="*/ 759125 w 2956242"/>
              <a:gd name="connsiteY14" fmla="*/ 1078302 h 2741288"/>
              <a:gd name="connsiteX15" fmla="*/ 923027 w 2956242"/>
              <a:gd name="connsiteY15" fmla="*/ 1725283 h 2741288"/>
              <a:gd name="connsiteX16" fmla="*/ 828136 w 2956242"/>
              <a:gd name="connsiteY16" fmla="*/ 2070340 h 2741288"/>
              <a:gd name="connsiteX17" fmla="*/ 405442 w 2956242"/>
              <a:gd name="connsiteY17" fmla="*/ 2044461 h 2741288"/>
              <a:gd name="connsiteX18" fmla="*/ 0 w 2956242"/>
              <a:gd name="connsiteY18" fmla="*/ 1837427 h 2741288"/>
              <a:gd name="connsiteX0" fmla="*/ 1777000 w 2956242"/>
              <a:gd name="connsiteY0" fmla="*/ 0 h 2754289"/>
              <a:gd name="connsiteX1" fmla="*/ 1923691 w 2956242"/>
              <a:gd name="connsiteY1" fmla="*/ 366684 h 2754289"/>
              <a:gd name="connsiteX2" fmla="*/ 1768415 w 2956242"/>
              <a:gd name="connsiteY2" fmla="*/ 573718 h 2754289"/>
              <a:gd name="connsiteX3" fmla="*/ 1406106 w 2956242"/>
              <a:gd name="connsiteY3" fmla="*/ 409816 h 2754289"/>
              <a:gd name="connsiteX4" fmla="*/ 1302589 w 2956242"/>
              <a:gd name="connsiteY4" fmla="*/ 461575 h 2754289"/>
              <a:gd name="connsiteX5" fmla="*/ 1233578 w 2956242"/>
              <a:gd name="connsiteY5" fmla="*/ 547839 h 2754289"/>
              <a:gd name="connsiteX6" fmla="*/ 1017917 w 2956242"/>
              <a:gd name="connsiteY6" fmla="*/ 383937 h 2754289"/>
              <a:gd name="connsiteX7" fmla="*/ 1069676 w 2956242"/>
              <a:gd name="connsiteY7" fmla="*/ 513333 h 2754289"/>
              <a:gd name="connsiteX8" fmla="*/ 1285336 w 2956242"/>
              <a:gd name="connsiteY8" fmla="*/ 823884 h 2754289"/>
              <a:gd name="connsiteX9" fmla="*/ 2872596 w 2956242"/>
              <a:gd name="connsiteY9" fmla="*/ 2609552 h 2754289"/>
              <a:gd name="connsiteX10" fmla="*/ 2536166 w 2956242"/>
              <a:gd name="connsiteY10" fmla="*/ 2428397 h 2754289"/>
              <a:gd name="connsiteX11" fmla="*/ 845389 w 2956242"/>
              <a:gd name="connsiteY11" fmla="*/ 685862 h 2754289"/>
              <a:gd name="connsiteX12" fmla="*/ 810883 w 2956242"/>
              <a:gd name="connsiteY12" fmla="*/ 823884 h 2754289"/>
              <a:gd name="connsiteX13" fmla="*/ 854015 w 2956242"/>
              <a:gd name="connsiteY13" fmla="*/ 944654 h 2754289"/>
              <a:gd name="connsiteX14" fmla="*/ 759125 w 2956242"/>
              <a:gd name="connsiteY14" fmla="*/ 1091303 h 2754289"/>
              <a:gd name="connsiteX15" fmla="*/ 923027 w 2956242"/>
              <a:gd name="connsiteY15" fmla="*/ 1738284 h 2754289"/>
              <a:gd name="connsiteX16" fmla="*/ 828136 w 2956242"/>
              <a:gd name="connsiteY16" fmla="*/ 2083341 h 2754289"/>
              <a:gd name="connsiteX17" fmla="*/ 405442 w 2956242"/>
              <a:gd name="connsiteY17" fmla="*/ 2057462 h 2754289"/>
              <a:gd name="connsiteX18" fmla="*/ 0 w 2956242"/>
              <a:gd name="connsiteY18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06106 w 2956242"/>
              <a:gd name="connsiteY3" fmla="*/ 409816 h 2754289"/>
              <a:gd name="connsiteX4" fmla="*/ 1302589 w 2956242"/>
              <a:gd name="connsiteY4" fmla="*/ 461575 h 2754289"/>
              <a:gd name="connsiteX5" fmla="*/ 1233578 w 2956242"/>
              <a:gd name="connsiteY5" fmla="*/ 547839 h 2754289"/>
              <a:gd name="connsiteX6" fmla="*/ 1017917 w 2956242"/>
              <a:gd name="connsiteY6" fmla="*/ 383937 h 2754289"/>
              <a:gd name="connsiteX7" fmla="*/ 1069676 w 2956242"/>
              <a:gd name="connsiteY7" fmla="*/ 513333 h 2754289"/>
              <a:gd name="connsiteX8" fmla="*/ 1285336 w 2956242"/>
              <a:gd name="connsiteY8" fmla="*/ 823884 h 2754289"/>
              <a:gd name="connsiteX9" fmla="*/ 2872596 w 2956242"/>
              <a:gd name="connsiteY9" fmla="*/ 2609552 h 2754289"/>
              <a:gd name="connsiteX10" fmla="*/ 2536166 w 2956242"/>
              <a:gd name="connsiteY10" fmla="*/ 2428397 h 2754289"/>
              <a:gd name="connsiteX11" fmla="*/ 845389 w 2956242"/>
              <a:gd name="connsiteY11" fmla="*/ 685862 h 2754289"/>
              <a:gd name="connsiteX12" fmla="*/ 810883 w 2956242"/>
              <a:gd name="connsiteY12" fmla="*/ 823884 h 2754289"/>
              <a:gd name="connsiteX13" fmla="*/ 854015 w 2956242"/>
              <a:gd name="connsiteY13" fmla="*/ 944654 h 2754289"/>
              <a:gd name="connsiteX14" fmla="*/ 759125 w 2956242"/>
              <a:gd name="connsiteY14" fmla="*/ 1091303 h 2754289"/>
              <a:gd name="connsiteX15" fmla="*/ 923027 w 2956242"/>
              <a:gd name="connsiteY15" fmla="*/ 1738284 h 2754289"/>
              <a:gd name="connsiteX16" fmla="*/ 828136 w 2956242"/>
              <a:gd name="connsiteY16" fmla="*/ 2083341 h 2754289"/>
              <a:gd name="connsiteX17" fmla="*/ 405442 w 2956242"/>
              <a:gd name="connsiteY17" fmla="*/ 2057462 h 2754289"/>
              <a:gd name="connsiteX18" fmla="*/ 0 w 2956242"/>
              <a:gd name="connsiteY18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58110 w 2956242"/>
              <a:gd name="connsiteY3" fmla="*/ 440151 h 2754289"/>
              <a:gd name="connsiteX4" fmla="*/ 1302589 w 2956242"/>
              <a:gd name="connsiteY4" fmla="*/ 461575 h 2754289"/>
              <a:gd name="connsiteX5" fmla="*/ 1233578 w 2956242"/>
              <a:gd name="connsiteY5" fmla="*/ 547839 h 2754289"/>
              <a:gd name="connsiteX6" fmla="*/ 1017917 w 2956242"/>
              <a:gd name="connsiteY6" fmla="*/ 383937 h 2754289"/>
              <a:gd name="connsiteX7" fmla="*/ 1069676 w 2956242"/>
              <a:gd name="connsiteY7" fmla="*/ 513333 h 2754289"/>
              <a:gd name="connsiteX8" fmla="*/ 1285336 w 2956242"/>
              <a:gd name="connsiteY8" fmla="*/ 823884 h 2754289"/>
              <a:gd name="connsiteX9" fmla="*/ 2872596 w 2956242"/>
              <a:gd name="connsiteY9" fmla="*/ 2609552 h 2754289"/>
              <a:gd name="connsiteX10" fmla="*/ 2536166 w 2956242"/>
              <a:gd name="connsiteY10" fmla="*/ 2428397 h 2754289"/>
              <a:gd name="connsiteX11" fmla="*/ 845389 w 2956242"/>
              <a:gd name="connsiteY11" fmla="*/ 685862 h 2754289"/>
              <a:gd name="connsiteX12" fmla="*/ 810883 w 2956242"/>
              <a:gd name="connsiteY12" fmla="*/ 823884 h 2754289"/>
              <a:gd name="connsiteX13" fmla="*/ 854015 w 2956242"/>
              <a:gd name="connsiteY13" fmla="*/ 944654 h 2754289"/>
              <a:gd name="connsiteX14" fmla="*/ 759125 w 2956242"/>
              <a:gd name="connsiteY14" fmla="*/ 1091303 h 2754289"/>
              <a:gd name="connsiteX15" fmla="*/ 923027 w 2956242"/>
              <a:gd name="connsiteY15" fmla="*/ 1738284 h 2754289"/>
              <a:gd name="connsiteX16" fmla="*/ 828136 w 2956242"/>
              <a:gd name="connsiteY16" fmla="*/ 2083341 h 2754289"/>
              <a:gd name="connsiteX17" fmla="*/ 405442 w 2956242"/>
              <a:gd name="connsiteY17" fmla="*/ 2057462 h 2754289"/>
              <a:gd name="connsiteX18" fmla="*/ 0 w 2956242"/>
              <a:gd name="connsiteY18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58110 w 2956242"/>
              <a:gd name="connsiteY3" fmla="*/ 440151 h 2754289"/>
              <a:gd name="connsiteX4" fmla="*/ 1352017 w 2956242"/>
              <a:gd name="connsiteY4" fmla="*/ 422655 h 2754289"/>
              <a:gd name="connsiteX5" fmla="*/ 1302589 w 2956242"/>
              <a:gd name="connsiteY5" fmla="*/ 461575 h 2754289"/>
              <a:gd name="connsiteX6" fmla="*/ 1233578 w 2956242"/>
              <a:gd name="connsiteY6" fmla="*/ 547839 h 2754289"/>
              <a:gd name="connsiteX7" fmla="*/ 1017917 w 2956242"/>
              <a:gd name="connsiteY7" fmla="*/ 383937 h 2754289"/>
              <a:gd name="connsiteX8" fmla="*/ 1069676 w 2956242"/>
              <a:gd name="connsiteY8" fmla="*/ 513333 h 2754289"/>
              <a:gd name="connsiteX9" fmla="*/ 1285336 w 2956242"/>
              <a:gd name="connsiteY9" fmla="*/ 823884 h 2754289"/>
              <a:gd name="connsiteX10" fmla="*/ 2872596 w 2956242"/>
              <a:gd name="connsiteY10" fmla="*/ 2609552 h 2754289"/>
              <a:gd name="connsiteX11" fmla="*/ 2536166 w 2956242"/>
              <a:gd name="connsiteY11" fmla="*/ 2428397 h 2754289"/>
              <a:gd name="connsiteX12" fmla="*/ 845389 w 2956242"/>
              <a:gd name="connsiteY12" fmla="*/ 685862 h 2754289"/>
              <a:gd name="connsiteX13" fmla="*/ 810883 w 2956242"/>
              <a:gd name="connsiteY13" fmla="*/ 823884 h 2754289"/>
              <a:gd name="connsiteX14" fmla="*/ 854015 w 2956242"/>
              <a:gd name="connsiteY14" fmla="*/ 944654 h 2754289"/>
              <a:gd name="connsiteX15" fmla="*/ 759125 w 2956242"/>
              <a:gd name="connsiteY15" fmla="*/ 1091303 h 2754289"/>
              <a:gd name="connsiteX16" fmla="*/ 923027 w 2956242"/>
              <a:gd name="connsiteY16" fmla="*/ 1738284 h 2754289"/>
              <a:gd name="connsiteX17" fmla="*/ 828136 w 2956242"/>
              <a:gd name="connsiteY17" fmla="*/ 2083341 h 2754289"/>
              <a:gd name="connsiteX18" fmla="*/ 405442 w 2956242"/>
              <a:gd name="connsiteY18" fmla="*/ 2057462 h 2754289"/>
              <a:gd name="connsiteX19" fmla="*/ 0 w 2956242"/>
              <a:gd name="connsiteY19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58110 w 2956242"/>
              <a:gd name="connsiteY3" fmla="*/ 440151 h 2754289"/>
              <a:gd name="connsiteX4" fmla="*/ 1352017 w 2956242"/>
              <a:gd name="connsiteY4" fmla="*/ 422655 h 2754289"/>
              <a:gd name="connsiteX5" fmla="*/ 1293922 w 2956242"/>
              <a:gd name="connsiteY5" fmla="*/ 487577 h 2754289"/>
              <a:gd name="connsiteX6" fmla="*/ 1233578 w 2956242"/>
              <a:gd name="connsiteY6" fmla="*/ 547839 h 2754289"/>
              <a:gd name="connsiteX7" fmla="*/ 1017917 w 2956242"/>
              <a:gd name="connsiteY7" fmla="*/ 383937 h 2754289"/>
              <a:gd name="connsiteX8" fmla="*/ 1069676 w 2956242"/>
              <a:gd name="connsiteY8" fmla="*/ 513333 h 2754289"/>
              <a:gd name="connsiteX9" fmla="*/ 1285336 w 2956242"/>
              <a:gd name="connsiteY9" fmla="*/ 823884 h 2754289"/>
              <a:gd name="connsiteX10" fmla="*/ 2872596 w 2956242"/>
              <a:gd name="connsiteY10" fmla="*/ 2609552 h 2754289"/>
              <a:gd name="connsiteX11" fmla="*/ 2536166 w 2956242"/>
              <a:gd name="connsiteY11" fmla="*/ 2428397 h 2754289"/>
              <a:gd name="connsiteX12" fmla="*/ 845389 w 2956242"/>
              <a:gd name="connsiteY12" fmla="*/ 685862 h 2754289"/>
              <a:gd name="connsiteX13" fmla="*/ 810883 w 2956242"/>
              <a:gd name="connsiteY13" fmla="*/ 823884 h 2754289"/>
              <a:gd name="connsiteX14" fmla="*/ 854015 w 2956242"/>
              <a:gd name="connsiteY14" fmla="*/ 944654 h 2754289"/>
              <a:gd name="connsiteX15" fmla="*/ 759125 w 2956242"/>
              <a:gd name="connsiteY15" fmla="*/ 1091303 h 2754289"/>
              <a:gd name="connsiteX16" fmla="*/ 923027 w 2956242"/>
              <a:gd name="connsiteY16" fmla="*/ 1738284 h 2754289"/>
              <a:gd name="connsiteX17" fmla="*/ 828136 w 2956242"/>
              <a:gd name="connsiteY17" fmla="*/ 2083341 h 2754289"/>
              <a:gd name="connsiteX18" fmla="*/ 405442 w 2956242"/>
              <a:gd name="connsiteY18" fmla="*/ 2057462 h 2754289"/>
              <a:gd name="connsiteX19" fmla="*/ 0 w 2956242"/>
              <a:gd name="connsiteY19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58110 w 2956242"/>
              <a:gd name="connsiteY3" fmla="*/ 440151 h 2754289"/>
              <a:gd name="connsiteX4" fmla="*/ 1352017 w 2956242"/>
              <a:gd name="connsiteY4" fmla="*/ 422655 h 2754289"/>
              <a:gd name="connsiteX5" fmla="*/ 1293922 w 2956242"/>
              <a:gd name="connsiteY5" fmla="*/ 487577 h 2754289"/>
              <a:gd name="connsiteX6" fmla="*/ 1233578 w 2956242"/>
              <a:gd name="connsiteY6" fmla="*/ 547839 h 2754289"/>
              <a:gd name="connsiteX7" fmla="*/ 1004916 w 2956242"/>
              <a:gd name="connsiteY7" fmla="*/ 379603 h 2754289"/>
              <a:gd name="connsiteX8" fmla="*/ 1069676 w 2956242"/>
              <a:gd name="connsiteY8" fmla="*/ 513333 h 2754289"/>
              <a:gd name="connsiteX9" fmla="*/ 1285336 w 2956242"/>
              <a:gd name="connsiteY9" fmla="*/ 823884 h 2754289"/>
              <a:gd name="connsiteX10" fmla="*/ 2872596 w 2956242"/>
              <a:gd name="connsiteY10" fmla="*/ 2609552 h 2754289"/>
              <a:gd name="connsiteX11" fmla="*/ 2536166 w 2956242"/>
              <a:gd name="connsiteY11" fmla="*/ 2428397 h 2754289"/>
              <a:gd name="connsiteX12" fmla="*/ 845389 w 2956242"/>
              <a:gd name="connsiteY12" fmla="*/ 685862 h 2754289"/>
              <a:gd name="connsiteX13" fmla="*/ 810883 w 2956242"/>
              <a:gd name="connsiteY13" fmla="*/ 823884 h 2754289"/>
              <a:gd name="connsiteX14" fmla="*/ 854015 w 2956242"/>
              <a:gd name="connsiteY14" fmla="*/ 944654 h 2754289"/>
              <a:gd name="connsiteX15" fmla="*/ 759125 w 2956242"/>
              <a:gd name="connsiteY15" fmla="*/ 1091303 h 2754289"/>
              <a:gd name="connsiteX16" fmla="*/ 923027 w 2956242"/>
              <a:gd name="connsiteY16" fmla="*/ 1738284 h 2754289"/>
              <a:gd name="connsiteX17" fmla="*/ 828136 w 2956242"/>
              <a:gd name="connsiteY17" fmla="*/ 2083341 h 2754289"/>
              <a:gd name="connsiteX18" fmla="*/ 405442 w 2956242"/>
              <a:gd name="connsiteY18" fmla="*/ 2057462 h 2754289"/>
              <a:gd name="connsiteX19" fmla="*/ 0 w 2956242"/>
              <a:gd name="connsiteY19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58110 w 2956242"/>
              <a:gd name="connsiteY3" fmla="*/ 440151 h 2754289"/>
              <a:gd name="connsiteX4" fmla="*/ 1352017 w 2956242"/>
              <a:gd name="connsiteY4" fmla="*/ 422655 h 2754289"/>
              <a:gd name="connsiteX5" fmla="*/ 1293922 w 2956242"/>
              <a:gd name="connsiteY5" fmla="*/ 487577 h 2754289"/>
              <a:gd name="connsiteX6" fmla="*/ 1233578 w 2956242"/>
              <a:gd name="connsiteY6" fmla="*/ 547839 h 2754289"/>
              <a:gd name="connsiteX7" fmla="*/ 1004916 w 2956242"/>
              <a:gd name="connsiteY7" fmla="*/ 379603 h 2754289"/>
              <a:gd name="connsiteX8" fmla="*/ 1069676 w 2956242"/>
              <a:gd name="connsiteY8" fmla="*/ 543668 h 2754289"/>
              <a:gd name="connsiteX9" fmla="*/ 1285336 w 2956242"/>
              <a:gd name="connsiteY9" fmla="*/ 823884 h 2754289"/>
              <a:gd name="connsiteX10" fmla="*/ 2872596 w 2956242"/>
              <a:gd name="connsiteY10" fmla="*/ 2609552 h 2754289"/>
              <a:gd name="connsiteX11" fmla="*/ 2536166 w 2956242"/>
              <a:gd name="connsiteY11" fmla="*/ 2428397 h 2754289"/>
              <a:gd name="connsiteX12" fmla="*/ 845389 w 2956242"/>
              <a:gd name="connsiteY12" fmla="*/ 685862 h 2754289"/>
              <a:gd name="connsiteX13" fmla="*/ 810883 w 2956242"/>
              <a:gd name="connsiteY13" fmla="*/ 823884 h 2754289"/>
              <a:gd name="connsiteX14" fmla="*/ 854015 w 2956242"/>
              <a:gd name="connsiteY14" fmla="*/ 944654 h 2754289"/>
              <a:gd name="connsiteX15" fmla="*/ 759125 w 2956242"/>
              <a:gd name="connsiteY15" fmla="*/ 1091303 h 2754289"/>
              <a:gd name="connsiteX16" fmla="*/ 923027 w 2956242"/>
              <a:gd name="connsiteY16" fmla="*/ 1738284 h 2754289"/>
              <a:gd name="connsiteX17" fmla="*/ 828136 w 2956242"/>
              <a:gd name="connsiteY17" fmla="*/ 2083341 h 2754289"/>
              <a:gd name="connsiteX18" fmla="*/ 405442 w 2956242"/>
              <a:gd name="connsiteY18" fmla="*/ 2057462 h 2754289"/>
              <a:gd name="connsiteX19" fmla="*/ 0 w 2956242"/>
              <a:gd name="connsiteY19" fmla="*/ 1850428 h 2754289"/>
              <a:gd name="connsiteX0" fmla="*/ 1777000 w 2842843"/>
              <a:gd name="connsiteY0" fmla="*/ 0 h 2659410"/>
              <a:gd name="connsiteX1" fmla="*/ 1858686 w 2842843"/>
              <a:gd name="connsiteY1" fmla="*/ 366684 h 2659410"/>
              <a:gd name="connsiteX2" fmla="*/ 1768415 w 2842843"/>
              <a:gd name="connsiteY2" fmla="*/ 573718 h 2659410"/>
              <a:gd name="connsiteX3" fmla="*/ 1458110 w 2842843"/>
              <a:gd name="connsiteY3" fmla="*/ 440151 h 2659410"/>
              <a:gd name="connsiteX4" fmla="*/ 1352017 w 2842843"/>
              <a:gd name="connsiteY4" fmla="*/ 422655 h 2659410"/>
              <a:gd name="connsiteX5" fmla="*/ 1293922 w 2842843"/>
              <a:gd name="connsiteY5" fmla="*/ 487577 h 2659410"/>
              <a:gd name="connsiteX6" fmla="*/ 1233578 w 2842843"/>
              <a:gd name="connsiteY6" fmla="*/ 547839 h 2659410"/>
              <a:gd name="connsiteX7" fmla="*/ 1004916 w 2842843"/>
              <a:gd name="connsiteY7" fmla="*/ 379603 h 2659410"/>
              <a:gd name="connsiteX8" fmla="*/ 1069676 w 2842843"/>
              <a:gd name="connsiteY8" fmla="*/ 543668 h 2659410"/>
              <a:gd name="connsiteX9" fmla="*/ 1285336 w 2842843"/>
              <a:gd name="connsiteY9" fmla="*/ 823884 h 2659410"/>
              <a:gd name="connsiteX10" fmla="*/ 2729585 w 2842843"/>
              <a:gd name="connsiteY10" fmla="*/ 2466542 h 2659410"/>
              <a:gd name="connsiteX11" fmla="*/ 2536166 w 2842843"/>
              <a:gd name="connsiteY11" fmla="*/ 2428397 h 2659410"/>
              <a:gd name="connsiteX12" fmla="*/ 845389 w 2842843"/>
              <a:gd name="connsiteY12" fmla="*/ 685862 h 2659410"/>
              <a:gd name="connsiteX13" fmla="*/ 810883 w 2842843"/>
              <a:gd name="connsiteY13" fmla="*/ 823884 h 2659410"/>
              <a:gd name="connsiteX14" fmla="*/ 854015 w 2842843"/>
              <a:gd name="connsiteY14" fmla="*/ 944654 h 2659410"/>
              <a:gd name="connsiteX15" fmla="*/ 759125 w 2842843"/>
              <a:gd name="connsiteY15" fmla="*/ 1091303 h 2659410"/>
              <a:gd name="connsiteX16" fmla="*/ 923027 w 2842843"/>
              <a:gd name="connsiteY16" fmla="*/ 1738284 h 2659410"/>
              <a:gd name="connsiteX17" fmla="*/ 828136 w 2842843"/>
              <a:gd name="connsiteY17" fmla="*/ 2083341 h 2659410"/>
              <a:gd name="connsiteX18" fmla="*/ 405442 w 2842843"/>
              <a:gd name="connsiteY18" fmla="*/ 2057462 h 2659410"/>
              <a:gd name="connsiteX19" fmla="*/ 0 w 2842843"/>
              <a:gd name="connsiteY19" fmla="*/ 1850428 h 2659410"/>
              <a:gd name="connsiteX0" fmla="*/ 1777000 w 2888499"/>
              <a:gd name="connsiteY0" fmla="*/ 0 h 2676423"/>
              <a:gd name="connsiteX1" fmla="*/ 1858686 w 2888499"/>
              <a:gd name="connsiteY1" fmla="*/ 366684 h 2676423"/>
              <a:gd name="connsiteX2" fmla="*/ 1768415 w 2888499"/>
              <a:gd name="connsiteY2" fmla="*/ 573718 h 2676423"/>
              <a:gd name="connsiteX3" fmla="*/ 1458110 w 2888499"/>
              <a:gd name="connsiteY3" fmla="*/ 440151 h 2676423"/>
              <a:gd name="connsiteX4" fmla="*/ 1352017 w 2888499"/>
              <a:gd name="connsiteY4" fmla="*/ 422655 h 2676423"/>
              <a:gd name="connsiteX5" fmla="*/ 1293922 w 2888499"/>
              <a:gd name="connsiteY5" fmla="*/ 487577 h 2676423"/>
              <a:gd name="connsiteX6" fmla="*/ 1233578 w 2888499"/>
              <a:gd name="connsiteY6" fmla="*/ 547839 h 2676423"/>
              <a:gd name="connsiteX7" fmla="*/ 1004916 w 2888499"/>
              <a:gd name="connsiteY7" fmla="*/ 379603 h 2676423"/>
              <a:gd name="connsiteX8" fmla="*/ 1069676 w 2888499"/>
              <a:gd name="connsiteY8" fmla="*/ 543668 h 2676423"/>
              <a:gd name="connsiteX9" fmla="*/ 1285336 w 2888499"/>
              <a:gd name="connsiteY9" fmla="*/ 823884 h 2676423"/>
              <a:gd name="connsiteX10" fmla="*/ 2729585 w 2888499"/>
              <a:gd name="connsiteY10" fmla="*/ 2466542 h 2676423"/>
              <a:gd name="connsiteX11" fmla="*/ 2829792 w 2888499"/>
              <a:gd name="connsiteY11" fmla="*/ 2650150 h 2676423"/>
              <a:gd name="connsiteX12" fmla="*/ 2536166 w 2888499"/>
              <a:gd name="connsiteY12" fmla="*/ 2428397 h 2676423"/>
              <a:gd name="connsiteX13" fmla="*/ 845389 w 2888499"/>
              <a:gd name="connsiteY13" fmla="*/ 685862 h 2676423"/>
              <a:gd name="connsiteX14" fmla="*/ 810883 w 2888499"/>
              <a:gd name="connsiteY14" fmla="*/ 823884 h 2676423"/>
              <a:gd name="connsiteX15" fmla="*/ 854015 w 2888499"/>
              <a:gd name="connsiteY15" fmla="*/ 944654 h 2676423"/>
              <a:gd name="connsiteX16" fmla="*/ 759125 w 2888499"/>
              <a:gd name="connsiteY16" fmla="*/ 1091303 h 2676423"/>
              <a:gd name="connsiteX17" fmla="*/ 923027 w 2888499"/>
              <a:gd name="connsiteY17" fmla="*/ 1738284 h 2676423"/>
              <a:gd name="connsiteX18" fmla="*/ 828136 w 2888499"/>
              <a:gd name="connsiteY18" fmla="*/ 2083341 h 2676423"/>
              <a:gd name="connsiteX19" fmla="*/ 405442 w 2888499"/>
              <a:gd name="connsiteY19" fmla="*/ 2057462 h 2676423"/>
              <a:gd name="connsiteX20" fmla="*/ 0 w 2888499"/>
              <a:gd name="connsiteY20" fmla="*/ 1850428 h 2676423"/>
              <a:gd name="connsiteX0" fmla="*/ 1777000 w 2898054"/>
              <a:gd name="connsiteY0" fmla="*/ 0 h 2678215"/>
              <a:gd name="connsiteX1" fmla="*/ 1858686 w 2898054"/>
              <a:gd name="connsiteY1" fmla="*/ 366684 h 2678215"/>
              <a:gd name="connsiteX2" fmla="*/ 1768415 w 2898054"/>
              <a:gd name="connsiteY2" fmla="*/ 573718 h 2678215"/>
              <a:gd name="connsiteX3" fmla="*/ 1458110 w 2898054"/>
              <a:gd name="connsiteY3" fmla="*/ 440151 h 2678215"/>
              <a:gd name="connsiteX4" fmla="*/ 1352017 w 2898054"/>
              <a:gd name="connsiteY4" fmla="*/ 422655 h 2678215"/>
              <a:gd name="connsiteX5" fmla="*/ 1293922 w 2898054"/>
              <a:gd name="connsiteY5" fmla="*/ 487577 h 2678215"/>
              <a:gd name="connsiteX6" fmla="*/ 1233578 w 2898054"/>
              <a:gd name="connsiteY6" fmla="*/ 547839 h 2678215"/>
              <a:gd name="connsiteX7" fmla="*/ 1004916 w 2898054"/>
              <a:gd name="connsiteY7" fmla="*/ 379603 h 2678215"/>
              <a:gd name="connsiteX8" fmla="*/ 1069676 w 2898054"/>
              <a:gd name="connsiteY8" fmla="*/ 543668 h 2678215"/>
              <a:gd name="connsiteX9" fmla="*/ 1285336 w 2898054"/>
              <a:gd name="connsiteY9" fmla="*/ 823884 h 2678215"/>
              <a:gd name="connsiteX10" fmla="*/ 2746919 w 2898054"/>
              <a:gd name="connsiteY10" fmla="*/ 2470876 h 2678215"/>
              <a:gd name="connsiteX11" fmla="*/ 2829792 w 2898054"/>
              <a:gd name="connsiteY11" fmla="*/ 2650150 h 2678215"/>
              <a:gd name="connsiteX12" fmla="*/ 2536166 w 2898054"/>
              <a:gd name="connsiteY12" fmla="*/ 2428397 h 2678215"/>
              <a:gd name="connsiteX13" fmla="*/ 845389 w 2898054"/>
              <a:gd name="connsiteY13" fmla="*/ 685862 h 2678215"/>
              <a:gd name="connsiteX14" fmla="*/ 810883 w 2898054"/>
              <a:gd name="connsiteY14" fmla="*/ 823884 h 2678215"/>
              <a:gd name="connsiteX15" fmla="*/ 854015 w 2898054"/>
              <a:gd name="connsiteY15" fmla="*/ 944654 h 2678215"/>
              <a:gd name="connsiteX16" fmla="*/ 759125 w 2898054"/>
              <a:gd name="connsiteY16" fmla="*/ 1091303 h 2678215"/>
              <a:gd name="connsiteX17" fmla="*/ 923027 w 2898054"/>
              <a:gd name="connsiteY17" fmla="*/ 1738284 h 2678215"/>
              <a:gd name="connsiteX18" fmla="*/ 828136 w 2898054"/>
              <a:gd name="connsiteY18" fmla="*/ 2083341 h 2678215"/>
              <a:gd name="connsiteX19" fmla="*/ 405442 w 2898054"/>
              <a:gd name="connsiteY19" fmla="*/ 2057462 h 2678215"/>
              <a:gd name="connsiteX20" fmla="*/ 0 w 2898054"/>
              <a:gd name="connsiteY20" fmla="*/ 1850428 h 2678215"/>
              <a:gd name="connsiteX0" fmla="*/ 1777000 w 2836189"/>
              <a:gd name="connsiteY0" fmla="*/ 0 h 2663638"/>
              <a:gd name="connsiteX1" fmla="*/ 1858686 w 2836189"/>
              <a:gd name="connsiteY1" fmla="*/ 366684 h 2663638"/>
              <a:gd name="connsiteX2" fmla="*/ 1768415 w 2836189"/>
              <a:gd name="connsiteY2" fmla="*/ 573718 h 2663638"/>
              <a:gd name="connsiteX3" fmla="*/ 1458110 w 2836189"/>
              <a:gd name="connsiteY3" fmla="*/ 440151 h 2663638"/>
              <a:gd name="connsiteX4" fmla="*/ 1352017 w 2836189"/>
              <a:gd name="connsiteY4" fmla="*/ 422655 h 2663638"/>
              <a:gd name="connsiteX5" fmla="*/ 1293922 w 2836189"/>
              <a:gd name="connsiteY5" fmla="*/ 487577 h 2663638"/>
              <a:gd name="connsiteX6" fmla="*/ 1233578 w 2836189"/>
              <a:gd name="connsiteY6" fmla="*/ 547839 h 2663638"/>
              <a:gd name="connsiteX7" fmla="*/ 1004916 w 2836189"/>
              <a:gd name="connsiteY7" fmla="*/ 379603 h 2663638"/>
              <a:gd name="connsiteX8" fmla="*/ 1069676 w 2836189"/>
              <a:gd name="connsiteY8" fmla="*/ 543668 h 2663638"/>
              <a:gd name="connsiteX9" fmla="*/ 1285336 w 2836189"/>
              <a:gd name="connsiteY9" fmla="*/ 823884 h 2663638"/>
              <a:gd name="connsiteX10" fmla="*/ 2517236 w 2836189"/>
              <a:gd name="connsiteY10" fmla="*/ 2223858 h 2663638"/>
              <a:gd name="connsiteX11" fmla="*/ 2829792 w 2836189"/>
              <a:gd name="connsiteY11" fmla="*/ 2650150 h 2663638"/>
              <a:gd name="connsiteX12" fmla="*/ 2536166 w 2836189"/>
              <a:gd name="connsiteY12" fmla="*/ 2428397 h 2663638"/>
              <a:gd name="connsiteX13" fmla="*/ 845389 w 2836189"/>
              <a:gd name="connsiteY13" fmla="*/ 685862 h 2663638"/>
              <a:gd name="connsiteX14" fmla="*/ 810883 w 2836189"/>
              <a:gd name="connsiteY14" fmla="*/ 823884 h 2663638"/>
              <a:gd name="connsiteX15" fmla="*/ 854015 w 2836189"/>
              <a:gd name="connsiteY15" fmla="*/ 944654 h 2663638"/>
              <a:gd name="connsiteX16" fmla="*/ 759125 w 2836189"/>
              <a:gd name="connsiteY16" fmla="*/ 1091303 h 2663638"/>
              <a:gd name="connsiteX17" fmla="*/ 923027 w 2836189"/>
              <a:gd name="connsiteY17" fmla="*/ 1738284 h 2663638"/>
              <a:gd name="connsiteX18" fmla="*/ 828136 w 2836189"/>
              <a:gd name="connsiteY18" fmla="*/ 2083341 h 2663638"/>
              <a:gd name="connsiteX19" fmla="*/ 405442 w 2836189"/>
              <a:gd name="connsiteY19" fmla="*/ 2057462 h 2663638"/>
              <a:gd name="connsiteX20" fmla="*/ 0 w 2836189"/>
              <a:gd name="connsiteY20" fmla="*/ 1850428 h 2663638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759125 w 2836189"/>
              <a:gd name="connsiteY16" fmla="*/ 1091303 h 2650374"/>
              <a:gd name="connsiteX17" fmla="*/ 923027 w 2836189"/>
              <a:gd name="connsiteY17" fmla="*/ 1738284 h 2650374"/>
              <a:gd name="connsiteX18" fmla="*/ 828136 w 2836189"/>
              <a:gd name="connsiteY18" fmla="*/ 2083341 h 2650374"/>
              <a:gd name="connsiteX19" fmla="*/ 405442 w 2836189"/>
              <a:gd name="connsiteY19" fmla="*/ 2057462 h 2650374"/>
              <a:gd name="connsiteX20" fmla="*/ 0 w 2836189"/>
              <a:gd name="connsiteY20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620448 w 2836189"/>
              <a:gd name="connsiteY16" fmla="*/ 1225646 h 2650374"/>
              <a:gd name="connsiteX17" fmla="*/ 923027 w 2836189"/>
              <a:gd name="connsiteY17" fmla="*/ 1738284 h 2650374"/>
              <a:gd name="connsiteX18" fmla="*/ 828136 w 2836189"/>
              <a:gd name="connsiteY18" fmla="*/ 2083341 h 2650374"/>
              <a:gd name="connsiteX19" fmla="*/ 405442 w 2836189"/>
              <a:gd name="connsiteY19" fmla="*/ 2057462 h 2650374"/>
              <a:gd name="connsiteX20" fmla="*/ 0 w 2836189"/>
              <a:gd name="connsiteY20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680302 w 2836189"/>
              <a:gd name="connsiteY16" fmla="*/ 1142041 h 2650374"/>
              <a:gd name="connsiteX17" fmla="*/ 620448 w 2836189"/>
              <a:gd name="connsiteY17" fmla="*/ 1225646 h 2650374"/>
              <a:gd name="connsiteX18" fmla="*/ 923027 w 2836189"/>
              <a:gd name="connsiteY18" fmla="*/ 1738284 h 2650374"/>
              <a:gd name="connsiteX19" fmla="*/ 828136 w 2836189"/>
              <a:gd name="connsiteY19" fmla="*/ 2083341 h 2650374"/>
              <a:gd name="connsiteX20" fmla="*/ 405442 w 2836189"/>
              <a:gd name="connsiteY20" fmla="*/ 2057462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923027 w 2836189"/>
              <a:gd name="connsiteY18" fmla="*/ 1738284 h 2650374"/>
              <a:gd name="connsiteX19" fmla="*/ 828136 w 2836189"/>
              <a:gd name="connsiteY19" fmla="*/ 2083341 h 2650374"/>
              <a:gd name="connsiteX20" fmla="*/ 405442 w 2836189"/>
              <a:gd name="connsiteY20" fmla="*/ 2057462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405442 w 2836189"/>
              <a:gd name="connsiteY20" fmla="*/ 2057462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54015 w 2836189"/>
              <a:gd name="connsiteY15" fmla="*/ 944654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80017 w 2836189"/>
              <a:gd name="connsiteY15" fmla="*/ 914319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07576 w 2836189"/>
              <a:gd name="connsiteY6" fmla="*/ 582508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80017 w 2836189"/>
              <a:gd name="connsiteY15" fmla="*/ 914319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185908 w 2836189"/>
              <a:gd name="connsiteY6" fmla="*/ 569507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80017 w 2836189"/>
              <a:gd name="connsiteY15" fmla="*/ 914319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185908 w 2836189"/>
              <a:gd name="connsiteY6" fmla="*/ 569507 h 2650374"/>
              <a:gd name="connsiteX7" fmla="*/ 978914 w 2836189"/>
              <a:gd name="connsiteY7" fmla="*/ 414272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80017 w 2836189"/>
              <a:gd name="connsiteY15" fmla="*/ 914319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185908 w 2836189"/>
              <a:gd name="connsiteY6" fmla="*/ 569507 h 2650374"/>
              <a:gd name="connsiteX7" fmla="*/ 978914 w 2836189"/>
              <a:gd name="connsiteY7" fmla="*/ 414272 h 2650374"/>
              <a:gd name="connsiteX8" fmla="*/ 1100012 w 2836189"/>
              <a:gd name="connsiteY8" fmla="*/ 595671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80017 w 2836189"/>
              <a:gd name="connsiteY15" fmla="*/ 914319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36189" h="2650374">
                <a:moveTo>
                  <a:pt x="1777000" y="0"/>
                </a:moveTo>
                <a:cubicBezTo>
                  <a:pt x="1847449" y="130115"/>
                  <a:pt x="1860117" y="271064"/>
                  <a:pt x="1858686" y="366684"/>
                </a:cubicBezTo>
                <a:cubicBezTo>
                  <a:pt x="1857255" y="462304"/>
                  <a:pt x="1835178" y="561474"/>
                  <a:pt x="1768415" y="573718"/>
                </a:cubicBezTo>
                <a:cubicBezTo>
                  <a:pt x="1701652" y="585962"/>
                  <a:pt x="1527510" y="465328"/>
                  <a:pt x="1458110" y="440151"/>
                </a:cubicBezTo>
                <a:cubicBezTo>
                  <a:pt x="1388710" y="414974"/>
                  <a:pt x="1377937" y="419084"/>
                  <a:pt x="1352017" y="422655"/>
                </a:cubicBezTo>
                <a:cubicBezTo>
                  <a:pt x="1326097" y="426226"/>
                  <a:pt x="1321607" y="463102"/>
                  <a:pt x="1293922" y="487577"/>
                </a:cubicBezTo>
                <a:cubicBezTo>
                  <a:pt x="1266237" y="512052"/>
                  <a:pt x="1238409" y="581724"/>
                  <a:pt x="1185908" y="569507"/>
                </a:cubicBezTo>
                <a:cubicBezTo>
                  <a:pt x="1133407" y="557290"/>
                  <a:pt x="993230" y="409911"/>
                  <a:pt x="978914" y="414272"/>
                </a:cubicBezTo>
                <a:cubicBezTo>
                  <a:pt x="964598" y="418633"/>
                  <a:pt x="1048942" y="527402"/>
                  <a:pt x="1100012" y="595671"/>
                </a:cubicBezTo>
                <a:cubicBezTo>
                  <a:pt x="1151082" y="663940"/>
                  <a:pt x="1049132" y="552520"/>
                  <a:pt x="1285336" y="823884"/>
                </a:cubicBezTo>
                <a:cubicBezTo>
                  <a:pt x="1521540" y="1095249"/>
                  <a:pt x="2259827" y="1919480"/>
                  <a:pt x="2517236" y="2223858"/>
                </a:cubicBezTo>
                <a:cubicBezTo>
                  <a:pt x="2774645" y="2528236"/>
                  <a:pt x="2862028" y="2656507"/>
                  <a:pt x="2829792" y="2650150"/>
                </a:cubicBezTo>
                <a:cubicBezTo>
                  <a:pt x="2797556" y="2643793"/>
                  <a:pt x="2715223" y="2565098"/>
                  <a:pt x="2384489" y="2237717"/>
                </a:cubicBezTo>
                <a:cubicBezTo>
                  <a:pt x="2053755" y="1910336"/>
                  <a:pt x="1098989" y="923668"/>
                  <a:pt x="845389" y="685862"/>
                </a:cubicBezTo>
                <a:cubicBezTo>
                  <a:pt x="591789" y="448056"/>
                  <a:pt x="857116" y="772807"/>
                  <a:pt x="862887" y="810883"/>
                </a:cubicBezTo>
                <a:cubicBezTo>
                  <a:pt x="868658" y="848959"/>
                  <a:pt x="910448" y="859126"/>
                  <a:pt x="880017" y="914319"/>
                </a:cubicBezTo>
                <a:cubicBezTo>
                  <a:pt x="849586" y="969512"/>
                  <a:pt x="719230" y="1095209"/>
                  <a:pt x="680302" y="1142041"/>
                </a:cubicBezTo>
                <a:cubicBezTo>
                  <a:pt x="641374" y="1188873"/>
                  <a:pt x="630553" y="1188388"/>
                  <a:pt x="655117" y="1290651"/>
                </a:cubicBezTo>
                <a:cubicBezTo>
                  <a:pt x="679681" y="1392914"/>
                  <a:pt x="798851" y="1623504"/>
                  <a:pt x="827687" y="1755619"/>
                </a:cubicBezTo>
                <a:cubicBezTo>
                  <a:pt x="856523" y="1887734"/>
                  <a:pt x="899954" y="2038090"/>
                  <a:pt x="828136" y="2083341"/>
                </a:cubicBezTo>
                <a:cubicBezTo>
                  <a:pt x="756318" y="2128592"/>
                  <a:pt x="534798" y="2065945"/>
                  <a:pt x="396775" y="2027126"/>
                </a:cubicBezTo>
                <a:cubicBezTo>
                  <a:pt x="258752" y="1988307"/>
                  <a:pt x="67574" y="1874869"/>
                  <a:pt x="0" y="1850428"/>
                </a:cubicBez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5" name="Přímá spojnice 54"/>
          <p:cNvCxnSpPr>
            <a:endCxn id="49" idx="9"/>
          </p:cNvCxnSpPr>
          <p:nvPr/>
        </p:nvCxnSpPr>
        <p:spPr>
          <a:xfrm flipH="1">
            <a:off x="3096882" y="2909610"/>
            <a:ext cx="1941841" cy="2041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ál 59"/>
          <p:cNvSpPr/>
          <p:nvPr/>
        </p:nvSpPr>
        <p:spPr>
          <a:xfrm>
            <a:off x="4996429" y="2924944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4" name="Ovál 63"/>
          <p:cNvSpPr/>
          <p:nvPr/>
        </p:nvSpPr>
        <p:spPr>
          <a:xfrm>
            <a:off x="3093740" y="4914499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2345272" y="278266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5865331" y="5887852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67" name="Obdélník 66"/>
          <p:cNvSpPr/>
          <p:nvPr/>
        </p:nvSpPr>
        <p:spPr>
          <a:xfrm>
            <a:off x="2297497" y="2507241"/>
            <a:ext cx="81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II svod</a:t>
            </a:r>
          </a:p>
        </p:txBody>
      </p:sp>
    </p:spTree>
    <p:extLst>
      <p:ext uri="{BB962C8B-B14F-4D97-AF65-F5344CB8AC3E}">
        <p14:creationId xmlns:p14="http://schemas.microsoft.com/office/powerpoint/2010/main" val="4163860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Přímá spojnice 56"/>
          <p:cNvCxnSpPr/>
          <p:nvPr/>
        </p:nvCxnSpPr>
        <p:spPr>
          <a:xfrm flipH="1" flipV="1">
            <a:off x="4358308" y="3768016"/>
            <a:ext cx="2681421" cy="224793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 flipV="1">
            <a:off x="3283191" y="2247199"/>
            <a:ext cx="4025114" cy="341404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3181405" y="2403017"/>
            <a:ext cx="4733524" cy="3097280"/>
            <a:chOff x="1001707" y="803336"/>
            <a:chExt cx="9589446" cy="5623445"/>
          </a:xfrm>
        </p:grpSpPr>
        <p:sp>
          <p:nvSpPr>
            <p:cNvPr id="6" name="Volný tvar 5"/>
            <p:cNvSpPr/>
            <p:nvPr/>
          </p:nvSpPr>
          <p:spPr>
            <a:xfrm>
              <a:off x="2771812" y="1531430"/>
              <a:ext cx="4840271" cy="3820048"/>
            </a:xfrm>
            <a:custGeom>
              <a:avLst/>
              <a:gdLst>
                <a:gd name="connsiteX0" fmla="*/ 831277 w 4868887"/>
                <a:gd name="connsiteY0" fmla="*/ 843635 h 3820048"/>
                <a:gd name="connsiteX1" fmla="*/ 95007 w 4868887"/>
                <a:gd name="connsiteY1" fmla="*/ 499251 h 3820048"/>
                <a:gd name="connsiteX2" fmla="*/ 106882 w 4868887"/>
                <a:gd name="connsiteY2" fmla="*/ 1104892 h 3820048"/>
                <a:gd name="connsiteX3" fmla="*/ 985656 w 4868887"/>
                <a:gd name="connsiteY3" fmla="*/ 2066793 h 3820048"/>
                <a:gd name="connsiteX4" fmla="*/ 2410695 w 4868887"/>
                <a:gd name="connsiteY4" fmla="*/ 2458679 h 3820048"/>
                <a:gd name="connsiteX5" fmla="*/ 3847609 w 4868887"/>
                <a:gd name="connsiteY5" fmla="*/ 3064321 h 3820048"/>
                <a:gd name="connsiteX6" fmla="*/ 4868887 w 4868887"/>
                <a:gd name="connsiteY6" fmla="*/ 3764965 h 3820048"/>
                <a:gd name="connsiteX7" fmla="*/ 4868887 w 4868887"/>
                <a:gd name="connsiteY7" fmla="*/ 3658087 h 3820048"/>
                <a:gd name="connsiteX8" fmla="*/ 3847609 w 4868887"/>
                <a:gd name="connsiteY8" fmla="*/ 2731812 h 3820048"/>
                <a:gd name="connsiteX9" fmla="*/ 2897583 w 4868887"/>
                <a:gd name="connsiteY9" fmla="*/ 1520528 h 3820048"/>
                <a:gd name="connsiteX10" fmla="*/ 1626923 w 4868887"/>
                <a:gd name="connsiteY10" fmla="*/ 321121 h 3820048"/>
                <a:gd name="connsiteX11" fmla="*/ 985656 w 4868887"/>
                <a:gd name="connsiteY11" fmla="*/ 487 h 3820048"/>
                <a:gd name="connsiteX12" fmla="*/ 629396 w 4868887"/>
                <a:gd name="connsiteY12" fmla="*/ 261744 h 3820048"/>
                <a:gd name="connsiteX13" fmla="*/ 843152 w 4868887"/>
                <a:gd name="connsiteY13" fmla="*/ 772383 h 3820048"/>
                <a:gd name="connsiteX14" fmla="*/ 1163786 w 4868887"/>
                <a:gd name="connsiteY14" fmla="*/ 1223645 h 3820048"/>
                <a:gd name="connsiteX15" fmla="*/ 1650674 w 4868887"/>
                <a:gd name="connsiteY15" fmla="*/ 1342399 h 3820048"/>
                <a:gd name="connsiteX16" fmla="*/ 1567547 w 4868887"/>
                <a:gd name="connsiteY16" fmla="*/ 1057391 h 3820048"/>
                <a:gd name="connsiteX17" fmla="*/ 1056908 w 4868887"/>
                <a:gd name="connsiteY17" fmla="*/ 796134 h 3820048"/>
                <a:gd name="connsiteX18" fmla="*/ 926279 w 4868887"/>
                <a:gd name="connsiteY18" fmla="*/ 796134 h 3820048"/>
                <a:gd name="connsiteX19" fmla="*/ 997531 w 4868887"/>
                <a:gd name="connsiteY19" fmla="*/ 938638 h 3820048"/>
                <a:gd name="connsiteX20" fmla="*/ 1710051 w 4868887"/>
                <a:gd name="connsiteY20" fmla="*/ 1294897 h 3820048"/>
                <a:gd name="connsiteX21" fmla="*/ 2256316 w 4868887"/>
                <a:gd name="connsiteY21" fmla="*/ 1508653 h 3820048"/>
                <a:gd name="connsiteX22" fmla="*/ 2030685 w 4868887"/>
                <a:gd name="connsiteY22" fmla="*/ 1164269 h 3820048"/>
                <a:gd name="connsiteX23" fmla="*/ 1650674 w 4868887"/>
                <a:gd name="connsiteY23" fmla="*/ 926762 h 3820048"/>
                <a:gd name="connsiteX24" fmla="*/ 1068783 w 4868887"/>
                <a:gd name="connsiteY24" fmla="*/ 796134 h 3820048"/>
                <a:gd name="connsiteX25" fmla="*/ 831277 w 4868887"/>
                <a:gd name="connsiteY25" fmla="*/ 843635 h 3820048"/>
                <a:gd name="connsiteX0" fmla="*/ 802661 w 4840271"/>
                <a:gd name="connsiteY0" fmla="*/ 843635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040167 w 4840271"/>
                <a:gd name="connsiteY24" fmla="*/ 796134 h 3820048"/>
                <a:gd name="connsiteX25" fmla="*/ 802661 w 4840271"/>
                <a:gd name="connsiteY25" fmla="*/ 843635 h 3820048"/>
                <a:gd name="connsiteX0" fmla="*/ 802661 w 4840271"/>
                <a:gd name="connsiteY0" fmla="*/ 814375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040167 w 4840271"/>
                <a:gd name="connsiteY24" fmla="*/ 796134 h 3820048"/>
                <a:gd name="connsiteX25" fmla="*/ 802661 w 4840271"/>
                <a:gd name="connsiteY25" fmla="*/ 814375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040167 w 4840271"/>
                <a:gd name="connsiteY24" fmla="*/ 796134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28292 w 4840271"/>
                <a:gd name="connsiteY17" fmla="*/ 796134 h 3820048"/>
                <a:gd name="connsiteX18" fmla="*/ 831826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28292 w 4840271"/>
                <a:gd name="connsiteY17" fmla="*/ 796134 h 3820048"/>
                <a:gd name="connsiteX18" fmla="*/ 929679 w 4840271"/>
                <a:gd name="connsiteY18" fmla="*/ 809434 h 3820048"/>
                <a:gd name="connsiteX19" fmla="*/ 831826 w 4840271"/>
                <a:gd name="connsiteY19" fmla="*/ 796134 h 3820048"/>
                <a:gd name="connsiteX20" fmla="*/ 968915 w 4840271"/>
                <a:gd name="connsiteY20" fmla="*/ 938638 h 3820048"/>
                <a:gd name="connsiteX21" fmla="*/ 1681435 w 4840271"/>
                <a:gd name="connsiteY21" fmla="*/ 1294897 h 3820048"/>
                <a:gd name="connsiteX22" fmla="*/ 2227700 w 4840271"/>
                <a:gd name="connsiteY22" fmla="*/ 1508653 h 3820048"/>
                <a:gd name="connsiteX23" fmla="*/ 2228840 w 4840271"/>
                <a:gd name="connsiteY23" fmla="*/ 1281312 h 3820048"/>
                <a:gd name="connsiteX24" fmla="*/ 1768362 w 4840271"/>
                <a:gd name="connsiteY24" fmla="*/ 985284 h 3820048"/>
                <a:gd name="connsiteX25" fmla="*/ 1113319 w 4840271"/>
                <a:gd name="connsiteY25" fmla="*/ 832710 h 3820048"/>
                <a:gd name="connsiteX26" fmla="*/ 802661 w 4840271"/>
                <a:gd name="connsiteY26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78298 w 4840271"/>
                <a:gd name="connsiteY17" fmla="*/ 848521 h 3820048"/>
                <a:gd name="connsiteX18" fmla="*/ 929679 w 4840271"/>
                <a:gd name="connsiteY18" fmla="*/ 809434 h 3820048"/>
                <a:gd name="connsiteX19" fmla="*/ 831826 w 4840271"/>
                <a:gd name="connsiteY19" fmla="*/ 796134 h 3820048"/>
                <a:gd name="connsiteX20" fmla="*/ 968915 w 4840271"/>
                <a:gd name="connsiteY20" fmla="*/ 938638 h 3820048"/>
                <a:gd name="connsiteX21" fmla="*/ 1681435 w 4840271"/>
                <a:gd name="connsiteY21" fmla="*/ 1294897 h 3820048"/>
                <a:gd name="connsiteX22" fmla="*/ 2227700 w 4840271"/>
                <a:gd name="connsiteY22" fmla="*/ 1508653 h 3820048"/>
                <a:gd name="connsiteX23" fmla="*/ 2228840 w 4840271"/>
                <a:gd name="connsiteY23" fmla="*/ 1281312 h 3820048"/>
                <a:gd name="connsiteX24" fmla="*/ 1768362 w 4840271"/>
                <a:gd name="connsiteY24" fmla="*/ 985284 h 3820048"/>
                <a:gd name="connsiteX25" fmla="*/ 1113319 w 4840271"/>
                <a:gd name="connsiteY25" fmla="*/ 832710 h 3820048"/>
                <a:gd name="connsiteX26" fmla="*/ 802661 w 4840271"/>
                <a:gd name="connsiteY26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78298 w 4840271"/>
                <a:gd name="connsiteY17" fmla="*/ 848521 h 3820048"/>
                <a:gd name="connsiteX18" fmla="*/ 908247 w 4840271"/>
                <a:gd name="connsiteY18" fmla="*/ 797528 h 3820048"/>
                <a:gd name="connsiteX19" fmla="*/ 831826 w 4840271"/>
                <a:gd name="connsiteY19" fmla="*/ 796134 h 3820048"/>
                <a:gd name="connsiteX20" fmla="*/ 968915 w 4840271"/>
                <a:gd name="connsiteY20" fmla="*/ 938638 h 3820048"/>
                <a:gd name="connsiteX21" fmla="*/ 1681435 w 4840271"/>
                <a:gd name="connsiteY21" fmla="*/ 1294897 h 3820048"/>
                <a:gd name="connsiteX22" fmla="*/ 2227700 w 4840271"/>
                <a:gd name="connsiteY22" fmla="*/ 1508653 h 3820048"/>
                <a:gd name="connsiteX23" fmla="*/ 2228840 w 4840271"/>
                <a:gd name="connsiteY23" fmla="*/ 1281312 h 3820048"/>
                <a:gd name="connsiteX24" fmla="*/ 1768362 w 4840271"/>
                <a:gd name="connsiteY24" fmla="*/ 985284 h 3820048"/>
                <a:gd name="connsiteX25" fmla="*/ 1113319 w 4840271"/>
                <a:gd name="connsiteY25" fmla="*/ 832710 h 3820048"/>
                <a:gd name="connsiteX26" fmla="*/ 802661 w 4840271"/>
                <a:gd name="connsiteY26" fmla="*/ 785114 h 382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40271" h="3820048">
                  <a:moveTo>
                    <a:pt x="802661" y="785114"/>
                  </a:moveTo>
                  <a:cubicBezTo>
                    <a:pt x="637927" y="747826"/>
                    <a:pt x="245645" y="555683"/>
                    <a:pt x="124913" y="608979"/>
                  </a:cubicBezTo>
                  <a:cubicBezTo>
                    <a:pt x="4181" y="662275"/>
                    <a:pt x="-60422" y="861923"/>
                    <a:pt x="78266" y="1104892"/>
                  </a:cubicBezTo>
                  <a:cubicBezTo>
                    <a:pt x="216954" y="1347861"/>
                    <a:pt x="573071" y="1841162"/>
                    <a:pt x="957040" y="2066793"/>
                  </a:cubicBezTo>
                  <a:cubicBezTo>
                    <a:pt x="1341009" y="2292424"/>
                    <a:pt x="1905087" y="2292424"/>
                    <a:pt x="2382079" y="2458679"/>
                  </a:cubicBezTo>
                  <a:cubicBezTo>
                    <a:pt x="2859071" y="2624934"/>
                    <a:pt x="3409295" y="2846607"/>
                    <a:pt x="3818993" y="3064321"/>
                  </a:cubicBezTo>
                  <a:cubicBezTo>
                    <a:pt x="4228691" y="3282035"/>
                    <a:pt x="4670058" y="3666004"/>
                    <a:pt x="4840271" y="3764965"/>
                  </a:cubicBezTo>
                  <a:cubicBezTo>
                    <a:pt x="5010484" y="3863926"/>
                    <a:pt x="5010484" y="3830279"/>
                    <a:pt x="4840271" y="3658087"/>
                  </a:cubicBezTo>
                  <a:cubicBezTo>
                    <a:pt x="4670058" y="3485895"/>
                    <a:pt x="4147544" y="3088072"/>
                    <a:pt x="3818993" y="2731812"/>
                  </a:cubicBezTo>
                  <a:cubicBezTo>
                    <a:pt x="3490442" y="2375552"/>
                    <a:pt x="3239081" y="1922310"/>
                    <a:pt x="2868967" y="1520528"/>
                  </a:cubicBezTo>
                  <a:cubicBezTo>
                    <a:pt x="2498853" y="1118746"/>
                    <a:pt x="1916962" y="574461"/>
                    <a:pt x="1598307" y="321121"/>
                  </a:cubicBezTo>
                  <a:cubicBezTo>
                    <a:pt x="1279652" y="67781"/>
                    <a:pt x="1123294" y="10383"/>
                    <a:pt x="957040" y="487"/>
                  </a:cubicBezTo>
                  <a:cubicBezTo>
                    <a:pt x="790786" y="-9409"/>
                    <a:pt x="624531" y="133095"/>
                    <a:pt x="600780" y="261744"/>
                  </a:cubicBezTo>
                  <a:cubicBezTo>
                    <a:pt x="577029" y="390393"/>
                    <a:pt x="737663" y="618162"/>
                    <a:pt x="814536" y="772383"/>
                  </a:cubicBezTo>
                  <a:cubicBezTo>
                    <a:pt x="891409" y="926604"/>
                    <a:pt x="954253" y="1100601"/>
                    <a:pt x="1062018" y="1187069"/>
                  </a:cubicBezTo>
                  <a:cubicBezTo>
                    <a:pt x="1169783" y="1273537"/>
                    <a:pt x="1408460" y="1312806"/>
                    <a:pt x="1461123" y="1291193"/>
                  </a:cubicBezTo>
                  <a:cubicBezTo>
                    <a:pt x="1513786" y="1269580"/>
                    <a:pt x="1441801" y="1131170"/>
                    <a:pt x="1377997" y="1057391"/>
                  </a:cubicBezTo>
                  <a:cubicBezTo>
                    <a:pt x="1314193" y="983612"/>
                    <a:pt x="1156590" y="891831"/>
                    <a:pt x="1078298" y="848521"/>
                  </a:cubicBezTo>
                  <a:cubicBezTo>
                    <a:pt x="1000006" y="805211"/>
                    <a:pt x="940991" y="797528"/>
                    <a:pt x="908247" y="797528"/>
                  </a:cubicBezTo>
                  <a:cubicBezTo>
                    <a:pt x="875503" y="797528"/>
                    <a:pt x="821715" y="772616"/>
                    <a:pt x="831826" y="796134"/>
                  </a:cubicBezTo>
                  <a:cubicBezTo>
                    <a:pt x="841937" y="819652"/>
                    <a:pt x="827314" y="855511"/>
                    <a:pt x="968915" y="938638"/>
                  </a:cubicBezTo>
                  <a:cubicBezTo>
                    <a:pt x="1110516" y="1021765"/>
                    <a:pt x="1471637" y="1199894"/>
                    <a:pt x="1681435" y="1294897"/>
                  </a:cubicBezTo>
                  <a:cubicBezTo>
                    <a:pt x="1891233" y="1389900"/>
                    <a:pt x="2136466" y="1510917"/>
                    <a:pt x="2227700" y="1508653"/>
                  </a:cubicBezTo>
                  <a:cubicBezTo>
                    <a:pt x="2318934" y="1506389"/>
                    <a:pt x="2305396" y="1368540"/>
                    <a:pt x="2228840" y="1281312"/>
                  </a:cubicBezTo>
                  <a:cubicBezTo>
                    <a:pt x="2152284" y="1194084"/>
                    <a:pt x="1928679" y="1046640"/>
                    <a:pt x="1768362" y="985284"/>
                  </a:cubicBezTo>
                  <a:cubicBezTo>
                    <a:pt x="1608045" y="923928"/>
                    <a:pt x="1274269" y="866072"/>
                    <a:pt x="1113319" y="832710"/>
                  </a:cubicBezTo>
                  <a:cubicBezTo>
                    <a:pt x="952369" y="799348"/>
                    <a:pt x="967395" y="822402"/>
                    <a:pt x="802661" y="785114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8" name="Šipka dolů 7"/>
            <p:cNvSpPr/>
            <p:nvPr/>
          </p:nvSpPr>
          <p:spPr>
            <a:xfrm rot="18055351">
              <a:off x="3690424" y="3440174"/>
              <a:ext cx="241842" cy="432048"/>
            </a:xfrm>
            <a:prstGeom prst="downArrow">
              <a:avLst>
                <a:gd name="adj1" fmla="val 34260"/>
                <a:gd name="adj2" fmla="val 50000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10" name="Přímá spojnice se šipkou 9"/>
            <p:cNvCxnSpPr>
              <a:stCxn id="6" idx="0"/>
            </p:cNvCxnSpPr>
            <p:nvPr/>
          </p:nvCxnSpPr>
          <p:spPr>
            <a:xfrm flipH="1">
              <a:off x="3367502" y="2316543"/>
              <a:ext cx="206972" cy="8794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>
              <a:stCxn id="6" idx="13"/>
            </p:cNvCxnSpPr>
            <p:nvPr/>
          </p:nvCxnSpPr>
          <p:spPr>
            <a:xfrm flipV="1">
              <a:off x="3586348" y="1052736"/>
              <a:ext cx="472455" cy="1251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délník 13"/>
            <p:cNvSpPr/>
            <p:nvPr/>
          </p:nvSpPr>
          <p:spPr>
            <a:xfrm>
              <a:off x="4058803" y="803336"/>
              <a:ext cx="2152905" cy="838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/>
                <a:t>Elektrický střed srdce 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6207669" y="2205998"/>
              <a:ext cx="4383484" cy="502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/>
                <a:t>Depolarizace komor (QRS)</a:t>
              </a:r>
            </a:p>
          </p:txBody>
        </p:sp>
        <p:cxnSp>
          <p:nvCxnSpPr>
            <p:cNvPr id="16" name="Přímá spojnice 15"/>
            <p:cNvCxnSpPr/>
            <p:nvPr/>
          </p:nvCxnSpPr>
          <p:spPr>
            <a:xfrm flipV="1">
              <a:off x="6140958" y="2708920"/>
              <a:ext cx="591282" cy="974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16"/>
            <p:cNvSpPr/>
            <p:nvPr/>
          </p:nvSpPr>
          <p:spPr>
            <a:xfrm>
              <a:off x="4724899" y="1678274"/>
              <a:ext cx="4093224" cy="502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 err="1"/>
                <a:t>Repolarizace</a:t>
              </a:r>
              <a:r>
                <a:rPr lang="cs-CZ" sz="1200" dirty="0"/>
                <a:t> komor (vlna T)</a:t>
              </a:r>
            </a:p>
          </p:txBody>
        </p:sp>
        <p:cxnSp>
          <p:nvCxnSpPr>
            <p:cNvPr id="18" name="Přímá spojnice 17"/>
            <p:cNvCxnSpPr/>
            <p:nvPr/>
          </p:nvCxnSpPr>
          <p:spPr>
            <a:xfrm flipV="1">
              <a:off x="5004047" y="2181195"/>
              <a:ext cx="650894" cy="876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bdélník 21"/>
            <p:cNvSpPr/>
            <p:nvPr/>
          </p:nvSpPr>
          <p:spPr>
            <a:xfrm>
              <a:off x="3203848" y="5001292"/>
              <a:ext cx="2799427" cy="838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/>
                <a:t>Depolarizace síní (vlna P)</a:t>
              </a:r>
            </a:p>
          </p:txBody>
        </p:sp>
        <p:cxnSp>
          <p:nvCxnSpPr>
            <p:cNvPr id="23" name="Přímá spojnice 22"/>
            <p:cNvCxnSpPr/>
            <p:nvPr/>
          </p:nvCxnSpPr>
          <p:spPr>
            <a:xfrm flipH="1" flipV="1">
              <a:off x="4058803" y="2878999"/>
              <a:ext cx="353963" cy="2172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2658149" y="2242027"/>
              <a:ext cx="113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bdélník 18"/>
            <p:cNvSpPr/>
            <p:nvPr/>
          </p:nvSpPr>
          <p:spPr>
            <a:xfrm>
              <a:off x="7092281" y="5644459"/>
              <a:ext cx="1725842" cy="78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100" dirty="0">
                  <a:solidFill>
                    <a:srgbClr val="0000FF"/>
                  </a:solidFill>
                </a:rPr>
                <a:t>Kmit R ve II svodu</a:t>
              </a:r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1001707" y="2047606"/>
              <a:ext cx="1725842" cy="78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100" dirty="0">
                  <a:solidFill>
                    <a:srgbClr val="0000FF"/>
                  </a:solidFill>
                </a:rPr>
                <a:t>Kmit Q ve II svodu</a:t>
              </a:r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285734" y="859217"/>
              <a:ext cx="1725842" cy="78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100" dirty="0">
                  <a:solidFill>
                    <a:srgbClr val="0000FF"/>
                  </a:solidFill>
                </a:rPr>
                <a:t>Kmit S ve II svodu</a:t>
              </a:r>
            </a:p>
          </p:txBody>
        </p:sp>
        <p:cxnSp>
          <p:nvCxnSpPr>
            <p:cNvPr id="24" name="Přímá spojnice 23"/>
            <p:cNvCxnSpPr>
              <a:stCxn id="21" idx="2"/>
            </p:cNvCxnSpPr>
            <p:nvPr/>
          </p:nvCxnSpPr>
          <p:spPr>
            <a:xfrm>
              <a:off x="3148656" y="1641538"/>
              <a:ext cx="4376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stCxn id="6" idx="6"/>
            </p:cNvCxnSpPr>
            <p:nvPr/>
          </p:nvCxnSpPr>
          <p:spPr>
            <a:xfrm>
              <a:off x="7612083" y="5296395"/>
              <a:ext cx="0" cy="348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Přímá spojnice 12"/>
          <p:cNvCxnSpPr/>
          <p:nvPr/>
        </p:nvCxnSpPr>
        <p:spPr>
          <a:xfrm flipH="1">
            <a:off x="2339752" y="404664"/>
            <a:ext cx="2438052" cy="30050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0910">
            <a:off x="6780306" y="5630748"/>
            <a:ext cx="1348027" cy="949534"/>
          </a:xfrm>
          <a:prstGeom prst="rect">
            <a:avLst/>
          </a:prstGeom>
        </p:spPr>
      </p:pic>
      <p:grpSp>
        <p:nvGrpSpPr>
          <p:cNvPr id="61" name="Skupina 60"/>
          <p:cNvGrpSpPr/>
          <p:nvPr/>
        </p:nvGrpSpPr>
        <p:grpSpPr>
          <a:xfrm rot="16200000">
            <a:off x="3113683" y="2091511"/>
            <a:ext cx="428423" cy="388811"/>
            <a:chOff x="3450622" y="3189427"/>
            <a:chExt cx="445086" cy="391869"/>
          </a:xfrm>
        </p:grpSpPr>
        <p:sp>
          <p:nvSpPr>
            <p:cNvPr id="36" name="Oblouk 35"/>
            <p:cNvSpPr/>
            <p:nvPr/>
          </p:nvSpPr>
          <p:spPr>
            <a:xfrm rot="7368888">
              <a:off x="3477230" y="3162819"/>
              <a:ext cx="391869" cy="445086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Ovál 36"/>
            <p:cNvSpPr/>
            <p:nvPr/>
          </p:nvSpPr>
          <p:spPr>
            <a:xfrm>
              <a:off x="3682563" y="3456917"/>
              <a:ext cx="45719" cy="4571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chemeClr val="tx1"/>
                  </a:solidFill>
                </a:ln>
              </a:endParaRPr>
            </a:p>
          </p:txBody>
        </p:sp>
      </p:grpSp>
      <p:cxnSp>
        <p:nvCxnSpPr>
          <p:cNvPr id="42" name="Přímá spojnice 41"/>
          <p:cNvCxnSpPr>
            <a:stCxn id="6" idx="23"/>
          </p:cNvCxnSpPr>
          <p:nvPr/>
        </p:nvCxnSpPr>
        <p:spPr>
          <a:xfrm flipH="1" flipV="1">
            <a:off x="2123728" y="990179"/>
            <a:ext cx="3031629" cy="251957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 flipV="1">
            <a:off x="3048424" y="2232863"/>
            <a:ext cx="1502615" cy="124579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 flipV="1">
            <a:off x="1219329" y="1196752"/>
            <a:ext cx="3237902" cy="266563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H="1" flipV="1">
            <a:off x="2218799" y="820251"/>
            <a:ext cx="2497665" cy="206466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 flipV="1">
            <a:off x="1396225" y="707297"/>
            <a:ext cx="1884044" cy="1547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endCxn id="40" idx="8"/>
          </p:cNvCxnSpPr>
          <p:nvPr/>
        </p:nvCxnSpPr>
        <p:spPr>
          <a:xfrm flipH="1" flipV="1">
            <a:off x="2428504" y="2149434"/>
            <a:ext cx="1901330" cy="15814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ál 59"/>
          <p:cNvSpPr/>
          <p:nvPr/>
        </p:nvSpPr>
        <p:spPr>
          <a:xfrm>
            <a:off x="4310257" y="3713605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4" name="Ovál 63"/>
          <p:cNvSpPr/>
          <p:nvPr/>
        </p:nvSpPr>
        <p:spPr>
          <a:xfrm>
            <a:off x="2409473" y="2132855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2122223" y="335226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4718087" y="347861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cxnSp>
        <p:nvCxnSpPr>
          <p:cNvPr id="51" name="Přímá spojnice 50"/>
          <p:cNvCxnSpPr/>
          <p:nvPr/>
        </p:nvCxnSpPr>
        <p:spPr>
          <a:xfrm flipH="1" flipV="1">
            <a:off x="3172249" y="2085231"/>
            <a:ext cx="1502615" cy="124579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Volný tvar 39"/>
          <p:cNvSpPr/>
          <p:nvPr/>
        </p:nvSpPr>
        <p:spPr>
          <a:xfrm>
            <a:off x="2030681" y="1229096"/>
            <a:ext cx="1151906" cy="966147"/>
          </a:xfrm>
          <a:custGeom>
            <a:avLst/>
            <a:gdLst>
              <a:gd name="connsiteX0" fmla="*/ 1151906 w 1151906"/>
              <a:gd name="connsiteY0" fmla="*/ 944088 h 966147"/>
              <a:gd name="connsiteX1" fmla="*/ 1128155 w 1151906"/>
              <a:gd name="connsiteY1" fmla="*/ 843148 h 966147"/>
              <a:gd name="connsiteX2" fmla="*/ 1039090 w 1151906"/>
              <a:gd name="connsiteY2" fmla="*/ 860961 h 966147"/>
              <a:gd name="connsiteX3" fmla="*/ 884711 w 1151906"/>
              <a:gd name="connsiteY3" fmla="*/ 884712 h 966147"/>
              <a:gd name="connsiteX4" fmla="*/ 884711 w 1151906"/>
              <a:gd name="connsiteY4" fmla="*/ 760021 h 966147"/>
              <a:gd name="connsiteX5" fmla="*/ 884711 w 1151906"/>
              <a:gd name="connsiteY5" fmla="*/ 724395 h 966147"/>
              <a:gd name="connsiteX6" fmla="*/ 789709 w 1151906"/>
              <a:gd name="connsiteY6" fmla="*/ 641268 h 966147"/>
              <a:gd name="connsiteX7" fmla="*/ 706581 w 1151906"/>
              <a:gd name="connsiteY7" fmla="*/ 676894 h 966147"/>
              <a:gd name="connsiteX8" fmla="*/ 397823 w 1151906"/>
              <a:gd name="connsiteY8" fmla="*/ 920338 h 966147"/>
              <a:gd name="connsiteX9" fmla="*/ 356259 w 1151906"/>
              <a:gd name="connsiteY9" fmla="*/ 944088 h 966147"/>
              <a:gd name="connsiteX10" fmla="*/ 546264 w 1151906"/>
              <a:gd name="connsiteY10" fmla="*/ 676894 h 966147"/>
              <a:gd name="connsiteX11" fmla="*/ 777833 w 1151906"/>
              <a:gd name="connsiteY11" fmla="*/ 356260 h 966147"/>
              <a:gd name="connsiteX12" fmla="*/ 878774 w 1151906"/>
              <a:gd name="connsiteY12" fmla="*/ 207818 h 966147"/>
              <a:gd name="connsiteX13" fmla="*/ 896587 w 1151906"/>
              <a:gd name="connsiteY13" fmla="*/ 178130 h 966147"/>
              <a:gd name="connsiteX14" fmla="*/ 730332 w 1151906"/>
              <a:gd name="connsiteY14" fmla="*/ 314696 h 966147"/>
              <a:gd name="connsiteX15" fmla="*/ 552202 w 1151906"/>
              <a:gd name="connsiteY15" fmla="*/ 445325 h 966147"/>
              <a:gd name="connsiteX16" fmla="*/ 552202 w 1151906"/>
              <a:gd name="connsiteY16" fmla="*/ 445325 h 966147"/>
              <a:gd name="connsiteX17" fmla="*/ 504701 w 1151906"/>
              <a:gd name="connsiteY17" fmla="*/ 409699 h 966147"/>
              <a:gd name="connsiteX18" fmla="*/ 415636 w 1151906"/>
              <a:gd name="connsiteY18" fmla="*/ 356260 h 966147"/>
              <a:gd name="connsiteX19" fmla="*/ 457200 w 1151906"/>
              <a:gd name="connsiteY19" fmla="*/ 201881 h 966147"/>
              <a:gd name="connsiteX20" fmla="*/ 457200 w 1151906"/>
              <a:gd name="connsiteY20" fmla="*/ 89065 h 966147"/>
              <a:gd name="connsiteX21" fmla="*/ 409698 w 1151906"/>
              <a:gd name="connsiteY21" fmla="*/ 23751 h 966147"/>
              <a:gd name="connsiteX22" fmla="*/ 273132 w 1151906"/>
              <a:gd name="connsiteY22" fmla="*/ 17813 h 966147"/>
              <a:gd name="connsiteX23" fmla="*/ 112815 w 1151906"/>
              <a:gd name="connsiteY23" fmla="*/ 65314 h 966147"/>
              <a:gd name="connsiteX24" fmla="*/ 95002 w 1151906"/>
              <a:gd name="connsiteY24" fmla="*/ 65314 h 966147"/>
              <a:gd name="connsiteX25" fmla="*/ 0 w 1151906"/>
              <a:gd name="connsiteY25" fmla="*/ 0 h 96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1906" h="966147">
                <a:moveTo>
                  <a:pt x="1151906" y="944088"/>
                </a:moveTo>
                <a:cubicBezTo>
                  <a:pt x="1149432" y="900545"/>
                  <a:pt x="1146958" y="857003"/>
                  <a:pt x="1128155" y="843148"/>
                </a:cubicBezTo>
                <a:cubicBezTo>
                  <a:pt x="1109352" y="829293"/>
                  <a:pt x="1079664" y="854034"/>
                  <a:pt x="1039090" y="860961"/>
                </a:cubicBezTo>
                <a:cubicBezTo>
                  <a:pt x="998516" y="867888"/>
                  <a:pt x="910441" y="901535"/>
                  <a:pt x="884711" y="884712"/>
                </a:cubicBezTo>
                <a:cubicBezTo>
                  <a:pt x="858981" y="867889"/>
                  <a:pt x="884711" y="760021"/>
                  <a:pt x="884711" y="760021"/>
                </a:cubicBezTo>
                <a:lnTo>
                  <a:pt x="884711" y="724395"/>
                </a:lnTo>
                <a:cubicBezTo>
                  <a:pt x="868877" y="704603"/>
                  <a:pt x="819397" y="649185"/>
                  <a:pt x="789709" y="641268"/>
                </a:cubicBezTo>
                <a:cubicBezTo>
                  <a:pt x="760021" y="633351"/>
                  <a:pt x="771895" y="630382"/>
                  <a:pt x="706581" y="676894"/>
                </a:cubicBezTo>
                <a:cubicBezTo>
                  <a:pt x="641267" y="723406"/>
                  <a:pt x="456210" y="875806"/>
                  <a:pt x="397823" y="920338"/>
                </a:cubicBezTo>
                <a:cubicBezTo>
                  <a:pt x="339436" y="964870"/>
                  <a:pt x="331519" y="984662"/>
                  <a:pt x="356259" y="944088"/>
                </a:cubicBezTo>
                <a:cubicBezTo>
                  <a:pt x="380999" y="903514"/>
                  <a:pt x="546264" y="676894"/>
                  <a:pt x="546264" y="676894"/>
                </a:cubicBezTo>
                <a:lnTo>
                  <a:pt x="777833" y="356260"/>
                </a:lnTo>
                <a:cubicBezTo>
                  <a:pt x="833251" y="278081"/>
                  <a:pt x="858982" y="237506"/>
                  <a:pt x="878774" y="207818"/>
                </a:cubicBezTo>
                <a:cubicBezTo>
                  <a:pt x="898566" y="178130"/>
                  <a:pt x="921327" y="160317"/>
                  <a:pt x="896587" y="178130"/>
                </a:cubicBezTo>
                <a:cubicBezTo>
                  <a:pt x="871847" y="195943"/>
                  <a:pt x="787729" y="270164"/>
                  <a:pt x="730332" y="314696"/>
                </a:cubicBezTo>
                <a:cubicBezTo>
                  <a:pt x="672935" y="359228"/>
                  <a:pt x="552202" y="445325"/>
                  <a:pt x="552202" y="445325"/>
                </a:cubicBezTo>
                <a:lnTo>
                  <a:pt x="552202" y="445325"/>
                </a:lnTo>
                <a:cubicBezTo>
                  <a:pt x="544285" y="439387"/>
                  <a:pt x="527462" y="424543"/>
                  <a:pt x="504701" y="409699"/>
                </a:cubicBezTo>
                <a:cubicBezTo>
                  <a:pt x="481940" y="394855"/>
                  <a:pt x="423553" y="390896"/>
                  <a:pt x="415636" y="356260"/>
                </a:cubicBezTo>
                <a:cubicBezTo>
                  <a:pt x="407719" y="321624"/>
                  <a:pt x="450273" y="246413"/>
                  <a:pt x="457200" y="201881"/>
                </a:cubicBezTo>
                <a:cubicBezTo>
                  <a:pt x="464127" y="157348"/>
                  <a:pt x="465117" y="118753"/>
                  <a:pt x="457200" y="89065"/>
                </a:cubicBezTo>
                <a:cubicBezTo>
                  <a:pt x="449283" y="59377"/>
                  <a:pt x="440376" y="35626"/>
                  <a:pt x="409698" y="23751"/>
                </a:cubicBezTo>
                <a:cubicBezTo>
                  <a:pt x="379020" y="11876"/>
                  <a:pt x="322612" y="10886"/>
                  <a:pt x="273132" y="17813"/>
                </a:cubicBezTo>
                <a:cubicBezTo>
                  <a:pt x="223652" y="24740"/>
                  <a:pt x="142503" y="57397"/>
                  <a:pt x="112815" y="65314"/>
                </a:cubicBezTo>
                <a:cubicBezTo>
                  <a:pt x="83127" y="73231"/>
                  <a:pt x="113804" y="76200"/>
                  <a:pt x="95002" y="65314"/>
                </a:cubicBezTo>
                <a:cubicBezTo>
                  <a:pt x="76200" y="54428"/>
                  <a:pt x="14844" y="11875"/>
                  <a:pt x="0" y="0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3948304" y="347861"/>
            <a:ext cx="81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aVL</a:t>
            </a:r>
            <a:endParaRPr lang="cs-CZ" dirty="0"/>
          </a:p>
        </p:txBody>
      </p:sp>
      <p:sp>
        <p:nvSpPr>
          <p:cNvPr id="59" name="Ovál 58"/>
          <p:cNvSpPr/>
          <p:nvPr/>
        </p:nvSpPr>
        <p:spPr>
          <a:xfrm>
            <a:off x="4312551" y="371704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21512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807028" y="868521"/>
            <a:ext cx="3858324" cy="3240265"/>
            <a:chOff x="1001707" y="599613"/>
            <a:chExt cx="7816416" cy="5883048"/>
          </a:xfrm>
        </p:grpSpPr>
        <p:sp>
          <p:nvSpPr>
            <p:cNvPr id="6" name="Volný tvar 5"/>
            <p:cNvSpPr/>
            <p:nvPr/>
          </p:nvSpPr>
          <p:spPr>
            <a:xfrm>
              <a:off x="2771812" y="1531430"/>
              <a:ext cx="4840271" cy="3820048"/>
            </a:xfrm>
            <a:custGeom>
              <a:avLst/>
              <a:gdLst>
                <a:gd name="connsiteX0" fmla="*/ 831277 w 4868887"/>
                <a:gd name="connsiteY0" fmla="*/ 843635 h 3820048"/>
                <a:gd name="connsiteX1" fmla="*/ 95007 w 4868887"/>
                <a:gd name="connsiteY1" fmla="*/ 499251 h 3820048"/>
                <a:gd name="connsiteX2" fmla="*/ 106882 w 4868887"/>
                <a:gd name="connsiteY2" fmla="*/ 1104892 h 3820048"/>
                <a:gd name="connsiteX3" fmla="*/ 985656 w 4868887"/>
                <a:gd name="connsiteY3" fmla="*/ 2066793 h 3820048"/>
                <a:gd name="connsiteX4" fmla="*/ 2410695 w 4868887"/>
                <a:gd name="connsiteY4" fmla="*/ 2458679 h 3820048"/>
                <a:gd name="connsiteX5" fmla="*/ 3847609 w 4868887"/>
                <a:gd name="connsiteY5" fmla="*/ 3064321 h 3820048"/>
                <a:gd name="connsiteX6" fmla="*/ 4868887 w 4868887"/>
                <a:gd name="connsiteY6" fmla="*/ 3764965 h 3820048"/>
                <a:gd name="connsiteX7" fmla="*/ 4868887 w 4868887"/>
                <a:gd name="connsiteY7" fmla="*/ 3658087 h 3820048"/>
                <a:gd name="connsiteX8" fmla="*/ 3847609 w 4868887"/>
                <a:gd name="connsiteY8" fmla="*/ 2731812 h 3820048"/>
                <a:gd name="connsiteX9" fmla="*/ 2897583 w 4868887"/>
                <a:gd name="connsiteY9" fmla="*/ 1520528 h 3820048"/>
                <a:gd name="connsiteX10" fmla="*/ 1626923 w 4868887"/>
                <a:gd name="connsiteY10" fmla="*/ 321121 h 3820048"/>
                <a:gd name="connsiteX11" fmla="*/ 985656 w 4868887"/>
                <a:gd name="connsiteY11" fmla="*/ 487 h 3820048"/>
                <a:gd name="connsiteX12" fmla="*/ 629396 w 4868887"/>
                <a:gd name="connsiteY12" fmla="*/ 261744 h 3820048"/>
                <a:gd name="connsiteX13" fmla="*/ 843152 w 4868887"/>
                <a:gd name="connsiteY13" fmla="*/ 772383 h 3820048"/>
                <a:gd name="connsiteX14" fmla="*/ 1163786 w 4868887"/>
                <a:gd name="connsiteY14" fmla="*/ 1223645 h 3820048"/>
                <a:gd name="connsiteX15" fmla="*/ 1650674 w 4868887"/>
                <a:gd name="connsiteY15" fmla="*/ 1342399 h 3820048"/>
                <a:gd name="connsiteX16" fmla="*/ 1567547 w 4868887"/>
                <a:gd name="connsiteY16" fmla="*/ 1057391 h 3820048"/>
                <a:gd name="connsiteX17" fmla="*/ 1056908 w 4868887"/>
                <a:gd name="connsiteY17" fmla="*/ 796134 h 3820048"/>
                <a:gd name="connsiteX18" fmla="*/ 926279 w 4868887"/>
                <a:gd name="connsiteY18" fmla="*/ 796134 h 3820048"/>
                <a:gd name="connsiteX19" fmla="*/ 997531 w 4868887"/>
                <a:gd name="connsiteY19" fmla="*/ 938638 h 3820048"/>
                <a:gd name="connsiteX20" fmla="*/ 1710051 w 4868887"/>
                <a:gd name="connsiteY20" fmla="*/ 1294897 h 3820048"/>
                <a:gd name="connsiteX21" fmla="*/ 2256316 w 4868887"/>
                <a:gd name="connsiteY21" fmla="*/ 1508653 h 3820048"/>
                <a:gd name="connsiteX22" fmla="*/ 2030685 w 4868887"/>
                <a:gd name="connsiteY22" fmla="*/ 1164269 h 3820048"/>
                <a:gd name="connsiteX23" fmla="*/ 1650674 w 4868887"/>
                <a:gd name="connsiteY23" fmla="*/ 926762 h 3820048"/>
                <a:gd name="connsiteX24" fmla="*/ 1068783 w 4868887"/>
                <a:gd name="connsiteY24" fmla="*/ 796134 h 3820048"/>
                <a:gd name="connsiteX25" fmla="*/ 831277 w 4868887"/>
                <a:gd name="connsiteY25" fmla="*/ 843635 h 3820048"/>
                <a:gd name="connsiteX0" fmla="*/ 802661 w 4840271"/>
                <a:gd name="connsiteY0" fmla="*/ 843635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040167 w 4840271"/>
                <a:gd name="connsiteY24" fmla="*/ 796134 h 3820048"/>
                <a:gd name="connsiteX25" fmla="*/ 802661 w 4840271"/>
                <a:gd name="connsiteY25" fmla="*/ 843635 h 3820048"/>
                <a:gd name="connsiteX0" fmla="*/ 802661 w 4840271"/>
                <a:gd name="connsiteY0" fmla="*/ 814375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040167 w 4840271"/>
                <a:gd name="connsiteY24" fmla="*/ 796134 h 3820048"/>
                <a:gd name="connsiteX25" fmla="*/ 802661 w 4840271"/>
                <a:gd name="connsiteY25" fmla="*/ 814375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040167 w 4840271"/>
                <a:gd name="connsiteY24" fmla="*/ 796134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622058 w 4840271"/>
                <a:gd name="connsiteY23" fmla="*/ 926762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002069 w 4840271"/>
                <a:gd name="connsiteY22" fmla="*/ 1164269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135170 w 4840271"/>
                <a:gd name="connsiteY14" fmla="*/ 1223645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622058 w 4840271"/>
                <a:gd name="connsiteY15" fmla="*/ 1342399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538931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28292 w 4840271"/>
                <a:gd name="connsiteY17" fmla="*/ 796134 h 3820048"/>
                <a:gd name="connsiteX18" fmla="*/ 897663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28292 w 4840271"/>
                <a:gd name="connsiteY17" fmla="*/ 796134 h 3820048"/>
                <a:gd name="connsiteX18" fmla="*/ 831826 w 4840271"/>
                <a:gd name="connsiteY18" fmla="*/ 796134 h 3820048"/>
                <a:gd name="connsiteX19" fmla="*/ 968915 w 4840271"/>
                <a:gd name="connsiteY19" fmla="*/ 938638 h 3820048"/>
                <a:gd name="connsiteX20" fmla="*/ 1681435 w 4840271"/>
                <a:gd name="connsiteY20" fmla="*/ 1294897 h 3820048"/>
                <a:gd name="connsiteX21" fmla="*/ 2227700 w 4840271"/>
                <a:gd name="connsiteY21" fmla="*/ 1508653 h 3820048"/>
                <a:gd name="connsiteX22" fmla="*/ 2228840 w 4840271"/>
                <a:gd name="connsiteY22" fmla="*/ 1281312 h 3820048"/>
                <a:gd name="connsiteX23" fmla="*/ 1768362 w 4840271"/>
                <a:gd name="connsiteY23" fmla="*/ 985284 h 3820048"/>
                <a:gd name="connsiteX24" fmla="*/ 1113319 w 4840271"/>
                <a:gd name="connsiteY24" fmla="*/ 832710 h 3820048"/>
                <a:gd name="connsiteX25" fmla="*/ 802661 w 4840271"/>
                <a:gd name="connsiteY25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28292 w 4840271"/>
                <a:gd name="connsiteY17" fmla="*/ 796134 h 3820048"/>
                <a:gd name="connsiteX18" fmla="*/ 929679 w 4840271"/>
                <a:gd name="connsiteY18" fmla="*/ 809434 h 3820048"/>
                <a:gd name="connsiteX19" fmla="*/ 831826 w 4840271"/>
                <a:gd name="connsiteY19" fmla="*/ 796134 h 3820048"/>
                <a:gd name="connsiteX20" fmla="*/ 968915 w 4840271"/>
                <a:gd name="connsiteY20" fmla="*/ 938638 h 3820048"/>
                <a:gd name="connsiteX21" fmla="*/ 1681435 w 4840271"/>
                <a:gd name="connsiteY21" fmla="*/ 1294897 h 3820048"/>
                <a:gd name="connsiteX22" fmla="*/ 2227700 w 4840271"/>
                <a:gd name="connsiteY22" fmla="*/ 1508653 h 3820048"/>
                <a:gd name="connsiteX23" fmla="*/ 2228840 w 4840271"/>
                <a:gd name="connsiteY23" fmla="*/ 1281312 h 3820048"/>
                <a:gd name="connsiteX24" fmla="*/ 1768362 w 4840271"/>
                <a:gd name="connsiteY24" fmla="*/ 985284 h 3820048"/>
                <a:gd name="connsiteX25" fmla="*/ 1113319 w 4840271"/>
                <a:gd name="connsiteY25" fmla="*/ 832710 h 3820048"/>
                <a:gd name="connsiteX26" fmla="*/ 802661 w 4840271"/>
                <a:gd name="connsiteY26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78298 w 4840271"/>
                <a:gd name="connsiteY17" fmla="*/ 848521 h 3820048"/>
                <a:gd name="connsiteX18" fmla="*/ 929679 w 4840271"/>
                <a:gd name="connsiteY18" fmla="*/ 809434 h 3820048"/>
                <a:gd name="connsiteX19" fmla="*/ 831826 w 4840271"/>
                <a:gd name="connsiteY19" fmla="*/ 796134 h 3820048"/>
                <a:gd name="connsiteX20" fmla="*/ 968915 w 4840271"/>
                <a:gd name="connsiteY20" fmla="*/ 938638 h 3820048"/>
                <a:gd name="connsiteX21" fmla="*/ 1681435 w 4840271"/>
                <a:gd name="connsiteY21" fmla="*/ 1294897 h 3820048"/>
                <a:gd name="connsiteX22" fmla="*/ 2227700 w 4840271"/>
                <a:gd name="connsiteY22" fmla="*/ 1508653 h 3820048"/>
                <a:gd name="connsiteX23" fmla="*/ 2228840 w 4840271"/>
                <a:gd name="connsiteY23" fmla="*/ 1281312 h 3820048"/>
                <a:gd name="connsiteX24" fmla="*/ 1768362 w 4840271"/>
                <a:gd name="connsiteY24" fmla="*/ 985284 h 3820048"/>
                <a:gd name="connsiteX25" fmla="*/ 1113319 w 4840271"/>
                <a:gd name="connsiteY25" fmla="*/ 832710 h 3820048"/>
                <a:gd name="connsiteX26" fmla="*/ 802661 w 4840271"/>
                <a:gd name="connsiteY26" fmla="*/ 785114 h 3820048"/>
                <a:gd name="connsiteX0" fmla="*/ 802661 w 4840271"/>
                <a:gd name="connsiteY0" fmla="*/ 785114 h 3820048"/>
                <a:gd name="connsiteX1" fmla="*/ 124913 w 4840271"/>
                <a:gd name="connsiteY1" fmla="*/ 608979 h 3820048"/>
                <a:gd name="connsiteX2" fmla="*/ 78266 w 4840271"/>
                <a:gd name="connsiteY2" fmla="*/ 1104892 h 3820048"/>
                <a:gd name="connsiteX3" fmla="*/ 957040 w 4840271"/>
                <a:gd name="connsiteY3" fmla="*/ 2066793 h 3820048"/>
                <a:gd name="connsiteX4" fmla="*/ 2382079 w 4840271"/>
                <a:gd name="connsiteY4" fmla="*/ 2458679 h 3820048"/>
                <a:gd name="connsiteX5" fmla="*/ 3818993 w 4840271"/>
                <a:gd name="connsiteY5" fmla="*/ 3064321 h 3820048"/>
                <a:gd name="connsiteX6" fmla="*/ 4840271 w 4840271"/>
                <a:gd name="connsiteY6" fmla="*/ 3764965 h 3820048"/>
                <a:gd name="connsiteX7" fmla="*/ 4840271 w 4840271"/>
                <a:gd name="connsiteY7" fmla="*/ 3658087 h 3820048"/>
                <a:gd name="connsiteX8" fmla="*/ 3818993 w 4840271"/>
                <a:gd name="connsiteY8" fmla="*/ 2731812 h 3820048"/>
                <a:gd name="connsiteX9" fmla="*/ 2868967 w 4840271"/>
                <a:gd name="connsiteY9" fmla="*/ 1520528 h 3820048"/>
                <a:gd name="connsiteX10" fmla="*/ 1598307 w 4840271"/>
                <a:gd name="connsiteY10" fmla="*/ 321121 h 3820048"/>
                <a:gd name="connsiteX11" fmla="*/ 957040 w 4840271"/>
                <a:gd name="connsiteY11" fmla="*/ 487 h 3820048"/>
                <a:gd name="connsiteX12" fmla="*/ 600780 w 4840271"/>
                <a:gd name="connsiteY12" fmla="*/ 261744 h 3820048"/>
                <a:gd name="connsiteX13" fmla="*/ 814536 w 4840271"/>
                <a:gd name="connsiteY13" fmla="*/ 772383 h 3820048"/>
                <a:gd name="connsiteX14" fmla="*/ 1062018 w 4840271"/>
                <a:gd name="connsiteY14" fmla="*/ 1187069 h 3820048"/>
                <a:gd name="connsiteX15" fmla="*/ 1461123 w 4840271"/>
                <a:gd name="connsiteY15" fmla="*/ 1291193 h 3820048"/>
                <a:gd name="connsiteX16" fmla="*/ 1377997 w 4840271"/>
                <a:gd name="connsiteY16" fmla="*/ 1057391 h 3820048"/>
                <a:gd name="connsiteX17" fmla="*/ 1078298 w 4840271"/>
                <a:gd name="connsiteY17" fmla="*/ 848521 h 3820048"/>
                <a:gd name="connsiteX18" fmla="*/ 908247 w 4840271"/>
                <a:gd name="connsiteY18" fmla="*/ 797528 h 3820048"/>
                <a:gd name="connsiteX19" fmla="*/ 831826 w 4840271"/>
                <a:gd name="connsiteY19" fmla="*/ 796134 h 3820048"/>
                <a:gd name="connsiteX20" fmla="*/ 968915 w 4840271"/>
                <a:gd name="connsiteY20" fmla="*/ 938638 h 3820048"/>
                <a:gd name="connsiteX21" fmla="*/ 1681435 w 4840271"/>
                <a:gd name="connsiteY21" fmla="*/ 1294897 h 3820048"/>
                <a:gd name="connsiteX22" fmla="*/ 2227700 w 4840271"/>
                <a:gd name="connsiteY22" fmla="*/ 1508653 h 3820048"/>
                <a:gd name="connsiteX23" fmla="*/ 2228840 w 4840271"/>
                <a:gd name="connsiteY23" fmla="*/ 1281312 h 3820048"/>
                <a:gd name="connsiteX24" fmla="*/ 1768362 w 4840271"/>
                <a:gd name="connsiteY24" fmla="*/ 985284 h 3820048"/>
                <a:gd name="connsiteX25" fmla="*/ 1113319 w 4840271"/>
                <a:gd name="connsiteY25" fmla="*/ 832710 h 3820048"/>
                <a:gd name="connsiteX26" fmla="*/ 802661 w 4840271"/>
                <a:gd name="connsiteY26" fmla="*/ 785114 h 382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40271" h="3820048">
                  <a:moveTo>
                    <a:pt x="802661" y="785114"/>
                  </a:moveTo>
                  <a:cubicBezTo>
                    <a:pt x="637927" y="747826"/>
                    <a:pt x="245645" y="555683"/>
                    <a:pt x="124913" y="608979"/>
                  </a:cubicBezTo>
                  <a:cubicBezTo>
                    <a:pt x="4181" y="662275"/>
                    <a:pt x="-60422" y="861923"/>
                    <a:pt x="78266" y="1104892"/>
                  </a:cubicBezTo>
                  <a:cubicBezTo>
                    <a:pt x="216954" y="1347861"/>
                    <a:pt x="573071" y="1841162"/>
                    <a:pt x="957040" y="2066793"/>
                  </a:cubicBezTo>
                  <a:cubicBezTo>
                    <a:pt x="1341009" y="2292424"/>
                    <a:pt x="1905087" y="2292424"/>
                    <a:pt x="2382079" y="2458679"/>
                  </a:cubicBezTo>
                  <a:cubicBezTo>
                    <a:pt x="2859071" y="2624934"/>
                    <a:pt x="3409295" y="2846607"/>
                    <a:pt x="3818993" y="3064321"/>
                  </a:cubicBezTo>
                  <a:cubicBezTo>
                    <a:pt x="4228691" y="3282035"/>
                    <a:pt x="4670058" y="3666004"/>
                    <a:pt x="4840271" y="3764965"/>
                  </a:cubicBezTo>
                  <a:cubicBezTo>
                    <a:pt x="5010484" y="3863926"/>
                    <a:pt x="5010484" y="3830279"/>
                    <a:pt x="4840271" y="3658087"/>
                  </a:cubicBezTo>
                  <a:cubicBezTo>
                    <a:pt x="4670058" y="3485895"/>
                    <a:pt x="4147544" y="3088072"/>
                    <a:pt x="3818993" y="2731812"/>
                  </a:cubicBezTo>
                  <a:cubicBezTo>
                    <a:pt x="3490442" y="2375552"/>
                    <a:pt x="3239081" y="1922310"/>
                    <a:pt x="2868967" y="1520528"/>
                  </a:cubicBezTo>
                  <a:cubicBezTo>
                    <a:pt x="2498853" y="1118746"/>
                    <a:pt x="1916962" y="574461"/>
                    <a:pt x="1598307" y="321121"/>
                  </a:cubicBezTo>
                  <a:cubicBezTo>
                    <a:pt x="1279652" y="67781"/>
                    <a:pt x="1123294" y="10383"/>
                    <a:pt x="957040" y="487"/>
                  </a:cubicBezTo>
                  <a:cubicBezTo>
                    <a:pt x="790786" y="-9409"/>
                    <a:pt x="624531" y="133095"/>
                    <a:pt x="600780" y="261744"/>
                  </a:cubicBezTo>
                  <a:cubicBezTo>
                    <a:pt x="577029" y="390393"/>
                    <a:pt x="737663" y="618162"/>
                    <a:pt x="814536" y="772383"/>
                  </a:cubicBezTo>
                  <a:cubicBezTo>
                    <a:pt x="891409" y="926604"/>
                    <a:pt x="954253" y="1100601"/>
                    <a:pt x="1062018" y="1187069"/>
                  </a:cubicBezTo>
                  <a:cubicBezTo>
                    <a:pt x="1169783" y="1273537"/>
                    <a:pt x="1408460" y="1312806"/>
                    <a:pt x="1461123" y="1291193"/>
                  </a:cubicBezTo>
                  <a:cubicBezTo>
                    <a:pt x="1513786" y="1269580"/>
                    <a:pt x="1441801" y="1131170"/>
                    <a:pt x="1377997" y="1057391"/>
                  </a:cubicBezTo>
                  <a:cubicBezTo>
                    <a:pt x="1314193" y="983612"/>
                    <a:pt x="1156590" y="891831"/>
                    <a:pt x="1078298" y="848521"/>
                  </a:cubicBezTo>
                  <a:cubicBezTo>
                    <a:pt x="1000006" y="805211"/>
                    <a:pt x="940991" y="797528"/>
                    <a:pt x="908247" y="797528"/>
                  </a:cubicBezTo>
                  <a:cubicBezTo>
                    <a:pt x="875503" y="797528"/>
                    <a:pt x="821715" y="772616"/>
                    <a:pt x="831826" y="796134"/>
                  </a:cubicBezTo>
                  <a:cubicBezTo>
                    <a:pt x="841937" y="819652"/>
                    <a:pt x="827314" y="855511"/>
                    <a:pt x="968915" y="938638"/>
                  </a:cubicBezTo>
                  <a:cubicBezTo>
                    <a:pt x="1110516" y="1021765"/>
                    <a:pt x="1471637" y="1199894"/>
                    <a:pt x="1681435" y="1294897"/>
                  </a:cubicBezTo>
                  <a:cubicBezTo>
                    <a:pt x="1891233" y="1389900"/>
                    <a:pt x="2136466" y="1510917"/>
                    <a:pt x="2227700" y="1508653"/>
                  </a:cubicBezTo>
                  <a:cubicBezTo>
                    <a:pt x="2318934" y="1506389"/>
                    <a:pt x="2305396" y="1368540"/>
                    <a:pt x="2228840" y="1281312"/>
                  </a:cubicBezTo>
                  <a:cubicBezTo>
                    <a:pt x="2152284" y="1194084"/>
                    <a:pt x="1928679" y="1046640"/>
                    <a:pt x="1768362" y="985284"/>
                  </a:cubicBezTo>
                  <a:cubicBezTo>
                    <a:pt x="1608045" y="923928"/>
                    <a:pt x="1274269" y="866072"/>
                    <a:pt x="1113319" y="832710"/>
                  </a:cubicBezTo>
                  <a:cubicBezTo>
                    <a:pt x="952369" y="799348"/>
                    <a:pt x="967395" y="822402"/>
                    <a:pt x="802661" y="785114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8" name="Šipka dolů 7"/>
            <p:cNvSpPr/>
            <p:nvPr/>
          </p:nvSpPr>
          <p:spPr>
            <a:xfrm rot="18055351">
              <a:off x="3690424" y="3440174"/>
              <a:ext cx="241842" cy="432048"/>
            </a:xfrm>
            <a:prstGeom prst="downArrow">
              <a:avLst>
                <a:gd name="adj1" fmla="val 34260"/>
                <a:gd name="adj2" fmla="val 50000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12" name="Přímá spojnice 11"/>
            <p:cNvCxnSpPr/>
            <p:nvPr/>
          </p:nvCxnSpPr>
          <p:spPr>
            <a:xfrm flipV="1">
              <a:off x="4187129" y="599613"/>
              <a:ext cx="1179308" cy="1063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16"/>
            <p:cNvSpPr/>
            <p:nvPr/>
          </p:nvSpPr>
          <p:spPr>
            <a:xfrm>
              <a:off x="4724899" y="1678274"/>
              <a:ext cx="4093224" cy="502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 err="1"/>
                <a:t>Repolarizace</a:t>
              </a:r>
              <a:r>
                <a:rPr lang="cs-CZ" sz="1200" dirty="0"/>
                <a:t> komor (vlna T)</a:t>
              </a:r>
            </a:p>
          </p:txBody>
        </p:sp>
        <p:cxnSp>
          <p:nvCxnSpPr>
            <p:cNvPr id="18" name="Přímá spojnice 17"/>
            <p:cNvCxnSpPr/>
            <p:nvPr/>
          </p:nvCxnSpPr>
          <p:spPr>
            <a:xfrm flipV="1">
              <a:off x="5004047" y="2181195"/>
              <a:ext cx="650894" cy="876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bdélník 21"/>
            <p:cNvSpPr/>
            <p:nvPr/>
          </p:nvSpPr>
          <p:spPr>
            <a:xfrm>
              <a:off x="3203848" y="5001292"/>
              <a:ext cx="2799427" cy="838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/>
                <a:t>Depolarizace síní (vlna P)</a:t>
              </a:r>
            </a:p>
          </p:txBody>
        </p:sp>
        <p:cxnSp>
          <p:nvCxnSpPr>
            <p:cNvPr id="23" name="Přímá spojnice 22"/>
            <p:cNvCxnSpPr/>
            <p:nvPr/>
          </p:nvCxnSpPr>
          <p:spPr>
            <a:xfrm flipH="1" flipV="1">
              <a:off x="4058803" y="2878999"/>
              <a:ext cx="353963" cy="2172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2658149" y="2242027"/>
              <a:ext cx="113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bdélník 18"/>
            <p:cNvSpPr/>
            <p:nvPr/>
          </p:nvSpPr>
          <p:spPr>
            <a:xfrm>
              <a:off x="7092281" y="5644459"/>
              <a:ext cx="1725842" cy="838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b="1" dirty="0">
                  <a:solidFill>
                    <a:srgbClr val="FF0000"/>
                  </a:solidFill>
                </a:rPr>
                <a:t>Kmit R ve II svodu</a:t>
              </a:r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1001707" y="2047607"/>
              <a:ext cx="1725842" cy="838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b="1" dirty="0">
                  <a:solidFill>
                    <a:srgbClr val="D60093"/>
                  </a:solidFill>
                </a:rPr>
                <a:t>Kmit Q ve II svodu</a:t>
              </a:r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285734" y="859217"/>
              <a:ext cx="1725842" cy="78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100" b="1" dirty="0">
                  <a:solidFill>
                    <a:srgbClr val="FF0000"/>
                  </a:solidFill>
                </a:rPr>
                <a:t>Kmit S ve II svodu</a:t>
              </a:r>
            </a:p>
          </p:txBody>
        </p:sp>
        <p:cxnSp>
          <p:nvCxnSpPr>
            <p:cNvPr id="24" name="Přímá spojnice 23"/>
            <p:cNvCxnSpPr>
              <a:stCxn id="21" idx="2"/>
            </p:cNvCxnSpPr>
            <p:nvPr/>
          </p:nvCxnSpPr>
          <p:spPr>
            <a:xfrm>
              <a:off x="3148656" y="1641538"/>
              <a:ext cx="4376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stCxn id="6" idx="6"/>
            </p:cNvCxnSpPr>
            <p:nvPr/>
          </p:nvCxnSpPr>
          <p:spPr>
            <a:xfrm>
              <a:off x="7612083" y="5296395"/>
              <a:ext cx="0" cy="348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Volný tvar 39"/>
          <p:cNvSpPr/>
          <p:nvPr/>
        </p:nvSpPr>
        <p:spPr>
          <a:xfrm rot="2140943" flipH="1">
            <a:off x="1025433" y="554125"/>
            <a:ext cx="2109089" cy="1619721"/>
          </a:xfrm>
          <a:custGeom>
            <a:avLst/>
            <a:gdLst>
              <a:gd name="connsiteX0" fmla="*/ 1151906 w 1151906"/>
              <a:gd name="connsiteY0" fmla="*/ 944088 h 966147"/>
              <a:gd name="connsiteX1" fmla="*/ 1128155 w 1151906"/>
              <a:gd name="connsiteY1" fmla="*/ 843148 h 966147"/>
              <a:gd name="connsiteX2" fmla="*/ 1039090 w 1151906"/>
              <a:gd name="connsiteY2" fmla="*/ 860961 h 966147"/>
              <a:gd name="connsiteX3" fmla="*/ 884711 w 1151906"/>
              <a:gd name="connsiteY3" fmla="*/ 884712 h 966147"/>
              <a:gd name="connsiteX4" fmla="*/ 884711 w 1151906"/>
              <a:gd name="connsiteY4" fmla="*/ 760021 h 966147"/>
              <a:gd name="connsiteX5" fmla="*/ 884711 w 1151906"/>
              <a:gd name="connsiteY5" fmla="*/ 724395 h 966147"/>
              <a:gd name="connsiteX6" fmla="*/ 789709 w 1151906"/>
              <a:gd name="connsiteY6" fmla="*/ 641268 h 966147"/>
              <a:gd name="connsiteX7" fmla="*/ 706581 w 1151906"/>
              <a:gd name="connsiteY7" fmla="*/ 676894 h 966147"/>
              <a:gd name="connsiteX8" fmla="*/ 397823 w 1151906"/>
              <a:gd name="connsiteY8" fmla="*/ 920338 h 966147"/>
              <a:gd name="connsiteX9" fmla="*/ 356259 w 1151906"/>
              <a:gd name="connsiteY9" fmla="*/ 944088 h 966147"/>
              <a:gd name="connsiteX10" fmla="*/ 546264 w 1151906"/>
              <a:gd name="connsiteY10" fmla="*/ 676894 h 966147"/>
              <a:gd name="connsiteX11" fmla="*/ 777833 w 1151906"/>
              <a:gd name="connsiteY11" fmla="*/ 356260 h 966147"/>
              <a:gd name="connsiteX12" fmla="*/ 878774 w 1151906"/>
              <a:gd name="connsiteY12" fmla="*/ 207818 h 966147"/>
              <a:gd name="connsiteX13" fmla="*/ 896587 w 1151906"/>
              <a:gd name="connsiteY13" fmla="*/ 178130 h 966147"/>
              <a:gd name="connsiteX14" fmla="*/ 730332 w 1151906"/>
              <a:gd name="connsiteY14" fmla="*/ 314696 h 966147"/>
              <a:gd name="connsiteX15" fmla="*/ 552202 w 1151906"/>
              <a:gd name="connsiteY15" fmla="*/ 445325 h 966147"/>
              <a:gd name="connsiteX16" fmla="*/ 552202 w 1151906"/>
              <a:gd name="connsiteY16" fmla="*/ 445325 h 966147"/>
              <a:gd name="connsiteX17" fmla="*/ 504701 w 1151906"/>
              <a:gd name="connsiteY17" fmla="*/ 409699 h 966147"/>
              <a:gd name="connsiteX18" fmla="*/ 415636 w 1151906"/>
              <a:gd name="connsiteY18" fmla="*/ 356260 h 966147"/>
              <a:gd name="connsiteX19" fmla="*/ 457200 w 1151906"/>
              <a:gd name="connsiteY19" fmla="*/ 201881 h 966147"/>
              <a:gd name="connsiteX20" fmla="*/ 457200 w 1151906"/>
              <a:gd name="connsiteY20" fmla="*/ 89065 h 966147"/>
              <a:gd name="connsiteX21" fmla="*/ 409698 w 1151906"/>
              <a:gd name="connsiteY21" fmla="*/ 23751 h 966147"/>
              <a:gd name="connsiteX22" fmla="*/ 273132 w 1151906"/>
              <a:gd name="connsiteY22" fmla="*/ 17813 h 966147"/>
              <a:gd name="connsiteX23" fmla="*/ 112815 w 1151906"/>
              <a:gd name="connsiteY23" fmla="*/ 65314 h 966147"/>
              <a:gd name="connsiteX24" fmla="*/ 95002 w 1151906"/>
              <a:gd name="connsiteY24" fmla="*/ 65314 h 966147"/>
              <a:gd name="connsiteX25" fmla="*/ 0 w 1151906"/>
              <a:gd name="connsiteY25" fmla="*/ 0 h 966147"/>
              <a:gd name="connsiteX0" fmla="*/ 1662535 w 1662535"/>
              <a:gd name="connsiteY0" fmla="*/ 1310774 h 1332833"/>
              <a:gd name="connsiteX1" fmla="*/ 1638784 w 1662535"/>
              <a:gd name="connsiteY1" fmla="*/ 1209834 h 1332833"/>
              <a:gd name="connsiteX2" fmla="*/ 1549719 w 1662535"/>
              <a:gd name="connsiteY2" fmla="*/ 1227647 h 1332833"/>
              <a:gd name="connsiteX3" fmla="*/ 1395340 w 1662535"/>
              <a:gd name="connsiteY3" fmla="*/ 1251398 h 1332833"/>
              <a:gd name="connsiteX4" fmla="*/ 1395340 w 1662535"/>
              <a:gd name="connsiteY4" fmla="*/ 1126707 h 1332833"/>
              <a:gd name="connsiteX5" fmla="*/ 1395340 w 1662535"/>
              <a:gd name="connsiteY5" fmla="*/ 1091081 h 1332833"/>
              <a:gd name="connsiteX6" fmla="*/ 1300338 w 1662535"/>
              <a:gd name="connsiteY6" fmla="*/ 1007954 h 1332833"/>
              <a:gd name="connsiteX7" fmla="*/ 1217210 w 1662535"/>
              <a:gd name="connsiteY7" fmla="*/ 1043580 h 1332833"/>
              <a:gd name="connsiteX8" fmla="*/ 908452 w 1662535"/>
              <a:gd name="connsiteY8" fmla="*/ 1287024 h 1332833"/>
              <a:gd name="connsiteX9" fmla="*/ 866888 w 1662535"/>
              <a:gd name="connsiteY9" fmla="*/ 1310774 h 1332833"/>
              <a:gd name="connsiteX10" fmla="*/ 1056893 w 1662535"/>
              <a:gd name="connsiteY10" fmla="*/ 1043580 h 1332833"/>
              <a:gd name="connsiteX11" fmla="*/ 1288462 w 1662535"/>
              <a:gd name="connsiteY11" fmla="*/ 722946 h 1332833"/>
              <a:gd name="connsiteX12" fmla="*/ 1389403 w 1662535"/>
              <a:gd name="connsiteY12" fmla="*/ 574504 h 1332833"/>
              <a:gd name="connsiteX13" fmla="*/ 1407216 w 1662535"/>
              <a:gd name="connsiteY13" fmla="*/ 544816 h 1332833"/>
              <a:gd name="connsiteX14" fmla="*/ 1240961 w 1662535"/>
              <a:gd name="connsiteY14" fmla="*/ 681382 h 1332833"/>
              <a:gd name="connsiteX15" fmla="*/ 1062831 w 1662535"/>
              <a:gd name="connsiteY15" fmla="*/ 812011 h 1332833"/>
              <a:gd name="connsiteX16" fmla="*/ 1062831 w 1662535"/>
              <a:gd name="connsiteY16" fmla="*/ 812011 h 1332833"/>
              <a:gd name="connsiteX17" fmla="*/ 1015330 w 1662535"/>
              <a:gd name="connsiteY17" fmla="*/ 776385 h 1332833"/>
              <a:gd name="connsiteX18" fmla="*/ 926265 w 1662535"/>
              <a:gd name="connsiteY18" fmla="*/ 722946 h 1332833"/>
              <a:gd name="connsiteX19" fmla="*/ 967829 w 1662535"/>
              <a:gd name="connsiteY19" fmla="*/ 568567 h 1332833"/>
              <a:gd name="connsiteX20" fmla="*/ 967829 w 1662535"/>
              <a:gd name="connsiteY20" fmla="*/ 455751 h 1332833"/>
              <a:gd name="connsiteX21" fmla="*/ 920327 w 1662535"/>
              <a:gd name="connsiteY21" fmla="*/ 390437 h 1332833"/>
              <a:gd name="connsiteX22" fmla="*/ 783761 w 1662535"/>
              <a:gd name="connsiteY22" fmla="*/ 384499 h 1332833"/>
              <a:gd name="connsiteX23" fmla="*/ 623444 w 1662535"/>
              <a:gd name="connsiteY23" fmla="*/ 432000 h 1332833"/>
              <a:gd name="connsiteX24" fmla="*/ 605631 w 1662535"/>
              <a:gd name="connsiteY24" fmla="*/ 432000 h 1332833"/>
              <a:gd name="connsiteX25" fmla="*/ 0 w 1662535"/>
              <a:gd name="connsiteY25" fmla="*/ 0 h 1332833"/>
              <a:gd name="connsiteX0" fmla="*/ 1662535 w 1662535"/>
              <a:gd name="connsiteY0" fmla="*/ 1310774 h 1332833"/>
              <a:gd name="connsiteX1" fmla="*/ 1638784 w 1662535"/>
              <a:gd name="connsiteY1" fmla="*/ 1209834 h 1332833"/>
              <a:gd name="connsiteX2" fmla="*/ 1549719 w 1662535"/>
              <a:gd name="connsiteY2" fmla="*/ 1227647 h 1332833"/>
              <a:gd name="connsiteX3" fmla="*/ 1395340 w 1662535"/>
              <a:gd name="connsiteY3" fmla="*/ 1251398 h 1332833"/>
              <a:gd name="connsiteX4" fmla="*/ 1395340 w 1662535"/>
              <a:gd name="connsiteY4" fmla="*/ 1126707 h 1332833"/>
              <a:gd name="connsiteX5" fmla="*/ 1395340 w 1662535"/>
              <a:gd name="connsiteY5" fmla="*/ 1091081 h 1332833"/>
              <a:gd name="connsiteX6" fmla="*/ 1300338 w 1662535"/>
              <a:gd name="connsiteY6" fmla="*/ 1007954 h 1332833"/>
              <a:gd name="connsiteX7" fmla="*/ 1217210 w 1662535"/>
              <a:gd name="connsiteY7" fmla="*/ 1043580 h 1332833"/>
              <a:gd name="connsiteX8" fmla="*/ 908452 w 1662535"/>
              <a:gd name="connsiteY8" fmla="*/ 1287024 h 1332833"/>
              <a:gd name="connsiteX9" fmla="*/ 866888 w 1662535"/>
              <a:gd name="connsiteY9" fmla="*/ 1310774 h 1332833"/>
              <a:gd name="connsiteX10" fmla="*/ 1056893 w 1662535"/>
              <a:gd name="connsiteY10" fmla="*/ 1043580 h 1332833"/>
              <a:gd name="connsiteX11" fmla="*/ 1288462 w 1662535"/>
              <a:gd name="connsiteY11" fmla="*/ 722946 h 1332833"/>
              <a:gd name="connsiteX12" fmla="*/ 1389403 w 1662535"/>
              <a:gd name="connsiteY12" fmla="*/ 574504 h 1332833"/>
              <a:gd name="connsiteX13" fmla="*/ 1407216 w 1662535"/>
              <a:gd name="connsiteY13" fmla="*/ 544816 h 1332833"/>
              <a:gd name="connsiteX14" fmla="*/ 1240961 w 1662535"/>
              <a:gd name="connsiteY14" fmla="*/ 681382 h 1332833"/>
              <a:gd name="connsiteX15" fmla="*/ 1062831 w 1662535"/>
              <a:gd name="connsiteY15" fmla="*/ 812011 h 1332833"/>
              <a:gd name="connsiteX16" fmla="*/ 1062831 w 1662535"/>
              <a:gd name="connsiteY16" fmla="*/ 812011 h 1332833"/>
              <a:gd name="connsiteX17" fmla="*/ 1015330 w 1662535"/>
              <a:gd name="connsiteY17" fmla="*/ 776385 h 1332833"/>
              <a:gd name="connsiteX18" fmla="*/ 926265 w 1662535"/>
              <a:gd name="connsiteY18" fmla="*/ 722946 h 1332833"/>
              <a:gd name="connsiteX19" fmla="*/ 967829 w 1662535"/>
              <a:gd name="connsiteY19" fmla="*/ 568567 h 1332833"/>
              <a:gd name="connsiteX20" fmla="*/ 967829 w 1662535"/>
              <a:gd name="connsiteY20" fmla="*/ 455751 h 1332833"/>
              <a:gd name="connsiteX21" fmla="*/ 920327 w 1662535"/>
              <a:gd name="connsiteY21" fmla="*/ 390437 h 1332833"/>
              <a:gd name="connsiteX22" fmla="*/ 783761 w 1662535"/>
              <a:gd name="connsiteY22" fmla="*/ 384499 h 1332833"/>
              <a:gd name="connsiteX23" fmla="*/ 623444 w 1662535"/>
              <a:gd name="connsiteY23" fmla="*/ 432000 h 1332833"/>
              <a:gd name="connsiteX24" fmla="*/ 214429 w 1662535"/>
              <a:gd name="connsiteY24" fmla="*/ 127623 h 1332833"/>
              <a:gd name="connsiteX25" fmla="*/ 0 w 1662535"/>
              <a:gd name="connsiteY25" fmla="*/ 0 h 1332833"/>
              <a:gd name="connsiteX0" fmla="*/ 1662535 w 1662535"/>
              <a:gd name="connsiteY0" fmla="*/ 1310774 h 1332833"/>
              <a:gd name="connsiteX1" fmla="*/ 1638784 w 1662535"/>
              <a:gd name="connsiteY1" fmla="*/ 1209834 h 1332833"/>
              <a:gd name="connsiteX2" fmla="*/ 1549719 w 1662535"/>
              <a:gd name="connsiteY2" fmla="*/ 1227647 h 1332833"/>
              <a:gd name="connsiteX3" fmla="*/ 1395340 w 1662535"/>
              <a:gd name="connsiteY3" fmla="*/ 1251398 h 1332833"/>
              <a:gd name="connsiteX4" fmla="*/ 1395340 w 1662535"/>
              <a:gd name="connsiteY4" fmla="*/ 1126707 h 1332833"/>
              <a:gd name="connsiteX5" fmla="*/ 1395340 w 1662535"/>
              <a:gd name="connsiteY5" fmla="*/ 1091081 h 1332833"/>
              <a:gd name="connsiteX6" fmla="*/ 1300338 w 1662535"/>
              <a:gd name="connsiteY6" fmla="*/ 1007954 h 1332833"/>
              <a:gd name="connsiteX7" fmla="*/ 1217210 w 1662535"/>
              <a:gd name="connsiteY7" fmla="*/ 1043580 h 1332833"/>
              <a:gd name="connsiteX8" fmla="*/ 908452 w 1662535"/>
              <a:gd name="connsiteY8" fmla="*/ 1287024 h 1332833"/>
              <a:gd name="connsiteX9" fmla="*/ 866888 w 1662535"/>
              <a:gd name="connsiteY9" fmla="*/ 1310774 h 1332833"/>
              <a:gd name="connsiteX10" fmla="*/ 1056893 w 1662535"/>
              <a:gd name="connsiteY10" fmla="*/ 1043580 h 1332833"/>
              <a:gd name="connsiteX11" fmla="*/ 1288462 w 1662535"/>
              <a:gd name="connsiteY11" fmla="*/ 722946 h 1332833"/>
              <a:gd name="connsiteX12" fmla="*/ 1389403 w 1662535"/>
              <a:gd name="connsiteY12" fmla="*/ 574504 h 1332833"/>
              <a:gd name="connsiteX13" fmla="*/ 1407216 w 1662535"/>
              <a:gd name="connsiteY13" fmla="*/ 544816 h 1332833"/>
              <a:gd name="connsiteX14" fmla="*/ 1240961 w 1662535"/>
              <a:gd name="connsiteY14" fmla="*/ 681382 h 1332833"/>
              <a:gd name="connsiteX15" fmla="*/ 1062831 w 1662535"/>
              <a:gd name="connsiteY15" fmla="*/ 812011 h 1332833"/>
              <a:gd name="connsiteX16" fmla="*/ 1062831 w 1662535"/>
              <a:gd name="connsiteY16" fmla="*/ 812011 h 1332833"/>
              <a:gd name="connsiteX17" fmla="*/ 1015330 w 1662535"/>
              <a:gd name="connsiteY17" fmla="*/ 776385 h 1332833"/>
              <a:gd name="connsiteX18" fmla="*/ 926265 w 1662535"/>
              <a:gd name="connsiteY18" fmla="*/ 722946 h 1332833"/>
              <a:gd name="connsiteX19" fmla="*/ 967829 w 1662535"/>
              <a:gd name="connsiteY19" fmla="*/ 568567 h 1332833"/>
              <a:gd name="connsiteX20" fmla="*/ 967829 w 1662535"/>
              <a:gd name="connsiteY20" fmla="*/ 455751 h 1332833"/>
              <a:gd name="connsiteX21" fmla="*/ 920327 w 1662535"/>
              <a:gd name="connsiteY21" fmla="*/ 390437 h 1332833"/>
              <a:gd name="connsiteX22" fmla="*/ 783761 w 1662535"/>
              <a:gd name="connsiteY22" fmla="*/ 384499 h 1332833"/>
              <a:gd name="connsiteX23" fmla="*/ 382823 w 1662535"/>
              <a:gd name="connsiteY23" fmla="*/ 130217 h 1332833"/>
              <a:gd name="connsiteX24" fmla="*/ 214429 w 1662535"/>
              <a:gd name="connsiteY24" fmla="*/ 127623 h 1332833"/>
              <a:gd name="connsiteX25" fmla="*/ 0 w 1662535"/>
              <a:gd name="connsiteY25" fmla="*/ 0 h 1332833"/>
              <a:gd name="connsiteX0" fmla="*/ 1662535 w 1662535"/>
              <a:gd name="connsiteY0" fmla="*/ 1310774 h 1332833"/>
              <a:gd name="connsiteX1" fmla="*/ 1638784 w 1662535"/>
              <a:gd name="connsiteY1" fmla="*/ 1209834 h 1332833"/>
              <a:gd name="connsiteX2" fmla="*/ 1549719 w 1662535"/>
              <a:gd name="connsiteY2" fmla="*/ 1227647 h 1332833"/>
              <a:gd name="connsiteX3" fmla="*/ 1395340 w 1662535"/>
              <a:gd name="connsiteY3" fmla="*/ 1251398 h 1332833"/>
              <a:gd name="connsiteX4" fmla="*/ 1395340 w 1662535"/>
              <a:gd name="connsiteY4" fmla="*/ 1126707 h 1332833"/>
              <a:gd name="connsiteX5" fmla="*/ 1395340 w 1662535"/>
              <a:gd name="connsiteY5" fmla="*/ 1091081 h 1332833"/>
              <a:gd name="connsiteX6" fmla="*/ 1300338 w 1662535"/>
              <a:gd name="connsiteY6" fmla="*/ 1007954 h 1332833"/>
              <a:gd name="connsiteX7" fmla="*/ 1217210 w 1662535"/>
              <a:gd name="connsiteY7" fmla="*/ 1043580 h 1332833"/>
              <a:gd name="connsiteX8" fmla="*/ 908452 w 1662535"/>
              <a:gd name="connsiteY8" fmla="*/ 1287024 h 1332833"/>
              <a:gd name="connsiteX9" fmla="*/ 866888 w 1662535"/>
              <a:gd name="connsiteY9" fmla="*/ 1310774 h 1332833"/>
              <a:gd name="connsiteX10" fmla="*/ 1056893 w 1662535"/>
              <a:gd name="connsiteY10" fmla="*/ 1043580 h 1332833"/>
              <a:gd name="connsiteX11" fmla="*/ 1288462 w 1662535"/>
              <a:gd name="connsiteY11" fmla="*/ 722946 h 1332833"/>
              <a:gd name="connsiteX12" fmla="*/ 1389403 w 1662535"/>
              <a:gd name="connsiteY12" fmla="*/ 574504 h 1332833"/>
              <a:gd name="connsiteX13" fmla="*/ 1407216 w 1662535"/>
              <a:gd name="connsiteY13" fmla="*/ 544816 h 1332833"/>
              <a:gd name="connsiteX14" fmla="*/ 1240961 w 1662535"/>
              <a:gd name="connsiteY14" fmla="*/ 681382 h 1332833"/>
              <a:gd name="connsiteX15" fmla="*/ 1062831 w 1662535"/>
              <a:gd name="connsiteY15" fmla="*/ 812011 h 1332833"/>
              <a:gd name="connsiteX16" fmla="*/ 1062831 w 1662535"/>
              <a:gd name="connsiteY16" fmla="*/ 812011 h 1332833"/>
              <a:gd name="connsiteX17" fmla="*/ 1015330 w 1662535"/>
              <a:gd name="connsiteY17" fmla="*/ 776385 h 1332833"/>
              <a:gd name="connsiteX18" fmla="*/ 926265 w 1662535"/>
              <a:gd name="connsiteY18" fmla="*/ 722946 h 1332833"/>
              <a:gd name="connsiteX19" fmla="*/ 967829 w 1662535"/>
              <a:gd name="connsiteY19" fmla="*/ 568567 h 1332833"/>
              <a:gd name="connsiteX20" fmla="*/ 967829 w 1662535"/>
              <a:gd name="connsiteY20" fmla="*/ 455751 h 1332833"/>
              <a:gd name="connsiteX21" fmla="*/ 920327 w 1662535"/>
              <a:gd name="connsiteY21" fmla="*/ 390437 h 1332833"/>
              <a:gd name="connsiteX22" fmla="*/ 559808 w 1662535"/>
              <a:gd name="connsiteY22" fmla="*/ 59505 h 1332833"/>
              <a:gd name="connsiteX23" fmla="*/ 382823 w 1662535"/>
              <a:gd name="connsiteY23" fmla="*/ 130217 h 1332833"/>
              <a:gd name="connsiteX24" fmla="*/ 214429 w 1662535"/>
              <a:gd name="connsiteY24" fmla="*/ 127623 h 1332833"/>
              <a:gd name="connsiteX25" fmla="*/ 0 w 1662535"/>
              <a:gd name="connsiteY25" fmla="*/ 0 h 1332833"/>
              <a:gd name="connsiteX0" fmla="*/ 1662535 w 1662535"/>
              <a:gd name="connsiteY0" fmla="*/ 1310774 h 1332833"/>
              <a:gd name="connsiteX1" fmla="*/ 1638784 w 1662535"/>
              <a:gd name="connsiteY1" fmla="*/ 1209834 h 1332833"/>
              <a:gd name="connsiteX2" fmla="*/ 1549719 w 1662535"/>
              <a:gd name="connsiteY2" fmla="*/ 1227647 h 1332833"/>
              <a:gd name="connsiteX3" fmla="*/ 1395340 w 1662535"/>
              <a:gd name="connsiteY3" fmla="*/ 1251398 h 1332833"/>
              <a:gd name="connsiteX4" fmla="*/ 1395340 w 1662535"/>
              <a:gd name="connsiteY4" fmla="*/ 1126707 h 1332833"/>
              <a:gd name="connsiteX5" fmla="*/ 1395340 w 1662535"/>
              <a:gd name="connsiteY5" fmla="*/ 1091081 h 1332833"/>
              <a:gd name="connsiteX6" fmla="*/ 1300338 w 1662535"/>
              <a:gd name="connsiteY6" fmla="*/ 1007954 h 1332833"/>
              <a:gd name="connsiteX7" fmla="*/ 1217210 w 1662535"/>
              <a:gd name="connsiteY7" fmla="*/ 1043580 h 1332833"/>
              <a:gd name="connsiteX8" fmla="*/ 908452 w 1662535"/>
              <a:gd name="connsiteY8" fmla="*/ 1287024 h 1332833"/>
              <a:gd name="connsiteX9" fmla="*/ 866888 w 1662535"/>
              <a:gd name="connsiteY9" fmla="*/ 1310774 h 1332833"/>
              <a:gd name="connsiteX10" fmla="*/ 1056893 w 1662535"/>
              <a:gd name="connsiteY10" fmla="*/ 1043580 h 1332833"/>
              <a:gd name="connsiteX11" fmla="*/ 1288462 w 1662535"/>
              <a:gd name="connsiteY11" fmla="*/ 722946 h 1332833"/>
              <a:gd name="connsiteX12" fmla="*/ 1389403 w 1662535"/>
              <a:gd name="connsiteY12" fmla="*/ 574504 h 1332833"/>
              <a:gd name="connsiteX13" fmla="*/ 1407216 w 1662535"/>
              <a:gd name="connsiteY13" fmla="*/ 544816 h 1332833"/>
              <a:gd name="connsiteX14" fmla="*/ 1240961 w 1662535"/>
              <a:gd name="connsiteY14" fmla="*/ 681382 h 1332833"/>
              <a:gd name="connsiteX15" fmla="*/ 1062831 w 1662535"/>
              <a:gd name="connsiteY15" fmla="*/ 812011 h 1332833"/>
              <a:gd name="connsiteX16" fmla="*/ 1062831 w 1662535"/>
              <a:gd name="connsiteY16" fmla="*/ 812011 h 1332833"/>
              <a:gd name="connsiteX17" fmla="*/ 1015330 w 1662535"/>
              <a:gd name="connsiteY17" fmla="*/ 776385 h 1332833"/>
              <a:gd name="connsiteX18" fmla="*/ 926265 w 1662535"/>
              <a:gd name="connsiteY18" fmla="*/ 722946 h 1332833"/>
              <a:gd name="connsiteX19" fmla="*/ 967829 w 1662535"/>
              <a:gd name="connsiteY19" fmla="*/ 568567 h 1332833"/>
              <a:gd name="connsiteX20" fmla="*/ 967829 w 1662535"/>
              <a:gd name="connsiteY20" fmla="*/ 455751 h 1332833"/>
              <a:gd name="connsiteX21" fmla="*/ 692792 w 1662535"/>
              <a:gd name="connsiteY21" fmla="*/ 168410 h 1332833"/>
              <a:gd name="connsiteX22" fmla="*/ 559808 w 1662535"/>
              <a:gd name="connsiteY22" fmla="*/ 59505 h 1332833"/>
              <a:gd name="connsiteX23" fmla="*/ 382823 w 1662535"/>
              <a:gd name="connsiteY23" fmla="*/ 130217 h 1332833"/>
              <a:gd name="connsiteX24" fmla="*/ 214429 w 1662535"/>
              <a:gd name="connsiteY24" fmla="*/ 127623 h 1332833"/>
              <a:gd name="connsiteX25" fmla="*/ 0 w 1662535"/>
              <a:gd name="connsiteY25" fmla="*/ 0 h 1332833"/>
              <a:gd name="connsiteX0" fmla="*/ 1662535 w 1662535"/>
              <a:gd name="connsiteY0" fmla="*/ 1310774 h 1332833"/>
              <a:gd name="connsiteX1" fmla="*/ 1638784 w 1662535"/>
              <a:gd name="connsiteY1" fmla="*/ 1209834 h 1332833"/>
              <a:gd name="connsiteX2" fmla="*/ 1549719 w 1662535"/>
              <a:gd name="connsiteY2" fmla="*/ 1227647 h 1332833"/>
              <a:gd name="connsiteX3" fmla="*/ 1395340 w 1662535"/>
              <a:gd name="connsiteY3" fmla="*/ 1251398 h 1332833"/>
              <a:gd name="connsiteX4" fmla="*/ 1395340 w 1662535"/>
              <a:gd name="connsiteY4" fmla="*/ 1126707 h 1332833"/>
              <a:gd name="connsiteX5" fmla="*/ 1395340 w 1662535"/>
              <a:gd name="connsiteY5" fmla="*/ 1091081 h 1332833"/>
              <a:gd name="connsiteX6" fmla="*/ 1300338 w 1662535"/>
              <a:gd name="connsiteY6" fmla="*/ 1007954 h 1332833"/>
              <a:gd name="connsiteX7" fmla="*/ 1217210 w 1662535"/>
              <a:gd name="connsiteY7" fmla="*/ 1043580 h 1332833"/>
              <a:gd name="connsiteX8" fmla="*/ 908452 w 1662535"/>
              <a:gd name="connsiteY8" fmla="*/ 1287024 h 1332833"/>
              <a:gd name="connsiteX9" fmla="*/ 866888 w 1662535"/>
              <a:gd name="connsiteY9" fmla="*/ 1310774 h 1332833"/>
              <a:gd name="connsiteX10" fmla="*/ 1056893 w 1662535"/>
              <a:gd name="connsiteY10" fmla="*/ 1043580 h 1332833"/>
              <a:gd name="connsiteX11" fmla="*/ 1288462 w 1662535"/>
              <a:gd name="connsiteY11" fmla="*/ 722946 h 1332833"/>
              <a:gd name="connsiteX12" fmla="*/ 1389403 w 1662535"/>
              <a:gd name="connsiteY12" fmla="*/ 574504 h 1332833"/>
              <a:gd name="connsiteX13" fmla="*/ 1407216 w 1662535"/>
              <a:gd name="connsiteY13" fmla="*/ 544816 h 1332833"/>
              <a:gd name="connsiteX14" fmla="*/ 1240961 w 1662535"/>
              <a:gd name="connsiteY14" fmla="*/ 681382 h 1332833"/>
              <a:gd name="connsiteX15" fmla="*/ 1062831 w 1662535"/>
              <a:gd name="connsiteY15" fmla="*/ 812011 h 1332833"/>
              <a:gd name="connsiteX16" fmla="*/ 1062831 w 1662535"/>
              <a:gd name="connsiteY16" fmla="*/ 812011 h 1332833"/>
              <a:gd name="connsiteX17" fmla="*/ 1015330 w 1662535"/>
              <a:gd name="connsiteY17" fmla="*/ 776385 h 1332833"/>
              <a:gd name="connsiteX18" fmla="*/ 926265 w 1662535"/>
              <a:gd name="connsiteY18" fmla="*/ 722946 h 1332833"/>
              <a:gd name="connsiteX19" fmla="*/ 967829 w 1662535"/>
              <a:gd name="connsiteY19" fmla="*/ 568567 h 1332833"/>
              <a:gd name="connsiteX20" fmla="*/ 771034 w 1662535"/>
              <a:gd name="connsiteY20" fmla="*/ 337885 h 1332833"/>
              <a:gd name="connsiteX21" fmla="*/ 692792 w 1662535"/>
              <a:gd name="connsiteY21" fmla="*/ 168410 h 1332833"/>
              <a:gd name="connsiteX22" fmla="*/ 559808 w 1662535"/>
              <a:gd name="connsiteY22" fmla="*/ 59505 h 1332833"/>
              <a:gd name="connsiteX23" fmla="*/ 382823 w 1662535"/>
              <a:gd name="connsiteY23" fmla="*/ 130217 h 1332833"/>
              <a:gd name="connsiteX24" fmla="*/ 214429 w 1662535"/>
              <a:gd name="connsiteY24" fmla="*/ 127623 h 1332833"/>
              <a:gd name="connsiteX25" fmla="*/ 0 w 1662535"/>
              <a:gd name="connsiteY25" fmla="*/ 0 h 1332833"/>
              <a:gd name="connsiteX0" fmla="*/ 1662535 w 1662535"/>
              <a:gd name="connsiteY0" fmla="*/ 1310774 h 1332833"/>
              <a:gd name="connsiteX1" fmla="*/ 1638784 w 1662535"/>
              <a:gd name="connsiteY1" fmla="*/ 1209834 h 1332833"/>
              <a:gd name="connsiteX2" fmla="*/ 1549719 w 1662535"/>
              <a:gd name="connsiteY2" fmla="*/ 1227647 h 1332833"/>
              <a:gd name="connsiteX3" fmla="*/ 1395340 w 1662535"/>
              <a:gd name="connsiteY3" fmla="*/ 1251398 h 1332833"/>
              <a:gd name="connsiteX4" fmla="*/ 1395340 w 1662535"/>
              <a:gd name="connsiteY4" fmla="*/ 1126707 h 1332833"/>
              <a:gd name="connsiteX5" fmla="*/ 1395340 w 1662535"/>
              <a:gd name="connsiteY5" fmla="*/ 1091081 h 1332833"/>
              <a:gd name="connsiteX6" fmla="*/ 1300338 w 1662535"/>
              <a:gd name="connsiteY6" fmla="*/ 1007954 h 1332833"/>
              <a:gd name="connsiteX7" fmla="*/ 1217210 w 1662535"/>
              <a:gd name="connsiteY7" fmla="*/ 1043580 h 1332833"/>
              <a:gd name="connsiteX8" fmla="*/ 908452 w 1662535"/>
              <a:gd name="connsiteY8" fmla="*/ 1287024 h 1332833"/>
              <a:gd name="connsiteX9" fmla="*/ 866888 w 1662535"/>
              <a:gd name="connsiteY9" fmla="*/ 1310774 h 1332833"/>
              <a:gd name="connsiteX10" fmla="*/ 1056893 w 1662535"/>
              <a:gd name="connsiteY10" fmla="*/ 1043580 h 1332833"/>
              <a:gd name="connsiteX11" fmla="*/ 1288462 w 1662535"/>
              <a:gd name="connsiteY11" fmla="*/ 722946 h 1332833"/>
              <a:gd name="connsiteX12" fmla="*/ 1389403 w 1662535"/>
              <a:gd name="connsiteY12" fmla="*/ 574504 h 1332833"/>
              <a:gd name="connsiteX13" fmla="*/ 1407216 w 1662535"/>
              <a:gd name="connsiteY13" fmla="*/ 544816 h 1332833"/>
              <a:gd name="connsiteX14" fmla="*/ 1240961 w 1662535"/>
              <a:gd name="connsiteY14" fmla="*/ 681382 h 1332833"/>
              <a:gd name="connsiteX15" fmla="*/ 1062831 w 1662535"/>
              <a:gd name="connsiteY15" fmla="*/ 812011 h 1332833"/>
              <a:gd name="connsiteX16" fmla="*/ 1062831 w 1662535"/>
              <a:gd name="connsiteY16" fmla="*/ 812011 h 1332833"/>
              <a:gd name="connsiteX17" fmla="*/ 1015330 w 1662535"/>
              <a:gd name="connsiteY17" fmla="*/ 776385 h 1332833"/>
              <a:gd name="connsiteX18" fmla="*/ 926265 w 1662535"/>
              <a:gd name="connsiteY18" fmla="*/ 722946 h 1332833"/>
              <a:gd name="connsiteX19" fmla="*/ 740866 w 1662535"/>
              <a:gd name="connsiteY19" fmla="*/ 558028 h 1332833"/>
              <a:gd name="connsiteX20" fmla="*/ 771034 w 1662535"/>
              <a:gd name="connsiteY20" fmla="*/ 337885 h 1332833"/>
              <a:gd name="connsiteX21" fmla="*/ 692792 w 1662535"/>
              <a:gd name="connsiteY21" fmla="*/ 168410 h 1332833"/>
              <a:gd name="connsiteX22" fmla="*/ 559808 w 1662535"/>
              <a:gd name="connsiteY22" fmla="*/ 59505 h 1332833"/>
              <a:gd name="connsiteX23" fmla="*/ 382823 w 1662535"/>
              <a:gd name="connsiteY23" fmla="*/ 130217 h 1332833"/>
              <a:gd name="connsiteX24" fmla="*/ 214429 w 1662535"/>
              <a:gd name="connsiteY24" fmla="*/ 127623 h 1332833"/>
              <a:gd name="connsiteX25" fmla="*/ 0 w 1662535"/>
              <a:gd name="connsiteY25" fmla="*/ 0 h 1332833"/>
              <a:gd name="connsiteX0" fmla="*/ 1662535 w 1662535"/>
              <a:gd name="connsiteY0" fmla="*/ 1310774 h 1332833"/>
              <a:gd name="connsiteX1" fmla="*/ 1638784 w 1662535"/>
              <a:gd name="connsiteY1" fmla="*/ 1209834 h 1332833"/>
              <a:gd name="connsiteX2" fmla="*/ 1549719 w 1662535"/>
              <a:gd name="connsiteY2" fmla="*/ 1227647 h 1332833"/>
              <a:gd name="connsiteX3" fmla="*/ 1395340 w 1662535"/>
              <a:gd name="connsiteY3" fmla="*/ 1251398 h 1332833"/>
              <a:gd name="connsiteX4" fmla="*/ 1395340 w 1662535"/>
              <a:gd name="connsiteY4" fmla="*/ 1126707 h 1332833"/>
              <a:gd name="connsiteX5" fmla="*/ 1395340 w 1662535"/>
              <a:gd name="connsiteY5" fmla="*/ 1091081 h 1332833"/>
              <a:gd name="connsiteX6" fmla="*/ 1300338 w 1662535"/>
              <a:gd name="connsiteY6" fmla="*/ 1007954 h 1332833"/>
              <a:gd name="connsiteX7" fmla="*/ 1217210 w 1662535"/>
              <a:gd name="connsiteY7" fmla="*/ 1043580 h 1332833"/>
              <a:gd name="connsiteX8" fmla="*/ 908452 w 1662535"/>
              <a:gd name="connsiteY8" fmla="*/ 1287024 h 1332833"/>
              <a:gd name="connsiteX9" fmla="*/ 866888 w 1662535"/>
              <a:gd name="connsiteY9" fmla="*/ 1310774 h 1332833"/>
              <a:gd name="connsiteX10" fmla="*/ 1056893 w 1662535"/>
              <a:gd name="connsiteY10" fmla="*/ 1043580 h 1332833"/>
              <a:gd name="connsiteX11" fmla="*/ 1288462 w 1662535"/>
              <a:gd name="connsiteY11" fmla="*/ 722946 h 1332833"/>
              <a:gd name="connsiteX12" fmla="*/ 1389403 w 1662535"/>
              <a:gd name="connsiteY12" fmla="*/ 574504 h 1332833"/>
              <a:gd name="connsiteX13" fmla="*/ 1407216 w 1662535"/>
              <a:gd name="connsiteY13" fmla="*/ 544816 h 1332833"/>
              <a:gd name="connsiteX14" fmla="*/ 1240961 w 1662535"/>
              <a:gd name="connsiteY14" fmla="*/ 681382 h 1332833"/>
              <a:gd name="connsiteX15" fmla="*/ 1062831 w 1662535"/>
              <a:gd name="connsiteY15" fmla="*/ 812011 h 1332833"/>
              <a:gd name="connsiteX16" fmla="*/ 1062831 w 1662535"/>
              <a:gd name="connsiteY16" fmla="*/ 812011 h 1332833"/>
              <a:gd name="connsiteX17" fmla="*/ 1015330 w 1662535"/>
              <a:gd name="connsiteY17" fmla="*/ 776385 h 1332833"/>
              <a:gd name="connsiteX18" fmla="*/ 926265 w 1662535"/>
              <a:gd name="connsiteY18" fmla="*/ 722946 h 1332833"/>
              <a:gd name="connsiteX19" fmla="*/ 740866 w 1662535"/>
              <a:gd name="connsiteY19" fmla="*/ 558028 h 1332833"/>
              <a:gd name="connsiteX20" fmla="*/ 720044 w 1662535"/>
              <a:gd name="connsiteY20" fmla="*/ 359902 h 1332833"/>
              <a:gd name="connsiteX21" fmla="*/ 692792 w 1662535"/>
              <a:gd name="connsiteY21" fmla="*/ 168410 h 1332833"/>
              <a:gd name="connsiteX22" fmla="*/ 559808 w 1662535"/>
              <a:gd name="connsiteY22" fmla="*/ 59505 h 1332833"/>
              <a:gd name="connsiteX23" fmla="*/ 382823 w 1662535"/>
              <a:gd name="connsiteY23" fmla="*/ 130217 h 1332833"/>
              <a:gd name="connsiteX24" fmla="*/ 214429 w 1662535"/>
              <a:gd name="connsiteY24" fmla="*/ 127623 h 1332833"/>
              <a:gd name="connsiteX25" fmla="*/ 0 w 1662535"/>
              <a:gd name="connsiteY25" fmla="*/ 0 h 1332833"/>
              <a:gd name="connsiteX0" fmla="*/ 2109089 w 2109089"/>
              <a:gd name="connsiteY0" fmla="*/ 1619721 h 1619721"/>
              <a:gd name="connsiteX1" fmla="*/ 1638784 w 2109089"/>
              <a:gd name="connsiteY1" fmla="*/ 1209834 h 1619721"/>
              <a:gd name="connsiteX2" fmla="*/ 1549719 w 2109089"/>
              <a:gd name="connsiteY2" fmla="*/ 1227647 h 1619721"/>
              <a:gd name="connsiteX3" fmla="*/ 1395340 w 2109089"/>
              <a:gd name="connsiteY3" fmla="*/ 1251398 h 1619721"/>
              <a:gd name="connsiteX4" fmla="*/ 1395340 w 2109089"/>
              <a:gd name="connsiteY4" fmla="*/ 1126707 h 1619721"/>
              <a:gd name="connsiteX5" fmla="*/ 1395340 w 2109089"/>
              <a:gd name="connsiteY5" fmla="*/ 1091081 h 1619721"/>
              <a:gd name="connsiteX6" fmla="*/ 1300338 w 2109089"/>
              <a:gd name="connsiteY6" fmla="*/ 1007954 h 1619721"/>
              <a:gd name="connsiteX7" fmla="*/ 1217210 w 2109089"/>
              <a:gd name="connsiteY7" fmla="*/ 1043580 h 1619721"/>
              <a:gd name="connsiteX8" fmla="*/ 908452 w 2109089"/>
              <a:gd name="connsiteY8" fmla="*/ 1287024 h 1619721"/>
              <a:gd name="connsiteX9" fmla="*/ 866888 w 2109089"/>
              <a:gd name="connsiteY9" fmla="*/ 1310774 h 1619721"/>
              <a:gd name="connsiteX10" fmla="*/ 1056893 w 2109089"/>
              <a:gd name="connsiteY10" fmla="*/ 1043580 h 1619721"/>
              <a:gd name="connsiteX11" fmla="*/ 1288462 w 2109089"/>
              <a:gd name="connsiteY11" fmla="*/ 722946 h 1619721"/>
              <a:gd name="connsiteX12" fmla="*/ 1389403 w 2109089"/>
              <a:gd name="connsiteY12" fmla="*/ 574504 h 1619721"/>
              <a:gd name="connsiteX13" fmla="*/ 1407216 w 2109089"/>
              <a:gd name="connsiteY13" fmla="*/ 544816 h 1619721"/>
              <a:gd name="connsiteX14" fmla="*/ 1240961 w 2109089"/>
              <a:gd name="connsiteY14" fmla="*/ 681382 h 1619721"/>
              <a:gd name="connsiteX15" fmla="*/ 1062831 w 2109089"/>
              <a:gd name="connsiteY15" fmla="*/ 812011 h 1619721"/>
              <a:gd name="connsiteX16" fmla="*/ 1062831 w 2109089"/>
              <a:gd name="connsiteY16" fmla="*/ 812011 h 1619721"/>
              <a:gd name="connsiteX17" fmla="*/ 1015330 w 2109089"/>
              <a:gd name="connsiteY17" fmla="*/ 776385 h 1619721"/>
              <a:gd name="connsiteX18" fmla="*/ 926265 w 2109089"/>
              <a:gd name="connsiteY18" fmla="*/ 722946 h 1619721"/>
              <a:gd name="connsiteX19" fmla="*/ 740866 w 2109089"/>
              <a:gd name="connsiteY19" fmla="*/ 558028 h 1619721"/>
              <a:gd name="connsiteX20" fmla="*/ 720044 w 2109089"/>
              <a:gd name="connsiteY20" fmla="*/ 359902 h 1619721"/>
              <a:gd name="connsiteX21" fmla="*/ 692792 w 2109089"/>
              <a:gd name="connsiteY21" fmla="*/ 168410 h 1619721"/>
              <a:gd name="connsiteX22" fmla="*/ 559808 w 2109089"/>
              <a:gd name="connsiteY22" fmla="*/ 59505 h 1619721"/>
              <a:gd name="connsiteX23" fmla="*/ 382823 w 2109089"/>
              <a:gd name="connsiteY23" fmla="*/ 130217 h 1619721"/>
              <a:gd name="connsiteX24" fmla="*/ 214429 w 2109089"/>
              <a:gd name="connsiteY24" fmla="*/ 127623 h 1619721"/>
              <a:gd name="connsiteX25" fmla="*/ 0 w 2109089"/>
              <a:gd name="connsiteY25" fmla="*/ 0 h 1619721"/>
              <a:gd name="connsiteX0" fmla="*/ 2109089 w 2109089"/>
              <a:gd name="connsiteY0" fmla="*/ 1619721 h 1619721"/>
              <a:gd name="connsiteX1" fmla="*/ 1989328 w 2109089"/>
              <a:gd name="connsiteY1" fmla="*/ 1391203 h 1619721"/>
              <a:gd name="connsiteX2" fmla="*/ 1549719 w 2109089"/>
              <a:gd name="connsiteY2" fmla="*/ 1227647 h 1619721"/>
              <a:gd name="connsiteX3" fmla="*/ 1395340 w 2109089"/>
              <a:gd name="connsiteY3" fmla="*/ 1251398 h 1619721"/>
              <a:gd name="connsiteX4" fmla="*/ 1395340 w 2109089"/>
              <a:gd name="connsiteY4" fmla="*/ 1126707 h 1619721"/>
              <a:gd name="connsiteX5" fmla="*/ 1395340 w 2109089"/>
              <a:gd name="connsiteY5" fmla="*/ 1091081 h 1619721"/>
              <a:gd name="connsiteX6" fmla="*/ 1300338 w 2109089"/>
              <a:gd name="connsiteY6" fmla="*/ 1007954 h 1619721"/>
              <a:gd name="connsiteX7" fmla="*/ 1217210 w 2109089"/>
              <a:gd name="connsiteY7" fmla="*/ 1043580 h 1619721"/>
              <a:gd name="connsiteX8" fmla="*/ 908452 w 2109089"/>
              <a:gd name="connsiteY8" fmla="*/ 1287024 h 1619721"/>
              <a:gd name="connsiteX9" fmla="*/ 866888 w 2109089"/>
              <a:gd name="connsiteY9" fmla="*/ 1310774 h 1619721"/>
              <a:gd name="connsiteX10" fmla="*/ 1056893 w 2109089"/>
              <a:gd name="connsiteY10" fmla="*/ 1043580 h 1619721"/>
              <a:gd name="connsiteX11" fmla="*/ 1288462 w 2109089"/>
              <a:gd name="connsiteY11" fmla="*/ 722946 h 1619721"/>
              <a:gd name="connsiteX12" fmla="*/ 1389403 w 2109089"/>
              <a:gd name="connsiteY12" fmla="*/ 574504 h 1619721"/>
              <a:gd name="connsiteX13" fmla="*/ 1407216 w 2109089"/>
              <a:gd name="connsiteY13" fmla="*/ 544816 h 1619721"/>
              <a:gd name="connsiteX14" fmla="*/ 1240961 w 2109089"/>
              <a:gd name="connsiteY14" fmla="*/ 681382 h 1619721"/>
              <a:gd name="connsiteX15" fmla="*/ 1062831 w 2109089"/>
              <a:gd name="connsiteY15" fmla="*/ 812011 h 1619721"/>
              <a:gd name="connsiteX16" fmla="*/ 1062831 w 2109089"/>
              <a:gd name="connsiteY16" fmla="*/ 812011 h 1619721"/>
              <a:gd name="connsiteX17" fmla="*/ 1015330 w 2109089"/>
              <a:gd name="connsiteY17" fmla="*/ 776385 h 1619721"/>
              <a:gd name="connsiteX18" fmla="*/ 926265 w 2109089"/>
              <a:gd name="connsiteY18" fmla="*/ 722946 h 1619721"/>
              <a:gd name="connsiteX19" fmla="*/ 740866 w 2109089"/>
              <a:gd name="connsiteY19" fmla="*/ 558028 h 1619721"/>
              <a:gd name="connsiteX20" fmla="*/ 720044 w 2109089"/>
              <a:gd name="connsiteY20" fmla="*/ 359902 h 1619721"/>
              <a:gd name="connsiteX21" fmla="*/ 692792 w 2109089"/>
              <a:gd name="connsiteY21" fmla="*/ 168410 h 1619721"/>
              <a:gd name="connsiteX22" fmla="*/ 559808 w 2109089"/>
              <a:gd name="connsiteY22" fmla="*/ 59505 h 1619721"/>
              <a:gd name="connsiteX23" fmla="*/ 382823 w 2109089"/>
              <a:gd name="connsiteY23" fmla="*/ 130217 h 1619721"/>
              <a:gd name="connsiteX24" fmla="*/ 214429 w 2109089"/>
              <a:gd name="connsiteY24" fmla="*/ 127623 h 1619721"/>
              <a:gd name="connsiteX25" fmla="*/ 0 w 2109089"/>
              <a:gd name="connsiteY25" fmla="*/ 0 h 1619721"/>
              <a:gd name="connsiteX0" fmla="*/ 2109089 w 2109089"/>
              <a:gd name="connsiteY0" fmla="*/ 1619721 h 1619721"/>
              <a:gd name="connsiteX1" fmla="*/ 1989328 w 2109089"/>
              <a:gd name="connsiteY1" fmla="*/ 1391203 h 1619721"/>
              <a:gd name="connsiteX2" fmla="*/ 1835201 w 2109089"/>
              <a:gd name="connsiteY2" fmla="*/ 1303662 h 1619721"/>
              <a:gd name="connsiteX3" fmla="*/ 1395340 w 2109089"/>
              <a:gd name="connsiteY3" fmla="*/ 1251398 h 1619721"/>
              <a:gd name="connsiteX4" fmla="*/ 1395340 w 2109089"/>
              <a:gd name="connsiteY4" fmla="*/ 1126707 h 1619721"/>
              <a:gd name="connsiteX5" fmla="*/ 1395340 w 2109089"/>
              <a:gd name="connsiteY5" fmla="*/ 1091081 h 1619721"/>
              <a:gd name="connsiteX6" fmla="*/ 1300338 w 2109089"/>
              <a:gd name="connsiteY6" fmla="*/ 1007954 h 1619721"/>
              <a:gd name="connsiteX7" fmla="*/ 1217210 w 2109089"/>
              <a:gd name="connsiteY7" fmla="*/ 1043580 h 1619721"/>
              <a:gd name="connsiteX8" fmla="*/ 908452 w 2109089"/>
              <a:gd name="connsiteY8" fmla="*/ 1287024 h 1619721"/>
              <a:gd name="connsiteX9" fmla="*/ 866888 w 2109089"/>
              <a:gd name="connsiteY9" fmla="*/ 1310774 h 1619721"/>
              <a:gd name="connsiteX10" fmla="*/ 1056893 w 2109089"/>
              <a:gd name="connsiteY10" fmla="*/ 1043580 h 1619721"/>
              <a:gd name="connsiteX11" fmla="*/ 1288462 w 2109089"/>
              <a:gd name="connsiteY11" fmla="*/ 722946 h 1619721"/>
              <a:gd name="connsiteX12" fmla="*/ 1389403 w 2109089"/>
              <a:gd name="connsiteY12" fmla="*/ 574504 h 1619721"/>
              <a:gd name="connsiteX13" fmla="*/ 1407216 w 2109089"/>
              <a:gd name="connsiteY13" fmla="*/ 544816 h 1619721"/>
              <a:gd name="connsiteX14" fmla="*/ 1240961 w 2109089"/>
              <a:gd name="connsiteY14" fmla="*/ 681382 h 1619721"/>
              <a:gd name="connsiteX15" fmla="*/ 1062831 w 2109089"/>
              <a:gd name="connsiteY15" fmla="*/ 812011 h 1619721"/>
              <a:gd name="connsiteX16" fmla="*/ 1062831 w 2109089"/>
              <a:gd name="connsiteY16" fmla="*/ 812011 h 1619721"/>
              <a:gd name="connsiteX17" fmla="*/ 1015330 w 2109089"/>
              <a:gd name="connsiteY17" fmla="*/ 776385 h 1619721"/>
              <a:gd name="connsiteX18" fmla="*/ 926265 w 2109089"/>
              <a:gd name="connsiteY18" fmla="*/ 722946 h 1619721"/>
              <a:gd name="connsiteX19" fmla="*/ 740866 w 2109089"/>
              <a:gd name="connsiteY19" fmla="*/ 558028 h 1619721"/>
              <a:gd name="connsiteX20" fmla="*/ 720044 w 2109089"/>
              <a:gd name="connsiteY20" fmla="*/ 359902 h 1619721"/>
              <a:gd name="connsiteX21" fmla="*/ 692792 w 2109089"/>
              <a:gd name="connsiteY21" fmla="*/ 168410 h 1619721"/>
              <a:gd name="connsiteX22" fmla="*/ 559808 w 2109089"/>
              <a:gd name="connsiteY22" fmla="*/ 59505 h 1619721"/>
              <a:gd name="connsiteX23" fmla="*/ 382823 w 2109089"/>
              <a:gd name="connsiteY23" fmla="*/ 130217 h 1619721"/>
              <a:gd name="connsiteX24" fmla="*/ 214429 w 2109089"/>
              <a:gd name="connsiteY24" fmla="*/ 127623 h 1619721"/>
              <a:gd name="connsiteX25" fmla="*/ 0 w 2109089"/>
              <a:gd name="connsiteY25" fmla="*/ 0 h 1619721"/>
              <a:gd name="connsiteX0" fmla="*/ 2109089 w 2109089"/>
              <a:gd name="connsiteY0" fmla="*/ 1619721 h 1619721"/>
              <a:gd name="connsiteX1" fmla="*/ 1989328 w 2109089"/>
              <a:gd name="connsiteY1" fmla="*/ 1391203 h 1619721"/>
              <a:gd name="connsiteX2" fmla="*/ 1835201 w 2109089"/>
              <a:gd name="connsiteY2" fmla="*/ 1303662 h 1619721"/>
              <a:gd name="connsiteX3" fmla="*/ 1610983 w 2109089"/>
              <a:gd name="connsiteY3" fmla="*/ 1359347 h 1619721"/>
              <a:gd name="connsiteX4" fmla="*/ 1395340 w 2109089"/>
              <a:gd name="connsiteY4" fmla="*/ 1126707 h 1619721"/>
              <a:gd name="connsiteX5" fmla="*/ 1395340 w 2109089"/>
              <a:gd name="connsiteY5" fmla="*/ 1091081 h 1619721"/>
              <a:gd name="connsiteX6" fmla="*/ 1300338 w 2109089"/>
              <a:gd name="connsiteY6" fmla="*/ 1007954 h 1619721"/>
              <a:gd name="connsiteX7" fmla="*/ 1217210 w 2109089"/>
              <a:gd name="connsiteY7" fmla="*/ 1043580 h 1619721"/>
              <a:gd name="connsiteX8" fmla="*/ 908452 w 2109089"/>
              <a:gd name="connsiteY8" fmla="*/ 1287024 h 1619721"/>
              <a:gd name="connsiteX9" fmla="*/ 866888 w 2109089"/>
              <a:gd name="connsiteY9" fmla="*/ 1310774 h 1619721"/>
              <a:gd name="connsiteX10" fmla="*/ 1056893 w 2109089"/>
              <a:gd name="connsiteY10" fmla="*/ 1043580 h 1619721"/>
              <a:gd name="connsiteX11" fmla="*/ 1288462 w 2109089"/>
              <a:gd name="connsiteY11" fmla="*/ 722946 h 1619721"/>
              <a:gd name="connsiteX12" fmla="*/ 1389403 w 2109089"/>
              <a:gd name="connsiteY12" fmla="*/ 574504 h 1619721"/>
              <a:gd name="connsiteX13" fmla="*/ 1407216 w 2109089"/>
              <a:gd name="connsiteY13" fmla="*/ 544816 h 1619721"/>
              <a:gd name="connsiteX14" fmla="*/ 1240961 w 2109089"/>
              <a:gd name="connsiteY14" fmla="*/ 681382 h 1619721"/>
              <a:gd name="connsiteX15" fmla="*/ 1062831 w 2109089"/>
              <a:gd name="connsiteY15" fmla="*/ 812011 h 1619721"/>
              <a:gd name="connsiteX16" fmla="*/ 1062831 w 2109089"/>
              <a:gd name="connsiteY16" fmla="*/ 812011 h 1619721"/>
              <a:gd name="connsiteX17" fmla="*/ 1015330 w 2109089"/>
              <a:gd name="connsiteY17" fmla="*/ 776385 h 1619721"/>
              <a:gd name="connsiteX18" fmla="*/ 926265 w 2109089"/>
              <a:gd name="connsiteY18" fmla="*/ 722946 h 1619721"/>
              <a:gd name="connsiteX19" fmla="*/ 740866 w 2109089"/>
              <a:gd name="connsiteY19" fmla="*/ 558028 h 1619721"/>
              <a:gd name="connsiteX20" fmla="*/ 720044 w 2109089"/>
              <a:gd name="connsiteY20" fmla="*/ 359902 h 1619721"/>
              <a:gd name="connsiteX21" fmla="*/ 692792 w 2109089"/>
              <a:gd name="connsiteY21" fmla="*/ 168410 h 1619721"/>
              <a:gd name="connsiteX22" fmla="*/ 559808 w 2109089"/>
              <a:gd name="connsiteY22" fmla="*/ 59505 h 1619721"/>
              <a:gd name="connsiteX23" fmla="*/ 382823 w 2109089"/>
              <a:gd name="connsiteY23" fmla="*/ 130217 h 1619721"/>
              <a:gd name="connsiteX24" fmla="*/ 214429 w 2109089"/>
              <a:gd name="connsiteY24" fmla="*/ 127623 h 1619721"/>
              <a:gd name="connsiteX25" fmla="*/ 0 w 2109089"/>
              <a:gd name="connsiteY25" fmla="*/ 0 h 1619721"/>
              <a:gd name="connsiteX0" fmla="*/ 2109089 w 2109089"/>
              <a:gd name="connsiteY0" fmla="*/ 1619721 h 1619721"/>
              <a:gd name="connsiteX1" fmla="*/ 1989328 w 2109089"/>
              <a:gd name="connsiteY1" fmla="*/ 1391203 h 1619721"/>
              <a:gd name="connsiteX2" fmla="*/ 1835201 w 2109089"/>
              <a:gd name="connsiteY2" fmla="*/ 1303662 h 1619721"/>
              <a:gd name="connsiteX3" fmla="*/ 1610983 w 2109089"/>
              <a:gd name="connsiteY3" fmla="*/ 1359347 h 1619721"/>
              <a:gd name="connsiteX4" fmla="*/ 1511392 w 2109089"/>
              <a:gd name="connsiteY4" fmla="*/ 1210043 h 1619721"/>
              <a:gd name="connsiteX5" fmla="*/ 1395340 w 2109089"/>
              <a:gd name="connsiteY5" fmla="*/ 1091081 h 1619721"/>
              <a:gd name="connsiteX6" fmla="*/ 1300338 w 2109089"/>
              <a:gd name="connsiteY6" fmla="*/ 1007954 h 1619721"/>
              <a:gd name="connsiteX7" fmla="*/ 1217210 w 2109089"/>
              <a:gd name="connsiteY7" fmla="*/ 1043580 h 1619721"/>
              <a:gd name="connsiteX8" fmla="*/ 908452 w 2109089"/>
              <a:gd name="connsiteY8" fmla="*/ 1287024 h 1619721"/>
              <a:gd name="connsiteX9" fmla="*/ 866888 w 2109089"/>
              <a:gd name="connsiteY9" fmla="*/ 1310774 h 1619721"/>
              <a:gd name="connsiteX10" fmla="*/ 1056893 w 2109089"/>
              <a:gd name="connsiteY10" fmla="*/ 1043580 h 1619721"/>
              <a:gd name="connsiteX11" fmla="*/ 1288462 w 2109089"/>
              <a:gd name="connsiteY11" fmla="*/ 722946 h 1619721"/>
              <a:gd name="connsiteX12" fmla="*/ 1389403 w 2109089"/>
              <a:gd name="connsiteY12" fmla="*/ 574504 h 1619721"/>
              <a:gd name="connsiteX13" fmla="*/ 1407216 w 2109089"/>
              <a:gd name="connsiteY13" fmla="*/ 544816 h 1619721"/>
              <a:gd name="connsiteX14" fmla="*/ 1240961 w 2109089"/>
              <a:gd name="connsiteY14" fmla="*/ 681382 h 1619721"/>
              <a:gd name="connsiteX15" fmla="*/ 1062831 w 2109089"/>
              <a:gd name="connsiteY15" fmla="*/ 812011 h 1619721"/>
              <a:gd name="connsiteX16" fmla="*/ 1062831 w 2109089"/>
              <a:gd name="connsiteY16" fmla="*/ 812011 h 1619721"/>
              <a:gd name="connsiteX17" fmla="*/ 1015330 w 2109089"/>
              <a:gd name="connsiteY17" fmla="*/ 776385 h 1619721"/>
              <a:gd name="connsiteX18" fmla="*/ 926265 w 2109089"/>
              <a:gd name="connsiteY18" fmla="*/ 722946 h 1619721"/>
              <a:gd name="connsiteX19" fmla="*/ 740866 w 2109089"/>
              <a:gd name="connsiteY19" fmla="*/ 558028 h 1619721"/>
              <a:gd name="connsiteX20" fmla="*/ 720044 w 2109089"/>
              <a:gd name="connsiteY20" fmla="*/ 359902 h 1619721"/>
              <a:gd name="connsiteX21" fmla="*/ 692792 w 2109089"/>
              <a:gd name="connsiteY21" fmla="*/ 168410 h 1619721"/>
              <a:gd name="connsiteX22" fmla="*/ 559808 w 2109089"/>
              <a:gd name="connsiteY22" fmla="*/ 59505 h 1619721"/>
              <a:gd name="connsiteX23" fmla="*/ 382823 w 2109089"/>
              <a:gd name="connsiteY23" fmla="*/ 130217 h 1619721"/>
              <a:gd name="connsiteX24" fmla="*/ 214429 w 2109089"/>
              <a:gd name="connsiteY24" fmla="*/ 127623 h 1619721"/>
              <a:gd name="connsiteX25" fmla="*/ 0 w 2109089"/>
              <a:gd name="connsiteY25" fmla="*/ 0 h 161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09089" h="1619721">
                <a:moveTo>
                  <a:pt x="2109089" y="1619721"/>
                </a:moveTo>
                <a:cubicBezTo>
                  <a:pt x="2106615" y="1576178"/>
                  <a:pt x="2034976" y="1443879"/>
                  <a:pt x="1989328" y="1391203"/>
                </a:cubicBezTo>
                <a:cubicBezTo>
                  <a:pt x="1943680" y="1338527"/>
                  <a:pt x="1898259" y="1308971"/>
                  <a:pt x="1835201" y="1303662"/>
                </a:cubicBezTo>
                <a:cubicBezTo>
                  <a:pt x="1772144" y="1298353"/>
                  <a:pt x="1664951" y="1374950"/>
                  <a:pt x="1610983" y="1359347"/>
                </a:cubicBezTo>
                <a:cubicBezTo>
                  <a:pt x="1557015" y="1343744"/>
                  <a:pt x="1547332" y="1254754"/>
                  <a:pt x="1511392" y="1210043"/>
                </a:cubicBezTo>
                <a:cubicBezTo>
                  <a:pt x="1475452" y="1165332"/>
                  <a:pt x="1430516" y="1124763"/>
                  <a:pt x="1395340" y="1091081"/>
                </a:cubicBezTo>
                <a:cubicBezTo>
                  <a:pt x="1360164" y="1057399"/>
                  <a:pt x="1330026" y="1015871"/>
                  <a:pt x="1300338" y="1007954"/>
                </a:cubicBezTo>
                <a:cubicBezTo>
                  <a:pt x="1270650" y="1000037"/>
                  <a:pt x="1282524" y="997068"/>
                  <a:pt x="1217210" y="1043580"/>
                </a:cubicBezTo>
                <a:cubicBezTo>
                  <a:pt x="1151896" y="1090092"/>
                  <a:pt x="966839" y="1242492"/>
                  <a:pt x="908452" y="1287024"/>
                </a:cubicBezTo>
                <a:cubicBezTo>
                  <a:pt x="850065" y="1331556"/>
                  <a:pt x="842148" y="1351348"/>
                  <a:pt x="866888" y="1310774"/>
                </a:cubicBezTo>
                <a:cubicBezTo>
                  <a:pt x="891628" y="1270200"/>
                  <a:pt x="1056893" y="1043580"/>
                  <a:pt x="1056893" y="1043580"/>
                </a:cubicBezTo>
                <a:lnTo>
                  <a:pt x="1288462" y="722946"/>
                </a:lnTo>
                <a:cubicBezTo>
                  <a:pt x="1343880" y="644767"/>
                  <a:pt x="1369611" y="604192"/>
                  <a:pt x="1389403" y="574504"/>
                </a:cubicBezTo>
                <a:cubicBezTo>
                  <a:pt x="1409195" y="544816"/>
                  <a:pt x="1431956" y="527003"/>
                  <a:pt x="1407216" y="544816"/>
                </a:cubicBezTo>
                <a:cubicBezTo>
                  <a:pt x="1382476" y="562629"/>
                  <a:pt x="1298358" y="636850"/>
                  <a:pt x="1240961" y="681382"/>
                </a:cubicBezTo>
                <a:cubicBezTo>
                  <a:pt x="1183564" y="725914"/>
                  <a:pt x="1062831" y="812011"/>
                  <a:pt x="1062831" y="812011"/>
                </a:cubicBezTo>
                <a:lnTo>
                  <a:pt x="1062831" y="812011"/>
                </a:lnTo>
                <a:cubicBezTo>
                  <a:pt x="1054914" y="806073"/>
                  <a:pt x="1038091" y="791229"/>
                  <a:pt x="1015330" y="776385"/>
                </a:cubicBezTo>
                <a:cubicBezTo>
                  <a:pt x="992569" y="761541"/>
                  <a:pt x="972009" y="759339"/>
                  <a:pt x="926265" y="722946"/>
                </a:cubicBezTo>
                <a:cubicBezTo>
                  <a:pt x="880521" y="686553"/>
                  <a:pt x="775236" y="618535"/>
                  <a:pt x="740866" y="558028"/>
                </a:cubicBezTo>
                <a:cubicBezTo>
                  <a:pt x="706496" y="497521"/>
                  <a:pt x="728056" y="424838"/>
                  <a:pt x="720044" y="359902"/>
                </a:cubicBezTo>
                <a:cubicBezTo>
                  <a:pt x="712032" y="294966"/>
                  <a:pt x="719498" y="218476"/>
                  <a:pt x="692792" y="168410"/>
                </a:cubicBezTo>
                <a:cubicBezTo>
                  <a:pt x="666086" y="118344"/>
                  <a:pt x="611469" y="65870"/>
                  <a:pt x="559808" y="59505"/>
                </a:cubicBezTo>
                <a:cubicBezTo>
                  <a:pt x="508147" y="53140"/>
                  <a:pt x="440386" y="118864"/>
                  <a:pt x="382823" y="130217"/>
                </a:cubicBezTo>
                <a:cubicBezTo>
                  <a:pt x="325260" y="141570"/>
                  <a:pt x="278233" y="149326"/>
                  <a:pt x="214429" y="127623"/>
                </a:cubicBezTo>
                <a:cubicBezTo>
                  <a:pt x="150625" y="105920"/>
                  <a:pt x="14844" y="11875"/>
                  <a:pt x="0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 40"/>
          <p:cNvSpPr/>
          <p:nvPr/>
        </p:nvSpPr>
        <p:spPr>
          <a:xfrm rot="13382354">
            <a:off x="623971" y="2975715"/>
            <a:ext cx="2836189" cy="2650374"/>
          </a:xfrm>
          <a:custGeom>
            <a:avLst/>
            <a:gdLst>
              <a:gd name="connsiteX0" fmla="*/ 1785668 w 2956242"/>
              <a:gd name="connsiteY0" fmla="*/ 0 h 2741288"/>
              <a:gd name="connsiteX1" fmla="*/ 1923691 w 2956242"/>
              <a:gd name="connsiteY1" fmla="*/ 353683 h 2741288"/>
              <a:gd name="connsiteX2" fmla="*/ 1768415 w 2956242"/>
              <a:gd name="connsiteY2" fmla="*/ 560717 h 2741288"/>
              <a:gd name="connsiteX3" fmla="*/ 1406106 w 2956242"/>
              <a:gd name="connsiteY3" fmla="*/ 396815 h 2741288"/>
              <a:gd name="connsiteX4" fmla="*/ 1302589 w 2956242"/>
              <a:gd name="connsiteY4" fmla="*/ 448574 h 2741288"/>
              <a:gd name="connsiteX5" fmla="*/ 1233578 w 2956242"/>
              <a:gd name="connsiteY5" fmla="*/ 534838 h 2741288"/>
              <a:gd name="connsiteX6" fmla="*/ 1017917 w 2956242"/>
              <a:gd name="connsiteY6" fmla="*/ 370936 h 2741288"/>
              <a:gd name="connsiteX7" fmla="*/ 1069676 w 2956242"/>
              <a:gd name="connsiteY7" fmla="*/ 500332 h 2741288"/>
              <a:gd name="connsiteX8" fmla="*/ 1285336 w 2956242"/>
              <a:gd name="connsiteY8" fmla="*/ 810883 h 2741288"/>
              <a:gd name="connsiteX9" fmla="*/ 2872596 w 2956242"/>
              <a:gd name="connsiteY9" fmla="*/ 2596551 h 2741288"/>
              <a:gd name="connsiteX10" fmla="*/ 2536166 w 2956242"/>
              <a:gd name="connsiteY10" fmla="*/ 2415396 h 2741288"/>
              <a:gd name="connsiteX11" fmla="*/ 845389 w 2956242"/>
              <a:gd name="connsiteY11" fmla="*/ 672861 h 2741288"/>
              <a:gd name="connsiteX12" fmla="*/ 810883 w 2956242"/>
              <a:gd name="connsiteY12" fmla="*/ 810883 h 2741288"/>
              <a:gd name="connsiteX13" fmla="*/ 854015 w 2956242"/>
              <a:gd name="connsiteY13" fmla="*/ 931653 h 2741288"/>
              <a:gd name="connsiteX14" fmla="*/ 759125 w 2956242"/>
              <a:gd name="connsiteY14" fmla="*/ 1078302 h 2741288"/>
              <a:gd name="connsiteX15" fmla="*/ 923027 w 2956242"/>
              <a:gd name="connsiteY15" fmla="*/ 1725283 h 2741288"/>
              <a:gd name="connsiteX16" fmla="*/ 828136 w 2956242"/>
              <a:gd name="connsiteY16" fmla="*/ 2070340 h 2741288"/>
              <a:gd name="connsiteX17" fmla="*/ 405442 w 2956242"/>
              <a:gd name="connsiteY17" fmla="*/ 2044461 h 2741288"/>
              <a:gd name="connsiteX18" fmla="*/ 0 w 2956242"/>
              <a:gd name="connsiteY18" fmla="*/ 1837427 h 2741288"/>
              <a:gd name="connsiteX0" fmla="*/ 1777000 w 2956242"/>
              <a:gd name="connsiteY0" fmla="*/ 0 h 2754289"/>
              <a:gd name="connsiteX1" fmla="*/ 1923691 w 2956242"/>
              <a:gd name="connsiteY1" fmla="*/ 366684 h 2754289"/>
              <a:gd name="connsiteX2" fmla="*/ 1768415 w 2956242"/>
              <a:gd name="connsiteY2" fmla="*/ 573718 h 2754289"/>
              <a:gd name="connsiteX3" fmla="*/ 1406106 w 2956242"/>
              <a:gd name="connsiteY3" fmla="*/ 409816 h 2754289"/>
              <a:gd name="connsiteX4" fmla="*/ 1302589 w 2956242"/>
              <a:gd name="connsiteY4" fmla="*/ 461575 h 2754289"/>
              <a:gd name="connsiteX5" fmla="*/ 1233578 w 2956242"/>
              <a:gd name="connsiteY5" fmla="*/ 547839 h 2754289"/>
              <a:gd name="connsiteX6" fmla="*/ 1017917 w 2956242"/>
              <a:gd name="connsiteY6" fmla="*/ 383937 h 2754289"/>
              <a:gd name="connsiteX7" fmla="*/ 1069676 w 2956242"/>
              <a:gd name="connsiteY7" fmla="*/ 513333 h 2754289"/>
              <a:gd name="connsiteX8" fmla="*/ 1285336 w 2956242"/>
              <a:gd name="connsiteY8" fmla="*/ 823884 h 2754289"/>
              <a:gd name="connsiteX9" fmla="*/ 2872596 w 2956242"/>
              <a:gd name="connsiteY9" fmla="*/ 2609552 h 2754289"/>
              <a:gd name="connsiteX10" fmla="*/ 2536166 w 2956242"/>
              <a:gd name="connsiteY10" fmla="*/ 2428397 h 2754289"/>
              <a:gd name="connsiteX11" fmla="*/ 845389 w 2956242"/>
              <a:gd name="connsiteY11" fmla="*/ 685862 h 2754289"/>
              <a:gd name="connsiteX12" fmla="*/ 810883 w 2956242"/>
              <a:gd name="connsiteY12" fmla="*/ 823884 h 2754289"/>
              <a:gd name="connsiteX13" fmla="*/ 854015 w 2956242"/>
              <a:gd name="connsiteY13" fmla="*/ 944654 h 2754289"/>
              <a:gd name="connsiteX14" fmla="*/ 759125 w 2956242"/>
              <a:gd name="connsiteY14" fmla="*/ 1091303 h 2754289"/>
              <a:gd name="connsiteX15" fmla="*/ 923027 w 2956242"/>
              <a:gd name="connsiteY15" fmla="*/ 1738284 h 2754289"/>
              <a:gd name="connsiteX16" fmla="*/ 828136 w 2956242"/>
              <a:gd name="connsiteY16" fmla="*/ 2083341 h 2754289"/>
              <a:gd name="connsiteX17" fmla="*/ 405442 w 2956242"/>
              <a:gd name="connsiteY17" fmla="*/ 2057462 h 2754289"/>
              <a:gd name="connsiteX18" fmla="*/ 0 w 2956242"/>
              <a:gd name="connsiteY18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06106 w 2956242"/>
              <a:gd name="connsiteY3" fmla="*/ 409816 h 2754289"/>
              <a:gd name="connsiteX4" fmla="*/ 1302589 w 2956242"/>
              <a:gd name="connsiteY4" fmla="*/ 461575 h 2754289"/>
              <a:gd name="connsiteX5" fmla="*/ 1233578 w 2956242"/>
              <a:gd name="connsiteY5" fmla="*/ 547839 h 2754289"/>
              <a:gd name="connsiteX6" fmla="*/ 1017917 w 2956242"/>
              <a:gd name="connsiteY6" fmla="*/ 383937 h 2754289"/>
              <a:gd name="connsiteX7" fmla="*/ 1069676 w 2956242"/>
              <a:gd name="connsiteY7" fmla="*/ 513333 h 2754289"/>
              <a:gd name="connsiteX8" fmla="*/ 1285336 w 2956242"/>
              <a:gd name="connsiteY8" fmla="*/ 823884 h 2754289"/>
              <a:gd name="connsiteX9" fmla="*/ 2872596 w 2956242"/>
              <a:gd name="connsiteY9" fmla="*/ 2609552 h 2754289"/>
              <a:gd name="connsiteX10" fmla="*/ 2536166 w 2956242"/>
              <a:gd name="connsiteY10" fmla="*/ 2428397 h 2754289"/>
              <a:gd name="connsiteX11" fmla="*/ 845389 w 2956242"/>
              <a:gd name="connsiteY11" fmla="*/ 685862 h 2754289"/>
              <a:gd name="connsiteX12" fmla="*/ 810883 w 2956242"/>
              <a:gd name="connsiteY12" fmla="*/ 823884 h 2754289"/>
              <a:gd name="connsiteX13" fmla="*/ 854015 w 2956242"/>
              <a:gd name="connsiteY13" fmla="*/ 944654 h 2754289"/>
              <a:gd name="connsiteX14" fmla="*/ 759125 w 2956242"/>
              <a:gd name="connsiteY14" fmla="*/ 1091303 h 2754289"/>
              <a:gd name="connsiteX15" fmla="*/ 923027 w 2956242"/>
              <a:gd name="connsiteY15" fmla="*/ 1738284 h 2754289"/>
              <a:gd name="connsiteX16" fmla="*/ 828136 w 2956242"/>
              <a:gd name="connsiteY16" fmla="*/ 2083341 h 2754289"/>
              <a:gd name="connsiteX17" fmla="*/ 405442 w 2956242"/>
              <a:gd name="connsiteY17" fmla="*/ 2057462 h 2754289"/>
              <a:gd name="connsiteX18" fmla="*/ 0 w 2956242"/>
              <a:gd name="connsiteY18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58110 w 2956242"/>
              <a:gd name="connsiteY3" fmla="*/ 440151 h 2754289"/>
              <a:gd name="connsiteX4" fmla="*/ 1302589 w 2956242"/>
              <a:gd name="connsiteY4" fmla="*/ 461575 h 2754289"/>
              <a:gd name="connsiteX5" fmla="*/ 1233578 w 2956242"/>
              <a:gd name="connsiteY5" fmla="*/ 547839 h 2754289"/>
              <a:gd name="connsiteX6" fmla="*/ 1017917 w 2956242"/>
              <a:gd name="connsiteY6" fmla="*/ 383937 h 2754289"/>
              <a:gd name="connsiteX7" fmla="*/ 1069676 w 2956242"/>
              <a:gd name="connsiteY7" fmla="*/ 513333 h 2754289"/>
              <a:gd name="connsiteX8" fmla="*/ 1285336 w 2956242"/>
              <a:gd name="connsiteY8" fmla="*/ 823884 h 2754289"/>
              <a:gd name="connsiteX9" fmla="*/ 2872596 w 2956242"/>
              <a:gd name="connsiteY9" fmla="*/ 2609552 h 2754289"/>
              <a:gd name="connsiteX10" fmla="*/ 2536166 w 2956242"/>
              <a:gd name="connsiteY10" fmla="*/ 2428397 h 2754289"/>
              <a:gd name="connsiteX11" fmla="*/ 845389 w 2956242"/>
              <a:gd name="connsiteY11" fmla="*/ 685862 h 2754289"/>
              <a:gd name="connsiteX12" fmla="*/ 810883 w 2956242"/>
              <a:gd name="connsiteY12" fmla="*/ 823884 h 2754289"/>
              <a:gd name="connsiteX13" fmla="*/ 854015 w 2956242"/>
              <a:gd name="connsiteY13" fmla="*/ 944654 h 2754289"/>
              <a:gd name="connsiteX14" fmla="*/ 759125 w 2956242"/>
              <a:gd name="connsiteY14" fmla="*/ 1091303 h 2754289"/>
              <a:gd name="connsiteX15" fmla="*/ 923027 w 2956242"/>
              <a:gd name="connsiteY15" fmla="*/ 1738284 h 2754289"/>
              <a:gd name="connsiteX16" fmla="*/ 828136 w 2956242"/>
              <a:gd name="connsiteY16" fmla="*/ 2083341 h 2754289"/>
              <a:gd name="connsiteX17" fmla="*/ 405442 w 2956242"/>
              <a:gd name="connsiteY17" fmla="*/ 2057462 h 2754289"/>
              <a:gd name="connsiteX18" fmla="*/ 0 w 2956242"/>
              <a:gd name="connsiteY18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58110 w 2956242"/>
              <a:gd name="connsiteY3" fmla="*/ 440151 h 2754289"/>
              <a:gd name="connsiteX4" fmla="*/ 1352017 w 2956242"/>
              <a:gd name="connsiteY4" fmla="*/ 422655 h 2754289"/>
              <a:gd name="connsiteX5" fmla="*/ 1302589 w 2956242"/>
              <a:gd name="connsiteY5" fmla="*/ 461575 h 2754289"/>
              <a:gd name="connsiteX6" fmla="*/ 1233578 w 2956242"/>
              <a:gd name="connsiteY6" fmla="*/ 547839 h 2754289"/>
              <a:gd name="connsiteX7" fmla="*/ 1017917 w 2956242"/>
              <a:gd name="connsiteY7" fmla="*/ 383937 h 2754289"/>
              <a:gd name="connsiteX8" fmla="*/ 1069676 w 2956242"/>
              <a:gd name="connsiteY8" fmla="*/ 513333 h 2754289"/>
              <a:gd name="connsiteX9" fmla="*/ 1285336 w 2956242"/>
              <a:gd name="connsiteY9" fmla="*/ 823884 h 2754289"/>
              <a:gd name="connsiteX10" fmla="*/ 2872596 w 2956242"/>
              <a:gd name="connsiteY10" fmla="*/ 2609552 h 2754289"/>
              <a:gd name="connsiteX11" fmla="*/ 2536166 w 2956242"/>
              <a:gd name="connsiteY11" fmla="*/ 2428397 h 2754289"/>
              <a:gd name="connsiteX12" fmla="*/ 845389 w 2956242"/>
              <a:gd name="connsiteY12" fmla="*/ 685862 h 2754289"/>
              <a:gd name="connsiteX13" fmla="*/ 810883 w 2956242"/>
              <a:gd name="connsiteY13" fmla="*/ 823884 h 2754289"/>
              <a:gd name="connsiteX14" fmla="*/ 854015 w 2956242"/>
              <a:gd name="connsiteY14" fmla="*/ 944654 h 2754289"/>
              <a:gd name="connsiteX15" fmla="*/ 759125 w 2956242"/>
              <a:gd name="connsiteY15" fmla="*/ 1091303 h 2754289"/>
              <a:gd name="connsiteX16" fmla="*/ 923027 w 2956242"/>
              <a:gd name="connsiteY16" fmla="*/ 1738284 h 2754289"/>
              <a:gd name="connsiteX17" fmla="*/ 828136 w 2956242"/>
              <a:gd name="connsiteY17" fmla="*/ 2083341 h 2754289"/>
              <a:gd name="connsiteX18" fmla="*/ 405442 w 2956242"/>
              <a:gd name="connsiteY18" fmla="*/ 2057462 h 2754289"/>
              <a:gd name="connsiteX19" fmla="*/ 0 w 2956242"/>
              <a:gd name="connsiteY19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58110 w 2956242"/>
              <a:gd name="connsiteY3" fmla="*/ 440151 h 2754289"/>
              <a:gd name="connsiteX4" fmla="*/ 1352017 w 2956242"/>
              <a:gd name="connsiteY4" fmla="*/ 422655 h 2754289"/>
              <a:gd name="connsiteX5" fmla="*/ 1293922 w 2956242"/>
              <a:gd name="connsiteY5" fmla="*/ 487577 h 2754289"/>
              <a:gd name="connsiteX6" fmla="*/ 1233578 w 2956242"/>
              <a:gd name="connsiteY6" fmla="*/ 547839 h 2754289"/>
              <a:gd name="connsiteX7" fmla="*/ 1017917 w 2956242"/>
              <a:gd name="connsiteY7" fmla="*/ 383937 h 2754289"/>
              <a:gd name="connsiteX8" fmla="*/ 1069676 w 2956242"/>
              <a:gd name="connsiteY8" fmla="*/ 513333 h 2754289"/>
              <a:gd name="connsiteX9" fmla="*/ 1285336 w 2956242"/>
              <a:gd name="connsiteY9" fmla="*/ 823884 h 2754289"/>
              <a:gd name="connsiteX10" fmla="*/ 2872596 w 2956242"/>
              <a:gd name="connsiteY10" fmla="*/ 2609552 h 2754289"/>
              <a:gd name="connsiteX11" fmla="*/ 2536166 w 2956242"/>
              <a:gd name="connsiteY11" fmla="*/ 2428397 h 2754289"/>
              <a:gd name="connsiteX12" fmla="*/ 845389 w 2956242"/>
              <a:gd name="connsiteY12" fmla="*/ 685862 h 2754289"/>
              <a:gd name="connsiteX13" fmla="*/ 810883 w 2956242"/>
              <a:gd name="connsiteY13" fmla="*/ 823884 h 2754289"/>
              <a:gd name="connsiteX14" fmla="*/ 854015 w 2956242"/>
              <a:gd name="connsiteY14" fmla="*/ 944654 h 2754289"/>
              <a:gd name="connsiteX15" fmla="*/ 759125 w 2956242"/>
              <a:gd name="connsiteY15" fmla="*/ 1091303 h 2754289"/>
              <a:gd name="connsiteX16" fmla="*/ 923027 w 2956242"/>
              <a:gd name="connsiteY16" fmla="*/ 1738284 h 2754289"/>
              <a:gd name="connsiteX17" fmla="*/ 828136 w 2956242"/>
              <a:gd name="connsiteY17" fmla="*/ 2083341 h 2754289"/>
              <a:gd name="connsiteX18" fmla="*/ 405442 w 2956242"/>
              <a:gd name="connsiteY18" fmla="*/ 2057462 h 2754289"/>
              <a:gd name="connsiteX19" fmla="*/ 0 w 2956242"/>
              <a:gd name="connsiteY19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58110 w 2956242"/>
              <a:gd name="connsiteY3" fmla="*/ 440151 h 2754289"/>
              <a:gd name="connsiteX4" fmla="*/ 1352017 w 2956242"/>
              <a:gd name="connsiteY4" fmla="*/ 422655 h 2754289"/>
              <a:gd name="connsiteX5" fmla="*/ 1293922 w 2956242"/>
              <a:gd name="connsiteY5" fmla="*/ 487577 h 2754289"/>
              <a:gd name="connsiteX6" fmla="*/ 1233578 w 2956242"/>
              <a:gd name="connsiteY6" fmla="*/ 547839 h 2754289"/>
              <a:gd name="connsiteX7" fmla="*/ 1004916 w 2956242"/>
              <a:gd name="connsiteY7" fmla="*/ 379603 h 2754289"/>
              <a:gd name="connsiteX8" fmla="*/ 1069676 w 2956242"/>
              <a:gd name="connsiteY8" fmla="*/ 513333 h 2754289"/>
              <a:gd name="connsiteX9" fmla="*/ 1285336 w 2956242"/>
              <a:gd name="connsiteY9" fmla="*/ 823884 h 2754289"/>
              <a:gd name="connsiteX10" fmla="*/ 2872596 w 2956242"/>
              <a:gd name="connsiteY10" fmla="*/ 2609552 h 2754289"/>
              <a:gd name="connsiteX11" fmla="*/ 2536166 w 2956242"/>
              <a:gd name="connsiteY11" fmla="*/ 2428397 h 2754289"/>
              <a:gd name="connsiteX12" fmla="*/ 845389 w 2956242"/>
              <a:gd name="connsiteY12" fmla="*/ 685862 h 2754289"/>
              <a:gd name="connsiteX13" fmla="*/ 810883 w 2956242"/>
              <a:gd name="connsiteY13" fmla="*/ 823884 h 2754289"/>
              <a:gd name="connsiteX14" fmla="*/ 854015 w 2956242"/>
              <a:gd name="connsiteY14" fmla="*/ 944654 h 2754289"/>
              <a:gd name="connsiteX15" fmla="*/ 759125 w 2956242"/>
              <a:gd name="connsiteY15" fmla="*/ 1091303 h 2754289"/>
              <a:gd name="connsiteX16" fmla="*/ 923027 w 2956242"/>
              <a:gd name="connsiteY16" fmla="*/ 1738284 h 2754289"/>
              <a:gd name="connsiteX17" fmla="*/ 828136 w 2956242"/>
              <a:gd name="connsiteY17" fmla="*/ 2083341 h 2754289"/>
              <a:gd name="connsiteX18" fmla="*/ 405442 w 2956242"/>
              <a:gd name="connsiteY18" fmla="*/ 2057462 h 2754289"/>
              <a:gd name="connsiteX19" fmla="*/ 0 w 2956242"/>
              <a:gd name="connsiteY19" fmla="*/ 1850428 h 2754289"/>
              <a:gd name="connsiteX0" fmla="*/ 1777000 w 2956242"/>
              <a:gd name="connsiteY0" fmla="*/ 0 h 2754289"/>
              <a:gd name="connsiteX1" fmla="*/ 1858686 w 2956242"/>
              <a:gd name="connsiteY1" fmla="*/ 366684 h 2754289"/>
              <a:gd name="connsiteX2" fmla="*/ 1768415 w 2956242"/>
              <a:gd name="connsiteY2" fmla="*/ 573718 h 2754289"/>
              <a:gd name="connsiteX3" fmla="*/ 1458110 w 2956242"/>
              <a:gd name="connsiteY3" fmla="*/ 440151 h 2754289"/>
              <a:gd name="connsiteX4" fmla="*/ 1352017 w 2956242"/>
              <a:gd name="connsiteY4" fmla="*/ 422655 h 2754289"/>
              <a:gd name="connsiteX5" fmla="*/ 1293922 w 2956242"/>
              <a:gd name="connsiteY5" fmla="*/ 487577 h 2754289"/>
              <a:gd name="connsiteX6" fmla="*/ 1233578 w 2956242"/>
              <a:gd name="connsiteY6" fmla="*/ 547839 h 2754289"/>
              <a:gd name="connsiteX7" fmla="*/ 1004916 w 2956242"/>
              <a:gd name="connsiteY7" fmla="*/ 379603 h 2754289"/>
              <a:gd name="connsiteX8" fmla="*/ 1069676 w 2956242"/>
              <a:gd name="connsiteY8" fmla="*/ 543668 h 2754289"/>
              <a:gd name="connsiteX9" fmla="*/ 1285336 w 2956242"/>
              <a:gd name="connsiteY9" fmla="*/ 823884 h 2754289"/>
              <a:gd name="connsiteX10" fmla="*/ 2872596 w 2956242"/>
              <a:gd name="connsiteY10" fmla="*/ 2609552 h 2754289"/>
              <a:gd name="connsiteX11" fmla="*/ 2536166 w 2956242"/>
              <a:gd name="connsiteY11" fmla="*/ 2428397 h 2754289"/>
              <a:gd name="connsiteX12" fmla="*/ 845389 w 2956242"/>
              <a:gd name="connsiteY12" fmla="*/ 685862 h 2754289"/>
              <a:gd name="connsiteX13" fmla="*/ 810883 w 2956242"/>
              <a:gd name="connsiteY13" fmla="*/ 823884 h 2754289"/>
              <a:gd name="connsiteX14" fmla="*/ 854015 w 2956242"/>
              <a:gd name="connsiteY14" fmla="*/ 944654 h 2754289"/>
              <a:gd name="connsiteX15" fmla="*/ 759125 w 2956242"/>
              <a:gd name="connsiteY15" fmla="*/ 1091303 h 2754289"/>
              <a:gd name="connsiteX16" fmla="*/ 923027 w 2956242"/>
              <a:gd name="connsiteY16" fmla="*/ 1738284 h 2754289"/>
              <a:gd name="connsiteX17" fmla="*/ 828136 w 2956242"/>
              <a:gd name="connsiteY17" fmla="*/ 2083341 h 2754289"/>
              <a:gd name="connsiteX18" fmla="*/ 405442 w 2956242"/>
              <a:gd name="connsiteY18" fmla="*/ 2057462 h 2754289"/>
              <a:gd name="connsiteX19" fmla="*/ 0 w 2956242"/>
              <a:gd name="connsiteY19" fmla="*/ 1850428 h 2754289"/>
              <a:gd name="connsiteX0" fmla="*/ 1777000 w 2842843"/>
              <a:gd name="connsiteY0" fmla="*/ 0 h 2659410"/>
              <a:gd name="connsiteX1" fmla="*/ 1858686 w 2842843"/>
              <a:gd name="connsiteY1" fmla="*/ 366684 h 2659410"/>
              <a:gd name="connsiteX2" fmla="*/ 1768415 w 2842843"/>
              <a:gd name="connsiteY2" fmla="*/ 573718 h 2659410"/>
              <a:gd name="connsiteX3" fmla="*/ 1458110 w 2842843"/>
              <a:gd name="connsiteY3" fmla="*/ 440151 h 2659410"/>
              <a:gd name="connsiteX4" fmla="*/ 1352017 w 2842843"/>
              <a:gd name="connsiteY4" fmla="*/ 422655 h 2659410"/>
              <a:gd name="connsiteX5" fmla="*/ 1293922 w 2842843"/>
              <a:gd name="connsiteY5" fmla="*/ 487577 h 2659410"/>
              <a:gd name="connsiteX6" fmla="*/ 1233578 w 2842843"/>
              <a:gd name="connsiteY6" fmla="*/ 547839 h 2659410"/>
              <a:gd name="connsiteX7" fmla="*/ 1004916 w 2842843"/>
              <a:gd name="connsiteY7" fmla="*/ 379603 h 2659410"/>
              <a:gd name="connsiteX8" fmla="*/ 1069676 w 2842843"/>
              <a:gd name="connsiteY8" fmla="*/ 543668 h 2659410"/>
              <a:gd name="connsiteX9" fmla="*/ 1285336 w 2842843"/>
              <a:gd name="connsiteY9" fmla="*/ 823884 h 2659410"/>
              <a:gd name="connsiteX10" fmla="*/ 2729585 w 2842843"/>
              <a:gd name="connsiteY10" fmla="*/ 2466542 h 2659410"/>
              <a:gd name="connsiteX11" fmla="*/ 2536166 w 2842843"/>
              <a:gd name="connsiteY11" fmla="*/ 2428397 h 2659410"/>
              <a:gd name="connsiteX12" fmla="*/ 845389 w 2842843"/>
              <a:gd name="connsiteY12" fmla="*/ 685862 h 2659410"/>
              <a:gd name="connsiteX13" fmla="*/ 810883 w 2842843"/>
              <a:gd name="connsiteY13" fmla="*/ 823884 h 2659410"/>
              <a:gd name="connsiteX14" fmla="*/ 854015 w 2842843"/>
              <a:gd name="connsiteY14" fmla="*/ 944654 h 2659410"/>
              <a:gd name="connsiteX15" fmla="*/ 759125 w 2842843"/>
              <a:gd name="connsiteY15" fmla="*/ 1091303 h 2659410"/>
              <a:gd name="connsiteX16" fmla="*/ 923027 w 2842843"/>
              <a:gd name="connsiteY16" fmla="*/ 1738284 h 2659410"/>
              <a:gd name="connsiteX17" fmla="*/ 828136 w 2842843"/>
              <a:gd name="connsiteY17" fmla="*/ 2083341 h 2659410"/>
              <a:gd name="connsiteX18" fmla="*/ 405442 w 2842843"/>
              <a:gd name="connsiteY18" fmla="*/ 2057462 h 2659410"/>
              <a:gd name="connsiteX19" fmla="*/ 0 w 2842843"/>
              <a:gd name="connsiteY19" fmla="*/ 1850428 h 2659410"/>
              <a:gd name="connsiteX0" fmla="*/ 1777000 w 2888499"/>
              <a:gd name="connsiteY0" fmla="*/ 0 h 2676423"/>
              <a:gd name="connsiteX1" fmla="*/ 1858686 w 2888499"/>
              <a:gd name="connsiteY1" fmla="*/ 366684 h 2676423"/>
              <a:gd name="connsiteX2" fmla="*/ 1768415 w 2888499"/>
              <a:gd name="connsiteY2" fmla="*/ 573718 h 2676423"/>
              <a:gd name="connsiteX3" fmla="*/ 1458110 w 2888499"/>
              <a:gd name="connsiteY3" fmla="*/ 440151 h 2676423"/>
              <a:gd name="connsiteX4" fmla="*/ 1352017 w 2888499"/>
              <a:gd name="connsiteY4" fmla="*/ 422655 h 2676423"/>
              <a:gd name="connsiteX5" fmla="*/ 1293922 w 2888499"/>
              <a:gd name="connsiteY5" fmla="*/ 487577 h 2676423"/>
              <a:gd name="connsiteX6" fmla="*/ 1233578 w 2888499"/>
              <a:gd name="connsiteY6" fmla="*/ 547839 h 2676423"/>
              <a:gd name="connsiteX7" fmla="*/ 1004916 w 2888499"/>
              <a:gd name="connsiteY7" fmla="*/ 379603 h 2676423"/>
              <a:gd name="connsiteX8" fmla="*/ 1069676 w 2888499"/>
              <a:gd name="connsiteY8" fmla="*/ 543668 h 2676423"/>
              <a:gd name="connsiteX9" fmla="*/ 1285336 w 2888499"/>
              <a:gd name="connsiteY9" fmla="*/ 823884 h 2676423"/>
              <a:gd name="connsiteX10" fmla="*/ 2729585 w 2888499"/>
              <a:gd name="connsiteY10" fmla="*/ 2466542 h 2676423"/>
              <a:gd name="connsiteX11" fmla="*/ 2829792 w 2888499"/>
              <a:gd name="connsiteY11" fmla="*/ 2650150 h 2676423"/>
              <a:gd name="connsiteX12" fmla="*/ 2536166 w 2888499"/>
              <a:gd name="connsiteY12" fmla="*/ 2428397 h 2676423"/>
              <a:gd name="connsiteX13" fmla="*/ 845389 w 2888499"/>
              <a:gd name="connsiteY13" fmla="*/ 685862 h 2676423"/>
              <a:gd name="connsiteX14" fmla="*/ 810883 w 2888499"/>
              <a:gd name="connsiteY14" fmla="*/ 823884 h 2676423"/>
              <a:gd name="connsiteX15" fmla="*/ 854015 w 2888499"/>
              <a:gd name="connsiteY15" fmla="*/ 944654 h 2676423"/>
              <a:gd name="connsiteX16" fmla="*/ 759125 w 2888499"/>
              <a:gd name="connsiteY16" fmla="*/ 1091303 h 2676423"/>
              <a:gd name="connsiteX17" fmla="*/ 923027 w 2888499"/>
              <a:gd name="connsiteY17" fmla="*/ 1738284 h 2676423"/>
              <a:gd name="connsiteX18" fmla="*/ 828136 w 2888499"/>
              <a:gd name="connsiteY18" fmla="*/ 2083341 h 2676423"/>
              <a:gd name="connsiteX19" fmla="*/ 405442 w 2888499"/>
              <a:gd name="connsiteY19" fmla="*/ 2057462 h 2676423"/>
              <a:gd name="connsiteX20" fmla="*/ 0 w 2888499"/>
              <a:gd name="connsiteY20" fmla="*/ 1850428 h 2676423"/>
              <a:gd name="connsiteX0" fmla="*/ 1777000 w 2898054"/>
              <a:gd name="connsiteY0" fmla="*/ 0 h 2678215"/>
              <a:gd name="connsiteX1" fmla="*/ 1858686 w 2898054"/>
              <a:gd name="connsiteY1" fmla="*/ 366684 h 2678215"/>
              <a:gd name="connsiteX2" fmla="*/ 1768415 w 2898054"/>
              <a:gd name="connsiteY2" fmla="*/ 573718 h 2678215"/>
              <a:gd name="connsiteX3" fmla="*/ 1458110 w 2898054"/>
              <a:gd name="connsiteY3" fmla="*/ 440151 h 2678215"/>
              <a:gd name="connsiteX4" fmla="*/ 1352017 w 2898054"/>
              <a:gd name="connsiteY4" fmla="*/ 422655 h 2678215"/>
              <a:gd name="connsiteX5" fmla="*/ 1293922 w 2898054"/>
              <a:gd name="connsiteY5" fmla="*/ 487577 h 2678215"/>
              <a:gd name="connsiteX6" fmla="*/ 1233578 w 2898054"/>
              <a:gd name="connsiteY6" fmla="*/ 547839 h 2678215"/>
              <a:gd name="connsiteX7" fmla="*/ 1004916 w 2898054"/>
              <a:gd name="connsiteY7" fmla="*/ 379603 h 2678215"/>
              <a:gd name="connsiteX8" fmla="*/ 1069676 w 2898054"/>
              <a:gd name="connsiteY8" fmla="*/ 543668 h 2678215"/>
              <a:gd name="connsiteX9" fmla="*/ 1285336 w 2898054"/>
              <a:gd name="connsiteY9" fmla="*/ 823884 h 2678215"/>
              <a:gd name="connsiteX10" fmla="*/ 2746919 w 2898054"/>
              <a:gd name="connsiteY10" fmla="*/ 2470876 h 2678215"/>
              <a:gd name="connsiteX11" fmla="*/ 2829792 w 2898054"/>
              <a:gd name="connsiteY11" fmla="*/ 2650150 h 2678215"/>
              <a:gd name="connsiteX12" fmla="*/ 2536166 w 2898054"/>
              <a:gd name="connsiteY12" fmla="*/ 2428397 h 2678215"/>
              <a:gd name="connsiteX13" fmla="*/ 845389 w 2898054"/>
              <a:gd name="connsiteY13" fmla="*/ 685862 h 2678215"/>
              <a:gd name="connsiteX14" fmla="*/ 810883 w 2898054"/>
              <a:gd name="connsiteY14" fmla="*/ 823884 h 2678215"/>
              <a:gd name="connsiteX15" fmla="*/ 854015 w 2898054"/>
              <a:gd name="connsiteY15" fmla="*/ 944654 h 2678215"/>
              <a:gd name="connsiteX16" fmla="*/ 759125 w 2898054"/>
              <a:gd name="connsiteY16" fmla="*/ 1091303 h 2678215"/>
              <a:gd name="connsiteX17" fmla="*/ 923027 w 2898054"/>
              <a:gd name="connsiteY17" fmla="*/ 1738284 h 2678215"/>
              <a:gd name="connsiteX18" fmla="*/ 828136 w 2898054"/>
              <a:gd name="connsiteY18" fmla="*/ 2083341 h 2678215"/>
              <a:gd name="connsiteX19" fmla="*/ 405442 w 2898054"/>
              <a:gd name="connsiteY19" fmla="*/ 2057462 h 2678215"/>
              <a:gd name="connsiteX20" fmla="*/ 0 w 2898054"/>
              <a:gd name="connsiteY20" fmla="*/ 1850428 h 2678215"/>
              <a:gd name="connsiteX0" fmla="*/ 1777000 w 2836189"/>
              <a:gd name="connsiteY0" fmla="*/ 0 h 2663638"/>
              <a:gd name="connsiteX1" fmla="*/ 1858686 w 2836189"/>
              <a:gd name="connsiteY1" fmla="*/ 366684 h 2663638"/>
              <a:gd name="connsiteX2" fmla="*/ 1768415 w 2836189"/>
              <a:gd name="connsiteY2" fmla="*/ 573718 h 2663638"/>
              <a:gd name="connsiteX3" fmla="*/ 1458110 w 2836189"/>
              <a:gd name="connsiteY3" fmla="*/ 440151 h 2663638"/>
              <a:gd name="connsiteX4" fmla="*/ 1352017 w 2836189"/>
              <a:gd name="connsiteY4" fmla="*/ 422655 h 2663638"/>
              <a:gd name="connsiteX5" fmla="*/ 1293922 w 2836189"/>
              <a:gd name="connsiteY5" fmla="*/ 487577 h 2663638"/>
              <a:gd name="connsiteX6" fmla="*/ 1233578 w 2836189"/>
              <a:gd name="connsiteY6" fmla="*/ 547839 h 2663638"/>
              <a:gd name="connsiteX7" fmla="*/ 1004916 w 2836189"/>
              <a:gd name="connsiteY7" fmla="*/ 379603 h 2663638"/>
              <a:gd name="connsiteX8" fmla="*/ 1069676 w 2836189"/>
              <a:gd name="connsiteY8" fmla="*/ 543668 h 2663638"/>
              <a:gd name="connsiteX9" fmla="*/ 1285336 w 2836189"/>
              <a:gd name="connsiteY9" fmla="*/ 823884 h 2663638"/>
              <a:gd name="connsiteX10" fmla="*/ 2517236 w 2836189"/>
              <a:gd name="connsiteY10" fmla="*/ 2223858 h 2663638"/>
              <a:gd name="connsiteX11" fmla="*/ 2829792 w 2836189"/>
              <a:gd name="connsiteY11" fmla="*/ 2650150 h 2663638"/>
              <a:gd name="connsiteX12" fmla="*/ 2536166 w 2836189"/>
              <a:gd name="connsiteY12" fmla="*/ 2428397 h 2663638"/>
              <a:gd name="connsiteX13" fmla="*/ 845389 w 2836189"/>
              <a:gd name="connsiteY13" fmla="*/ 685862 h 2663638"/>
              <a:gd name="connsiteX14" fmla="*/ 810883 w 2836189"/>
              <a:gd name="connsiteY14" fmla="*/ 823884 h 2663638"/>
              <a:gd name="connsiteX15" fmla="*/ 854015 w 2836189"/>
              <a:gd name="connsiteY15" fmla="*/ 944654 h 2663638"/>
              <a:gd name="connsiteX16" fmla="*/ 759125 w 2836189"/>
              <a:gd name="connsiteY16" fmla="*/ 1091303 h 2663638"/>
              <a:gd name="connsiteX17" fmla="*/ 923027 w 2836189"/>
              <a:gd name="connsiteY17" fmla="*/ 1738284 h 2663638"/>
              <a:gd name="connsiteX18" fmla="*/ 828136 w 2836189"/>
              <a:gd name="connsiteY18" fmla="*/ 2083341 h 2663638"/>
              <a:gd name="connsiteX19" fmla="*/ 405442 w 2836189"/>
              <a:gd name="connsiteY19" fmla="*/ 2057462 h 2663638"/>
              <a:gd name="connsiteX20" fmla="*/ 0 w 2836189"/>
              <a:gd name="connsiteY20" fmla="*/ 1850428 h 2663638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759125 w 2836189"/>
              <a:gd name="connsiteY16" fmla="*/ 1091303 h 2650374"/>
              <a:gd name="connsiteX17" fmla="*/ 923027 w 2836189"/>
              <a:gd name="connsiteY17" fmla="*/ 1738284 h 2650374"/>
              <a:gd name="connsiteX18" fmla="*/ 828136 w 2836189"/>
              <a:gd name="connsiteY18" fmla="*/ 2083341 h 2650374"/>
              <a:gd name="connsiteX19" fmla="*/ 405442 w 2836189"/>
              <a:gd name="connsiteY19" fmla="*/ 2057462 h 2650374"/>
              <a:gd name="connsiteX20" fmla="*/ 0 w 2836189"/>
              <a:gd name="connsiteY20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620448 w 2836189"/>
              <a:gd name="connsiteY16" fmla="*/ 1225646 h 2650374"/>
              <a:gd name="connsiteX17" fmla="*/ 923027 w 2836189"/>
              <a:gd name="connsiteY17" fmla="*/ 1738284 h 2650374"/>
              <a:gd name="connsiteX18" fmla="*/ 828136 w 2836189"/>
              <a:gd name="connsiteY18" fmla="*/ 2083341 h 2650374"/>
              <a:gd name="connsiteX19" fmla="*/ 405442 w 2836189"/>
              <a:gd name="connsiteY19" fmla="*/ 2057462 h 2650374"/>
              <a:gd name="connsiteX20" fmla="*/ 0 w 2836189"/>
              <a:gd name="connsiteY20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680302 w 2836189"/>
              <a:gd name="connsiteY16" fmla="*/ 1142041 h 2650374"/>
              <a:gd name="connsiteX17" fmla="*/ 620448 w 2836189"/>
              <a:gd name="connsiteY17" fmla="*/ 1225646 h 2650374"/>
              <a:gd name="connsiteX18" fmla="*/ 923027 w 2836189"/>
              <a:gd name="connsiteY18" fmla="*/ 1738284 h 2650374"/>
              <a:gd name="connsiteX19" fmla="*/ 828136 w 2836189"/>
              <a:gd name="connsiteY19" fmla="*/ 2083341 h 2650374"/>
              <a:gd name="connsiteX20" fmla="*/ 405442 w 2836189"/>
              <a:gd name="connsiteY20" fmla="*/ 2057462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923027 w 2836189"/>
              <a:gd name="connsiteY18" fmla="*/ 1738284 h 2650374"/>
              <a:gd name="connsiteX19" fmla="*/ 828136 w 2836189"/>
              <a:gd name="connsiteY19" fmla="*/ 2083341 h 2650374"/>
              <a:gd name="connsiteX20" fmla="*/ 405442 w 2836189"/>
              <a:gd name="connsiteY20" fmla="*/ 2057462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405442 w 2836189"/>
              <a:gd name="connsiteY20" fmla="*/ 2057462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10883 w 2836189"/>
              <a:gd name="connsiteY14" fmla="*/ 823884 h 2650374"/>
              <a:gd name="connsiteX15" fmla="*/ 854015 w 2836189"/>
              <a:gd name="connsiteY15" fmla="*/ 944654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54015 w 2836189"/>
              <a:gd name="connsiteY15" fmla="*/ 944654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33578 w 2836189"/>
              <a:gd name="connsiteY6" fmla="*/ 547839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80017 w 2836189"/>
              <a:gd name="connsiteY15" fmla="*/ 914319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207576 w 2836189"/>
              <a:gd name="connsiteY6" fmla="*/ 582508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80017 w 2836189"/>
              <a:gd name="connsiteY15" fmla="*/ 914319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185908 w 2836189"/>
              <a:gd name="connsiteY6" fmla="*/ 569507 h 2650374"/>
              <a:gd name="connsiteX7" fmla="*/ 1004916 w 2836189"/>
              <a:gd name="connsiteY7" fmla="*/ 379603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80017 w 2836189"/>
              <a:gd name="connsiteY15" fmla="*/ 914319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185908 w 2836189"/>
              <a:gd name="connsiteY6" fmla="*/ 569507 h 2650374"/>
              <a:gd name="connsiteX7" fmla="*/ 978914 w 2836189"/>
              <a:gd name="connsiteY7" fmla="*/ 414272 h 2650374"/>
              <a:gd name="connsiteX8" fmla="*/ 1069676 w 2836189"/>
              <a:gd name="connsiteY8" fmla="*/ 543668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80017 w 2836189"/>
              <a:gd name="connsiteY15" fmla="*/ 914319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  <a:gd name="connsiteX0" fmla="*/ 1777000 w 2836189"/>
              <a:gd name="connsiteY0" fmla="*/ 0 h 2650374"/>
              <a:gd name="connsiteX1" fmla="*/ 1858686 w 2836189"/>
              <a:gd name="connsiteY1" fmla="*/ 366684 h 2650374"/>
              <a:gd name="connsiteX2" fmla="*/ 1768415 w 2836189"/>
              <a:gd name="connsiteY2" fmla="*/ 573718 h 2650374"/>
              <a:gd name="connsiteX3" fmla="*/ 1458110 w 2836189"/>
              <a:gd name="connsiteY3" fmla="*/ 440151 h 2650374"/>
              <a:gd name="connsiteX4" fmla="*/ 1352017 w 2836189"/>
              <a:gd name="connsiteY4" fmla="*/ 422655 h 2650374"/>
              <a:gd name="connsiteX5" fmla="*/ 1293922 w 2836189"/>
              <a:gd name="connsiteY5" fmla="*/ 487577 h 2650374"/>
              <a:gd name="connsiteX6" fmla="*/ 1185908 w 2836189"/>
              <a:gd name="connsiteY6" fmla="*/ 569507 h 2650374"/>
              <a:gd name="connsiteX7" fmla="*/ 978914 w 2836189"/>
              <a:gd name="connsiteY7" fmla="*/ 414272 h 2650374"/>
              <a:gd name="connsiteX8" fmla="*/ 1100012 w 2836189"/>
              <a:gd name="connsiteY8" fmla="*/ 595671 h 2650374"/>
              <a:gd name="connsiteX9" fmla="*/ 1285336 w 2836189"/>
              <a:gd name="connsiteY9" fmla="*/ 823884 h 2650374"/>
              <a:gd name="connsiteX10" fmla="*/ 2517236 w 2836189"/>
              <a:gd name="connsiteY10" fmla="*/ 2223858 h 2650374"/>
              <a:gd name="connsiteX11" fmla="*/ 2829792 w 2836189"/>
              <a:gd name="connsiteY11" fmla="*/ 2650150 h 2650374"/>
              <a:gd name="connsiteX12" fmla="*/ 2384489 w 2836189"/>
              <a:gd name="connsiteY12" fmla="*/ 2237717 h 2650374"/>
              <a:gd name="connsiteX13" fmla="*/ 845389 w 2836189"/>
              <a:gd name="connsiteY13" fmla="*/ 685862 h 2650374"/>
              <a:gd name="connsiteX14" fmla="*/ 862887 w 2836189"/>
              <a:gd name="connsiteY14" fmla="*/ 810883 h 2650374"/>
              <a:gd name="connsiteX15" fmla="*/ 880017 w 2836189"/>
              <a:gd name="connsiteY15" fmla="*/ 914319 h 2650374"/>
              <a:gd name="connsiteX16" fmla="*/ 680302 w 2836189"/>
              <a:gd name="connsiteY16" fmla="*/ 1142041 h 2650374"/>
              <a:gd name="connsiteX17" fmla="*/ 655117 w 2836189"/>
              <a:gd name="connsiteY17" fmla="*/ 1290651 h 2650374"/>
              <a:gd name="connsiteX18" fmla="*/ 827687 w 2836189"/>
              <a:gd name="connsiteY18" fmla="*/ 1755619 h 2650374"/>
              <a:gd name="connsiteX19" fmla="*/ 828136 w 2836189"/>
              <a:gd name="connsiteY19" fmla="*/ 2083341 h 2650374"/>
              <a:gd name="connsiteX20" fmla="*/ 396775 w 2836189"/>
              <a:gd name="connsiteY20" fmla="*/ 2027126 h 2650374"/>
              <a:gd name="connsiteX21" fmla="*/ 0 w 2836189"/>
              <a:gd name="connsiteY21" fmla="*/ 1850428 h 26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36189" h="2650374">
                <a:moveTo>
                  <a:pt x="1777000" y="0"/>
                </a:moveTo>
                <a:cubicBezTo>
                  <a:pt x="1847449" y="130115"/>
                  <a:pt x="1860117" y="271064"/>
                  <a:pt x="1858686" y="366684"/>
                </a:cubicBezTo>
                <a:cubicBezTo>
                  <a:pt x="1857255" y="462304"/>
                  <a:pt x="1835178" y="561474"/>
                  <a:pt x="1768415" y="573718"/>
                </a:cubicBezTo>
                <a:cubicBezTo>
                  <a:pt x="1701652" y="585962"/>
                  <a:pt x="1527510" y="465328"/>
                  <a:pt x="1458110" y="440151"/>
                </a:cubicBezTo>
                <a:cubicBezTo>
                  <a:pt x="1388710" y="414974"/>
                  <a:pt x="1377937" y="419084"/>
                  <a:pt x="1352017" y="422655"/>
                </a:cubicBezTo>
                <a:cubicBezTo>
                  <a:pt x="1326097" y="426226"/>
                  <a:pt x="1321607" y="463102"/>
                  <a:pt x="1293922" y="487577"/>
                </a:cubicBezTo>
                <a:cubicBezTo>
                  <a:pt x="1266237" y="512052"/>
                  <a:pt x="1238409" y="581724"/>
                  <a:pt x="1185908" y="569507"/>
                </a:cubicBezTo>
                <a:cubicBezTo>
                  <a:pt x="1133407" y="557290"/>
                  <a:pt x="993230" y="409911"/>
                  <a:pt x="978914" y="414272"/>
                </a:cubicBezTo>
                <a:cubicBezTo>
                  <a:pt x="964598" y="418633"/>
                  <a:pt x="1048942" y="527402"/>
                  <a:pt x="1100012" y="595671"/>
                </a:cubicBezTo>
                <a:cubicBezTo>
                  <a:pt x="1151082" y="663940"/>
                  <a:pt x="1049132" y="552520"/>
                  <a:pt x="1285336" y="823884"/>
                </a:cubicBezTo>
                <a:cubicBezTo>
                  <a:pt x="1521540" y="1095249"/>
                  <a:pt x="2259827" y="1919480"/>
                  <a:pt x="2517236" y="2223858"/>
                </a:cubicBezTo>
                <a:cubicBezTo>
                  <a:pt x="2774645" y="2528236"/>
                  <a:pt x="2862028" y="2656507"/>
                  <a:pt x="2829792" y="2650150"/>
                </a:cubicBezTo>
                <a:cubicBezTo>
                  <a:pt x="2797556" y="2643793"/>
                  <a:pt x="2715223" y="2565098"/>
                  <a:pt x="2384489" y="2237717"/>
                </a:cubicBezTo>
                <a:cubicBezTo>
                  <a:pt x="2053755" y="1910336"/>
                  <a:pt x="1098989" y="923668"/>
                  <a:pt x="845389" y="685862"/>
                </a:cubicBezTo>
                <a:cubicBezTo>
                  <a:pt x="591789" y="448056"/>
                  <a:pt x="857116" y="772807"/>
                  <a:pt x="862887" y="810883"/>
                </a:cubicBezTo>
                <a:cubicBezTo>
                  <a:pt x="868658" y="848959"/>
                  <a:pt x="910448" y="859126"/>
                  <a:pt x="880017" y="914319"/>
                </a:cubicBezTo>
                <a:cubicBezTo>
                  <a:pt x="849586" y="969512"/>
                  <a:pt x="719230" y="1095209"/>
                  <a:pt x="680302" y="1142041"/>
                </a:cubicBezTo>
                <a:cubicBezTo>
                  <a:pt x="641374" y="1188873"/>
                  <a:pt x="630553" y="1188388"/>
                  <a:pt x="655117" y="1290651"/>
                </a:cubicBezTo>
                <a:cubicBezTo>
                  <a:pt x="679681" y="1392914"/>
                  <a:pt x="798851" y="1623504"/>
                  <a:pt x="827687" y="1755619"/>
                </a:cubicBezTo>
                <a:cubicBezTo>
                  <a:pt x="856523" y="1887734"/>
                  <a:pt x="899954" y="2038090"/>
                  <a:pt x="828136" y="2083341"/>
                </a:cubicBezTo>
                <a:cubicBezTo>
                  <a:pt x="756318" y="2128592"/>
                  <a:pt x="534798" y="2065945"/>
                  <a:pt x="396775" y="2027126"/>
                </a:cubicBezTo>
                <a:cubicBezTo>
                  <a:pt x="258752" y="1988307"/>
                  <a:pt x="67574" y="1874869"/>
                  <a:pt x="0" y="1850428"/>
                </a:cubicBez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/>
          <p:cNvSpPr/>
          <p:nvPr/>
        </p:nvSpPr>
        <p:spPr>
          <a:xfrm>
            <a:off x="539552" y="3806108"/>
            <a:ext cx="81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II svod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629525" y="763837"/>
            <a:ext cx="81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aVL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144016" y="5394702"/>
            <a:ext cx="9468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EKG ze dvou svodů, které jsou na sebe kolmé  - dívají se na srdce z různých, na sebe kolmých, úhlů</a:t>
            </a:r>
          </a:p>
        </p:txBody>
      </p:sp>
      <p:cxnSp>
        <p:nvCxnSpPr>
          <p:cNvPr id="28" name="Přímá spojnice 27"/>
          <p:cNvCxnSpPr/>
          <p:nvPr/>
        </p:nvCxnSpPr>
        <p:spPr>
          <a:xfrm flipH="1">
            <a:off x="4607980" y="209499"/>
            <a:ext cx="1352822" cy="16410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184956" y="119054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974827" y="-39896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cxnSp>
        <p:nvCxnSpPr>
          <p:cNvPr id="31" name="Přímá spojnice 30"/>
          <p:cNvCxnSpPr/>
          <p:nvPr/>
        </p:nvCxnSpPr>
        <p:spPr>
          <a:xfrm flipH="1" flipV="1">
            <a:off x="4396020" y="2861338"/>
            <a:ext cx="3093768" cy="24398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973095" y="253817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489788" y="4874354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3203848" y="868521"/>
            <a:ext cx="1944216" cy="14298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3408930" y="3990774"/>
            <a:ext cx="2171158" cy="18466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délník 42"/>
          <p:cNvSpPr/>
          <p:nvPr/>
        </p:nvSpPr>
        <p:spPr>
          <a:xfrm>
            <a:off x="107504" y="5661248"/>
            <a:ext cx="8876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Co z toho vyplývá? – To, co je ve dvou svodech popsané jako kmit R, je odrazem depolarizace dvou různých míst srdeční svaloviny.</a:t>
            </a:r>
          </a:p>
          <a:p>
            <a:r>
              <a:rPr lang="cs-CZ" sz="1400" dirty="0"/>
              <a:t>(Aneb jak to dopadá, když lékař popisuje něco, o čem nemá nejmenší ponětí, co to znamená. A lékařská věda má problém opustiti tradice.)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1654023" y="463755"/>
            <a:ext cx="851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R kmit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1616111" y="2051256"/>
            <a:ext cx="851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R kmit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6961538" y="331170"/>
            <a:ext cx="851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Kmit R ve svodu </a:t>
            </a:r>
            <a:r>
              <a:rPr lang="cs-CZ" sz="1200" b="1" dirty="0" err="1">
                <a:solidFill>
                  <a:srgbClr val="FF0000"/>
                </a:solidFill>
              </a:rPr>
              <a:t>aVL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5012888" y="2404417"/>
            <a:ext cx="851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D60093"/>
                </a:solidFill>
              </a:rPr>
              <a:t>Kmit Q ve svodu </a:t>
            </a:r>
            <a:r>
              <a:rPr lang="cs-CZ" sz="1200" b="1" dirty="0" err="1">
                <a:solidFill>
                  <a:srgbClr val="D60093"/>
                </a:solidFill>
              </a:rPr>
              <a:t>aVL</a:t>
            </a:r>
            <a:endParaRPr lang="cs-CZ" sz="1200" b="1" dirty="0">
              <a:solidFill>
                <a:srgbClr val="D60093"/>
              </a:solidFill>
            </a:endParaRPr>
          </a:p>
        </p:txBody>
      </p:sp>
      <p:cxnSp>
        <p:nvCxnSpPr>
          <p:cNvPr id="39" name="Přímá spojnice 38"/>
          <p:cNvCxnSpPr/>
          <p:nvPr/>
        </p:nvCxnSpPr>
        <p:spPr>
          <a:xfrm flipV="1">
            <a:off x="5864795" y="2298570"/>
            <a:ext cx="78109" cy="336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1259632" y="1621290"/>
            <a:ext cx="851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D60093"/>
                </a:solidFill>
              </a:rPr>
              <a:t>Q kmit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1115616" y="5086925"/>
            <a:ext cx="851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D60093"/>
                </a:solidFill>
              </a:rPr>
              <a:t>Q kmit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5159484" y="4352017"/>
            <a:ext cx="81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II svod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088506" y="194379"/>
            <a:ext cx="81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aVL</a:t>
            </a:r>
            <a:endParaRPr lang="cs-CZ" dirty="0"/>
          </a:p>
        </p:txBody>
      </p:sp>
      <p:sp>
        <p:nvSpPr>
          <p:cNvPr id="52" name="Ovál 51"/>
          <p:cNvSpPr/>
          <p:nvPr/>
        </p:nvSpPr>
        <p:spPr>
          <a:xfrm>
            <a:off x="5863391" y="2252489"/>
            <a:ext cx="148769" cy="143257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ál 52"/>
          <p:cNvSpPr/>
          <p:nvPr/>
        </p:nvSpPr>
        <p:spPr>
          <a:xfrm>
            <a:off x="5652120" y="1700808"/>
            <a:ext cx="148769" cy="143257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ál 53"/>
          <p:cNvSpPr/>
          <p:nvPr/>
        </p:nvSpPr>
        <p:spPr>
          <a:xfrm>
            <a:off x="6329042" y="1409311"/>
            <a:ext cx="148769" cy="143257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5" name="Ovál 54"/>
          <p:cNvSpPr/>
          <p:nvPr/>
        </p:nvSpPr>
        <p:spPr>
          <a:xfrm>
            <a:off x="8037909" y="3410709"/>
            <a:ext cx="148769" cy="143257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06010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03648" y="692696"/>
            <a:ext cx="5381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Svodový systém ve frontální rovině</a:t>
            </a:r>
          </a:p>
        </p:txBody>
      </p:sp>
      <p:pic>
        <p:nvPicPr>
          <p:cNvPr id="3" name="Picture 2" descr="VÃ½sledek obrÃ¡zku pro owl cra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75934"/>
            <a:ext cx="39052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ek obrÃ¡zku pro owl cra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9"/>
          <a:stretch/>
        </p:blipFill>
        <p:spPr bwMode="auto">
          <a:xfrm>
            <a:off x="144586" y="1628800"/>
            <a:ext cx="4643438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83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7220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základní, bipolární  (</a:t>
            </a:r>
            <a:r>
              <a:rPr lang="cs-CZ" sz="2800" b="1" dirty="0" err="1"/>
              <a:t>Einthovenovy</a:t>
            </a:r>
            <a:r>
              <a:rPr lang="cs-CZ" sz="2800" b="1" dirty="0"/>
              <a:t> svody)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67544" y="4365104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Elektrokardiogram vzniká promítáním elektrického srdečního vektoru na svod v čase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112648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19252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19766" y="20776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20072" y="530295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5302949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15183" y="112431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97193" y="99788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11760" y="353782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II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06061" y="354107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III</a:t>
            </a:r>
            <a:endParaRPr lang="cs-CZ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26" b="16704"/>
          <a:stretch/>
        </p:blipFill>
        <p:spPr>
          <a:xfrm>
            <a:off x="3794216" y="1981437"/>
            <a:ext cx="1810537" cy="2319062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>
            <a:off x="4619965" y="3167047"/>
            <a:ext cx="984788" cy="1133452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L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277927" y="451750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Bipolární svody: obě elektrody jsou aktivní</a:t>
            </a:r>
          </a:p>
        </p:txBody>
      </p:sp>
    </p:spTree>
    <p:extLst>
      <p:ext uri="{BB962C8B-B14F-4D97-AF65-F5344CB8AC3E}">
        <p14:creationId xmlns:p14="http://schemas.microsoft.com/office/powerpoint/2010/main" val="2677679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4078"/>
            <a:ext cx="7802002" cy="585729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46068" y="297031"/>
            <a:ext cx="7220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základní, bipolární (</a:t>
            </a:r>
            <a:r>
              <a:rPr lang="cs-CZ" sz="2800" b="1" dirty="0" err="1"/>
              <a:t>Einthovenovy</a:t>
            </a:r>
            <a:r>
              <a:rPr lang="cs-CZ" sz="2800" b="1" dirty="0"/>
              <a:t> svody)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112648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19252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19766" y="20776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20072" y="530295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5302949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15183" y="112431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97193" y="99788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11760" y="353782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II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06061" y="354107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III</a:t>
            </a:r>
            <a:endParaRPr lang="cs-CZ" b="1" dirty="0"/>
          </a:p>
        </p:txBody>
      </p:sp>
      <p:sp>
        <p:nvSpPr>
          <p:cNvPr id="17" name="Volný tvar 16"/>
          <p:cNvSpPr/>
          <p:nvPr/>
        </p:nvSpPr>
        <p:spPr>
          <a:xfrm rot="1012294">
            <a:off x="4352269" y="2883417"/>
            <a:ext cx="1631457" cy="1308822"/>
          </a:xfrm>
          <a:custGeom>
            <a:avLst/>
            <a:gdLst>
              <a:gd name="connsiteX0" fmla="*/ 182667 w 1526716"/>
              <a:gd name="connsiteY0" fmla="*/ 445652 h 1386804"/>
              <a:gd name="connsiteX1" fmla="*/ 212356 w 1526716"/>
              <a:gd name="connsiteY1" fmla="*/ 611907 h 1386804"/>
              <a:gd name="connsiteX2" fmla="*/ 372673 w 1526716"/>
              <a:gd name="connsiteY2" fmla="*/ 718784 h 1386804"/>
              <a:gd name="connsiteX3" fmla="*/ 491426 w 1526716"/>
              <a:gd name="connsiteY3" fmla="*/ 706909 h 1386804"/>
              <a:gd name="connsiteX4" fmla="*/ 491426 w 1526716"/>
              <a:gd name="connsiteY4" fmla="*/ 564405 h 1386804"/>
              <a:gd name="connsiteX5" fmla="*/ 313296 w 1526716"/>
              <a:gd name="connsiteY5" fmla="*/ 439714 h 1386804"/>
              <a:gd name="connsiteX6" fmla="*/ 224231 w 1526716"/>
              <a:gd name="connsiteY6" fmla="*/ 415964 h 1386804"/>
              <a:gd name="connsiteX7" fmla="*/ 105478 w 1526716"/>
              <a:gd name="connsiteY7" fmla="*/ 427839 h 1386804"/>
              <a:gd name="connsiteX8" fmla="*/ 16413 w 1526716"/>
              <a:gd name="connsiteY8" fmla="*/ 552530 h 1386804"/>
              <a:gd name="connsiteX9" fmla="*/ 34226 w 1526716"/>
              <a:gd name="connsiteY9" fmla="*/ 855351 h 1386804"/>
              <a:gd name="connsiteX10" fmla="*/ 348922 w 1526716"/>
              <a:gd name="connsiteY10" fmla="*/ 1128483 h 1386804"/>
              <a:gd name="connsiteX11" fmla="*/ 972376 w 1526716"/>
              <a:gd name="connsiteY11" fmla="*/ 1365990 h 1386804"/>
              <a:gd name="connsiteX12" fmla="*/ 1334574 w 1526716"/>
              <a:gd name="connsiteY12" fmla="*/ 1365990 h 1386804"/>
              <a:gd name="connsiteX13" fmla="*/ 1471140 w 1526716"/>
              <a:gd name="connsiteY13" fmla="*/ 1288800 h 1386804"/>
              <a:gd name="connsiteX14" fmla="*/ 1524579 w 1526716"/>
              <a:gd name="connsiteY14" fmla="*/ 956291 h 1386804"/>
              <a:gd name="connsiteX15" fmla="*/ 1405826 w 1526716"/>
              <a:gd name="connsiteY15" fmla="*/ 540655 h 1386804"/>
              <a:gd name="connsiteX16" fmla="*/ 978314 w 1526716"/>
              <a:gd name="connsiteY16" fmla="*/ 136894 h 1386804"/>
              <a:gd name="connsiteX17" fmla="*/ 497363 w 1526716"/>
              <a:gd name="connsiteY17" fmla="*/ 327 h 1386804"/>
              <a:gd name="connsiteX18" fmla="*/ 99540 w 1526716"/>
              <a:gd name="connsiteY18" fmla="*/ 166582 h 1386804"/>
              <a:gd name="connsiteX19" fmla="*/ 123291 w 1526716"/>
              <a:gd name="connsiteY19" fmla="*/ 368462 h 1386804"/>
              <a:gd name="connsiteX20" fmla="*/ 301421 w 1526716"/>
              <a:gd name="connsiteY20" fmla="*/ 516904 h 1386804"/>
              <a:gd name="connsiteX21" fmla="*/ 627992 w 1526716"/>
              <a:gd name="connsiteY21" fmla="*/ 623782 h 1386804"/>
              <a:gd name="connsiteX22" fmla="*/ 871436 w 1526716"/>
              <a:gd name="connsiteY22" fmla="*/ 677221 h 1386804"/>
              <a:gd name="connsiteX23" fmla="*/ 972376 w 1526716"/>
              <a:gd name="connsiteY23" fmla="*/ 623782 h 1386804"/>
              <a:gd name="connsiteX24" fmla="*/ 764558 w 1526716"/>
              <a:gd name="connsiteY24" fmla="*/ 463465 h 1386804"/>
              <a:gd name="connsiteX25" fmla="*/ 592366 w 1526716"/>
              <a:gd name="connsiteY25" fmla="*/ 427839 h 1386804"/>
              <a:gd name="connsiteX26" fmla="*/ 271732 w 1526716"/>
              <a:gd name="connsiteY26" fmla="*/ 356587 h 1386804"/>
              <a:gd name="connsiteX27" fmla="*/ 206418 w 1526716"/>
              <a:gd name="connsiteY27" fmla="*/ 374400 h 1386804"/>
              <a:gd name="connsiteX0" fmla="*/ 182667 w 1526716"/>
              <a:gd name="connsiteY0" fmla="*/ 445652 h 1386804"/>
              <a:gd name="connsiteX1" fmla="*/ 212356 w 1526716"/>
              <a:gd name="connsiteY1" fmla="*/ 611907 h 1386804"/>
              <a:gd name="connsiteX2" fmla="*/ 372673 w 1526716"/>
              <a:gd name="connsiteY2" fmla="*/ 718784 h 1386804"/>
              <a:gd name="connsiteX3" fmla="*/ 491426 w 1526716"/>
              <a:gd name="connsiteY3" fmla="*/ 706909 h 1386804"/>
              <a:gd name="connsiteX4" fmla="*/ 491426 w 1526716"/>
              <a:gd name="connsiteY4" fmla="*/ 564405 h 1386804"/>
              <a:gd name="connsiteX5" fmla="*/ 313296 w 1526716"/>
              <a:gd name="connsiteY5" fmla="*/ 439714 h 1386804"/>
              <a:gd name="connsiteX6" fmla="*/ 224231 w 1526716"/>
              <a:gd name="connsiteY6" fmla="*/ 415964 h 1386804"/>
              <a:gd name="connsiteX7" fmla="*/ 105478 w 1526716"/>
              <a:gd name="connsiteY7" fmla="*/ 427839 h 1386804"/>
              <a:gd name="connsiteX8" fmla="*/ 16413 w 1526716"/>
              <a:gd name="connsiteY8" fmla="*/ 552530 h 1386804"/>
              <a:gd name="connsiteX9" fmla="*/ 34226 w 1526716"/>
              <a:gd name="connsiteY9" fmla="*/ 855351 h 1386804"/>
              <a:gd name="connsiteX10" fmla="*/ 348922 w 1526716"/>
              <a:gd name="connsiteY10" fmla="*/ 1128483 h 1386804"/>
              <a:gd name="connsiteX11" fmla="*/ 972376 w 1526716"/>
              <a:gd name="connsiteY11" fmla="*/ 1365990 h 1386804"/>
              <a:gd name="connsiteX12" fmla="*/ 1334574 w 1526716"/>
              <a:gd name="connsiteY12" fmla="*/ 1365990 h 1386804"/>
              <a:gd name="connsiteX13" fmla="*/ 1471140 w 1526716"/>
              <a:gd name="connsiteY13" fmla="*/ 1288800 h 1386804"/>
              <a:gd name="connsiteX14" fmla="*/ 1524579 w 1526716"/>
              <a:gd name="connsiteY14" fmla="*/ 956291 h 1386804"/>
              <a:gd name="connsiteX15" fmla="*/ 1405826 w 1526716"/>
              <a:gd name="connsiteY15" fmla="*/ 540655 h 1386804"/>
              <a:gd name="connsiteX16" fmla="*/ 978314 w 1526716"/>
              <a:gd name="connsiteY16" fmla="*/ 136894 h 1386804"/>
              <a:gd name="connsiteX17" fmla="*/ 497363 w 1526716"/>
              <a:gd name="connsiteY17" fmla="*/ 327 h 1386804"/>
              <a:gd name="connsiteX18" fmla="*/ 99540 w 1526716"/>
              <a:gd name="connsiteY18" fmla="*/ 166582 h 1386804"/>
              <a:gd name="connsiteX19" fmla="*/ 123291 w 1526716"/>
              <a:gd name="connsiteY19" fmla="*/ 368462 h 1386804"/>
              <a:gd name="connsiteX20" fmla="*/ 301421 w 1526716"/>
              <a:gd name="connsiteY20" fmla="*/ 516904 h 1386804"/>
              <a:gd name="connsiteX21" fmla="*/ 627992 w 1526716"/>
              <a:gd name="connsiteY21" fmla="*/ 623782 h 1386804"/>
              <a:gd name="connsiteX22" fmla="*/ 871436 w 1526716"/>
              <a:gd name="connsiteY22" fmla="*/ 677221 h 1386804"/>
              <a:gd name="connsiteX23" fmla="*/ 972376 w 1526716"/>
              <a:gd name="connsiteY23" fmla="*/ 623782 h 1386804"/>
              <a:gd name="connsiteX24" fmla="*/ 764558 w 1526716"/>
              <a:gd name="connsiteY24" fmla="*/ 463465 h 1386804"/>
              <a:gd name="connsiteX25" fmla="*/ 544865 w 1526716"/>
              <a:gd name="connsiteY25" fmla="*/ 368463 h 1386804"/>
              <a:gd name="connsiteX26" fmla="*/ 271732 w 1526716"/>
              <a:gd name="connsiteY26" fmla="*/ 356587 h 1386804"/>
              <a:gd name="connsiteX27" fmla="*/ 206418 w 1526716"/>
              <a:gd name="connsiteY27" fmla="*/ 374400 h 1386804"/>
              <a:gd name="connsiteX0" fmla="*/ 182667 w 1526716"/>
              <a:gd name="connsiteY0" fmla="*/ 445652 h 1386804"/>
              <a:gd name="connsiteX1" fmla="*/ 212356 w 1526716"/>
              <a:gd name="connsiteY1" fmla="*/ 611907 h 1386804"/>
              <a:gd name="connsiteX2" fmla="*/ 372673 w 1526716"/>
              <a:gd name="connsiteY2" fmla="*/ 718784 h 1386804"/>
              <a:gd name="connsiteX3" fmla="*/ 491426 w 1526716"/>
              <a:gd name="connsiteY3" fmla="*/ 706909 h 1386804"/>
              <a:gd name="connsiteX4" fmla="*/ 432049 w 1526716"/>
              <a:gd name="connsiteY4" fmla="*/ 528779 h 1386804"/>
              <a:gd name="connsiteX5" fmla="*/ 313296 w 1526716"/>
              <a:gd name="connsiteY5" fmla="*/ 439714 h 1386804"/>
              <a:gd name="connsiteX6" fmla="*/ 224231 w 1526716"/>
              <a:gd name="connsiteY6" fmla="*/ 415964 h 1386804"/>
              <a:gd name="connsiteX7" fmla="*/ 105478 w 1526716"/>
              <a:gd name="connsiteY7" fmla="*/ 427839 h 1386804"/>
              <a:gd name="connsiteX8" fmla="*/ 16413 w 1526716"/>
              <a:gd name="connsiteY8" fmla="*/ 552530 h 1386804"/>
              <a:gd name="connsiteX9" fmla="*/ 34226 w 1526716"/>
              <a:gd name="connsiteY9" fmla="*/ 855351 h 1386804"/>
              <a:gd name="connsiteX10" fmla="*/ 348922 w 1526716"/>
              <a:gd name="connsiteY10" fmla="*/ 1128483 h 1386804"/>
              <a:gd name="connsiteX11" fmla="*/ 972376 w 1526716"/>
              <a:gd name="connsiteY11" fmla="*/ 1365990 h 1386804"/>
              <a:gd name="connsiteX12" fmla="*/ 1334574 w 1526716"/>
              <a:gd name="connsiteY12" fmla="*/ 1365990 h 1386804"/>
              <a:gd name="connsiteX13" fmla="*/ 1471140 w 1526716"/>
              <a:gd name="connsiteY13" fmla="*/ 1288800 h 1386804"/>
              <a:gd name="connsiteX14" fmla="*/ 1524579 w 1526716"/>
              <a:gd name="connsiteY14" fmla="*/ 956291 h 1386804"/>
              <a:gd name="connsiteX15" fmla="*/ 1405826 w 1526716"/>
              <a:gd name="connsiteY15" fmla="*/ 540655 h 1386804"/>
              <a:gd name="connsiteX16" fmla="*/ 978314 w 1526716"/>
              <a:gd name="connsiteY16" fmla="*/ 136894 h 1386804"/>
              <a:gd name="connsiteX17" fmla="*/ 497363 w 1526716"/>
              <a:gd name="connsiteY17" fmla="*/ 327 h 1386804"/>
              <a:gd name="connsiteX18" fmla="*/ 99540 w 1526716"/>
              <a:gd name="connsiteY18" fmla="*/ 166582 h 1386804"/>
              <a:gd name="connsiteX19" fmla="*/ 123291 w 1526716"/>
              <a:gd name="connsiteY19" fmla="*/ 368462 h 1386804"/>
              <a:gd name="connsiteX20" fmla="*/ 301421 w 1526716"/>
              <a:gd name="connsiteY20" fmla="*/ 516904 h 1386804"/>
              <a:gd name="connsiteX21" fmla="*/ 627992 w 1526716"/>
              <a:gd name="connsiteY21" fmla="*/ 623782 h 1386804"/>
              <a:gd name="connsiteX22" fmla="*/ 871436 w 1526716"/>
              <a:gd name="connsiteY22" fmla="*/ 677221 h 1386804"/>
              <a:gd name="connsiteX23" fmla="*/ 972376 w 1526716"/>
              <a:gd name="connsiteY23" fmla="*/ 623782 h 1386804"/>
              <a:gd name="connsiteX24" fmla="*/ 764558 w 1526716"/>
              <a:gd name="connsiteY24" fmla="*/ 463465 h 1386804"/>
              <a:gd name="connsiteX25" fmla="*/ 544865 w 1526716"/>
              <a:gd name="connsiteY25" fmla="*/ 368463 h 1386804"/>
              <a:gd name="connsiteX26" fmla="*/ 271732 w 1526716"/>
              <a:gd name="connsiteY26" fmla="*/ 356587 h 1386804"/>
              <a:gd name="connsiteX27" fmla="*/ 206418 w 1526716"/>
              <a:gd name="connsiteY27" fmla="*/ 374400 h 1386804"/>
              <a:gd name="connsiteX0" fmla="*/ 182667 w 1526716"/>
              <a:gd name="connsiteY0" fmla="*/ 445652 h 1386804"/>
              <a:gd name="connsiteX1" fmla="*/ 212356 w 1526716"/>
              <a:gd name="connsiteY1" fmla="*/ 611907 h 1386804"/>
              <a:gd name="connsiteX2" fmla="*/ 372673 w 1526716"/>
              <a:gd name="connsiteY2" fmla="*/ 718784 h 1386804"/>
              <a:gd name="connsiteX3" fmla="*/ 432049 w 1526716"/>
              <a:gd name="connsiteY3" fmla="*/ 647533 h 1386804"/>
              <a:gd name="connsiteX4" fmla="*/ 432049 w 1526716"/>
              <a:gd name="connsiteY4" fmla="*/ 528779 h 1386804"/>
              <a:gd name="connsiteX5" fmla="*/ 313296 w 1526716"/>
              <a:gd name="connsiteY5" fmla="*/ 439714 h 1386804"/>
              <a:gd name="connsiteX6" fmla="*/ 224231 w 1526716"/>
              <a:gd name="connsiteY6" fmla="*/ 415964 h 1386804"/>
              <a:gd name="connsiteX7" fmla="*/ 105478 w 1526716"/>
              <a:gd name="connsiteY7" fmla="*/ 427839 h 1386804"/>
              <a:gd name="connsiteX8" fmla="*/ 16413 w 1526716"/>
              <a:gd name="connsiteY8" fmla="*/ 552530 h 1386804"/>
              <a:gd name="connsiteX9" fmla="*/ 34226 w 1526716"/>
              <a:gd name="connsiteY9" fmla="*/ 855351 h 1386804"/>
              <a:gd name="connsiteX10" fmla="*/ 348922 w 1526716"/>
              <a:gd name="connsiteY10" fmla="*/ 1128483 h 1386804"/>
              <a:gd name="connsiteX11" fmla="*/ 972376 w 1526716"/>
              <a:gd name="connsiteY11" fmla="*/ 1365990 h 1386804"/>
              <a:gd name="connsiteX12" fmla="*/ 1334574 w 1526716"/>
              <a:gd name="connsiteY12" fmla="*/ 1365990 h 1386804"/>
              <a:gd name="connsiteX13" fmla="*/ 1471140 w 1526716"/>
              <a:gd name="connsiteY13" fmla="*/ 1288800 h 1386804"/>
              <a:gd name="connsiteX14" fmla="*/ 1524579 w 1526716"/>
              <a:gd name="connsiteY14" fmla="*/ 956291 h 1386804"/>
              <a:gd name="connsiteX15" fmla="*/ 1405826 w 1526716"/>
              <a:gd name="connsiteY15" fmla="*/ 540655 h 1386804"/>
              <a:gd name="connsiteX16" fmla="*/ 978314 w 1526716"/>
              <a:gd name="connsiteY16" fmla="*/ 136894 h 1386804"/>
              <a:gd name="connsiteX17" fmla="*/ 497363 w 1526716"/>
              <a:gd name="connsiteY17" fmla="*/ 327 h 1386804"/>
              <a:gd name="connsiteX18" fmla="*/ 99540 w 1526716"/>
              <a:gd name="connsiteY18" fmla="*/ 166582 h 1386804"/>
              <a:gd name="connsiteX19" fmla="*/ 123291 w 1526716"/>
              <a:gd name="connsiteY19" fmla="*/ 368462 h 1386804"/>
              <a:gd name="connsiteX20" fmla="*/ 301421 w 1526716"/>
              <a:gd name="connsiteY20" fmla="*/ 516904 h 1386804"/>
              <a:gd name="connsiteX21" fmla="*/ 627992 w 1526716"/>
              <a:gd name="connsiteY21" fmla="*/ 623782 h 1386804"/>
              <a:gd name="connsiteX22" fmla="*/ 871436 w 1526716"/>
              <a:gd name="connsiteY22" fmla="*/ 677221 h 1386804"/>
              <a:gd name="connsiteX23" fmla="*/ 972376 w 1526716"/>
              <a:gd name="connsiteY23" fmla="*/ 623782 h 1386804"/>
              <a:gd name="connsiteX24" fmla="*/ 764558 w 1526716"/>
              <a:gd name="connsiteY24" fmla="*/ 463465 h 1386804"/>
              <a:gd name="connsiteX25" fmla="*/ 544865 w 1526716"/>
              <a:gd name="connsiteY25" fmla="*/ 368463 h 1386804"/>
              <a:gd name="connsiteX26" fmla="*/ 271732 w 1526716"/>
              <a:gd name="connsiteY26" fmla="*/ 356587 h 1386804"/>
              <a:gd name="connsiteX27" fmla="*/ 206418 w 1526716"/>
              <a:gd name="connsiteY27" fmla="*/ 374400 h 1386804"/>
              <a:gd name="connsiteX0" fmla="*/ 182667 w 1526716"/>
              <a:gd name="connsiteY0" fmla="*/ 445652 h 1386804"/>
              <a:gd name="connsiteX1" fmla="*/ 212356 w 1526716"/>
              <a:gd name="connsiteY1" fmla="*/ 611907 h 1386804"/>
              <a:gd name="connsiteX2" fmla="*/ 331109 w 1526716"/>
              <a:gd name="connsiteY2" fmla="*/ 671283 h 1386804"/>
              <a:gd name="connsiteX3" fmla="*/ 432049 w 1526716"/>
              <a:gd name="connsiteY3" fmla="*/ 647533 h 1386804"/>
              <a:gd name="connsiteX4" fmla="*/ 432049 w 1526716"/>
              <a:gd name="connsiteY4" fmla="*/ 528779 h 1386804"/>
              <a:gd name="connsiteX5" fmla="*/ 313296 w 1526716"/>
              <a:gd name="connsiteY5" fmla="*/ 439714 h 1386804"/>
              <a:gd name="connsiteX6" fmla="*/ 224231 w 1526716"/>
              <a:gd name="connsiteY6" fmla="*/ 415964 h 1386804"/>
              <a:gd name="connsiteX7" fmla="*/ 105478 w 1526716"/>
              <a:gd name="connsiteY7" fmla="*/ 427839 h 1386804"/>
              <a:gd name="connsiteX8" fmla="*/ 16413 w 1526716"/>
              <a:gd name="connsiteY8" fmla="*/ 552530 h 1386804"/>
              <a:gd name="connsiteX9" fmla="*/ 34226 w 1526716"/>
              <a:gd name="connsiteY9" fmla="*/ 855351 h 1386804"/>
              <a:gd name="connsiteX10" fmla="*/ 348922 w 1526716"/>
              <a:gd name="connsiteY10" fmla="*/ 1128483 h 1386804"/>
              <a:gd name="connsiteX11" fmla="*/ 972376 w 1526716"/>
              <a:gd name="connsiteY11" fmla="*/ 1365990 h 1386804"/>
              <a:gd name="connsiteX12" fmla="*/ 1334574 w 1526716"/>
              <a:gd name="connsiteY12" fmla="*/ 1365990 h 1386804"/>
              <a:gd name="connsiteX13" fmla="*/ 1471140 w 1526716"/>
              <a:gd name="connsiteY13" fmla="*/ 1288800 h 1386804"/>
              <a:gd name="connsiteX14" fmla="*/ 1524579 w 1526716"/>
              <a:gd name="connsiteY14" fmla="*/ 956291 h 1386804"/>
              <a:gd name="connsiteX15" fmla="*/ 1405826 w 1526716"/>
              <a:gd name="connsiteY15" fmla="*/ 540655 h 1386804"/>
              <a:gd name="connsiteX16" fmla="*/ 978314 w 1526716"/>
              <a:gd name="connsiteY16" fmla="*/ 136894 h 1386804"/>
              <a:gd name="connsiteX17" fmla="*/ 497363 w 1526716"/>
              <a:gd name="connsiteY17" fmla="*/ 327 h 1386804"/>
              <a:gd name="connsiteX18" fmla="*/ 99540 w 1526716"/>
              <a:gd name="connsiteY18" fmla="*/ 166582 h 1386804"/>
              <a:gd name="connsiteX19" fmla="*/ 123291 w 1526716"/>
              <a:gd name="connsiteY19" fmla="*/ 368462 h 1386804"/>
              <a:gd name="connsiteX20" fmla="*/ 301421 w 1526716"/>
              <a:gd name="connsiteY20" fmla="*/ 516904 h 1386804"/>
              <a:gd name="connsiteX21" fmla="*/ 627992 w 1526716"/>
              <a:gd name="connsiteY21" fmla="*/ 623782 h 1386804"/>
              <a:gd name="connsiteX22" fmla="*/ 871436 w 1526716"/>
              <a:gd name="connsiteY22" fmla="*/ 677221 h 1386804"/>
              <a:gd name="connsiteX23" fmla="*/ 972376 w 1526716"/>
              <a:gd name="connsiteY23" fmla="*/ 623782 h 1386804"/>
              <a:gd name="connsiteX24" fmla="*/ 764558 w 1526716"/>
              <a:gd name="connsiteY24" fmla="*/ 463465 h 1386804"/>
              <a:gd name="connsiteX25" fmla="*/ 544865 w 1526716"/>
              <a:gd name="connsiteY25" fmla="*/ 368463 h 1386804"/>
              <a:gd name="connsiteX26" fmla="*/ 271732 w 1526716"/>
              <a:gd name="connsiteY26" fmla="*/ 356587 h 1386804"/>
              <a:gd name="connsiteX27" fmla="*/ 206418 w 1526716"/>
              <a:gd name="connsiteY27" fmla="*/ 374400 h 1386804"/>
              <a:gd name="connsiteX0" fmla="*/ 182667 w 1525086"/>
              <a:gd name="connsiteY0" fmla="*/ 445627 h 1386779"/>
              <a:gd name="connsiteX1" fmla="*/ 212356 w 1525086"/>
              <a:gd name="connsiteY1" fmla="*/ 611882 h 1386779"/>
              <a:gd name="connsiteX2" fmla="*/ 331109 w 1525086"/>
              <a:gd name="connsiteY2" fmla="*/ 671258 h 1386779"/>
              <a:gd name="connsiteX3" fmla="*/ 432049 w 1525086"/>
              <a:gd name="connsiteY3" fmla="*/ 647508 h 1386779"/>
              <a:gd name="connsiteX4" fmla="*/ 432049 w 1525086"/>
              <a:gd name="connsiteY4" fmla="*/ 528754 h 1386779"/>
              <a:gd name="connsiteX5" fmla="*/ 313296 w 1525086"/>
              <a:gd name="connsiteY5" fmla="*/ 439689 h 1386779"/>
              <a:gd name="connsiteX6" fmla="*/ 224231 w 1525086"/>
              <a:gd name="connsiteY6" fmla="*/ 415939 h 1386779"/>
              <a:gd name="connsiteX7" fmla="*/ 105478 w 1525086"/>
              <a:gd name="connsiteY7" fmla="*/ 427814 h 1386779"/>
              <a:gd name="connsiteX8" fmla="*/ 16413 w 1525086"/>
              <a:gd name="connsiteY8" fmla="*/ 552505 h 1386779"/>
              <a:gd name="connsiteX9" fmla="*/ 34226 w 1525086"/>
              <a:gd name="connsiteY9" fmla="*/ 855326 h 1386779"/>
              <a:gd name="connsiteX10" fmla="*/ 348922 w 1525086"/>
              <a:gd name="connsiteY10" fmla="*/ 1128458 h 1386779"/>
              <a:gd name="connsiteX11" fmla="*/ 972376 w 1525086"/>
              <a:gd name="connsiteY11" fmla="*/ 1365965 h 1386779"/>
              <a:gd name="connsiteX12" fmla="*/ 1334574 w 1525086"/>
              <a:gd name="connsiteY12" fmla="*/ 1365965 h 1386779"/>
              <a:gd name="connsiteX13" fmla="*/ 1471140 w 1525086"/>
              <a:gd name="connsiteY13" fmla="*/ 1288775 h 1386779"/>
              <a:gd name="connsiteX14" fmla="*/ 1524579 w 1525086"/>
              <a:gd name="connsiteY14" fmla="*/ 956266 h 1386779"/>
              <a:gd name="connsiteX15" fmla="*/ 1453327 w 1525086"/>
              <a:gd name="connsiteY15" fmla="*/ 510942 h 1386779"/>
              <a:gd name="connsiteX16" fmla="*/ 978314 w 1525086"/>
              <a:gd name="connsiteY16" fmla="*/ 136869 h 1386779"/>
              <a:gd name="connsiteX17" fmla="*/ 497363 w 1525086"/>
              <a:gd name="connsiteY17" fmla="*/ 302 h 1386779"/>
              <a:gd name="connsiteX18" fmla="*/ 99540 w 1525086"/>
              <a:gd name="connsiteY18" fmla="*/ 166557 h 1386779"/>
              <a:gd name="connsiteX19" fmla="*/ 123291 w 1525086"/>
              <a:gd name="connsiteY19" fmla="*/ 368437 h 1386779"/>
              <a:gd name="connsiteX20" fmla="*/ 301421 w 1525086"/>
              <a:gd name="connsiteY20" fmla="*/ 516879 h 1386779"/>
              <a:gd name="connsiteX21" fmla="*/ 627992 w 1525086"/>
              <a:gd name="connsiteY21" fmla="*/ 623757 h 1386779"/>
              <a:gd name="connsiteX22" fmla="*/ 871436 w 1525086"/>
              <a:gd name="connsiteY22" fmla="*/ 677196 h 1386779"/>
              <a:gd name="connsiteX23" fmla="*/ 972376 w 1525086"/>
              <a:gd name="connsiteY23" fmla="*/ 623757 h 1386779"/>
              <a:gd name="connsiteX24" fmla="*/ 764558 w 1525086"/>
              <a:gd name="connsiteY24" fmla="*/ 463440 h 1386779"/>
              <a:gd name="connsiteX25" fmla="*/ 544865 w 1525086"/>
              <a:gd name="connsiteY25" fmla="*/ 368438 h 1386779"/>
              <a:gd name="connsiteX26" fmla="*/ 271732 w 1525086"/>
              <a:gd name="connsiteY26" fmla="*/ 356562 h 1386779"/>
              <a:gd name="connsiteX27" fmla="*/ 206418 w 1525086"/>
              <a:gd name="connsiteY27" fmla="*/ 374375 h 1386779"/>
              <a:gd name="connsiteX0" fmla="*/ 182667 w 1631513"/>
              <a:gd name="connsiteY0" fmla="*/ 445627 h 1386779"/>
              <a:gd name="connsiteX1" fmla="*/ 212356 w 1631513"/>
              <a:gd name="connsiteY1" fmla="*/ 611882 h 1386779"/>
              <a:gd name="connsiteX2" fmla="*/ 331109 w 1631513"/>
              <a:gd name="connsiteY2" fmla="*/ 671258 h 1386779"/>
              <a:gd name="connsiteX3" fmla="*/ 432049 w 1631513"/>
              <a:gd name="connsiteY3" fmla="*/ 647508 h 1386779"/>
              <a:gd name="connsiteX4" fmla="*/ 432049 w 1631513"/>
              <a:gd name="connsiteY4" fmla="*/ 528754 h 1386779"/>
              <a:gd name="connsiteX5" fmla="*/ 313296 w 1631513"/>
              <a:gd name="connsiteY5" fmla="*/ 439689 h 1386779"/>
              <a:gd name="connsiteX6" fmla="*/ 224231 w 1631513"/>
              <a:gd name="connsiteY6" fmla="*/ 415939 h 1386779"/>
              <a:gd name="connsiteX7" fmla="*/ 105478 w 1631513"/>
              <a:gd name="connsiteY7" fmla="*/ 427814 h 1386779"/>
              <a:gd name="connsiteX8" fmla="*/ 16413 w 1631513"/>
              <a:gd name="connsiteY8" fmla="*/ 552505 h 1386779"/>
              <a:gd name="connsiteX9" fmla="*/ 34226 w 1631513"/>
              <a:gd name="connsiteY9" fmla="*/ 855326 h 1386779"/>
              <a:gd name="connsiteX10" fmla="*/ 348922 w 1631513"/>
              <a:gd name="connsiteY10" fmla="*/ 1128458 h 1386779"/>
              <a:gd name="connsiteX11" fmla="*/ 972376 w 1631513"/>
              <a:gd name="connsiteY11" fmla="*/ 1365965 h 1386779"/>
              <a:gd name="connsiteX12" fmla="*/ 1334574 w 1631513"/>
              <a:gd name="connsiteY12" fmla="*/ 1365965 h 1386779"/>
              <a:gd name="connsiteX13" fmla="*/ 1471140 w 1631513"/>
              <a:gd name="connsiteY13" fmla="*/ 1288775 h 1386779"/>
              <a:gd name="connsiteX14" fmla="*/ 1631457 w 1631513"/>
              <a:gd name="connsiteY14" fmla="*/ 950328 h 1386779"/>
              <a:gd name="connsiteX15" fmla="*/ 1453327 w 1631513"/>
              <a:gd name="connsiteY15" fmla="*/ 510942 h 1386779"/>
              <a:gd name="connsiteX16" fmla="*/ 978314 w 1631513"/>
              <a:gd name="connsiteY16" fmla="*/ 136869 h 1386779"/>
              <a:gd name="connsiteX17" fmla="*/ 497363 w 1631513"/>
              <a:gd name="connsiteY17" fmla="*/ 302 h 1386779"/>
              <a:gd name="connsiteX18" fmla="*/ 99540 w 1631513"/>
              <a:gd name="connsiteY18" fmla="*/ 166557 h 1386779"/>
              <a:gd name="connsiteX19" fmla="*/ 123291 w 1631513"/>
              <a:gd name="connsiteY19" fmla="*/ 368437 h 1386779"/>
              <a:gd name="connsiteX20" fmla="*/ 301421 w 1631513"/>
              <a:gd name="connsiteY20" fmla="*/ 516879 h 1386779"/>
              <a:gd name="connsiteX21" fmla="*/ 627992 w 1631513"/>
              <a:gd name="connsiteY21" fmla="*/ 623757 h 1386779"/>
              <a:gd name="connsiteX22" fmla="*/ 871436 w 1631513"/>
              <a:gd name="connsiteY22" fmla="*/ 677196 h 1386779"/>
              <a:gd name="connsiteX23" fmla="*/ 972376 w 1631513"/>
              <a:gd name="connsiteY23" fmla="*/ 623757 h 1386779"/>
              <a:gd name="connsiteX24" fmla="*/ 764558 w 1631513"/>
              <a:gd name="connsiteY24" fmla="*/ 463440 h 1386779"/>
              <a:gd name="connsiteX25" fmla="*/ 544865 w 1631513"/>
              <a:gd name="connsiteY25" fmla="*/ 368438 h 1386779"/>
              <a:gd name="connsiteX26" fmla="*/ 271732 w 1631513"/>
              <a:gd name="connsiteY26" fmla="*/ 356562 h 1386779"/>
              <a:gd name="connsiteX27" fmla="*/ 206418 w 1631513"/>
              <a:gd name="connsiteY27" fmla="*/ 374375 h 1386779"/>
              <a:gd name="connsiteX0" fmla="*/ 182667 w 1631457"/>
              <a:gd name="connsiteY0" fmla="*/ 445627 h 1392418"/>
              <a:gd name="connsiteX1" fmla="*/ 212356 w 1631457"/>
              <a:gd name="connsiteY1" fmla="*/ 611882 h 1392418"/>
              <a:gd name="connsiteX2" fmla="*/ 331109 w 1631457"/>
              <a:gd name="connsiteY2" fmla="*/ 671258 h 1392418"/>
              <a:gd name="connsiteX3" fmla="*/ 432049 w 1631457"/>
              <a:gd name="connsiteY3" fmla="*/ 647508 h 1392418"/>
              <a:gd name="connsiteX4" fmla="*/ 432049 w 1631457"/>
              <a:gd name="connsiteY4" fmla="*/ 528754 h 1392418"/>
              <a:gd name="connsiteX5" fmla="*/ 313296 w 1631457"/>
              <a:gd name="connsiteY5" fmla="*/ 439689 h 1392418"/>
              <a:gd name="connsiteX6" fmla="*/ 224231 w 1631457"/>
              <a:gd name="connsiteY6" fmla="*/ 415939 h 1392418"/>
              <a:gd name="connsiteX7" fmla="*/ 105478 w 1631457"/>
              <a:gd name="connsiteY7" fmla="*/ 427814 h 1392418"/>
              <a:gd name="connsiteX8" fmla="*/ 16413 w 1631457"/>
              <a:gd name="connsiteY8" fmla="*/ 552505 h 1392418"/>
              <a:gd name="connsiteX9" fmla="*/ 34226 w 1631457"/>
              <a:gd name="connsiteY9" fmla="*/ 855326 h 1392418"/>
              <a:gd name="connsiteX10" fmla="*/ 348922 w 1631457"/>
              <a:gd name="connsiteY10" fmla="*/ 1128458 h 1392418"/>
              <a:gd name="connsiteX11" fmla="*/ 972376 w 1631457"/>
              <a:gd name="connsiteY11" fmla="*/ 1365965 h 1392418"/>
              <a:gd name="connsiteX12" fmla="*/ 1334574 w 1631457"/>
              <a:gd name="connsiteY12" fmla="*/ 1365965 h 1392418"/>
              <a:gd name="connsiteX13" fmla="*/ 1453327 w 1631457"/>
              <a:gd name="connsiteY13" fmla="*/ 1181897 h 1392418"/>
              <a:gd name="connsiteX14" fmla="*/ 1631457 w 1631457"/>
              <a:gd name="connsiteY14" fmla="*/ 950328 h 1392418"/>
              <a:gd name="connsiteX15" fmla="*/ 1453327 w 1631457"/>
              <a:gd name="connsiteY15" fmla="*/ 510942 h 1392418"/>
              <a:gd name="connsiteX16" fmla="*/ 978314 w 1631457"/>
              <a:gd name="connsiteY16" fmla="*/ 136869 h 1392418"/>
              <a:gd name="connsiteX17" fmla="*/ 497363 w 1631457"/>
              <a:gd name="connsiteY17" fmla="*/ 302 h 1392418"/>
              <a:gd name="connsiteX18" fmla="*/ 99540 w 1631457"/>
              <a:gd name="connsiteY18" fmla="*/ 166557 h 1392418"/>
              <a:gd name="connsiteX19" fmla="*/ 123291 w 1631457"/>
              <a:gd name="connsiteY19" fmla="*/ 368437 h 1392418"/>
              <a:gd name="connsiteX20" fmla="*/ 301421 w 1631457"/>
              <a:gd name="connsiteY20" fmla="*/ 516879 h 1392418"/>
              <a:gd name="connsiteX21" fmla="*/ 627992 w 1631457"/>
              <a:gd name="connsiteY21" fmla="*/ 623757 h 1392418"/>
              <a:gd name="connsiteX22" fmla="*/ 871436 w 1631457"/>
              <a:gd name="connsiteY22" fmla="*/ 677196 h 1392418"/>
              <a:gd name="connsiteX23" fmla="*/ 972376 w 1631457"/>
              <a:gd name="connsiteY23" fmla="*/ 623757 h 1392418"/>
              <a:gd name="connsiteX24" fmla="*/ 764558 w 1631457"/>
              <a:gd name="connsiteY24" fmla="*/ 463440 h 1392418"/>
              <a:gd name="connsiteX25" fmla="*/ 544865 w 1631457"/>
              <a:gd name="connsiteY25" fmla="*/ 368438 h 1392418"/>
              <a:gd name="connsiteX26" fmla="*/ 271732 w 1631457"/>
              <a:gd name="connsiteY26" fmla="*/ 356562 h 1392418"/>
              <a:gd name="connsiteX27" fmla="*/ 206418 w 1631457"/>
              <a:gd name="connsiteY27" fmla="*/ 374375 h 1392418"/>
              <a:gd name="connsiteX0" fmla="*/ 182667 w 1631457"/>
              <a:gd name="connsiteY0" fmla="*/ 445627 h 1376286"/>
              <a:gd name="connsiteX1" fmla="*/ 212356 w 1631457"/>
              <a:gd name="connsiteY1" fmla="*/ 611882 h 1376286"/>
              <a:gd name="connsiteX2" fmla="*/ 331109 w 1631457"/>
              <a:gd name="connsiteY2" fmla="*/ 671258 h 1376286"/>
              <a:gd name="connsiteX3" fmla="*/ 432049 w 1631457"/>
              <a:gd name="connsiteY3" fmla="*/ 647508 h 1376286"/>
              <a:gd name="connsiteX4" fmla="*/ 432049 w 1631457"/>
              <a:gd name="connsiteY4" fmla="*/ 528754 h 1376286"/>
              <a:gd name="connsiteX5" fmla="*/ 313296 w 1631457"/>
              <a:gd name="connsiteY5" fmla="*/ 439689 h 1376286"/>
              <a:gd name="connsiteX6" fmla="*/ 224231 w 1631457"/>
              <a:gd name="connsiteY6" fmla="*/ 415939 h 1376286"/>
              <a:gd name="connsiteX7" fmla="*/ 105478 w 1631457"/>
              <a:gd name="connsiteY7" fmla="*/ 427814 h 1376286"/>
              <a:gd name="connsiteX8" fmla="*/ 16413 w 1631457"/>
              <a:gd name="connsiteY8" fmla="*/ 552505 h 1376286"/>
              <a:gd name="connsiteX9" fmla="*/ 34226 w 1631457"/>
              <a:gd name="connsiteY9" fmla="*/ 855326 h 1376286"/>
              <a:gd name="connsiteX10" fmla="*/ 348922 w 1631457"/>
              <a:gd name="connsiteY10" fmla="*/ 1128458 h 1376286"/>
              <a:gd name="connsiteX11" fmla="*/ 972376 w 1631457"/>
              <a:gd name="connsiteY11" fmla="*/ 1365965 h 1376286"/>
              <a:gd name="connsiteX12" fmla="*/ 1275198 w 1631457"/>
              <a:gd name="connsiteY12" fmla="*/ 1318463 h 1376286"/>
              <a:gd name="connsiteX13" fmla="*/ 1453327 w 1631457"/>
              <a:gd name="connsiteY13" fmla="*/ 1181897 h 1376286"/>
              <a:gd name="connsiteX14" fmla="*/ 1631457 w 1631457"/>
              <a:gd name="connsiteY14" fmla="*/ 950328 h 1376286"/>
              <a:gd name="connsiteX15" fmla="*/ 1453327 w 1631457"/>
              <a:gd name="connsiteY15" fmla="*/ 510942 h 1376286"/>
              <a:gd name="connsiteX16" fmla="*/ 978314 w 1631457"/>
              <a:gd name="connsiteY16" fmla="*/ 136869 h 1376286"/>
              <a:gd name="connsiteX17" fmla="*/ 497363 w 1631457"/>
              <a:gd name="connsiteY17" fmla="*/ 302 h 1376286"/>
              <a:gd name="connsiteX18" fmla="*/ 99540 w 1631457"/>
              <a:gd name="connsiteY18" fmla="*/ 166557 h 1376286"/>
              <a:gd name="connsiteX19" fmla="*/ 123291 w 1631457"/>
              <a:gd name="connsiteY19" fmla="*/ 368437 h 1376286"/>
              <a:gd name="connsiteX20" fmla="*/ 301421 w 1631457"/>
              <a:gd name="connsiteY20" fmla="*/ 516879 h 1376286"/>
              <a:gd name="connsiteX21" fmla="*/ 627992 w 1631457"/>
              <a:gd name="connsiteY21" fmla="*/ 623757 h 1376286"/>
              <a:gd name="connsiteX22" fmla="*/ 871436 w 1631457"/>
              <a:gd name="connsiteY22" fmla="*/ 677196 h 1376286"/>
              <a:gd name="connsiteX23" fmla="*/ 972376 w 1631457"/>
              <a:gd name="connsiteY23" fmla="*/ 623757 h 1376286"/>
              <a:gd name="connsiteX24" fmla="*/ 764558 w 1631457"/>
              <a:gd name="connsiteY24" fmla="*/ 463440 h 1376286"/>
              <a:gd name="connsiteX25" fmla="*/ 544865 w 1631457"/>
              <a:gd name="connsiteY25" fmla="*/ 368438 h 1376286"/>
              <a:gd name="connsiteX26" fmla="*/ 271732 w 1631457"/>
              <a:gd name="connsiteY26" fmla="*/ 356562 h 1376286"/>
              <a:gd name="connsiteX27" fmla="*/ 206418 w 1631457"/>
              <a:gd name="connsiteY27" fmla="*/ 374375 h 1376286"/>
              <a:gd name="connsiteX0" fmla="*/ 182667 w 1631457"/>
              <a:gd name="connsiteY0" fmla="*/ 445627 h 1319973"/>
              <a:gd name="connsiteX1" fmla="*/ 212356 w 1631457"/>
              <a:gd name="connsiteY1" fmla="*/ 611882 h 1319973"/>
              <a:gd name="connsiteX2" fmla="*/ 331109 w 1631457"/>
              <a:gd name="connsiteY2" fmla="*/ 671258 h 1319973"/>
              <a:gd name="connsiteX3" fmla="*/ 432049 w 1631457"/>
              <a:gd name="connsiteY3" fmla="*/ 647508 h 1319973"/>
              <a:gd name="connsiteX4" fmla="*/ 432049 w 1631457"/>
              <a:gd name="connsiteY4" fmla="*/ 528754 h 1319973"/>
              <a:gd name="connsiteX5" fmla="*/ 313296 w 1631457"/>
              <a:gd name="connsiteY5" fmla="*/ 439689 h 1319973"/>
              <a:gd name="connsiteX6" fmla="*/ 224231 w 1631457"/>
              <a:gd name="connsiteY6" fmla="*/ 415939 h 1319973"/>
              <a:gd name="connsiteX7" fmla="*/ 105478 w 1631457"/>
              <a:gd name="connsiteY7" fmla="*/ 427814 h 1319973"/>
              <a:gd name="connsiteX8" fmla="*/ 16413 w 1631457"/>
              <a:gd name="connsiteY8" fmla="*/ 552505 h 1319973"/>
              <a:gd name="connsiteX9" fmla="*/ 34226 w 1631457"/>
              <a:gd name="connsiteY9" fmla="*/ 855326 h 1319973"/>
              <a:gd name="connsiteX10" fmla="*/ 348922 w 1631457"/>
              <a:gd name="connsiteY10" fmla="*/ 1128458 h 1319973"/>
              <a:gd name="connsiteX11" fmla="*/ 835810 w 1631457"/>
              <a:gd name="connsiteY11" fmla="*/ 1247212 h 1319973"/>
              <a:gd name="connsiteX12" fmla="*/ 1275198 w 1631457"/>
              <a:gd name="connsiteY12" fmla="*/ 1318463 h 1319973"/>
              <a:gd name="connsiteX13" fmla="*/ 1453327 w 1631457"/>
              <a:gd name="connsiteY13" fmla="*/ 1181897 h 1319973"/>
              <a:gd name="connsiteX14" fmla="*/ 1631457 w 1631457"/>
              <a:gd name="connsiteY14" fmla="*/ 950328 h 1319973"/>
              <a:gd name="connsiteX15" fmla="*/ 1453327 w 1631457"/>
              <a:gd name="connsiteY15" fmla="*/ 510942 h 1319973"/>
              <a:gd name="connsiteX16" fmla="*/ 978314 w 1631457"/>
              <a:gd name="connsiteY16" fmla="*/ 136869 h 1319973"/>
              <a:gd name="connsiteX17" fmla="*/ 497363 w 1631457"/>
              <a:gd name="connsiteY17" fmla="*/ 302 h 1319973"/>
              <a:gd name="connsiteX18" fmla="*/ 99540 w 1631457"/>
              <a:gd name="connsiteY18" fmla="*/ 166557 h 1319973"/>
              <a:gd name="connsiteX19" fmla="*/ 123291 w 1631457"/>
              <a:gd name="connsiteY19" fmla="*/ 368437 h 1319973"/>
              <a:gd name="connsiteX20" fmla="*/ 301421 w 1631457"/>
              <a:gd name="connsiteY20" fmla="*/ 516879 h 1319973"/>
              <a:gd name="connsiteX21" fmla="*/ 627992 w 1631457"/>
              <a:gd name="connsiteY21" fmla="*/ 623757 h 1319973"/>
              <a:gd name="connsiteX22" fmla="*/ 871436 w 1631457"/>
              <a:gd name="connsiteY22" fmla="*/ 677196 h 1319973"/>
              <a:gd name="connsiteX23" fmla="*/ 972376 w 1631457"/>
              <a:gd name="connsiteY23" fmla="*/ 623757 h 1319973"/>
              <a:gd name="connsiteX24" fmla="*/ 764558 w 1631457"/>
              <a:gd name="connsiteY24" fmla="*/ 463440 h 1319973"/>
              <a:gd name="connsiteX25" fmla="*/ 544865 w 1631457"/>
              <a:gd name="connsiteY25" fmla="*/ 368438 h 1319973"/>
              <a:gd name="connsiteX26" fmla="*/ 271732 w 1631457"/>
              <a:gd name="connsiteY26" fmla="*/ 356562 h 1319973"/>
              <a:gd name="connsiteX27" fmla="*/ 206418 w 1631457"/>
              <a:gd name="connsiteY27" fmla="*/ 374375 h 1319973"/>
              <a:gd name="connsiteX0" fmla="*/ 182667 w 1631457"/>
              <a:gd name="connsiteY0" fmla="*/ 445627 h 1325906"/>
              <a:gd name="connsiteX1" fmla="*/ 212356 w 1631457"/>
              <a:gd name="connsiteY1" fmla="*/ 611882 h 1325906"/>
              <a:gd name="connsiteX2" fmla="*/ 331109 w 1631457"/>
              <a:gd name="connsiteY2" fmla="*/ 671258 h 1325906"/>
              <a:gd name="connsiteX3" fmla="*/ 432049 w 1631457"/>
              <a:gd name="connsiteY3" fmla="*/ 647508 h 1325906"/>
              <a:gd name="connsiteX4" fmla="*/ 432049 w 1631457"/>
              <a:gd name="connsiteY4" fmla="*/ 528754 h 1325906"/>
              <a:gd name="connsiteX5" fmla="*/ 313296 w 1631457"/>
              <a:gd name="connsiteY5" fmla="*/ 439689 h 1325906"/>
              <a:gd name="connsiteX6" fmla="*/ 224231 w 1631457"/>
              <a:gd name="connsiteY6" fmla="*/ 415939 h 1325906"/>
              <a:gd name="connsiteX7" fmla="*/ 105478 w 1631457"/>
              <a:gd name="connsiteY7" fmla="*/ 427814 h 1325906"/>
              <a:gd name="connsiteX8" fmla="*/ 16413 w 1631457"/>
              <a:gd name="connsiteY8" fmla="*/ 552505 h 1325906"/>
              <a:gd name="connsiteX9" fmla="*/ 34226 w 1631457"/>
              <a:gd name="connsiteY9" fmla="*/ 855326 h 1325906"/>
              <a:gd name="connsiteX10" fmla="*/ 348922 w 1631457"/>
              <a:gd name="connsiteY10" fmla="*/ 1128458 h 1325906"/>
              <a:gd name="connsiteX11" fmla="*/ 835810 w 1631457"/>
              <a:gd name="connsiteY11" fmla="*/ 1288776 h 1325906"/>
              <a:gd name="connsiteX12" fmla="*/ 1275198 w 1631457"/>
              <a:gd name="connsiteY12" fmla="*/ 1318463 h 1325906"/>
              <a:gd name="connsiteX13" fmla="*/ 1453327 w 1631457"/>
              <a:gd name="connsiteY13" fmla="*/ 1181897 h 1325906"/>
              <a:gd name="connsiteX14" fmla="*/ 1631457 w 1631457"/>
              <a:gd name="connsiteY14" fmla="*/ 950328 h 1325906"/>
              <a:gd name="connsiteX15" fmla="*/ 1453327 w 1631457"/>
              <a:gd name="connsiteY15" fmla="*/ 510942 h 1325906"/>
              <a:gd name="connsiteX16" fmla="*/ 978314 w 1631457"/>
              <a:gd name="connsiteY16" fmla="*/ 136869 h 1325906"/>
              <a:gd name="connsiteX17" fmla="*/ 497363 w 1631457"/>
              <a:gd name="connsiteY17" fmla="*/ 302 h 1325906"/>
              <a:gd name="connsiteX18" fmla="*/ 99540 w 1631457"/>
              <a:gd name="connsiteY18" fmla="*/ 166557 h 1325906"/>
              <a:gd name="connsiteX19" fmla="*/ 123291 w 1631457"/>
              <a:gd name="connsiteY19" fmla="*/ 368437 h 1325906"/>
              <a:gd name="connsiteX20" fmla="*/ 301421 w 1631457"/>
              <a:gd name="connsiteY20" fmla="*/ 516879 h 1325906"/>
              <a:gd name="connsiteX21" fmla="*/ 627992 w 1631457"/>
              <a:gd name="connsiteY21" fmla="*/ 623757 h 1325906"/>
              <a:gd name="connsiteX22" fmla="*/ 871436 w 1631457"/>
              <a:gd name="connsiteY22" fmla="*/ 677196 h 1325906"/>
              <a:gd name="connsiteX23" fmla="*/ 972376 w 1631457"/>
              <a:gd name="connsiteY23" fmla="*/ 623757 h 1325906"/>
              <a:gd name="connsiteX24" fmla="*/ 764558 w 1631457"/>
              <a:gd name="connsiteY24" fmla="*/ 463440 h 1325906"/>
              <a:gd name="connsiteX25" fmla="*/ 544865 w 1631457"/>
              <a:gd name="connsiteY25" fmla="*/ 368438 h 1325906"/>
              <a:gd name="connsiteX26" fmla="*/ 271732 w 1631457"/>
              <a:gd name="connsiteY26" fmla="*/ 356562 h 1325906"/>
              <a:gd name="connsiteX27" fmla="*/ 206418 w 1631457"/>
              <a:gd name="connsiteY27" fmla="*/ 374375 h 1325906"/>
              <a:gd name="connsiteX0" fmla="*/ 182667 w 1631457"/>
              <a:gd name="connsiteY0" fmla="*/ 445627 h 1308822"/>
              <a:gd name="connsiteX1" fmla="*/ 212356 w 1631457"/>
              <a:gd name="connsiteY1" fmla="*/ 611882 h 1308822"/>
              <a:gd name="connsiteX2" fmla="*/ 331109 w 1631457"/>
              <a:gd name="connsiteY2" fmla="*/ 671258 h 1308822"/>
              <a:gd name="connsiteX3" fmla="*/ 432049 w 1631457"/>
              <a:gd name="connsiteY3" fmla="*/ 647508 h 1308822"/>
              <a:gd name="connsiteX4" fmla="*/ 432049 w 1631457"/>
              <a:gd name="connsiteY4" fmla="*/ 528754 h 1308822"/>
              <a:gd name="connsiteX5" fmla="*/ 313296 w 1631457"/>
              <a:gd name="connsiteY5" fmla="*/ 439689 h 1308822"/>
              <a:gd name="connsiteX6" fmla="*/ 224231 w 1631457"/>
              <a:gd name="connsiteY6" fmla="*/ 415939 h 1308822"/>
              <a:gd name="connsiteX7" fmla="*/ 105478 w 1631457"/>
              <a:gd name="connsiteY7" fmla="*/ 427814 h 1308822"/>
              <a:gd name="connsiteX8" fmla="*/ 16413 w 1631457"/>
              <a:gd name="connsiteY8" fmla="*/ 552505 h 1308822"/>
              <a:gd name="connsiteX9" fmla="*/ 34226 w 1631457"/>
              <a:gd name="connsiteY9" fmla="*/ 855326 h 1308822"/>
              <a:gd name="connsiteX10" fmla="*/ 348922 w 1631457"/>
              <a:gd name="connsiteY10" fmla="*/ 1128458 h 1308822"/>
              <a:gd name="connsiteX11" fmla="*/ 835810 w 1631457"/>
              <a:gd name="connsiteY11" fmla="*/ 1288776 h 1308822"/>
              <a:gd name="connsiteX12" fmla="*/ 1251448 w 1631457"/>
              <a:gd name="connsiteY12" fmla="*/ 1294712 h 1308822"/>
              <a:gd name="connsiteX13" fmla="*/ 1453327 w 1631457"/>
              <a:gd name="connsiteY13" fmla="*/ 1181897 h 1308822"/>
              <a:gd name="connsiteX14" fmla="*/ 1631457 w 1631457"/>
              <a:gd name="connsiteY14" fmla="*/ 950328 h 1308822"/>
              <a:gd name="connsiteX15" fmla="*/ 1453327 w 1631457"/>
              <a:gd name="connsiteY15" fmla="*/ 510942 h 1308822"/>
              <a:gd name="connsiteX16" fmla="*/ 978314 w 1631457"/>
              <a:gd name="connsiteY16" fmla="*/ 136869 h 1308822"/>
              <a:gd name="connsiteX17" fmla="*/ 497363 w 1631457"/>
              <a:gd name="connsiteY17" fmla="*/ 302 h 1308822"/>
              <a:gd name="connsiteX18" fmla="*/ 99540 w 1631457"/>
              <a:gd name="connsiteY18" fmla="*/ 166557 h 1308822"/>
              <a:gd name="connsiteX19" fmla="*/ 123291 w 1631457"/>
              <a:gd name="connsiteY19" fmla="*/ 368437 h 1308822"/>
              <a:gd name="connsiteX20" fmla="*/ 301421 w 1631457"/>
              <a:gd name="connsiteY20" fmla="*/ 516879 h 1308822"/>
              <a:gd name="connsiteX21" fmla="*/ 627992 w 1631457"/>
              <a:gd name="connsiteY21" fmla="*/ 623757 h 1308822"/>
              <a:gd name="connsiteX22" fmla="*/ 871436 w 1631457"/>
              <a:gd name="connsiteY22" fmla="*/ 677196 h 1308822"/>
              <a:gd name="connsiteX23" fmla="*/ 972376 w 1631457"/>
              <a:gd name="connsiteY23" fmla="*/ 623757 h 1308822"/>
              <a:gd name="connsiteX24" fmla="*/ 764558 w 1631457"/>
              <a:gd name="connsiteY24" fmla="*/ 463440 h 1308822"/>
              <a:gd name="connsiteX25" fmla="*/ 544865 w 1631457"/>
              <a:gd name="connsiteY25" fmla="*/ 368438 h 1308822"/>
              <a:gd name="connsiteX26" fmla="*/ 271732 w 1631457"/>
              <a:gd name="connsiteY26" fmla="*/ 356562 h 1308822"/>
              <a:gd name="connsiteX27" fmla="*/ 206418 w 1631457"/>
              <a:gd name="connsiteY27" fmla="*/ 374375 h 13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31457" h="1308822">
                <a:moveTo>
                  <a:pt x="182667" y="445627"/>
                </a:moveTo>
                <a:cubicBezTo>
                  <a:pt x="181677" y="505993"/>
                  <a:pt x="187616" y="574277"/>
                  <a:pt x="212356" y="611882"/>
                </a:cubicBezTo>
                <a:cubicBezTo>
                  <a:pt x="237096" y="649487"/>
                  <a:pt x="294494" y="665320"/>
                  <a:pt x="331109" y="671258"/>
                </a:cubicBezTo>
                <a:cubicBezTo>
                  <a:pt x="367724" y="677196"/>
                  <a:pt x="415226" y="671259"/>
                  <a:pt x="432049" y="647508"/>
                </a:cubicBezTo>
                <a:cubicBezTo>
                  <a:pt x="448872" y="623757"/>
                  <a:pt x="451841" y="563390"/>
                  <a:pt x="432049" y="528754"/>
                </a:cubicBezTo>
                <a:cubicBezTo>
                  <a:pt x="412257" y="494118"/>
                  <a:pt x="347932" y="458491"/>
                  <a:pt x="313296" y="439689"/>
                </a:cubicBezTo>
                <a:cubicBezTo>
                  <a:pt x="278660" y="420887"/>
                  <a:pt x="258867" y="417918"/>
                  <a:pt x="224231" y="415939"/>
                </a:cubicBezTo>
                <a:cubicBezTo>
                  <a:pt x="189595" y="413960"/>
                  <a:pt x="140114" y="405053"/>
                  <a:pt x="105478" y="427814"/>
                </a:cubicBezTo>
                <a:cubicBezTo>
                  <a:pt x="70842" y="450575"/>
                  <a:pt x="28288" y="481253"/>
                  <a:pt x="16413" y="552505"/>
                </a:cubicBezTo>
                <a:cubicBezTo>
                  <a:pt x="4538" y="623757"/>
                  <a:pt x="-21192" y="759334"/>
                  <a:pt x="34226" y="855326"/>
                </a:cubicBezTo>
                <a:cubicBezTo>
                  <a:pt x="89644" y="951318"/>
                  <a:pt x="215325" y="1056216"/>
                  <a:pt x="348922" y="1128458"/>
                </a:cubicBezTo>
                <a:cubicBezTo>
                  <a:pt x="482519" y="1200700"/>
                  <a:pt x="685389" y="1261067"/>
                  <a:pt x="835810" y="1288776"/>
                </a:cubicBezTo>
                <a:cubicBezTo>
                  <a:pt x="986231" y="1316485"/>
                  <a:pt x="1148529" y="1312525"/>
                  <a:pt x="1251448" y="1294712"/>
                </a:cubicBezTo>
                <a:cubicBezTo>
                  <a:pt x="1354367" y="1276899"/>
                  <a:pt x="1389992" y="1239294"/>
                  <a:pt x="1453327" y="1181897"/>
                </a:cubicBezTo>
                <a:cubicBezTo>
                  <a:pt x="1516662" y="1124500"/>
                  <a:pt x="1631457" y="1062154"/>
                  <a:pt x="1631457" y="950328"/>
                </a:cubicBezTo>
                <a:cubicBezTo>
                  <a:pt x="1631457" y="838502"/>
                  <a:pt x="1562184" y="646518"/>
                  <a:pt x="1453327" y="510942"/>
                </a:cubicBezTo>
                <a:cubicBezTo>
                  <a:pt x="1344470" y="375366"/>
                  <a:pt x="1137641" y="221976"/>
                  <a:pt x="978314" y="136869"/>
                </a:cubicBezTo>
                <a:cubicBezTo>
                  <a:pt x="818987" y="51762"/>
                  <a:pt x="643825" y="-4646"/>
                  <a:pt x="497363" y="302"/>
                </a:cubicBezTo>
                <a:cubicBezTo>
                  <a:pt x="350901" y="5250"/>
                  <a:pt x="161885" y="105201"/>
                  <a:pt x="99540" y="166557"/>
                </a:cubicBezTo>
                <a:cubicBezTo>
                  <a:pt x="37195" y="227913"/>
                  <a:pt x="89644" y="310050"/>
                  <a:pt x="123291" y="368437"/>
                </a:cubicBezTo>
                <a:cubicBezTo>
                  <a:pt x="156938" y="426824"/>
                  <a:pt x="217304" y="474326"/>
                  <a:pt x="301421" y="516879"/>
                </a:cubicBezTo>
                <a:cubicBezTo>
                  <a:pt x="385538" y="559432"/>
                  <a:pt x="532989" y="597037"/>
                  <a:pt x="627992" y="623757"/>
                </a:cubicBezTo>
                <a:cubicBezTo>
                  <a:pt x="722995" y="650477"/>
                  <a:pt x="814039" y="677196"/>
                  <a:pt x="871436" y="677196"/>
                </a:cubicBezTo>
                <a:cubicBezTo>
                  <a:pt x="928833" y="677196"/>
                  <a:pt x="990189" y="659383"/>
                  <a:pt x="972376" y="623757"/>
                </a:cubicBezTo>
                <a:cubicBezTo>
                  <a:pt x="954563" y="588131"/>
                  <a:pt x="835810" y="505993"/>
                  <a:pt x="764558" y="463440"/>
                </a:cubicBezTo>
                <a:cubicBezTo>
                  <a:pt x="693306" y="420887"/>
                  <a:pt x="544865" y="368438"/>
                  <a:pt x="544865" y="368438"/>
                </a:cubicBezTo>
                <a:cubicBezTo>
                  <a:pt x="462727" y="350625"/>
                  <a:pt x="328140" y="355573"/>
                  <a:pt x="271732" y="356562"/>
                </a:cubicBezTo>
                <a:cubicBezTo>
                  <a:pt x="215324" y="357551"/>
                  <a:pt x="206418" y="374375"/>
                  <a:pt x="206418" y="3743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4619965" y="3167047"/>
            <a:ext cx="984788" cy="113345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79512" y="3632634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EKG vzniká promítáním elektrického srdečního vektoru na svod v čase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779881" y="4001966"/>
            <a:ext cx="2385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Elektrický vektor v čase opisuje tři smyčky:</a:t>
            </a:r>
          </a:p>
          <a:p>
            <a:r>
              <a:rPr lang="cs-CZ" sz="2400" dirty="0" err="1"/>
              <a:t>vektokardiogram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454475" y="3284984"/>
            <a:ext cx="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004048" y="2966992"/>
            <a:ext cx="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704512" y="3228945"/>
            <a:ext cx="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R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910195" y="3013731"/>
            <a:ext cx="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Q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572000" y="2367120"/>
            <a:ext cx="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4385596" y="3733773"/>
            <a:ext cx="306579" cy="34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L</a:t>
            </a:r>
            <a:endParaRPr lang="cs-CZ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85008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630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základní (</a:t>
            </a:r>
            <a:r>
              <a:rPr lang="cs-CZ" sz="2800" b="1" dirty="0" err="1"/>
              <a:t>Einthovenovy</a:t>
            </a:r>
            <a:r>
              <a:rPr lang="cs-CZ" sz="2800" b="1" dirty="0"/>
              <a:t> svody)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03848" y="298204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299968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799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základní (</a:t>
            </a:r>
            <a:r>
              <a:rPr lang="cs-CZ" sz="2800" b="1" dirty="0" err="1"/>
              <a:t>Einthovenovy</a:t>
            </a:r>
            <a:r>
              <a:rPr lang="cs-CZ" sz="2800" b="1" dirty="0"/>
              <a:t> svody)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112648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19252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19766" y="20776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20072" y="530295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5302949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15183" y="112431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97193" y="99788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11760" y="353782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II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06061" y="354107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III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L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85008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2176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- historie</a:t>
            </a:r>
          </a:p>
        </p:txBody>
      </p:sp>
      <p:pic>
        <p:nvPicPr>
          <p:cNvPr id="1027" name="Picture 3" descr="D:\záloha některých dat a výsledků\historie ECG\obrázky a materiály\14383-60427-1-P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13" y="982663"/>
            <a:ext cx="45624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záloha některých dat a výsledků\historie ECG\obrázky a materiály\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960440" cy="458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7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8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Morfologie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1933" y="5733256"/>
            <a:ext cx="830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trochu komplikovanější, než se zdá….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979711" y="1088740"/>
            <a:ext cx="5904656" cy="4428492"/>
            <a:chOff x="1979711" y="820251"/>
            <a:chExt cx="5904656" cy="442849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1" y="820251"/>
              <a:ext cx="5904656" cy="442849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047497" y="1124744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optimista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157147" y="1124744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pesimista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156176" y="1461810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realista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959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2176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- historie</a:t>
            </a:r>
          </a:p>
        </p:txBody>
      </p:sp>
      <p:pic>
        <p:nvPicPr>
          <p:cNvPr id="1026" name="Picture 2" descr="D:\záloha některých dat a výsledků\historie ECG\obrázky a materiály\000088-05v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4" y="2124439"/>
            <a:ext cx="3546475" cy="46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záloha některých dat a výsledků\historie ECG\obrázky a materiály\09761_gr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2805"/>
            <a:ext cx="4938732" cy="5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82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731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Wilsonova svorka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>
            <a:stCxn id="3" idx="2"/>
          </p:cNvCxnSpPr>
          <p:nvPr/>
        </p:nvCxnSpPr>
        <p:spPr>
          <a:xfrm flipH="1">
            <a:off x="4699486" y="1772816"/>
            <a:ext cx="2736304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699486" y="3212976"/>
            <a:ext cx="17787" cy="255541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951204" y="1772816"/>
            <a:ext cx="2748282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387803" y="3297178"/>
            <a:ext cx="134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Wilsonova svorka</a:t>
            </a:r>
            <a:endParaRPr lang="cs-CZ" sz="1100" b="1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483462" y="2894747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167048" y="2352301"/>
            <a:ext cx="24607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Wilsonova svorka:</a:t>
            </a:r>
            <a:r>
              <a:rPr lang="cs-CZ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Vzniká spojením končetinových elektrod přes odpory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elektricky představuje střed srdce (reálně je vyvedena stranou nebo dopočítána)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Pasivní elektroda (konstantní potenciál)</a:t>
            </a:r>
            <a:endParaRPr lang="cs-CZ" sz="1100" dirty="0"/>
          </a:p>
        </p:txBody>
      </p:sp>
      <p:sp>
        <p:nvSpPr>
          <p:cNvPr id="41" name="Obdélník 40"/>
          <p:cNvSpPr/>
          <p:nvPr/>
        </p:nvSpPr>
        <p:spPr>
          <a:xfrm rot="1688240">
            <a:off x="3095679" y="2406419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9019058">
            <a:off x="5451312" y="2419895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5161516">
            <a:off x="4298986" y="4329098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292080" y="4845059"/>
            <a:ext cx="33377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Aktivní elektroda: </a:t>
            </a:r>
            <a:br>
              <a:rPr lang="cs-CZ" dirty="0"/>
            </a:br>
            <a:r>
              <a:rPr lang="cs-CZ" dirty="0"/>
              <a:t>proměnný potenciál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Pasivní elektroda </a:t>
            </a:r>
            <a:r>
              <a:rPr lang="cs-CZ" dirty="0"/>
              <a:t>(neaktivní): </a:t>
            </a:r>
            <a:br>
              <a:rPr lang="cs-CZ" dirty="0"/>
            </a:br>
            <a:r>
              <a:rPr lang="cs-CZ" dirty="0"/>
              <a:t>konstantní potenciál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943226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731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Wilsonova svorka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>
            <a:stCxn id="3" idx="2"/>
          </p:cNvCxnSpPr>
          <p:nvPr/>
        </p:nvCxnSpPr>
        <p:spPr>
          <a:xfrm flipH="1">
            <a:off x="4699486" y="1772816"/>
            <a:ext cx="2736304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699486" y="3212976"/>
            <a:ext cx="17787" cy="255541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951204" y="1772816"/>
            <a:ext cx="2748282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387803" y="3297178"/>
            <a:ext cx="134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Wilsonova svorka</a:t>
            </a:r>
            <a:endParaRPr lang="cs-CZ" sz="1100" b="1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483462" y="2894747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167048" y="2352301"/>
            <a:ext cx="24607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Wilsonova svorka:</a:t>
            </a:r>
            <a:r>
              <a:rPr lang="cs-CZ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Vzniká spojením končetinových elektrod přes odpory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elektricky představuje střed srdce (reálně je vyvedena stranou nebo dopočítána)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Pasivní elektroda (konstantní potenciál)</a:t>
            </a:r>
            <a:endParaRPr lang="cs-CZ" sz="1100" dirty="0"/>
          </a:p>
        </p:txBody>
      </p:sp>
      <p:sp>
        <p:nvSpPr>
          <p:cNvPr id="41" name="Obdélník 40"/>
          <p:cNvSpPr/>
          <p:nvPr/>
        </p:nvSpPr>
        <p:spPr>
          <a:xfrm rot="1688240">
            <a:off x="3095679" y="2406419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9019058">
            <a:off x="5451312" y="2419895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5161516">
            <a:off x="4298986" y="4329098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Volný tvar 1"/>
          <p:cNvSpPr/>
          <p:nvPr/>
        </p:nvSpPr>
        <p:spPr>
          <a:xfrm>
            <a:off x="1924334" y="688312"/>
            <a:ext cx="6307897" cy="3748800"/>
          </a:xfrm>
          <a:custGeom>
            <a:avLst/>
            <a:gdLst>
              <a:gd name="connsiteX0" fmla="*/ 0 w 6307897"/>
              <a:gd name="connsiteY0" fmla="*/ 910066 h 3748800"/>
              <a:gd name="connsiteX1" fmla="*/ 3002508 w 6307897"/>
              <a:gd name="connsiteY1" fmla="*/ 254973 h 3748800"/>
              <a:gd name="connsiteX2" fmla="*/ 5895833 w 6307897"/>
              <a:gd name="connsiteY2" fmla="*/ 295917 h 3748800"/>
              <a:gd name="connsiteX3" fmla="*/ 6223379 w 6307897"/>
              <a:gd name="connsiteY3" fmla="*/ 3748800 h 3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7897" h="3748800">
                <a:moveTo>
                  <a:pt x="0" y="910066"/>
                </a:moveTo>
                <a:cubicBezTo>
                  <a:pt x="1009934" y="633698"/>
                  <a:pt x="2019869" y="357331"/>
                  <a:pt x="3002508" y="254973"/>
                </a:cubicBezTo>
                <a:cubicBezTo>
                  <a:pt x="3985147" y="152615"/>
                  <a:pt x="5359021" y="-286387"/>
                  <a:pt x="5895833" y="295917"/>
                </a:cubicBezTo>
                <a:cubicBezTo>
                  <a:pt x="6432645" y="878221"/>
                  <a:pt x="6328012" y="2313510"/>
                  <a:pt x="6223379" y="3748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7533564" y="1965278"/>
            <a:ext cx="641445" cy="2470244"/>
          </a:xfrm>
          <a:custGeom>
            <a:avLst/>
            <a:gdLst>
              <a:gd name="connsiteX0" fmla="*/ 0 w 641445"/>
              <a:gd name="connsiteY0" fmla="*/ 0 h 2470244"/>
              <a:gd name="connsiteX1" fmla="*/ 382137 w 641445"/>
              <a:gd name="connsiteY1" fmla="*/ 832513 h 2470244"/>
              <a:gd name="connsiteX2" fmla="*/ 450376 w 641445"/>
              <a:gd name="connsiteY2" fmla="*/ 2033516 h 2470244"/>
              <a:gd name="connsiteX3" fmla="*/ 641445 w 641445"/>
              <a:gd name="connsiteY3" fmla="*/ 2470244 h 247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445" h="2470244">
                <a:moveTo>
                  <a:pt x="0" y="0"/>
                </a:moveTo>
                <a:cubicBezTo>
                  <a:pt x="153537" y="246797"/>
                  <a:pt x="307074" y="493594"/>
                  <a:pt x="382137" y="832513"/>
                </a:cubicBezTo>
                <a:cubicBezTo>
                  <a:pt x="457200" y="1171432"/>
                  <a:pt x="407158" y="1760561"/>
                  <a:pt x="450376" y="2033516"/>
                </a:cubicBezTo>
                <a:cubicBezTo>
                  <a:pt x="493594" y="2306471"/>
                  <a:pt x="641445" y="2470244"/>
                  <a:pt x="641445" y="24702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4817660" y="4394579"/>
            <a:ext cx="3316406" cy="1473958"/>
          </a:xfrm>
          <a:custGeom>
            <a:avLst/>
            <a:gdLst>
              <a:gd name="connsiteX0" fmla="*/ 0 w 3316406"/>
              <a:gd name="connsiteY0" fmla="*/ 1473958 h 1473958"/>
              <a:gd name="connsiteX1" fmla="*/ 736979 w 3316406"/>
              <a:gd name="connsiteY1" fmla="*/ 1091821 h 1473958"/>
              <a:gd name="connsiteX2" fmla="*/ 2033516 w 3316406"/>
              <a:gd name="connsiteY2" fmla="*/ 532263 h 1473958"/>
              <a:gd name="connsiteX3" fmla="*/ 2920621 w 3316406"/>
              <a:gd name="connsiteY3" fmla="*/ 368490 h 1473958"/>
              <a:gd name="connsiteX4" fmla="*/ 3316406 w 3316406"/>
              <a:gd name="connsiteY4" fmla="*/ 0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6406" h="1473958">
                <a:moveTo>
                  <a:pt x="0" y="1473958"/>
                </a:moveTo>
                <a:cubicBezTo>
                  <a:pt x="199030" y="1361364"/>
                  <a:pt x="398060" y="1248770"/>
                  <a:pt x="736979" y="1091821"/>
                </a:cubicBezTo>
                <a:cubicBezTo>
                  <a:pt x="1075898" y="934872"/>
                  <a:pt x="1669576" y="652818"/>
                  <a:pt x="2033516" y="532263"/>
                </a:cubicBezTo>
                <a:cubicBezTo>
                  <a:pt x="2397456" y="411708"/>
                  <a:pt x="2706806" y="457200"/>
                  <a:pt x="2920621" y="368490"/>
                </a:cubicBezTo>
                <a:cubicBezTo>
                  <a:pt x="3134436" y="279779"/>
                  <a:pt x="3316406" y="0"/>
                  <a:pt x="331640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8" name="Skupina 37"/>
          <p:cNvGrpSpPr/>
          <p:nvPr/>
        </p:nvGrpSpPr>
        <p:grpSpPr>
          <a:xfrm>
            <a:off x="7958985" y="4167515"/>
            <a:ext cx="432048" cy="646331"/>
            <a:chOff x="2609248" y="1377642"/>
            <a:chExt cx="432048" cy="646331"/>
          </a:xfrm>
        </p:grpSpPr>
        <p:sp>
          <p:nvSpPr>
            <p:cNvPr id="39" name="Ovál 38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4" name="TextovéPole 43"/>
          <p:cNvSpPr txBox="1"/>
          <p:nvPr/>
        </p:nvSpPr>
        <p:spPr>
          <a:xfrm>
            <a:off x="7595650" y="4813846"/>
            <a:ext cx="1346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Wilsonova svorka</a:t>
            </a:r>
          </a:p>
          <a:p>
            <a:pPr algn="ctr"/>
            <a:r>
              <a:rPr lang="cs-CZ" sz="2000" b="1" dirty="0"/>
              <a:t>reálně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1043095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457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Wilsonovy svody (unipolární)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422363" y="26574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VL</a:t>
            </a:r>
            <a:endParaRPr lang="cs-CZ" b="1" dirty="0"/>
          </a:p>
        </p:txBody>
      </p:sp>
      <p:cxnSp>
        <p:nvCxnSpPr>
          <p:cNvPr id="15" name="Přímá spojnice 14"/>
          <p:cNvCxnSpPr>
            <a:stCxn id="3" idx="2"/>
          </p:cNvCxnSpPr>
          <p:nvPr/>
        </p:nvCxnSpPr>
        <p:spPr>
          <a:xfrm flipH="1">
            <a:off x="4699486" y="1772816"/>
            <a:ext cx="2736304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699486" y="3212976"/>
            <a:ext cx="17787" cy="255541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951204" y="1772816"/>
            <a:ext cx="2748282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387803" y="3297178"/>
            <a:ext cx="134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Wilsonova svorka</a:t>
            </a:r>
            <a:endParaRPr lang="cs-CZ" sz="1100" b="1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483462" y="2894747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167048" y="2622391"/>
            <a:ext cx="24607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Wilsonovy svody:</a:t>
            </a:r>
            <a:r>
              <a:rPr lang="cs-CZ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Spojeni Wilsonovy svorky s aktivní končetinovou elektrodou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Aktivní elektrody mají vždy kladný náboj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L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3163788" y="194444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VR</a:t>
            </a:r>
            <a:endParaRPr lang="cs-CZ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4686253" y="3684129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VF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83055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21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</a:t>
            </a:r>
            <a:r>
              <a:rPr lang="cs-CZ" sz="2800" b="1" dirty="0" err="1"/>
              <a:t>augmentované</a:t>
            </a:r>
            <a:r>
              <a:rPr lang="cs-CZ" sz="2800" b="1" dirty="0"/>
              <a:t> </a:t>
            </a:r>
            <a:r>
              <a:rPr lang="cs-CZ" sz="2800" b="1" dirty="0" err="1"/>
              <a:t>Golbergerovy</a:t>
            </a:r>
            <a:r>
              <a:rPr lang="cs-CZ" sz="2800" b="1" dirty="0"/>
              <a:t> svody (unipolární)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407696" y="391029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Neaktivní elektroda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>
            <a:endCxn id="3" idx="1"/>
          </p:cNvCxnSpPr>
          <p:nvPr/>
        </p:nvCxnSpPr>
        <p:spPr>
          <a:xfrm>
            <a:off x="1951204" y="1772816"/>
            <a:ext cx="4116434" cy="20882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5851614" y="3607185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167048" y="2996952"/>
            <a:ext cx="2820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augmentované</a:t>
            </a:r>
            <a:r>
              <a:rPr lang="cs-CZ" sz="2000" b="1" dirty="0"/>
              <a:t> svody:</a:t>
            </a:r>
            <a:r>
              <a:rPr lang="cs-CZ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Svod </a:t>
            </a:r>
            <a:r>
              <a:rPr lang="cs-CZ" sz="2000" dirty="0" err="1"/>
              <a:t>aVR</a:t>
            </a:r>
            <a:r>
              <a:rPr lang="cs-CZ" sz="2000" dirty="0"/>
              <a:t> vzniká spojením aktivní končetinové elektrody (zde R) s elektrodou vzniklou spojením zbývajících dvou končetinových elektrod (F a L) přes odpory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L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3400648" y="1917681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aVR</a:t>
            </a:r>
            <a:endParaRPr lang="cs-CZ" b="1" dirty="0"/>
          </a:p>
        </p:txBody>
      </p:sp>
      <p:sp>
        <p:nvSpPr>
          <p:cNvPr id="41" name="Obdélník 40"/>
          <p:cNvSpPr/>
          <p:nvPr/>
        </p:nvSpPr>
        <p:spPr>
          <a:xfrm rot="7461366">
            <a:off x="6332062" y="2655348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7461366">
            <a:off x="5183915" y="4504403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904699" y="108467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aktivní elektroda</a:t>
            </a:r>
          </a:p>
        </p:txBody>
      </p:sp>
    </p:spTree>
    <p:extLst>
      <p:ext uri="{BB962C8B-B14F-4D97-AF65-F5344CB8AC3E}">
        <p14:creationId xmlns:p14="http://schemas.microsoft.com/office/powerpoint/2010/main" val="445018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21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</a:t>
            </a:r>
            <a:r>
              <a:rPr lang="cs-CZ" sz="2800" b="1" dirty="0" err="1"/>
              <a:t>augmentované</a:t>
            </a:r>
            <a:r>
              <a:rPr lang="cs-CZ" sz="2800" b="1" dirty="0"/>
              <a:t> </a:t>
            </a:r>
            <a:r>
              <a:rPr lang="cs-CZ" sz="2800" b="1" dirty="0" err="1"/>
              <a:t>Golbergerovy</a:t>
            </a:r>
            <a:r>
              <a:rPr lang="cs-CZ" sz="2800" b="1" dirty="0"/>
              <a:t> svody (unipolární)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>
            <a:endCxn id="3" idx="1"/>
          </p:cNvCxnSpPr>
          <p:nvPr/>
        </p:nvCxnSpPr>
        <p:spPr>
          <a:xfrm>
            <a:off x="1951204" y="1772816"/>
            <a:ext cx="4116434" cy="20882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5851614" y="3607185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L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3059832" y="1844824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aVR</a:t>
            </a:r>
            <a:endParaRPr lang="cs-CZ" b="1" dirty="0"/>
          </a:p>
        </p:txBody>
      </p:sp>
      <p:cxnSp>
        <p:nvCxnSpPr>
          <p:cNvPr id="43" name="Přímá spojnice 42"/>
          <p:cNvCxnSpPr>
            <a:endCxn id="3" idx="5"/>
          </p:cNvCxnSpPr>
          <p:nvPr/>
        </p:nvCxnSpPr>
        <p:spPr>
          <a:xfrm flipH="1">
            <a:off x="3331334" y="1772816"/>
            <a:ext cx="4092582" cy="20882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Skupina 44"/>
          <p:cNvGrpSpPr/>
          <p:nvPr/>
        </p:nvGrpSpPr>
        <p:grpSpPr>
          <a:xfrm>
            <a:off x="3059832" y="3501008"/>
            <a:ext cx="432048" cy="646331"/>
            <a:chOff x="2609248" y="1377642"/>
            <a:chExt cx="432048" cy="646331"/>
          </a:xfrm>
        </p:grpSpPr>
        <p:sp>
          <p:nvSpPr>
            <p:cNvPr id="46" name="Ovál 4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51" name="Přímá spojnice 50"/>
          <p:cNvCxnSpPr>
            <a:stCxn id="3" idx="3"/>
          </p:cNvCxnSpPr>
          <p:nvPr/>
        </p:nvCxnSpPr>
        <p:spPr>
          <a:xfrm flipH="1">
            <a:off x="4694996" y="1772816"/>
            <a:ext cx="4490" cy="399557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4504297" y="1484784"/>
            <a:ext cx="432048" cy="646331"/>
            <a:chOff x="2609248" y="1377642"/>
            <a:chExt cx="432048" cy="646331"/>
          </a:xfrm>
        </p:grpSpPr>
        <p:sp>
          <p:nvSpPr>
            <p:cNvPr id="49" name="Ovál 48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2" name="TextovéPole 51"/>
          <p:cNvSpPr txBox="1"/>
          <p:nvPr/>
        </p:nvSpPr>
        <p:spPr>
          <a:xfrm>
            <a:off x="5196543" y="1916832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aVL</a:t>
            </a:r>
            <a:endParaRPr lang="cs-CZ" b="1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4644008" y="4006805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aVF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2617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6272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Wilsonovy a </a:t>
            </a:r>
            <a:r>
              <a:rPr lang="cs-CZ" sz="2800" b="1" dirty="0" err="1"/>
              <a:t>augmentované</a:t>
            </a:r>
            <a:r>
              <a:rPr lang="cs-CZ" sz="2800" b="1" dirty="0"/>
              <a:t> svody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3499463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Augmentované</a:t>
            </a:r>
            <a:r>
              <a:rPr lang="cs-CZ" sz="2000" dirty="0"/>
              <a:t> svody mají sice stejný směr, jako Wilsonovy svody („dívají se na srdce ze stejného směru“), ale poskytují zesílený signál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>
            <a:endCxn id="3" idx="1"/>
          </p:cNvCxnSpPr>
          <p:nvPr/>
        </p:nvCxnSpPr>
        <p:spPr>
          <a:xfrm>
            <a:off x="1951204" y="1772816"/>
            <a:ext cx="4116434" cy="20882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5851614" y="3607185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L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4284606" y="3360964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aVR</a:t>
            </a:r>
            <a:endParaRPr lang="cs-CZ" b="1" dirty="0"/>
          </a:p>
        </p:txBody>
      </p:sp>
      <p:sp>
        <p:nvSpPr>
          <p:cNvPr id="41" name="Obdélník 40"/>
          <p:cNvSpPr/>
          <p:nvPr/>
        </p:nvSpPr>
        <p:spPr>
          <a:xfrm rot="7461366">
            <a:off x="6332062" y="2655348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7461366">
            <a:off x="5183915" y="4504403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6044540" y="1805049"/>
            <a:ext cx="333144" cy="1959429"/>
          </a:xfrm>
          <a:custGeom>
            <a:avLst/>
            <a:gdLst>
              <a:gd name="connsiteX0" fmla="*/ 0 w 333144"/>
              <a:gd name="connsiteY0" fmla="*/ 1959429 h 1959429"/>
              <a:gd name="connsiteX1" fmla="*/ 178130 w 333144"/>
              <a:gd name="connsiteY1" fmla="*/ 1413164 h 1959429"/>
              <a:gd name="connsiteX2" fmla="*/ 296883 w 333144"/>
              <a:gd name="connsiteY2" fmla="*/ 724395 h 1959429"/>
              <a:gd name="connsiteX3" fmla="*/ 332509 w 333144"/>
              <a:gd name="connsiteY3" fmla="*/ 190006 h 1959429"/>
              <a:gd name="connsiteX4" fmla="*/ 320634 w 333144"/>
              <a:gd name="connsiteY4" fmla="*/ 0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144" h="1959429">
                <a:moveTo>
                  <a:pt x="0" y="1959429"/>
                </a:moveTo>
                <a:cubicBezTo>
                  <a:pt x="64325" y="1789216"/>
                  <a:pt x="128650" y="1619003"/>
                  <a:pt x="178130" y="1413164"/>
                </a:cubicBezTo>
                <a:cubicBezTo>
                  <a:pt x="227610" y="1207325"/>
                  <a:pt x="271153" y="928255"/>
                  <a:pt x="296883" y="724395"/>
                </a:cubicBezTo>
                <a:cubicBezTo>
                  <a:pt x="322613" y="520535"/>
                  <a:pt x="328551" y="310738"/>
                  <a:pt x="332509" y="190006"/>
                </a:cubicBezTo>
                <a:cubicBezTo>
                  <a:pt x="336467" y="69274"/>
                  <a:pt x="320634" y="0"/>
                  <a:pt x="3206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42"/>
          <p:cNvCxnSpPr/>
          <p:nvPr/>
        </p:nvCxnSpPr>
        <p:spPr>
          <a:xfrm flipV="1">
            <a:off x="2094678" y="1646145"/>
            <a:ext cx="4273540" cy="190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1941713" y="1628800"/>
            <a:ext cx="2753282" cy="13880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1963181" y="1557681"/>
            <a:ext cx="2989354" cy="117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7" name="Volný tvar 46"/>
          <p:cNvSpPr/>
          <p:nvPr/>
        </p:nvSpPr>
        <p:spPr>
          <a:xfrm>
            <a:off x="4716462" y="1484785"/>
            <a:ext cx="188681" cy="1532110"/>
          </a:xfrm>
          <a:custGeom>
            <a:avLst/>
            <a:gdLst>
              <a:gd name="connsiteX0" fmla="*/ 0 w 333144"/>
              <a:gd name="connsiteY0" fmla="*/ 1959429 h 1959429"/>
              <a:gd name="connsiteX1" fmla="*/ 178130 w 333144"/>
              <a:gd name="connsiteY1" fmla="*/ 1413164 h 1959429"/>
              <a:gd name="connsiteX2" fmla="*/ 296883 w 333144"/>
              <a:gd name="connsiteY2" fmla="*/ 724395 h 1959429"/>
              <a:gd name="connsiteX3" fmla="*/ 332509 w 333144"/>
              <a:gd name="connsiteY3" fmla="*/ 190006 h 1959429"/>
              <a:gd name="connsiteX4" fmla="*/ 320634 w 333144"/>
              <a:gd name="connsiteY4" fmla="*/ 0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144" h="1959429">
                <a:moveTo>
                  <a:pt x="0" y="1959429"/>
                </a:moveTo>
                <a:cubicBezTo>
                  <a:pt x="64325" y="1789216"/>
                  <a:pt x="128650" y="1619003"/>
                  <a:pt x="178130" y="1413164"/>
                </a:cubicBezTo>
                <a:cubicBezTo>
                  <a:pt x="227610" y="1207325"/>
                  <a:pt x="271153" y="928255"/>
                  <a:pt x="296883" y="724395"/>
                </a:cubicBezTo>
                <a:cubicBezTo>
                  <a:pt x="322613" y="520535"/>
                  <a:pt x="328551" y="310738"/>
                  <a:pt x="332509" y="190006"/>
                </a:cubicBezTo>
                <a:cubicBezTo>
                  <a:pt x="336467" y="69274"/>
                  <a:pt x="320634" y="0"/>
                  <a:pt x="3206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3469051" y="1917681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VR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48094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63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Končetinové svody – frontální rovina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162070" y="5265223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cxnSp>
        <p:nvCxnSpPr>
          <p:cNvPr id="6" name="Přímá spojnice 5"/>
          <p:cNvCxnSpPr>
            <a:endCxn id="3" idx="1"/>
          </p:cNvCxnSpPr>
          <p:nvPr/>
        </p:nvCxnSpPr>
        <p:spPr>
          <a:xfrm>
            <a:off x="1951204" y="1772816"/>
            <a:ext cx="4116434" cy="20882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6"/>
          <p:cNvGrpSpPr/>
          <p:nvPr/>
        </p:nvGrpSpPr>
        <p:grpSpPr>
          <a:xfrm>
            <a:off x="5851614" y="3607185"/>
            <a:ext cx="432048" cy="646331"/>
            <a:chOff x="2609248" y="1377642"/>
            <a:chExt cx="432048" cy="646331"/>
          </a:xfrm>
        </p:grpSpPr>
        <p:sp>
          <p:nvSpPr>
            <p:cNvPr id="8" name="Ovál 7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11" name="Ovál 10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L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059832" y="1844824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aVR</a:t>
            </a:r>
            <a:endParaRPr lang="cs-CZ" b="1" dirty="0"/>
          </a:p>
        </p:txBody>
      </p:sp>
      <p:cxnSp>
        <p:nvCxnSpPr>
          <p:cNvPr id="17" name="Přímá spojnice 16"/>
          <p:cNvCxnSpPr>
            <a:endCxn id="3" idx="5"/>
          </p:cNvCxnSpPr>
          <p:nvPr/>
        </p:nvCxnSpPr>
        <p:spPr>
          <a:xfrm flipH="1">
            <a:off x="3331334" y="1772816"/>
            <a:ext cx="4092582" cy="20882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Skupina 17"/>
          <p:cNvGrpSpPr/>
          <p:nvPr/>
        </p:nvGrpSpPr>
        <p:grpSpPr>
          <a:xfrm>
            <a:off x="3059832" y="3501008"/>
            <a:ext cx="432048" cy="646331"/>
            <a:chOff x="2609248" y="1377642"/>
            <a:chExt cx="432048" cy="646331"/>
          </a:xfrm>
        </p:grpSpPr>
        <p:sp>
          <p:nvSpPr>
            <p:cNvPr id="19" name="Ovál 18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2" name="Ovál 2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24" name="Přímá spojnice 23"/>
          <p:cNvCxnSpPr>
            <a:stCxn id="3" idx="3"/>
          </p:cNvCxnSpPr>
          <p:nvPr/>
        </p:nvCxnSpPr>
        <p:spPr>
          <a:xfrm flipH="1">
            <a:off x="4694996" y="1772816"/>
            <a:ext cx="4490" cy="399557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4504297" y="1484784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5196543" y="1916832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aVL</a:t>
            </a:r>
            <a:endParaRPr lang="cs-CZ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644008" y="4006805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aVF</a:t>
            </a:r>
            <a:endParaRPr lang="cs-CZ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763688" y="19252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348136" y="106022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860304" y="5455349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803308" y="109135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7243915" y="195695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319243" y="82025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I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6292252" y="365870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III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1979712" y="37871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II</a:t>
            </a:r>
            <a:endParaRPr lang="cs-CZ" b="1" dirty="0"/>
          </a:p>
        </p:txBody>
      </p:sp>
      <p:sp>
        <p:nvSpPr>
          <p:cNvPr id="41" name="Obdélník 40"/>
          <p:cNvSpPr/>
          <p:nvPr/>
        </p:nvSpPr>
        <p:spPr>
          <a:xfrm>
            <a:off x="379300" y="6002124"/>
            <a:ext cx="332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I, II, III, </a:t>
            </a:r>
            <a:r>
              <a:rPr lang="cs-CZ" sz="2800" b="1" dirty="0" err="1"/>
              <a:t>aVL</a:t>
            </a:r>
            <a:r>
              <a:rPr lang="cs-CZ" sz="2800" b="1" dirty="0"/>
              <a:t>, </a:t>
            </a:r>
            <a:r>
              <a:rPr lang="cs-CZ" sz="2800" b="1" dirty="0" err="1"/>
              <a:t>aVR</a:t>
            </a:r>
            <a:r>
              <a:rPr lang="cs-CZ" sz="2800" b="1" dirty="0"/>
              <a:t>, </a:t>
            </a:r>
            <a:r>
              <a:rPr lang="cs-CZ" sz="2800" b="1" dirty="0" err="1"/>
              <a:t>aVF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2837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/>
              <a:t>Vektokardiografie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1659572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Elektrický vektor se pohybuje ve třech rozměrech. Křivka EKG záleží na směru svodu, na který se vektor promítá.</a:t>
            </a:r>
          </a:p>
          <a:p>
            <a:endParaRPr lang="cs-CZ" sz="2000" dirty="0"/>
          </a:p>
          <a:p>
            <a:r>
              <a:rPr lang="cs-CZ" sz="2000" dirty="0"/>
              <a:t>Končetinové svody se „dívají“ na srdeční elektrickou aktivitu jen ve frontální rovině. </a:t>
            </a:r>
          </a:p>
          <a:p>
            <a:r>
              <a:rPr lang="cs-CZ" sz="2000" dirty="0"/>
              <a:t>Ale co ostatní roviny?</a:t>
            </a:r>
          </a:p>
          <a:p>
            <a:r>
              <a:rPr lang="cs-CZ" sz="2000" dirty="0">
                <a:sym typeface="Symbol"/>
              </a:rPr>
              <a:t> hrudní svody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9404"/>
          <a:stretch/>
        </p:blipFill>
        <p:spPr>
          <a:xfrm>
            <a:off x="3740857" y="1124744"/>
            <a:ext cx="5367647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9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230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/>
              <a:t>Spatiokardiografie</a:t>
            </a:r>
            <a:r>
              <a:rPr lang="cs-CZ" sz="2800" b="1" dirty="0"/>
              <a:t> – záznam pohybu el. vektoru ve 3D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50615"/>
            <a:ext cx="5881215" cy="558924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82841" y="1772816"/>
            <a:ext cx="2685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EKG v jednom svodu je jedním úhlem pohledu na 3D elektrickou srdeční aktivitu. Je to kolmý zápis 3D el. aktivity srdce do 1D svodu.</a:t>
            </a:r>
          </a:p>
          <a:p>
            <a:endParaRPr lang="cs-CZ" dirty="0"/>
          </a:p>
          <a:p>
            <a:r>
              <a:rPr lang="cs-CZ" dirty="0"/>
              <a:t>Triviální, ne?</a:t>
            </a:r>
          </a:p>
        </p:txBody>
      </p:sp>
      <p:pic>
        <p:nvPicPr>
          <p:cNvPr id="2050" name="Picture 2" descr="C:\Users\Johanka\Desktop\výuka\seminář\EKG\obrázky\A-fluffy-cat-looking-funny-surprised-or-concern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1" y="404428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1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Morfologie – stavba srdce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0446" y="764704"/>
            <a:ext cx="8302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Pravé a levé srdce jsou sériově zapojené pumpy.</a:t>
            </a:r>
          </a:p>
          <a:p>
            <a:r>
              <a:rPr lang="cs-CZ" sz="2400" dirty="0"/>
              <a:t>(</a:t>
            </a:r>
            <a:r>
              <a:rPr lang="cs-CZ" sz="2400" b="1" dirty="0"/>
              <a:t>pravé srdce </a:t>
            </a:r>
            <a:r>
              <a:rPr lang="cs-CZ" sz="2400" dirty="0"/>
              <a:t>– plíce – </a:t>
            </a:r>
            <a:r>
              <a:rPr lang="cs-CZ" sz="2400" b="1" dirty="0"/>
              <a:t>levé srdce </a:t>
            </a:r>
            <a:r>
              <a:rPr lang="cs-CZ" sz="2400" dirty="0"/>
              <a:t>– velký oběh –  ….)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77" y="1916832"/>
            <a:ext cx="4828246" cy="44077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42231" y="3714989"/>
            <a:ext cx="14735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pravá síň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6324600"/>
            <a:ext cx="7104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http://www.fpnotebook.com/_media/CvAnatomyHeartApicalFourChamberView.gif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36222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Horní dutá žíla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23623" y="5301208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Dolní dutá žíla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331635" y="5703705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Pravá komora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79907" y="4109010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Levá komora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30976" y="4933950"/>
            <a:ext cx="24520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Mezikomorové septum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5621178"/>
            <a:ext cx="1018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apex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459955" y="3244914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Levá síň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2380818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Pulmonální arterie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817643" y="1628800"/>
            <a:ext cx="906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aorta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241405" y="2893337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Pulmonální žíla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2843808" y="2605554"/>
            <a:ext cx="614647" cy="1922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627784" y="3915044"/>
            <a:ext cx="830671" cy="900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2843808" y="4729336"/>
            <a:ext cx="487827" cy="5718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3923928" y="4729336"/>
            <a:ext cx="277132" cy="9743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818484" y="5015272"/>
            <a:ext cx="9614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860032" y="4365104"/>
            <a:ext cx="919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4788024" y="3284984"/>
            <a:ext cx="639043" cy="1599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5459955" y="3101855"/>
            <a:ext cx="781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818484" y="2636332"/>
            <a:ext cx="641471" cy="1614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4101369" y="1893070"/>
            <a:ext cx="614647" cy="504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82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879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hrudní svody (unipolární)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b="11656"/>
          <a:stretch/>
        </p:blipFill>
        <p:spPr>
          <a:xfrm>
            <a:off x="0" y="2564904"/>
            <a:ext cx="9144000" cy="403611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105273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Spojení hrudní elektrody (aktivní, kladné) s Wilsonovou svorkou (záporná, neaktivní)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6 hrudních svodů – V1,… V6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45" y="1714717"/>
            <a:ext cx="2096769" cy="15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84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79912" y="297031"/>
            <a:ext cx="3458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12 svodové EKG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r="54447" b="11656"/>
          <a:stretch/>
        </p:blipFill>
        <p:spPr>
          <a:xfrm>
            <a:off x="14740" y="764703"/>
            <a:ext cx="4917300" cy="476473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1923" b="25710"/>
          <a:stretch/>
        </p:blipFill>
        <p:spPr>
          <a:xfrm>
            <a:off x="4139952" y="4119909"/>
            <a:ext cx="5000427" cy="2693467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886397" y="1651799"/>
            <a:ext cx="3646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3 </a:t>
            </a:r>
            <a:r>
              <a:rPr lang="cs-CZ" sz="2000" dirty="0" err="1"/>
              <a:t>Einthovenovy</a:t>
            </a:r>
            <a:r>
              <a:rPr lang="cs-CZ" sz="2000" dirty="0"/>
              <a:t> svody (bipolární) – I, II, III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3 </a:t>
            </a:r>
            <a:r>
              <a:rPr lang="cs-CZ" sz="2000" dirty="0" err="1"/>
              <a:t>Golgbergerovy</a:t>
            </a:r>
            <a:r>
              <a:rPr lang="cs-CZ" sz="2000" dirty="0"/>
              <a:t> </a:t>
            </a:r>
            <a:r>
              <a:rPr lang="cs-CZ" sz="2000" dirty="0" err="1"/>
              <a:t>augmentované</a:t>
            </a:r>
            <a:r>
              <a:rPr lang="cs-CZ" sz="2000" dirty="0"/>
              <a:t> svody (unipolární) – </a:t>
            </a:r>
            <a:r>
              <a:rPr lang="cs-CZ" sz="2000" dirty="0" err="1"/>
              <a:t>aVL</a:t>
            </a:r>
            <a:r>
              <a:rPr lang="cs-CZ" sz="2000" dirty="0"/>
              <a:t>, </a:t>
            </a:r>
            <a:r>
              <a:rPr lang="cs-CZ" sz="2000" dirty="0" err="1"/>
              <a:t>aVR</a:t>
            </a:r>
            <a:r>
              <a:rPr lang="cs-CZ" sz="2000" dirty="0"/>
              <a:t>, </a:t>
            </a:r>
            <a:r>
              <a:rPr lang="cs-CZ" sz="2000" dirty="0" err="1"/>
              <a:t>aVF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6 hrudních svodů (</a:t>
            </a:r>
            <a:r>
              <a:rPr lang="cs-CZ" sz="2000"/>
              <a:t>unipolární)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1141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3854946"/>
            <a:ext cx="7162800" cy="2466975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2411046" y="333415"/>
            <a:ext cx="4463555" cy="23878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4269428" y="2638430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039600" y="2625785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798781" y="1454331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Ovál 17"/>
          <p:cNvSpPr/>
          <p:nvPr/>
        </p:nvSpPr>
        <p:spPr>
          <a:xfrm>
            <a:off x="6180270" y="2291497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626642" y="1957177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Ovál 19"/>
          <p:cNvSpPr/>
          <p:nvPr/>
        </p:nvSpPr>
        <p:spPr>
          <a:xfrm>
            <a:off x="5684320" y="2482528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3" name="Přímá spojnice 22"/>
          <p:cNvCxnSpPr>
            <a:endCxn id="15" idx="7"/>
          </p:cNvCxnSpPr>
          <p:nvPr/>
        </p:nvCxnSpPr>
        <p:spPr>
          <a:xfrm flipH="1">
            <a:off x="4396410" y="333415"/>
            <a:ext cx="545112" cy="2325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endCxn id="16" idx="7"/>
          </p:cNvCxnSpPr>
          <p:nvPr/>
        </p:nvCxnSpPr>
        <p:spPr>
          <a:xfrm>
            <a:off x="4343812" y="476672"/>
            <a:ext cx="822770" cy="2170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endCxn id="20" idx="1"/>
          </p:cNvCxnSpPr>
          <p:nvPr/>
        </p:nvCxnSpPr>
        <p:spPr>
          <a:xfrm>
            <a:off x="3923928" y="620688"/>
            <a:ext cx="1782179" cy="1882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endCxn id="2" idx="5"/>
          </p:cNvCxnSpPr>
          <p:nvPr/>
        </p:nvCxnSpPr>
        <p:spPr>
          <a:xfrm>
            <a:off x="3707904" y="764704"/>
            <a:ext cx="2513025" cy="1606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>
            <a:endCxn id="19" idx="1"/>
          </p:cNvCxnSpPr>
          <p:nvPr/>
        </p:nvCxnSpPr>
        <p:spPr>
          <a:xfrm>
            <a:off x="3563888" y="1052736"/>
            <a:ext cx="3084541" cy="925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7" idx="2"/>
          </p:cNvCxnSpPr>
          <p:nvPr/>
        </p:nvCxnSpPr>
        <p:spPr>
          <a:xfrm>
            <a:off x="3347864" y="1378189"/>
            <a:ext cx="3450917" cy="147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4127246" y="288917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V1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4932434" y="2851929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V2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5684320" y="2677483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V3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6267894" y="250350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V4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6874601" y="205804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V5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7164288" y="1269665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V6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3554927" y="17899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6424350" y="1066480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+</a:t>
            </a:r>
            <a:endParaRPr lang="cs-CZ" sz="1400" b="1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6451411" y="1490137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+</a:t>
            </a:r>
            <a:endParaRPr lang="cs-CZ" sz="1400" b="1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6058929" y="1872461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+</a:t>
            </a:r>
            <a:endParaRPr lang="cs-CZ" sz="1400" b="1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5535159" y="2058040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+</a:t>
            </a:r>
            <a:endParaRPr lang="cs-CZ" sz="1400" b="1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5019855" y="2177298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+</a:t>
            </a:r>
            <a:endParaRPr lang="cs-CZ" sz="1400" b="1" dirty="0"/>
          </a:p>
        </p:txBody>
      </p:sp>
      <p:sp>
        <p:nvSpPr>
          <p:cNvPr id="75" name="TextovéPole 74"/>
          <p:cNvSpPr txBox="1"/>
          <p:nvPr/>
        </p:nvSpPr>
        <p:spPr>
          <a:xfrm>
            <a:off x="4392463" y="2256432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+</a:t>
            </a:r>
            <a:endParaRPr lang="cs-CZ" sz="1400" b="1" dirty="0"/>
          </a:p>
        </p:txBody>
      </p:sp>
      <p:sp>
        <p:nvSpPr>
          <p:cNvPr id="89" name="Volný tvar 88"/>
          <p:cNvSpPr/>
          <p:nvPr/>
        </p:nvSpPr>
        <p:spPr>
          <a:xfrm>
            <a:off x="4518221" y="765758"/>
            <a:ext cx="1127077" cy="947421"/>
          </a:xfrm>
          <a:custGeom>
            <a:avLst/>
            <a:gdLst>
              <a:gd name="connsiteX0" fmla="*/ 252223 w 1184468"/>
              <a:gd name="connsiteY0" fmla="*/ 747448 h 943605"/>
              <a:gd name="connsiteX1" fmla="*/ 276076 w 1184468"/>
              <a:gd name="connsiteY1" fmla="*/ 914426 h 943605"/>
              <a:gd name="connsiteX2" fmla="*/ 586177 w 1184468"/>
              <a:gd name="connsiteY2" fmla="*/ 906474 h 943605"/>
              <a:gd name="connsiteX3" fmla="*/ 983743 w 1184468"/>
              <a:gd name="connsiteY3" fmla="*/ 548666 h 943605"/>
              <a:gd name="connsiteX4" fmla="*/ 1182525 w 1184468"/>
              <a:gd name="connsiteY4" fmla="*/ 159052 h 943605"/>
              <a:gd name="connsiteX5" fmla="*/ 872424 w 1184468"/>
              <a:gd name="connsiteY5" fmla="*/ 26 h 943605"/>
              <a:gd name="connsiteX6" fmla="*/ 85245 w 1184468"/>
              <a:gd name="connsiteY6" fmla="*/ 151100 h 943605"/>
              <a:gd name="connsiteX7" fmla="*/ 45489 w 1184468"/>
              <a:gd name="connsiteY7" fmla="*/ 628179 h 943605"/>
              <a:gd name="connsiteX8" fmla="*/ 299930 w 1184468"/>
              <a:gd name="connsiteY8" fmla="*/ 699740 h 943605"/>
              <a:gd name="connsiteX0" fmla="*/ 263722 w 1195967"/>
              <a:gd name="connsiteY0" fmla="*/ 747442 h 943599"/>
              <a:gd name="connsiteX1" fmla="*/ 287575 w 1195967"/>
              <a:gd name="connsiteY1" fmla="*/ 914420 h 943599"/>
              <a:gd name="connsiteX2" fmla="*/ 597676 w 1195967"/>
              <a:gd name="connsiteY2" fmla="*/ 906468 h 943599"/>
              <a:gd name="connsiteX3" fmla="*/ 995242 w 1195967"/>
              <a:gd name="connsiteY3" fmla="*/ 548660 h 943599"/>
              <a:gd name="connsiteX4" fmla="*/ 1194024 w 1195967"/>
              <a:gd name="connsiteY4" fmla="*/ 159046 h 943599"/>
              <a:gd name="connsiteX5" fmla="*/ 883923 w 1195967"/>
              <a:gd name="connsiteY5" fmla="*/ 20 h 943599"/>
              <a:gd name="connsiteX6" fmla="*/ 96744 w 1195967"/>
              <a:gd name="connsiteY6" fmla="*/ 151094 h 943599"/>
              <a:gd name="connsiteX7" fmla="*/ 36300 w 1195967"/>
              <a:gd name="connsiteY7" fmla="*/ 516459 h 943599"/>
              <a:gd name="connsiteX8" fmla="*/ 311429 w 1195967"/>
              <a:gd name="connsiteY8" fmla="*/ 699734 h 943599"/>
              <a:gd name="connsiteX0" fmla="*/ 259468 w 1191713"/>
              <a:gd name="connsiteY0" fmla="*/ 747442 h 943599"/>
              <a:gd name="connsiteX1" fmla="*/ 283321 w 1191713"/>
              <a:gd name="connsiteY1" fmla="*/ 914420 h 943599"/>
              <a:gd name="connsiteX2" fmla="*/ 593422 w 1191713"/>
              <a:gd name="connsiteY2" fmla="*/ 906468 h 943599"/>
              <a:gd name="connsiteX3" fmla="*/ 990988 w 1191713"/>
              <a:gd name="connsiteY3" fmla="*/ 548660 h 943599"/>
              <a:gd name="connsiteX4" fmla="*/ 1189770 w 1191713"/>
              <a:gd name="connsiteY4" fmla="*/ 159046 h 943599"/>
              <a:gd name="connsiteX5" fmla="*/ 879669 w 1191713"/>
              <a:gd name="connsiteY5" fmla="*/ 20 h 943599"/>
              <a:gd name="connsiteX6" fmla="*/ 92490 w 1191713"/>
              <a:gd name="connsiteY6" fmla="*/ 151094 h 943599"/>
              <a:gd name="connsiteX7" fmla="*/ 32046 w 1191713"/>
              <a:gd name="connsiteY7" fmla="*/ 516459 h 943599"/>
              <a:gd name="connsiteX8" fmla="*/ 240974 w 1191713"/>
              <a:gd name="connsiteY8" fmla="*/ 579745 h 943599"/>
              <a:gd name="connsiteX0" fmla="*/ 205680 w 1191713"/>
              <a:gd name="connsiteY0" fmla="*/ 681241 h 947434"/>
              <a:gd name="connsiteX1" fmla="*/ 283321 w 1191713"/>
              <a:gd name="connsiteY1" fmla="*/ 914420 h 947434"/>
              <a:gd name="connsiteX2" fmla="*/ 593422 w 1191713"/>
              <a:gd name="connsiteY2" fmla="*/ 906468 h 947434"/>
              <a:gd name="connsiteX3" fmla="*/ 990988 w 1191713"/>
              <a:gd name="connsiteY3" fmla="*/ 548660 h 947434"/>
              <a:gd name="connsiteX4" fmla="*/ 1189770 w 1191713"/>
              <a:gd name="connsiteY4" fmla="*/ 159046 h 947434"/>
              <a:gd name="connsiteX5" fmla="*/ 879669 w 1191713"/>
              <a:gd name="connsiteY5" fmla="*/ 20 h 947434"/>
              <a:gd name="connsiteX6" fmla="*/ 92490 w 1191713"/>
              <a:gd name="connsiteY6" fmla="*/ 151094 h 947434"/>
              <a:gd name="connsiteX7" fmla="*/ 32046 w 1191713"/>
              <a:gd name="connsiteY7" fmla="*/ 516459 h 947434"/>
              <a:gd name="connsiteX8" fmla="*/ 240974 w 1191713"/>
              <a:gd name="connsiteY8" fmla="*/ 579745 h 947434"/>
              <a:gd name="connsiteX0" fmla="*/ 204118 w 1190151"/>
              <a:gd name="connsiteY0" fmla="*/ 681241 h 947434"/>
              <a:gd name="connsiteX1" fmla="*/ 281759 w 1190151"/>
              <a:gd name="connsiteY1" fmla="*/ 914420 h 947434"/>
              <a:gd name="connsiteX2" fmla="*/ 591860 w 1190151"/>
              <a:gd name="connsiteY2" fmla="*/ 906468 h 947434"/>
              <a:gd name="connsiteX3" fmla="*/ 989426 w 1190151"/>
              <a:gd name="connsiteY3" fmla="*/ 548660 h 947434"/>
              <a:gd name="connsiteX4" fmla="*/ 1188208 w 1190151"/>
              <a:gd name="connsiteY4" fmla="*/ 159046 h 947434"/>
              <a:gd name="connsiteX5" fmla="*/ 878107 w 1190151"/>
              <a:gd name="connsiteY5" fmla="*/ 20 h 947434"/>
              <a:gd name="connsiteX6" fmla="*/ 90928 w 1190151"/>
              <a:gd name="connsiteY6" fmla="*/ 151094 h 947434"/>
              <a:gd name="connsiteX7" fmla="*/ 30484 w 1190151"/>
              <a:gd name="connsiteY7" fmla="*/ 516459 h 947434"/>
              <a:gd name="connsiteX8" fmla="*/ 214587 w 1190151"/>
              <a:gd name="connsiteY8" fmla="*/ 683184 h 947434"/>
              <a:gd name="connsiteX0" fmla="*/ 196660 w 1187568"/>
              <a:gd name="connsiteY0" fmla="*/ 681241 h 947434"/>
              <a:gd name="connsiteX1" fmla="*/ 274301 w 1187568"/>
              <a:gd name="connsiteY1" fmla="*/ 914420 h 947434"/>
              <a:gd name="connsiteX2" fmla="*/ 584402 w 1187568"/>
              <a:gd name="connsiteY2" fmla="*/ 906468 h 947434"/>
              <a:gd name="connsiteX3" fmla="*/ 981968 w 1187568"/>
              <a:gd name="connsiteY3" fmla="*/ 548660 h 947434"/>
              <a:gd name="connsiteX4" fmla="*/ 1180750 w 1187568"/>
              <a:gd name="connsiteY4" fmla="*/ 159046 h 947434"/>
              <a:gd name="connsiteX5" fmla="*/ 746522 w 1187568"/>
              <a:gd name="connsiteY5" fmla="*/ 20 h 947434"/>
              <a:gd name="connsiteX6" fmla="*/ 83470 w 1187568"/>
              <a:gd name="connsiteY6" fmla="*/ 151094 h 947434"/>
              <a:gd name="connsiteX7" fmla="*/ 23026 w 1187568"/>
              <a:gd name="connsiteY7" fmla="*/ 516459 h 947434"/>
              <a:gd name="connsiteX8" fmla="*/ 207129 w 1187568"/>
              <a:gd name="connsiteY8" fmla="*/ 683184 h 947434"/>
              <a:gd name="connsiteX0" fmla="*/ 196660 w 1143953"/>
              <a:gd name="connsiteY0" fmla="*/ 681342 h 947535"/>
              <a:gd name="connsiteX1" fmla="*/ 274301 w 1143953"/>
              <a:gd name="connsiteY1" fmla="*/ 914521 h 947535"/>
              <a:gd name="connsiteX2" fmla="*/ 584402 w 1143953"/>
              <a:gd name="connsiteY2" fmla="*/ 906569 h 947535"/>
              <a:gd name="connsiteX3" fmla="*/ 981968 w 1143953"/>
              <a:gd name="connsiteY3" fmla="*/ 548761 h 947535"/>
              <a:gd name="connsiteX4" fmla="*/ 1135237 w 1143953"/>
              <a:gd name="connsiteY4" fmla="*/ 171560 h 947535"/>
              <a:gd name="connsiteX5" fmla="*/ 746522 w 1143953"/>
              <a:gd name="connsiteY5" fmla="*/ 121 h 947535"/>
              <a:gd name="connsiteX6" fmla="*/ 83470 w 1143953"/>
              <a:gd name="connsiteY6" fmla="*/ 151195 h 947535"/>
              <a:gd name="connsiteX7" fmla="*/ 23026 w 1143953"/>
              <a:gd name="connsiteY7" fmla="*/ 516560 h 947535"/>
              <a:gd name="connsiteX8" fmla="*/ 207129 w 1143953"/>
              <a:gd name="connsiteY8" fmla="*/ 683285 h 947535"/>
              <a:gd name="connsiteX0" fmla="*/ 179784 w 1127077"/>
              <a:gd name="connsiteY0" fmla="*/ 681228 h 947421"/>
              <a:gd name="connsiteX1" fmla="*/ 257425 w 1127077"/>
              <a:gd name="connsiteY1" fmla="*/ 914407 h 947421"/>
              <a:gd name="connsiteX2" fmla="*/ 567526 w 1127077"/>
              <a:gd name="connsiteY2" fmla="*/ 906455 h 947421"/>
              <a:gd name="connsiteX3" fmla="*/ 965092 w 1127077"/>
              <a:gd name="connsiteY3" fmla="*/ 548647 h 947421"/>
              <a:gd name="connsiteX4" fmla="*/ 1118361 w 1127077"/>
              <a:gd name="connsiteY4" fmla="*/ 171446 h 947421"/>
              <a:gd name="connsiteX5" fmla="*/ 729646 w 1127077"/>
              <a:gd name="connsiteY5" fmla="*/ 7 h 947421"/>
              <a:gd name="connsiteX6" fmla="*/ 111044 w 1127077"/>
              <a:gd name="connsiteY6" fmla="*/ 176481 h 947421"/>
              <a:gd name="connsiteX7" fmla="*/ 6150 w 1127077"/>
              <a:gd name="connsiteY7" fmla="*/ 516446 h 947421"/>
              <a:gd name="connsiteX8" fmla="*/ 190253 w 1127077"/>
              <a:gd name="connsiteY8" fmla="*/ 683171 h 94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77" h="947421">
                <a:moveTo>
                  <a:pt x="179784" y="681228"/>
                </a:moveTo>
                <a:cubicBezTo>
                  <a:pt x="163881" y="751465"/>
                  <a:pt x="192801" y="876869"/>
                  <a:pt x="257425" y="914407"/>
                </a:cubicBezTo>
                <a:cubicBezTo>
                  <a:pt x="322049" y="951945"/>
                  <a:pt x="449582" y="967415"/>
                  <a:pt x="567526" y="906455"/>
                </a:cubicBezTo>
                <a:cubicBezTo>
                  <a:pt x="685470" y="845495"/>
                  <a:pt x="873286" y="671148"/>
                  <a:pt x="965092" y="548647"/>
                </a:cubicBezTo>
                <a:cubicBezTo>
                  <a:pt x="1056898" y="426146"/>
                  <a:pt x="1157602" y="262886"/>
                  <a:pt x="1118361" y="171446"/>
                </a:cubicBezTo>
                <a:cubicBezTo>
                  <a:pt x="1079120" y="80006"/>
                  <a:pt x="897532" y="-832"/>
                  <a:pt x="729646" y="7"/>
                </a:cubicBezTo>
                <a:cubicBezTo>
                  <a:pt x="561760" y="846"/>
                  <a:pt x="231627" y="90408"/>
                  <a:pt x="111044" y="176481"/>
                </a:cubicBezTo>
                <a:cubicBezTo>
                  <a:pt x="-9539" y="262554"/>
                  <a:pt x="-7051" y="431998"/>
                  <a:pt x="6150" y="516446"/>
                </a:cubicBezTo>
                <a:cubicBezTo>
                  <a:pt x="19351" y="600894"/>
                  <a:pt x="158448" y="661968"/>
                  <a:pt x="190253" y="683171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440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3854946"/>
            <a:ext cx="7162800" cy="2466975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2411046" y="1295995"/>
            <a:ext cx="4463555" cy="238788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4269428" y="3601010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039600" y="3588365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798781" y="2416911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Ovál 17"/>
          <p:cNvSpPr/>
          <p:nvPr/>
        </p:nvSpPr>
        <p:spPr>
          <a:xfrm>
            <a:off x="6180270" y="3254077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626642" y="2919757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Ovál 19"/>
          <p:cNvSpPr/>
          <p:nvPr/>
        </p:nvSpPr>
        <p:spPr>
          <a:xfrm>
            <a:off x="5684320" y="3445108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9" name="Přímá spojnice 28"/>
          <p:cNvCxnSpPr>
            <a:endCxn id="20" idx="1"/>
          </p:cNvCxnSpPr>
          <p:nvPr/>
        </p:nvCxnSpPr>
        <p:spPr>
          <a:xfrm>
            <a:off x="3923928" y="1583268"/>
            <a:ext cx="1782179" cy="18828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4127246" y="385175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V1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4932434" y="3814509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V2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5684320" y="3640063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V3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6267894" y="346608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V4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6874601" y="302062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V5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7164288" y="2232245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V6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3554927" y="114157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–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6424350" y="2029060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6451411" y="2452717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6058929" y="2835041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5535159" y="3020620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5019855" y="3139878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4392463" y="3219012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89" name="Volný tvar 88"/>
          <p:cNvSpPr/>
          <p:nvPr/>
        </p:nvSpPr>
        <p:spPr>
          <a:xfrm>
            <a:off x="4518221" y="1728338"/>
            <a:ext cx="1127077" cy="947421"/>
          </a:xfrm>
          <a:custGeom>
            <a:avLst/>
            <a:gdLst>
              <a:gd name="connsiteX0" fmla="*/ 252223 w 1184468"/>
              <a:gd name="connsiteY0" fmla="*/ 747448 h 943605"/>
              <a:gd name="connsiteX1" fmla="*/ 276076 w 1184468"/>
              <a:gd name="connsiteY1" fmla="*/ 914426 h 943605"/>
              <a:gd name="connsiteX2" fmla="*/ 586177 w 1184468"/>
              <a:gd name="connsiteY2" fmla="*/ 906474 h 943605"/>
              <a:gd name="connsiteX3" fmla="*/ 983743 w 1184468"/>
              <a:gd name="connsiteY3" fmla="*/ 548666 h 943605"/>
              <a:gd name="connsiteX4" fmla="*/ 1182525 w 1184468"/>
              <a:gd name="connsiteY4" fmla="*/ 159052 h 943605"/>
              <a:gd name="connsiteX5" fmla="*/ 872424 w 1184468"/>
              <a:gd name="connsiteY5" fmla="*/ 26 h 943605"/>
              <a:gd name="connsiteX6" fmla="*/ 85245 w 1184468"/>
              <a:gd name="connsiteY6" fmla="*/ 151100 h 943605"/>
              <a:gd name="connsiteX7" fmla="*/ 45489 w 1184468"/>
              <a:gd name="connsiteY7" fmla="*/ 628179 h 943605"/>
              <a:gd name="connsiteX8" fmla="*/ 299930 w 1184468"/>
              <a:gd name="connsiteY8" fmla="*/ 699740 h 943605"/>
              <a:gd name="connsiteX0" fmla="*/ 263722 w 1195967"/>
              <a:gd name="connsiteY0" fmla="*/ 747442 h 943599"/>
              <a:gd name="connsiteX1" fmla="*/ 287575 w 1195967"/>
              <a:gd name="connsiteY1" fmla="*/ 914420 h 943599"/>
              <a:gd name="connsiteX2" fmla="*/ 597676 w 1195967"/>
              <a:gd name="connsiteY2" fmla="*/ 906468 h 943599"/>
              <a:gd name="connsiteX3" fmla="*/ 995242 w 1195967"/>
              <a:gd name="connsiteY3" fmla="*/ 548660 h 943599"/>
              <a:gd name="connsiteX4" fmla="*/ 1194024 w 1195967"/>
              <a:gd name="connsiteY4" fmla="*/ 159046 h 943599"/>
              <a:gd name="connsiteX5" fmla="*/ 883923 w 1195967"/>
              <a:gd name="connsiteY5" fmla="*/ 20 h 943599"/>
              <a:gd name="connsiteX6" fmla="*/ 96744 w 1195967"/>
              <a:gd name="connsiteY6" fmla="*/ 151094 h 943599"/>
              <a:gd name="connsiteX7" fmla="*/ 36300 w 1195967"/>
              <a:gd name="connsiteY7" fmla="*/ 516459 h 943599"/>
              <a:gd name="connsiteX8" fmla="*/ 311429 w 1195967"/>
              <a:gd name="connsiteY8" fmla="*/ 699734 h 943599"/>
              <a:gd name="connsiteX0" fmla="*/ 259468 w 1191713"/>
              <a:gd name="connsiteY0" fmla="*/ 747442 h 943599"/>
              <a:gd name="connsiteX1" fmla="*/ 283321 w 1191713"/>
              <a:gd name="connsiteY1" fmla="*/ 914420 h 943599"/>
              <a:gd name="connsiteX2" fmla="*/ 593422 w 1191713"/>
              <a:gd name="connsiteY2" fmla="*/ 906468 h 943599"/>
              <a:gd name="connsiteX3" fmla="*/ 990988 w 1191713"/>
              <a:gd name="connsiteY3" fmla="*/ 548660 h 943599"/>
              <a:gd name="connsiteX4" fmla="*/ 1189770 w 1191713"/>
              <a:gd name="connsiteY4" fmla="*/ 159046 h 943599"/>
              <a:gd name="connsiteX5" fmla="*/ 879669 w 1191713"/>
              <a:gd name="connsiteY5" fmla="*/ 20 h 943599"/>
              <a:gd name="connsiteX6" fmla="*/ 92490 w 1191713"/>
              <a:gd name="connsiteY6" fmla="*/ 151094 h 943599"/>
              <a:gd name="connsiteX7" fmla="*/ 32046 w 1191713"/>
              <a:gd name="connsiteY7" fmla="*/ 516459 h 943599"/>
              <a:gd name="connsiteX8" fmla="*/ 240974 w 1191713"/>
              <a:gd name="connsiteY8" fmla="*/ 579745 h 943599"/>
              <a:gd name="connsiteX0" fmla="*/ 205680 w 1191713"/>
              <a:gd name="connsiteY0" fmla="*/ 681241 h 947434"/>
              <a:gd name="connsiteX1" fmla="*/ 283321 w 1191713"/>
              <a:gd name="connsiteY1" fmla="*/ 914420 h 947434"/>
              <a:gd name="connsiteX2" fmla="*/ 593422 w 1191713"/>
              <a:gd name="connsiteY2" fmla="*/ 906468 h 947434"/>
              <a:gd name="connsiteX3" fmla="*/ 990988 w 1191713"/>
              <a:gd name="connsiteY3" fmla="*/ 548660 h 947434"/>
              <a:gd name="connsiteX4" fmla="*/ 1189770 w 1191713"/>
              <a:gd name="connsiteY4" fmla="*/ 159046 h 947434"/>
              <a:gd name="connsiteX5" fmla="*/ 879669 w 1191713"/>
              <a:gd name="connsiteY5" fmla="*/ 20 h 947434"/>
              <a:gd name="connsiteX6" fmla="*/ 92490 w 1191713"/>
              <a:gd name="connsiteY6" fmla="*/ 151094 h 947434"/>
              <a:gd name="connsiteX7" fmla="*/ 32046 w 1191713"/>
              <a:gd name="connsiteY7" fmla="*/ 516459 h 947434"/>
              <a:gd name="connsiteX8" fmla="*/ 240974 w 1191713"/>
              <a:gd name="connsiteY8" fmla="*/ 579745 h 947434"/>
              <a:gd name="connsiteX0" fmla="*/ 204118 w 1190151"/>
              <a:gd name="connsiteY0" fmla="*/ 681241 h 947434"/>
              <a:gd name="connsiteX1" fmla="*/ 281759 w 1190151"/>
              <a:gd name="connsiteY1" fmla="*/ 914420 h 947434"/>
              <a:gd name="connsiteX2" fmla="*/ 591860 w 1190151"/>
              <a:gd name="connsiteY2" fmla="*/ 906468 h 947434"/>
              <a:gd name="connsiteX3" fmla="*/ 989426 w 1190151"/>
              <a:gd name="connsiteY3" fmla="*/ 548660 h 947434"/>
              <a:gd name="connsiteX4" fmla="*/ 1188208 w 1190151"/>
              <a:gd name="connsiteY4" fmla="*/ 159046 h 947434"/>
              <a:gd name="connsiteX5" fmla="*/ 878107 w 1190151"/>
              <a:gd name="connsiteY5" fmla="*/ 20 h 947434"/>
              <a:gd name="connsiteX6" fmla="*/ 90928 w 1190151"/>
              <a:gd name="connsiteY6" fmla="*/ 151094 h 947434"/>
              <a:gd name="connsiteX7" fmla="*/ 30484 w 1190151"/>
              <a:gd name="connsiteY7" fmla="*/ 516459 h 947434"/>
              <a:gd name="connsiteX8" fmla="*/ 214587 w 1190151"/>
              <a:gd name="connsiteY8" fmla="*/ 683184 h 947434"/>
              <a:gd name="connsiteX0" fmla="*/ 196660 w 1187568"/>
              <a:gd name="connsiteY0" fmla="*/ 681241 h 947434"/>
              <a:gd name="connsiteX1" fmla="*/ 274301 w 1187568"/>
              <a:gd name="connsiteY1" fmla="*/ 914420 h 947434"/>
              <a:gd name="connsiteX2" fmla="*/ 584402 w 1187568"/>
              <a:gd name="connsiteY2" fmla="*/ 906468 h 947434"/>
              <a:gd name="connsiteX3" fmla="*/ 981968 w 1187568"/>
              <a:gd name="connsiteY3" fmla="*/ 548660 h 947434"/>
              <a:gd name="connsiteX4" fmla="*/ 1180750 w 1187568"/>
              <a:gd name="connsiteY4" fmla="*/ 159046 h 947434"/>
              <a:gd name="connsiteX5" fmla="*/ 746522 w 1187568"/>
              <a:gd name="connsiteY5" fmla="*/ 20 h 947434"/>
              <a:gd name="connsiteX6" fmla="*/ 83470 w 1187568"/>
              <a:gd name="connsiteY6" fmla="*/ 151094 h 947434"/>
              <a:gd name="connsiteX7" fmla="*/ 23026 w 1187568"/>
              <a:gd name="connsiteY7" fmla="*/ 516459 h 947434"/>
              <a:gd name="connsiteX8" fmla="*/ 207129 w 1187568"/>
              <a:gd name="connsiteY8" fmla="*/ 683184 h 947434"/>
              <a:gd name="connsiteX0" fmla="*/ 196660 w 1143953"/>
              <a:gd name="connsiteY0" fmla="*/ 681342 h 947535"/>
              <a:gd name="connsiteX1" fmla="*/ 274301 w 1143953"/>
              <a:gd name="connsiteY1" fmla="*/ 914521 h 947535"/>
              <a:gd name="connsiteX2" fmla="*/ 584402 w 1143953"/>
              <a:gd name="connsiteY2" fmla="*/ 906569 h 947535"/>
              <a:gd name="connsiteX3" fmla="*/ 981968 w 1143953"/>
              <a:gd name="connsiteY3" fmla="*/ 548761 h 947535"/>
              <a:gd name="connsiteX4" fmla="*/ 1135237 w 1143953"/>
              <a:gd name="connsiteY4" fmla="*/ 171560 h 947535"/>
              <a:gd name="connsiteX5" fmla="*/ 746522 w 1143953"/>
              <a:gd name="connsiteY5" fmla="*/ 121 h 947535"/>
              <a:gd name="connsiteX6" fmla="*/ 83470 w 1143953"/>
              <a:gd name="connsiteY6" fmla="*/ 151195 h 947535"/>
              <a:gd name="connsiteX7" fmla="*/ 23026 w 1143953"/>
              <a:gd name="connsiteY7" fmla="*/ 516560 h 947535"/>
              <a:gd name="connsiteX8" fmla="*/ 207129 w 1143953"/>
              <a:gd name="connsiteY8" fmla="*/ 683285 h 947535"/>
              <a:gd name="connsiteX0" fmla="*/ 179784 w 1127077"/>
              <a:gd name="connsiteY0" fmla="*/ 681228 h 947421"/>
              <a:gd name="connsiteX1" fmla="*/ 257425 w 1127077"/>
              <a:gd name="connsiteY1" fmla="*/ 914407 h 947421"/>
              <a:gd name="connsiteX2" fmla="*/ 567526 w 1127077"/>
              <a:gd name="connsiteY2" fmla="*/ 906455 h 947421"/>
              <a:gd name="connsiteX3" fmla="*/ 965092 w 1127077"/>
              <a:gd name="connsiteY3" fmla="*/ 548647 h 947421"/>
              <a:gd name="connsiteX4" fmla="*/ 1118361 w 1127077"/>
              <a:gd name="connsiteY4" fmla="*/ 171446 h 947421"/>
              <a:gd name="connsiteX5" fmla="*/ 729646 w 1127077"/>
              <a:gd name="connsiteY5" fmla="*/ 7 h 947421"/>
              <a:gd name="connsiteX6" fmla="*/ 111044 w 1127077"/>
              <a:gd name="connsiteY6" fmla="*/ 176481 h 947421"/>
              <a:gd name="connsiteX7" fmla="*/ 6150 w 1127077"/>
              <a:gd name="connsiteY7" fmla="*/ 516446 h 947421"/>
              <a:gd name="connsiteX8" fmla="*/ 190253 w 1127077"/>
              <a:gd name="connsiteY8" fmla="*/ 683171 h 94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77" h="947421">
                <a:moveTo>
                  <a:pt x="179784" y="681228"/>
                </a:moveTo>
                <a:cubicBezTo>
                  <a:pt x="163881" y="751465"/>
                  <a:pt x="192801" y="876869"/>
                  <a:pt x="257425" y="914407"/>
                </a:cubicBezTo>
                <a:cubicBezTo>
                  <a:pt x="322049" y="951945"/>
                  <a:pt x="449582" y="967415"/>
                  <a:pt x="567526" y="906455"/>
                </a:cubicBezTo>
                <a:cubicBezTo>
                  <a:pt x="685470" y="845495"/>
                  <a:pt x="873286" y="671148"/>
                  <a:pt x="965092" y="548647"/>
                </a:cubicBezTo>
                <a:cubicBezTo>
                  <a:pt x="1056898" y="426146"/>
                  <a:pt x="1157602" y="262886"/>
                  <a:pt x="1118361" y="171446"/>
                </a:cubicBezTo>
                <a:cubicBezTo>
                  <a:pt x="1079120" y="80006"/>
                  <a:pt x="897532" y="-832"/>
                  <a:pt x="729646" y="7"/>
                </a:cubicBezTo>
                <a:cubicBezTo>
                  <a:pt x="561760" y="846"/>
                  <a:pt x="231627" y="90408"/>
                  <a:pt x="111044" y="176481"/>
                </a:cubicBezTo>
                <a:cubicBezTo>
                  <a:pt x="-9539" y="262554"/>
                  <a:pt x="-7051" y="431998"/>
                  <a:pt x="6150" y="516446"/>
                </a:cubicBezTo>
                <a:cubicBezTo>
                  <a:pt x="19351" y="600894"/>
                  <a:pt x="158448" y="661968"/>
                  <a:pt x="190253" y="683171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/>
          <p:nvPr/>
        </p:nvCxnSpPr>
        <p:spPr>
          <a:xfrm>
            <a:off x="4407564" y="2108590"/>
            <a:ext cx="621403" cy="648072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ázek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190">
            <a:off x="6074337" y="285771"/>
            <a:ext cx="1348027" cy="949534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4392463" y="2087324"/>
            <a:ext cx="25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418197" y="1141571"/>
            <a:ext cx="947369" cy="948949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V="1">
            <a:off x="5024720" y="1583268"/>
            <a:ext cx="1243174" cy="1192102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4648488" y="2349450"/>
            <a:ext cx="148769" cy="1432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77307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3854946"/>
            <a:ext cx="7162800" cy="2466975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2411046" y="1295995"/>
            <a:ext cx="4463555" cy="238788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4269428" y="3601010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039600" y="3588365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798781" y="2416911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Ovál 17"/>
          <p:cNvSpPr/>
          <p:nvPr/>
        </p:nvSpPr>
        <p:spPr>
          <a:xfrm>
            <a:off x="6180270" y="3254077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626642" y="2919757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Ovál 19"/>
          <p:cNvSpPr/>
          <p:nvPr/>
        </p:nvSpPr>
        <p:spPr>
          <a:xfrm>
            <a:off x="5684320" y="3445108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9" name="Přímá spojnice 28"/>
          <p:cNvCxnSpPr>
            <a:endCxn id="15" idx="0"/>
          </p:cNvCxnSpPr>
          <p:nvPr/>
        </p:nvCxnSpPr>
        <p:spPr>
          <a:xfrm flipH="1">
            <a:off x="4343813" y="1338640"/>
            <a:ext cx="737946" cy="22623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4127246" y="385175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V1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4932434" y="3814509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V2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5684320" y="3640063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V3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6267894" y="346608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V4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6874601" y="302062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V5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7164288" y="2232245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V6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4628582" y="108200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–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6424350" y="2029060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6451411" y="2452717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6058929" y="2835041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5535159" y="3020620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5019855" y="3139878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4392463" y="3219012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89" name="Volný tvar 88"/>
          <p:cNvSpPr/>
          <p:nvPr/>
        </p:nvSpPr>
        <p:spPr>
          <a:xfrm>
            <a:off x="4518221" y="1728338"/>
            <a:ext cx="1127077" cy="947421"/>
          </a:xfrm>
          <a:custGeom>
            <a:avLst/>
            <a:gdLst>
              <a:gd name="connsiteX0" fmla="*/ 252223 w 1184468"/>
              <a:gd name="connsiteY0" fmla="*/ 747448 h 943605"/>
              <a:gd name="connsiteX1" fmla="*/ 276076 w 1184468"/>
              <a:gd name="connsiteY1" fmla="*/ 914426 h 943605"/>
              <a:gd name="connsiteX2" fmla="*/ 586177 w 1184468"/>
              <a:gd name="connsiteY2" fmla="*/ 906474 h 943605"/>
              <a:gd name="connsiteX3" fmla="*/ 983743 w 1184468"/>
              <a:gd name="connsiteY3" fmla="*/ 548666 h 943605"/>
              <a:gd name="connsiteX4" fmla="*/ 1182525 w 1184468"/>
              <a:gd name="connsiteY4" fmla="*/ 159052 h 943605"/>
              <a:gd name="connsiteX5" fmla="*/ 872424 w 1184468"/>
              <a:gd name="connsiteY5" fmla="*/ 26 h 943605"/>
              <a:gd name="connsiteX6" fmla="*/ 85245 w 1184468"/>
              <a:gd name="connsiteY6" fmla="*/ 151100 h 943605"/>
              <a:gd name="connsiteX7" fmla="*/ 45489 w 1184468"/>
              <a:gd name="connsiteY7" fmla="*/ 628179 h 943605"/>
              <a:gd name="connsiteX8" fmla="*/ 299930 w 1184468"/>
              <a:gd name="connsiteY8" fmla="*/ 699740 h 943605"/>
              <a:gd name="connsiteX0" fmla="*/ 263722 w 1195967"/>
              <a:gd name="connsiteY0" fmla="*/ 747442 h 943599"/>
              <a:gd name="connsiteX1" fmla="*/ 287575 w 1195967"/>
              <a:gd name="connsiteY1" fmla="*/ 914420 h 943599"/>
              <a:gd name="connsiteX2" fmla="*/ 597676 w 1195967"/>
              <a:gd name="connsiteY2" fmla="*/ 906468 h 943599"/>
              <a:gd name="connsiteX3" fmla="*/ 995242 w 1195967"/>
              <a:gd name="connsiteY3" fmla="*/ 548660 h 943599"/>
              <a:gd name="connsiteX4" fmla="*/ 1194024 w 1195967"/>
              <a:gd name="connsiteY4" fmla="*/ 159046 h 943599"/>
              <a:gd name="connsiteX5" fmla="*/ 883923 w 1195967"/>
              <a:gd name="connsiteY5" fmla="*/ 20 h 943599"/>
              <a:gd name="connsiteX6" fmla="*/ 96744 w 1195967"/>
              <a:gd name="connsiteY6" fmla="*/ 151094 h 943599"/>
              <a:gd name="connsiteX7" fmla="*/ 36300 w 1195967"/>
              <a:gd name="connsiteY7" fmla="*/ 516459 h 943599"/>
              <a:gd name="connsiteX8" fmla="*/ 311429 w 1195967"/>
              <a:gd name="connsiteY8" fmla="*/ 699734 h 943599"/>
              <a:gd name="connsiteX0" fmla="*/ 259468 w 1191713"/>
              <a:gd name="connsiteY0" fmla="*/ 747442 h 943599"/>
              <a:gd name="connsiteX1" fmla="*/ 283321 w 1191713"/>
              <a:gd name="connsiteY1" fmla="*/ 914420 h 943599"/>
              <a:gd name="connsiteX2" fmla="*/ 593422 w 1191713"/>
              <a:gd name="connsiteY2" fmla="*/ 906468 h 943599"/>
              <a:gd name="connsiteX3" fmla="*/ 990988 w 1191713"/>
              <a:gd name="connsiteY3" fmla="*/ 548660 h 943599"/>
              <a:gd name="connsiteX4" fmla="*/ 1189770 w 1191713"/>
              <a:gd name="connsiteY4" fmla="*/ 159046 h 943599"/>
              <a:gd name="connsiteX5" fmla="*/ 879669 w 1191713"/>
              <a:gd name="connsiteY5" fmla="*/ 20 h 943599"/>
              <a:gd name="connsiteX6" fmla="*/ 92490 w 1191713"/>
              <a:gd name="connsiteY6" fmla="*/ 151094 h 943599"/>
              <a:gd name="connsiteX7" fmla="*/ 32046 w 1191713"/>
              <a:gd name="connsiteY7" fmla="*/ 516459 h 943599"/>
              <a:gd name="connsiteX8" fmla="*/ 240974 w 1191713"/>
              <a:gd name="connsiteY8" fmla="*/ 579745 h 943599"/>
              <a:gd name="connsiteX0" fmla="*/ 205680 w 1191713"/>
              <a:gd name="connsiteY0" fmla="*/ 681241 h 947434"/>
              <a:gd name="connsiteX1" fmla="*/ 283321 w 1191713"/>
              <a:gd name="connsiteY1" fmla="*/ 914420 h 947434"/>
              <a:gd name="connsiteX2" fmla="*/ 593422 w 1191713"/>
              <a:gd name="connsiteY2" fmla="*/ 906468 h 947434"/>
              <a:gd name="connsiteX3" fmla="*/ 990988 w 1191713"/>
              <a:gd name="connsiteY3" fmla="*/ 548660 h 947434"/>
              <a:gd name="connsiteX4" fmla="*/ 1189770 w 1191713"/>
              <a:gd name="connsiteY4" fmla="*/ 159046 h 947434"/>
              <a:gd name="connsiteX5" fmla="*/ 879669 w 1191713"/>
              <a:gd name="connsiteY5" fmla="*/ 20 h 947434"/>
              <a:gd name="connsiteX6" fmla="*/ 92490 w 1191713"/>
              <a:gd name="connsiteY6" fmla="*/ 151094 h 947434"/>
              <a:gd name="connsiteX7" fmla="*/ 32046 w 1191713"/>
              <a:gd name="connsiteY7" fmla="*/ 516459 h 947434"/>
              <a:gd name="connsiteX8" fmla="*/ 240974 w 1191713"/>
              <a:gd name="connsiteY8" fmla="*/ 579745 h 947434"/>
              <a:gd name="connsiteX0" fmla="*/ 204118 w 1190151"/>
              <a:gd name="connsiteY0" fmla="*/ 681241 h 947434"/>
              <a:gd name="connsiteX1" fmla="*/ 281759 w 1190151"/>
              <a:gd name="connsiteY1" fmla="*/ 914420 h 947434"/>
              <a:gd name="connsiteX2" fmla="*/ 591860 w 1190151"/>
              <a:gd name="connsiteY2" fmla="*/ 906468 h 947434"/>
              <a:gd name="connsiteX3" fmla="*/ 989426 w 1190151"/>
              <a:gd name="connsiteY3" fmla="*/ 548660 h 947434"/>
              <a:gd name="connsiteX4" fmla="*/ 1188208 w 1190151"/>
              <a:gd name="connsiteY4" fmla="*/ 159046 h 947434"/>
              <a:gd name="connsiteX5" fmla="*/ 878107 w 1190151"/>
              <a:gd name="connsiteY5" fmla="*/ 20 h 947434"/>
              <a:gd name="connsiteX6" fmla="*/ 90928 w 1190151"/>
              <a:gd name="connsiteY6" fmla="*/ 151094 h 947434"/>
              <a:gd name="connsiteX7" fmla="*/ 30484 w 1190151"/>
              <a:gd name="connsiteY7" fmla="*/ 516459 h 947434"/>
              <a:gd name="connsiteX8" fmla="*/ 214587 w 1190151"/>
              <a:gd name="connsiteY8" fmla="*/ 683184 h 947434"/>
              <a:gd name="connsiteX0" fmla="*/ 196660 w 1187568"/>
              <a:gd name="connsiteY0" fmla="*/ 681241 h 947434"/>
              <a:gd name="connsiteX1" fmla="*/ 274301 w 1187568"/>
              <a:gd name="connsiteY1" fmla="*/ 914420 h 947434"/>
              <a:gd name="connsiteX2" fmla="*/ 584402 w 1187568"/>
              <a:gd name="connsiteY2" fmla="*/ 906468 h 947434"/>
              <a:gd name="connsiteX3" fmla="*/ 981968 w 1187568"/>
              <a:gd name="connsiteY3" fmla="*/ 548660 h 947434"/>
              <a:gd name="connsiteX4" fmla="*/ 1180750 w 1187568"/>
              <a:gd name="connsiteY4" fmla="*/ 159046 h 947434"/>
              <a:gd name="connsiteX5" fmla="*/ 746522 w 1187568"/>
              <a:gd name="connsiteY5" fmla="*/ 20 h 947434"/>
              <a:gd name="connsiteX6" fmla="*/ 83470 w 1187568"/>
              <a:gd name="connsiteY6" fmla="*/ 151094 h 947434"/>
              <a:gd name="connsiteX7" fmla="*/ 23026 w 1187568"/>
              <a:gd name="connsiteY7" fmla="*/ 516459 h 947434"/>
              <a:gd name="connsiteX8" fmla="*/ 207129 w 1187568"/>
              <a:gd name="connsiteY8" fmla="*/ 683184 h 947434"/>
              <a:gd name="connsiteX0" fmla="*/ 196660 w 1143953"/>
              <a:gd name="connsiteY0" fmla="*/ 681342 h 947535"/>
              <a:gd name="connsiteX1" fmla="*/ 274301 w 1143953"/>
              <a:gd name="connsiteY1" fmla="*/ 914521 h 947535"/>
              <a:gd name="connsiteX2" fmla="*/ 584402 w 1143953"/>
              <a:gd name="connsiteY2" fmla="*/ 906569 h 947535"/>
              <a:gd name="connsiteX3" fmla="*/ 981968 w 1143953"/>
              <a:gd name="connsiteY3" fmla="*/ 548761 h 947535"/>
              <a:gd name="connsiteX4" fmla="*/ 1135237 w 1143953"/>
              <a:gd name="connsiteY4" fmla="*/ 171560 h 947535"/>
              <a:gd name="connsiteX5" fmla="*/ 746522 w 1143953"/>
              <a:gd name="connsiteY5" fmla="*/ 121 h 947535"/>
              <a:gd name="connsiteX6" fmla="*/ 83470 w 1143953"/>
              <a:gd name="connsiteY6" fmla="*/ 151195 h 947535"/>
              <a:gd name="connsiteX7" fmla="*/ 23026 w 1143953"/>
              <a:gd name="connsiteY7" fmla="*/ 516560 h 947535"/>
              <a:gd name="connsiteX8" fmla="*/ 207129 w 1143953"/>
              <a:gd name="connsiteY8" fmla="*/ 683285 h 947535"/>
              <a:gd name="connsiteX0" fmla="*/ 179784 w 1127077"/>
              <a:gd name="connsiteY0" fmla="*/ 681228 h 947421"/>
              <a:gd name="connsiteX1" fmla="*/ 257425 w 1127077"/>
              <a:gd name="connsiteY1" fmla="*/ 914407 h 947421"/>
              <a:gd name="connsiteX2" fmla="*/ 567526 w 1127077"/>
              <a:gd name="connsiteY2" fmla="*/ 906455 h 947421"/>
              <a:gd name="connsiteX3" fmla="*/ 965092 w 1127077"/>
              <a:gd name="connsiteY3" fmla="*/ 548647 h 947421"/>
              <a:gd name="connsiteX4" fmla="*/ 1118361 w 1127077"/>
              <a:gd name="connsiteY4" fmla="*/ 171446 h 947421"/>
              <a:gd name="connsiteX5" fmla="*/ 729646 w 1127077"/>
              <a:gd name="connsiteY5" fmla="*/ 7 h 947421"/>
              <a:gd name="connsiteX6" fmla="*/ 111044 w 1127077"/>
              <a:gd name="connsiteY6" fmla="*/ 176481 h 947421"/>
              <a:gd name="connsiteX7" fmla="*/ 6150 w 1127077"/>
              <a:gd name="connsiteY7" fmla="*/ 516446 h 947421"/>
              <a:gd name="connsiteX8" fmla="*/ 190253 w 1127077"/>
              <a:gd name="connsiteY8" fmla="*/ 683171 h 94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77" h="947421">
                <a:moveTo>
                  <a:pt x="179784" y="681228"/>
                </a:moveTo>
                <a:cubicBezTo>
                  <a:pt x="163881" y="751465"/>
                  <a:pt x="192801" y="876869"/>
                  <a:pt x="257425" y="914407"/>
                </a:cubicBezTo>
                <a:cubicBezTo>
                  <a:pt x="322049" y="951945"/>
                  <a:pt x="449582" y="967415"/>
                  <a:pt x="567526" y="906455"/>
                </a:cubicBezTo>
                <a:cubicBezTo>
                  <a:pt x="685470" y="845495"/>
                  <a:pt x="873286" y="671148"/>
                  <a:pt x="965092" y="548647"/>
                </a:cubicBezTo>
                <a:cubicBezTo>
                  <a:pt x="1056898" y="426146"/>
                  <a:pt x="1157602" y="262886"/>
                  <a:pt x="1118361" y="171446"/>
                </a:cubicBezTo>
                <a:cubicBezTo>
                  <a:pt x="1079120" y="80006"/>
                  <a:pt x="897532" y="-832"/>
                  <a:pt x="729646" y="7"/>
                </a:cubicBezTo>
                <a:cubicBezTo>
                  <a:pt x="561760" y="846"/>
                  <a:pt x="231627" y="90408"/>
                  <a:pt x="111044" y="176481"/>
                </a:cubicBezTo>
                <a:cubicBezTo>
                  <a:pt x="-9539" y="262554"/>
                  <a:pt x="-7051" y="431998"/>
                  <a:pt x="6150" y="516446"/>
                </a:cubicBezTo>
                <a:cubicBezTo>
                  <a:pt x="19351" y="600894"/>
                  <a:pt x="158448" y="661968"/>
                  <a:pt x="190253" y="683171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4658686" y="1583268"/>
            <a:ext cx="355559" cy="98977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ázek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1451">
            <a:off x="7457110" y="2899997"/>
            <a:ext cx="1348027" cy="949534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4392463" y="2087324"/>
            <a:ext cx="25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5019855" y="1583268"/>
            <a:ext cx="1927695" cy="648977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4712786" y="2601578"/>
            <a:ext cx="1738625" cy="680652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ál 42"/>
          <p:cNvSpPr/>
          <p:nvPr/>
        </p:nvSpPr>
        <p:spPr>
          <a:xfrm>
            <a:off x="4648488" y="2349450"/>
            <a:ext cx="148769" cy="1432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21123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3854946"/>
            <a:ext cx="7162800" cy="2466975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2411046" y="1295995"/>
            <a:ext cx="4463555" cy="238788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4269428" y="3601010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039600" y="3588365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798781" y="2416911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Ovál 17"/>
          <p:cNvSpPr/>
          <p:nvPr/>
        </p:nvSpPr>
        <p:spPr>
          <a:xfrm>
            <a:off x="6180270" y="3254077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626642" y="2919757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Ovál 19"/>
          <p:cNvSpPr/>
          <p:nvPr/>
        </p:nvSpPr>
        <p:spPr>
          <a:xfrm>
            <a:off x="5684320" y="3445108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9" name="Přímá spojnice 28"/>
          <p:cNvCxnSpPr>
            <a:endCxn id="17" idx="2"/>
          </p:cNvCxnSpPr>
          <p:nvPr/>
        </p:nvCxnSpPr>
        <p:spPr>
          <a:xfrm>
            <a:off x="3635896" y="2416911"/>
            <a:ext cx="3162885" cy="716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4127246" y="385175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V1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4932434" y="3814509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V2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5684320" y="3640063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V3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6267894" y="346608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V4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6874601" y="302062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V5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7164288" y="2232245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V6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3235511" y="191383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–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6424350" y="2029060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6451411" y="2452717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6058929" y="2835041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5535159" y="3020620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5019855" y="3139878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4392463" y="3219012"/>
            <a:ext cx="3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+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89" name="Volný tvar 88"/>
          <p:cNvSpPr/>
          <p:nvPr/>
        </p:nvSpPr>
        <p:spPr>
          <a:xfrm>
            <a:off x="4518221" y="1728338"/>
            <a:ext cx="1127077" cy="947421"/>
          </a:xfrm>
          <a:custGeom>
            <a:avLst/>
            <a:gdLst>
              <a:gd name="connsiteX0" fmla="*/ 252223 w 1184468"/>
              <a:gd name="connsiteY0" fmla="*/ 747448 h 943605"/>
              <a:gd name="connsiteX1" fmla="*/ 276076 w 1184468"/>
              <a:gd name="connsiteY1" fmla="*/ 914426 h 943605"/>
              <a:gd name="connsiteX2" fmla="*/ 586177 w 1184468"/>
              <a:gd name="connsiteY2" fmla="*/ 906474 h 943605"/>
              <a:gd name="connsiteX3" fmla="*/ 983743 w 1184468"/>
              <a:gd name="connsiteY3" fmla="*/ 548666 h 943605"/>
              <a:gd name="connsiteX4" fmla="*/ 1182525 w 1184468"/>
              <a:gd name="connsiteY4" fmla="*/ 159052 h 943605"/>
              <a:gd name="connsiteX5" fmla="*/ 872424 w 1184468"/>
              <a:gd name="connsiteY5" fmla="*/ 26 h 943605"/>
              <a:gd name="connsiteX6" fmla="*/ 85245 w 1184468"/>
              <a:gd name="connsiteY6" fmla="*/ 151100 h 943605"/>
              <a:gd name="connsiteX7" fmla="*/ 45489 w 1184468"/>
              <a:gd name="connsiteY7" fmla="*/ 628179 h 943605"/>
              <a:gd name="connsiteX8" fmla="*/ 299930 w 1184468"/>
              <a:gd name="connsiteY8" fmla="*/ 699740 h 943605"/>
              <a:gd name="connsiteX0" fmla="*/ 263722 w 1195967"/>
              <a:gd name="connsiteY0" fmla="*/ 747442 h 943599"/>
              <a:gd name="connsiteX1" fmla="*/ 287575 w 1195967"/>
              <a:gd name="connsiteY1" fmla="*/ 914420 h 943599"/>
              <a:gd name="connsiteX2" fmla="*/ 597676 w 1195967"/>
              <a:gd name="connsiteY2" fmla="*/ 906468 h 943599"/>
              <a:gd name="connsiteX3" fmla="*/ 995242 w 1195967"/>
              <a:gd name="connsiteY3" fmla="*/ 548660 h 943599"/>
              <a:gd name="connsiteX4" fmla="*/ 1194024 w 1195967"/>
              <a:gd name="connsiteY4" fmla="*/ 159046 h 943599"/>
              <a:gd name="connsiteX5" fmla="*/ 883923 w 1195967"/>
              <a:gd name="connsiteY5" fmla="*/ 20 h 943599"/>
              <a:gd name="connsiteX6" fmla="*/ 96744 w 1195967"/>
              <a:gd name="connsiteY6" fmla="*/ 151094 h 943599"/>
              <a:gd name="connsiteX7" fmla="*/ 36300 w 1195967"/>
              <a:gd name="connsiteY7" fmla="*/ 516459 h 943599"/>
              <a:gd name="connsiteX8" fmla="*/ 311429 w 1195967"/>
              <a:gd name="connsiteY8" fmla="*/ 699734 h 943599"/>
              <a:gd name="connsiteX0" fmla="*/ 259468 w 1191713"/>
              <a:gd name="connsiteY0" fmla="*/ 747442 h 943599"/>
              <a:gd name="connsiteX1" fmla="*/ 283321 w 1191713"/>
              <a:gd name="connsiteY1" fmla="*/ 914420 h 943599"/>
              <a:gd name="connsiteX2" fmla="*/ 593422 w 1191713"/>
              <a:gd name="connsiteY2" fmla="*/ 906468 h 943599"/>
              <a:gd name="connsiteX3" fmla="*/ 990988 w 1191713"/>
              <a:gd name="connsiteY3" fmla="*/ 548660 h 943599"/>
              <a:gd name="connsiteX4" fmla="*/ 1189770 w 1191713"/>
              <a:gd name="connsiteY4" fmla="*/ 159046 h 943599"/>
              <a:gd name="connsiteX5" fmla="*/ 879669 w 1191713"/>
              <a:gd name="connsiteY5" fmla="*/ 20 h 943599"/>
              <a:gd name="connsiteX6" fmla="*/ 92490 w 1191713"/>
              <a:gd name="connsiteY6" fmla="*/ 151094 h 943599"/>
              <a:gd name="connsiteX7" fmla="*/ 32046 w 1191713"/>
              <a:gd name="connsiteY7" fmla="*/ 516459 h 943599"/>
              <a:gd name="connsiteX8" fmla="*/ 240974 w 1191713"/>
              <a:gd name="connsiteY8" fmla="*/ 579745 h 943599"/>
              <a:gd name="connsiteX0" fmla="*/ 205680 w 1191713"/>
              <a:gd name="connsiteY0" fmla="*/ 681241 h 947434"/>
              <a:gd name="connsiteX1" fmla="*/ 283321 w 1191713"/>
              <a:gd name="connsiteY1" fmla="*/ 914420 h 947434"/>
              <a:gd name="connsiteX2" fmla="*/ 593422 w 1191713"/>
              <a:gd name="connsiteY2" fmla="*/ 906468 h 947434"/>
              <a:gd name="connsiteX3" fmla="*/ 990988 w 1191713"/>
              <a:gd name="connsiteY3" fmla="*/ 548660 h 947434"/>
              <a:gd name="connsiteX4" fmla="*/ 1189770 w 1191713"/>
              <a:gd name="connsiteY4" fmla="*/ 159046 h 947434"/>
              <a:gd name="connsiteX5" fmla="*/ 879669 w 1191713"/>
              <a:gd name="connsiteY5" fmla="*/ 20 h 947434"/>
              <a:gd name="connsiteX6" fmla="*/ 92490 w 1191713"/>
              <a:gd name="connsiteY6" fmla="*/ 151094 h 947434"/>
              <a:gd name="connsiteX7" fmla="*/ 32046 w 1191713"/>
              <a:gd name="connsiteY7" fmla="*/ 516459 h 947434"/>
              <a:gd name="connsiteX8" fmla="*/ 240974 w 1191713"/>
              <a:gd name="connsiteY8" fmla="*/ 579745 h 947434"/>
              <a:gd name="connsiteX0" fmla="*/ 204118 w 1190151"/>
              <a:gd name="connsiteY0" fmla="*/ 681241 h 947434"/>
              <a:gd name="connsiteX1" fmla="*/ 281759 w 1190151"/>
              <a:gd name="connsiteY1" fmla="*/ 914420 h 947434"/>
              <a:gd name="connsiteX2" fmla="*/ 591860 w 1190151"/>
              <a:gd name="connsiteY2" fmla="*/ 906468 h 947434"/>
              <a:gd name="connsiteX3" fmla="*/ 989426 w 1190151"/>
              <a:gd name="connsiteY3" fmla="*/ 548660 h 947434"/>
              <a:gd name="connsiteX4" fmla="*/ 1188208 w 1190151"/>
              <a:gd name="connsiteY4" fmla="*/ 159046 h 947434"/>
              <a:gd name="connsiteX5" fmla="*/ 878107 w 1190151"/>
              <a:gd name="connsiteY5" fmla="*/ 20 h 947434"/>
              <a:gd name="connsiteX6" fmla="*/ 90928 w 1190151"/>
              <a:gd name="connsiteY6" fmla="*/ 151094 h 947434"/>
              <a:gd name="connsiteX7" fmla="*/ 30484 w 1190151"/>
              <a:gd name="connsiteY7" fmla="*/ 516459 h 947434"/>
              <a:gd name="connsiteX8" fmla="*/ 214587 w 1190151"/>
              <a:gd name="connsiteY8" fmla="*/ 683184 h 947434"/>
              <a:gd name="connsiteX0" fmla="*/ 196660 w 1187568"/>
              <a:gd name="connsiteY0" fmla="*/ 681241 h 947434"/>
              <a:gd name="connsiteX1" fmla="*/ 274301 w 1187568"/>
              <a:gd name="connsiteY1" fmla="*/ 914420 h 947434"/>
              <a:gd name="connsiteX2" fmla="*/ 584402 w 1187568"/>
              <a:gd name="connsiteY2" fmla="*/ 906468 h 947434"/>
              <a:gd name="connsiteX3" fmla="*/ 981968 w 1187568"/>
              <a:gd name="connsiteY3" fmla="*/ 548660 h 947434"/>
              <a:gd name="connsiteX4" fmla="*/ 1180750 w 1187568"/>
              <a:gd name="connsiteY4" fmla="*/ 159046 h 947434"/>
              <a:gd name="connsiteX5" fmla="*/ 746522 w 1187568"/>
              <a:gd name="connsiteY5" fmla="*/ 20 h 947434"/>
              <a:gd name="connsiteX6" fmla="*/ 83470 w 1187568"/>
              <a:gd name="connsiteY6" fmla="*/ 151094 h 947434"/>
              <a:gd name="connsiteX7" fmla="*/ 23026 w 1187568"/>
              <a:gd name="connsiteY7" fmla="*/ 516459 h 947434"/>
              <a:gd name="connsiteX8" fmla="*/ 207129 w 1187568"/>
              <a:gd name="connsiteY8" fmla="*/ 683184 h 947434"/>
              <a:gd name="connsiteX0" fmla="*/ 196660 w 1143953"/>
              <a:gd name="connsiteY0" fmla="*/ 681342 h 947535"/>
              <a:gd name="connsiteX1" fmla="*/ 274301 w 1143953"/>
              <a:gd name="connsiteY1" fmla="*/ 914521 h 947535"/>
              <a:gd name="connsiteX2" fmla="*/ 584402 w 1143953"/>
              <a:gd name="connsiteY2" fmla="*/ 906569 h 947535"/>
              <a:gd name="connsiteX3" fmla="*/ 981968 w 1143953"/>
              <a:gd name="connsiteY3" fmla="*/ 548761 h 947535"/>
              <a:gd name="connsiteX4" fmla="*/ 1135237 w 1143953"/>
              <a:gd name="connsiteY4" fmla="*/ 171560 h 947535"/>
              <a:gd name="connsiteX5" fmla="*/ 746522 w 1143953"/>
              <a:gd name="connsiteY5" fmla="*/ 121 h 947535"/>
              <a:gd name="connsiteX6" fmla="*/ 83470 w 1143953"/>
              <a:gd name="connsiteY6" fmla="*/ 151195 h 947535"/>
              <a:gd name="connsiteX7" fmla="*/ 23026 w 1143953"/>
              <a:gd name="connsiteY7" fmla="*/ 516560 h 947535"/>
              <a:gd name="connsiteX8" fmla="*/ 207129 w 1143953"/>
              <a:gd name="connsiteY8" fmla="*/ 683285 h 947535"/>
              <a:gd name="connsiteX0" fmla="*/ 179784 w 1127077"/>
              <a:gd name="connsiteY0" fmla="*/ 681228 h 947421"/>
              <a:gd name="connsiteX1" fmla="*/ 257425 w 1127077"/>
              <a:gd name="connsiteY1" fmla="*/ 914407 h 947421"/>
              <a:gd name="connsiteX2" fmla="*/ 567526 w 1127077"/>
              <a:gd name="connsiteY2" fmla="*/ 906455 h 947421"/>
              <a:gd name="connsiteX3" fmla="*/ 965092 w 1127077"/>
              <a:gd name="connsiteY3" fmla="*/ 548647 h 947421"/>
              <a:gd name="connsiteX4" fmla="*/ 1118361 w 1127077"/>
              <a:gd name="connsiteY4" fmla="*/ 171446 h 947421"/>
              <a:gd name="connsiteX5" fmla="*/ 729646 w 1127077"/>
              <a:gd name="connsiteY5" fmla="*/ 7 h 947421"/>
              <a:gd name="connsiteX6" fmla="*/ 111044 w 1127077"/>
              <a:gd name="connsiteY6" fmla="*/ 176481 h 947421"/>
              <a:gd name="connsiteX7" fmla="*/ 6150 w 1127077"/>
              <a:gd name="connsiteY7" fmla="*/ 516446 h 947421"/>
              <a:gd name="connsiteX8" fmla="*/ 190253 w 1127077"/>
              <a:gd name="connsiteY8" fmla="*/ 683171 h 94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77" h="947421">
                <a:moveTo>
                  <a:pt x="179784" y="681228"/>
                </a:moveTo>
                <a:cubicBezTo>
                  <a:pt x="163881" y="751465"/>
                  <a:pt x="192801" y="876869"/>
                  <a:pt x="257425" y="914407"/>
                </a:cubicBezTo>
                <a:cubicBezTo>
                  <a:pt x="322049" y="951945"/>
                  <a:pt x="449582" y="967415"/>
                  <a:pt x="567526" y="906455"/>
                </a:cubicBezTo>
                <a:cubicBezTo>
                  <a:pt x="685470" y="845495"/>
                  <a:pt x="873286" y="671148"/>
                  <a:pt x="965092" y="548647"/>
                </a:cubicBezTo>
                <a:cubicBezTo>
                  <a:pt x="1056898" y="426146"/>
                  <a:pt x="1157602" y="262886"/>
                  <a:pt x="1118361" y="171446"/>
                </a:cubicBezTo>
                <a:cubicBezTo>
                  <a:pt x="1079120" y="80006"/>
                  <a:pt x="897532" y="-832"/>
                  <a:pt x="729646" y="7"/>
                </a:cubicBezTo>
                <a:cubicBezTo>
                  <a:pt x="561760" y="846"/>
                  <a:pt x="231627" y="90408"/>
                  <a:pt x="111044" y="176481"/>
                </a:cubicBezTo>
                <a:cubicBezTo>
                  <a:pt x="-9539" y="262554"/>
                  <a:pt x="-7051" y="431998"/>
                  <a:pt x="6150" y="516446"/>
                </a:cubicBezTo>
                <a:cubicBezTo>
                  <a:pt x="19351" y="600894"/>
                  <a:pt x="158448" y="661968"/>
                  <a:pt x="190253" y="683171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/>
          <p:nvPr/>
        </p:nvCxnSpPr>
        <p:spPr>
          <a:xfrm>
            <a:off x="4560378" y="2452725"/>
            <a:ext cx="1104882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ázek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0169">
            <a:off x="4572356" y="316916"/>
            <a:ext cx="1030536" cy="725897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4392463" y="2087324"/>
            <a:ext cx="25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 flipV="1">
            <a:off x="4503120" y="1310820"/>
            <a:ext cx="25734" cy="1109793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V="1">
            <a:off x="5652421" y="1052736"/>
            <a:ext cx="12839" cy="1364175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4648488" y="2349450"/>
            <a:ext cx="148769" cy="1432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4726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458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12 svodové EKG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12886" b="10923"/>
          <a:stretch/>
        </p:blipFill>
        <p:spPr>
          <a:xfrm>
            <a:off x="460243" y="1484784"/>
            <a:ext cx="836022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846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468218" y="3304798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I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6018533" y="116632"/>
            <a:ext cx="3161979" cy="2401950"/>
            <a:chOff x="939126" y="820251"/>
            <a:chExt cx="7632123" cy="5797627"/>
          </a:xfrm>
        </p:grpSpPr>
        <p:sp>
          <p:nvSpPr>
            <p:cNvPr id="3" name="Rovnoramenný trojúhelník 2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80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162069" y="5265222"/>
              <a:ext cx="404582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+</a:t>
              </a:r>
              <a:endParaRPr lang="cs-CZ" sz="800" b="1" dirty="0"/>
            </a:p>
          </p:txBody>
        </p:sp>
        <p:cxnSp>
          <p:nvCxnSpPr>
            <p:cNvPr id="6" name="Přímá spojnice 5"/>
            <p:cNvCxnSpPr>
              <a:endCxn id="3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Skupina 6"/>
            <p:cNvGrpSpPr/>
            <p:nvPr/>
          </p:nvGrpSpPr>
          <p:grpSpPr>
            <a:xfrm>
              <a:off x="5851614" y="3607185"/>
              <a:ext cx="432048" cy="1114329"/>
              <a:chOff x="2609248" y="1377642"/>
              <a:chExt cx="432048" cy="1114329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2609248" y="1377642"/>
                <a:ext cx="432048" cy="1114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solidFill>
                      <a:srgbClr val="FFFF00"/>
                    </a:solidFill>
                  </a:rPr>
                  <a:t>- 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1735180" y="1414516"/>
              <a:ext cx="432048" cy="668597"/>
              <a:chOff x="6382390" y="235475"/>
              <a:chExt cx="432048" cy="668597"/>
            </a:xfrm>
          </p:grpSpPr>
          <p:sp>
            <p:nvSpPr>
              <p:cNvPr id="11" name="Ovál 10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6382390" y="235475"/>
                <a:ext cx="432048" cy="66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>
                    <a:solidFill>
                      <a:srgbClr val="FFFF00"/>
                    </a:solidFill>
                  </a:rPr>
                  <a:t>+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939126" y="1285746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R</a:t>
              </a:r>
              <a:endParaRPr lang="cs-CZ" sz="8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646078" y="1278886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</a:t>
              </a:r>
              <a:endParaRPr lang="cs-CZ" sz="800" b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236901" y="5949281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F</a:t>
              </a:r>
              <a:endParaRPr lang="cs-CZ" sz="800" b="1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059832" y="1844823"/>
              <a:ext cx="1535696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err="1"/>
                <a:t>aVR</a:t>
              </a:r>
              <a:endParaRPr lang="cs-CZ" sz="800" b="1" dirty="0"/>
            </a:p>
          </p:txBody>
        </p:sp>
        <p:cxnSp>
          <p:nvCxnSpPr>
            <p:cNvPr id="17" name="Přímá spojnice 16"/>
            <p:cNvCxnSpPr>
              <a:endCxn id="3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17"/>
            <p:cNvGrpSpPr/>
            <p:nvPr/>
          </p:nvGrpSpPr>
          <p:grpSpPr>
            <a:xfrm>
              <a:off x="3059832" y="3501008"/>
              <a:ext cx="432048" cy="1114329"/>
              <a:chOff x="2609248" y="1377642"/>
              <a:chExt cx="432048" cy="1114329"/>
            </a:xfrm>
          </p:grpSpPr>
          <p:sp>
            <p:nvSpPr>
              <p:cNvPr id="19" name="Ovál 18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2609248" y="1377642"/>
                <a:ext cx="432048" cy="1114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solidFill>
                      <a:srgbClr val="FFFF00"/>
                    </a:solidFill>
                  </a:rPr>
                  <a:t>- 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1" name="Skupina 20"/>
            <p:cNvGrpSpPr/>
            <p:nvPr/>
          </p:nvGrpSpPr>
          <p:grpSpPr>
            <a:xfrm>
              <a:off x="7207891" y="1484784"/>
              <a:ext cx="432048" cy="668597"/>
              <a:chOff x="6382390" y="235475"/>
              <a:chExt cx="432048" cy="668597"/>
            </a:xfrm>
          </p:grpSpPr>
          <p:sp>
            <p:nvSpPr>
              <p:cNvPr id="22" name="Ovál 21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6382390" y="235475"/>
                <a:ext cx="432048" cy="66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>
                    <a:solidFill>
                      <a:srgbClr val="FFFF00"/>
                    </a:solidFill>
                  </a:rPr>
                  <a:t>+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24" name="Přímá spojnice 23"/>
            <p:cNvCxnSpPr>
              <a:stCxn id="3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>
            <a:xfrm>
              <a:off x="4504297" y="1484784"/>
              <a:ext cx="432048" cy="1114329"/>
              <a:chOff x="2609248" y="1377642"/>
              <a:chExt cx="432048" cy="1114329"/>
            </a:xfrm>
          </p:grpSpPr>
          <p:sp>
            <p:nvSpPr>
              <p:cNvPr id="26" name="Ovál 25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2609248" y="1377642"/>
                <a:ext cx="432048" cy="1114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solidFill>
                      <a:srgbClr val="FFFF00"/>
                    </a:solidFill>
                  </a:rPr>
                  <a:t>- 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8" name="Skupina 27"/>
            <p:cNvGrpSpPr/>
            <p:nvPr/>
          </p:nvGrpSpPr>
          <p:grpSpPr>
            <a:xfrm>
              <a:off x="4478971" y="5445224"/>
              <a:ext cx="432048" cy="668597"/>
              <a:chOff x="6382390" y="235475"/>
              <a:chExt cx="432048" cy="668597"/>
            </a:xfrm>
          </p:grpSpPr>
          <p:sp>
            <p:nvSpPr>
              <p:cNvPr id="29" name="Ovál 28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382390" y="235475"/>
                <a:ext cx="432048" cy="66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>
                    <a:solidFill>
                      <a:srgbClr val="FFFF00"/>
                    </a:solidFill>
                  </a:rPr>
                  <a:t>+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1" name="TextovéPole 30"/>
            <p:cNvSpPr txBox="1"/>
            <p:nvPr/>
          </p:nvSpPr>
          <p:spPr>
            <a:xfrm>
              <a:off x="5196544" y="1916831"/>
              <a:ext cx="1535696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err="1"/>
                <a:t>aVL</a:t>
              </a:r>
              <a:endParaRPr lang="cs-CZ" sz="800" b="1" dirty="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4644008" y="4006806"/>
              <a:ext cx="1535696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err="1"/>
                <a:t>aVF</a:t>
              </a:r>
              <a:endParaRPr lang="cs-CZ" sz="800" b="1" dirty="0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763688" y="1925217"/>
              <a:ext cx="432048" cy="11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–</a:t>
              </a:r>
              <a:r>
                <a:rPr lang="cs-CZ" sz="1200" b="1" dirty="0">
                  <a:solidFill>
                    <a:srgbClr val="FFFF00"/>
                  </a:solidFill>
                </a:rPr>
                <a:t> </a:t>
              </a:r>
              <a:endParaRPr lang="cs-CZ" sz="800" b="1" dirty="0">
                <a:solidFill>
                  <a:srgbClr val="FFFF00"/>
                </a:solidFill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2348136" y="1060223"/>
              <a:ext cx="432048" cy="11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–</a:t>
              </a:r>
              <a:r>
                <a:rPr lang="cs-CZ" sz="1200" b="1" dirty="0">
                  <a:solidFill>
                    <a:srgbClr val="FFFF00"/>
                  </a:solidFill>
                </a:rPr>
                <a:t> </a:t>
              </a:r>
              <a:endParaRPr lang="cs-CZ" sz="800" b="1" dirty="0">
                <a:solidFill>
                  <a:srgbClr val="FFFF00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3860303" y="5455350"/>
              <a:ext cx="404582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+</a:t>
              </a:r>
              <a:endParaRPr lang="cs-CZ" sz="800" b="1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803307" y="1091350"/>
              <a:ext cx="404582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+</a:t>
              </a:r>
              <a:endParaRPr lang="cs-CZ" sz="800" b="1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7243915" y="1956957"/>
              <a:ext cx="432048" cy="11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–</a:t>
              </a:r>
              <a:r>
                <a:rPr lang="cs-CZ" sz="1200" b="1" dirty="0">
                  <a:solidFill>
                    <a:srgbClr val="FFFF00"/>
                  </a:solidFill>
                </a:rPr>
                <a:t> </a:t>
              </a:r>
              <a:endParaRPr lang="cs-CZ" sz="800" b="1" dirty="0">
                <a:solidFill>
                  <a:srgbClr val="FFFF00"/>
                </a:solidFill>
              </a:endParaRP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19242" y="820251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I</a:t>
              </a:r>
              <a:endParaRPr lang="cs-CZ" sz="800" b="1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6292251" y="3658707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III</a:t>
              </a:r>
              <a:endParaRPr lang="cs-CZ" sz="800" b="1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979711" y="3787184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II</a:t>
              </a:r>
              <a:endParaRPr lang="cs-CZ" sz="800" b="1" dirty="0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992800" y="1406410"/>
            <a:ext cx="4320000" cy="4320000"/>
            <a:chOff x="764200" y="1177810"/>
            <a:chExt cx="4320000" cy="4320000"/>
          </a:xfrm>
        </p:grpSpPr>
        <p:cxnSp>
          <p:nvCxnSpPr>
            <p:cNvPr id="42" name="Přímá spojnice 41"/>
            <p:cNvCxnSpPr/>
            <p:nvPr/>
          </p:nvCxnSpPr>
          <p:spPr>
            <a:xfrm flipH="1">
              <a:off x="2924200" y="1177810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rot="16200000" flipH="1">
              <a:off x="2924200" y="1177811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Skupina 47"/>
          <p:cNvGrpSpPr/>
          <p:nvPr/>
        </p:nvGrpSpPr>
        <p:grpSpPr>
          <a:xfrm rot="1800000">
            <a:off x="992800" y="1406410"/>
            <a:ext cx="4320000" cy="4320000"/>
            <a:chOff x="764200" y="1177810"/>
            <a:chExt cx="4320000" cy="4320000"/>
          </a:xfrm>
        </p:grpSpPr>
        <p:cxnSp>
          <p:nvCxnSpPr>
            <p:cNvPr id="49" name="Přímá spojnice 48"/>
            <p:cNvCxnSpPr/>
            <p:nvPr/>
          </p:nvCxnSpPr>
          <p:spPr>
            <a:xfrm flipH="1">
              <a:off x="2924200" y="1177810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 rot="16200000" flipH="1">
              <a:off x="2924200" y="1177811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Skupina 50"/>
          <p:cNvGrpSpPr/>
          <p:nvPr/>
        </p:nvGrpSpPr>
        <p:grpSpPr>
          <a:xfrm rot="19800000" flipV="1">
            <a:off x="992800" y="1406410"/>
            <a:ext cx="4320000" cy="4320000"/>
            <a:chOff x="764200" y="1177810"/>
            <a:chExt cx="4320000" cy="4320000"/>
          </a:xfrm>
        </p:grpSpPr>
        <p:cxnSp>
          <p:nvCxnSpPr>
            <p:cNvPr id="52" name="Přímá spojnice 51"/>
            <p:cNvCxnSpPr/>
            <p:nvPr/>
          </p:nvCxnSpPr>
          <p:spPr>
            <a:xfrm flipH="1">
              <a:off x="2924200" y="1177810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 rot="16200000" flipH="1">
              <a:off x="2924200" y="1177811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bdélník 53"/>
          <p:cNvSpPr/>
          <p:nvPr/>
        </p:nvSpPr>
        <p:spPr>
          <a:xfrm>
            <a:off x="2783147" y="5700830"/>
            <a:ext cx="739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/>
              <a:t>aVF</a:t>
            </a:r>
            <a:endParaRPr lang="cs-CZ" sz="2800" b="1" dirty="0"/>
          </a:p>
        </p:txBody>
      </p:sp>
      <p:sp>
        <p:nvSpPr>
          <p:cNvPr id="55" name="Obdélník 54"/>
          <p:cNvSpPr/>
          <p:nvPr/>
        </p:nvSpPr>
        <p:spPr>
          <a:xfrm>
            <a:off x="4283968" y="5301208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II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1650522" y="5445224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III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5083242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/>
              <a:t>aVR</a:t>
            </a:r>
            <a:endParaRPr lang="cs-CZ" sz="2800" b="1" dirty="0"/>
          </a:p>
        </p:txBody>
      </p:sp>
      <p:sp>
        <p:nvSpPr>
          <p:cNvPr id="58" name="Obdélník 57"/>
          <p:cNvSpPr/>
          <p:nvPr/>
        </p:nvSpPr>
        <p:spPr>
          <a:xfrm>
            <a:off x="5139601" y="2138985"/>
            <a:ext cx="808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/>
              <a:t>aVL</a:t>
            </a:r>
            <a:r>
              <a:rPr lang="cs-CZ" sz="2800" b="1" dirty="0"/>
              <a:t> 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2106599" y="134250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4139952" y="4726885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4574840" y="400007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4926274" y="2998693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3153327" y="5230941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2089884" y="4968354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4688959" y="2015874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1282185" y="2077429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+</a:t>
            </a:r>
            <a:endParaRPr lang="cs-CZ" b="1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3131840" y="119675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4067944" y="170254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971600" y="299695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1115616" y="40788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–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1138315" y="5968444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120°</a:t>
            </a:r>
            <a:endParaRPr lang="cs-CZ" sz="2800" dirty="0"/>
          </a:p>
        </p:txBody>
      </p:sp>
      <p:sp>
        <p:nvSpPr>
          <p:cNvPr id="72" name="Obdélník 71"/>
          <p:cNvSpPr/>
          <p:nvPr/>
        </p:nvSpPr>
        <p:spPr>
          <a:xfrm>
            <a:off x="2890306" y="6230054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90°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4598542" y="5824428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60°</a:t>
            </a:r>
          </a:p>
        </p:txBody>
      </p:sp>
      <p:sp>
        <p:nvSpPr>
          <p:cNvPr id="74" name="Obdélník 73"/>
          <p:cNvSpPr/>
          <p:nvPr/>
        </p:nvSpPr>
        <p:spPr>
          <a:xfrm>
            <a:off x="5880587" y="4768299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30°</a:t>
            </a:r>
          </a:p>
        </p:txBody>
      </p:sp>
      <p:sp>
        <p:nvSpPr>
          <p:cNvPr id="75" name="Obdélník 74"/>
          <p:cNvSpPr/>
          <p:nvPr/>
        </p:nvSpPr>
        <p:spPr>
          <a:xfrm>
            <a:off x="5853752" y="3285211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0°</a:t>
            </a:r>
          </a:p>
        </p:txBody>
      </p:sp>
      <p:sp>
        <p:nvSpPr>
          <p:cNvPr id="76" name="Obdélník 75"/>
          <p:cNvSpPr/>
          <p:nvPr/>
        </p:nvSpPr>
        <p:spPr>
          <a:xfrm>
            <a:off x="5853752" y="2118472"/>
            <a:ext cx="78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-30°</a:t>
            </a:r>
          </a:p>
        </p:txBody>
      </p:sp>
      <p:sp>
        <p:nvSpPr>
          <p:cNvPr id="77" name="Šipka doprava 76"/>
          <p:cNvSpPr/>
          <p:nvPr/>
        </p:nvSpPr>
        <p:spPr>
          <a:xfrm rot="8038403">
            <a:off x="5391292" y="1206431"/>
            <a:ext cx="1023040" cy="39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TextovéPole 77"/>
          <p:cNvSpPr txBox="1"/>
          <p:nvPr/>
        </p:nvSpPr>
        <p:spPr>
          <a:xfrm>
            <a:off x="6660232" y="3933056"/>
            <a:ext cx="2221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Směry končetinových svodů jsou zachované. Jsou pouze přeskládané tak, aby se protínaly ve středu.</a:t>
            </a:r>
          </a:p>
        </p:txBody>
      </p:sp>
      <p:sp>
        <p:nvSpPr>
          <p:cNvPr id="79" name="Obdélník 78"/>
          <p:cNvSpPr/>
          <p:nvPr/>
        </p:nvSpPr>
        <p:spPr>
          <a:xfrm>
            <a:off x="467544" y="260648"/>
            <a:ext cx="471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EKG svody podle </a:t>
            </a:r>
            <a:r>
              <a:rPr lang="cs-CZ" sz="2800" b="1" dirty="0" err="1"/>
              <a:t>Cabrery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ovéPole 77"/>
          <p:cNvSpPr txBox="1"/>
          <p:nvPr/>
        </p:nvSpPr>
        <p:spPr>
          <a:xfrm>
            <a:off x="4644008" y="504254"/>
            <a:ext cx="4342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Elektrická osa srdeční: průměrný směr elektrického vektoru srdečního v průběhu depolarizace komor : QRS komplexu (lze odhadnout podle velikosti kmitu R)</a:t>
            </a:r>
          </a:p>
        </p:txBody>
      </p:sp>
      <p:sp>
        <p:nvSpPr>
          <p:cNvPr id="79" name="Obdélník 78"/>
          <p:cNvSpPr/>
          <p:nvPr/>
        </p:nvSpPr>
        <p:spPr>
          <a:xfrm>
            <a:off x="467544" y="260648"/>
            <a:ext cx="471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Elektrická osa srdeční</a:t>
            </a:r>
          </a:p>
        </p:txBody>
      </p:sp>
      <p:grpSp>
        <p:nvGrpSpPr>
          <p:cNvPr id="90" name="Skupina 89"/>
          <p:cNvGrpSpPr/>
          <p:nvPr/>
        </p:nvGrpSpPr>
        <p:grpSpPr>
          <a:xfrm>
            <a:off x="228847" y="1196752"/>
            <a:ext cx="5666341" cy="5556522"/>
            <a:chOff x="228847" y="1196752"/>
            <a:chExt cx="5666341" cy="5556522"/>
          </a:xfrm>
        </p:grpSpPr>
        <p:sp>
          <p:nvSpPr>
            <p:cNvPr id="4" name="Obdélník 3"/>
            <p:cNvSpPr/>
            <p:nvPr/>
          </p:nvSpPr>
          <p:spPr>
            <a:xfrm>
              <a:off x="4725465" y="3304798"/>
              <a:ext cx="280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I</a:t>
              </a:r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2040394" y="5700830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/>
                <a:t>aVF</a:t>
              </a:r>
              <a:endParaRPr lang="cs-CZ" sz="2800" b="1" dirty="0"/>
            </a:p>
          </p:txBody>
        </p:sp>
        <p:sp>
          <p:nvSpPr>
            <p:cNvPr id="55" name="Obdélník 54"/>
            <p:cNvSpPr/>
            <p:nvPr/>
          </p:nvSpPr>
          <p:spPr>
            <a:xfrm>
              <a:off x="3541215" y="5301208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II</a:t>
              </a:r>
            </a:p>
          </p:txBody>
        </p:sp>
        <p:sp>
          <p:nvSpPr>
            <p:cNvPr id="56" name="Obdélník 55"/>
            <p:cNvSpPr/>
            <p:nvPr/>
          </p:nvSpPr>
          <p:spPr>
            <a:xfrm>
              <a:off x="907769" y="5445224"/>
              <a:ext cx="473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III</a:t>
              </a:r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4340489" y="4437112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/>
                <a:t>aVR</a:t>
              </a:r>
              <a:endParaRPr lang="cs-CZ" sz="2800" b="1" dirty="0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4396848" y="2138985"/>
              <a:ext cx="8082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/>
                <a:t>aVL</a:t>
              </a:r>
              <a:r>
                <a:rPr lang="cs-CZ" sz="2800" b="1" dirty="0"/>
                <a:t> 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363846" y="134250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3397199" y="4726885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832087" y="4000078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183521" y="2998693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2410574" y="5230941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1347131" y="496835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3852785" y="216324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539432" y="2077429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2389087" y="11967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3325191" y="170254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228847" y="29969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372863" y="407881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71" name="Obdélník 70"/>
            <p:cNvSpPr/>
            <p:nvPr/>
          </p:nvSpPr>
          <p:spPr>
            <a:xfrm>
              <a:off x="395562" y="5968444"/>
              <a:ext cx="8563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120°</a:t>
              </a:r>
              <a:endParaRPr lang="cs-CZ" sz="2800" dirty="0"/>
            </a:p>
          </p:txBody>
        </p:sp>
        <p:sp>
          <p:nvSpPr>
            <p:cNvPr id="72" name="Obdélník 71"/>
            <p:cNvSpPr/>
            <p:nvPr/>
          </p:nvSpPr>
          <p:spPr>
            <a:xfrm>
              <a:off x="2147553" y="6230054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90°</a:t>
              </a:r>
            </a:p>
          </p:txBody>
        </p:sp>
        <p:sp>
          <p:nvSpPr>
            <p:cNvPr id="73" name="Obdélník 72"/>
            <p:cNvSpPr/>
            <p:nvPr/>
          </p:nvSpPr>
          <p:spPr>
            <a:xfrm>
              <a:off x="3855789" y="5824428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60°</a:t>
              </a:r>
            </a:p>
          </p:txBody>
        </p:sp>
        <p:sp>
          <p:nvSpPr>
            <p:cNvPr id="74" name="Obdélník 73"/>
            <p:cNvSpPr/>
            <p:nvPr/>
          </p:nvSpPr>
          <p:spPr>
            <a:xfrm>
              <a:off x="5137834" y="4768299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30°</a:t>
              </a:r>
            </a:p>
          </p:txBody>
        </p:sp>
        <p:sp>
          <p:nvSpPr>
            <p:cNvPr id="75" name="Obdélník 74"/>
            <p:cNvSpPr/>
            <p:nvPr/>
          </p:nvSpPr>
          <p:spPr>
            <a:xfrm>
              <a:off x="5110999" y="3285211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0°</a:t>
              </a:r>
            </a:p>
          </p:txBody>
        </p:sp>
        <p:sp>
          <p:nvSpPr>
            <p:cNvPr id="76" name="Obdélník 75"/>
            <p:cNvSpPr/>
            <p:nvPr/>
          </p:nvSpPr>
          <p:spPr>
            <a:xfrm>
              <a:off x="5110999" y="2118472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-30°</a:t>
              </a:r>
            </a:p>
          </p:txBody>
        </p:sp>
        <p:grpSp>
          <p:nvGrpSpPr>
            <p:cNvPr id="46" name="Skupina 45"/>
            <p:cNvGrpSpPr/>
            <p:nvPr/>
          </p:nvGrpSpPr>
          <p:grpSpPr>
            <a:xfrm>
              <a:off x="250047" y="1406410"/>
              <a:ext cx="4320000" cy="4320000"/>
              <a:chOff x="250047" y="1406410"/>
              <a:chExt cx="4320000" cy="4320000"/>
            </a:xfrm>
          </p:grpSpPr>
          <p:cxnSp>
            <p:nvCxnSpPr>
              <p:cNvPr id="42" name="Přímá spojnice 41"/>
              <p:cNvCxnSpPr/>
              <p:nvPr/>
            </p:nvCxnSpPr>
            <p:spPr>
              <a:xfrm flipH="1">
                <a:off x="2410047" y="14064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/>
              <p:cNvCxnSpPr/>
              <p:nvPr/>
            </p:nvCxnSpPr>
            <p:spPr>
              <a:xfrm rot="16200000" flipH="1">
                <a:off x="2410047" y="14064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/>
              <p:nvPr/>
            </p:nvCxnSpPr>
            <p:spPr>
              <a:xfrm rot="1800000" flipH="1">
                <a:off x="2410047" y="14064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>
              <a:xfrm rot="18000000" flipH="1">
                <a:off x="2410047" y="14064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>
              <a:xfrm rot="19800000" flipH="1" flipV="1">
                <a:off x="2410047" y="14064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/>
              <p:nvPr/>
            </p:nvCxnSpPr>
            <p:spPr>
              <a:xfrm rot="3600000" flipH="1" flipV="1">
                <a:off x="2410047" y="1406409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Volný tvar 79"/>
              <p:cNvSpPr/>
              <p:nvPr/>
            </p:nvSpPr>
            <p:spPr>
              <a:xfrm rot="1012294">
                <a:off x="2183089" y="3297225"/>
                <a:ext cx="1631457" cy="1308822"/>
              </a:xfrm>
              <a:custGeom>
                <a:avLst/>
                <a:gdLst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91426 w 1526716"/>
                  <a:gd name="connsiteY3" fmla="*/ 706909 h 1386804"/>
                  <a:gd name="connsiteX4" fmla="*/ 491426 w 1526716"/>
                  <a:gd name="connsiteY4" fmla="*/ 564405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92366 w 1526716"/>
                  <a:gd name="connsiteY25" fmla="*/ 427839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91426 w 1526716"/>
                  <a:gd name="connsiteY3" fmla="*/ 706909 h 1386804"/>
                  <a:gd name="connsiteX4" fmla="*/ 491426 w 1526716"/>
                  <a:gd name="connsiteY4" fmla="*/ 564405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91426 w 1526716"/>
                  <a:gd name="connsiteY3" fmla="*/ 706909 h 1386804"/>
                  <a:gd name="connsiteX4" fmla="*/ 432049 w 1526716"/>
                  <a:gd name="connsiteY4" fmla="*/ 528779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32049 w 1526716"/>
                  <a:gd name="connsiteY3" fmla="*/ 647533 h 1386804"/>
                  <a:gd name="connsiteX4" fmla="*/ 432049 w 1526716"/>
                  <a:gd name="connsiteY4" fmla="*/ 528779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31109 w 1526716"/>
                  <a:gd name="connsiteY2" fmla="*/ 671283 h 1386804"/>
                  <a:gd name="connsiteX3" fmla="*/ 432049 w 1526716"/>
                  <a:gd name="connsiteY3" fmla="*/ 647533 h 1386804"/>
                  <a:gd name="connsiteX4" fmla="*/ 432049 w 1526716"/>
                  <a:gd name="connsiteY4" fmla="*/ 528779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5086"/>
                  <a:gd name="connsiteY0" fmla="*/ 445627 h 1386779"/>
                  <a:gd name="connsiteX1" fmla="*/ 212356 w 1525086"/>
                  <a:gd name="connsiteY1" fmla="*/ 611882 h 1386779"/>
                  <a:gd name="connsiteX2" fmla="*/ 331109 w 1525086"/>
                  <a:gd name="connsiteY2" fmla="*/ 671258 h 1386779"/>
                  <a:gd name="connsiteX3" fmla="*/ 432049 w 1525086"/>
                  <a:gd name="connsiteY3" fmla="*/ 647508 h 1386779"/>
                  <a:gd name="connsiteX4" fmla="*/ 432049 w 1525086"/>
                  <a:gd name="connsiteY4" fmla="*/ 528754 h 1386779"/>
                  <a:gd name="connsiteX5" fmla="*/ 313296 w 1525086"/>
                  <a:gd name="connsiteY5" fmla="*/ 439689 h 1386779"/>
                  <a:gd name="connsiteX6" fmla="*/ 224231 w 1525086"/>
                  <a:gd name="connsiteY6" fmla="*/ 415939 h 1386779"/>
                  <a:gd name="connsiteX7" fmla="*/ 105478 w 1525086"/>
                  <a:gd name="connsiteY7" fmla="*/ 427814 h 1386779"/>
                  <a:gd name="connsiteX8" fmla="*/ 16413 w 1525086"/>
                  <a:gd name="connsiteY8" fmla="*/ 552505 h 1386779"/>
                  <a:gd name="connsiteX9" fmla="*/ 34226 w 1525086"/>
                  <a:gd name="connsiteY9" fmla="*/ 855326 h 1386779"/>
                  <a:gd name="connsiteX10" fmla="*/ 348922 w 1525086"/>
                  <a:gd name="connsiteY10" fmla="*/ 1128458 h 1386779"/>
                  <a:gd name="connsiteX11" fmla="*/ 972376 w 1525086"/>
                  <a:gd name="connsiteY11" fmla="*/ 1365965 h 1386779"/>
                  <a:gd name="connsiteX12" fmla="*/ 1334574 w 1525086"/>
                  <a:gd name="connsiteY12" fmla="*/ 1365965 h 1386779"/>
                  <a:gd name="connsiteX13" fmla="*/ 1471140 w 1525086"/>
                  <a:gd name="connsiteY13" fmla="*/ 1288775 h 1386779"/>
                  <a:gd name="connsiteX14" fmla="*/ 1524579 w 1525086"/>
                  <a:gd name="connsiteY14" fmla="*/ 956266 h 1386779"/>
                  <a:gd name="connsiteX15" fmla="*/ 1453327 w 1525086"/>
                  <a:gd name="connsiteY15" fmla="*/ 510942 h 1386779"/>
                  <a:gd name="connsiteX16" fmla="*/ 978314 w 1525086"/>
                  <a:gd name="connsiteY16" fmla="*/ 136869 h 1386779"/>
                  <a:gd name="connsiteX17" fmla="*/ 497363 w 1525086"/>
                  <a:gd name="connsiteY17" fmla="*/ 302 h 1386779"/>
                  <a:gd name="connsiteX18" fmla="*/ 99540 w 1525086"/>
                  <a:gd name="connsiteY18" fmla="*/ 166557 h 1386779"/>
                  <a:gd name="connsiteX19" fmla="*/ 123291 w 1525086"/>
                  <a:gd name="connsiteY19" fmla="*/ 368437 h 1386779"/>
                  <a:gd name="connsiteX20" fmla="*/ 301421 w 1525086"/>
                  <a:gd name="connsiteY20" fmla="*/ 516879 h 1386779"/>
                  <a:gd name="connsiteX21" fmla="*/ 627992 w 1525086"/>
                  <a:gd name="connsiteY21" fmla="*/ 623757 h 1386779"/>
                  <a:gd name="connsiteX22" fmla="*/ 871436 w 1525086"/>
                  <a:gd name="connsiteY22" fmla="*/ 677196 h 1386779"/>
                  <a:gd name="connsiteX23" fmla="*/ 972376 w 1525086"/>
                  <a:gd name="connsiteY23" fmla="*/ 623757 h 1386779"/>
                  <a:gd name="connsiteX24" fmla="*/ 764558 w 1525086"/>
                  <a:gd name="connsiteY24" fmla="*/ 463440 h 1386779"/>
                  <a:gd name="connsiteX25" fmla="*/ 544865 w 1525086"/>
                  <a:gd name="connsiteY25" fmla="*/ 368438 h 1386779"/>
                  <a:gd name="connsiteX26" fmla="*/ 271732 w 1525086"/>
                  <a:gd name="connsiteY26" fmla="*/ 356562 h 1386779"/>
                  <a:gd name="connsiteX27" fmla="*/ 206418 w 1525086"/>
                  <a:gd name="connsiteY27" fmla="*/ 374375 h 1386779"/>
                  <a:gd name="connsiteX0" fmla="*/ 182667 w 1631513"/>
                  <a:gd name="connsiteY0" fmla="*/ 445627 h 1386779"/>
                  <a:gd name="connsiteX1" fmla="*/ 212356 w 1631513"/>
                  <a:gd name="connsiteY1" fmla="*/ 611882 h 1386779"/>
                  <a:gd name="connsiteX2" fmla="*/ 331109 w 1631513"/>
                  <a:gd name="connsiteY2" fmla="*/ 671258 h 1386779"/>
                  <a:gd name="connsiteX3" fmla="*/ 432049 w 1631513"/>
                  <a:gd name="connsiteY3" fmla="*/ 647508 h 1386779"/>
                  <a:gd name="connsiteX4" fmla="*/ 432049 w 1631513"/>
                  <a:gd name="connsiteY4" fmla="*/ 528754 h 1386779"/>
                  <a:gd name="connsiteX5" fmla="*/ 313296 w 1631513"/>
                  <a:gd name="connsiteY5" fmla="*/ 439689 h 1386779"/>
                  <a:gd name="connsiteX6" fmla="*/ 224231 w 1631513"/>
                  <a:gd name="connsiteY6" fmla="*/ 415939 h 1386779"/>
                  <a:gd name="connsiteX7" fmla="*/ 105478 w 1631513"/>
                  <a:gd name="connsiteY7" fmla="*/ 427814 h 1386779"/>
                  <a:gd name="connsiteX8" fmla="*/ 16413 w 1631513"/>
                  <a:gd name="connsiteY8" fmla="*/ 552505 h 1386779"/>
                  <a:gd name="connsiteX9" fmla="*/ 34226 w 1631513"/>
                  <a:gd name="connsiteY9" fmla="*/ 855326 h 1386779"/>
                  <a:gd name="connsiteX10" fmla="*/ 348922 w 1631513"/>
                  <a:gd name="connsiteY10" fmla="*/ 1128458 h 1386779"/>
                  <a:gd name="connsiteX11" fmla="*/ 972376 w 1631513"/>
                  <a:gd name="connsiteY11" fmla="*/ 1365965 h 1386779"/>
                  <a:gd name="connsiteX12" fmla="*/ 1334574 w 1631513"/>
                  <a:gd name="connsiteY12" fmla="*/ 1365965 h 1386779"/>
                  <a:gd name="connsiteX13" fmla="*/ 1471140 w 1631513"/>
                  <a:gd name="connsiteY13" fmla="*/ 1288775 h 1386779"/>
                  <a:gd name="connsiteX14" fmla="*/ 1631457 w 1631513"/>
                  <a:gd name="connsiteY14" fmla="*/ 950328 h 1386779"/>
                  <a:gd name="connsiteX15" fmla="*/ 1453327 w 1631513"/>
                  <a:gd name="connsiteY15" fmla="*/ 510942 h 1386779"/>
                  <a:gd name="connsiteX16" fmla="*/ 978314 w 1631513"/>
                  <a:gd name="connsiteY16" fmla="*/ 136869 h 1386779"/>
                  <a:gd name="connsiteX17" fmla="*/ 497363 w 1631513"/>
                  <a:gd name="connsiteY17" fmla="*/ 302 h 1386779"/>
                  <a:gd name="connsiteX18" fmla="*/ 99540 w 1631513"/>
                  <a:gd name="connsiteY18" fmla="*/ 166557 h 1386779"/>
                  <a:gd name="connsiteX19" fmla="*/ 123291 w 1631513"/>
                  <a:gd name="connsiteY19" fmla="*/ 368437 h 1386779"/>
                  <a:gd name="connsiteX20" fmla="*/ 301421 w 1631513"/>
                  <a:gd name="connsiteY20" fmla="*/ 516879 h 1386779"/>
                  <a:gd name="connsiteX21" fmla="*/ 627992 w 1631513"/>
                  <a:gd name="connsiteY21" fmla="*/ 623757 h 1386779"/>
                  <a:gd name="connsiteX22" fmla="*/ 871436 w 1631513"/>
                  <a:gd name="connsiteY22" fmla="*/ 677196 h 1386779"/>
                  <a:gd name="connsiteX23" fmla="*/ 972376 w 1631513"/>
                  <a:gd name="connsiteY23" fmla="*/ 623757 h 1386779"/>
                  <a:gd name="connsiteX24" fmla="*/ 764558 w 1631513"/>
                  <a:gd name="connsiteY24" fmla="*/ 463440 h 1386779"/>
                  <a:gd name="connsiteX25" fmla="*/ 544865 w 1631513"/>
                  <a:gd name="connsiteY25" fmla="*/ 368438 h 1386779"/>
                  <a:gd name="connsiteX26" fmla="*/ 271732 w 1631513"/>
                  <a:gd name="connsiteY26" fmla="*/ 356562 h 1386779"/>
                  <a:gd name="connsiteX27" fmla="*/ 206418 w 1631513"/>
                  <a:gd name="connsiteY27" fmla="*/ 374375 h 1386779"/>
                  <a:gd name="connsiteX0" fmla="*/ 182667 w 1631457"/>
                  <a:gd name="connsiteY0" fmla="*/ 445627 h 1392418"/>
                  <a:gd name="connsiteX1" fmla="*/ 212356 w 1631457"/>
                  <a:gd name="connsiteY1" fmla="*/ 611882 h 1392418"/>
                  <a:gd name="connsiteX2" fmla="*/ 331109 w 1631457"/>
                  <a:gd name="connsiteY2" fmla="*/ 671258 h 1392418"/>
                  <a:gd name="connsiteX3" fmla="*/ 432049 w 1631457"/>
                  <a:gd name="connsiteY3" fmla="*/ 647508 h 1392418"/>
                  <a:gd name="connsiteX4" fmla="*/ 432049 w 1631457"/>
                  <a:gd name="connsiteY4" fmla="*/ 528754 h 1392418"/>
                  <a:gd name="connsiteX5" fmla="*/ 313296 w 1631457"/>
                  <a:gd name="connsiteY5" fmla="*/ 439689 h 1392418"/>
                  <a:gd name="connsiteX6" fmla="*/ 224231 w 1631457"/>
                  <a:gd name="connsiteY6" fmla="*/ 415939 h 1392418"/>
                  <a:gd name="connsiteX7" fmla="*/ 105478 w 1631457"/>
                  <a:gd name="connsiteY7" fmla="*/ 427814 h 1392418"/>
                  <a:gd name="connsiteX8" fmla="*/ 16413 w 1631457"/>
                  <a:gd name="connsiteY8" fmla="*/ 552505 h 1392418"/>
                  <a:gd name="connsiteX9" fmla="*/ 34226 w 1631457"/>
                  <a:gd name="connsiteY9" fmla="*/ 855326 h 1392418"/>
                  <a:gd name="connsiteX10" fmla="*/ 348922 w 1631457"/>
                  <a:gd name="connsiteY10" fmla="*/ 1128458 h 1392418"/>
                  <a:gd name="connsiteX11" fmla="*/ 972376 w 1631457"/>
                  <a:gd name="connsiteY11" fmla="*/ 1365965 h 1392418"/>
                  <a:gd name="connsiteX12" fmla="*/ 1334574 w 1631457"/>
                  <a:gd name="connsiteY12" fmla="*/ 1365965 h 1392418"/>
                  <a:gd name="connsiteX13" fmla="*/ 1453327 w 1631457"/>
                  <a:gd name="connsiteY13" fmla="*/ 1181897 h 1392418"/>
                  <a:gd name="connsiteX14" fmla="*/ 1631457 w 1631457"/>
                  <a:gd name="connsiteY14" fmla="*/ 950328 h 1392418"/>
                  <a:gd name="connsiteX15" fmla="*/ 1453327 w 1631457"/>
                  <a:gd name="connsiteY15" fmla="*/ 510942 h 1392418"/>
                  <a:gd name="connsiteX16" fmla="*/ 978314 w 1631457"/>
                  <a:gd name="connsiteY16" fmla="*/ 136869 h 1392418"/>
                  <a:gd name="connsiteX17" fmla="*/ 497363 w 1631457"/>
                  <a:gd name="connsiteY17" fmla="*/ 302 h 1392418"/>
                  <a:gd name="connsiteX18" fmla="*/ 99540 w 1631457"/>
                  <a:gd name="connsiteY18" fmla="*/ 166557 h 1392418"/>
                  <a:gd name="connsiteX19" fmla="*/ 123291 w 1631457"/>
                  <a:gd name="connsiteY19" fmla="*/ 368437 h 1392418"/>
                  <a:gd name="connsiteX20" fmla="*/ 301421 w 1631457"/>
                  <a:gd name="connsiteY20" fmla="*/ 516879 h 1392418"/>
                  <a:gd name="connsiteX21" fmla="*/ 627992 w 1631457"/>
                  <a:gd name="connsiteY21" fmla="*/ 623757 h 1392418"/>
                  <a:gd name="connsiteX22" fmla="*/ 871436 w 1631457"/>
                  <a:gd name="connsiteY22" fmla="*/ 677196 h 1392418"/>
                  <a:gd name="connsiteX23" fmla="*/ 972376 w 1631457"/>
                  <a:gd name="connsiteY23" fmla="*/ 623757 h 1392418"/>
                  <a:gd name="connsiteX24" fmla="*/ 764558 w 1631457"/>
                  <a:gd name="connsiteY24" fmla="*/ 463440 h 1392418"/>
                  <a:gd name="connsiteX25" fmla="*/ 544865 w 1631457"/>
                  <a:gd name="connsiteY25" fmla="*/ 368438 h 1392418"/>
                  <a:gd name="connsiteX26" fmla="*/ 271732 w 1631457"/>
                  <a:gd name="connsiteY26" fmla="*/ 356562 h 1392418"/>
                  <a:gd name="connsiteX27" fmla="*/ 206418 w 1631457"/>
                  <a:gd name="connsiteY27" fmla="*/ 374375 h 1392418"/>
                  <a:gd name="connsiteX0" fmla="*/ 182667 w 1631457"/>
                  <a:gd name="connsiteY0" fmla="*/ 445627 h 1376286"/>
                  <a:gd name="connsiteX1" fmla="*/ 212356 w 1631457"/>
                  <a:gd name="connsiteY1" fmla="*/ 611882 h 1376286"/>
                  <a:gd name="connsiteX2" fmla="*/ 331109 w 1631457"/>
                  <a:gd name="connsiteY2" fmla="*/ 671258 h 1376286"/>
                  <a:gd name="connsiteX3" fmla="*/ 432049 w 1631457"/>
                  <a:gd name="connsiteY3" fmla="*/ 647508 h 1376286"/>
                  <a:gd name="connsiteX4" fmla="*/ 432049 w 1631457"/>
                  <a:gd name="connsiteY4" fmla="*/ 528754 h 1376286"/>
                  <a:gd name="connsiteX5" fmla="*/ 313296 w 1631457"/>
                  <a:gd name="connsiteY5" fmla="*/ 439689 h 1376286"/>
                  <a:gd name="connsiteX6" fmla="*/ 224231 w 1631457"/>
                  <a:gd name="connsiteY6" fmla="*/ 415939 h 1376286"/>
                  <a:gd name="connsiteX7" fmla="*/ 105478 w 1631457"/>
                  <a:gd name="connsiteY7" fmla="*/ 427814 h 1376286"/>
                  <a:gd name="connsiteX8" fmla="*/ 16413 w 1631457"/>
                  <a:gd name="connsiteY8" fmla="*/ 552505 h 1376286"/>
                  <a:gd name="connsiteX9" fmla="*/ 34226 w 1631457"/>
                  <a:gd name="connsiteY9" fmla="*/ 855326 h 1376286"/>
                  <a:gd name="connsiteX10" fmla="*/ 348922 w 1631457"/>
                  <a:gd name="connsiteY10" fmla="*/ 1128458 h 1376286"/>
                  <a:gd name="connsiteX11" fmla="*/ 972376 w 1631457"/>
                  <a:gd name="connsiteY11" fmla="*/ 1365965 h 1376286"/>
                  <a:gd name="connsiteX12" fmla="*/ 1275198 w 1631457"/>
                  <a:gd name="connsiteY12" fmla="*/ 1318463 h 1376286"/>
                  <a:gd name="connsiteX13" fmla="*/ 1453327 w 1631457"/>
                  <a:gd name="connsiteY13" fmla="*/ 1181897 h 1376286"/>
                  <a:gd name="connsiteX14" fmla="*/ 1631457 w 1631457"/>
                  <a:gd name="connsiteY14" fmla="*/ 950328 h 1376286"/>
                  <a:gd name="connsiteX15" fmla="*/ 1453327 w 1631457"/>
                  <a:gd name="connsiteY15" fmla="*/ 510942 h 1376286"/>
                  <a:gd name="connsiteX16" fmla="*/ 978314 w 1631457"/>
                  <a:gd name="connsiteY16" fmla="*/ 136869 h 1376286"/>
                  <a:gd name="connsiteX17" fmla="*/ 497363 w 1631457"/>
                  <a:gd name="connsiteY17" fmla="*/ 302 h 1376286"/>
                  <a:gd name="connsiteX18" fmla="*/ 99540 w 1631457"/>
                  <a:gd name="connsiteY18" fmla="*/ 166557 h 1376286"/>
                  <a:gd name="connsiteX19" fmla="*/ 123291 w 1631457"/>
                  <a:gd name="connsiteY19" fmla="*/ 368437 h 1376286"/>
                  <a:gd name="connsiteX20" fmla="*/ 301421 w 1631457"/>
                  <a:gd name="connsiteY20" fmla="*/ 516879 h 1376286"/>
                  <a:gd name="connsiteX21" fmla="*/ 627992 w 1631457"/>
                  <a:gd name="connsiteY21" fmla="*/ 623757 h 1376286"/>
                  <a:gd name="connsiteX22" fmla="*/ 871436 w 1631457"/>
                  <a:gd name="connsiteY22" fmla="*/ 677196 h 1376286"/>
                  <a:gd name="connsiteX23" fmla="*/ 972376 w 1631457"/>
                  <a:gd name="connsiteY23" fmla="*/ 623757 h 1376286"/>
                  <a:gd name="connsiteX24" fmla="*/ 764558 w 1631457"/>
                  <a:gd name="connsiteY24" fmla="*/ 463440 h 1376286"/>
                  <a:gd name="connsiteX25" fmla="*/ 544865 w 1631457"/>
                  <a:gd name="connsiteY25" fmla="*/ 368438 h 1376286"/>
                  <a:gd name="connsiteX26" fmla="*/ 271732 w 1631457"/>
                  <a:gd name="connsiteY26" fmla="*/ 356562 h 1376286"/>
                  <a:gd name="connsiteX27" fmla="*/ 206418 w 1631457"/>
                  <a:gd name="connsiteY27" fmla="*/ 374375 h 1376286"/>
                  <a:gd name="connsiteX0" fmla="*/ 182667 w 1631457"/>
                  <a:gd name="connsiteY0" fmla="*/ 445627 h 1319973"/>
                  <a:gd name="connsiteX1" fmla="*/ 212356 w 1631457"/>
                  <a:gd name="connsiteY1" fmla="*/ 611882 h 1319973"/>
                  <a:gd name="connsiteX2" fmla="*/ 331109 w 1631457"/>
                  <a:gd name="connsiteY2" fmla="*/ 671258 h 1319973"/>
                  <a:gd name="connsiteX3" fmla="*/ 432049 w 1631457"/>
                  <a:gd name="connsiteY3" fmla="*/ 647508 h 1319973"/>
                  <a:gd name="connsiteX4" fmla="*/ 432049 w 1631457"/>
                  <a:gd name="connsiteY4" fmla="*/ 528754 h 1319973"/>
                  <a:gd name="connsiteX5" fmla="*/ 313296 w 1631457"/>
                  <a:gd name="connsiteY5" fmla="*/ 439689 h 1319973"/>
                  <a:gd name="connsiteX6" fmla="*/ 224231 w 1631457"/>
                  <a:gd name="connsiteY6" fmla="*/ 415939 h 1319973"/>
                  <a:gd name="connsiteX7" fmla="*/ 105478 w 1631457"/>
                  <a:gd name="connsiteY7" fmla="*/ 427814 h 1319973"/>
                  <a:gd name="connsiteX8" fmla="*/ 16413 w 1631457"/>
                  <a:gd name="connsiteY8" fmla="*/ 552505 h 1319973"/>
                  <a:gd name="connsiteX9" fmla="*/ 34226 w 1631457"/>
                  <a:gd name="connsiteY9" fmla="*/ 855326 h 1319973"/>
                  <a:gd name="connsiteX10" fmla="*/ 348922 w 1631457"/>
                  <a:gd name="connsiteY10" fmla="*/ 1128458 h 1319973"/>
                  <a:gd name="connsiteX11" fmla="*/ 835810 w 1631457"/>
                  <a:gd name="connsiteY11" fmla="*/ 1247212 h 1319973"/>
                  <a:gd name="connsiteX12" fmla="*/ 1275198 w 1631457"/>
                  <a:gd name="connsiteY12" fmla="*/ 1318463 h 1319973"/>
                  <a:gd name="connsiteX13" fmla="*/ 1453327 w 1631457"/>
                  <a:gd name="connsiteY13" fmla="*/ 1181897 h 1319973"/>
                  <a:gd name="connsiteX14" fmla="*/ 1631457 w 1631457"/>
                  <a:gd name="connsiteY14" fmla="*/ 950328 h 1319973"/>
                  <a:gd name="connsiteX15" fmla="*/ 1453327 w 1631457"/>
                  <a:gd name="connsiteY15" fmla="*/ 510942 h 1319973"/>
                  <a:gd name="connsiteX16" fmla="*/ 978314 w 1631457"/>
                  <a:gd name="connsiteY16" fmla="*/ 136869 h 1319973"/>
                  <a:gd name="connsiteX17" fmla="*/ 497363 w 1631457"/>
                  <a:gd name="connsiteY17" fmla="*/ 302 h 1319973"/>
                  <a:gd name="connsiteX18" fmla="*/ 99540 w 1631457"/>
                  <a:gd name="connsiteY18" fmla="*/ 166557 h 1319973"/>
                  <a:gd name="connsiteX19" fmla="*/ 123291 w 1631457"/>
                  <a:gd name="connsiteY19" fmla="*/ 368437 h 1319973"/>
                  <a:gd name="connsiteX20" fmla="*/ 301421 w 1631457"/>
                  <a:gd name="connsiteY20" fmla="*/ 516879 h 1319973"/>
                  <a:gd name="connsiteX21" fmla="*/ 627992 w 1631457"/>
                  <a:gd name="connsiteY21" fmla="*/ 623757 h 1319973"/>
                  <a:gd name="connsiteX22" fmla="*/ 871436 w 1631457"/>
                  <a:gd name="connsiteY22" fmla="*/ 677196 h 1319973"/>
                  <a:gd name="connsiteX23" fmla="*/ 972376 w 1631457"/>
                  <a:gd name="connsiteY23" fmla="*/ 623757 h 1319973"/>
                  <a:gd name="connsiteX24" fmla="*/ 764558 w 1631457"/>
                  <a:gd name="connsiteY24" fmla="*/ 463440 h 1319973"/>
                  <a:gd name="connsiteX25" fmla="*/ 544865 w 1631457"/>
                  <a:gd name="connsiteY25" fmla="*/ 368438 h 1319973"/>
                  <a:gd name="connsiteX26" fmla="*/ 271732 w 1631457"/>
                  <a:gd name="connsiteY26" fmla="*/ 356562 h 1319973"/>
                  <a:gd name="connsiteX27" fmla="*/ 206418 w 1631457"/>
                  <a:gd name="connsiteY27" fmla="*/ 374375 h 1319973"/>
                  <a:gd name="connsiteX0" fmla="*/ 182667 w 1631457"/>
                  <a:gd name="connsiteY0" fmla="*/ 445627 h 1325906"/>
                  <a:gd name="connsiteX1" fmla="*/ 212356 w 1631457"/>
                  <a:gd name="connsiteY1" fmla="*/ 611882 h 1325906"/>
                  <a:gd name="connsiteX2" fmla="*/ 331109 w 1631457"/>
                  <a:gd name="connsiteY2" fmla="*/ 671258 h 1325906"/>
                  <a:gd name="connsiteX3" fmla="*/ 432049 w 1631457"/>
                  <a:gd name="connsiteY3" fmla="*/ 647508 h 1325906"/>
                  <a:gd name="connsiteX4" fmla="*/ 432049 w 1631457"/>
                  <a:gd name="connsiteY4" fmla="*/ 528754 h 1325906"/>
                  <a:gd name="connsiteX5" fmla="*/ 313296 w 1631457"/>
                  <a:gd name="connsiteY5" fmla="*/ 439689 h 1325906"/>
                  <a:gd name="connsiteX6" fmla="*/ 224231 w 1631457"/>
                  <a:gd name="connsiteY6" fmla="*/ 415939 h 1325906"/>
                  <a:gd name="connsiteX7" fmla="*/ 105478 w 1631457"/>
                  <a:gd name="connsiteY7" fmla="*/ 427814 h 1325906"/>
                  <a:gd name="connsiteX8" fmla="*/ 16413 w 1631457"/>
                  <a:gd name="connsiteY8" fmla="*/ 552505 h 1325906"/>
                  <a:gd name="connsiteX9" fmla="*/ 34226 w 1631457"/>
                  <a:gd name="connsiteY9" fmla="*/ 855326 h 1325906"/>
                  <a:gd name="connsiteX10" fmla="*/ 348922 w 1631457"/>
                  <a:gd name="connsiteY10" fmla="*/ 1128458 h 1325906"/>
                  <a:gd name="connsiteX11" fmla="*/ 835810 w 1631457"/>
                  <a:gd name="connsiteY11" fmla="*/ 1288776 h 1325906"/>
                  <a:gd name="connsiteX12" fmla="*/ 1275198 w 1631457"/>
                  <a:gd name="connsiteY12" fmla="*/ 1318463 h 1325906"/>
                  <a:gd name="connsiteX13" fmla="*/ 1453327 w 1631457"/>
                  <a:gd name="connsiteY13" fmla="*/ 1181897 h 1325906"/>
                  <a:gd name="connsiteX14" fmla="*/ 1631457 w 1631457"/>
                  <a:gd name="connsiteY14" fmla="*/ 950328 h 1325906"/>
                  <a:gd name="connsiteX15" fmla="*/ 1453327 w 1631457"/>
                  <a:gd name="connsiteY15" fmla="*/ 510942 h 1325906"/>
                  <a:gd name="connsiteX16" fmla="*/ 978314 w 1631457"/>
                  <a:gd name="connsiteY16" fmla="*/ 136869 h 1325906"/>
                  <a:gd name="connsiteX17" fmla="*/ 497363 w 1631457"/>
                  <a:gd name="connsiteY17" fmla="*/ 302 h 1325906"/>
                  <a:gd name="connsiteX18" fmla="*/ 99540 w 1631457"/>
                  <a:gd name="connsiteY18" fmla="*/ 166557 h 1325906"/>
                  <a:gd name="connsiteX19" fmla="*/ 123291 w 1631457"/>
                  <a:gd name="connsiteY19" fmla="*/ 368437 h 1325906"/>
                  <a:gd name="connsiteX20" fmla="*/ 301421 w 1631457"/>
                  <a:gd name="connsiteY20" fmla="*/ 516879 h 1325906"/>
                  <a:gd name="connsiteX21" fmla="*/ 627992 w 1631457"/>
                  <a:gd name="connsiteY21" fmla="*/ 623757 h 1325906"/>
                  <a:gd name="connsiteX22" fmla="*/ 871436 w 1631457"/>
                  <a:gd name="connsiteY22" fmla="*/ 677196 h 1325906"/>
                  <a:gd name="connsiteX23" fmla="*/ 972376 w 1631457"/>
                  <a:gd name="connsiteY23" fmla="*/ 623757 h 1325906"/>
                  <a:gd name="connsiteX24" fmla="*/ 764558 w 1631457"/>
                  <a:gd name="connsiteY24" fmla="*/ 463440 h 1325906"/>
                  <a:gd name="connsiteX25" fmla="*/ 544865 w 1631457"/>
                  <a:gd name="connsiteY25" fmla="*/ 368438 h 1325906"/>
                  <a:gd name="connsiteX26" fmla="*/ 271732 w 1631457"/>
                  <a:gd name="connsiteY26" fmla="*/ 356562 h 1325906"/>
                  <a:gd name="connsiteX27" fmla="*/ 206418 w 1631457"/>
                  <a:gd name="connsiteY27" fmla="*/ 374375 h 1325906"/>
                  <a:gd name="connsiteX0" fmla="*/ 182667 w 1631457"/>
                  <a:gd name="connsiteY0" fmla="*/ 445627 h 1308822"/>
                  <a:gd name="connsiteX1" fmla="*/ 212356 w 1631457"/>
                  <a:gd name="connsiteY1" fmla="*/ 611882 h 1308822"/>
                  <a:gd name="connsiteX2" fmla="*/ 331109 w 1631457"/>
                  <a:gd name="connsiteY2" fmla="*/ 671258 h 1308822"/>
                  <a:gd name="connsiteX3" fmla="*/ 432049 w 1631457"/>
                  <a:gd name="connsiteY3" fmla="*/ 647508 h 1308822"/>
                  <a:gd name="connsiteX4" fmla="*/ 432049 w 1631457"/>
                  <a:gd name="connsiteY4" fmla="*/ 528754 h 1308822"/>
                  <a:gd name="connsiteX5" fmla="*/ 313296 w 1631457"/>
                  <a:gd name="connsiteY5" fmla="*/ 439689 h 1308822"/>
                  <a:gd name="connsiteX6" fmla="*/ 224231 w 1631457"/>
                  <a:gd name="connsiteY6" fmla="*/ 415939 h 1308822"/>
                  <a:gd name="connsiteX7" fmla="*/ 105478 w 1631457"/>
                  <a:gd name="connsiteY7" fmla="*/ 427814 h 1308822"/>
                  <a:gd name="connsiteX8" fmla="*/ 16413 w 1631457"/>
                  <a:gd name="connsiteY8" fmla="*/ 552505 h 1308822"/>
                  <a:gd name="connsiteX9" fmla="*/ 34226 w 1631457"/>
                  <a:gd name="connsiteY9" fmla="*/ 855326 h 1308822"/>
                  <a:gd name="connsiteX10" fmla="*/ 348922 w 1631457"/>
                  <a:gd name="connsiteY10" fmla="*/ 1128458 h 1308822"/>
                  <a:gd name="connsiteX11" fmla="*/ 835810 w 1631457"/>
                  <a:gd name="connsiteY11" fmla="*/ 1288776 h 1308822"/>
                  <a:gd name="connsiteX12" fmla="*/ 1251448 w 1631457"/>
                  <a:gd name="connsiteY12" fmla="*/ 1294712 h 1308822"/>
                  <a:gd name="connsiteX13" fmla="*/ 1453327 w 1631457"/>
                  <a:gd name="connsiteY13" fmla="*/ 1181897 h 1308822"/>
                  <a:gd name="connsiteX14" fmla="*/ 1631457 w 1631457"/>
                  <a:gd name="connsiteY14" fmla="*/ 950328 h 1308822"/>
                  <a:gd name="connsiteX15" fmla="*/ 1453327 w 1631457"/>
                  <a:gd name="connsiteY15" fmla="*/ 510942 h 1308822"/>
                  <a:gd name="connsiteX16" fmla="*/ 978314 w 1631457"/>
                  <a:gd name="connsiteY16" fmla="*/ 136869 h 1308822"/>
                  <a:gd name="connsiteX17" fmla="*/ 497363 w 1631457"/>
                  <a:gd name="connsiteY17" fmla="*/ 302 h 1308822"/>
                  <a:gd name="connsiteX18" fmla="*/ 99540 w 1631457"/>
                  <a:gd name="connsiteY18" fmla="*/ 166557 h 1308822"/>
                  <a:gd name="connsiteX19" fmla="*/ 123291 w 1631457"/>
                  <a:gd name="connsiteY19" fmla="*/ 368437 h 1308822"/>
                  <a:gd name="connsiteX20" fmla="*/ 301421 w 1631457"/>
                  <a:gd name="connsiteY20" fmla="*/ 516879 h 1308822"/>
                  <a:gd name="connsiteX21" fmla="*/ 627992 w 1631457"/>
                  <a:gd name="connsiteY21" fmla="*/ 623757 h 1308822"/>
                  <a:gd name="connsiteX22" fmla="*/ 871436 w 1631457"/>
                  <a:gd name="connsiteY22" fmla="*/ 677196 h 1308822"/>
                  <a:gd name="connsiteX23" fmla="*/ 972376 w 1631457"/>
                  <a:gd name="connsiteY23" fmla="*/ 623757 h 1308822"/>
                  <a:gd name="connsiteX24" fmla="*/ 764558 w 1631457"/>
                  <a:gd name="connsiteY24" fmla="*/ 463440 h 1308822"/>
                  <a:gd name="connsiteX25" fmla="*/ 544865 w 1631457"/>
                  <a:gd name="connsiteY25" fmla="*/ 368438 h 1308822"/>
                  <a:gd name="connsiteX26" fmla="*/ 271732 w 1631457"/>
                  <a:gd name="connsiteY26" fmla="*/ 356562 h 1308822"/>
                  <a:gd name="connsiteX27" fmla="*/ 206418 w 1631457"/>
                  <a:gd name="connsiteY27" fmla="*/ 374375 h 1308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31457" h="1308822">
                    <a:moveTo>
                      <a:pt x="182667" y="445627"/>
                    </a:moveTo>
                    <a:cubicBezTo>
                      <a:pt x="181677" y="505993"/>
                      <a:pt x="187616" y="574277"/>
                      <a:pt x="212356" y="611882"/>
                    </a:cubicBezTo>
                    <a:cubicBezTo>
                      <a:pt x="237096" y="649487"/>
                      <a:pt x="294494" y="665320"/>
                      <a:pt x="331109" y="671258"/>
                    </a:cubicBezTo>
                    <a:cubicBezTo>
                      <a:pt x="367724" y="677196"/>
                      <a:pt x="415226" y="671259"/>
                      <a:pt x="432049" y="647508"/>
                    </a:cubicBezTo>
                    <a:cubicBezTo>
                      <a:pt x="448872" y="623757"/>
                      <a:pt x="451841" y="563390"/>
                      <a:pt x="432049" y="528754"/>
                    </a:cubicBezTo>
                    <a:cubicBezTo>
                      <a:pt x="412257" y="494118"/>
                      <a:pt x="347932" y="458491"/>
                      <a:pt x="313296" y="439689"/>
                    </a:cubicBezTo>
                    <a:cubicBezTo>
                      <a:pt x="278660" y="420887"/>
                      <a:pt x="258867" y="417918"/>
                      <a:pt x="224231" y="415939"/>
                    </a:cubicBezTo>
                    <a:cubicBezTo>
                      <a:pt x="189595" y="413960"/>
                      <a:pt x="140114" y="405053"/>
                      <a:pt x="105478" y="427814"/>
                    </a:cubicBezTo>
                    <a:cubicBezTo>
                      <a:pt x="70842" y="450575"/>
                      <a:pt x="28288" y="481253"/>
                      <a:pt x="16413" y="552505"/>
                    </a:cubicBezTo>
                    <a:cubicBezTo>
                      <a:pt x="4538" y="623757"/>
                      <a:pt x="-21192" y="759334"/>
                      <a:pt x="34226" y="855326"/>
                    </a:cubicBezTo>
                    <a:cubicBezTo>
                      <a:pt x="89644" y="951318"/>
                      <a:pt x="215325" y="1056216"/>
                      <a:pt x="348922" y="1128458"/>
                    </a:cubicBezTo>
                    <a:cubicBezTo>
                      <a:pt x="482519" y="1200700"/>
                      <a:pt x="685389" y="1261067"/>
                      <a:pt x="835810" y="1288776"/>
                    </a:cubicBezTo>
                    <a:cubicBezTo>
                      <a:pt x="986231" y="1316485"/>
                      <a:pt x="1148529" y="1312525"/>
                      <a:pt x="1251448" y="1294712"/>
                    </a:cubicBezTo>
                    <a:cubicBezTo>
                      <a:pt x="1354367" y="1276899"/>
                      <a:pt x="1389992" y="1239294"/>
                      <a:pt x="1453327" y="1181897"/>
                    </a:cubicBezTo>
                    <a:cubicBezTo>
                      <a:pt x="1516662" y="1124500"/>
                      <a:pt x="1631457" y="1062154"/>
                      <a:pt x="1631457" y="950328"/>
                    </a:cubicBezTo>
                    <a:cubicBezTo>
                      <a:pt x="1631457" y="838502"/>
                      <a:pt x="1562184" y="646518"/>
                      <a:pt x="1453327" y="510942"/>
                    </a:cubicBezTo>
                    <a:cubicBezTo>
                      <a:pt x="1344470" y="375366"/>
                      <a:pt x="1137641" y="221976"/>
                      <a:pt x="978314" y="136869"/>
                    </a:cubicBezTo>
                    <a:cubicBezTo>
                      <a:pt x="818987" y="51762"/>
                      <a:pt x="643825" y="-4646"/>
                      <a:pt x="497363" y="302"/>
                    </a:cubicBezTo>
                    <a:cubicBezTo>
                      <a:pt x="350901" y="5250"/>
                      <a:pt x="161885" y="105201"/>
                      <a:pt x="99540" y="166557"/>
                    </a:cubicBezTo>
                    <a:cubicBezTo>
                      <a:pt x="37195" y="227913"/>
                      <a:pt x="89644" y="310050"/>
                      <a:pt x="123291" y="368437"/>
                    </a:cubicBezTo>
                    <a:cubicBezTo>
                      <a:pt x="156938" y="426824"/>
                      <a:pt x="217304" y="474326"/>
                      <a:pt x="301421" y="516879"/>
                    </a:cubicBezTo>
                    <a:cubicBezTo>
                      <a:pt x="385538" y="559432"/>
                      <a:pt x="532989" y="597037"/>
                      <a:pt x="627992" y="623757"/>
                    </a:cubicBezTo>
                    <a:cubicBezTo>
                      <a:pt x="722995" y="650477"/>
                      <a:pt x="814039" y="677196"/>
                      <a:pt x="871436" y="677196"/>
                    </a:cubicBezTo>
                    <a:cubicBezTo>
                      <a:pt x="928833" y="677196"/>
                      <a:pt x="990189" y="659383"/>
                      <a:pt x="972376" y="623757"/>
                    </a:cubicBezTo>
                    <a:cubicBezTo>
                      <a:pt x="954563" y="588131"/>
                      <a:pt x="835810" y="505993"/>
                      <a:pt x="764558" y="463440"/>
                    </a:cubicBezTo>
                    <a:cubicBezTo>
                      <a:pt x="693306" y="420887"/>
                      <a:pt x="544865" y="368438"/>
                      <a:pt x="544865" y="368438"/>
                    </a:cubicBezTo>
                    <a:cubicBezTo>
                      <a:pt x="462727" y="350625"/>
                      <a:pt x="328140" y="355573"/>
                      <a:pt x="271732" y="356562"/>
                    </a:cubicBezTo>
                    <a:cubicBezTo>
                      <a:pt x="215324" y="357551"/>
                      <a:pt x="206418" y="374375"/>
                      <a:pt x="206418" y="374375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1" name="Přímá spojnice se šipkou 80"/>
              <p:cNvCxnSpPr/>
              <p:nvPr/>
            </p:nvCxnSpPr>
            <p:spPr>
              <a:xfrm>
                <a:off x="2450785" y="3580855"/>
                <a:ext cx="859484" cy="74238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ovéPole 81"/>
              <p:cNvSpPr txBox="1"/>
              <p:nvPr/>
            </p:nvSpPr>
            <p:spPr>
              <a:xfrm>
                <a:off x="2368407" y="3820978"/>
                <a:ext cx="475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P</a:t>
                </a:r>
              </a:p>
            </p:txBody>
          </p:sp>
          <p:sp>
            <p:nvSpPr>
              <p:cNvPr id="83" name="TextovéPole 82"/>
              <p:cNvSpPr txBox="1"/>
              <p:nvPr/>
            </p:nvSpPr>
            <p:spPr>
              <a:xfrm>
                <a:off x="2834868" y="3380800"/>
                <a:ext cx="475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T</a:t>
                </a:r>
              </a:p>
            </p:txBody>
          </p:sp>
          <p:sp>
            <p:nvSpPr>
              <p:cNvPr id="84" name="TextovéPole 83"/>
              <p:cNvSpPr txBox="1"/>
              <p:nvPr/>
            </p:nvSpPr>
            <p:spPr>
              <a:xfrm>
                <a:off x="3535332" y="3642753"/>
                <a:ext cx="475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R</a:t>
                </a:r>
              </a:p>
            </p:txBody>
          </p:sp>
          <p:sp>
            <p:nvSpPr>
              <p:cNvPr id="85" name="TextovéPole 84"/>
              <p:cNvSpPr txBox="1"/>
              <p:nvPr/>
            </p:nvSpPr>
            <p:spPr>
              <a:xfrm>
                <a:off x="1741015" y="3427539"/>
                <a:ext cx="475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Q</a:t>
                </a:r>
              </a:p>
            </p:txBody>
          </p:sp>
          <p:sp>
            <p:nvSpPr>
              <p:cNvPr id="86" name="TextovéPole 85"/>
              <p:cNvSpPr txBox="1"/>
              <p:nvPr/>
            </p:nvSpPr>
            <p:spPr>
              <a:xfrm>
                <a:off x="2402820" y="2780928"/>
                <a:ext cx="475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S</a:t>
                </a:r>
              </a:p>
            </p:txBody>
          </p:sp>
          <p:cxnSp>
            <p:nvCxnSpPr>
              <p:cNvPr id="87" name="Přímá spojnice se šipkou 86"/>
              <p:cNvCxnSpPr/>
              <p:nvPr/>
            </p:nvCxnSpPr>
            <p:spPr>
              <a:xfrm>
                <a:off x="2216416" y="4147581"/>
                <a:ext cx="306579" cy="3432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TextovéPole 87"/>
          <p:cNvSpPr txBox="1"/>
          <p:nvPr/>
        </p:nvSpPr>
        <p:spPr>
          <a:xfrm>
            <a:off x="6012160" y="1909281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Srdeční osa fyziologicky směřuje dolu, doleva, dozadu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6012161" y="3140968"/>
            <a:ext cx="31447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Rozmezí fyziologické:</a:t>
            </a:r>
          </a:p>
          <a:p>
            <a:r>
              <a:rPr lang="cs-CZ" sz="2000" dirty="0"/>
              <a:t>Střední typ 0° – 90°</a:t>
            </a:r>
          </a:p>
          <a:p>
            <a:r>
              <a:rPr lang="cs-CZ" sz="2000" dirty="0"/>
              <a:t>Levý typ -30° - 0°</a:t>
            </a:r>
          </a:p>
          <a:p>
            <a:r>
              <a:rPr lang="cs-CZ" sz="2000" dirty="0"/>
              <a:t>Pravý typ 90° - 120°</a:t>
            </a:r>
          </a:p>
          <a:p>
            <a:endParaRPr lang="cs-CZ" sz="2000" dirty="0"/>
          </a:p>
          <a:p>
            <a:r>
              <a:rPr lang="cs-CZ" sz="2000" b="1" dirty="0"/>
              <a:t>Deviace doprava: </a:t>
            </a:r>
            <a:r>
              <a:rPr lang="en-US" sz="2000" b="1" dirty="0"/>
              <a:t>&gt;</a:t>
            </a:r>
            <a:r>
              <a:rPr lang="cs-CZ" sz="2000" b="1" dirty="0"/>
              <a:t> 120 °</a:t>
            </a:r>
          </a:p>
          <a:p>
            <a:r>
              <a:rPr lang="cs-CZ" sz="2000" dirty="0"/>
              <a:t>(</a:t>
            </a:r>
            <a:r>
              <a:rPr lang="cs-CZ" sz="2000" dirty="0" err="1"/>
              <a:t>hypetrofie</a:t>
            </a:r>
            <a:r>
              <a:rPr lang="cs-CZ" sz="2000" dirty="0"/>
              <a:t> LK, dextrokardie)</a:t>
            </a:r>
          </a:p>
          <a:p>
            <a:r>
              <a:rPr lang="cs-CZ" sz="2000" b="1" dirty="0"/>
              <a:t>Deviace doleva:</a:t>
            </a:r>
            <a:r>
              <a:rPr lang="en-US" sz="2000" b="1" dirty="0"/>
              <a:t> &lt;</a:t>
            </a:r>
            <a:r>
              <a:rPr lang="cs-CZ" sz="2000" b="1" dirty="0"/>
              <a:t> -30° </a:t>
            </a:r>
          </a:p>
          <a:p>
            <a:r>
              <a:rPr lang="cs-CZ" sz="2000" dirty="0"/>
              <a:t>(</a:t>
            </a:r>
            <a:r>
              <a:rPr lang="cs-CZ" sz="2000" dirty="0" err="1"/>
              <a:t>hypetrofie</a:t>
            </a:r>
            <a:r>
              <a:rPr lang="cs-CZ" sz="2000" dirty="0"/>
              <a:t> LK, těhotenství, obezita)</a:t>
            </a:r>
          </a:p>
        </p:txBody>
      </p:sp>
    </p:spTree>
    <p:extLst>
      <p:ext uri="{BB962C8B-B14F-4D97-AF65-F5344CB8AC3E}">
        <p14:creationId xmlns:p14="http://schemas.microsoft.com/office/powerpoint/2010/main" val="1617627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délník 78"/>
          <p:cNvSpPr/>
          <p:nvPr/>
        </p:nvSpPr>
        <p:spPr>
          <a:xfrm>
            <a:off x="467544" y="260648"/>
            <a:ext cx="471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Elektrická osa srdeční</a:t>
            </a:r>
          </a:p>
        </p:txBody>
      </p:sp>
      <p:grpSp>
        <p:nvGrpSpPr>
          <p:cNvPr id="90" name="Skupina 89"/>
          <p:cNvGrpSpPr/>
          <p:nvPr/>
        </p:nvGrpSpPr>
        <p:grpSpPr>
          <a:xfrm>
            <a:off x="228847" y="620688"/>
            <a:ext cx="5666341" cy="5556522"/>
            <a:chOff x="228847" y="1196752"/>
            <a:chExt cx="5666341" cy="5556522"/>
          </a:xfrm>
        </p:grpSpPr>
        <p:sp>
          <p:nvSpPr>
            <p:cNvPr id="4" name="Obdélník 3"/>
            <p:cNvSpPr/>
            <p:nvPr/>
          </p:nvSpPr>
          <p:spPr>
            <a:xfrm>
              <a:off x="4725465" y="3304798"/>
              <a:ext cx="280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I</a:t>
              </a:r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2040394" y="5700830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/>
                <a:t>aVF</a:t>
              </a:r>
              <a:endParaRPr lang="cs-CZ" sz="2800" b="1" dirty="0"/>
            </a:p>
          </p:txBody>
        </p:sp>
        <p:sp>
          <p:nvSpPr>
            <p:cNvPr id="55" name="Obdélník 54"/>
            <p:cNvSpPr/>
            <p:nvPr/>
          </p:nvSpPr>
          <p:spPr>
            <a:xfrm>
              <a:off x="3541215" y="5301208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II</a:t>
              </a:r>
            </a:p>
          </p:txBody>
        </p:sp>
        <p:sp>
          <p:nvSpPr>
            <p:cNvPr id="56" name="Obdélník 55"/>
            <p:cNvSpPr/>
            <p:nvPr/>
          </p:nvSpPr>
          <p:spPr>
            <a:xfrm>
              <a:off x="907769" y="5445224"/>
              <a:ext cx="473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III</a:t>
              </a:r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4340489" y="4437112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/>
                <a:t>aVR</a:t>
              </a:r>
              <a:endParaRPr lang="cs-CZ" sz="2800" b="1" dirty="0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4396848" y="2138985"/>
              <a:ext cx="8082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/>
                <a:t>aVL</a:t>
              </a:r>
              <a:r>
                <a:rPr lang="cs-CZ" sz="2800" b="1" dirty="0"/>
                <a:t> 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363846" y="134250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3397199" y="4726885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832087" y="4000078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183521" y="2998693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2410574" y="5230941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1347131" y="496835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3852785" y="216324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539432" y="2077429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+</a:t>
              </a:r>
              <a:endParaRPr lang="cs-CZ" b="1" dirty="0"/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2389087" y="11967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3325191" y="170254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228847" y="29969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372863" y="407881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–</a:t>
              </a:r>
              <a:r>
                <a:rPr lang="cs-CZ" sz="3600" b="1" dirty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71" name="Obdélník 70"/>
            <p:cNvSpPr/>
            <p:nvPr/>
          </p:nvSpPr>
          <p:spPr>
            <a:xfrm>
              <a:off x="395562" y="5968444"/>
              <a:ext cx="8563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120°</a:t>
              </a:r>
              <a:endParaRPr lang="cs-CZ" sz="2800" dirty="0"/>
            </a:p>
          </p:txBody>
        </p:sp>
        <p:sp>
          <p:nvSpPr>
            <p:cNvPr id="72" name="Obdélník 71"/>
            <p:cNvSpPr/>
            <p:nvPr/>
          </p:nvSpPr>
          <p:spPr>
            <a:xfrm>
              <a:off x="2147553" y="6230054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90°</a:t>
              </a:r>
            </a:p>
          </p:txBody>
        </p:sp>
        <p:sp>
          <p:nvSpPr>
            <p:cNvPr id="73" name="Obdélník 72"/>
            <p:cNvSpPr/>
            <p:nvPr/>
          </p:nvSpPr>
          <p:spPr>
            <a:xfrm>
              <a:off x="3855789" y="5824428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60°</a:t>
              </a:r>
            </a:p>
          </p:txBody>
        </p:sp>
        <p:sp>
          <p:nvSpPr>
            <p:cNvPr id="74" name="Obdélník 73"/>
            <p:cNvSpPr/>
            <p:nvPr/>
          </p:nvSpPr>
          <p:spPr>
            <a:xfrm>
              <a:off x="5137834" y="4768299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30°</a:t>
              </a:r>
            </a:p>
          </p:txBody>
        </p:sp>
        <p:sp>
          <p:nvSpPr>
            <p:cNvPr id="75" name="Obdélník 74"/>
            <p:cNvSpPr/>
            <p:nvPr/>
          </p:nvSpPr>
          <p:spPr>
            <a:xfrm>
              <a:off x="5110999" y="3285211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0°</a:t>
              </a:r>
            </a:p>
          </p:txBody>
        </p:sp>
        <p:sp>
          <p:nvSpPr>
            <p:cNvPr id="76" name="Obdélník 75"/>
            <p:cNvSpPr/>
            <p:nvPr/>
          </p:nvSpPr>
          <p:spPr>
            <a:xfrm>
              <a:off x="5110999" y="2118472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-30°</a:t>
              </a:r>
            </a:p>
          </p:txBody>
        </p:sp>
        <p:grpSp>
          <p:nvGrpSpPr>
            <p:cNvPr id="46" name="Skupina 45"/>
            <p:cNvGrpSpPr/>
            <p:nvPr/>
          </p:nvGrpSpPr>
          <p:grpSpPr>
            <a:xfrm>
              <a:off x="250047" y="1406410"/>
              <a:ext cx="4320000" cy="4320000"/>
              <a:chOff x="250047" y="1406410"/>
              <a:chExt cx="4320000" cy="4320000"/>
            </a:xfrm>
          </p:grpSpPr>
          <p:cxnSp>
            <p:nvCxnSpPr>
              <p:cNvPr id="42" name="Přímá spojnice 41"/>
              <p:cNvCxnSpPr/>
              <p:nvPr/>
            </p:nvCxnSpPr>
            <p:spPr>
              <a:xfrm flipH="1">
                <a:off x="2410047" y="14064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/>
              <p:cNvCxnSpPr/>
              <p:nvPr/>
            </p:nvCxnSpPr>
            <p:spPr>
              <a:xfrm rot="16200000" flipH="1">
                <a:off x="2410047" y="14064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/>
              <p:nvPr/>
            </p:nvCxnSpPr>
            <p:spPr>
              <a:xfrm rot="1800000" flipH="1">
                <a:off x="2410047" y="14064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>
              <a:xfrm rot="18000000" flipH="1">
                <a:off x="2410047" y="14064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>
              <a:xfrm rot="19800000" flipH="1" flipV="1">
                <a:off x="2410047" y="14064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/>
              <p:nvPr/>
            </p:nvCxnSpPr>
            <p:spPr>
              <a:xfrm rot="3600000" flipH="1" flipV="1">
                <a:off x="2410047" y="1406409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Volný tvar 79"/>
              <p:cNvSpPr/>
              <p:nvPr/>
            </p:nvSpPr>
            <p:spPr>
              <a:xfrm rot="1012294">
                <a:off x="2183089" y="3297225"/>
                <a:ext cx="1631457" cy="1308822"/>
              </a:xfrm>
              <a:custGeom>
                <a:avLst/>
                <a:gdLst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91426 w 1526716"/>
                  <a:gd name="connsiteY3" fmla="*/ 706909 h 1386804"/>
                  <a:gd name="connsiteX4" fmla="*/ 491426 w 1526716"/>
                  <a:gd name="connsiteY4" fmla="*/ 564405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92366 w 1526716"/>
                  <a:gd name="connsiteY25" fmla="*/ 427839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91426 w 1526716"/>
                  <a:gd name="connsiteY3" fmla="*/ 706909 h 1386804"/>
                  <a:gd name="connsiteX4" fmla="*/ 491426 w 1526716"/>
                  <a:gd name="connsiteY4" fmla="*/ 564405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91426 w 1526716"/>
                  <a:gd name="connsiteY3" fmla="*/ 706909 h 1386804"/>
                  <a:gd name="connsiteX4" fmla="*/ 432049 w 1526716"/>
                  <a:gd name="connsiteY4" fmla="*/ 528779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32049 w 1526716"/>
                  <a:gd name="connsiteY3" fmla="*/ 647533 h 1386804"/>
                  <a:gd name="connsiteX4" fmla="*/ 432049 w 1526716"/>
                  <a:gd name="connsiteY4" fmla="*/ 528779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31109 w 1526716"/>
                  <a:gd name="connsiteY2" fmla="*/ 671283 h 1386804"/>
                  <a:gd name="connsiteX3" fmla="*/ 432049 w 1526716"/>
                  <a:gd name="connsiteY3" fmla="*/ 647533 h 1386804"/>
                  <a:gd name="connsiteX4" fmla="*/ 432049 w 1526716"/>
                  <a:gd name="connsiteY4" fmla="*/ 528779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5086"/>
                  <a:gd name="connsiteY0" fmla="*/ 445627 h 1386779"/>
                  <a:gd name="connsiteX1" fmla="*/ 212356 w 1525086"/>
                  <a:gd name="connsiteY1" fmla="*/ 611882 h 1386779"/>
                  <a:gd name="connsiteX2" fmla="*/ 331109 w 1525086"/>
                  <a:gd name="connsiteY2" fmla="*/ 671258 h 1386779"/>
                  <a:gd name="connsiteX3" fmla="*/ 432049 w 1525086"/>
                  <a:gd name="connsiteY3" fmla="*/ 647508 h 1386779"/>
                  <a:gd name="connsiteX4" fmla="*/ 432049 w 1525086"/>
                  <a:gd name="connsiteY4" fmla="*/ 528754 h 1386779"/>
                  <a:gd name="connsiteX5" fmla="*/ 313296 w 1525086"/>
                  <a:gd name="connsiteY5" fmla="*/ 439689 h 1386779"/>
                  <a:gd name="connsiteX6" fmla="*/ 224231 w 1525086"/>
                  <a:gd name="connsiteY6" fmla="*/ 415939 h 1386779"/>
                  <a:gd name="connsiteX7" fmla="*/ 105478 w 1525086"/>
                  <a:gd name="connsiteY7" fmla="*/ 427814 h 1386779"/>
                  <a:gd name="connsiteX8" fmla="*/ 16413 w 1525086"/>
                  <a:gd name="connsiteY8" fmla="*/ 552505 h 1386779"/>
                  <a:gd name="connsiteX9" fmla="*/ 34226 w 1525086"/>
                  <a:gd name="connsiteY9" fmla="*/ 855326 h 1386779"/>
                  <a:gd name="connsiteX10" fmla="*/ 348922 w 1525086"/>
                  <a:gd name="connsiteY10" fmla="*/ 1128458 h 1386779"/>
                  <a:gd name="connsiteX11" fmla="*/ 972376 w 1525086"/>
                  <a:gd name="connsiteY11" fmla="*/ 1365965 h 1386779"/>
                  <a:gd name="connsiteX12" fmla="*/ 1334574 w 1525086"/>
                  <a:gd name="connsiteY12" fmla="*/ 1365965 h 1386779"/>
                  <a:gd name="connsiteX13" fmla="*/ 1471140 w 1525086"/>
                  <a:gd name="connsiteY13" fmla="*/ 1288775 h 1386779"/>
                  <a:gd name="connsiteX14" fmla="*/ 1524579 w 1525086"/>
                  <a:gd name="connsiteY14" fmla="*/ 956266 h 1386779"/>
                  <a:gd name="connsiteX15" fmla="*/ 1453327 w 1525086"/>
                  <a:gd name="connsiteY15" fmla="*/ 510942 h 1386779"/>
                  <a:gd name="connsiteX16" fmla="*/ 978314 w 1525086"/>
                  <a:gd name="connsiteY16" fmla="*/ 136869 h 1386779"/>
                  <a:gd name="connsiteX17" fmla="*/ 497363 w 1525086"/>
                  <a:gd name="connsiteY17" fmla="*/ 302 h 1386779"/>
                  <a:gd name="connsiteX18" fmla="*/ 99540 w 1525086"/>
                  <a:gd name="connsiteY18" fmla="*/ 166557 h 1386779"/>
                  <a:gd name="connsiteX19" fmla="*/ 123291 w 1525086"/>
                  <a:gd name="connsiteY19" fmla="*/ 368437 h 1386779"/>
                  <a:gd name="connsiteX20" fmla="*/ 301421 w 1525086"/>
                  <a:gd name="connsiteY20" fmla="*/ 516879 h 1386779"/>
                  <a:gd name="connsiteX21" fmla="*/ 627992 w 1525086"/>
                  <a:gd name="connsiteY21" fmla="*/ 623757 h 1386779"/>
                  <a:gd name="connsiteX22" fmla="*/ 871436 w 1525086"/>
                  <a:gd name="connsiteY22" fmla="*/ 677196 h 1386779"/>
                  <a:gd name="connsiteX23" fmla="*/ 972376 w 1525086"/>
                  <a:gd name="connsiteY23" fmla="*/ 623757 h 1386779"/>
                  <a:gd name="connsiteX24" fmla="*/ 764558 w 1525086"/>
                  <a:gd name="connsiteY24" fmla="*/ 463440 h 1386779"/>
                  <a:gd name="connsiteX25" fmla="*/ 544865 w 1525086"/>
                  <a:gd name="connsiteY25" fmla="*/ 368438 h 1386779"/>
                  <a:gd name="connsiteX26" fmla="*/ 271732 w 1525086"/>
                  <a:gd name="connsiteY26" fmla="*/ 356562 h 1386779"/>
                  <a:gd name="connsiteX27" fmla="*/ 206418 w 1525086"/>
                  <a:gd name="connsiteY27" fmla="*/ 374375 h 1386779"/>
                  <a:gd name="connsiteX0" fmla="*/ 182667 w 1631513"/>
                  <a:gd name="connsiteY0" fmla="*/ 445627 h 1386779"/>
                  <a:gd name="connsiteX1" fmla="*/ 212356 w 1631513"/>
                  <a:gd name="connsiteY1" fmla="*/ 611882 h 1386779"/>
                  <a:gd name="connsiteX2" fmla="*/ 331109 w 1631513"/>
                  <a:gd name="connsiteY2" fmla="*/ 671258 h 1386779"/>
                  <a:gd name="connsiteX3" fmla="*/ 432049 w 1631513"/>
                  <a:gd name="connsiteY3" fmla="*/ 647508 h 1386779"/>
                  <a:gd name="connsiteX4" fmla="*/ 432049 w 1631513"/>
                  <a:gd name="connsiteY4" fmla="*/ 528754 h 1386779"/>
                  <a:gd name="connsiteX5" fmla="*/ 313296 w 1631513"/>
                  <a:gd name="connsiteY5" fmla="*/ 439689 h 1386779"/>
                  <a:gd name="connsiteX6" fmla="*/ 224231 w 1631513"/>
                  <a:gd name="connsiteY6" fmla="*/ 415939 h 1386779"/>
                  <a:gd name="connsiteX7" fmla="*/ 105478 w 1631513"/>
                  <a:gd name="connsiteY7" fmla="*/ 427814 h 1386779"/>
                  <a:gd name="connsiteX8" fmla="*/ 16413 w 1631513"/>
                  <a:gd name="connsiteY8" fmla="*/ 552505 h 1386779"/>
                  <a:gd name="connsiteX9" fmla="*/ 34226 w 1631513"/>
                  <a:gd name="connsiteY9" fmla="*/ 855326 h 1386779"/>
                  <a:gd name="connsiteX10" fmla="*/ 348922 w 1631513"/>
                  <a:gd name="connsiteY10" fmla="*/ 1128458 h 1386779"/>
                  <a:gd name="connsiteX11" fmla="*/ 972376 w 1631513"/>
                  <a:gd name="connsiteY11" fmla="*/ 1365965 h 1386779"/>
                  <a:gd name="connsiteX12" fmla="*/ 1334574 w 1631513"/>
                  <a:gd name="connsiteY12" fmla="*/ 1365965 h 1386779"/>
                  <a:gd name="connsiteX13" fmla="*/ 1471140 w 1631513"/>
                  <a:gd name="connsiteY13" fmla="*/ 1288775 h 1386779"/>
                  <a:gd name="connsiteX14" fmla="*/ 1631457 w 1631513"/>
                  <a:gd name="connsiteY14" fmla="*/ 950328 h 1386779"/>
                  <a:gd name="connsiteX15" fmla="*/ 1453327 w 1631513"/>
                  <a:gd name="connsiteY15" fmla="*/ 510942 h 1386779"/>
                  <a:gd name="connsiteX16" fmla="*/ 978314 w 1631513"/>
                  <a:gd name="connsiteY16" fmla="*/ 136869 h 1386779"/>
                  <a:gd name="connsiteX17" fmla="*/ 497363 w 1631513"/>
                  <a:gd name="connsiteY17" fmla="*/ 302 h 1386779"/>
                  <a:gd name="connsiteX18" fmla="*/ 99540 w 1631513"/>
                  <a:gd name="connsiteY18" fmla="*/ 166557 h 1386779"/>
                  <a:gd name="connsiteX19" fmla="*/ 123291 w 1631513"/>
                  <a:gd name="connsiteY19" fmla="*/ 368437 h 1386779"/>
                  <a:gd name="connsiteX20" fmla="*/ 301421 w 1631513"/>
                  <a:gd name="connsiteY20" fmla="*/ 516879 h 1386779"/>
                  <a:gd name="connsiteX21" fmla="*/ 627992 w 1631513"/>
                  <a:gd name="connsiteY21" fmla="*/ 623757 h 1386779"/>
                  <a:gd name="connsiteX22" fmla="*/ 871436 w 1631513"/>
                  <a:gd name="connsiteY22" fmla="*/ 677196 h 1386779"/>
                  <a:gd name="connsiteX23" fmla="*/ 972376 w 1631513"/>
                  <a:gd name="connsiteY23" fmla="*/ 623757 h 1386779"/>
                  <a:gd name="connsiteX24" fmla="*/ 764558 w 1631513"/>
                  <a:gd name="connsiteY24" fmla="*/ 463440 h 1386779"/>
                  <a:gd name="connsiteX25" fmla="*/ 544865 w 1631513"/>
                  <a:gd name="connsiteY25" fmla="*/ 368438 h 1386779"/>
                  <a:gd name="connsiteX26" fmla="*/ 271732 w 1631513"/>
                  <a:gd name="connsiteY26" fmla="*/ 356562 h 1386779"/>
                  <a:gd name="connsiteX27" fmla="*/ 206418 w 1631513"/>
                  <a:gd name="connsiteY27" fmla="*/ 374375 h 1386779"/>
                  <a:gd name="connsiteX0" fmla="*/ 182667 w 1631457"/>
                  <a:gd name="connsiteY0" fmla="*/ 445627 h 1392418"/>
                  <a:gd name="connsiteX1" fmla="*/ 212356 w 1631457"/>
                  <a:gd name="connsiteY1" fmla="*/ 611882 h 1392418"/>
                  <a:gd name="connsiteX2" fmla="*/ 331109 w 1631457"/>
                  <a:gd name="connsiteY2" fmla="*/ 671258 h 1392418"/>
                  <a:gd name="connsiteX3" fmla="*/ 432049 w 1631457"/>
                  <a:gd name="connsiteY3" fmla="*/ 647508 h 1392418"/>
                  <a:gd name="connsiteX4" fmla="*/ 432049 w 1631457"/>
                  <a:gd name="connsiteY4" fmla="*/ 528754 h 1392418"/>
                  <a:gd name="connsiteX5" fmla="*/ 313296 w 1631457"/>
                  <a:gd name="connsiteY5" fmla="*/ 439689 h 1392418"/>
                  <a:gd name="connsiteX6" fmla="*/ 224231 w 1631457"/>
                  <a:gd name="connsiteY6" fmla="*/ 415939 h 1392418"/>
                  <a:gd name="connsiteX7" fmla="*/ 105478 w 1631457"/>
                  <a:gd name="connsiteY7" fmla="*/ 427814 h 1392418"/>
                  <a:gd name="connsiteX8" fmla="*/ 16413 w 1631457"/>
                  <a:gd name="connsiteY8" fmla="*/ 552505 h 1392418"/>
                  <a:gd name="connsiteX9" fmla="*/ 34226 w 1631457"/>
                  <a:gd name="connsiteY9" fmla="*/ 855326 h 1392418"/>
                  <a:gd name="connsiteX10" fmla="*/ 348922 w 1631457"/>
                  <a:gd name="connsiteY10" fmla="*/ 1128458 h 1392418"/>
                  <a:gd name="connsiteX11" fmla="*/ 972376 w 1631457"/>
                  <a:gd name="connsiteY11" fmla="*/ 1365965 h 1392418"/>
                  <a:gd name="connsiteX12" fmla="*/ 1334574 w 1631457"/>
                  <a:gd name="connsiteY12" fmla="*/ 1365965 h 1392418"/>
                  <a:gd name="connsiteX13" fmla="*/ 1453327 w 1631457"/>
                  <a:gd name="connsiteY13" fmla="*/ 1181897 h 1392418"/>
                  <a:gd name="connsiteX14" fmla="*/ 1631457 w 1631457"/>
                  <a:gd name="connsiteY14" fmla="*/ 950328 h 1392418"/>
                  <a:gd name="connsiteX15" fmla="*/ 1453327 w 1631457"/>
                  <a:gd name="connsiteY15" fmla="*/ 510942 h 1392418"/>
                  <a:gd name="connsiteX16" fmla="*/ 978314 w 1631457"/>
                  <a:gd name="connsiteY16" fmla="*/ 136869 h 1392418"/>
                  <a:gd name="connsiteX17" fmla="*/ 497363 w 1631457"/>
                  <a:gd name="connsiteY17" fmla="*/ 302 h 1392418"/>
                  <a:gd name="connsiteX18" fmla="*/ 99540 w 1631457"/>
                  <a:gd name="connsiteY18" fmla="*/ 166557 h 1392418"/>
                  <a:gd name="connsiteX19" fmla="*/ 123291 w 1631457"/>
                  <a:gd name="connsiteY19" fmla="*/ 368437 h 1392418"/>
                  <a:gd name="connsiteX20" fmla="*/ 301421 w 1631457"/>
                  <a:gd name="connsiteY20" fmla="*/ 516879 h 1392418"/>
                  <a:gd name="connsiteX21" fmla="*/ 627992 w 1631457"/>
                  <a:gd name="connsiteY21" fmla="*/ 623757 h 1392418"/>
                  <a:gd name="connsiteX22" fmla="*/ 871436 w 1631457"/>
                  <a:gd name="connsiteY22" fmla="*/ 677196 h 1392418"/>
                  <a:gd name="connsiteX23" fmla="*/ 972376 w 1631457"/>
                  <a:gd name="connsiteY23" fmla="*/ 623757 h 1392418"/>
                  <a:gd name="connsiteX24" fmla="*/ 764558 w 1631457"/>
                  <a:gd name="connsiteY24" fmla="*/ 463440 h 1392418"/>
                  <a:gd name="connsiteX25" fmla="*/ 544865 w 1631457"/>
                  <a:gd name="connsiteY25" fmla="*/ 368438 h 1392418"/>
                  <a:gd name="connsiteX26" fmla="*/ 271732 w 1631457"/>
                  <a:gd name="connsiteY26" fmla="*/ 356562 h 1392418"/>
                  <a:gd name="connsiteX27" fmla="*/ 206418 w 1631457"/>
                  <a:gd name="connsiteY27" fmla="*/ 374375 h 1392418"/>
                  <a:gd name="connsiteX0" fmla="*/ 182667 w 1631457"/>
                  <a:gd name="connsiteY0" fmla="*/ 445627 h 1376286"/>
                  <a:gd name="connsiteX1" fmla="*/ 212356 w 1631457"/>
                  <a:gd name="connsiteY1" fmla="*/ 611882 h 1376286"/>
                  <a:gd name="connsiteX2" fmla="*/ 331109 w 1631457"/>
                  <a:gd name="connsiteY2" fmla="*/ 671258 h 1376286"/>
                  <a:gd name="connsiteX3" fmla="*/ 432049 w 1631457"/>
                  <a:gd name="connsiteY3" fmla="*/ 647508 h 1376286"/>
                  <a:gd name="connsiteX4" fmla="*/ 432049 w 1631457"/>
                  <a:gd name="connsiteY4" fmla="*/ 528754 h 1376286"/>
                  <a:gd name="connsiteX5" fmla="*/ 313296 w 1631457"/>
                  <a:gd name="connsiteY5" fmla="*/ 439689 h 1376286"/>
                  <a:gd name="connsiteX6" fmla="*/ 224231 w 1631457"/>
                  <a:gd name="connsiteY6" fmla="*/ 415939 h 1376286"/>
                  <a:gd name="connsiteX7" fmla="*/ 105478 w 1631457"/>
                  <a:gd name="connsiteY7" fmla="*/ 427814 h 1376286"/>
                  <a:gd name="connsiteX8" fmla="*/ 16413 w 1631457"/>
                  <a:gd name="connsiteY8" fmla="*/ 552505 h 1376286"/>
                  <a:gd name="connsiteX9" fmla="*/ 34226 w 1631457"/>
                  <a:gd name="connsiteY9" fmla="*/ 855326 h 1376286"/>
                  <a:gd name="connsiteX10" fmla="*/ 348922 w 1631457"/>
                  <a:gd name="connsiteY10" fmla="*/ 1128458 h 1376286"/>
                  <a:gd name="connsiteX11" fmla="*/ 972376 w 1631457"/>
                  <a:gd name="connsiteY11" fmla="*/ 1365965 h 1376286"/>
                  <a:gd name="connsiteX12" fmla="*/ 1275198 w 1631457"/>
                  <a:gd name="connsiteY12" fmla="*/ 1318463 h 1376286"/>
                  <a:gd name="connsiteX13" fmla="*/ 1453327 w 1631457"/>
                  <a:gd name="connsiteY13" fmla="*/ 1181897 h 1376286"/>
                  <a:gd name="connsiteX14" fmla="*/ 1631457 w 1631457"/>
                  <a:gd name="connsiteY14" fmla="*/ 950328 h 1376286"/>
                  <a:gd name="connsiteX15" fmla="*/ 1453327 w 1631457"/>
                  <a:gd name="connsiteY15" fmla="*/ 510942 h 1376286"/>
                  <a:gd name="connsiteX16" fmla="*/ 978314 w 1631457"/>
                  <a:gd name="connsiteY16" fmla="*/ 136869 h 1376286"/>
                  <a:gd name="connsiteX17" fmla="*/ 497363 w 1631457"/>
                  <a:gd name="connsiteY17" fmla="*/ 302 h 1376286"/>
                  <a:gd name="connsiteX18" fmla="*/ 99540 w 1631457"/>
                  <a:gd name="connsiteY18" fmla="*/ 166557 h 1376286"/>
                  <a:gd name="connsiteX19" fmla="*/ 123291 w 1631457"/>
                  <a:gd name="connsiteY19" fmla="*/ 368437 h 1376286"/>
                  <a:gd name="connsiteX20" fmla="*/ 301421 w 1631457"/>
                  <a:gd name="connsiteY20" fmla="*/ 516879 h 1376286"/>
                  <a:gd name="connsiteX21" fmla="*/ 627992 w 1631457"/>
                  <a:gd name="connsiteY21" fmla="*/ 623757 h 1376286"/>
                  <a:gd name="connsiteX22" fmla="*/ 871436 w 1631457"/>
                  <a:gd name="connsiteY22" fmla="*/ 677196 h 1376286"/>
                  <a:gd name="connsiteX23" fmla="*/ 972376 w 1631457"/>
                  <a:gd name="connsiteY23" fmla="*/ 623757 h 1376286"/>
                  <a:gd name="connsiteX24" fmla="*/ 764558 w 1631457"/>
                  <a:gd name="connsiteY24" fmla="*/ 463440 h 1376286"/>
                  <a:gd name="connsiteX25" fmla="*/ 544865 w 1631457"/>
                  <a:gd name="connsiteY25" fmla="*/ 368438 h 1376286"/>
                  <a:gd name="connsiteX26" fmla="*/ 271732 w 1631457"/>
                  <a:gd name="connsiteY26" fmla="*/ 356562 h 1376286"/>
                  <a:gd name="connsiteX27" fmla="*/ 206418 w 1631457"/>
                  <a:gd name="connsiteY27" fmla="*/ 374375 h 1376286"/>
                  <a:gd name="connsiteX0" fmla="*/ 182667 w 1631457"/>
                  <a:gd name="connsiteY0" fmla="*/ 445627 h 1319973"/>
                  <a:gd name="connsiteX1" fmla="*/ 212356 w 1631457"/>
                  <a:gd name="connsiteY1" fmla="*/ 611882 h 1319973"/>
                  <a:gd name="connsiteX2" fmla="*/ 331109 w 1631457"/>
                  <a:gd name="connsiteY2" fmla="*/ 671258 h 1319973"/>
                  <a:gd name="connsiteX3" fmla="*/ 432049 w 1631457"/>
                  <a:gd name="connsiteY3" fmla="*/ 647508 h 1319973"/>
                  <a:gd name="connsiteX4" fmla="*/ 432049 w 1631457"/>
                  <a:gd name="connsiteY4" fmla="*/ 528754 h 1319973"/>
                  <a:gd name="connsiteX5" fmla="*/ 313296 w 1631457"/>
                  <a:gd name="connsiteY5" fmla="*/ 439689 h 1319973"/>
                  <a:gd name="connsiteX6" fmla="*/ 224231 w 1631457"/>
                  <a:gd name="connsiteY6" fmla="*/ 415939 h 1319973"/>
                  <a:gd name="connsiteX7" fmla="*/ 105478 w 1631457"/>
                  <a:gd name="connsiteY7" fmla="*/ 427814 h 1319973"/>
                  <a:gd name="connsiteX8" fmla="*/ 16413 w 1631457"/>
                  <a:gd name="connsiteY8" fmla="*/ 552505 h 1319973"/>
                  <a:gd name="connsiteX9" fmla="*/ 34226 w 1631457"/>
                  <a:gd name="connsiteY9" fmla="*/ 855326 h 1319973"/>
                  <a:gd name="connsiteX10" fmla="*/ 348922 w 1631457"/>
                  <a:gd name="connsiteY10" fmla="*/ 1128458 h 1319973"/>
                  <a:gd name="connsiteX11" fmla="*/ 835810 w 1631457"/>
                  <a:gd name="connsiteY11" fmla="*/ 1247212 h 1319973"/>
                  <a:gd name="connsiteX12" fmla="*/ 1275198 w 1631457"/>
                  <a:gd name="connsiteY12" fmla="*/ 1318463 h 1319973"/>
                  <a:gd name="connsiteX13" fmla="*/ 1453327 w 1631457"/>
                  <a:gd name="connsiteY13" fmla="*/ 1181897 h 1319973"/>
                  <a:gd name="connsiteX14" fmla="*/ 1631457 w 1631457"/>
                  <a:gd name="connsiteY14" fmla="*/ 950328 h 1319973"/>
                  <a:gd name="connsiteX15" fmla="*/ 1453327 w 1631457"/>
                  <a:gd name="connsiteY15" fmla="*/ 510942 h 1319973"/>
                  <a:gd name="connsiteX16" fmla="*/ 978314 w 1631457"/>
                  <a:gd name="connsiteY16" fmla="*/ 136869 h 1319973"/>
                  <a:gd name="connsiteX17" fmla="*/ 497363 w 1631457"/>
                  <a:gd name="connsiteY17" fmla="*/ 302 h 1319973"/>
                  <a:gd name="connsiteX18" fmla="*/ 99540 w 1631457"/>
                  <a:gd name="connsiteY18" fmla="*/ 166557 h 1319973"/>
                  <a:gd name="connsiteX19" fmla="*/ 123291 w 1631457"/>
                  <a:gd name="connsiteY19" fmla="*/ 368437 h 1319973"/>
                  <a:gd name="connsiteX20" fmla="*/ 301421 w 1631457"/>
                  <a:gd name="connsiteY20" fmla="*/ 516879 h 1319973"/>
                  <a:gd name="connsiteX21" fmla="*/ 627992 w 1631457"/>
                  <a:gd name="connsiteY21" fmla="*/ 623757 h 1319973"/>
                  <a:gd name="connsiteX22" fmla="*/ 871436 w 1631457"/>
                  <a:gd name="connsiteY22" fmla="*/ 677196 h 1319973"/>
                  <a:gd name="connsiteX23" fmla="*/ 972376 w 1631457"/>
                  <a:gd name="connsiteY23" fmla="*/ 623757 h 1319973"/>
                  <a:gd name="connsiteX24" fmla="*/ 764558 w 1631457"/>
                  <a:gd name="connsiteY24" fmla="*/ 463440 h 1319973"/>
                  <a:gd name="connsiteX25" fmla="*/ 544865 w 1631457"/>
                  <a:gd name="connsiteY25" fmla="*/ 368438 h 1319973"/>
                  <a:gd name="connsiteX26" fmla="*/ 271732 w 1631457"/>
                  <a:gd name="connsiteY26" fmla="*/ 356562 h 1319973"/>
                  <a:gd name="connsiteX27" fmla="*/ 206418 w 1631457"/>
                  <a:gd name="connsiteY27" fmla="*/ 374375 h 1319973"/>
                  <a:gd name="connsiteX0" fmla="*/ 182667 w 1631457"/>
                  <a:gd name="connsiteY0" fmla="*/ 445627 h 1325906"/>
                  <a:gd name="connsiteX1" fmla="*/ 212356 w 1631457"/>
                  <a:gd name="connsiteY1" fmla="*/ 611882 h 1325906"/>
                  <a:gd name="connsiteX2" fmla="*/ 331109 w 1631457"/>
                  <a:gd name="connsiteY2" fmla="*/ 671258 h 1325906"/>
                  <a:gd name="connsiteX3" fmla="*/ 432049 w 1631457"/>
                  <a:gd name="connsiteY3" fmla="*/ 647508 h 1325906"/>
                  <a:gd name="connsiteX4" fmla="*/ 432049 w 1631457"/>
                  <a:gd name="connsiteY4" fmla="*/ 528754 h 1325906"/>
                  <a:gd name="connsiteX5" fmla="*/ 313296 w 1631457"/>
                  <a:gd name="connsiteY5" fmla="*/ 439689 h 1325906"/>
                  <a:gd name="connsiteX6" fmla="*/ 224231 w 1631457"/>
                  <a:gd name="connsiteY6" fmla="*/ 415939 h 1325906"/>
                  <a:gd name="connsiteX7" fmla="*/ 105478 w 1631457"/>
                  <a:gd name="connsiteY7" fmla="*/ 427814 h 1325906"/>
                  <a:gd name="connsiteX8" fmla="*/ 16413 w 1631457"/>
                  <a:gd name="connsiteY8" fmla="*/ 552505 h 1325906"/>
                  <a:gd name="connsiteX9" fmla="*/ 34226 w 1631457"/>
                  <a:gd name="connsiteY9" fmla="*/ 855326 h 1325906"/>
                  <a:gd name="connsiteX10" fmla="*/ 348922 w 1631457"/>
                  <a:gd name="connsiteY10" fmla="*/ 1128458 h 1325906"/>
                  <a:gd name="connsiteX11" fmla="*/ 835810 w 1631457"/>
                  <a:gd name="connsiteY11" fmla="*/ 1288776 h 1325906"/>
                  <a:gd name="connsiteX12" fmla="*/ 1275198 w 1631457"/>
                  <a:gd name="connsiteY12" fmla="*/ 1318463 h 1325906"/>
                  <a:gd name="connsiteX13" fmla="*/ 1453327 w 1631457"/>
                  <a:gd name="connsiteY13" fmla="*/ 1181897 h 1325906"/>
                  <a:gd name="connsiteX14" fmla="*/ 1631457 w 1631457"/>
                  <a:gd name="connsiteY14" fmla="*/ 950328 h 1325906"/>
                  <a:gd name="connsiteX15" fmla="*/ 1453327 w 1631457"/>
                  <a:gd name="connsiteY15" fmla="*/ 510942 h 1325906"/>
                  <a:gd name="connsiteX16" fmla="*/ 978314 w 1631457"/>
                  <a:gd name="connsiteY16" fmla="*/ 136869 h 1325906"/>
                  <a:gd name="connsiteX17" fmla="*/ 497363 w 1631457"/>
                  <a:gd name="connsiteY17" fmla="*/ 302 h 1325906"/>
                  <a:gd name="connsiteX18" fmla="*/ 99540 w 1631457"/>
                  <a:gd name="connsiteY18" fmla="*/ 166557 h 1325906"/>
                  <a:gd name="connsiteX19" fmla="*/ 123291 w 1631457"/>
                  <a:gd name="connsiteY19" fmla="*/ 368437 h 1325906"/>
                  <a:gd name="connsiteX20" fmla="*/ 301421 w 1631457"/>
                  <a:gd name="connsiteY20" fmla="*/ 516879 h 1325906"/>
                  <a:gd name="connsiteX21" fmla="*/ 627992 w 1631457"/>
                  <a:gd name="connsiteY21" fmla="*/ 623757 h 1325906"/>
                  <a:gd name="connsiteX22" fmla="*/ 871436 w 1631457"/>
                  <a:gd name="connsiteY22" fmla="*/ 677196 h 1325906"/>
                  <a:gd name="connsiteX23" fmla="*/ 972376 w 1631457"/>
                  <a:gd name="connsiteY23" fmla="*/ 623757 h 1325906"/>
                  <a:gd name="connsiteX24" fmla="*/ 764558 w 1631457"/>
                  <a:gd name="connsiteY24" fmla="*/ 463440 h 1325906"/>
                  <a:gd name="connsiteX25" fmla="*/ 544865 w 1631457"/>
                  <a:gd name="connsiteY25" fmla="*/ 368438 h 1325906"/>
                  <a:gd name="connsiteX26" fmla="*/ 271732 w 1631457"/>
                  <a:gd name="connsiteY26" fmla="*/ 356562 h 1325906"/>
                  <a:gd name="connsiteX27" fmla="*/ 206418 w 1631457"/>
                  <a:gd name="connsiteY27" fmla="*/ 374375 h 1325906"/>
                  <a:gd name="connsiteX0" fmla="*/ 182667 w 1631457"/>
                  <a:gd name="connsiteY0" fmla="*/ 445627 h 1308822"/>
                  <a:gd name="connsiteX1" fmla="*/ 212356 w 1631457"/>
                  <a:gd name="connsiteY1" fmla="*/ 611882 h 1308822"/>
                  <a:gd name="connsiteX2" fmla="*/ 331109 w 1631457"/>
                  <a:gd name="connsiteY2" fmla="*/ 671258 h 1308822"/>
                  <a:gd name="connsiteX3" fmla="*/ 432049 w 1631457"/>
                  <a:gd name="connsiteY3" fmla="*/ 647508 h 1308822"/>
                  <a:gd name="connsiteX4" fmla="*/ 432049 w 1631457"/>
                  <a:gd name="connsiteY4" fmla="*/ 528754 h 1308822"/>
                  <a:gd name="connsiteX5" fmla="*/ 313296 w 1631457"/>
                  <a:gd name="connsiteY5" fmla="*/ 439689 h 1308822"/>
                  <a:gd name="connsiteX6" fmla="*/ 224231 w 1631457"/>
                  <a:gd name="connsiteY6" fmla="*/ 415939 h 1308822"/>
                  <a:gd name="connsiteX7" fmla="*/ 105478 w 1631457"/>
                  <a:gd name="connsiteY7" fmla="*/ 427814 h 1308822"/>
                  <a:gd name="connsiteX8" fmla="*/ 16413 w 1631457"/>
                  <a:gd name="connsiteY8" fmla="*/ 552505 h 1308822"/>
                  <a:gd name="connsiteX9" fmla="*/ 34226 w 1631457"/>
                  <a:gd name="connsiteY9" fmla="*/ 855326 h 1308822"/>
                  <a:gd name="connsiteX10" fmla="*/ 348922 w 1631457"/>
                  <a:gd name="connsiteY10" fmla="*/ 1128458 h 1308822"/>
                  <a:gd name="connsiteX11" fmla="*/ 835810 w 1631457"/>
                  <a:gd name="connsiteY11" fmla="*/ 1288776 h 1308822"/>
                  <a:gd name="connsiteX12" fmla="*/ 1251448 w 1631457"/>
                  <a:gd name="connsiteY12" fmla="*/ 1294712 h 1308822"/>
                  <a:gd name="connsiteX13" fmla="*/ 1453327 w 1631457"/>
                  <a:gd name="connsiteY13" fmla="*/ 1181897 h 1308822"/>
                  <a:gd name="connsiteX14" fmla="*/ 1631457 w 1631457"/>
                  <a:gd name="connsiteY14" fmla="*/ 950328 h 1308822"/>
                  <a:gd name="connsiteX15" fmla="*/ 1453327 w 1631457"/>
                  <a:gd name="connsiteY15" fmla="*/ 510942 h 1308822"/>
                  <a:gd name="connsiteX16" fmla="*/ 978314 w 1631457"/>
                  <a:gd name="connsiteY16" fmla="*/ 136869 h 1308822"/>
                  <a:gd name="connsiteX17" fmla="*/ 497363 w 1631457"/>
                  <a:gd name="connsiteY17" fmla="*/ 302 h 1308822"/>
                  <a:gd name="connsiteX18" fmla="*/ 99540 w 1631457"/>
                  <a:gd name="connsiteY18" fmla="*/ 166557 h 1308822"/>
                  <a:gd name="connsiteX19" fmla="*/ 123291 w 1631457"/>
                  <a:gd name="connsiteY19" fmla="*/ 368437 h 1308822"/>
                  <a:gd name="connsiteX20" fmla="*/ 301421 w 1631457"/>
                  <a:gd name="connsiteY20" fmla="*/ 516879 h 1308822"/>
                  <a:gd name="connsiteX21" fmla="*/ 627992 w 1631457"/>
                  <a:gd name="connsiteY21" fmla="*/ 623757 h 1308822"/>
                  <a:gd name="connsiteX22" fmla="*/ 871436 w 1631457"/>
                  <a:gd name="connsiteY22" fmla="*/ 677196 h 1308822"/>
                  <a:gd name="connsiteX23" fmla="*/ 972376 w 1631457"/>
                  <a:gd name="connsiteY23" fmla="*/ 623757 h 1308822"/>
                  <a:gd name="connsiteX24" fmla="*/ 764558 w 1631457"/>
                  <a:gd name="connsiteY24" fmla="*/ 463440 h 1308822"/>
                  <a:gd name="connsiteX25" fmla="*/ 544865 w 1631457"/>
                  <a:gd name="connsiteY25" fmla="*/ 368438 h 1308822"/>
                  <a:gd name="connsiteX26" fmla="*/ 271732 w 1631457"/>
                  <a:gd name="connsiteY26" fmla="*/ 356562 h 1308822"/>
                  <a:gd name="connsiteX27" fmla="*/ 206418 w 1631457"/>
                  <a:gd name="connsiteY27" fmla="*/ 374375 h 1308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31457" h="1308822">
                    <a:moveTo>
                      <a:pt x="182667" y="445627"/>
                    </a:moveTo>
                    <a:cubicBezTo>
                      <a:pt x="181677" y="505993"/>
                      <a:pt x="187616" y="574277"/>
                      <a:pt x="212356" y="611882"/>
                    </a:cubicBezTo>
                    <a:cubicBezTo>
                      <a:pt x="237096" y="649487"/>
                      <a:pt x="294494" y="665320"/>
                      <a:pt x="331109" y="671258"/>
                    </a:cubicBezTo>
                    <a:cubicBezTo>
                      <a:pt x="367724" y="677196"/>
                      <a:pt x="415226" y="671259"/>
                      <a:pt x="432049" y="647508"/>
                    </a:cubicBezTo>
                    <a:cubicBezTo>
                      <a:pt x="448872" y="623757"/>
                      <a:pt x="451841" y="563390"/>
                      <a:pt x="432049" y="528754"/>
                    </a:cubicBezTo>
                    <a:cubicBezTo>
                      <a:pt x="412257" y="494118"/>
                      <a:pt x="347932" y="458491"/>
                      <a:pt x="313296" y="439689"/>
                    </a:cubicBezTo>
                    <a:cubicBezTo>
                      <a:pt x="278660" y="420887"/>
                      <a:pt x="258867" y="417918"/>
                      <a:pt x="224231" y="415939"/>
                    </a:cubicBezTo>
                    <a:cubicBezTo>
                      <a:pt x="189595" y="413960"/>
                      <a:pt x="140114" y="405053"/>
                      <a:pt x="105478" y="427814"/>
                    </a:cubicBezTo>
                    <a:cubicBezTo>
                      <a:pt x="70842" y="450575"/>
                      <a:pt x="28288" y="481253"/>
                      <a:pt x="16413" y="552505"/>
                    </a:cubicBezTo>
                    <a:cubicBezTo>
                      <a:pt x="4538" y="623757"/>
                      <a:pt x="-21192" y="759334"/>
                      <a:pt x="34226" y="855326"/>
                    </a:cubicBezTo>
                    <a:cubicBezTo>
                      <a:pt x="89644" y="951318"/>
                      <a:pt x="215325" y="1056216"/>
                      <a:pt x="348922" y="1128458"/>
                    </a:cubicBezTo>
                    <a:cubicBezTo>
                      <a:pt x="482519" y="1200700"/>
                      <a:pt x="685389" y="1261067"/>
                      <a:pt x="835810" y="1288776"/>
                    </a:cubicBezTo>
                    <a:cubicBezTo>
                      <a:pt x="986231" y="1316485"/>
                      <a:pt x="1148529" y="1312525"/>
                      <a:pt x="1251448" y="1294712"/>
                    </a:cubicBezTo>
                    <a:cubicBezTo>
                      <a:pt x="1354367" y="1276899"/>
                      <a:pt x="1389992" y="1239294"/>
                      <a:pt x="1453327" y="1181897"/>
                    </a:cubicBezTo>
                    <a:cubicBezTo>
                      <a:pt x="1516662" y="1124500"/>
                      <a:pt x="1631457" y="1062154"/>
                      <a:pt x="1631457" y="950328"/>
                    </a:cubicBezTo>
                    <a:cubicBezTo>
                      <a:pt x="1631457" y="838502"/>
                      <a:pt x="1562184" y="646518"/>
                      <a:pt x="1453327" y="510942"/>
                    </a:cubicBezTo>
                    <a:cubicBezTo>
                      <a:pt x="1344470" y="375366"/>
                      <a:pt x="1137641" y="221976"/>
                      <a:pt x="978314" y="136869"/>
                    </a:cubicBezTo>
                    <a:cubicBezTo>
                      <a:pt x="818987" y="51762"/>
                      <a:pt x="643825" y="-4646"/>
                      <a:pt x="497363" y="302"/>
                    </a:cubicBezTo>
                    <a:cubicBezTo>
                      <a:pt x="350901" y="5250"/>
                      <a:pt x="161885" y="105201"/>
                      <a:pt x="99540" y="166557"/>
                    </a:cubicBezTo>
                    <a:cubicBezTo>
                      <a:pt x="37195" y="227913"/>
                      <a:pt x="89644" y="310050"/>
                      <a:pt x="123291" y="368437"/>
                    </a:cubicBezTo>
                    <a:cubicBezTo>
                      <a:pt x="156938" y="426824"/>
                      <a:pt x="217304" y="474326"/>
                      <a:pt x="301421" y="516879"/>
                    </a:cubicBezTo>
                    <a:cubicBezTo>
                      <a:pt x="385538" y="559432"/>
                      <a:pt x="532989" y="597037"/>
                      <a:pt x="627992" y="623757"/>
                    </a:cubicBezTo>
                    <a:cubicBezTo>
                      <a:pt x="722995" y="650477"/>
                      <a:pt x="814039" y="677196"/>
                      <a:pt x="871436" y="677196"/>
                    </a:cubicBezTo>
                    <a:cubicBezTo>
                      <a:pt x="928833" y="677196"/>
                      <a:pt x="990189" y="659383"/>
                      <a:pt x="972376" y="623757"/>
                    </a:cubicBezTo>
                    <a:cubicBezTo>
                      <a:pt x="954563" y="588131"/>
                      <a:pt x="835810" y="505993"/>
                      <a:pt x="764558" y="463440"/>
                    </a:cubicBezTo>
                    <a:cubicBezTo>
                      <a:pt x="693306" y="420887"/>
                      <a:pt x="544865" y="368438"/>
                      <a:pt x="544865" y="368438"/>
                    </a:cubicBezTo>
                    <a:cubicBezTo>
                      <a:pt x="462727" y="350625"/>
                      <a:pt x="328140" y="355573"/>
                      <a:pt x="271732" y="356562"/>
                    </a:cubicBezTo>
                    <a:cubicBezTo>
                      <a:pt x="215324" y="357551"/>
                      <a:pt x="206418" y="374375"/>
                      <a:pt x="206418" y="374375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7" name="Přímá spojnice se šipkou 86"/>
              <p:cNvCxnSpPr/>
              <p:nvPr/>
            </p:nvCxnSpPr>
            <p:spPr>
              <a:xfrm>
                <a:off x="2216416" y="4147581"/>
                <a:ext cx="306579" cy="3432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TextovéPole 88"/>
          <p:cNvSpPr txBox="1"/>
          <p:nvPr/>
        </p:nvSpPr>
        <p:spPr>
          <a:xfrm>
            <a:off x="5846995" y="116632"/>
            <a:ext cx="34055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Všimněte si vzhledu EKG ve svodu II a </a:t>
            </a:r>
            <a:r>
              <a:rPr lang="cs-CZ" sz="2000" dirty="0" err="1"/>
              <a:t>aVR</a:t>
            </a:r>
            <a:r>
              <a:rPr lang="cs-CZ" sz="2000" dirty="0"/>
              <a:t>. Oba svody se dívají na elektrickou srdeční aktivitu z podobného úhlu (odchylka jen 30°), ale </a:t>
            </a:r>
            <a:r>
              <a:rPr lang="cs-CZ" sz="2000" dirty="0" err="1"/>
              <a:t>aVR</a:t>
            </a:r>
            <a:r>
              <a:rPr lang="cs-CZ" sz="2000" dirty="0"/>
              <a:t> má opačnou polaritu (dívá se na srdce vzhůru nohama v porovnání s II). </a:t>
            </a:r>
          </a:p>
          <a:p>
            <a:r>
              <a:rPr lang="cs-CZ" sz="2000" dirty="0"/>
              <a:t>Proto jsou svody II a </a:t>
            </a:r>
            <a:r>
              <a:rPr lang="cs-CZ" sz="2000" dirty="0" err="1"/>
              <a:t>aVR</a:t>
            </a:r>
            <a:r>
              <a:rPr lang="cs-CZ" sz="2000" dirty="0"/>
              <a:t> podobné, jen vůči sobě zrcadlově obrácené. </a:t>
            </a:r>
          </a:p>
        </p:txBody>
      </p:sp>
      <p:pic>
        <p:nvPicPr>
          <p:cNvPr id="41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38438" r="79849" b="50691"/>
          <a:stretch/>
        </p:blipFill>
        <p:spPr bwMode="auto">
          <a:xfrm>
            <a:off x="6333328" y="4779938"/>
            <a:ext cx="2027583" cy="11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5806" r="79834" b="73486"/>
          <a:stretch/>
        </p:blipFill>
        <p:spPr bwMode="auto">
          <a:xfrm>
            <a:off x="6372200" y="3573016"/>
            <a:ext cx="1986794" cy="110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724128" y="5877272"/>
            <a:ext cx="3409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aVR</a:t>
            </a:r>
            <a:r>
              <a:rPr lang="cs-CZ" sz="2000" dirty="0"/>
              <a:t> má obvykle negativní T a P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-36512" y="6300609"/>
            <a:ext cx="9170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Díky jinému vzhledu má QRS v </a:t>
            </a:r>
            <a:r>
              <a:rPr lang="cs-CZ" sz="1600" dirty="0" err="1"/>
              <a:t>aVR</a:t>
            </a:r>
            <a:r>
              <a:rPr lang="cs-CZ" sz="1600" dirty="0"/>
              <a:t> a II svodu různý zápis. Čili, stejný elektrický děj v srdci má různý zápis jen díky tomu, že si kdysi </a:t>
            </a:r>
            <a:r>
              <a:rPr lang="cs-CZ" sz="1600" dirty="0" err="1"/>
              <a:t>elktrokardiologové</a:t>
            </a:r>
            <a:r>
              <a:rPr lang="cs-CZ" sz="1600" dirty="0"/>
              <a:t> řekli, že se jim líbí </a:t>
            </a:r>
            <a:r>
              <a:rPr lang="cs-CZ" sz="1600" dirty="0" err="1"/>
              <a:t>takováhle</a:t>
            </a:r>
            <a:r>
              <a:rPr lang="cs-CZ" sz="1600" dirty="0"/>
              <a:t> polarita svodů (a nebo způsob zápisu).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8261173" y="3851756"/>
            <a:ext cx="70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qRs</a:t>
            </a:r>
            <a:endParaRPr lang="cs-CZ" sz="20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8316416" y="5147900"/>
            <a:ext cx="7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rSr</a:t>
            </a:r>
            <a:r>
              <a:rPr lang="cs-CZ" sz="2000" dirty="0"/>
              <a:t>‘</a:t>
            </a:r>
          </a:p>
        </p:txBody>
      </p:sp>
      <p:sp>
        <p:nvSpPr>
          <p:cNvPr id="3" name="Ovál 2"/>
          <p:cNvSpPr/>
          <p:nvPr/>
        </p:nvSpPr>
        <p:spPr>
          <a:xfrm>
            <a:off x="3256951" y="4238563"/>
            <a:ext cx="932177" cy="106264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3811831" y="3411584"/>
            <a:ext cx="1380595" cy="106264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7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2063" y="5190291"/>
            <a:ext cx="83023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Věnčité (koronární) tepny vystupují z aorty (za chlopní) a zásobují srdeční sval krví. </a:t>
            </a:r>
            <a:r>
              <a:rPr lang="cs-CZ" sz="2000" dirty="0"/>
              <a:t>Hustá </a:t>
            </a:r>
            <a:r>
              <a:rPr lang="cs-CZ" sz="2000" dirty="0" err="1"/>
              <a:t>kapilarizace</a:t>
            </a:r>
            <a:r>
              <a:rPr lang="cs-CZ" sz="2000" dirty="0"/>
              <a:t> – poměr počtu svalových vláken ku kapilárám je cca 1:1. Žilní krev ústí do pravé síně, některá rovnou do komor.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3" y="260648"/>
            <a:ext cx="6728178" cy="488808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95536" y="6433591"/>
            <a:ext cx="8475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http://4.bp.blogspot.com/-r3IsX9XBJeg/TbdnDjCoe6I/AAAAAAAAAsg/bRfw5bo6hY8/s1600/Coronary+arteries.jpg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23727" y="2727676"/>
            <a:ext cx="2733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pravá koronární tepna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74361" y="1863580"/>
            <a:ext cx="26970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Levá koronární tepna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83079" y="639444"/>
            <a:ext cx="2509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aorta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6068" y="297031"/>
            <a:ext cx="478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Morfologie – koronární řečiště 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6419" r="5582"/>
          <a:stretch/>
        </p:blipFill>
        <p:spPr bwMode="auto">
          <a:xfrm>
            <a:off x="619430" y="820251"/>
            <a:ext cx="8201042" cy="59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46068" y="44624"/>
            <a:ext cx="4510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Určení elektrické osy srdeční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027984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44624"/>
            <a:ext cx="4622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Určení elektrické osy srdeční</a:t>
            </a:r>
            <a:r>
              <a:rPr lang="cs-CZ" sz="2000" dirty="0"/>
              <a:t> </a:t>
            </a:r>
          </a:p>
          <a:p>
            <a:r>
              <a:rPr lang="cs-CZ" sz="2000" dirty="0"/>
              <a:t>(frontální rovina, pro depolarizaci komor)</a:t>
            </a:r>
            <a:endParaRPr lang="cs-CZ" sz="2800" dirty="0"/>
          </a:p>
        </p:txBody>
      </p:sp>
      <p:pic>
        <p:nvPicPr>
          <p:cNvPr id="1026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50886" b="33006"/>
          <a:stretch/>
        </p:blipFill>
        <p:spPr bwMode="auto">
          <a:xfrm>
            <a:off x="35496" y="820251"/>
            <a:ext cx="627201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300192" y="90872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-1</a:t>
            </a:r>
          </a:p>
          <a:p>
            <a:r>
              <a:rPr lang="cs-CZ" dirty="0"/>
              <a:t>R = 6</a:t>
            </a:r>
          </a:p>
          <a:p>
            <a:r>
              <a:rPr lang="cs-CZ" dirty="0"/>
              <a:t>S = 0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46245" y="11912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03927" y="189058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-1</a:t>
            </a:r>
          </a:p>
          <a:p>
            <a:r>
              <a:rPr lang="cs-CZ" dirty="0"/>
              <a:t>R = 17</a:t>
            </a:r>
          </a:p>
          <a:p>
            <a:r>
              <a:rPr lang="cs-CZ" dirty="0"/>
              <a:t>S = -1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146244" y="2173088"/>
            <a:ext cx="117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15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18234" y="2872448"/>
            <a:ext cx="99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0</a:t>
            </a:r>
          </a:p>
          <a:p>
            <a:r>
              <a:rPr lang="cs-CZ" dirty="0"/>
              <a:t>R = 10</a:t>
            </a:r>
          </a:p>
          <a:p>
            <a:r>
              <a:rPr lang="cs-CZ" dirty="0"/>
              <a:t>S = -1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64288" y="3154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9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00192" y="385431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1</a:t>
            </a:r>
          </a:p>
          <a:p>
            <a:r>
              <a:rPr lang="cs-CZ" dirty="0"/>
              <a:t>R = -11</a:t>
            </a:r>
          </a:p>
          <a:p>
            <a:r>
              <a:rPr lang="cs-CZ" dirty="0"/>
              <a:t>S = 0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46244" y="4136816"/>
            <a:ext cx="13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-10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00192" y="483617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0</a:t>
            </a:r>
          </a:p>
          <a:p>
            <a:r>
              <a:rPr lang="cs-CZ" dirty="0"/>
              <a:t>R = -3</a:t>
            </a:r>
          </a:p>
          <a:p>
            <a:r>
              <a:rPr lang="cs-CZ" dirty="0"/>
              <a:t>S = 0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146245" y="51186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-3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300192" y="581803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-1</a:t>
            </a:r>
          </a:p>
          <a:p>
            <a:r>
              <a:rPr lang="cs-CZ" dirty="0"/>
              <a:t>R = 13</a:t>
            </a:r>
          </a:p>
          <a:p>
            <a:r>
              <a:rPr lang="cs-CZ" dirty="0"/>
              <a:t>S = -1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146245" y="6100542"/>
            <a:ext cx="117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261173" y="1188542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qR</a:t>
            </a:r>
            <a:r>
              <a:rPr lang="cs-CZ" dirty="0"/>
              <a:t>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261173" y="2170406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qRs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261173" y="315227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q</a:t>
            </a:r>
            <a:r>
              <a:rPr lang="cs-CZ" dirty="0" err="1"/>
              <a:t>Rs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261173" y="4134134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rS</a:t>
            </a:r>
            <a:r>
              <a:rPr lang="cs-CZ" sz="1200" dirty="0" err="1"/>
              <a:t>r</a:t>
            </a:r>
            <a:r>
              <a:rPr lang="cs-CZ" sz="1200" dirty="0"/>
              <a:t>‘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261173" y="5115998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q</a:t>
            </a:r>
            <a:r>
              <a:rPr lang="cs-CZ" sz="1400" dirty="0" err="1"/>
              <a:t>r</a:t>
            </a:r>
            <a:r>
              <a:rPr lang="cs-CZ" sz="1400" dirty="0"/>
              <a:t>‘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261173" y="609786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qRs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 flipH="1">
            <a:off x="8226992" y="476672"/>
            <a:ext cx="0" cy="6381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8352512" y="334397"/>
            <a:ext cx="8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 QRS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210264" y="44624"/>
            <a:ext cx="104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součet výchylek QRS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197120" y="234822"/>
            <a:ext cx="104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výchylky QRS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-95000" y="6575427"/>
            <a:ext cx="681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Pro zjednodušení výpočtu výchylek je Q první kmit, R druhý kmit a S třetí kmit</a:t>
            </a:r>
          </a:p>
        </p:txBody>
      </p:sp>
    </p:spTree>
    <p:extLst>
      <p:ext uri="{BB962C8B-B14F-4D97-AF65-F5344CB8AC3E}">
        <p14:creationId xmlns:p14="http://schemas.microsoft.com/office/powerpoint/2010/main" val="42780223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611560" y="722500"/>
            <a:ext cx="6389662" cy="6018868"/>
            <a:chOff x="1427766" y="66617"/>
            <a:chExt cx="11550868" cy="10880568"/>
          </a:xfrm>
        </p:grpSpPr>
        <p:cxnSp>
          <p:nvCxnSpPr>
            <p:cNvPr id="3" name="Přímá spojnice 2"/>
            <p:cNvCxnSpPr/>
            <p:nvPr/>
          </p:nvCxnSpPr>
          <p:spPr>
            <a:xfrm rot="600000">
              <a:off x="1431587" y="5113556"/>
              <a:ext cx="100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Přímá spojnice 3"/>
            <p:cNvCxnSpPr/>
            <p:nvPr/>
          </p:nvCxnSpPr>
          <p:spPr>
            <a:xfrm rot="600000">
              <a:off x="6471587" y="73556"/>
              <a:ext cx="0" cy="100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/>
            <p:cNvCxnSpPr/>
            <p:nvPr/>
          </p:nvCxnSpPr>
          <p:spPr>
            <a:xfrm rot="2400000">
              <a:off x="1429985" y="5111268"/>
              <a:ext cx="100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/>
            <p:nvPr/>
          </p:nvCxnSpPr>
          <p:spPr>
            <a:xfrm rot="2400000">
              <a:off x="6469985" y="71268"/>
              <a:ext cx="0" cy="100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rot="20400000" flipV="1">
              <a:off x="1428383" y="5108980"/>
              <a:ext cx="100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rot="20400000" flipV="1">
              <a:off x="6468383" y="68980"/>
              <a:ext cx="0" cy="100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200000">
              <a:off x="1431149" y="5111679"/>
              <a:ext cx="100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rot="1200000">
              <a:off x="6471149" y="71679"/>
              <a:ext cx="0" cy="100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rot="3000000">
              <a:off x="1429969" y="5109148"/>
              <a:ext cx="100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3000000">
              <a:off x="6469969" y="69148"/>
              <a:ext cx="0" cy="100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21000000" flipV="1">
              <a:off x="1428789" y="5106617"/>
              <a:ext cx="100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21000000" flipV="1">
              <a:off x="6468789" y="66617"/>
              <a:ext cx="0" cy="100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ál 14"/>
            <p:cNvSpPr/>
            <p:nvPr/>
          </p:nvSpPr>
          <p:spPr>
            <a:xfrm>
              <a:off x="1431716" y="72083"/>
              <a:ext cx="10080000" cy="1008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16" name="Ovál 15"/>
            <p:cNvSpPr/>
            <p:nvPr/>
          </p:nvSpPr>
          <p:spPr>
            <a:xfrm>
              <a:off x="1971716" y="612084"/>
              <a:ext cx="8999999" cy="900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cxnSp>
          <p:nvCxnSpPr>
            <p:cNvPr id="17" name="Přímá spojnice 16"/>
            <p:cNvCxnSpPr>
              <a:stCxn id="15" idx="2"/>
              <a:endCxn id="15" idx="6"/>
            </p:cNvCxnSpPr>
            <p:nvPr/>
          </p:nvCxnSpPr>
          <p:spPr>
            <a:xfrm>
              <a:off x="1431716" y="5112083"/>
              <a:ext cx="100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 rot="19800000" flipV="1">
              <a:off x="6467766" y="68133"/>
              <a:ext cx="0" cy="100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 rot="1800000">
              <a:off x="6469741" y="70108"/>
              <a:ext cx="0" cy="100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vnoramenný trojúhelník 19"/>
            <p:cNvSpPr/>
            <p:nvPr/>
          </p:nvSpPr>
          <p:spPr>
            <a:xfrm rot="10800000">
              <a:off x="2620863" y="2878731"/>
              <a:ext cx="7704000" cy="6672700"/>
            </a:xfrm>
            <a:prstGeom prst="triangle">
              <a:avLst/>
            </a:prstGeom>
            <a:solidFill>
              <a:srgbClr val="E1FF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11631488" y="4794797"/>
              <a:ext cx="860896" cy="8345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0°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0998275" y="7444699"/>
              <a:ext cx="1209277" cy="8345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30°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8877434" y="9472902"/>
              <a:ext cx="1220196" cy="8345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60°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922488" y="10112613"/>
              <a:ext cx="1085747" cy="8345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90°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10934084" y="2035969"/>
              <a:ext cx="2044550" cy="8345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-30°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3268596" y="9546829"/>
              <a:ext cx="1413469" cy="8345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120°</a:t>
              </a:r>
            </a:p>
          </p:txBody>
        </p:sp>
        <p:cxnSp>
          <p:nvCxnSpPr>
            <p:cNvPr id="27" name="Přímá spojnice 26"/>
            <p:cNvCxnSpPr>
              <a:stCxn id="15" idx="0"/>
              <a:endCxn id="15" idx="4"/>
            </p:cNvCxnSpPr>
            <p:nvPr/>
          </p:nvCxnSpPr>
          <p:spPr>
            <a:xfrm>
              <a:off x="6471716" y="72083"/>
              <a:ext cx="0" cy="100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rot="1800000">
              <a:off x="1429741" y="5110108"/>
              <a:ext cx="100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 rot="19800000" flipV="1">
              <a:off x="1427766" y="5108133"/>
              <a:ext cx="100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29"/>
            <p:cNvSpPr txBox="1"/>
            <p:nvPr/>
          </p:nvSpPr>
          <p:spPr>
            <a:xfrm>
              <a:off x="6508491" y="1452211"/>
              <a:ext cx="1056913" cy="8345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974292" y="5219618"/>
              <a:ext cx="1056913" cy="8345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rgbClr val="0000FF"/>
                  </a:solidFill>
                </a:rPr>
                <a:t>II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8977740" y="5629368"/>
              <a:ext cx="1056913" cy="8345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rgbClr val="0000FF"/>
                  </a:solidFill>
                </a:rPr>
                <a:t>III</a:t>
              </a:r>
            </a:p>
          </p:txBody>
        </p:sp>
      </p:grpSp>
      <p:pic>
        <p:nvPicPr>
          <p:cNvPr id="34" name="Picture 2" descr="C:\Users\Johanka\Desktop\výuka\seminář\EKG\EKG scan\EKG 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36087" r="58180" b="60663"/>
          <a:stretch/>
        </p:blipFill>
        <p:spPr bwMode="auto">
          <a:xfrm rot="18008457">
            <a:off x="3169016" y="4906938"/>
            <a:ext cx="1839255" cy="1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Johanka\Desktop\výuka\seminář\EKG\EKG scan\EKG 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36087" r="58180" b="60663"/>
          <a:stretch/>
        </p:blipFill>
        <p:spPr bwMode="auto">
          <a:xfrm rot="18008457">
            <a:off x="4116915" y="3270638"/>
            <a:ext cx="1839255" cy="1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Johanka\Desktop\výuka\seminář\EKG\EKG scan\EKG 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36087" r="58180" b="60663"/>
          <a:stretch/>
        </p:blipFill>
        <p:spPr bwMode="auto">
          <a:xfrm rot="3591543" flipV="1">
            <a:off x="859191" y="3270638"/>
            <a:ext cx="1839255" cy="1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Johanka\Desktop\výuka\seminář\EKG\EKG scan\EKG 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36087" r="58180" b="60663"/>
          <a:stretch/>
        </p:blipFill>
        <p:spPr bwMode="auto">
          <a:xfrm rot="3591543" flipV="1">
            <a:off x="1790558" y="4899400"/>
            <a:ext cx="1839255" cy="1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Johanka\Desktop\výuka\seminář\EKG\EKG scan\EKG 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36087" r="58180" b="60663"/>
          <a:stretch/>
        </p:blipFill>
        <p:spPr bwMode="auto">
          <a:xfrm rot="10800000" flipV="1">
            <a:off x="1543658" y="2072549"/>
            <a:ext cx="1839255" cy="1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Johanka\Desktop\výuka\seminář\EKG\EKG scan\EKG 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36087" r="58180" b="60663"/>
          <a:stretch/>
        </p:blipFill>
        <p:spPr bwMode="auto">
          <a:xfrm rot="10800000" flipV="1">
            <a:off x="3442159" y="2079898"/>
            <a:ext cx="1839255" cy="1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1077516" y="222391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–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131948" y="1866341"/>
            <a:ext cx="40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+</a:t>
            </a:r>
            <a:endParaRPr lang="cs-CZ" sz="1400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5364088" y="227809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–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346770" y="190357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–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040782" y="5601702"/>
            <a:ext cx="40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+</a:t>
            </a:r>
            <a:endParaRPr lang="cs-CZ" sz="1400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418762" y="5604098"/>
            <a:ext cx="40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+</a:t>
            </a:r>
            <a:endParaRPr lang="cs-CZ" sz="1400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4497177" y="4181232"/>
            <a:ext cx="318665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0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155082" y="1801391"/>
            <a:ext cx="318665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0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1893987" y="3999731"/>
            <a:ext cx="318665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3906237" y="2096402"/>
            <a:ext cx="0" cy="27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H="1" flipV="1">
            <a:off x="3939734" y="4830941"/>
            <a:ext cx="257596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55" idx="7"/>
          </p:cNvCxnSpPr>
          <p:nvPr/>
        </p:nvCxnSpPr>
        <p:spPr>
          <a:xfrm flipH="1">
            <a:off x="2866510" y="4785779"/>
            <a:ext cx="1097067" cy="6438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>
            <a:off x="3419872" y="3510821"/>
            <a:ext cx="849636" cy="225945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ál 54"/>
          <p:cNvSpPr/>
          <p:nvPr/>
        </p:nvSpPr>
        <p:spPr>
          <a:xfrm>
            <a:off x="3836595" y="4764799"/>
            <a:ext cx="148769" cy="1432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2473102" y="5301208"/>
            <a:ext cx="481731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15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234285" y="4797152"/>
            <a:ext cx="481731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9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3730229" y="1772816"/>
            <a:ext cx="481731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5</a:t>
            </a:r>
          </a:p>
        </p:txBody>
      </p:sp>
      <p:sp>
        <p:nvSpPr>
          <p:cNvPr id="63" name="Obdélník 62"/>
          <p:cNvSpPr/>
          <p:nvPr/>
        </p:nvSpPr>
        <p:spPr>
          <a:xfrm>
            <a:off x="35496" y="25460"/>
            <a:ext cx="8374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Určení elektrické osy srdeční</a:t>
            </a:r>
            <a:r>
              <a:rPr lang="cs-CZ" sz="2400" dirty="0"/>
              <a:t> – postup z praktik</a:t>
            </a:r>
          </a:p>
        </p:txBody>
      </p:sp>
      <p:sp>
        <p:nvSpPr>
          <p:cNvPr id="64" name="Oblouk 63"/>
          <p:cNvSpPr/>
          <p:nvPr/>
        </p:nvSpPr>
        <p:spPr>
          <a:xfrm rot="19894142">
            <a:off x="2778663" y="5077189"/>
            <a:ext cx="504000" cy="504000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louk 64"/>
          <p:cNvSpPr/>
          <p:nvPr/>
        </p:nvSpPr>
        <p:spPr>
          <a:xfrm rot="10800000">
            <a:off x="3648417" y="2049849"/>
            <a:ext cx="504000" cy="504000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3040138" y="5175521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7" name="Ovál 66"/>
          <p:cNvSpPr/>
          <p:nvPr/>
        </p:nvSpPr>
        <p:spPr>
          <a:xfrm>
            <a:off x="3782012" y="2372122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9" name="Přímá spojnice 68"/>
          <p:cNvCxnSpPr/>
          <p:nvPr/>
        </p:nvCxnSpPr>
        <p:spPr>
          <a:xfrm>
            <a:off x="3779912" y="2675110"/>
            <a:ext cx="216024" cy="177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>
            <a:off x="3779912" y="2747118"/>
            <a:ext cx="216024" cy="177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>
            <a:off x="3266331" y="2636912"/>
            <a:ext cx="216024" cy="177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>
            <a:off x="3266331" y="2708920"/>
            <a:ext cx="216024" cy="177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5725121" y="5594400"/>
            <a:ext cx="3415009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Elektrická osa srdeční pro depolarizaci komor  ve frontální rovině je 70°</a:t>
            </a:r>
          </a:p>
        </p:txBody>
      </p:sp>
      <p:pic>
        <p:nvPicPr>
          <p:cNvPr id="75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5153397" y="3562110"/>
            <a:ext cx="492112" cy="9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1165469" y="3543002"/>
            <a:ext cx="314325" cy="110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9883" r="84417" b="84164"/>
          <a:stretch/>
        </p:blipFill>
        <p:spPr bwMode="auto">
          <a:xfrm>
            <a:off x="3070964" y="1191897"/>
            <a:ext cx="266700" cy="6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78"/>
          <p:cNvCxnSpPr/>
          <p:nvPr/>
        </p:nvCxnSpPr>
        <p:spPr>
          <a:xfrm>
            <a:off x="2342256" y="4123682"/>
            <a:ext cx="693693" cy="1177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H="1">
            <a:off x="4052674" y="4155398"/>
            <a:ext cx="399271" cy="7072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>
            <a:endCxn id="20" idx="3"/>
          </p:cNvCxnSpPr>
          <p:nvPr/>
        </p:nvCxnSpPr>
        <p:spPr>
          <a:xfrm flipH="1">
            <a:off x="3402386" y="2278094"/>
            <a:ext cx="498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638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délník 50"/>
          <p:cNvSpPr/>
          <p:nvPr/>
        </p:nvSpPr>
        <p:spPr>
          <a:xfrm>
            <a:off x="35496" y="-46548"/>
            <a:ext cx="8374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Určení elektrické osy srdeční</a:t>
            </a:r>
            <a:r>
              <a:rPr lang="cs-CZ" sz="2400" dirty="0"/>
              <a:t> – jiný postup</a:t>
            </a: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331640" y="457508"/>
            <a:ext cx="5480954" cy="5233725"/>
            <a:chOff x="179512" y="457508"/>
            <a:chExt cx="6586984" cy="6289866"/>
          </a:xfrm>
        </p:grpSpPr>
        <p:grpSp>
          <p:nvGrpSpPr>
            <p:cNvPr id="3" name="Skupina 2"/>
            <p:cNvGrpSpPr>
              <a:grpSpLocks noChangeAspect="1"/>
            </p:cNvGrpSpPr>
            <p:nvPr/>
          </p:nvGrpSpPr>
          <p:grpSpPr>
            <a:xfrm>
              <a:off x="227483" y="559259"/>
              <a:ext cx="6539013" cy="6188115"/>
              <a:chOff x="1433397" y="46093"/>
              <a:chExt cx="7205172" cy="6818525"/>
            </a:xfrm>
          </p:grpSpPr>
          <p:grpSp>
            <p:nvGrpSpPr>
              <p:cNvPr id="5" name="Skupina 4"/>
              <p:cNvGrpSpPr>
                <a:grpSpLocks noChangeAspect="1"/>
              </p:cNvGrpSpPr>
              <p:nvPr/>
            </p:nvGrpSpPr>
            <p:grpSpPr>
              <a:xfrm>
                <a:off x="1433397" y="46093"/>
                <a:ext cx="6611421" cy="6395550"/>
                <a:chOff x="1427766" y="66617"/>
                <a:chExt cx="11323142" cy="10953429"/>
              </a:xfrm>
            </p:grpSpPr>
            <p:cxnSp>
              <p:nvCxnSpPr>
                <p:cNvPr id="6" name="Přímá spojnice 5"/>
                <p:cNvCxnSpPr/>
                <p:nvPr/>
              </p:nvCxnSpPr>
              <p:spPr>
                <a:xfrm rot="600000">
                  <a:off x="1431587" y="5113556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Přímá spojnice 6"/>
                <p:cNvCxnSpPr/>
                <p:nvPr/>
              </p:nvCxnSpPr>
              <p:spPr>
                <a:xfrm rot="600000">
                  <a:off x="6471587" y="73556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Přímá spojnice 7"/>
                <p:cNvCxnSpPr/>
                <p:nvPr/>
              </p:nvCxnSpPr>
              <p:spPr>
                <a:xfrm rot="2400000">
                  <a:off x="1429985" y="511126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Přímá spojnice 8"/>
                <p:cNvCxnSpPr/>
                <p:nvPr/>
              </p:nvCxnSpPr>
              <p:spPr>
                <a:xfrm rot="2400000">
                  <a:off x="6469985" y="7126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Přímá spojnice 9"/>
                <p:cNvCxnSpPr/>
                <p:nvPr/>
              </p:nvCxnSpPr>
              <p:spPr>
                <a:xfrm rot="20400000" flipV="1">
                  <a:off x="1428383" y="5108980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Přímá spojnice 10"/>
                <p:cNvCxnSpPr/>
                <p:nvPr/>
              </p:nvCxnSpPr>
              <p:spPr>
                <a:xfrm rot="20400000" flipV="1">
                  <a:off x="6468383" y="68980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Přímá spojnice 11"/>
                <p:cNvCxnSpPr/>
                <p:nvPr/>
              </p:nvCxnSpPr>
              <p:spPr>
                <a:xfrm rot="1200000">
                  <a:off x="1431149" y="5111679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Přímá spojnice 12"/>
                <p:cNvCxnSpPr/>
                <p:nvPr/>
              </p:nvCxnSpPr>
              <p:spPr>
                <a:xfrm rot="1200000">
                  <a:off x="6471149" y="71679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Přímá spojnice 13"/>
                <p:cNvCxnSpPr/>
                <p:nvPr/>
              </p:nvCxnSpPr>
              <p:spPr>
                <a:xfrm rot="3000000">
                  <a:off x="1429969" y="510914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Přímá spojnice 14"/>
                <p:cNvCxnSpPr/>
                <p:nvPr/>
              </p:nvCxnSpPr>
              <p:spPr>
                <a:xfrm rot="3000000">
                  <a:off x="6469969" y="6914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Přímá spojnice 15"/>
                <p:cNvCxnSpPr/>
                <p:nvPr/>
              </p:nvCxnSpPr>
              <p:spPr>
                <a:xfrm rot="21000000" flipV="1">
                  <a:off x="1428789" y="5106617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Přímá spojnice 16"/>
                <p:cNvCxnSpPr/>
                <p:nvPr/>
              </p:nvCxnSpPr>
              <p:spPr>
                <a:xfrm rot="21000000" flipV="1">
                  <a:off x="6468789" y="66617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ál 17"/>
                <p:cNvSpPr/>
                <p:nvPr/>
              </p:nvSpPr>
              <p:spPr>
                <a:xfrm>
                  <a:off x="1431716" y="72083"/>
                  <a:ext cx="10080000" cy="100800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sp>
              <p:nvSpPr>
                <p:cNvPr id="19" name="Ovál 18"/>
                <p:cNvSpPr/>
                <p:nvPr/>
              </p:nvSpPr>
              <p:spPr>
                <a:xfrm>
                  <a:off x="1971716" y="612083"/>
                  <a:ext cx="9000000" cy="90000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400"/>
                </a:p>
              </p:txBody>
            </p:sp>
            <p:cxnSp>
              <p:nvCxnSpPr>
                <p:cNvPr id="20" name="Přímá spojnice 19"/>
                <p:cNvCxnSpPr>
                  <a:stCxn id="18" idx="2"/>
                  <a:endCxn id="18" idx="6"/>
                </p:cNvCxnSpPr>
                <p:nvPr/>
              </p:nvCxnSpPr>
              <p:spPr>
                <a:xfrm>
                  <a:off x="1431716" y="5112083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Přímá spojnice 20"/>
                <p:cNvCxnSpPr/>
                <p:nvPr/>
              </p:nvCxnSpPr>
              <p:spPr>
                <a:xfrm rot="19800000" flipV="1">
                  <a:off x="6467766" y="68133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nice 21"/>
                <p:cNvCxnSpPr/>
                <p:nvPr/>
              </p:nvCxnSpPr>
              <p:spPr>
                <a:xfrm rot="1800000">
                  <a:off x="6469741" y="70108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ovéPole 22"/>
                <p:cNvSpPr txBox="1"/>
                <p:nvPr/>
              </p:nvSpPr>
              <p:spPr>
                <a:xfrm>
                  <a:off x="11631488" y="4794796"/>
                  <a:ext cx="1000958" cy="907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/>
                    <a:t>I</a:t>
                  </a:r>
                </a:p>
              </p:txBody>
            </p:sp>
            <p:sp>
              <p:nvSpPr>
                <p:cNvPr id="24" name="TextovéPole 23"/>
                <p:cNvSpPr txBox="1"/>
                <p:nvPr/>
              </p:nvSpPr>
              <p:spPr>
                <a:xfrm>
                  <a:off x="10998272" y="7444699"/>
                  <a:ext cx="1752636" cy="907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 err="1"/>
                    <a:t>aVR</a:t>
                  </a:r>
                  <a:endParaRPr lang="cs-CZ" sz="2000" dirty="0"/>
                </a:p>
              </p:txBody>
            </p:sp>
            <p:sp>
              <p:nvSpPr>
                <p:cNvPr id="25" name="TextovéPole 24"/>
                <p:cNvSpPr txBox="1"/>
                <p:nvPr/>
              </p:nvSpPr>
              <p:spPr>
                <a:xfrm>
                  <a:off x="8929091" y="9472903"/>
                  <a:ext cx="1401758" cy="907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/>
                    <a:t>II </a:t>
                  </a:r>
                </a:p>
              </p:txBody>
            </p:sp>
            <p:sp>
              <p:nvSpPr>
                <p:cNvPr id="26" name="TextovéPole 25"/>
                <p:cNvSpPr txBox="1"/>
                <p:nvPr/>
              </p:nvSpPr>
              <p:spPr>
                <a:xfrm>
                  <a:off x="5381048" y="10112614"/>
                  <a:ext cx="2262595" cy="907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 err="1"/>
                    <a:t>aVF</a:t>
                  </a:r>
                  <a:endParaRPr lang="cs-CZ" sz="2000" dirty="0"/>
                </a:p>
              </p:txBody>
            </p:sp>
            <p:sp>
              <p:nvSpPr>
                <p:cNvPr id="27" name="TextovéPole 26"/>
                <p:cNvSpPr txBox="1"/>
                <p:nvPr/>
              </p:nvSpPr>
              <p:spPr>
                <a:xfrm>
                  <a:off x="10998272" y="2122059"/>
                  <a:ext cx="1634176" cy="907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 err="1"/>
                    <a:t>aVL</a:t>
                  </a:r>
                  <a:endParaRPr lang="cs-CZ" sz="2000" dirty="0"/>
                </a:p>
              </p:txBody>
            </p:sp>
            <p:sp>
              <p:nvSpPr>
                <p:cNvPr id="28" name="TextovéPole 27"/>
                <p:cNvSpPr txBox="1"/>
                <p:nvPr/>
              </p:nvSpPr>
              <p:spPr>
                <a:xfrm>
                  <a:off x="3600500" y="9546829"/>
                  <a:ext cx="1332102" cy="907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/>
                    <a:t>III</a:t>
                  </a:r>
                </a:p>
              </p:txBody>
            </p:sp>
            <p:cxnSp>
              <p:nvCxnSpPr>
                <p:cNvPr id="29" name="Přímá spojnice 28"/>
                <p:cNvCxnSpPr>
                  <a:stCxn id="18" idx="0"/>
                  <a:endCxn id="18" idx="4"/>
                </p:cNvCxnSpPr>
                <p:nvPr/>
              </p:nvCxnSpPr>
              <p:spPr>
                <a:xfrm>
                  <a:off x="6471716" y="72083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29"/>
                <p:cNvCxnSpPr/>
                <p:nvPr/>
              </p:nvCxnSpPr>
              <p:spPr>
                <a:xfrm rot="1800000">
                  <a:off x="1429741" y="5110108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/>
                <p:cNvCxnSpPr/>
                <p:nvPr/>
              </p:nvCxnSpPr>
              <p:spPr>
                <a:xfrm rot="19800000" flipV="1">
                  <a:off x="1427766" y="5108133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ovéPole 36"/>
              <p:cNvSpPr txBox="1">
                <a:spLocks noChangeAspect="1"/>
              </p:cNvSpPr>
              <p:nvPr/>
            </p:nvSpPr>
            <p:spPr>
              <a:xfrm>
                <a:off x="7912198" y="2736770"/>
                <a:ext cx="608455" cy="529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38" name="TextovéPole 37"/>
              <p:cNvSpPr txBox="1">
                <a:spLocks noChangeAspect="1"/>
              </p:cNvSpPr>
              <p:nvPr/>
            </p:nvSpPr>
            <p:spPr>
              <a:xfrm>
                <a:off x="7794283" y="4593677"/>
                <a:ext cx="844286" cy="529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39" name="TextovéPole 38"/>
              <p:cNvSpPr txBox="1">
                <a:spLocks noChangeAspect="1"/>
              </p:cNvSpPr>
              <p:nvPr/>
            </p:nvSpPr>
            <p:spPr>
              <a:xfrm>
                <a:off x="5971690" y="5934852"/>
                <a:ext cx="1091791" cy="529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40" name="TextovéPole 39"/>
              <p:cNvSpPr txBox="1">
                <a:spLocks noChangeAspect="1"/>
              </p:cNvSpPr>
              <p:nvPr/>
            </p:nvSpPr>
            <p:spPr>
              <a:xfrm>
                <a:off x="7648697" y="1256780"/>
                <a:ext cx="968495" cy="529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41" name="TextovéPole 40"/>
              <p:cNvSpPr txBox="1">
                <a:spLocks noChangeAspect="1"/>
              </p:cNvSpPr>
              <p:nvPr/>
            </p:nvSpPr>
            <p:spPr>
              <a:xfrm>
                <a:off x="2106580" y="6176763"/>
                <a:ext cx="968495" cy="529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sp>
            <p:nvSpPr>
              <p:cNvPr id="42" name="TextovéPole 41"/>
              <p:cNvSpPr txBox="1">
                <a:spLocks noChangeAspect="1"/>
              </p:cNvSpPr>
              <p:nvPr/>
            </p:nvSpPr>
            <p:spPr>
              <a:xfrm>
                <a:off x="4128616" y="6334781"/>
                <a:ext cx="968495" cy="529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90°</a:t>
                </a:r>
              </a:p>
            </p:txBody>
          </p:sp>
          <p:sp>
            <p:nvSpPr>
              <p:cNvPr id="43" name="Ovál 42"/>
              <p:cNvSpPr>
                <a:spLocks noChangeAspect="1"/>
              </p:cNvSpPr>
              <p:nvPr/>
            </p:nvSpPr>
            <p:spPr>
              <a:xfrm>
                <a:off x="3791383" y="3167255"/>
                <a:ext cx="148769" cy="14325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" name="Ovál 43"/>
              <p:cNvSpPr>
                <a:spLocks noChangeAspect="1"/>
              </p:cNvSpPr>
              <p:nvPr/>
            </p:nvSpPr>
            <p:spPr>
              <a:xfrm>
                <a:off x="5300790" y="2926678"/>
                <a:ext cx="148769" cy="14325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" name="Ovál 44"/>
              <p:cNvSpPr>
                <a:spLocks noChangeAspect="1"/>
              </p:cNvSpPr>
              <p:nvPr/>
            </p:nvSpPr>
            <p:spPr>
              <a:xfrm>
                <a:off x="5971689" y="3859299"/>
                <a:ext cx="148769" cy="14325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" name="Ovál 45"/>
              <p:cNvSpPr>
                <a:spLocks noChangeAspect="1"/>
              </p:cNvSpPr>
              <p:nvPr/>
            </p:nvSpPr>
            <p:spPr>
              <a:xfrm>
                <a:off x="3529940" y="4327498"/>
                <a:ext cx="148769" cy="14325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Ovál 46"/>
              <p:cNvSpPr>
                <a:spLocks noChangeAspect="1"/>
              </p:cNvSpPr>
              <p:nvPr/>
            </p:nvSpPr>
            <p:spPr>
              <a:xfrm>
                <a:off x="5689448" y="5365907"/>
                <a:ext cx="148769" cy="14325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Ovál 47"/>
              <p:cNvSpPr>
                <a:spLocks noChangeAspect="1"/>
              </p:cNvSpPr>
              <p:nvPr/>
            </p:nvSpPr>
            <p:spPr>
              <a:xfrm>
                <a:off x="4301796" y="5114578"/>
                <a:ext cx="148769" cy="14325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" name="Volný tvar 1"/>
              <p:cNvSpPr>
                <a:spLocks noChangeAspect="1"/>
              </p:cNvSpPr>
              <p:nvPr/>
            </p:nvSpPr>
            <p:spPr>
              <a:xfrm>
                <a:off x="3539191" y="2901497"/>
                <a:ext cx="2663756" cy="2793881"/>
              </a:xfrm>
              <a:custGeom>
                <a:avLst/>
                <a:gdLst>
                  <a:gd name="connsiteX0" fmla="*/ 915644 w 2682223"/>
                  <a:gd name="connsiteY0" fmla="*/ 101606 h 2617019"/>
                  <a:gd name="connsiteX1" fmla="*/ 575402 w 2682223"/>
                  <a:gd name="connsiteY1" fmla="*/ 176034 h 2617019"/>
                  <a:gd name="connsiteX2" fmla="*/ 362751 w 2682223"/>
                  <a:gd name="connsiteY2" fmla="*/ 409951 h 2617019"/>
                  <a:gd name="connsiteX3" fmla="*/ 1244 w 2682223"/>
                  <a:gd name="connsiteY3" fmla="*/ 1260555 h 2617019"/>
                  <a:gd name="connsiteX4" fmla="*/ 267058 w 2682223"/>
                  <a:gd name="connsiteY4" fmla="*/ 1855978 h 2617019"/>
                  <a:gd name="connsiteX5" fmla="*/ 851848 w 2682223"/>
                  <a:gd name="connsiteY5" fmla="*/ 2206853 h 2617019"/>
                  <a:gd name="connsiteX6" fmla="*/ 2308509 w 2682223"/>
                  <a:gd name="connsiteY6" fmla="*/ 2600258 h 2617019"/>
                  <a:gd name="connsiteX7" fmla="*/ 2659383 w 2682223"/>
                  <a:gd name="connsiteY7" fmla="*/ 1611430 h 2617019"/>
                  <a:gd name="connsiteX8" fmla="*/ 2574323 w 2682223"/>
                  <a:gd name="connsiteY8" fmla="*/ 845885 h 2617019"/>
                  <a:gd name="connsiteX9" fmla="*/ 1978900 w 2682223"/>
                  <a:gd name="connsiteY9" fmla="*/ 112239 h 2617019"/>
                  <a:gd name="connsiteX10" fmla="*/ 1192090 w 2682223"/>
                  <a:gd name="connsiteY10" fmla="*/ 5913 h 2617019"/>
                  <a:gd name="connsiteX11" fmla="*/ 990072 w 2682223"/>
                  <a:gd name="connsiteY11" fmla="*/ 144137 h 2617019"/>
                  <a:gd name="connsiteX0" fmla="*/ 915644 w 2682223"/>
                  <a:gd name="connsiteY0" fmla="*/ 101606 h 2617019"/>
                  <a:gd name="connsiteX1" fmla="*/ 575402 w 2682223"/>
                  <a:gd name="connsiteY1" fmla="*/ 176034 h 2617019"/>
                  <a:gd name="connsiteX2" fmla="*/ 362751 w 2682223"/>
                  <a:gd name="connsiteY2" fmla="*/ 409951 h 2617019"/>
                  <a:gd name="connsiteX3" fmla="*/ 1244 w 2682223"/>
                  <a:gd name="connsiteY3" fmla="*/ 1260555 h 2617019"/>
                  <a:gd name="connsiteX4" fmla="*/ 267058 w 2682223"/>
                  <a:gd name="connsiteY4" fmla="*/ 1855978 h 2617019"/>
                  <a:gd name="connsiteX5" fmla="*/ 851848 w 2682223"/>
                  <a:gd name="connsiteY5" fmla="*/ 2206853 h 2617019"/>
                  <a:gd name="connsiteX6" fmla="*/ 2308509 w 2682223"/>
                  <a:gd name="connsiteY6" fmla="*/ 2600258 h 2617019"/>
                  <a:gd name="connsiteX7" fmla="*/ 2659383 w 2682223"/>
                  <a:gd name="connsiteY7" fmla="*/ 1611430 h 2617019"/>
                  <a:gd name="connsiteX8" fmla="*/ 2574323 w 2682223"/>
                  <a:gd name="connsiteY8" fmla="*/ 845885 h 2617019"/>
                  <a:gd name="connsiteX9" fmla="*/ 1978900 w 2682223"/>
                  <a:gd name="connsiteY9" fmla="*/ 112239 h 2617019"/>
                  <a:gd name="connsiteX10" fmla="*/ 1372843 w 2682223"/>
                  <a:gd name="connsiteY10" fmla="*/ 5913 h 2617019"/>
                  <a:gd name="connsiteX11" fmla="*/ 990072 w 2682223"/>
                  <a:gd name="connsiteY11" fmla="*/ 144137 h 2617019"/>
                  <a:gd name="connsiteX0" fmla="*/ 915644 w 2736630"/>
                  <a:gd name="connsiteY0" fmla="*/ 101606 h 2616061"/>
                  <a:gd name="connsiteX1" fmla="*/ 575402 w 2736630"/>
                  <a:gd name="connsiteY1" fmla="*/ 176034 h 2616061"/>
                  <a:gd name="connsiteX2" fmla="*/ 362751 w 2736630"/>
                  <a:gd name="connsiteY2" fmla="*/ 409951 h 2616061"/>
                  <a:gd name="connsiteX3" fmla="*/ 1244 w 2736630"/>
                  <a:gd name="connsiteY3" fmla="*/ 1260555 h 2616061"/>
                  <a:gd name="connsiteX4" fmla="*/ 267058 w 2736630"/>
                  <a:gd name="connsiteY4" fmla="*/ 1855978 h 2616061"/>
                  <a:gd name="connsiteX5" fmla="*/ 851848 w 2736630"/>
                  <a:gd name="connsiteY5" fmla="*/ 2206853 h 2616061"/>
                  <a:gd name="connsiteX6" fmla="*/ 2308509 w 2736630"/>
                  <a:gd name="connsiteY6" fmla="*/ 2600258 h 2616061"/>
                  <a:gd name="connsiteX7" fmla="*/ 2723179 w 2736630"/>
                  <a:gd name="connsiteY7" fmla="*/ 1632695 h 2616061"/>
                  <a:gd name="connsiteX8" fmla="*/ 2574323 w 2736630"/>
                  <a:gd name="connsiteY8" fmla="*/ 845885 h 2616061"/>
                  <a:gd name="connsiteX9" fmla="*/ 1978900 w 2736630"/>
                  <a:gd name="connsiteY9" fmla="*/ 112239 h 2616061"/>
                  <a:gd name="connsiteX10" fmla="*/ 1372843 w 2736630"/>
                  <a:gd name="connsiteY10" fmla="*/ 5913 h 2616061"/>
                  <a:gd name="connsiteX11" fmla="*/ 990072 w 2736630"/>
                  <a:gd name="connsiteY11" fmla="*/ 144137 h 2616061"/>
                  <a:gd name="connsiteX0" fmla="*/ 915912 w 2736898"/>
                  <a:gd name="connsiteY0" fmla="*/ 101606 h 2623151"/>
                  <a:gd name="connsiteX1" fmla="*/ 575670 w 2736898"/>
                  <a:gd name="connsiteY1" fmla="*/ 176034 h 2623151"/>
                  <a:gd name="connsiteX2" fmla="*/ 363019 w 2736898"/>
                  <a:gd name="connsiteY2" fmla="*/ 409951 h 2623151"/>
                  <a:gd name="connsiteX3" fmla="*/ 1512 w 2736898"/>
                  <a:gd name="connsiteY3" fmla="*/ 1260555 h 2623151"/>
                  <a:gd name="connsiteX4" fmla="*/ 267326 w 2736898"/>
                  <a:gd name="connsiteY4" fmla="*/ 1855978 h 2623151"/>
                  <a:gd name="connsiteX5" fmla="*/ 1022237 w 2736898"/>
                  <a:gd name="connsiteY5" fmla="*/ 2281281 h 2623151"/>
                  <a:gd name="connsiteX6" fmla="*/ 2308777 w 2736898"/>
                  <a:gd name="connsiteY6" fmla="*/ 2600258 h 2623151"/>
                  <a:gd name="connsiteX7" fmla="*/ 2723447 w 2736898"/>
                  <a:gd name="connsiteY7" fmla="*/ 1632695 h 2623151"/>
                  <a:gd name="connsiteX8" fmla="*/ 2574591 w 2736898"/>
                  <a:gd name="connsiteY8" fmla="*/ 845885 h 2623151"/>
                  <a:gd name="connsiteX9" fmla="*/ 1979168 w 2736898"/>
                  <a:gd name="connsiteY9" fmla="*/ 112239 h 2623151"/>
                  <a:gd name="connsiteX10" fmla="*/ 1373111 w 2736898"/>
                  <a:gd name="connsiteY10" fmla="*/ 5913 h 2623151"/>
                  <a:gd name="connsiteX11" fmla="*/ 990340 w 2736898"/>
                  <a:gd name="connsiteY11" fmla="*/ 144137 h 2623151"/>
                  <a:gd name="connsiteX0" fmla="*/ 915912 w 2735525"/>
                  <a:gd name="connsiteY0" fmla="*/ 101606 h 2582922"/>
                  <a:gd name="connsiteX1" fmla="*/ 575670 w 2735525"/>
                  <a:gd name="connsiteY1" fmla="*/ 176034 h 2582922"/>
                  <a:gd name="connsiteX2" fmla="*/ 363019 w 2735525"/>
                  <a:gd name="connsiteY2" fmla="*/ 409951 h 2582922"/>
                  <a:gd name="connsiteX3" fmla="*/ 1512 w 2735525"/>
                  <a:gd name="connsiteY3" fmla="*/ 1260555 h 2582922"/>
                  <a:gd name="connsiteX4" fmla="*/ 267326 w 2735525"/>
                  <a:gd name="connsiteY4" fmla="*/ 1855978 h 2582922"/>
                  <a:gd name="connsiteX5" fmla="*/ 1022237 w 2735525"/>
                  <a:gd name="connsiteY5" fmla="*/ 2281281 h 2582922"/>
                  <a:gd name="connsiteX6" fmla="*/ 2330042 w 2735525"/>
                  <a:gd name="connsiteY6" fmla="*/ 2557728 h 2582922"/>
                  <a:gd name="connsiteX7" fmla="*/ 2723447 w 2735525"/>
                  <a:gd name="connsiteY7" fmla="*/ 1632695 h 2582922"/>
                  <a:gd name="connsiteX8" fmla="*/ 2574591 w 2735525"/>
                  <a:gd name="connsiteY8" fmla="*/ 845885 h 2582922"/>
                  <a:gd name="connsiteX9" fmla="*/ 1979168 w 2735525"/>
                  <a:gd name="connsiteY9" fmla="*/ 112239 h 2582922"/>
                  <a:gd name="connsiteX10" fmla="*/ 1373111 w 2735525"/>
                  <a:gd name="connsiteY10" fmla="*/ 5913 h 2582922"/>
                  <a:gd name="connsiteX11" fmla="*/ 990340 w 2735525"/>
                  <a:gd name="connsiteY11" fmla="*/ 144137 h 2582922"/>
                  <a:gd name="connsiteX0" fmla="*/ 915893 w 2735506"/>
                  <a:gd name="connsiteY0" fmla="*/ 101606 h 2574923"/>
                  <a:gd name="connsiteX1" fmla="*/ 575651 w 2735506"/>
                  <a:gd name="connsiteY1" fmla="*/ 176034 h 2574923"/>
                  <a:gd name="connsiteX2" fmla="*/ 363000 w 2735506"/>
                  <a:gd name="connsiteY2" fmla="*/ 409951 h 2574923"/>
                  <a:gd name="connsiteX3" fmla="*/ 1493 w 2735506"/>
                  <a:gd name="connsiteY3" fmla="*/ 1260555 h 2574923"/>
                  <a:gd name="connsiteX4" fmla="*/ 267307 w 2735506"/>
                  <a:gd name="connsiteY4" fmla="*/ 1855978 h 2574923"/>
                  <a:gd name="connsiteX5" fmla="*/ 1011585 w 2735506"/>
                  <a:gd name="connsiteY5" fmla="*/ 2206853 h 2574923"/>
                  <a:gd name="connsiteX6" fmla="*/ 2330023 w 2735506"/>
                  <a:gd name="connsiteY6" fmla="*/ 2557728 h 2574923"/>
                  <a:gd name="connsiteX7" fmla="*/ 2723428 w 2735506"/>
                  <a:gd name="connsiteY7" fmla="*/ 1632695 h 2574923"/>
                  <a:gd name="connsiteX8" fmla="*/ 2574572 w 2735506"/>
                  <a:gd name="connsiteY8" fmla="*/ 845885 h 2574923"/>
                  <a:gd name="connsiteX9" fmla="*/ 1979149 w 2735506"/>
                  <a:gd name="connsiteY9" fmla="*/ 112239 h 2574923"/>
                  <a:gd name="connsiteX10" fmla="*/ 1373092 w 2735506"/>
                  <a:gd name="connsiteY10" fmla="*/ 5913 h 2574923"/>
                  <a:gd name="connsiteX11" fmla="*/ 990321 w 2735506"/>
                  <a:gd name="connsiteY11" fmla="*/ 144137 h 2574923"/>
                  <a:gd name="connsiteX0" fmla="*/ 936979 w 2756592"/>
                  <a:gd name="connsiteY0" fmla="*/ 101606 h 2574923"/>
                  <a:gd name="connsiteX1" fmla="*/ 596737 w 2756592"/>
                  <a:gd name="connsiteY1" fmla="*/ 176034 h 2574923"/>
                  <a:gd name="connsiteX2" fmla="*/ 384086 w 2756592"/>
                  <a:gd name="connsiteY2" fmla="*/ 409951 h 2574923"/>
                  <a:gd name="connsiteX3" fmla="*/ 1314 w 2756592"/>
                  <a:gd name="connsiteY3" fmla="*/ 1026639 h 2574923"/>
                  <a:gd name="connsiteX4" fmla="*/ 288393 w 2756592"/>
                  <a:gd name="connsiteY4" fmla="*/ 1855978 h 2574923"/>
                  <a:gd name="connsiteX5" fmla="*/ 1032671 w 2756592"/>
                  <a:gd name="connsiteY5" fmla="*/ 2206853 h 2574923"/>
                  <a:gd name="connsiteX6" fmla="*/ 2351109 w 2756592"/>
                  <a:gd name="connsiteY6" fmla="*/ 2557728 h 2574923"/>
                  <a:gd name="connsiteX7" fmla="*/ 2744514 w 2756592"/>
                  <a:gd name="connsiteY7" fmla="*/ 1632695 h 2574923"/>
                  <a:gd name="connsiteX8" fmla="*/ 2595658 w 2756592"/>
                  <a:gd name="connsiteY8" fmla="*/ 845885 h 2574923"/>
                  <a:gd name="connsiteX9" fmla="*/ 2000235 w 2756592"/>
                  <a:gd name="connsiteY9" fmla="*/ 112239 h 2574923"/>
                  <a:gd name="connsiteX10" fmla="*/ 1394178 w 2756592"/>
                  <a:gd name="connsiteY10" fmla="*/ 5913 h 2574923"/>
                  <a:gd name="connsiteX11" fmla="*/ 1011407 w 2756592"/>
                  <a:gd name="connsiteY11" fmla="*/ 144137 h 2574923"/>
                  <a:gd name="connsiteX0" fmla="*/ 936979 w 2756592"/>
                  <a:gd name="connsiteY0" fmla="*/ 101606 h 2574923"/>
                  <a:gd name="connsiteX1" fmla="*/ 607369 w 2756592"/>
                  <a:gd name="connsiteY1" fmla="*/ 250462 h 2574923"/>
                  <a:gd name="connsiteX2" fmla="*/ 384086 w 2756592"/>
                  <a:gd name="connsiteY2" fmla="*/ 409951 h 2574923"/>
                  <a:gd name="connsiteX3" fmla="*/ 1314 w 2756592"/>
                  <a:gd name="connsiteY3" fmla="*/ 1026639 h 2574923"/>
                  <a:gd name="connsiteX4" fmla="*/ 288393 w 2756592"/>
                  <a:gd name="connsiteY4" fmla="*/ 1855978 h 2574923"/>
                  <a:gd name="connsiteX5" fmla="*/ 1032671 w 2756592"/>
                  <a:gd name="connsiteY5" fmla="*/ 2206853 h 2574923"/>
                  <a:gd name="connsiteX6" fmla="*/ 2351109 w 2756592"/>
                  <a:gd name="connsiteY6" fmla="*/ 2557728 h 2574923"/>
                  <a:gd name="connsiteX7" fmla="*/ 2744514 w 2756592"/>
                  <a:gd name="connsiteY7" fmla="*/ 1632695 h 2574923"/>
                  <a:gd name="connsiteX8" fmla="*/ 2595658 w 2756592"/>
                  <a:gd name="connsiteY8" fmla="*/ 845885 h 2574923"/>
                  <a:gd name="connsiteX9" fmla="*/ 2000235 w 2756592"/>
                  <a:gd name="connsiteY9" fmla="*/ 112239 h 2574923"/>
                  <a:gd name="connsiteX10" fmla="*/ 1394178 w 2756592"/>
                  <a:gd name="connsiteY10" fmla="*/ 5913 h 2574923"/>
                  <a:gd name="connsiteX11" fmla="*/ 1011407 w 2756592"/>
                  <a:gd name="connsiteY11" fmla="*/ 144137 h 2574923"/>
                  <a:gd name="connsiteX0" fmla="*/ 936389 w 2756002"/>
                  <a:gd name="connsiteY0" fmla="*/ 101606 h 2575363"/>
                  <a:gd name="connsiteX1" fmla="*/ 606779 w 2756002"/>
                  <a:gd name="connsiteY1" fmla="*/ 250462 h 2575363"/>
                  <a:gd name="connsiteX2" fmla="*/ 383496 w 2756002"/>
                  <a:gd name="connsiteY2" fmla="*/ 409951 h 2575363"/>
                  <a:gd name="connsiteX3" fmla="*/ 724 w 2756002"/>
                  <a:gd name="connsiteY3" fmla="*/ 1026639 h 2575363"/>
                  <a:gd name="connsiteX4" fmla="*/ 309068 w 2756002"/>
                  <a:gd name="connsiteY4" fmla="*/ 1792183 h 2575363"/>
                  <a:gd name="connsiteX5" fmla="*/ 1032081 w 2756002"/>
                  <a:gd name="connsiteY5" fmla="*/ 2206853 h 2575363"/>
                  <a:gd name="connsiteX6" fmla="*/ 2350519 w 2756002"/>
                  <a:gd name="connsiteY6" fmla="*/ 2557728 h 2575363"/>
                  <a:gd name="connsiteX7" fmla="*/ 2743924 w 2756002"/>
                  <a:gd name="connsiteY7" fmla="*/ 1632695 h 2575363"/>
                  <a:gd name="connsiteX8" fmla="*/ 2595068 w 2756002"/>
                  <a:gd name="connsiteY8" fmla="*/ 845885 h 2575363"/>
                  <a:gd name="connsiteX9" fmla="*/ 1999645 w 2756002"/>
                  <a:gd name="connsiteY9" fmla="*/ 112239 h 2575363"/>
                  <a:gd name="connsiteX10" fmla="*/ 1393588 w 2756002"/>
                  <a:gd name="connsiteY10" fmla="*/ 5913 h 2575363"/>
                  <a:gd name="connsiteX11" fmla="*/ 1010817 w 2756002"/>
                  <a:gd name="connsiteY11" fmla="*/ 144137 h 2575363"/>
                  <a:gd name="connsiteX0" fmla="*/ 883498 w 2703111"/>
                  <a:gd name="connsiteY0" fmla="*/ 101606 h 2575363"/>
                  <a:gd name="connsiteX1" fmla="*/ 553888 w 2703111"/>
                  <a:gd name="connsiteY1" fmla="*/ 250462 h 2575363"/>
                  <a:gd name="connsiteX2" fmla="*/ 330605 w 2703111"/>
                  <a:gd name="connsiteY2" fmla="*/ 409951 h 2575363"/>
                  <a:gd name="connsiteX3" fmla="*/ 996 w 2703111"/>
                  <a:gd name="connsiteY3" fmla="*/ 1164863 h 2575363"/>
                  <a:gd name="connsiteX4" fmla="*/ 256177 w 2703111"/>
                  <a:gd name="connsiteY4" fmla="*/ 1792183 h 2575363"/>
                  <a:gd name="connsiteX5" fmla="*/ 979190 w 2703111"/>
                  <a:gd name="connsiteY5" fmla="*/ 2206853 h 2575363"/>
                  <a:gd name="connsiteX6" fmla="*/ 2297628 w 2703111"/>
                  <a:gd name="connsiteY6" fmla="*/ 2557728 h 2575363"/>
                  <a:gd name="connsiteX7" fmla="*/ 2691033 w 2703111"/>
                  <a:gd name="connsiteY7" fmla="*/ 1632695 h 2575363"/>
                  <a:gd name="connsiteX8" fmla="*/ 2542177 w 2703111"/>
                  <a:gd name="connsiteY8" fmla="*/ 845885 h 2575363"/>
                  <a:gd name="connsiteX9" fmla="*/ 1946754 w 2703111"/>
                  <a:gd name="connsiteY9" fmla="*/ 112239 h 2575363"/>
                  <a:gd name="connsiteX10" fmla="*/ 1340697 w 2703111"/>
                  <a:gd name="connsiteY10" fmla="*/ 5913 h 2575363"/>
                  <a:gd name="connsiteX11" fmla="*/ 957926 w 2703111"/>
                  <a:gd name="connsiteY11" fmla="*/ 144137 h 2575363"/>
                  <a:gd name="connsiteX0" fmla="*/ 883498 w 2703111"/>
                  <a:gd name="connsiteY0" fmla="*/ 101606 h 2575363"/>
                  <a:gd name="connsiteX1" fmla="*/ 553888 w 2703111"/>
                  <a:gd name="connsiteY1" fmla="*/ 250462 h 2575363"/>
                  <a:gd name="connsiteX2" fmla="*/ 330605 w 2703111"/>
                  <a:gd name="connsiteY2" fmla="*/ 409951 h 2575363"/>
                  <a:gd name="connsiteX3" fmla="*/ 996 w 2703111"/>
                  <a:gd name="connsiteY3" fmla="*/ 1164863 h 2575363"/>
                  <a:gd name="connsiteX4" fmla="*/ 256177 w 2703111"/>
                  <a:gd name="connsiteY4" fmla="*/ 1792183 h 2575363"/>
                  <a:gd name="connsiteX5" fmla="*/ 979190 w 2703111"/>
                  <a:gd name="connsiteY5" fmla="*/ 2206853 h 2575363"/>
                  <a:gd name="connsiteX6" fmla="*/ 2297628 w 2703111"/>
                  <a:gd name="connsiteY6" fmla="*/ 2557728 h 2575363"/>
                  <a:gd name="connsiteX7" fmla="*/ 2691033 w 2703111"/>
                  <a:gd name="connsiteY7" fmla="*/ 1632695 h 2575363"/>
                  <a:gd name="connsiteX8" fmla="*/ 2542177 w 2703111"/>
                  <a:gd name="connsiteY8" fmla="*/ 845885 h 2575363"/>
                  <a:gd name="connsiteX9" fmla="*/ 1946754 w 2703111"/>
                  <a:gd name="connsiteY9" fmla="*/ 112239 h 2575363"/>
                  <a:gd name="connsiteX10" fmla="*/ 1340697 w 2703111"/>
                  <a:gd name="connsiteY10" fmla="*/ 5913 h 2575363"/>
                  <a:gd name="connsiteX11" fmla="*/ 957926 w 2703111"/>
                  <a:gd name="connsiteY11" fmla="*/ 144137 h 2575363"/>
                  <a:gd name="connsiteX0" fmla="*/ 883498 w 2703111"/>
                  <a:gd name="connsiteY0" fmla="*/ 101606 h 2575363"/>
                  <a:gd name="connsiteX1" fmla="*/ 330605 w 2703111"/>
                  <a:gd name="connsiteY1" fmla="*/ 409951 h 2575363"/>
                  <a:gd name="connsiteX2" fmla="*/ 996 w 2703111"/>
                  <a:gd name="connsiteY2" fmla="*/ 1164863 h 2575363"/>
                  <a:gd name="connsiteX3" fmla="*/ 256177 w 2703111"/>
                  <a:gd name="connsiteY3" fmla="*/ 1792183 h 2575363"/>
                  <a:gd name="connsiteX4" fmla="*/ 979190 w 2703111"/>
                  <a:gd name="connsiteY4" fmla="*/ 2206853 h 2575363"/>
                  <a:gd name="connsiteX5" fmla="*/ 2297628 w 2703111"/>
                  <a:gd name="connsiteY5" fmla="*/ 2557728 h 2575363"/>
                  <a:gd name="connsiteX6" fmla="*/ 2691033 w 2703111"/>
                  <a:gd name="connsiteY6" fmla="*/ 1632695 h 2575363"/>
                  <a:gd name="connsiteX7" fmla="*/ 2542177 w 2703111"/>
                  <a:gd name="connsiteY7" fmla="*/ 845885 h 2575363"/>
                  <a:gd name="connsiteX8" fmla="*/ 1946754 w 2703111"/>
                  <a:gd name="connsiteY8" fmla="*/ 112239 h 2575363"/>
                  <a:gd name="connsiteX9" fmla="*/ 1340697 w 2703111"/>
                  <a:gd name="connsiteY9" fmla="*/ 5913 h 2575363"/>
                  <a:gd name="connsiteX10" fmla="*/ 957926 w 2703111"/>
                  <a:gd name="connsiteY10" fmla="*/ 144137 h 2575363"/>
                  <a:gd name="connsiteX0" fmla="*/ 883498 w 2703111"/>
                  <a:gd name="connsiteY0" fmla="*/ 96884 h 2570641"/>
                  <a:gd name="connsiteX1" fmla="*/ 330605 w 2703111"/>
                  <a:gd name="connsiteY1" fmla="*/ 405229 h 2570641"/>
                  <a:gd name="connsiteX2" fmla="*/ 996 w 2703111"/>
                  <a:gd name="connsiteY2" fmla="*/ 1160141 h 2570641"/>
                  <a:gd name="connsiteX3" fmla="*/ 256177 w 2703111"/>
                  <a:gd name="connsiteY3" fmla="*/ 1787461 h 2570641"/>
                  <a:gd name="connsiteX4" fmla="*/ 979190 w 2703111"/>
                  <a:gd name="connsiteY4" fmla="*/ 2202131 h 2570641"/>
                  <a:gd name="connsiteX5" fmla="*/ 2297628 w 2703111"/>
                  <a:gd name="connsiteY5" fmla="*/ 2553006 h 2570641"/>
                  <a:gd name="connsiteX6" fmla="*/ 2691033 w 2703111"/>
                  <a:gd name="connsiteY6" fmla="*/ 1627973 h 2570641"/>
                  <a:gd name="connsiteX7" fmla="*/ 2542177 w 2703111"/>
                  <a:gd name="connsiteY7" fmla="*/ 841163 h 2570641"/>
                  <a:gd name="connsiteX8" fmla="*/ 1946754 w 2703111"/>
                  <a:gd name="connsiteY8" fmla="*/ 107517 h 2570641"/>
                  <a:gd name="connsiteX9" fmla="*/ 1340697 w 2703111"/>
                  <a:gd name="connsiteY9" fmla="*/ 1191 h 2570641"/>
                  <a:gd name="connsiteX10" fmla="*/ 968559 w 2703111"/>
                  <a:gd name="connsiteY10" fmla="*/ 75619 h 2570641"/>
                  <a:gd name="connsiteX0" fmla="*/ 883498 w 2718883"/>
                  <a:gd name="connsiteY0" fmla="*/ 96884 h 2756928"/>
                  <a:gd name="connsiteX1" fmla="*/ 330605 w 2718883"/>
                  <a:gd name="connsiteY1" fmla="*/ 405229 h 2756928"/>
                  <a:gd name="connsiteX2" fmla="*/ 996 w 2718883"/>
                  <a:gd name="connsiteY2" fmla="*/ 1160141 h 2756928"/>
                  <a:gd name="connsiteX3" fmla="*/ 256177 w 2718883"/>
                  <a:gd name="connsiteY3" fmla="*/ 1787461 h 2756928"/>
                  <a:gd name="connsiteX4" fmla="*/ 979190 w 2718883"/>
                  <a:gd name="connsiteY4" fmla="*/ 2202131 h 2756928"/>
                  <a:gd name="connsiteX5" fmla="*/ 2063712 w 2718883"/>
                  <a:gd name="connsiteY5" fmla="*/ 2744392 h 2756928"/>
                  <a:gd name="connsiteX6" fmla="*/ 2691033 w 2718883"/>
                  <a:gd name="connsiteY6" fmla="*/ 1627973 h 2756928"/>
                  <a:gd name="connsiteX7" fmla="*/ 2542177 w 2718883"/>
                  <a:gd name="connsiteY7" fmla="*/ 841163 h 2756928"/>
                  <a:gd name="connsiteX8" fmla="*/ 1946754 w 2718883"/>
                  <a:gd name="connsiteY8" fmla="*/ 107517 h 2756928"/>
                  <a:gd name="connsiteX9" fmla="*/ 1340697 w 2718883"/>
                  <a:gd name="connsiteY9" fmla="*/ 1191 h 2756928"/>
                  <a:gd name="connsiteX10" fmla="*/ 968559 w 2718883"/>
                  <a:gd name="connsiteY10" fmla="*/ 75619 h 2756928"/>
                  <a:gd name="connsiteX0" fmla="*/ 883498 w 2718883"/>
                  <a:gd name="connsiteY0" fmla="*/ 96884 h 2746770"/>
                  <a:gd name="connsiteX1" fmla="*/ 330605 w 2718883"/>
                  <a:gd name="connsiteY1" fmla="*/ 405229 h 2746770"/>
                  <a:gd name="connsiteX2" fmla="*/ 996 w 2718883"/>
                  <a:gd name="connsiteY2" fmla="*/ 1160141 h 2746770"/>
                  <a:gd name="connsiteX3" fmla="*/ 256177 w 2718883"/>
                  <a:gd name="connsiteY3" fmla="*/ 1787461 h 2746770"/>
                  <a:gd name="connsiteX4" fmla="*/ 979190 w 2718883"/>
                  <a:gd name="connsiteY4" fmla="*/ 2202131 h 2746770"/>
                  <a:gd name="connsiteX5" fmla="*/ 2063712 w 2718883"/>
                  <a:gd name="connsiteY5" fmla="*/ 2744392 h 2746770"/>
                  <a:gd name="connsiteX6" fmla="*/ 2691033 w 2718883"/>
                  <a:gd name="connsiteY6" fmla="*/ 1627973 h 2746770"/>
                  <a:gd name="connsiteX7" fmla="*/ 2542177 w 2718883"/>
                  <a:gd name="connsiteY7" fmla="*/ 841163 h 2746770"/>
                  <a:gd name="connsiteX8" fmla="*/ 1946754 w 2718883"/>
                  <a:gd name="connsiteY8" fmla="*/ 107517 h 2746770"/>
                  <a:gd name="connsiteX9" fmla="*/ 1340697 w 2718883"/>
                  <a:gd name="connsiteY9" fmla="*/ 1191 h 2746770"/>
                  <a:gd name="connsiteX10" fmla="*/ 968559 w 2718883"/>
                  <a:gd name="connsiteY10" fmla="*/ 75619 h 2746770"/>
                  <a:gd name="connsiteX0" fmla="*/ 883498 w 2727094"/>
                  <a:gd name="connsiteY0" fmla="*/ 96884 h 2778599"/>
                  <a:gd name="connsiteX1" fmla="*/ 330605 w 2727094"/>
                  <a:gd name="connsiteY1" fmla="*/ 405229 h 2778599"/>
                  <a:gd name="connsiteX2" fmla="*/ 996 w 2727094"/>
                  <a:gd name="connsiteY2" fmla="*/ 1160141 h 2778599"/>
                  <a:gd name="connsiteX3" fmla="*/ 256177 w 2727094"/>
                  <a:gd name="connsiteY3" fmla="*/ 1787461 h 2778599"/>
                  <a:gd name="connsiteX4" fmla="*/ 979190 w 2727094"/>
                  <a:gd name="connsiteY4" fmla="*/ 2202131 h 2778599"/>
                  <a:gd name="connsiteX5" fmla="*/ 1946754 w 2727094"/>
                  <a:gd name="connsiteY5" fmla="*/ 2776290 h 2778599"/>
                  <a:gd name="connsiteX6" fmla="*/ 2691033 w 2727094"/>
                  <a:gd name="connsiteY6" fmla="*/ 1627973 h 2778599"/>
                  <a:gd name="connsiteX7" fmla="*/ 2542177 w 2727094"/>
                  <a:gd name="connsiteY7" fmla="*/ 841163 h 2778599"/>
                  <a:gd name="connsiteX8" fmla="*/ 1946754 w 2727094"/>
                  <a:gd name="connsiteY8" fmla="*/ 107517 h 2778599"/>
                  <a:gd name="connsiteX9" fmla="*/ 1340697 w 2727094"/>
                  <a:gd name="connsiteY9" fmla="*/ 1191 h 2778599"/>
                  <a:gd name="connsiteX10" fmla="*/ 968559 w 2727094"/>
                  <a:gd name="connsiteY10" fmla="*/ 75619 h 2778599"/>
                  <a:gd name="connsiteX0" fmla="*/ 883382 w 2726978"/>
                  <a:gd name="connsiteY0" fmla="*/ 96884 h 2793881"/>
                  <a:gd name="connsiteX1" fmla="*/ 330489 w 2726978"/>
                  <a:gd name="connsiteY1" fmla="*/ 405229 h 2793881"/>
                  <a:gd name="connsiteX2" fmla="*/ 880 w 2726978"/>
                  <a:gd name="connsiteY2" fmla="*/ 1160141 h 2793881"/>
                  <a:gd name="connsiteX3" fmla="*/ 256061 w 2726978"/>
                  <a:gd name="connsiteY3" fmla="*/ 1787461 h 2793881"/>
                  <a:gd name="connsiteX4" fmla="*/ 883381 w 2726978"/>
                  <a:gd name="connsiteY4" fmla="*/ 2287191 h 2793881"/>
                  <a:gd name="connsiteX5" fmla="*/ 1946638 w 2726978"/>
                  <a:gd name="connsiteY5" fmla="*/ 2776290 h 2793881"/>
                  <a:gd name="connsiteX6" fmla="*/ 2690917 w 2726978"/>
                  <a:gd name="connsiteY6" fmla="*/ 1627973 h 2793881"/>
                  <a:gd name="connsiteX7" fmla="*/ 2542061 w 2726978"/>
                  <a:gd name="connsiteY7" fmla="*/ 841163 h 2793881"/>
                  <a:gd name="connsiteX8" fmla="*/ 1946638 w 2726978"/>
                  <a:gd name="connsiteY8" fmla="*/ 107517 h 2793881"/>
                  <a:gd name="connsiteX9" fmla="*/ 1340581 w 2726978"/>
                  <a:gd name="connsiteY9" fmla="*/ 1191 h 2793881"/>
                  <a:gd name="connsiteX10" fmla="*/ 968443 w 2726978"/>
                  <a:gd name="connsiteY10" fmla="*/ 75619 h 2793881"/>
                  <a:gd name="connsiteX0" fmla="*/ 820160 w 2663756"/>
                  <a:gd name="connsiteY0" fmla="*/ 96884 h 2793881"/>
                  <a:gd name="connsiteX1" fmla="*/ 267267 w 2663756"/>
                  <a:gd name="connsiteY1" fmla="*/ 405229 h 2793881"/>
                  <a:gd name="connsiteX2" fmla="*/ 1453 w 2663756"/>
                  <a:gd name="connsiteY2" fmla="*/ 1106979 h 2793881"/>
                  <a:gd name="connsiteX3" fmla="*/ 192839 w 2663756"/>
                  <a:gd name="connsiteY3" fmla="*/ 1787461 h 2793881"/>
                  <a:gd name="connsiteX4" fmla="*/ 820159 w 2663756"/>
                  <a:gd name="connsiteY4" fmla="*/ 2287191 h 2793881"/>
                  <a:gd name="connsiteX5" fmla="*/ 1883416 w 2663756"/>
                  <a:gd name="connsiteY5" fmla="*/ 2776290 h 2793881"/>
                  <a:gd name="connsiteX6" fmla="*/ 2627695 w 2663756"/>
                  <a:gd name="connsiteY6" fmla="*/ 1627973 h 2793881"/>
                  <a:gd name="connsiteX7" fmla="*/ 2478839 w 2663756"/>
                  <a:gd name="connsiteY7" fmla="*/ 841163 h 2793881"/>
                  <a:gd name="connsiteX8" fmla="*/ 1883416 w 2663756"/>
                  <a:gd name="connsiteY8" fmla="*/ 107517 h 2793881"/>
                  <a:gd name="connsiteX9" fmla="*/ 1277359 w 2663756"/>
                  <a:gd name="connsiteY9" fmla="*/ 1191 h 2793881"/>
                  <a:gd name="connsiteX10" fmla="*/ 905221 w 2663756"/>
                  <a:gd name="connsiteY10" fmla="*/ 75619 h 279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3756" h="2793881">
                    <a:moveTo>
                      <a:pt x="820160" y="96884"/>
                    </a:moveTo>
                    <a:cubicBezTo>
                      <a:pt x="704974" y="161123"/>
                      <a:pt x="403718" y="236880"/>
                      <a:pt x="267267" y="405229"/>
                    </a:cubicBezTo>
                    <a:cubicBezTo>
                      <a:pt x="130816" y="573578"/>
                      <a:pt x="13858" y="876607"/>
                      <a:pt x="1453" y="1106979"/>
                    </a:cubicBezTo>
                    <a:cubicBezTo>
                      <a:pt x="-10952" y="1337351"/>
                      <a:pt x="56388" y="1590759"/>
                      <a:pt x="192839" y="1787461"/>
                    </a:cubicBezTo>
                    <a:cubicBezTo>
                      <a:pt x="329290" y="1984163"/>
                      <a:pt x="538396" y="2122386"/>
                      <a:pt x="820159" y="2287191"/>
                    </a:cubicBezTo>
                    <a:cubicBezTo>
                      <a:pt x="1101922" y="2451996"/>
                      <a:pt x="1582160" y="2886160"/>
                      <a:pt x="1883416" y="2776290"/>
                    </a:cubicBezTo>
                    <a:cubicBezTo>
                      <a:pt x="2184672" y="2666420"/>
                      <a:pt x="2528458" y="1950494"/>
                      <a:pt x="2627695" y="1627973"/>
                    </a:cubicBezTo>
                    <a:cubicBezTo>
                      <a:pt x="2726932" y="1305452"/>
                      <a:pt x="2602886" y="1094572"/>
                      <a:pt x="2478839" y="841163"/>
                    </a:cubicBezTo>
                    <a:cubicBezTo>
                      <a:pt x="2354793" y="587754"/>
                      <a:pt x="2083663" y="247512"/>
                      <a:pt x="1883416" y="107517"/>
                    </a:cubicBezTo>
                    <a:cubicBezTo>
                      <a:pt x="1683169" y="-32478"/>
                      <a:pt x="1440391" y="6507"/>
                      <a:pt x="1277359" y="1191"/>
                    </a:cubicBezTo>
                    <a:cubicBezTo>
                      <a:pt x="1114327" y="-4125"/>
                      <a:pt x="891044" y="43721"/>
                      <a:pt x="905221" y="75619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49" name="Přímá spojnice se šipkou 48"/>
              <p:cNvCxnSpPr>
                <a:cxnSpLocks noChangeAspect="1"/>
                <a:stCxn id="2" idx="0"/>
              </p:cNvCxnSpPr>
              <p:nvPr/>
            </p:nvCxnSpPr>
            <p:spPr>
              <a:xfrm>
                <a:off x="4359352" y="2998381"/>
                <a:ext cx="1036800" cy="2757188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ovéPole 51"/>
            <p:cNvSpPr txBox="1"/>
            <p:nvPr/>
          </p:nvSpPr>
          <p:spPr>
            <a:xfrm>
              <a:off x="179512" y="2897648"/>
              <a:ext cx="432048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– 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584265" y="4334040"/>
              <a:ext cx="432048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– 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1314224" y="836712"/>
              <a:ext cx="432048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– 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2898400" y="457508"/>
              <a:ext cx="432048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– 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4122536" y="817548"/>
              <a:ext cx="432048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– 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94145" y="1609635"/>
              <a:ext cx="404583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+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798073" y="1556793"/>
              <a:ext cx="404583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+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5230121" y="2833772"/>
              <a:ext cx="404583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+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194544" y="5013175"/>
              <a:ext cx="404583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+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2565825" y="5498068"/>
              <a:ext cx="404583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+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1341689" y="5066020"/>
              <a:ext cx="404583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+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1962296" y="3212977"/>
              <a:ext cx="648072" cy="40687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-3</a:t>
              </a: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1746272" y="4314582"/>
              <a:ext cx="648072" cy="40687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9</a:t>
              </a: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2610367" y="4725144"/>
              <a:ext cx="648072" cy="40687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11</a:t>
              </a:r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3906512" y="4725144"/>
              <a:ext cx="648072" cy="40687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15</a:t>
              </a:r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4482576" y="3789040"/>
              <a:ext cx="648072" cy="40687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-10</a:t>
              </a:r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3762496" y="2780928"/>
              <a:ext cx="648072" cy="40687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5</a:t>
              </a: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4986633" y="4129916"/>
              <a:ext cx="432048" cy="4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00FF"/>
                  </a:solidFill>
                </a:rPr>
                <a:t>– </a:t>
              </a:r>
              <a:endParaRPr lang="cs-CZ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3347863" y="2204864"/>
              <a:ext cx="917310" cy="5548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Součty QRS</a:t>
              </a:r>
            </a:p>
          </p:txBody>
        </p:sp>
        <p:cxnSp>
          <p:nvCxnSpPr>
            <p:cNvPr id="73" name="Přímá spojnice 72"/>
            <p:cNvCxnSpPr/>
            <p:nvPr/>
          </p:nvCxnSpPr>
          <p:spPr>
            <a:xfrm>
              <a:off x="3604415" y="2765889"/>
              <a:ext cx="241206" cy="1605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5869" r="79598" b="34489"/>
          <a:stretch/>
        </p:blipFill>
        <p:spPr bwMode="auto">
          <a:xfrm>
            <a:off x="2884913" y="5762080"/>
            <a:ext cx="2077278" cy="9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49362" r="82426" b="43471"/>
          <a:stretch/>
        </p:blipFill>
        <p:spPr bwMode="auto">
          <a:xfrm>
            <a:off x="5951712" y="719796"/>
            <a:ext cx="1630017" cy="7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38438" r="79849" b="50691"/>
          <a:stretch/>
        </p:blipFill>
        <p:spPr bwMode="auto">
          <a:xfrm>
            <a:off x="6815709" y="3849932"/>
            <a:ext cx="2027583" cy="11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27997" r="80693" b="63045"/>
          <a:stretch/>
        </p:blipFill>
        <p:spPr bwMode="auto">
          <a:xfrm>
            <a:off x="716220" y="5581099"/>
            <a:ext cx="1889556" cy="9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5806" r="79834" b="73486"/>
          <a:stretch/>
        </p:blipFill>
        <p:spPr bwMode="auto">
          <a:xfrm>
            <a:off x="5270673" y="5491178"/>
            <a:ext cx="1986794" cy="110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9883" r="80788" b="84164"/>
          <a:stretch/>
        </p:blipFill>
        <p:spPr bwMode="auto">
          <a:xfrm>
            <a:off x="6843331" y="2516492"/>
            <a:ext cx="1838739" cy="6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860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227483" y="559259"/>
            <a:ext cx="6539013" cy="6182109"/>
            <a:chOff x="1433397" y="46093"/>
            <a:chExt cx="7205172" cy="6811907"/>
          </a:xfrm>
        </p:grpSpPr>
        <p:grpSp>
          <p:nvGrpSpPr>
            <p:cNvPr id="5" name="Skupina 4"/>
            <p:cNvGrpSpPr>
              <a:grpSpLocks noChangeAspect="1"/>
            </p:cNvGrpSpPr>
            <p:nvPr/>
          </p:nvGrpSpPr>
          <p:grpSpPr>
            <a:xfrm>
              <a:off x="1433397" y="46093"/>
              <a:ext cx="6611421" cy="6442236"/>
              <a:chOff x="1427766" y="66617"/>
              <a:chExt cx="11323142" cy="11033386"/>
            </a:xfrm>
          </p:grpSpPr>
          <p:cxnSp>
            <p:nvCxnSpPr>
              <p:cNvPr id="6" name="Přímá spojnice 5"/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Přímá spojnice 6"/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/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/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/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/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ál 17"/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1971716" y="612083"/>
                <a:ext cx="9000000" cy="9000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" name="Přímá spojnice 19"/>
              <p:cNvCxnSpPr>
                <a:stCxn id="18" idx="2"/>
                <a:endCxn id="18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ovéPole 22"/>
              <p:cNvSpPr txBox="1"/>
              <p:nvPr/>
            </p:nvSpPr>
            <p:spPr>
              <a:xfrm>
                <a:off x="11631488" y="4794797"/>
                <a:ext cx="1000958" cy="98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/>
                  <a:t>I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10998272" y="7444699"/>
                <a:ext cx="1752636" cy="98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 err="1"/>
                  <a:t>aVR</a:t>
                </a:r>
                <a:endParaRPr lang="cs-CZ" sz="2800" dirty="0"/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8929090" y="9472903"/>
                <a:ext cx="1401758" cy="98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/>
                  <a:t>II 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5381048" y="10112613"/>
                <a:ext cx="2262594" cy="98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800" dirty="0" err="1"/>
                  <a:t>aVF</a:t>
                </a:r>
                <a:endParaRPr lang="cs-CZ" sz="2800" dirty="0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0998272" y="2122060"/>
                <a:ext cx="1634175" cy="98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 err="1"/>
                  <a:t>aVL</a:t>
                </a:r>
                <a:endParaRPr lang="cs-CZ" sz="2800" dirty="0"/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3600499" y="9546830"/>
                <a:ext cx="1332102" cy="98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/>
                  <a:t>III</a:t>
                </a:r>
              </a:p>
            </p:txBody>
          </p:sp>
          <p:cxnSp>
            <p:nvCxnSpPr>
              <p:cNvPr id="29" name="Přímá spojnice 28"/>
              <p:cNvCxnSpPr>
                <a:stCxn id="18" idx="0"/>
                <a:endCxn id="18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/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ovéPole 36"/>
            <p:cNvSpPr txBox="1">
              <a:spLocks noChangeAspect="1"/>
            </p:cNvSpPr>
            <p:nvPr/>
          </p:nvSpPr>
          <p:spPr>
            <a:xfrm>
              <a:off x="7912198" y="2736771"/>
              <a:ext cx="608455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0°</a:t>
              </a:r>
            </a:p>
          </p:txBody>
        </p:sp>
        <p:sp>
          <p:nvSpPr>
            <p:cNvPr id="38" name="TextovéPole 37"/>
            <p:cNvSpPr txBox="1">
              <a:spLocks noChangeAspect="1"/>
            </p:cNvSpPr>
            <p:nvPr/>
          </p:nvSpPr>
          <p:spPr>
            <a:xfrm>
              <a:off x="7794282" y="4593678"/>
              <a:ext cx="844287" cy="57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30°</a:t>
              </a:r>
            </a:p>
          </p:txBody>
        </p:sp>
        <p:sp>
          <p:nvSpPr>
            <p:cNvPr id="39" name="TextovéPole 38"/>
            <p:cNvSpPr txBox="1">
              <a:spLocks noChangeAspect="1"/>
            </p:cNvSpPr>
            <p:nvPr/>
          </p:nvSpPr>
          <p:spPr>
            <a:xfrm>
              <a:off x="5971690" y="5934852"/>
              <a:ext cx="1091791" cy="57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60°</a:t>
              </a:r>
            </a:p>
          </p:txBody>
        </p:sp>
        <p:sp>
          <p:nvSpPr>
            <p:cNvPr id="40" name="TextovéPole 39"/>
            <p:cNvSpPr txBox="1">
              <a:spLocks noChangeAspect="1"/>
            </p:cNvSpPr>
            <p:nvPr/>
          </p:nvSpPr>
          <p:spPr>
            <a:xfrm>
              <a:off x="7648697" y="1256780"/>
              <a:ext cx="968495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-30°</a:t>
              </a:r>
            </a:p>
          </p:txBody>
        </p:sp>
        <p:sp>
          <p:nvSpPr>
            <p:cNvPr id="41" name="TextovéPole 40"/>
            <p:cNvSpPr txBox="1">
              <a:spLocks noChangeAspect="1"/>
            </p:cNvSpPr>
            <p:nvPr/>
          </p:nvSpPr>
          <p:spPr>
            <a:xfrm>
              <a:off x="2106580" y="6176763"/>
              <a:ext cx="968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120°</a:t>
              </a:r>
            </a:p>
          </p:txBody>
        </p:sp>
        <p:sp>
          <p:nvSpPr>
            <p:cNvPr id="42" name="TextovéPole 41"/>
            <p:cNvSpPr txBox="1">
              <a:spLocks noChangeAspect="1"/>
            </p:cNvSpPr>
            <p:nvPr/>
          </p:nvSpPr>
          <p:spPr>
            <a:xfrm>
              <a:off x="4128616" y="6334780"/>
              <a:ext cx="968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90°</a:t>
              </a:r>
            </a:p>
          </p:txBody>
        </p:sp>
        <p:sp>
          <p:nvSpPr>
            <p:cNvPr id="43" name="Ovál 42"/>
            <p:cNvSpPr>
              <a:spLocks noChangeAspect="1"/>
            </p:cNvSpPr>
            <p:nvPr/>
          </p:nvSpPr>
          <p:spPr>
            <a:xfrm>
              <a:off x="3791383" y="3167255"/>
              <a:ext cx="148769" cy="1432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" name="Ovál 43"/>
            <p:cNvSpPr>
              <a:spLocks noChangeAspect="1"/>
            </p:cNvSpPr>
            <p:nvPr/>
          </p:nvSpPr>
          <p:spPr>
            <a:xfrm>
              <a:off x="5300790" y="2926678"/>
              <a:ext cx="148769" cy="1432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Ovál 44"/>
            <p:cNvSpPr>
              <a:spLocks noChangeAspect="1"/>
            </p:cNvSpPr>
            <p:nvPr/>
          </p:nvSpPr>
          <p:spPr>
            <a:xfrm>
              <a:off x="5971689" y="3859299"/>
              <a:ext cx="148769" cy="1432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" name="Ovál 45"/>
            <p:cNvSpPr>
              <a:spLocks noChangeAspect="1"/>
            </p:cNvSpPr>
            <p:nvPr/>
          </p:nvSpPr>
          <p:spPr>
            <a:xfrm>
              <a:off x="3529940" y="4327498"/>
              <a:ext cx="148769" cy="1432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Ovál 46"/>
            <p:cNvSpPr>
              <a:spLocks noChangeAspect="1"/>
            </p:cNvSpPr>
            <p:nvPr/>
          </p:nvSpPr>
          <p:spPr>
            <a:xfrm>
              <a:off x="5689448" y="5365907"/>
              <a:ext cx="148769" cy="1432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" name="Ovál 47"/>
            <p:cNvSpPr>
              <a:spLocks noChangeAspect="1"/>
            </p:cNvSpPr>
            <p:nvPr/>
          </p:nvSpPr>
          <p:spPr>
            <a:xfrm>
              <a:off x="4301796" y="5114578"/>
              <a:ext cx="148769" cy="1432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" name="Volný tvar 1"/>
            <p:cNvSpPr>
              <a:spLocks noChangeAspect="1"/>
            </p:cNvSpPr>
            <p:nvPr/>
          </p:nvSpPr>
          <p:spPr>
            <a:xfrm>
              <a:off x="3539191" y="2901497"/>
              <a:ext cx="2663756" cy="2793881"/>
            </a:xfrm>
            <a:custGeom>
              <a:avLst/>
              <a:gdLst>
                <a:gd name="connsiteX0" fmla="*/ 915644 w 2682223"/>
                <a:gd name="connsiteY0" fmla="*/ 101606 h 2617019"/>
                <a:gd name="connsiteX1" fmla="*/ 575402 w 2682223"/>
                <a:gd name="connsiteY1" fmla="*/ 176034 h 2617019"/>
                <a:gd name="connsiteX2" fmla="*/ 362751 w 2682223"/>
                <a:gd name="connsiteY2" fmla="*/ 409951 h 2617019"/>
                <a:gd name="connsiteX3" fmla="*/ 1244 w 2682223"/>
                <a:gd name="connsiteY3" fmla="*/ 1260555 h 2617019"/>
                <a:gd name="connsiteX4" fmla="*/ 267058 w 2682223"/>
                <a:gd name="connsiteY4" fmla="*/ 1855978 h 2617019"/>
                <a:gd name="connsiteX5" fmla="*/ 851848 w 2682223"/>
                <a:gd name="connsiteY5" fmla="*/ 2206853 h 2617019"/>
                <a:gd name="connsiteX6" fmla="*/ 2308509 w 2682223"/>
                <a:gd name="connsiteY6" fmla="*/ 2600258 h 2617019"/>
                <a:gd name="connsiteX7" fmla="*/ 2659383 w 2682223"/>
                <a:gd name="connsiteY7" fmla="*/ 1611430 h 2617019"/>
                <a:gd name="connsiteX8" fmla="*/ 2574323 w 2682223"/>
                <a:gd name="connsiteY8" fmla="*/ 845885 h 2617019"/>
                <a:gd name="connsiteX9" fmla="*/ 1978900 w 2682223"/>
                <a:gd name="connsiteY9" fmla="*/ 112239 h 2617019"/>
                <a:gd name="connsiteX10" fmla="*/ 1192090 w 2682223"/>
                <a:gd name="connsiteY10" fmla="*/ 5913 h 2617019"/>
                <a:gd name="connsiteX11" fmla="*/ 990072 w 2682223"/>
                <a:gd name="connsiteY11" fmla="*/ 144137 h 2617019"/>
                <a:gd name="connsiteX0" fmla="*/ 915644 w 2682223"/>
                <a:gd name="connsiteY0" fmla="*/ 101606 h 2617019"/>
                <a:gd name="connsiteX1" fmla="*/ 575402 w 2682223"/>
                <a:gd name="connsiteY1" fmla="*/ 176034 h 2617019"/>
                <a:gd name="connsiteX2" fmla="*/ 362751 w 2682223"/>
                <a:gd name="connsiteY2" fmla="*/ 409951 h 2617019"/>
                <a:gd name="connsiteX3" fmla="*/ 1244 w 2682223"/>
                <a:gd name="connsiteY3" fmla="*/ 1260555 h 2617019"/>
                <a:gd name="connsiteX4" fmla="*/ 267058 w 2682223"/>
                <a:gd name="connsiteY4" fmla="*/ 1855978 h 2617019"/>
                <a:gd name="connsiteX5" fmla="*/ 851848 w 2682223"/>
                <a:gd name="connsiteY5" fmla="*/ 2206853 h 2617019"/>
                <a:gd name="connsiteX6" fmla="*/ 2308509 w 2682223"/>
                <a:gd name="connsiteY6" fmla="*/ 2600258 h 2617019"/>
                <a:gd name="connsiteX7" fmla="*/ 2659383 w 2682223"/>
                <a:gd name="connsiteY7" fmla="*/ 1611430 h 2617019"/>
                <a:gd name="connsiteX8" fmla="*/ 2574323 w 2682223"/>
                <a:gd name="connsiteY8" fmla="*/ 845885 h 2617019"/>
                <a:gd name="connsiteX9" fmla="*/ 1978900 w 2682223"/>
                <a:gd name="connsiteY9" fmla="*/ 112239 h 2617019"/>
                <a:gd name="connsiteX10" fmla="*/ 1372843 w 2682223"/>
                <a:gd name="connsiteY10" fmla="*/ 5913 h 2617019"/>
                <a:gd name="connsiteX11" fmla="*/ 990072 w 2682223"/>
                <a:gd name="connsiteY11" fmla="*/ 144137 h 2617019"/>
                <a:gd name="connsiteX0" fmla="*/ 915644 w 2736630"/>
                <a:gd name="connsiteY0" fmla="*/ 101606 h 2616061"/>
                <a:gd name="connsiteX1" fmla="*/ 575402 w 2736630"/>
                <a:gd name="connsiteY1" fmla="*/ 176034 h 2616061"/>
                <a:gd name="connsiteX2" fmla="*/ 362751 w 2736630"/>
                <a:gd name="connsiteY2" fmla="*/ 409951 h 2616061"/>
                <a:gd name="connsiteX3" fmla="*/ 1244 w 2736630"/>
                <a:gd name="connsiteY3" fmla="*/ 1260555 h 2616061"/>
                <a:gd name="connsiteX4" fmla="*/ 267058 w 2736630"/>
                <a:gd name="connsiteY4" fmla="*/ 1855978 h 2616061"/>
                <a:gd name="connsiteX5" fmla="*/ 851848 w 2736630"/>
                <a:gd name="connsiteY5" fmla="*/ 2206853 h 2616061"/>
                <a:gd name="connsiteX6" fmla="*/ 2308509 w 2736630"/>
                <a:gd name="connsiteY6" fmla="*/ 2600258 h 2616061"/>
                <a:gd name="connsiteX7" fmla="*/ 2723179 w 2736630"/>
                <a:gd name="connsiteY7" fmla="*/ 1632695 h 2616061"/>
                <a:gd name="connsiteX8" fmla="*/ 2574323 w 2736630"/>
                <a:gd name="connsiteY8" fmla="*/ 845885 h 2616061"/>
                <a:gd name="connsiteX9" fmla="*/ 1978900 w 2736630"/>
                <a:gd name="connsiteY9" fmla="*/ 112239 h 2616061"/>
                <a:gd name="connsiteX10" fmla="*/ 1372843 w 2736630"/>
                <a:gd name="connsiteY10" fmla="*/ 5913 h 2616061"/>
                <a:gd name="connsiteX11" fmla="*/ 990072 w 2736630"/>
                <a:gd name="connsiteY11" fmla="*/ 144137 h 2616061"/>
                <a:gd name="connsiteX0" fmla="*/ 915912 w 2736898"/>
                <a:gd name="connsiteY0" fmla="*/ 101606 h 2623151"/>
                <a:gd name="connsiteX1" fmla="*/ 575670 w 2736898"/>
                <a:gd name="connsiteY1" fmla="*/ 176034 h 2623151"/>
                <a:gd name="connsiteX2" fmla="*/ 363019 w 2736898"/>
                <a:gd name="connsiteY2" fmla="*/ 409951 h 2623151"/>
                <a:gd name="connsiteX3" fmla="*/ 1512 w 2736898"/>
                <a:gd name="connsiteY3" fmla="*/ 1260555 h 2623151"/>
                <a:gd name="connsiteX4" fmla="*/ 267326 w 2736898"/>
                <a:gd name="connsiteY4" fmla="*/ 1855978 h 2623151"/>
                <a:gd name="connsiteX5" fmla="*/ 1022237 w 2736898"/>
                <a:gd name="connsiteY5" fmla="*/ 2281281 h 2623151"/>
                <a:gd name="connsiteX6" fmla="*/ 2308777 w 2736898"/>
                <a:gd name="connsiteY6" fmla="*/ 2600258 h 2623151"/>
                <a:gd name="connsiteX7" fmla="*/ 2723447 w 2736898"/>
                <a:gd name="connsiteY7" fmla="*/ 1632695 h 2623151"/>
                <a:gd name="connsiteX8" fmla="*/ 2574591 w 2736898"/>
                <a:gd name="connsiteY8" fmla="*/ 845885 h 2623151"/>
                <a:gd name="connsiteX9" fmla="*/ 1979168 w 2736898"/>
                <a:gd name="connsiteY9" fmla="*/ 112239 h 2623151"/>
                <a:gd name="connsiteX10" fmla="*/ 1373111 w 2736898"/>
                <a:gd name="connsiteY10" fmla="*/ 5913 h 2623151"/>
                <a:gd name="connsiteX11" fmla="*/ 990340 w 2736898"/>
                <a:gd name="connsiteY11" fmla="*/ 144137 h 2623151"/>
                <a:gd name="connsiteX0" fmla="*/ 915912 w 2735525"/>
                <a:gd name="connsiteY0" fmla="*/ 101606 h 2582922"/>
                <a:gd name="connsiteX1" fmla="*/ 575670 w 2735525"/>
                <a:gd name="connsiteY1" fmla="*/ 176034 h 2582922"/>
                <a:gd name="connsiteX2" fmla="*/ 363019 w 2735525"/>
                <a:gd name="connsiteY2" fmla="*/ 409951 h 2582922"/>
                <a:gd name="connsiteX3" fmla="*/ 1512 w 2735525"/>
                <a:gd name="connsiteY3" fmla="*/ 1260555 h 2582922"/>
                <a:gd name="connsiteX4" fmla="*/ 267326 w 2735525"/>
                <a:gd name="connsiteY4" fmla="*/ 1855978 h 2582922"/>
                <a:gd name="connsiteX5" fmla="*/ 1022237 w 2735525"/>
                <a:gd name="connsiteY5" fmla="*/ 2281281 h 2582922"/>
                <a:gd name="connsiteX6" fmla="*/ 2330042 w 2735525"/>
                <a:gd name="connsiteY6" fmla="*/ 2557728 h 2582922"/>
                <a:gd name="connsiteX7" fmla="*/ 2723447 w 2735525"/>
                <a:gd name="connsiteY7" fmla="*/ 1632695 h 2582922"/>
                <a:gd name="connsiteX8" fmla="*/ 2574591 w 2735525"/>
                <a:gd name="connsiteY8" fmla="*/ 845885 h 2582922"/>
                <a:gd name="connsiteX9" fmla="*/ 1979168 w 2735525"/>
                <a:gd name="connsiteY9" fmla="*/ 112239 h 2582922"/>
                <a:gd name="connsiteX10" fmla="*/ 1373111 w 2735525"/>
                <a:gd name="connsiteY10" fmla="*/ 5913 h 2582922"/>
                <a:gd name="connsiteX11" fmla="*/ 990340 w 2735525"/>
                <a:gd name="connsiteY11" fmla="*/ 144137 h 2582922"/>
                <a:gd name="connsiteX0" fmla="*/ 915893 w 2735506"/>
                <a:gd name="connsiteY0" fmla="*/ 101606 h 2574923"/>
                <a:gd name="connsiteX1" fmla="*/ 575651 w 2735506"/>
                <a:gd name="connsiteY1" fmla="*/ 176034 h 2574923"/>
                <a:gd name="connsiteX2" fmla="*/ 363000 w 2735506"/>
                <a:gd name="connsiteY2" fmla="*/ 409951 h 2574923"/>
                <a:gd name="connsiteX3" fmla="*/ 1493 w 2735506"/>
                <a:gd name="connsiteY3" fmla="*/ 1260555 h 2574923"/>
                <a:gd name="connsiteX4" fmla="*/ 267307 w 2735506"/>
                <a:gd name="connsiteY4" fmla="*/ 1855978 h 2574923"/>
                <a:gd name="connsiteX5" fmla="*/ 1011585 w 2735506"/>
                <a:gd name="connsiteY5" fmla="*/ 2206853 h 2574923"/>
                <a:gd name="connsiteX6" fmla="*/ 2330023 w 2735506"/>
                <a:gd name="connsiteY6" fmla="*/ 2557728 h 2574923"/>
                <a:gd name="connsiteX7" fmla="*/ 2723428 w 2735506"/>
                <a:gd name="connsiteY7" fmla="*/ 1632695 h 2574923"/>
                <a:gd name="connsiteX8" fmla="*/ 2574572 w 2735506"/>
                <a:gd name="connsiteY8" fmla="*/ 845885 h 2574923"/>
                <a:gd name="connsiteX9" fmla="*/ 1979149 w 2735506"/>
                <a:gd name="connsiteY9" fmla="*/ 112239 h 2574923"/>
                <a:gd name="connsiteX10" fmla="*/ 1373092 w 2735506"/>
                <a:gd name="connsiteY10" fmla="*/ 5913 h 2574923"/>
                <a:gd name="connsiteX11" fmla="*/ 990321 w 2735506"/>
                <a:gd name="connsiteY11" fmla="*/ 144137 h 2574923"/>
                <a:gd name="connsiteX0" fmla="*/ 936979 w 2756592"/>
                <a:gd name="connsiteY0" fmla="*/ 101606 h 2574923"/>
                <a:gd name="connsiteX1" fmla="*/ 596737 w 2756592"/>
                <a:gd name="connsiteY1" fmla="*/ 176034 h 2574923"/>
                <a:gd name="connsiteX2" fmla="*/ 384086 w 2756592"/>
                <a:gd name="connsiteY2" fmla="*/ 409951 h 2574923"/>
                <a:gd name="connsiteX3" fmla="*/ 1314 w 2756592"/>
                <a:gd name="connsiteY3" fmla="*/ 1026639 h 2574923"/>
                <a:gd name="connsiteX4" fmla="*/ 288393 w 2756592"/>
                <a:gd name="connsiteY4" fmla="*/ 1855978 h 2574923"/>
                <a:gd name="connsiteX5" fmla="*/ 1032671 w 2756592"/>
                <a:gd name="connsiteY5" fmla="*/ 2206853 h 2574923"/>
                <a:gd name="connsiteX6" fmla="*/ 2351109 w 2756592"/>
                <a:gd name="connsiteY6" fmla="*/ 2557728 h 2574923"/>
                <a:gd name="connsiteX7" fmla="*/ 2744514 w 2756592"/>
                <a:gd name="connsiteY7" fmla="*/ 1632695 h 2574923"/>
                <a:gd name="connsiteX8" fmla="*/ 2595658 w 2756592"/>
                <a:gd name="connsiteY8" fmla="*/ 845885 h 2574923"/>
                <a:gd name="connsiteX9" fmla="*/ 2000235 w 2756592"/>
                <a:gd name="connsiteY9" fmla="*/ 112239 h 2574923"/>
                <a:gd name="connsiteX10" fmla="*/ 1394178 w 2756592"/>
                <a:gd name="connsiteY10" fmla="*/ 5913 h 2574923"/>
                <a:gd name="connsiteX11" fmla="*/ 1011407 w 2756592"/>
                <a:gd name="connsiteY11" fmla="*/ 144137 h 2574923"/>
                <a:gd name="connsiteX0" fmla="*/ 936979 w 2756592"/>
                <a:gd name="connsiteY0" fmla="*/ 101606 h 2574923"/>
                <a:gd name="connsiteX1" fmla="*/ 607369 w 2756592"/>
                <a:gd name="connsiteY1" fmla="*/ 250462 h 2574923"/>
                <a:gd name="connsiteX2" fmla="*/ 384086 w 2756592"/>
                <a:gd name="connsiteY2" fmla="*/ 409951 h 2574923"/>
                <a:gd name="connsiteX3" fmla="*/ 1314 w 2756592"/>
                <a:gd name="connsiteY3" fmla="*/ 1026639 h 2574923"/>
                <a:gd name="connsiteX4" fmla="*/ 288393 w 2756592"/>
                <a:gd name="connsiteY4" fmla="*/ 1855978 h 2574923"/>
                <a:gd name="connsiteX5" fmla="*/ 1032671 w 2756592"/>
                <a:gd name="connsiteY5" fmla="*/ 2206853 h 2574923"/>
                <a:gd name="connsiteX6" fmla="*/ 2351109 w 2756592"/>
                <a:gd name="connsiteY6" fmla="*/ 2557728 h 2574923"/>
                <a:gd name="connsiteX7" fmla="*/ 2744514 w 2756592"/>
                <a:gd name="connsiteY7" fmla="*/ 1632695 h 2574923"/>
                <a:gd name="connsiteX8" fmla="*/ 2595658 w 2756592"/>
                <a:gd name="connsiteY8" fmla="*/ 845885 h 2574923"/>
                <a:gd name="connsiteX9" fmla="*/ 2000235 w 2756592"/>
                <a:gd name="connsiteY9" fmla="*/ 112239 h 2574923"/>
                <a:gd name="connsiteX10" fmla="*/ 1394178 w 2756592"/>
                <a:gd name="connsiteY10" fmla="*/ 5913 h 2574923"/>
                <a:gd name="connsiteX11" fmla="*/ 1011407 w 2756592"/>
                <a:gd name="connsiteY11" fmla="*/ 144137 h 2574923"/>
                <a:gd name="connsiteX0" fmla="*/ 936389 w 2756002"/>
                <a:gd name="connsiteY0" fmla="*/ 101606 h 2575363"/>
                <a:gd name="connsiteX1" fmla="*/ 606779 w 2756002"/>
                <a:gd name="connsiteY1" fmla="*/ 250462 h 2575363"/>
                <a:gd name="connsiteX2" fmla="*/ 383496 w 2756002"/>
                <a:gd name="connsiteY2" fmla="*/ 409951 h 2575363"/>
                <a:gd name="connsiteX3" fmla="*/ 724 w 2756002"/>
                <a:gd name="connsiteY3" fmla="*/ 1026639 h 2575363"/>
                <a:gd name="connsiteX4" fmla="*/ 309068 w 2756002"/>
                <a:gd name="connsiteY4" fmla="*/ 1792183 h 2575363"/>
                <a:gd name="connsiteX5" fmla="*/ 1032081 w 2756002"/>
                <a:gd name="connsiteY5" fmla="*/ 2206853 h 2575363"/>
                <a:gd name="connsiteX6" fmla="*/ 2350519 w 2756002"/>
                <a:gd name="connsiteY6" fmla="*/ 2557728 h 2575363"/>
                <a:gd name="connsiteX7" fmla="*/ 2743924 w 2756002"/>
                <a:gd name="connsiteY7" fmla="*/ 1632695 h 2575363"/>
                <a:gd name="connsiteX8" fmla="*/ 2595068 w 2756002"/>
                <a:gd name="connsiteY8" fmla="*/ 845885 h 2575363"/>
                <a:gd name="connsiteX9" fmla="*/ 1999645 w 2756002"/>
                <a:gd name="connsiteY9" fmla="*/ 112239 h 2575363"/>
                <a:gd name="connsiteX10" fmla="*/ 1393588 w 2756002"/>
                <a:gd name="connsiteY10" fmla="*/ 5913 h 2575363"/>
                <a:gd name="connsiteX11" fmla="*/ 1010817 w 2756002"/>
                <a:gd name="connsiteY11" fmla="*/ 144137 h 2575363"/>
                <a:gd name="connsiteX0" fmla="*/ 883498 w 2703111"/>
                <a:gd name="connsiteY0" fmla="*/ 101606 h 2575363"/>
                <a:gd name="connsiteX1" fmla="*/ 553888 w 2703111"/>
                <a:gd name="connsiteY1" fmla="*/ 250462 h 2575363"/>
                <a:gd name="connsiteX2" fmla="*/ 330605 w 2703111"/>
                <a:gd name="connsiteY2" fmla="*/ 409951 h 2575363"/>
                <a:gd name="connsiteX3" fmla="*/ 996 w 2703111"/>
                <a:gd name="connsiteY3" fmla="*/ 1164863 h 2575363"/>
                <a:gd name="connsiteX4" fmla="*/ 256177 w 2703111"/>
                <a:gd name="connsiteY4" fmla="*/ 1792183 h 2575363"/>
                <a:gd name="connsiteX5" fmla="*/ 979190 w 2703111"/>
                <a:gd name="connsiteY5" fmla="*/ 2206853 h 2575363"/>
                <a:gd name="connsiteX6" fmla="*/ 2297628 w 2703111"/>
                <a:gd name="connsiteY6" fmla="*/ 2557728 h 2575363"/>
                <a:gd name="connsiteX7" fmla="*/ 2691033 w 2703111"/>
                <a:gd name="connsiteY7" fmla="*/ 1632695 h 2575363"/>
                <a:gd name="connsiteX8" fmla="*/ 2542177 w 2703111"/>
                <a:gd name="connsiteY8" fmla="*/ 845885 h 2575363"/>
                <a:gd name="connsiteX9" fmla="*/ 1946754 w 2703111"/>
                <a:gd name="connsiteY9" fmla="*/ 112239 h 2575363"/>
                <a:gd name="connsiteX10" fmla="*/ 1340697 w 2703111"/>
                <a:gd name="connsiteY10" fmla="*/ 5913 h 2575363"/>
                <a:gd name="connsiteX11" fmla="*/ 957926 w 2703111"/>
                <a:gd name="connsiteY11" fmla="*/ 144137 h 2575363"/>
                <a:gd name="connsiteX0" fmla="*/ 883498 w 2703111"/>
                <a:gd name="connsiteY0" fmla="*/ 101606 h 2575363"/>
                <a:gd name="connsiteX1" fmla="*/ 553888 w 2703111"/>
                <a:gd name="connsiteY1" fmla="*/ 250462 h 2575363"/>
                <a:gd name="connsiteX2" fmla="*/ 330605 w 2703111"/>
                <a:gd name="connsiteY2" fmla="*/ 409951 h 2575363"/>
                <a:gd name="connsiteX3" fmla="*/ 996 w 2703111"/>
                <a:gd name="connsiteY3" fmla="*/ 1164863 h 2575363"/>
                <a:gd name="connsiteX4" fmla="*/ 256177 w 2703111"/>
                <a:gd name="connsiteY4" fmla="*/ 1792183 h 2575363"/>
                <a:gd name="connsiteX5" fmla="*/ 979190 w 2703111"/>
                <a:gd name="connsiteY5" fmla="*/ 2206853 h 2575363"/>
                <a:gd name="connsiteX6" fmla="*/ 2297628 w 2703111"/>
                <a:gd name="connsiteY6" fmla="*/ 2557728 h 2575363"/>
                <a:gd name="connsiteX7" fmla="*/ 2691033 w 2703111"/>
                <a:gd name="connsiteY7" fmla="*/ 1632695 h 2575363"/>
                <a:gd name="connsiteX8" fmla="*/ 2542177 w 2703111"/>
                <a:gd name="connsiteY8" fmla="*/ 845885 h 2575363"/>
                <a:gd name="connsiteX9" fmla="*/ 1946754 w 2703111"/>
                <a:gd name="connsiteY9" fmla="*/ 112239 h 2575363"/>
                <a:gd name="connsiteX10" fmla="*/ 1340697 w 2703111"/>
                <a:gd name="connsiteY10" fmla="*/ 5913 h 2575363"/>
                <a:gd name="connsiteX11" fmla="*/ 957926 w 2703111"/>
                <a:gd name="connsiteY11" fmla="*/ 144137 h 2575363"/>
                <a:gd name="connsiteX0" fmla="*/ 883498 w 2703111"/>
                <a:gd name="connsiteY0" fmla="*/ 101606 h 2575363"/>
                <a:gd name="connsiteX1" fmla="*/ 330605 w 2703111"/>
                <a:gd name="connsiteY1" fmla="*/ 409951 h 2575363"/>
                <a:gd name="connsiteX2" fmla="*/ 996 w 2703111"/>
                <a:gd name="connsiteY2" fmla="*/ 1164863 h 2575363"/>
                <a:gd name="connsiteX3" fmla="*/ 256177 w 2703111"/>
                <a:gd name="connsiteY3" fmla="*/ 1792183 h 2575363"/>
                <a:gd name="connsiteX4" fmla="*/ 979190 w 2703111"/>
                <a:gd name="connsiteY4" fmla="*/ 2206853 h 2575363"/>
                <a:gd name="connsiteX5" fmla="*/ 2297628 w 2703111"/>
                <a:gd name="connsiteY5" fmla="*/ 2557728 h 2575363"/>
                <a:gd name="connsiteX6" fmla="*/ 2691033 w 2703111"/>
                <a:gd name="connsiteY6" fmla="*/ 1632695 h 2575363"/>
                <a:gd name="connsiteX7" fmla="*/ 2542177 w 2703111"/>
                <a:gd name="connsiteY7" fmla="*/ 845885 h 2575363"/>
                <a:gd name="connsiteX8" fmla="*/ 1946754 w 2703111"/>
                <a:gd name="connsiteY8" fmla="*/ 112239 h 2575363"/>
                <a:gd name="connsiteX9" fmla="*/ 1340697 w 2703111"/>
                <a:gd name="connsiteY9" fmla="*/ 5913 h 2575363"/>
                <a:gd name="connsiteX10" fmla="*/ 957926 w 2703111"/>
                <a:gd name="connsiteY10" fmla="*/ 144137 h 2575363"/>
                <a:gd name="connsiteX0" fmla="*/ 883498 w 2703111"/>
                <a:gd name="connsiteY0" fmla="*/ 96884 h 2570641"/>
                <a:gd name="connsiteX1" fmla="*/ 330605 w 2703111"/>
                <a:gd name="connsiteY1" fmla="*/ 405229 h 2570641"/>
                <a:gd name="connsiteX2" fmla="*/ 996 w 2703111"/>
                <a:gd name="connsiteY2" fmla="*/ 1160141 h 2570641"/>
                <a:gd name="connsiteX3" fmla="*/ 256177 w 2703111"/>
                <a:gd name="connsiteY3" fmla="*/ 1787461 h 2570641"/>
                <a:gd name="connsiteX4" fmla="*/ 979190 w 2703111"/>
                <a:gd name="connsiteY4" fmla="*/ 2202131 h 2570641"/>
                <a:gd name="connsiteX5" fmla="*/ 2297628 w 2703111"/>
                <a:gd name="connsiteY5" fmla="*/ 2553006 h 2570641"/>
                <a:gd name="connsiteX6" fmla="*/ 2691033 w 2703111"/>
                <a:gd name="connsiteY6" fmla="*/ 1627973 h 2570641"/>
                <a:gd name="connsiteX7" fmla="*/ 2542177 w 2703111"/>
                <a:gd name="connsiteY7" fmla="*/ 841163 h 2570641"/>
                <a:gd name="connsiteX8" fmla="*/ 1946754 w 2703111"/>
                <a:gd name="connsiteY8" fmla="*/ 107517 h 2570641"/>
                <a:gd name="connsiteX9" fmla="*/ 1340697 w 2703111"/>
                <a:gd name="connsiteY9" fmla="*/ 1191 h 2570641"/>
                <a:gd name="connsiteX10" fmla="*/ 968559 w 2703111"/>
                <a:gd name="connsiteY10" fmla="*/ 75619 h 2570641"/>
                <a:gd name="connsiteX0" fmla="*/ 883498 w 2718883"/>
                <a:gd name="connsiteY0" fmla="*/ 96884 h 2756928"/>
                <a:gd name="connsiteX1" fmla="*/ 330605 w 2718883"/>
                <a:gd name="connsiteY1" fmla="*/ 405229 h 2756928"/>
                <a:gd name="connsiteX2" fmla="*/ 996 w 2718883"/>
                <a:gd name="connsiteY2" fmla="*/ 1160141 h 2756928"/>
                <a:gd name="connsiteX3" fmla="*/ 256177 w 2718883"/>
                <a:gd name="connsiteY3" fmla="*/ 1787461 h 2756928"/>
                <a:gd name="connsiteX4" fmla="*/ 979190 w 2718883"/>
                <a:gd name="connsiteY4" fmla="*/ 2202131 h 2756928"/>
                <a:gd name="connsiteX5" fmla="*/ 2063712 w 2718883"/>
                <a:gd name="connsiteY5" fmla="*/ 2744392 h 2756928"/>
                <a:gd name="connsiteX6" fmla="*/ 2691033 w 2718883"/>
                <a:gd name="connsiteY6" fmla="*/ 1627973 h 2756928"/>
                <a:gd name="connsiteX7" fmla="*/ 2542177 w 2718883"/>
                <a:gd name="connsiteY7" fmla="*/ 841163 h 2756928"/>
                <a:gd name="connsiteX8" fmla="*/ 1946754 w 2718883"/>
                <a:gd name="connsiteY8" fmla="*/ 107517 h 2756928"/>
                <a:gd name="connsiteX9" fmla="*/ 1340697 w 2718883"/>
                <a:gd name="connsiteY9" fmla="*/ 1191 h 2756928"/>
                <a:gd name="connsiteX10" fmla="*/ 968559 w 2718883"/>
                <a:gd name="connsiteY10" fmla="*/ 75619 h 2756928"/>
                <a:gd name="connsiteX0" fmla="*/ 883498 w 2718883"/>
                <a:gd name="connsiteY0" fmla="*/ 96884 h 2746770"/>
                <a:gd name="connsiteX1" fmla="*/ 330605 w 2718883"/>
                <a:gd name="connsiteY1" fmla="*/ 405229 h 2746770"/>
                <a:gd name="connsiteX2" fmla="*/ 996 w 2718883"/>
                <a:gd name="connsiteY2" fmla="*/ 1160141 h 2746770"/>
                <a:gd name="connsiteX3" fmla="*/ 256177 w 2718883"/>
                <a:gd name="connsiteY3" fmla="*/ 1787461 h 2746770"/>
                <a:gd name="connsiteX4" fmla="*/ 979190 w 2718883"/>
                <a:gd name="connsiteY4" fmla="*/ 2202131 h 2746770"/>
                <a:gd name="connsiteX5" fmla="*/ 2063712 w 2718883"/>
                <a:gd name="connsiteY5" fmla="*/ 2744392 h 2746770"/>
                <a:gd name="connsiteX6" fmla="*/ 2691033 w 2718883"/>
                <a:gd name="connsiteY6" fmla="*/ 1627973 h 2746770"/>
                <a:gd name="connsiteX7" fmla="*/ 2542177 w 2718883"/>
                <a:gd name="connsiteY7" fmla="*/ 841163 h 2746770"/>
                <a:gd name="connsiteX8" fmla="*/ 1946754 w 2718883"/>
                <a:gd name="connsiteY8" fmla="*/ 107517 h 2746770"/>
                <a:gd name="connsiteX9" fmla="*/ 1340697 w 2718883"/>
                <a:gd name="connsiteY9" fmla="*/ 1191 h 2746770"/>
                <a:gd name="connsiteX10" fmla="*/ 968559 w 2718883"/>
                <a:gd name="connsiteY10" fmla="*/ 75619 h 2746770"/>
                <a:gd name="connsiteX0" fmla="*/ 883498 w 2727094"/>
                <a:gd name="connsiteY0" fmla="*/ 96884 h 2778599"/>
                <a:gd name="connsiteX1" fmla="*/ 330605 w 2727094"/>
                <a:gd name="connsiteY1" fmla="*/ 405229 h 2778599"/>
                <a:gd name="connsiteX2" fmla="*/ 996 w 2727094"/>
                <a:gd name="connsiteY2" fmla="*/ 1160141 h 2778599"/>
                <a:gd name="connsiteX3" fmla="*/ 256177 w 2727094"/>
                <a:gd name="connsiteY3" fmla="*/ 1787461 h 2778599"/>
                <a:gd name="connsiteX4" fmla="*/ 979190 w 2727094"/>
                <a:gd name="connsiteY4" fmla="*/ 2202131 h 2778599"/>
                <a:gd name="connsiteX5" fmla="*/ 1946754 w 2727094"/>
                <a:gd name="connsiteY5" fmla="*/ 2776290 h 2778599"/>
                <a:gd name="connsiteX6" fmla="*/ 2691033 w 2727094"/>
                <a:gd name="connsiteY6" fmla="*/ 1627973 h 2778599"/>
                <a:gd name="connsiteX7" fmla="*/ 2542177 w 2727094"/>
                <a:gd name="connsiteY7" fmla="*/ 841163 h 2778599"/>
                <a:gd name="connsiteX8" fmla="*/ 1946754 w 2727094"/>
                <a:gd name="connsiteY8" fmla="*/ 107517 h 2778599"/>
                <a:gd name="connsiteX9" fmla="*/ 1340697 w 2727094"/>
                <a:gd name="connsiteY9" fmla="*/ 1191 h 2778599"/>
                <a:gd name="connsiteX10" fmla="*/ 968559 w 2727094"/>
                <a:gd name="connsiteY10" fmla="*/ 75619 h 2778599"/>
                <a:gd name="connsiteX0" fmla="*/ 883382 w 2726978"/>
                <a:gd name="connsiteY0" fmla="*/ 96884 h 2793881"/>
                <a:gd name="connsiteX1" fmla="*/ 330489 w 2726978"/>
                <a:gd name="connsiteY1" fmla="*/ 405229 h 2793881"/>
                <a:gd name="connsiteX2" fmla="*/ 880 w 2726978"/>
                <a:gd name="connsiteY2" fmla="*/ 1160141 h 2793881"/>
                <a:gd name="connsiteX3" fmla="*/ 256061 w 2726978"/>
                <a:gd name="connsiteY3" fmla="*/ 1787461 h 2793881"/>
                <a:gd name="connsiteX4" fmla="*/ 883381 w 2726978"/>
                <a:gd name="connsiteY4" fmla="*/ 2287191 h 2793881"/>
                <a:gd name="connsiteX5" fmla="*/ 1946638 w 2726978"/>
                <a:gd name="connsiteY5" fmla="*/ 2776290 h 2793881"/>
                <a:gd name="connsiteX6" fmla="*/ 2690917 w 2726978"/>
                <a:gd name="connsiteY6" fmla="*/ 1627973 h 2793881"/>
                <a:gd name="connsiteX7" fmla="*/ 2542061 w 2726978"/>
                <a:gd name="connsiteY7" fmla="*/ 841163 h 2793881"/>
                <a:gd name="connsiteX8" fmla="*/ 1946638 w 2726978"/>
                <a:gd name="connsiteY8" fmla="*/ 107517 h 2793881"/>
                <a:gd name="connsiteX9" fmla="*/ 1340581 w 2726978"/>
                <a:gd name="connsiteY9" fmla="*/ 1191 h 2793881"/>
                <a:gd name="connsiteX10" fmla="*/ 968443 w 2726978"/>
                <a:gd name="connsiteY10" fmla="*/ 75619 h 2793881"/>
                <a:gd name="connsiteX0" fmla="*/ 820160 w 2663756"/>
                <a:gd name="connsiteY0" fmla="*/ 96884 h 2793881"/>
                <a:gd name="connsiteX1" fmla="*/ 267267 w 2663756"/>
                <a:gd name="connsiteY1" fmla="*/ 405229 h 2793881"/>
                <a:gd name="connsiteX2" fmla="*/ 1453 w 2663756"/>
                <a:gd name="connsiteY2" fmla="*/ 1106979 h 2793881"/>
                <a:gd name="connsiteX3" fmla="*/ 192839 w 2663756"/>
                <a:gd name="connsiteY3" fmla="*/ 1787461 h 2793881"/>
                <a:gd name="connsiteX4" fmla="*/ 820159 w 2663756"/>
                <a:gd name="connsiteY4" fmla="*/ 2287191 h 2793881"/>
                <a:gd name="connsiteX5" fmla="*/ 1883416 w 2663756"/>
                <a:gd name="connsiteY5" fmla="*/ 2776290 h 2793881"/>
                <a:gd name="connsiteX6" fmla="*/ 2627695 w 2663756"/>
                <a:gd name="connsiteY6" fmla="*/ 1627973 h 2793881"/>
                <a:gd name="connsiteX7" fmla="*/ 2478839 w 2663756"/>
                <a:gd name="connsiteY7" fmla="*/ 841163 h 2793881"/>
                <a:gd name="connsiteX8" fmla="*/ 1883416 w 2663756"/>
                <a:gd name="connsiteY8" fmla="*/ 107517 h 2793881"/>
                <a:gd name="connsiteX9" fmla="*/ 1277359 w 2663756"/>
                <a:gd name="connsiteY9" fmla="*/ 1191 h 2793881"/>
                <a:gd name="connsiteX10" fmla="*/ 905221 w 2663756"/>
                <a:gd name="connsiteY10" fmla="*/ 75619 h 27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3756" h="2793881">
                  <a:moveTo>
                    <a:pt x="820160" y="96884"/>
                  </a:moveTo>
                  <a:cubicBezTo>
                    <a:pt x="704974" y="161123"/>
                    <a:pt x="403718" y="236880"/>
                    <a:pt x="267267" y="405229"/>
                  </a:cubicBezTo>
                  <a:cubicBezTo>
                    <a:pt x="130816" y="573578"/>
                    <a:pt x="13858" y="876607"/>
                    <a:pt x="1453" y="1106979"/>
                  </a:cubicBezTo>
                  <a:cubicBezTo>
                    <a:pt x="-10952" y="1337351"/>
                    <a:pt x="56388" y="1590759"/>
                    <a:pt x="192839" y="1787461"/>
                  </a:cubicBezTo>
                  <a:cubicBezTo>
                    <a:pt x="329290" y="1984163"/>
                    <a:pt x="538396" y="2122386"/>
                    <a:pt x="820159" y="2287191"/>
                  </a:cubicBezTo>
                  <a:cubicBezTo>
                    <a:pt x="1101922" y="2451996"/>
                    <a:pt x="1582160" y="2886160"/>
                    <a:pt x="1883416" y="2776290"/>
                  </a:cubicBezTo>
                  <a:cubicBezTo>
                    <a:pt x="2184672" y="2666420"/>
                    <a:pt x="2528458" y="1950494"/>
                    <a:pt x="2627695" y="1627973"/>
                  </a:cubicBezTo>
                  <a:cubicBezTo>
                    <a:pt x="2726932" y="1305452"/>
                    <a:pt x="2602886" y="1094572"/>
                    <a:pt x="2478839" y="841163"/>
                  </a:cubicBezTo>
                  <a:cubicBezTo>
                    <a:pt x="2354793" y="587754"/>
                    <a:pt x="2083663" y="247512"/>
                    <a:pt x="1883416" y="107517"/>
                  </a:cubicBezTo>
                  <a:cubicBezTo>
                    <a:pt x="1683169" y="-32478"/>
                    <a:pt x="1440391" y="6507"/>
                    <a:pt x="1277359" y="1191"/>
                  </a:cubicBezTo>
                  <a:cubicBezTo>
                    <a:pt x="1114327" y="-4125"/>
                    <a:pt x="891044" y="43721"/>
                    <a:pt x="905221" y="75619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9" name="Přímá spojnice se šipkou 48"/>
            <p:cNvCxnSpPr>
              <a:cxnSpLocks noChangeAspect="1"/>
              <a:stCxn id="2" idx="0"/>
            </p:cNvCxnSpPr>
            <p:nvPr/>
          </p:nvCxnSpPr>
          <p:spPr>
            <a:xfrm>
              <a:off x="4359352" y="2998381"/>
              <a:ext cx="1036800" cy="27571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bdélník 50"/>
          <p:cNvSpPr/>
          <p:nvPr/>
        </p:nvSpPr>
        <p:spPr>
          <a:xfrm>
            <a:off x="35496" y="-46548"/>
            <a:ext cx="8374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Určení elektrické osy srdeční</a:t>
            </a:r>
            <a:r>
              <a:rPr lang="cs-CZ" sz="2400" dirty="0"/>
              <a:t> – jiný postup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79512" y="28976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– 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584264" y="43340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– 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1314224" y="83671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– 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2898400" y="4575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– 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122536" y="8175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– 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594144" y="1609636"/>
            <a:ext cx="40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+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4798073" y="1556792"/>
            <a:ext cx="40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+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5230121" y="2833772"/>
            <a:ext cx="40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+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4194544" y="5013176"/>
            <a:ext cx="40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+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2565825" y="5498068"/>
            <a:ext cx="40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+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1341689" y="5066020"/>
            <a:ext cx="40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+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962296" y="3212976"/>
            <a:ext cx="64807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-3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1746272" y="4314582"/>
            <a:ext cx="64807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9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2610368" y="4725144"/>
            <a:ext cx="64807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11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3906512" y="4725144"/>
            <a:ext cx="64807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15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4482576" y="3789040"/>
            <a:ext cx="64807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-10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3762496" y="2780928"/>
            <a:ext cx="64807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5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4986632" y="41299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– </a:t>
            </a:r>
            <a:endParaRPr lang="cs-CZ" sz="1400" b="1" dirty="0">
              <a:solidFill>
                <a:srgbClr val="0000FF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5160161" y="6279703"/>
            <a:ext cx="281429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El. osa srdeční = 70°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6588224" y="51882"/>
            <a:ext cx="2628279" cy="59400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Do růžice svodů si zakreslete součty jednotlivých QRS z končetinových svodů. Propojením svodů vznikne křivka podobná </a:t>
            </a:r>
            <a:r>
              <a:rPr lang="cs-CZ" sz="2000" dirty="0" err="1"/>
              <a:t>vektokardiogramu</a:t>
            </a:r>
            <a:r>
              <a:rPr lang="cs-CZ" sz="2000" dirty="0"/>
              <a:t>. Není to ovšem přímo </a:t>
            </a:r>
            <a:r>
              <a:rPr lang="cs-CZ" sz="2000" dirty="0" err="1"/>
              <a:t>vektokradiogram</a:t>
            </a:r>
            <a:r>
              <a:rPr lang="cs-CZ" sz="2000" dirty="0"/>
              <a:t> (ale skoro </a:t>
            </a:r>
            <a:r>
              <a:rPr lang="cs-CZ" sz="2000" dirty="0">
                <a:sym typeface="Wingdings" pitchFamily="2" charset="2"/>
              </a:rPr>
              <a:t></a:t>
            </a:r>
            <a:r>
              <a:rPr lang="cs-CZ" sz="2000" dirty="0"/>
              <a:t>), protože toto je vytvořeno jen ze součtů výchylek QRS.</a:t>
            </a:r>
          </a:p>
          <a:p>
            <a:endParaRPr lang="cs-CZ" sz="2000" dirty="0"/>
          </a:p>
          <a:p>
            <a:r>
              <a:rPr lang="cs-CZ" sz="2000" dirty="0"/>
              <a:t>Tohle konkrétně po vás nebude nikdo ke zkoušce chtít. Je to jen pro pochopení. Lze totiž použít jednodušší metodu….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347864" y="2204864"/>
            <a:ext cx="91731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Součty QRS</a:t>
            </a:r>
          </a:p>
        </p:txBody>
      </p:sp>
      <p:cxnSp>
        <p:nvCxnSpPr>
          <p:cNvPr id="73" name="Přímá spojnice 72"/>
          <p:cNvCxnSpPr/>
          <p:nvPr/>
        </p:nvCxnSpPr>
        <p:spPr>
          <a:xfrm>
            <a:off x="3604415" y="2765889"/>
            <a:ext cx="241206" cy="1605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605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80498" b="33006"/>
          <a:stretch/>
        </p:blipFill>
        <p:spPr bwMode="auto">
          <a:xfrm>
            <a:off x="35497" y="820251"/>
            <a:ext cx="144016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06720" y="90872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-1</a:t>
            </a:r>
          </a:p>
          <a:p>
            <a:r>
              <a:rPr lang="cs-CZ" dirty="0"/>
              <a:t>R = 6</a:t>
            </a:r>
          </a:p>
          <a:p>
            <a:r>
              <a:rPr lang="cs-CZ" dirty="0"/>
              <a:t>S = 0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52773" y="11912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10455" y="189058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-1</a:t>
            </a:r>
          </a:p>
          <a:p>
            <a:r>
              <a:rPr lang="cs-CZ" dirty="0"/>
              <a:t>R = 17</a:t>
            </a:r>
          </a:p>
          <a:p>
            <a:r>
              <a:rPr lang="cs-CZ" dirty="0"/>
              <a:t>S = -1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52772" y="2173088"/>
            <a:ext cx="117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15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24762" y="2872448"/>
            <a:ext cx="99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0</a:t>
            </a:r>
          </a:p>
          <a:p>
            <a:r>
              <a:rPr lang="cs-CZ" dirty="0"/>
              <a:t>R = 10</a:t>
            </a:r>
          </a:p>
          <a:p>
            <a:r>
              <a:rPr lang="cs-CZ" dirty="0"/>
              <a:t>S = -1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370816" y="3154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9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06720" y="385431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1</a:t>
            </a:r>
          </a:p>
          <a:p>
            <a:r>
              <a:rPr lang="cs-CZ" dirty="0"/>
              <a:t>R = -11</a:t>
            </a:r>
          </a:p>
          <a:p>
            <a:r>
              <a:rPr lang="cs-CZ" dirty="0"/>
              <a:t>S = 0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352772" y="4136816"/>
            <a:ext cx="13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-10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506720" y="483617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0</a:t>
            </a:r>
          </a:p>
          <a:p>
            <a:r>
              <a:rPr lang="cs-CZ" dirty="0"/>
              <a:t>R = -3</a:t>
            </a:r>
          </a:p>
          <a:p>
            <a:r>
              <a:rPr lang="cs-CZ" dirty="0"/>
              <a:t>S = 0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352773" y="51186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-3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506720" y="581803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= -1</a:t>
            </a:r>
          </a:p>
          <a:p>
            <a:r>
              <a:rPr lang="cs-CZ" dirty="0"/>
              <a:t>R = 13</a:t>
            </a:r>
          </a:p>
          <a:p>
            <a:r>
              <a:rPr lang="cs-CZ" dirty="0"/>
              <a:t>S = -1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352773" y="6100542"/>
            <a:ext cx="117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QRS = 11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370816" y="240825"/>
            <a:ext cx="104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součet QRS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403648" y="234822"/>
            <a:ext cx="104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výchylky QRS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5497" y="1401659"/>
            <a:ext cx="1440160" cy="1247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>
            <a:off x="1547664" y="1921061"/>
            <a:ext cx="1800200" cy="880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délník 89"/>
          <p:cNvSpPr/>
          <p:nvPr/>
        </p:nvSpPr>
        <p:spPr>
          <a:xfrm>
            <a:off x="35497" y="4830978"/>
            <a:ext cx="1440160" cy="77747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/>
          <p:cNvSpPr/>
          <p:nvPr/>
        </p:nvSpPr>
        <p:spPr>
          <a:xfrm>
            <a:off x="1547664" y="4836176"/>
            <a:ext cx="1800200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TextovéPole 91"/>
          <p:cNvSpPr txBox="1"/>
          <p:nvPr/>
        </p:nvSpPr>
        <p:spPr>
          <a:xfrm>
            <a:off x="3275856" y="-74424"/>
            <a:ext cx="5969823" cy="16312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Najděte svod s největším a nejmenším součtem výchylek (jen tak od oka) – tyto svody budou na sebe kolmé. Úhel svodu s největším součtem QRS bude určovat přibližně el. osu srdeční. Nebude to dokonale přesné, ale to v praxi ani není potřeba.</a:t>
            </a:r>
          </a:p>
        </p:txBody>
      </p:sp>
      <p:grpSp>
        <p:nvGrpSpPr>
          <p:cNvPr id="95" name="Skupina 94"/>
          <p:cNvGrpSpPr/>
          <p:nvPr/>
        </p:nvGrpSpPr>
        <p:grpSpPr>
          <a:xfrm>
            <a:off x="3347864" y="1444612"/>
            <a:ext cx="5897814" cy="5512780"/>
            <a:chOff x="3347864" y="457508"/>
            <a:chExt cx="5897814" cy="5512780"/>
          </a:xfrm>
        </p:grpSpPr>
        <p:grpSp>
          <p:nvGrpSpPr>
            <p:cNvPr id="3" name="Skupina 2"/>
            <p:cNvGrpSpPr>
              <a:grpSpLocks noChangeAspect="1"/>
            </p:cNvGrpSpPr>
            <p:nvPr/>
          </p:nvGrpSpPr>
          <p:grpSpPr>
            <a:xfrm>
              <a:off x="3347864" y="457508"/>
              <a:ext cx="5897814" cy="5512780"/>
              <a:chOff x="3347864" y="457508"/>
              <a:chExt cx="6567578" cy="6138812"/>
            </a:xfrm>
          </p:grpSpPr>
          <p:grpSp>
            <p:nvGrpSpPr>
              <p:cNvPr id="28" name="Skupina 27"/>
              <p:cNvGrpSpPr>
                <a:grpSpLocks noChangeAspect="1"/>
              </p:cNvGrpSpPr>
              <p:nvPr/>
            </p:nvGrpSpPr>
            <p:grpSpPr>
              <a:xfrm>
                <a:off x="3395835" y="559259"/>
                <a:ext cx="5937380" cy="5768942"/>
                <a:chOff x="1427766" y="66617"/>
                <a:chExt cx="11204681" cy="10886804"/>
              </a:xfrm>
            </p:grpSpPr>
            <p:cxnSp>
              <p:nvCxnSpPr>
                <p:cNvPr id="43" name="Přímá spojnice 42"/>
                <p:cNvCxnSpPr/>
                <p:nvPr/>
              </p:nvCxnSpPr>
              <p:spPr>
                <a:xfrm rot="600000">
                  <a:off x="1431587" y="5113556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nice 43"/>
                <p:cNvCxnSpPr/>
                <p:nvPr/>
              </p:nvCxnSpPr>
              <p:spPr>
                <a:xfrm rot="600000">
                  <a:off x="6471587" y="73556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44"/>
                <p:cNvCxnSpPr/>
                <p:nvPr/>
              </p:nvCxnSpPr>
              <p:spPr>
                <a:xfrm rot="2400000">
                  <a:off x="1429985" y="511126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Přímá spojnice 45"/>
                <p:cNvCxnSpPr/>
                <p:nvPr/>
              </p:nvCxnSpPr>
              <p:spPr>
                <a:xfrm rot="2400000">
                  <a:off x="6469985" y="7126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Přímá spojnice 46"/>
                <p:cNvCxnSpPr/>
                <p:nvPr/>
              </p:nvCxnSpPr>
              <p:spPr>
                <a:xfrm rot="20400000" flipV="1">
                  <a:off x="1428383" y="5108980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Přímá spojnice 47"/>
                <p:cNvCxnSpPr/>
                <p:nvPr/>
              </p:nvCxnSpPr>
              <p:spPr>
                <a:xfrm rot="20400000" flipV="1">
                  <a:off x="6468383" y="68980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Přímá spojnice 48"/>
                <p:cNvCxnSpPr/>
                <p:nvPr/>
              </p:nvCxnSpPr>
              <p:spPr>
                <a:xfrm rot="1200000">
                  <a:off x="1431149" y="5111679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nice 49"/>
                <p:cNvCxnSpPr/>
                <p:nvPr/>
              </p:nvCxnSpPr>
              <p:spPr>
                <a:xfrm rot="1200000">
                  <a:off x="6471149" y="71679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50"/>
                <p:cNvCxnSpPr/>
                <p:nvPr/>
              </p:nvCxnSpPr>
              <p:spPr>
                <a:xfrm rot="3000000">
                  <a:off x="1429969" y="510914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51"/>
                <p:cNvCxnSpPr/>
                <p:nvPr/>
              </p:nvCxnSpPr>
              <p:spPr>
                <a:xfrm rot="3000000">
                  <a:off x="6469969" y="6914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/>
                <p:nvPr/>
              </p:nvCxnSpPr>
              <p:spPr>
                <a:xfrm rot="21000000" flipV="1">
                  <a:off x="1428789" y="5106617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rot="21000000" flipV="1">
                  <a:off x="6468789" y="66617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ál 54"/>
                <p:cNvSpPr/>
                <p:nvPr/>
              </p:nvSpPr>
              <p:spPr>
                <a:xfrm>
                  <a:off x="1431716" y="72083"/>
                  <a:ext cx="10080000" cy="100800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6" name="Ovál 55"/>
                <p:cNvSpPr/>
                <p:nvPr/>
              </p:nvSpPr>
              <p:spPr>
                <a:xfrm>
                  <a:off x="1971716" y="612083"/>
                  <a:ext cx="9000000" cy="90000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57" name="Přímá spojnice 56"/>
                <p:cNvCxnSpPr>
                  <a:stCxn id="55" idx="2"/>
                  <a:endCxn id="55" idx="6"/>
                </p:cNvCxnSpPr>
                <p:nvPr/>
              </p:nvCxnSpPr>
              <p:spPr>
                <a:xfrm>
                  <a:off x="1431716" y="5112083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/>
                <p:nvPr/>
              </p:nvCxnSpPr>
              <p:spPr>
                <a:xfrm rot="19800000" flipV="1">
                  <a:off x="6467766" y="68133"/>
                  <a:ext cx="0" cy="100800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nice 58"/>
                <p:cNvCxnSpPr/>
                <p:nvPr/>
              </p:nvCxnSpPr>
              <p:spPr>
                <a:xfrm rot="1800000">
                  <a:off x="6469741" y="70108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ovéPole 59"/>
                <p:cNvSpPr txBox="1"/>
                <p:nvPr/>
              </p:nvSpPr>
              <p:spPr>
                <a:xfrm>
                  <a:off x="11631487" y="4794798"/>
                  <a:ext cx="1000958" cy="840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/>
                    <a:t>I</a:t>
                  </a:r>
                </a:p>
              </p:txBody>
            </p:sp>
            <p:sp>
              <p:nvSpPr>
                <p:cNvPr id="61" name="TextovéPole 60"/>
                <p:cNvSpPr txBox="1"/>
                <p:nvPr/>
              </p:nvSpPr>
              <p:spPr>
                <a:xfrm>
                  <a:off x="10719141" y="7382428"/>
                  <a:ext cx="1752638" cy="840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 err="1"/>
                    <a:t>aVR</a:t>
                  </a:r>
                  <a:endParaRPr lang="cs-CZ" sz="2000" dirty="0"/>
                </a:p>
              </p:txBody>
            </p:sp>
            <p:sp>
              <p:nvSpPr>
                <p:cNvPr id="62" name="TextovéPole 61"/>
                <p:cNvSpPr txBox="1"/>
                <p:nvPr/>
              </p:nvSpPr>
              <p:spPr>
                <a:xfrm>
                  <a:off x="8929089" y="9472903"/>
                  <a:ext cx="1401759" cy="840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/>
                    <a:t>II </a:t>
                  </a:r>
                </a:p>
              </p:txBody>
            </p:sp>
            <p:sp>
              <p:nvSpPr>
                <p:cNvPr id="63" name="TextovéPole 62"/>
                <p:cNvSpPr txBox="1"/>
                <p:nvPr/>
              </p:nvSpPr>
              <p:spPr>
                <a:xfrm>
                  <a:off x="5381047" y="10112612"/>
                  <a:ext cx="2262594" cy="840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 err="1"/>
                    <a:t>aVF</a:t>
                  </a:r>
                  <a:endParaRPr lang="cs-CZ" sz="2000" dirty="0"/>
                </a:p>
              </p:txBody>
            </p:sp>
            <p:sp>
              <p:nvSpPr>
                <p:cNvPr id="64" name="TextovéPole 63"/>
                <p:cNvSpPr txBox="1"/>
                <p:nvPr/>
              </p:nvSpPr>
              <p:spPr>
                <a:xfrm>
                  <a:off x="10998272" y="2122061"/>
                  <a:ext cx="1634175" cy="840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 err="1"/>
                    <a:t>aVL</a:t>
                  </a:r>
                  <a:endParaRPr lang="cs-CZ" sz="2000" dirty="0"/>
                </a:p>
              </p:txBody>
            </p:sp>
            <p:sp>
              <p:nvSpPr>
                <p:cNvPr id="65" name="TextovéPole 64"/>
                <p:cNvSpPr txBox="1"/>
                <p:nvPr/>
              </p:nvSpPr>
              <p:spPr>
                <a:xfrm>
                  <a:off x="3153091" y="9546830"/>
                  <a:ext cx="1332102" cy="840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/>
                    <a:t>III</a:t>
                  </a:r>
                </a:p>
              </p:txBody>
            </p:sp>
            <p:cxnSp>
              <p:nvCxnSpPr>
                <p:cNvPr id="66" name="Přímá spojnice 65"/>
                <p:cNvCxnSpPr>
                  <a:stCxn id="55" idx="0"/>
                  <a:endCxn id="55" idx="4"/>
                </p:cNvCxnSpPr>
                <p:nvPr/>
              </p:nvCxnSpPr>
              <p:spPr>
                <a:xfrm>
                  <a:off x="6471716" y="72083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Přímá spojnice 66"/>
                <p:cNvCxnSpPr/>
                <p:nvPr/>
              </p:nvCxnSpPr>
              <p:spPr>
                <a:xfrm rot="1800000">
                  <a:off x="1429741" y="5110108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Přímá spojnice 67"/>
                <p:cNvCxnSpPr/>
                <p:nvPr/>
              </p:nvCxnSpPr>
              <p:spPr>
                <a:xfrm rot="19800000" flipV="1">
                  <a:off x="1427766" y="5108133"/>
                  <a:ext cx="10080000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ovéPole 28"/>
              <p:cNvSpPr txBox="1">
                <a:spLocks noChangeAspect="1"/>
              </p:cNvSpPr>
              <p:nvPr/>
            </p:nvSpPr>
            <p:spPr>
              <a:xfrm>
                <a:off x="9041022" y="3063950"/>
                <a:ext cx="552199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30" name="TextovéPole 29"/>
              <p:cNvSpPr txBox="1">
                <a:spLocks noChangeAspect="1"/>
              </p:cNvSpPr>
              <p:nvPr/>
            </p:nvSpPr>
            <p:spPr>
              <a:xfrm>
                <a:off x="8960837" y="4653135"/>
                <a:ext cx="766227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31" name="TextovéPole 30"/>
              <p:cNvSpPr txBox="1">
                <a:spLocks noChangeAspect="1"/>
              </p:cNvSpPr>
              <p:nvPr/>
            </p:nvSpPr>
            <p:spPr>
              <a:xfrm>
                <a:off x="7276944" y="5903569"/>
                <a:ext cx="9908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32" name="TextovéPole 31"/>
              <p:cNvSpPr txBox="1">
                <a:spLocks noChangeAspect="1"/>
              </p:cNvSpPr>
              <p:nvPr/>
            </p:nvSpPr>
            <p:spPr>
              <a:xfrm>
                <a:off x="9036491" y="1658011"/>
                <a:ext cx="878951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3" name="TextovéPole 32"/>
              <p:cNvSpPr txBox="1">
                <a:spLocks noChangeAspect="1"/>
              </p:cNvSpPr>
              <p:nvPr/>
            </p:nvSpPr>
            <p:spPr>
              <a:xfrm>
                <a:off x="4006778" y="6123116"/>
                <a:ext cx="102497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sp>
            <p:nvSpPr>
              <p:cNvPr id="34" name="TextovéPole 33"/>
              <p:cNvSpPr txBox="1">
                <a:spLocks noChangeAspect="1"/>
              </p:cNvSpPr>
              <p:nvPr/>
            </p:nvSpPr>
            <p:spPr>
              <a:xfrm>
                <a:off x="5764425" y="6150773"/>
                <a:ext cx="878951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90°</a:t>
                </a:r>
              </a:p>
            </p:txBody>
          </p:sp>
          <p:cxnSp>
            <p:nvCxnSpPr>
              <p:cNvPr id="42" name="Přímá spojnice se šipkou 41"/>
              <p:cNvCxnSpPr>
                <a:cxnSpLocks noChangeAspect="1"/>
              </p:cNvCxnSpPr>
              <p:nvPr/>
            </p:nvCxnSpPr>
            <p:spPr>
              <a:xfrm>
                <a:off x="6051267" y="3238592"/>
                <a:ext cx="940941" cy="2502271"/>
              </a:xfrm>
              <a:prstGeom prst="straightConnector1">
                <a:avLst/>
              </a:prstGeom>
              <a:ln w="57150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ovéPole 68"/>
              <p:cNvSpPr txBox="1"/>
              <p:nvPr/>
            </p:nvSpPr>
            <p:spPr>
              <a:xfrm>
                <a:off x="3347864" y="2897648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– 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3752616" y="433404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– 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TextovéPole 70"/>
              <p:cNvSpPr txBox="1"/>
              <p:nvPr/>
            </p:nvSpPr>
            <p:spPr>
              <a:xfrm>
                <a:off x="4482576" y="83671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– 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6066752" y="457508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– 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3" name="TextovéPole 72"/>
              <p:cNvSpPr txBox="1"/>
              <p:nvPr/>
            </p:nvSpPr>
            <p:spPr>
              <a:xfrm>
                <a:off x="7290888" y="817548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– 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3762496" y="1564043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+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5" name="TextovéPole 74"/>
              <p:cNvSpPr txBox="1"/>
              <p:nvPr/>
            </p:nvSpPr>
            <p:spPr>
              <a:xfrm>
                <a:off x="7966425" y="1556792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+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8398473" y="2833772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+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7362896" y="4967582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+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5734177" y="5467672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+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4510041" y="5066020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+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TextovéPole 85"/>
              <p:cNvSpPr txBox="1"/>
              <p:nvPr/>
            </p:nvSpPr>
            <p:spPr>
              <a:xfrm>
                <a:off x="8124588" y="4069124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00FF"/>
                    </a:solidFill>
                  </a:rPr>
                  <a:t>– </a:t>
                </a:r>
                <a:endParaRPr lang="cs-CZ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TextovéPole 86"/>
              <p:cNvSpPr txBox="1"/>
              <p:nvPr/>
            </p:nvSpPr>
            <p:spPr>
              <a:xfrm>
                <a:off x="7782243" y="5235251"/>
                <a:ext cx="2130206" cy="133663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/>
                  <a:t>El. osa srdeční o něco víc než 60° </a:t>
                </a:r>
                <a:r>
                  <a:rPr lang="cs-CZ" sz="1600" dirty="0"/>
                  <a:t>(protože QRS </a:t>
                </a:r>
                <a:r>
                  <a:rPr lang="cs-CZ" sz="1600" dirty="0" err="1"/>
                  <a:t>aVL</a:t>
                </a:r>
                <a:r>
                  <a:rPr lang="cs-CZ" sz="1600" dirty="0"/>
                  <a:t> je lehce záporné)</a:t>
                </a:r>
              </a:p>
            </p:txBody>
          </p:sp>
        </p:grpSp>
        <p:grpSp>
          <p:nvGrpSpPr>
            <p:cNvPr id="88" name="Skupina 87"/>
            <p:cNvGrpSpPr/>
            <p:nvPr/>
          </p:nvGrpSpPr>
          <p:grpSpPr>
            <a:xfrm rot="9337110">
              <a:off x="5527531" y="2642691"/>
              <a:ext cx="504000" cy="504000"/>
              <a:chOff x="5868200" y="1689809"/>
              <a:chExt cx="504000" cy="504000"/>
            </a:xfrm>
          </p:grpSpPr>
          <p:sp>
            <p:nvSpPr>
              <p:cNvPr id="93" name="Oblouk 92"/>
              <p:cNvSpPr/>
              <p:nvPr/>
            </p:nvSpPr>
            <p:spPr>
              <a:xfrm rot="10800000">
                <a:off x="5868200" y="1689809"/>
                <a:ext cx="504000" cy="504000"/>
              </a:xfrm>
              <a:prstGeom prst="arc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Ovál 93"/>
              <p:cNvSpPr/>
              <p:nvPr/>
            </p:nvSpPr>
            <p:spPr>
              <a:xfrm>
                <a:off x="6001795" y="2012082"/>
                <a:ext cx="36000" cy="36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7434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hanka\Desktop\výuka\seminář\EKG\EKG scan\EKG 3 vysled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6932" r="7027" b="6284"/>
          <a:stretch/>
        </p:blipFill>
        <p:spPr bwMode="auto">
          <a:xfrm>
            <a:off x="35496" y="394883"/>
            <a:ext cx="9108504" cy="64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15444" y="4737019"/>
            <a:ext cx="1008112" cy="216024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5496" y="-4654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Určení elektrické osy srdeční</a:t>
            </a:r>
            <a:r>
              <a:rPr lang="cs-CZ" sz="2400" dirty="0"/>
              <a:t> – jak to dopadlo podle počítače?</a:t>
            </a:r>
          </a:p>
        </p:txBody>
      </p:sp>
      <p:sp>
        <p:nvSpPr>
          <p:cNvPr id="3" name="Obdélník 2"/>
          <p:cNvSpPr/>
          <p:nvPr/>
        </p:nvSpPr>
        <p:spPr>
          <a:xfrm>
            <a:off x="6260786" y="4602616"/>
            <a:ext cx="497252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72°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5220072" y="4845031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220072" y="4100822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el. osa pro depolarizaci síní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676249" y="4968259"/>
            <a:ext cx="34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el. osa pro </a:t>
            </a:r>
            <a:r>
              <a:rPr lang="cs-CZ" dirty="0" err="1"/>
              <a:t>repolarizaci</a:t>
            </a:r>
            <a:r>
              <a:rPr lang="cs-CZ" dirty="0"/>
              <a:t> komor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076814" y="4465129"/>
            <a:ext cx="360040" cy="175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9" idx="1"/>
          </p:cNvCxnSpPr>
          <p:nvPr/>
        </p:nvCxnSpPr>
        <p:spPr>
          <a:xfrm flipH="1" flipV="1">
            <a:off x="5064181" y="5080917"/>
            <a:ext cx="612068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732240" y="4438853"/>
            <a:ext cx="230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el. osa pro depolarizaci komor</a:t>
            </a:r>
          </a:p>
        </p:txBody>
      </p:sp>
    </p:spTree>
    <p:extLst>
      <p:ext uri="{BB962C8B-B14F-4D97-AF65-F5344CB8AC3E}">
        <p14:creationId xmlns:p14="http://schemas.microsoft.com/office/powerpoint/2010/main" val="9495509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hanka\Desktop\výuka\seminář\EKG\EKG scan\EKG 3 vysled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6932" r="7027" b="6284"/>
          <a:stretch/>
        </p:blipFill>
        <p:spPr bwMode="auto">
          <a:xfrm>
            <a:off x="35496" y="394883"/>
            <a:ext cx="9108504" cy="64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15444" y="4737019"/>
            <a:ext cx="1008112" cy="216024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5496" y="-4654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Určení elektrické osy srdeční</a:t>
            </a:r>
            <a:r>
              <a:rPr lang="cs-CZ" sz="2400" dirty="0"/>
              <a:t> – jak to dopadlo podle počítače?</a:t>
            </a:r>
          </a:p>
        </p:txBody>
      </p:sp>
      <p:sp>
        <p:nvSpPr>
          <p:cNvPr id="3" name="Obdélník 2"/>
          <p:cNvSpPr/>
          <p:nvPr/>
        </p:nvSpPr>
        <p:spPr>
          <a:xfrm>
            <a:off x="6260786" y="4602616"/>
            <a:ext cx="497252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72°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5220072" y="4845031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220072" y="4100822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el. osa pro depolarizaci síní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676249" y="4968259"/>
            <a:ext cx="34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el. osa pro </a:t>
            </a:r>
            <a:r>
              <a:rPr lang="cs-CZ" dirty="0" err="1"/>
              <a:t>repolarizaci</a:t>
            </a:r>
            <a:r>
              <a:rPr lang="cs-CZ" dirty="0"/>
              <a:t> komor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076814" y="4465129"/>
            <a:ext cx="360040" cy="175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9" idx="1"/>
          </p:cNvCxnSpPr>
          <p:nvPr/>
        </p:nvCxnSpPr>
        <p:spPr>
          <a:xfrm flipH="1" flipV="1">
            <a:off x="5064181" y="5080917"/>
            <a:ext cx="612068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732240" y="4438853"/>
            <a:ext cx="230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el. osa pro depolarizaci komor</a:t>
            </a:r>
          </a:p>
        </p:txBody>
      </p:sp>
      <p:pic>
        <p:nvPicPr>
          <p:cNvPr id="2050" name="Picture 2" descr="C:\Users\Johanka\Desktop\FRMU 2018\Prezentace\podzim téma 1 - reflexy, nystagmus, reakční doba\podklady\69658181_2464399753885409_894841706101761638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3" y="980729"/>
            <a:ext cx="7432905" cy="48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639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/>
          <a:stretch/>
        </p:blipFill>
        <p:spPr>
          <a:xfrm>
            <a:off x="2904612" y="44624"/>
            <a:ext cx="6239387" cy="39604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46068" y="297031"/>
            <a:ext cx="1759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křivka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3068960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EKG (II svod):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</a:t>
            </a:r>
            <a:r>
              <a:rPr lang="cs-CZ" dirty="0"/>
              <a:t>: depolarizace síní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Úsek PQ</a:t>
            </a:r>
            <a:r>
              <a:rPr lang="cs-CZ" dirty="0"/>
              <a:t>: síně jsou depolarizované, komory se ještě nezačaly depolarizovat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Q</a:t>
            </a:r>
            <a:r>
              <a:rPr lang="cs-CZ" dirty="0"/>
              <a:t>: první negativní kmit QRS komplexu (depolarizace komorového septa)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R: první pozitivní kmit QRS komplexu (depolarizace srdečního hrotu)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</a:t>
            </a:r>
            <a:r>
              <a:rPr lang="cs-CZ" dirty="0"/>
              <a:t>: negativní kmit následující po R (depolarizace bazální části LK)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Úsek ST</a:t>
            </a:r>
            <a:r>
              <a:rPr lang="cs-CZ" dirty="0"/>
              <a:t>: komory jsou depolarizované a ještě se nezačaly repolarizovat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</a:t>
            </a:r>
            <a:r>
              <a:rPr lang="cs-CZ" dirty="0"/>
              <a:t>: repolarizace komor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60775" y="11663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Rytmus</a:t>
            </a:r>
          </a:p>
        </p:txBody>
      </p:sp>
      <p:sp>
        <p:nvSpPr>
          <p:cNvPr id="2" name="AutoShape 2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07974" y="632882"/>
            <a:ext cx="865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Sinusový rytmus </a:t>
            </a:r>
            <a:r>
              <a:rPr lang="cs-CZ" sz="2000" dirty="0"/>
              <a:t>– před každým QRS je přítomna vlna P – vzruch začíná v SA uzlu, ne na něj navázaná depolarizace komor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179512" y="1340871"/>
            <a:ext cx="5782434" cy="674615"/>
            <a:chOff x="733782" y="2320449"/>
            <a:chExt cx="5782434" cy="964052"/>
          </a:xfrm>
        </p:grpSpPr>
        <p:grpSp>
          <p:nvGrpSpPr>
            <p:cNvPr id="8" name="Skupina 7"/>
            <p:cNvGrpSpPr/>
            <p:nvPr/>
          </p:nvGrpSpPr>
          <p:grpSpPr>
            <a:xfrm>
              <a:off x="733782" y="2320449"/>
              <a:ext cx="4340453" cy="964052"/>
              <a:chOff x="733782" y="2320449"/>
              <a:chExt cx="6269336" cy="964052"/>
            </a:xfrm>
          </p:grpSpPr>
          <p:sp>
            <p:nvSpPr>
              <p:cNvPr id="6" name="Volný tvar 5"/>
              <p:cNvSpPr/>
              <p:nvPr/>
            </p:nvSpPr>
            <p:spPr>
              <a:xfrm>
                <a:off x="733782" y="2320449"/>
                <a:ext cx="2113808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13808" h="957616">
                    <a:moveTo>
                      <a:pt x="0" y="885890"/>
                    </a:moveTo>
                    <a:cubicBezTo>
                      <a:pt x="154379" y="896775"/>
                      <a:pt x="400692" y="917102"/>
                      <a:pt x="466900" y="890028"/>
                    </a:cubicBezTo>
                    <a:cubicBezTo>
                      <a:pt x="533108" y="862954"/>
                      <a:pt x="524063" y="799017"/>
                      <a:pt x="582983" y="794880"/>
                    </a:cubicBezTo>
                    <a:cubicBezTo>
                      <a:pt x="641903" y="790743"/>
                      <a:pt x="634853" y="872880"/>
                      <a:pt x="671467" y="890027"/>
                    </a:cubicBezTo>
                    <a:cubicBezTo>
                      <a:pt x="708081" y="907174"/>
                      <a:pt x="774636" y="895872"/>
                      <a:pt x="802667" y="897765"/>
                    </a:cubicBezTo>
                    <a:cubicBezTo>
                      <a:pt x="830698" y="899658"/>
                      <a:pt x="837675" y="889508"/>
                      <a:pt x="839654" y="901383"/>
                    </a:cubicBezTo>
                    <a:cubicBezTo>
                      <a:pt x="841633" y="913258"/>
                      <a:pt x="858833" y="1028760"/>
                      <a:pt x="864549" y="878530"/>
                    </a:cubicBezTo>
                    <a:cubicBezTo>
                      <a:pt x="870265" y="728300"/>
                      <a:pt x="869600" y="-1178"/>
                      <a:pt x="873950" y="2"/>
                    </a:cubicBezTo>
                    <a:cubicBezTo>
                      <a:pt x="878300" y="1182"/>
                      <a:pt x="883898" y="734799"/>
                      <a:pt x="890650" y="885611"/>
                    </a:cubicBezTo>
                    <a:cubicBezTo>
                      <a:pt x="897402" y="1036423"/>
                      <a:pt x="897174" y="903253"/>
                      <a:pt x="914462" y="904877"/>
                    </a:cubicBezTo>
                    <a:cubicBezTo>
                      <a:pt x="931750" y="906501"/>
                      <a:pt x="1169309" y="950410"/>
                      <a:pt x="1294411" y="909640"/>
                    </a:cubicBezTo>
                    <a:cubicBezTo>
                      <a:pt x="1419513" y="868870"/>
                      <a:pt x="1574028" y="666196"/>
                      <a:pt x="1665072" y="660258"/>
                    </a:cubicBezTo>
                    <a:cubicBezTo>
                      <a:pt x="1756116" y="654320"/>
                      <a:pt x="1765887" y="832450"/>
                      <a:pt x="1840676" y="874014"/>
                    </a:cubicBezTo>
                    <a:cubicBezTo>
                      <a:pt x="1915465" y="915578"/>
                      <a:pt x="2011878" y="912609"/>
                      <a:pt x="2113808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821887" y="2326885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4908247" y="2322838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26" name="Volný tvar 25"/>
            <p:cNvSpPr/>
            <p:nvPr/>
          </p:nvSpPr>
          <p:spPr>
            <a:xfrm>
              <a:off x="5065873" y="2325130"/>
              <a:ext cx="1450343" cy="957616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4871" h="957616">
                  <a:moveTo>
                    <a:pt x="0" y="907532"/>
                  </a:moveTo>
                  <a:cubicBezTo>
                    <a:pt x="157085" y="910302"/>
                    <a:pt x="351971" y="908406"/>
                    <a:pt x="447963" y="890028"/>
                  </a:cubicBezTo>
                  <a:cubicBezTo>
                    <a:pt x="543955" y="871650"/>
                    <a:pt x="517032" y="801399"/>
                    <a:pt x="575952" y="797262"/>
                  </a:cubicBezTo>
                  <a:cubicBezTo>
                    <a:pt x="634872" y="793125"/>
                    <a:pt x="617900" y="873277"/>
                    <a:pt x="652530" y="890027"/>
                  </a:cubicBezTo>
                  <a:cubicBezTo>
                    <a:pt x="687160" y="906777"/>
                    <a:pt x="755699" y="895872"/>
                    <a:pt x="783730" y="897765"/>
                  </a:cubicBezTo>
                  <a:cubicBezTo>
                    <a:pt x="811761" y="899658"/>
                    <a:pt x="818738" y="889508"/>
                    <a:pt x="820717" y="901383"/>
                  </a:cubicBezTo>
                  <a:cubicBezTo>
                    <a:pt x="822696" y="913258"/>
                    <a:pt x="839896" y="1028760"/>
                    <a:pt x="845612" y="878530"/>
                  </a:cubicBezTo>
                  <a:cubicBezTo>
                    <a:pt x="851328" y="728300"/>
                    <a:pt x="850663" y="-1178"/>
                    <a:pt x="855013" y="2"/>
                  </a:cubicBezTo>
                  <a:cubicBezTo>
                    <a:pt x="859363" y="1182"/>
                    <a:pt x="864961" y="734799"/>
                    <a:pt x="871713" y="885611"/>
                  </a:cubicBezTo>
                  <a:cubicBezTo>
                    <a:pt x="878465" y="1036423"/>
                    <a:pt x="878237" y="903253"/>
                    <a:pt x="895525" y="904877"/>
                  </a:cubicBezTo>
                  <a:cubicBezTo>
                    <a:pt x="912813" y="906501"/>
                    <a:pt x="1150372" y="950410"/>
                    <a:pt x="1275474" y="909640"/>
                  </a:cubicBezTo>
                  <a:cubicBezTo>
                    <a:pt x="1400576" y="868870"/>
                    <a:pt x="1555091" y="666196"/>
                    <a:pt x="1646135" y="660258"/>
                  </a:cubicBezTo>
                  <a:cubicBezTo>
                    <a:pt x="1737179" y="654320"/>
                    <a:pt x="1746950" y="832450"/>
                    <a:pt x="1821739" y="874014"/>
                  </a:cubicBezTo>
                  <a:cubicBezTo>
                    <a:pt x="1896528" y="915578"/>
                    <a:pt x="1992941" y="912609"/>
                    <a:pt x="2094871" y="90964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67544" y="4506474"/>
            <a:ext cx="7980072" cy="885205"/>
            <a:chOff x="807457" y="5176787"/>
            <a:chExt cx="7980072" cy="1391014"/>
          </a:xfrm>
        </p:grpSpPr>
        <p:sp>
          <p:nvSpPr>
            <p:cNvPr id="7" name="Volný tvar 6"/>
            <p:cNvSpPr/>
            <p:nvPr/>
          </p:nvSpPr>
          <p:spPr>
            <a:xfrm>
              <a:off x="807457" y="5290628"/>
              <a:ext cx="3535691" cy="1277173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84704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25251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02800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374523 w 5068170"/>
                <a:gd name="connsiteY8" fmla="*/ 812347 h 1277172"/>
                <a:gd name="connsiteX9" fmla="*/ 5068170 w 5068170"/>
                <a:gd name="connsiteY9" fmla="*/ 769934 h 1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70" h="1277172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83" y="964865"/>
                    <a:pt x="559965" y="1163339"/>
                  </a:cubicBezTo>
                  <a:cubicBezTo>
                    <a:pt x="603247" y="1361813"/>
                    <a:pt x="698405" y="1252253"/>
                    <a:pt x="755864" y="1195236"/>
                  </a:cubicBezTo>
                  <a:cubicBezTo>
                    <a:pt x="813323" y="1138219"/>
                    <a:pt x="815905" y="888772"/>
                    <a:pt x="904719" y="821235"/>
                  </a:cubicBezTo>
                  <a:cubicBezTo>
                    <a:pt x="993533" y="753698"/>
                    <a:pt x="1095551" y="795237"/>
                    <a:pt x="1288749" y="790014"/>
                  </a:cubicBezTo>
                  <a:cubicBezTo>
                    <a:pt x="1372720" y="766082"/>
                    <a:pt x="1471635" y="574132"/>
                    <a:pt x="1708918" y="561639"/>
                  </a:cubicBezTo>
                  <a:cubicBezTo>
                    <a:pt x="1946201" y="549146"/>
                    <a:pt x="1874382" y="800706"/>
                    <a:pt x="2374523" y="812347"/>
                  </a:cubicBezTo>
                  <a:lnTo>
                    <a:pt x="5068170" y="769934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7847984" y="5176787"/>
              <a:ext cx="939545" cy="1276116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  <a:gd name="connsiteX0" fmla="*/ 0 w 1346774"/>
                <a:gd name="connsiteY0" fmla="*/ 829015 h 1278459"/>
                <a:gd name="connsiteX1" fmla="*/ 336681 w 1346774"/>
                <a:gd name="connsiteY1" fmla="*/ 768731 h 1278459"/>
                <a:gd name="connsiteX2" fmla="*/ 496170 w 1346774"/>
                <a:gd name="connsiteY2" fmla="*/ 4390 h 1278459"/>
                <a:gd name="connsiteX3" fmla="*/ 559965 w 1346774"/>
                <a:gd name="connsiteY3" fmla="*/ 1163339 h 1278459"/>
                <a:gd name="connsiteX4" fmla="*/ 805374 w 1346774"/>
                <a:gd name="connsiteY4" fmla="*/ 1199390 h 1278459"/>
                <a:gd name="connsiteX5" fmla="*/ 995900 w 1346774"/>
                <a:gd name="connsiteY5" fmla="*/ 833729 h 1278459"/>
                <a:gd name="connsiteX6" fmla="*/ 1346774 w 1346774"/>
                <a:gd name="connsiteY6" fmla="*/ 812464 h 1278459"/>
                <a:gd name="connsiteX0" fmla="*/ 0 w 1346774"/>
                <a:gd name="connsiteY0" fmla="*/ 829015 h 1280024"/>
                <a:gd name="connsiteX1" fmla="*/ 336681 w 1346774"/>
                <a:gd name="connsiteY1" fmla="*/ 768731 h 1280024"/>
                <a:gd name="connsiteX2" fmla="*/ 496170 w 1346774"/>
                <a:gd name="connsiteY2" fmla="*/ 4390 h 1280024"/>
                <a:gd name="connsiteX3" fmla="*/ 559965 w 1346774"/>
                <a:gd name="connsiteY3" fmla="*/ 1163339 h 1280024"/>
                <a:gd name="connsiteX4" fmla="*/ 805374 w 1346774"/>
                <a:gd name="connsiteY4" fmla="*/ 1199390 h 1280024"/>
                <a:gd name="connsiteX5" fmla="*/ 889830 w 1346774"/>
                <a:gd name="connsiteY5" fmla="*/ 804659 h 1280024"/>
                <a:gd name="connsiteX6" fmla="*/ 1346774 w 1346774"/>
                <a:gd name="connsiteY6" fmla="*/ 812464 h 1280024"/>
                <a:gd name="connsiteX0" fmla="*/ 0 w 1346774"/>
                <a:gd name="connsiteY0" fmla="*/ 829015 h 1276116"/>
                <a:gd name="connsiteX1" fmla="*/ 336681 w 1346774"/>
                <a:gd name="connsiteY1" fmla="*/ 768731 h 1276116"/>
                <a:gd name="connsiteX2" fmla="*/ 496170 w 1346774"/>
                <a:gd name="connsiteY2" fmla="*/ 4390 h 1276116"/>
                <a:gd name="connsiteX3" fmla="*/ 559965 w 1346774"/>
                <a:gd name="connsiteY3" fmla="*/ 1163339 h 1276116"/>
                <a:gd name="connsiteX4" fmla="*/ 756127 w 1346774"/>
                <a:gd name="connsiteY4" fmla="*/ 1191084 h 1276116"/>
                <a:gd name="connsiteX5" fmla="*/ 889830 w 1346774"/>
                <a:gd name="connsiteY5" fmla="*/ 804659 h 1276116"/>
                <a:gd name="connsiteX6" fmla="*/ 1346774 w 1346774"/>
                <a:gd name="connsiteY6" fmla="*/ 812464 h 127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4" h="1276116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39" y="965557"/>
                    <a:pt x="559965" y="1163339"/>
                  </a:cubicBezTo>
                  <a:cubicBezTo>
                    <a:pt x="603291" y="1361121"/>
                    <a:pt x="701150" y="1250864"/>
                    <a:pt x="756127" y="1191084"/>
                  </a:cubicBezTo>
                  <a:cubicBezTo>
                    <a:pt x="811104" y="1131304"/>
                    <a:pt x="806542" y="868454"/>
                    <a:pt x="889830" y="804659"/>
                  </a:cubicBezTo>
                  <a:cubicBezTo>
                    <a:pt x="973118" y="74086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2" name="Obdélník 31"/>
          <p:cNvSpPr/>
          <p:nvPr/>
        </p:nvSpPr>
        <p:spPr>
          <a:xfrm>
            <a:off x="155575" y="2132856"/>
            <a:ext cx="865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Junkční</a:t>
            </a:r>
            <a:r>
              <a:rPr lang="cs-CZ" sz="2000" b="1" dirty="0"/>
              <a:t> rytmus </a:t>
            </a:r>
            <a:r>
              <a:rPr lang="cs-CZ" sz="2000" dirty="0"/>
              <a:t>– nejsou přítomné normální vlny P před QRS – vzruch začíná v AV uzlu, nízká srdeční frekvence, ale normální QRS (v komoře se vzruch šíří normálně)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179512" y="3645024"/>
            <a:ext cx="8656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Terciální rytmus </a:t>
            </a:r>
            <a:r>
              <a:rPr lang="cs-CZ" sz="2000" dirty="0"/>
              <a:t>– nejsou přítomné vlny normální P vázané na QRS, vzruch začíná někde v komorách – deformované QRS, hodně nízká srdeční frekvence, například AV blok III. stupně </a:t>
            </a:r>
          </a:p>
        </p:txBody>
      </p:sp>
      <p:grpSp>
        <p:nvGrpSpPr>
          <p:cNvPr id="34" name="Skupina 33"/>
          <p:cNvGrpSpPr/>
          <p:nvPr/>
        </p:nvGrpSpPr>
        <p:grpSpPr>
          <a:xfrm>
            <a:off x="395536" y="5445221"/>
            <a:ext cx="7980074" cy="885009"/>
            <a:chOff x="807457" y="5180942"/>
            <a:chExt cx="7980074" cy="1390706"/>
          </a:xfrm>
        </p:grpSpPr>
        <p:grpSp>
          <p:nvGrpSpPr>
            <p:cNvPr id="35" name="Skupina 34"/>
            <p:cNvGrpSpPr/>
            <p:nvPr/>
          </p:nvGrpSpPr>
          <p:grpSpPr>
            <a:xfrm>
              <a:off x="807457" y="5241080"/>
              <a:ext cx="7076911" cy="1330568"/>
              <a:chOff x="460473" y="5241080"/>
              <a:chExt cx="8085358" cy="1330568"/>
            </a:xfrm>
          </p:grpSpPr>
          <p:sp>
            <p:nvSpPr>
              <p:cNvPr id="37" name="Volný tvar 36"/>
              <p:cNvSpPr/>
              <p:nvPr/>
            </p:nvSpPr>
            <p:spPr>
              <a:xfrm>
                <a:off x="460473" y="5290625"/>
                <a:ext cx="4039521" cy="1281023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3186479 w 5068170"/>
                  <a:gd name="connsiteY9" fmla="*/ 797328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186479 w 5068170"/>
                  <a:gd name="connsiteY10" fmla="*/ 797328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314148 w 5068170"/>
                  <a:gd name="connsiteY10" fmla="*/ 806657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4803613 w 5068170"/>
                  <a:gd name="connsiteY14" fmla="*/ 750676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514231 w 5068170"/>
                  <a:gd name="connsiteY14" fmla="*/ 899962 h 1276514"/>
                  <a:gd name="connsiteX15" fmla="*/ 4803613 w 5068170"/>
                  <a:gd name="connsiteY15" fmla="*/ 750676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81610"/>
                  <a:gd name="connsiteX1" fmla="*/ 336681 w 5068170"/>
                  <a:gd name="connsiteY1" fmla="*/ 768731 h 1281610"/>
                  <a:gd name="connsiteX2" fmla="*/ 496170 w 5068170"/>
                  <a:gd name="connsiteY2" fmla="*/ 4390 h 1281610"/>
                  <a:gd name="connsiteX3" fmla="*/ 559965 w 5068170"/>
                  <a:gd name="connsiteY3" fmla="*/ 1163339 h 1281610"/>
                  <a:gd name="connsiteX4" fmla="*/ 778574 w 5068170"/>
                  <a:gd name="connsiteY4" fmla="*/ 1205960 h 1281610"/>
                  <a:gd name="connsiteX5" fmla="*/ 995900 w 5068170"/>
                  <a:gd name="connsiteY5" fmla="*/ 833729 h 1281610"/>
                  <a:gd name="connsiteX6" fmla="*/ 1346774 w 5068170"/>
                  <a:gd name="connsiteY6" fmla="*/ 812464 h 1281610"/>
                  <a:gd name="connsiteX7" fmla="*/ 1960862 w 5068170"/>
                  <a:gd name="connsiteY7" fmla="*/ 806659 h 1281610"/>
                  <a:gd name="connsiteX8" fmla="*/ 2275777 w 5068170"/>
                  <a:gd name="connsiteY8" fmla="*/ 620048 h 1281610"/>
                  <a:gd name="connsiteX9" fmla="*/ 2539626 w 5068170"/>
                  <a:gd name="connsiteY9" fmla="*/ 806659 h 1281610"/>
                  <a:gd name="connsiteX10" fmla="*/ 2965187 w 5068170"/>
                  <a:gd name="connsiteY10" fmla="*/ 937285 h 1281610"/>
                  <a:gd name="connsiteX11" fmla="*/ 3203501 w 5068170"/>
                  <a:gd name="connsiteY11" fmla="*/ 797328 h 1281610"/>
                  <a:gd name="connsiteX12" fmla="*/ 3901423 w 5068170"/>
                  <a:gd name="connsiteY12" fmla="*/ 797328 h 1281610"/>
                  <a:gd name="connsiteX13" fmla="*/ 4088668 w 5068170"/>
                  <a:gd name="connsiteY13" fmla="*/ 657371 h 1281610"/>
                  <a:gd name="connsiteX14" fmla="*/ 4369540 w 5068170"/>
                  <a:gd name="connsiteY14" fmla="*/ 769336 h 1281610"/>
                  <a:gd name="connsiteX15" fmla="*/ 4607857 w 5068170"/>
                  <a:gd name="connsiteY15" fmla="*/ 899962 h 1281610"/>
                  <a:gd name="connsiteX16" fmla="*/ 4803613 w 5068170"/>
                  <a:gd name="connsiteY16" fmla="*/ 750676 h 1281610"/>
                  <a:gd name="connsiteX17" fmla="*/ 5068170 w 5068170"/>
                  <a:gd name="connsiteY17" fmla="*/ 769934 h 1281610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960862 w 5068170"/>
                  <a:gd name="connsiteY7" fmla="*/ 806659 h 1281022"/>
                  <a:gd name="connsiteX8" fmla="*/ 2275777 w 5068170"/>
                  <a:gd name="connsiteY8" fmla="*/ 620048 h 1281022"/>
                  <a:gd name="connsiteX9" fmla="*/ 2539626 w 5068170"/>
                  <a:gd name="connsiteY9" fmla="*/ 806659 h 1281022"/>
                  <a:gd name="connsiteX10" fmla="*/ 2965187 w 5068170"/>
                  <a:gd name="connsiteY10" fmla="*/ 937285 h 1281022"/>
                  <a:gd name="connsiteX11" fmla="*/ 3203501 w 5068170"/>
                  <a:gd name="connsiteY11" fmla="*/ 797328 h 1281022"/>
                  <a:gd name="connsiteX12" fmla="*/ 3901423 w 5068170"/>
                  <a:gd name="connsiteY12" fmla="*/ 797328 h 1281022"/>
                  <a:gd name="connsiteX13" fmla="*/ 4088668 w 5068170"/>
                  <a:gd name="connsiteY13" fmla="*/ 657371 h 1281022"/>
                  <a:gd name="connsiteX14" fmla="*/ 4369540 w 5068170"/>
                  <a:gd name="connsiteY14" fmla="*/ 769336 h 1281022"/>
                  <a:gd name="connsiteX15" fmla="*/ 4607857 w 5068170"/>
                  <a:gd name="connsiteY15" fmla="*/ 899962 h 1281022"/>
                  <a:gd name="connsiteX16" fmla="*/ 4803613 w 5068170"/>
                  <a:gd name="connsiteY16" fmla="*/ 750676 h 1281022"/>
                  <a:gd name="connsiteX17" fmla="*/ 5068170 w 5068170"/>
                  <a:gd name="connsiteY17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99989 w 5068170"/>
                  <a:gd name="connsiteY8" fmla="*/ 64581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68170" h="1281022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12898" y="963077"/>
                      <a:pt x="559965" y="1163339"/>
                    </a:cubicBezTo>
                    <a:cubicBezTo>
                      <a:pt x="607032" y="1363601"/>
                      <a:pt x="718960" y="1259108"/>
                      <a:pt x="778574" y="1205960"/>
                    </a:cubicBezTo>
                    <a:cubicBezTo>
                      <a:pt x="838188" y="1152812"/>
                      <a:pt x="831099" y="911821"/>
                      <a:pt x="917648" y="844452"/>
                    </a:cubicBezTo>
                    <a:cubicBezTo>
                      <a:pt x="1004197" y="777083"/>
                      <a:pt x="1175235" y="855260"/>
                      <a:pt x="1297867" y="801743"/>
                    </a:cubicBezTo>
                    <a:cubicBezTo>
                      <a:pt x="1420499" y="748226"/>
                      <a:pt x="1463059" y="535039"/>
                      <a:pt x="1653441" y="523349"/>
                    </a:cubicBezTo>
                    <a:cubicBezTo>
                      <a:pt x="1892731" y="522382"/>
                      <a:pt x="1896266" y="629694"/>
                      <a:pt x="1999989" y="645811"/>
                    </a:cubicBezTo>
                    <a:cubicBezTo>
                      <a:pt x="2103712" y="661928"/>
                      <a:pt x="2185838" y="593240"/>
                      <a:pt x="2275777" y="620048"/>
                    </a:cubicBezTo>
                    <a:cubicBezTo>
                      <a:pt x="2365716" y="646856"/>
                      <a:pt x="2424724" y="753786"/>
                      <a:pt x="2539626" y="806659"/>
                    </a:cubicBezTo>
                    <a:cubicBezTo>
                      <a:pt x="2824753" y="803547"/>
                      <a:pt x="2836100" y="924845"/>
                      <a:pt x="2965187" y="937285"/>
                    </a:cubicBezTo>
                    <a:cubicBezTo>
                      <a:pt x="3094274" y="949726"/>
                      <a:pt x="3048880" y="845536"/>
                      <a:pt x="3203501" y="797328"/>
                    </a:cubicBezTo>
                    <a:cubicBezTo>
                      <a:pt x="3358122" y="749121"/>
                      <a:pt x="3765244" y="833095"/>
                      <a:pt x="3901423" y="797328"/>
                    </a:cubicBezTo>
                    <a:cubicBezTo>
                      <a:pt x="4037602" y="761561"/>
                      <a:pt x="4024834" y="669812"/>
                      <a:pt x="4088668" y="657371"/>
                    </a:cubicBezTo>
                    <a:cubicBezTo>
                      <a:pt x="4152502" y="644930"/>
                      <a:pt x="4277335" y="800437"/>
                      <a:pt x="4369540" y="769336"/>
                    </a:cubicBezTo>
                    <a:cubicBezTo>
                      <a:pt x="4572392" y="738234"/>
                      <a:pt x="4531256" y="895297"/>
                      <a:pt x="4607857" y="899962"/>
                    </a:cubicBezTo>
                    <a:cubicBezTo>
                      <a:pt x="4724177" y="865751"/>
                      <a:pt x="4687293" y="784887"/>
                      <a:pt x="4803613" y="750676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4506310" y="5241080"/>
                <a:ext cx="4039521" cy="1276515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2757516 w 5068170"/>
                  <a:gd name="connsiteY9" fmla="*/ 753570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425578 w 5068170"/>
                  <a:gd name="connsiteY9" fmla="*/ 949510 h 1276514"/>
                  <a:gd name="connsiteX10" fmla="*/ 2757516 w 5068170"/>
                  <a:gd name="connsiteY10" fmla="*/ 753570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076618 w 5068170"/>
                  <a:gd name="connsiteY9" fmla="*/ 865536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4451250 w 5068170"/>
                  <a:gd name="connsiteY14" fmla="*/ 772231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61840 w 5068170"/>
                  <a:gd name="connsiteY13" fmla="*/ 622943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544873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219148 w 5068170"/>
                  <a:gd name="connsiteY9" fmla="*/ 793259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68170" h="1276514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01486" y="964865"/>
                      <a:pt x="559965" y="1163339"/>
                    </a:cubicBezTo>
                    <a:cubicBezTo>
                      <a:pt x="618444" y="1361813"/>
                      <a:pt x="774388" y="1250171"/>
                      <a:pt x="847044" y="1195236"/>
                    </a:cubicBezTo>
                    <a:cubicBezTo>
                      <a:pt x="919700" y="1140301"/>
                      <a:pt x="912612" y="897524"/>
                      <a:pt x="995900" y="833729"/>
                    </a:cubicBezTo>
                    <a:cubicBezTo>
                      <a:pt x="1079188" y="769934"/>
                      <a:pt x="1225598" y="863285"/>
                      <a:pt x="1346774" y="812464"/>
                    </a:cubicBezTo>
                    <a:cubicBezTo>
                      <a:pt x="1467950" y="761643"/>
                      <a:pt x="1608070" y="556560"/>
                      <a:pt x="1722957" y="528803"/>
                    </a:cubicBezTo>
                    <a:cubicBezTo>
                      <a:pt x="1837844" y="501046"/>
                      <a:pt x="1953395" y="601847"/>
                      <a:pt x="2036093" y="645923"/>
                    </a:cubicBezTo>
                    <a:cubicBezTo>
                      <a:pt x="2118792" y="689999"/>
                      <a:pt x="2154234" y="742661"/>
                      <a:pt x="2219148" y="793259"/>
                    </a:cubicBezTo>
                    <a:cubicBezTo>
                      <a:pt x="2284062" y="843857"/>
                      <a:pt x="2307839" y="969726"/>
                      <a:pt x="2425578" y="949510"/>
                    </a:cubicBezTo>
                    <a:cubicBezTo>
                      <a:pt x="2493669" y="924628"/>
                      <a:pt x="2578780" y="750459"/>
                      <a:pt x="2757516" y="753570"/>
                    </a:cubicBezTo>
                    <a:cubicBezTo>
                      <a:pt x="2922067" y="703807"/>
                      <a:pt x="3305072" y="793996"/>
                      <a:pt x="3472459" y="772225"/>
                    </a:cubicBezTo>
                    <a:cubicBezTo>
                      <a:pt x="3639846" y="750454"/>
                      <a:pt x="3671052" y="619834"/>
                      <a:pt x="3744816" y="622944"/>
                    </a:cubicBezTo>
                    <a:cubicBezTo>
                      <a:pt x="3818580" y="626054"/>
                      <a:pt x="3899438" y="800218"/>
                      <a:pt x="4051222" y="790887"/>
                    </a:cubicBezTo>
                    <a:cubicBezTo>
                      <a:pt x="4203005" y="762896"/>
                      <a:pt x="4221446" y="960394"/>
                      <a:pt x="4306558" y="958840"/>
                    </a:cubicBezTo>
                    <a:cubicBezTo>
                      <a:pt x="4451249" y="930849"/>
                      <a:pt x="4400182" y="800222"/>
                      <a:pt x="4544873" y="772231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6" name="Volný tvar 35"/>
            <p:cNvSpPr/>
            <p:nvPr/>
          </p:nvSpPr>
          <p:spPr>
            <a:xfrm>
              <a:off x="7847985" y="5180942"/>
              <a:ext cx="939546" cy="1276514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5" h="1276514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01486" y="964865"/>
                    <a:pt x="559965" y="1163339"/>
                  </a:cubicBezTo>
                  <a:cubicBezTo>
                    <a:pt x="618444" y="1361813"/>
                    <a:pt x="774388" y="1250171"/>
                    <a:pt x="847044" y="1195236"/>
                  </a:cubicBezTo>
                  <a:cubicBezTo>
                    <a:pt x="919700" y="1140301"/>
                    <a:pt x="912612" y="897524"/>
                    <a:pt x="995900" y="833729"/>
                  </a:cubicBezTo>
                  <a:cubicBezTo>
                    <a:pt x="1079188" y="76993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9" name="Obdélník 38"/>
          <p:cNvSpPr/>
          <p:nvPr/>
        </p:nvSpPr>
        <p:spPr>
          <a:xfrm>
            <a:off x="-36512" y="6239053"/>
            <a:ext cx="918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AV blok III. stupně – komory si jedou terciální rytmus, síně si jednou svůj rychlejší rytmus určený SA uzlem, který se ale nepřevádí do komor   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2771800" y="5816299"/>
            <a:ext cx="448505" cy="106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1286803" y="5446967"/>
            <a:ext cx="2083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 – depolarizace síní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2632837" y="5147900"/>
            <a:ext cx="169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repolarizace</a:t>
            </a:r>
            <a:r>
              <a:rPr lang="cs-CZ" dirty="0"/>
              <a:t> síní</a:t>
            </a:r>
          </a:p>
        </p:txBody>
      </p:sp>
      <p:cxnSp>
        <p:nvCxnSpPr>
          <p:cNvPr id="45" name="Přímá spojnice se šipkou 44"/>
          <p:cNvCxnSpPr/>
          <p:nvPr/>
        </p:nvCxnSpPr>
        <p:spPr>
          <a:xfrm flipH="1">
            <a:off x="3635768" y="5483491"/>
            <a:ext cx="146576" cy="561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Volný tvar 39"/>
          <p:cNvSpPr/>
          <p:nvPr/>
        </p:nvSpPr>
        <p:spPr>
          <a:xfrm>
            <a:off x="3986479" y="4543028"/>
            <a:ext cx="3535691" cy="812760"/>
          </a:xfrm>
          <a:custGeom>
            <a:avLst/>
            <a:gdLst>
              <a:gd name="connsiteX0" fmla="*/ 0 w 5061098"/>
              <a:gd name="connsiteY0" fmla="*/ 800992 h 1275674"/>
              <a:gd name="connsiteX1" fmla="*/ 329609 w 5061098"/>
              <a:gd name="connsiteY1" fmla="*/ 800992 h 1275674"/>
              <a:gd name="connsiteX2" fmla="*/ 489098 w 5061098"/>
              <a:gd name="connsiteY2" fmla="*/ 3550 h 1275674"/>
              <a:gd name="connsiteX3" fmla="*/ 552893 w 5061098"/>
              <a:gd name="connsiteY3" fmla="*/ 1162499 h 1275674"/>
              <a:gd name="connsiteX4" fmla="*/ 839972 w 5061098"/>
              <a:gd name="connsiteY4" fmla="*/ 1194396 h 1275674"/>
              <a:gd name="connsiteX5" fmla="*/ 988828 w 5061098"/>
              <a:gd name="connsiteY5" fmla="*/ 832889 h 1275674"/>
              <a:gd name="connsiteX6" fmla="*/ 1339702 w 5061098"/>
              <a:gd name="connsiteY6" fmla="*/ 811624 h 1275674"/>
              <a:gd name="connsiteX7" fmla="*/ 5061098 w 5061098"/>
              <a:gd name="connsiteY7" fmla="*/ 769094 h 1275674"/>
              <a:gd name="connsiteX0" fmla="*/ 0 w 5092996"/>
              <a:gd name="connsiteY0" fmla="*/ 811633 h 1275682"/>
              <a:gd name="connsiteX1" fmla="*/ 361507 w 5092996"/>
              <a:gd name="connsiteY1" fmla="*/ 801000 h 1275682"/>
              <a:gd name="connsiteX2" fmla="*/ 520996 w 5092996"/>
              <a:gd name="connsiteY2" fmla="*/ 3558 h 1275682"/>
              <a:gd name="connsiteX3" fmla="*/ 584791 w 5092996"/>
              <a:gd name="connsiteY3" fmla="*/ 1162507 h 1275682"/>
              <a:gd name="connsiteX4" fmla="*/ 871870 w 5092996"/>
              <a:gd name="connsiteY4" fmla="*/ 1194404 h 1275682"/>
              <a:gd name="connsiteX5" fmla="*/ 1020726 w 5092996"/>
              <a:gd name="connsiteY5" fmla="*/ 832897 h 1275682"/>
              <a:gd name="connsiteX6" fmla="*/ 1371600 w 5092996"/>
              <a:gd name="connsiteY6" fmla="*/ 811632 h 1275682"/>
              <a:gd name="connsiteX7" fmla="*/ 5092996 w 5092996"/>
              <a:gd name="connsiteY7" fmla="*/ 769102 h 1275682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28196 h 1275695"/>
              <a:gd name="connsiteX1" fmla="*/ 336681 w 5068170"/>
              <a:gd name="connsiteY1" fmla="*/ 801013 h 1275695"/>
              <a:gd name="connsiteX2" fmla="*/ 496170 w 5068170"/>
              <a:gd name="connsiteY2" fmla="*/ 3571 h 1275695"/>
              <a:gd name="connsiteX3" fmla="*/ 559965 w 5068170"/>
              <a:gd name="connsiteY3" fmla="*/ 1162520 h 1275695"/>
              <a:gd name="connsiteX4" fmla="*/ 847044 w 5068170"/>
              <a:gd name="connsiteY4" fmla="*/ 1194417 h 1275695"/>
              <a:gd name="connsiteX5" fmla="*/ 995900 w 5068170"/>
              <a:gd name="connsiteY5" fmla="*/ 832910 h 1275695"/>
              <a:gd name="connsiteX6" fmla="*/ 1346774 w 5068170"/>
              <a:gd name="connsiteY6" fmla="*/ 811645 h 1275695"/>
              <a:gd name="connsiteX7" fmla="*/ 5068170 w 5068170"/>
              <a:gd name="connsiteY7" fmla="*/ 769115 h 1275695"/>
              <a:gd name="connsiteX0" fmla="*/ 0 w 5068170"/>
              <a:gd name="connsiteY0" fmla="*/ 829015 h 1276514"/>
              <a:gd name="connsiteX1" fmla="*/ 336681 w 5068170"/>
              <a:gd name="connsiteY1" fmla="*/ 768731 h 1276514"/>
              <a:gd name="connsiteX2" fmla="*/ 496170 w 5068170"/>
              <a:gd name="connsiteY2" fmla="*/ 4390 h 1276514"/>
              <a:gd name="connsiteX3" fmla="*/ 559965 w 5068170"/>
              <a:gd name="connsiteY3" fmla="*/ 1163339 h 1276514"/>
              <a:gd name="connsiteX4" fmla="*/ 847044 w 5068170"/>
              <a:gd name="connsiteY4" fmla="*/ 1195236 h 1276514"/>
              <a:gd name="connsiteX5" fmla="*/ 995900 w 5068170"/>
              <a:gd name="connsiteY5" fmla="*/ 833729 h 1276514"/>
              <a:gd name="connsiteX6" fmla="*/ 1346774 w 5068170"/>
              <a:gd name="connsiteY6" fmla="*/ 812464 h 1276514"/>
              <a:gd name="connsiteX7" fmla="*/ 5068170 w 5068170"/>
              <a:gd name="connsiteY7" fmla="*/ 769934 h 1276514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84704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25251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02800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374523 w 5068170"/>
              <a:gd name="connsiteY8" fmla="*/ 812347 h 1277172"/>
              <a:gd name="connsiteX9" fmla="*/ 5068170 w 5068170"/>
              <a:gd name="connsiteY9" fmla="*/ 769934 h 127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8170" h="1277172">
                <a:moveTo>
                  <a:pt x="0" y="829015"/>
                </a:moveTo>
                <a:cubicBezTo>
                  <a:pt x="165421" y="829267"/>
                  <a:pt x="253986" y="906169"/>
                  <a:pt x="336681" y="768731"/>
                </a:cubicBezTo>
                <a:cubicBezTo>
                  <a:pt x="419376" y="631293"/>
                  <a:pt x="458956" y="-61378"/>
                  <a:pt x="496170" y="4390"/>
                </a:cubicBezTo>
                <a:cubicBezTo>
                  <a:pt x="533384" y="70158"/>
                  <a:pt x="516683" y="964865"/>
                  <a:pt x="559965" y="1163339"/>
                </a:cubicBezTo>
                <a:cubicBezTo>
                  <a:pt x="603247" y="1361813"/>
                  <a:pt x="698405" y="1252253"/>
                  <a:pt x="755864" y="1195236"/>
                </a:cubicBezTo>
                <a:cubicBezTo>
                  <a:pt x="813323" y="1138219"/>
                  <a:pt x="815905" y="888772"/>
                  <a:pt x="904719" y="821235"/>
                </a:cubicBezTo>
                <a:cubicBezTo>
                  <a:pt x="993533" y="753698"/>
                  <a:pt x="1095551" y="795237"/>
                  <a:pt x="1288749" y="790014"/>
                </a:cubicBezTo>
                <a:cubicBezTo>
                  <a:pt x="1372720" y="766082"/>
                  <a:pt x="1471635" y="574132"/>
                  <a:pt x="1708918" y="561639"/>
                </a:cubicBezTo>
                <a:cubicBezTo>
                  <a:pt x="1946201" y="549146"/>
                  <a:pt x="1874382" y="800706"/>
                  <a:pt x="2374523" y="812347"/>
                </a:cubicBezTo>
                <a:lnTo>
                  <a:pt x="5068170" y="76993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251520" y="2840739"/>
            <a:ext cx="6244482" cy="725554"/>
            <a:chOff x="251520" y="2840739"/>
            <a:chExt cx="6244482" cy="725554"/>
          </a:xfrm>
        </p:grpSpPr>
        <p:sp>
          <p:nvSpPr>
            <p:cNvPr id="13" name="Volný tvar 12"/>
            <p:cNvSpPr/>
            <p:nvPr/>
          </p:nvSpPr>
          <p:spPr>
            <a:xfrm>
              <a:off x="251520" y="2840739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46" name="Volný tvar 45"/>
            <p:cNvSpPr/>
            <p:nvPr/>
          </p:nvSpPr>
          <p:spPr>
            <a:xfrm>
              <a:off x="2316604" y="2856744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47" name="Volný tvar 46"/>
            <p:cNvSpPr/>
            <p:nvPr/>
          </p:nvSpPr>
          <p:spPr>
            <a:xfrm>
              <a:off x="4386826" y="2864060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</p:spTree>
    <p:extLst>
      <p:ext uri="{BB962C8B-B14F-4D97-AF65-F5344CB8AC3E}">
        <p14:creationId xmlns:p14="http://schemas.microsoft.com/office/powerpoint/2010/main" val="383322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4624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Koronární oběh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805849" y="337011"/>
            <a:ext cx="41396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/>
              <a:t>koronárky</a:t>
            </a:r>
            <a:r>
              <a:rPr lang="cs-CZ" sz="2000" b="1" dirty="0"/>
              <a:t> se plní v diastolické fázi srdečního cyklu, protože během systoly jsou cévy utlačeny kontrakcí svalu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hnací silou je tedy diastolický tlak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žilní krev ústí do pravé síně (70%) nebo rovnou do komor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větší průtok je levou </a:t>
            </a:r>
            <a:r>
              <a:rPr lang="cs-CZ" sz="2000" dirty="0" err="1"/>
              <a:t>koronárkou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dobře vyvinutá </a:t>
            </a:r>
            <a:r>
              <a:rPr lang="cs-CZ" sz="2000" b="1" dirty="0"/>
              <a:t>metabolická autoregulace </a:t>
            </a:r>
            <a:r>
              <a:rPr lang="cs-CZ" dirty="0"/>
              <a:t>(dilatace cév při zvýšené zátěži)</a:t>
            </a:r>
          </a:p>
        </p:txBody>
      </p:sp>
      <p:pic>
        <p:nvPicPr>
          <p:cNvPr id="7" name="Picture 2" descr="C:\Users\user\Desktop\výuka\učení fyziologie\Boron - Medical Physiology\Pages\Images\IV. The Cardiovascular System\Chap 23_Special Circulations\S23283-023-f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r="14898" b="3232"/>
          <a:stretch/>
        </p:blipFill>
        <p:spPr bwMode="auto">
          <a:xfrm>
            <a:off x="1331639" y="836712"/>
            <a:ext cx="3312369" cy="38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7504" y="12594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aortální tlak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504" y="1940639"/>
            <a:ext cx="133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průtok krve levou koronární arterií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44016" y="3236783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průtok krve pravou koronární arterií</a:t>
            </a:r>
          </a:p>
        </p:txBody>
      </p:sp>
      <p:pic>
        <p:nvPicPr>
          <p:cNvPr id="12" name="Picture 3" descr="C:\Users\Johanka\Desktop\výuka\přednáška bakaláři\hotové přednášky\cévy oběh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64" y="4530427"/>
            <a:ext cx="28569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Johanka\Desktop\výuka\přednáška bakaláři\hotové přednášky\cévy oběh\stažený soub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0427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5724128" y="3862789"/>
            <a:ext cx="330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Méně výhodné </a:t>
            </a:r>
            <a:r>
              <a:rPr lang="cs-CZ" dirty="0" err="1"/>
              <a:t>perfúzní</a:t>
            </a:r>
            <a:r>
              <a:rPr lang="cs-CZ" dirty="0"/>
              <a:t> poměry pro </a:t>
            </a:r>
            <a:r>
              <a:rPr lang="cs-CZ" dirty="0" err="1"/>
              <a:t>subendokardiální</a:t>
            </a:r>
            <a:r>
              <a:rPr lang="cs-CZ" dirty="0"/>
              <a:t> vrstvy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823092" y="4581128"/>
            <a:ext cx="1667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/>
              <a:t>Epikardiální</a:t>
            </a:r>
            <a:r>
              <a:rPr lang="cs-CZ" sz="1600" dirty="0"/>
              <a:t> tepny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07504" y="6608385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http://www.kardio-cz.cz/data/clanek/699/dokumenty/27-patofyziologie-srdecni-ischemie.pdf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823092" y="5028288"/>
            <a:ext cx="1781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/>
              <a:t>Transmurální</a:t>
            </a:r>
            <a:r>
              <a:rPr lang="cs-CZ" sz="1600" dirty="0"/>
              <a:t> tepny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823092" y="5463433"/>
            <a:ext cx="958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Arterioly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823092" y="5898579"/>
            <a:ext cx="2202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/>
              <a:t>Subendokardiální</a:t>
            </a:r>
            <a:r>
              <a:rPr lang="cs-CZ" sz="1600" dirty="0"/>
              <a:t> plexus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090644" y="6222758"/>
            <a:ext cx="819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systola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791944" y="6090539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diastola</a:t>
            </a:r>
          </a:p>
        </p:txBody>
      </p:sp>
    </p:spTree>
    <p:extLst>
      <p:ext uri="{BB962C8B-B14F-4D97-AF65-F5344CB8AC3E}">
        <p14:creationId xmlns:p14="http://schemas.microsoft.com/office/powerpoint/2010/main" val="256586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48215"/>
              </p:ext>
            </p:extLst>
          </p:nvPr>
        </p:nvGraphicFramePr>
        <p:xfrm>
          <a:off x="126125" y="116632"/>
          <a:ext cx="8910372" cy="6506548"/>
        </p:xfrm>
        <a:graphic>
          <a:graphicData uri="http://schemas.openxmlformats.org/drawingml/2006/table">
            <a:tbl>
              <a:tblPr/>
              <a:tblGrid>
                <a:gridCol w="144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Umístění a popis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Fyziologické pozadí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kulovitá vlna (Negativní i 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síní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od počátku vlny P po počátek kmitu Q (nebo i R pokud není přítomna Q )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Doba od aktivace SA uzlu po aktivaci Purkyňových vláken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Konec vlny P do začátku Q (nebo R nebo pokud není Q kmit přítomen)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síní, převod z AV uzlu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odklon od osy dolů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septa a papilárních svalů.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Začátek kmitu R ,kmit R až konec kmitu 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Výchylka směrem nahoru bez ohledu nato, zda jí předchází či nepředchází kmit Q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Odklon od izolinie směrem dolů, následující vlnu R, nezávisle na tom, zda ji předchází nebo nepředchází vlna Q.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Šíření  vzruchu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izoelektrické linie mezi koncem QRS komplexu a začátkem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Začíná kmitem  Q ( nebo R pokud Q není přítomno) a končí koncem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Elektrická systola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Druhá kulovitá vlna (negativní i 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18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6428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057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Srdeční cyklus - </a:t>
            </a:r>
            <a:r>
              <a:rPr lang="cs-CZ" sz="2800" dirty="0"/>
              <a:t>střídání systoly a diastoly síní a komor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77689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systola: kontrakce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diastola: relaxace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23528" y="1484784"/>
            <a:ext cx="87197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depolarizace síní </a:t>
            </a:r>
            <a:r>
              <a:rPr lang="cs-CZ" b="1" dirty="0">
                <a:sym typeface="Symbol"/>
              </a:rPr>
              <a:t> systola síní </a:t>
            </a:r>
            <a:r>
              <a:rPr lang="cs-CZ" dirty="0">
                <a:sym typeface="Symbol"/>
              </a:rPr>
              <a:t>– krev je </a:t>
            </a:r>
            <a:r>
              <a:rPr lang="cs-CZ" dirty="0" err="1">
                <a:sym typeface="Symbol"/>
              </a:rPr>
              <a:t>dopumpována</a:t>
            </a:r>
            <a:r>
              <a:rPr lang="cs-CZ" dirty="0">
                <a:sym typeface="Symbol"/>
              </a:rPr>
              <a:t> do stále relaxovaných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depolarizace komor </a:t>
            </a:r>
            <a:r>
              <a:rPr lang="cs-CZ" dirty="0">
                <a:sym typeface="Symbol"/>
              </a:rPr>
              <a:t> systola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systola komor: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izovolumická kontrakce </a:t>
            </a:r>
            <a:r>
              <a:rPr lang="cs-CZ" dirty="0">
                <a:sym typeface="Symbol"/>
              </a:rPr>
              <a:t>– stoupá tlak v komorách ale krev ještě není vypuzována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začíná zavřením síňokomorových chlopní (tlak v komoře větší než tlak v síni)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Končí otevřením aortální a pulmonální chlopně (tlak v komorách se vyrovná tlaku v aortální a pulmonální tepně = diastolický tlak)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ejekční fáze</a:t>
            </a:r>
            <a:r>
              <a:rPr lang="cs-CZ" dirty="0">
                <a:sym typeface="Symbol"/>
              </a:rPr>
              <a:t> – krev je vypuzována do tepen (tlak v komorách větší než v tepnách)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Začíná otevřením aortální a pulmonální chlopně a končí jejich uzavřením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diastola komor: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izovolumická relaxace </a:t>
            </a:r>
            <a:r>
              <a:rPr lang="cs-CZ" dirty="0">
                <a:sym typeface="Symbol"/>
              </a:rPr>
              <a:t>– klesá tlak v komorách (menší než v tepnách), ale komory se ještě neplní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Začíná uzavřením  aortální a pulmonální chlopně a končí otevřením síňokomorových chlopní (komorový tlak klesne pod síňový)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fáze plnění </a:t>
            </a:r>
            <a:r>
              <a:rPr lang="cs-CZ" dirty="0">
                <a:sym typeface="Symbol"/>
              </a:rPr>
              <a:t>– otevírají se síňokomorové chlopně a krev teče po tlakovém gradientu do komor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Na začátku fáze rychlého plnění komor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Ke konci depolarizace a systola síní 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 doplnění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depolarizace a systola komor….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3779912" y="70489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Chlopně jsou jednosměrné, uzavírají se, když je tlakový gradient „protisměrný“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7" y="44624"/>
            <a:ext cx="748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Srdeční cyklus P-V diagram (levá komora)</a:t>
            </a:r>
          </a:p>
        </p:txBody>
      </p:sp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1328859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365248" y="755412"/>
            <a:ext cx="0" cy="4906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5248" y="5661570"/>
            <a:ext cx="490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04171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65248" y="5523630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71447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4896" y="2986155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84896" y="233915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284896" y="1328188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 18"/>
          <p:cNvSpPr/>
          <p:nvPr/>
        </p:nvSpPr>
        <p:spPr>
          <a:xfrm>
            <a:off x="4413043" y="1327650"/>
            <a:ext cx="1857430" cy="1651013"/>
          </a:xfrm>
          <a:custGeom>
            <a:avLst/>
            <a:gdLst>
              <a:gd name="connsiteX0" fmla="*/ 2099145 w 2099145"/>
              <a:gd name="connsiteY0" fmla="*/ 1865866 h 1865866"/>
              <a:gd name="connsiteX1" fmla="*/ 1876508 w 2099145"/>
              <a:gd name="connsiteY1" fmla="*/ 1468301 h 1865866"/>
              <a:gd name="connsiteX2" fmla="*/ 1550505 w 2099145"/>
              <a:gd name="connsiteY2" fmla="*/ 951466 h 1865866"/>
              <a:gd name="connsiteX3" fmla="*/ 1073426 w 2099145"/>
              <a:gd name="connsiteY3" fmla="*/ 442582 h 1865866"/>
              <a:gd name="connsiteX4" fmla="*/ 707666 w 2099145"/>
              <a:gd name="connsiteY4" fmla="*/ 211995 h 1865866"/>
              <a:gd name="connsiteX5" fmla="*/ 190832 w 2099145"/>
              <a:gd name="connsiteY5" fmla="*/ 21163 h 1865866"/>
              <a:gd name="connsiteX6" fmla="*/ 0 w 2099145"/>
              <a:gd name="connsiteY6" fmla="*/ 13212 h 18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145" h="1865866">
                <a:moveTo>
                  <a:pt x="2099145" y="1865866"/>
                </a:moveTo>
                <a:cubicBezTo>
                  <a:pt x="2033546" y="1743283"/>
                  <a:pt x="1967948" y="1620701"/>
                  <a:pt x="1876508" y="1468301"/>
                </a:cubicBezTo>
                <a:cubicBezTo>
                  <a:pt x="1785068" y="1315901"/>
                  <a:pt x="1684352" y="1122419"/>
                  <a:pt x="1550505" y="951466"/>
                </a:cubicBezTo>
                <a:cubicBezTo>
                  <a:pt x="1416658" y="780513"/>
                  <a:pt x="1213899" y="565827"/>
                  <a:pt x="1073426" y="442582"/>
                </a:cubicBezTo>
                <a:cubicBezTo>
                  <a:pt x="932953" y="319337"/>
                  <a:pt x="854765" y="282231"/>
                  <a:pt x="707666" y="211995"/>
                </a:cubicBezTo>
                <a:cubicBezTo>
                  <a:pt x="560567" y="141759"/>
                  <a:pt x="308776" y="54293"/>
                  <a:pt x="190832" y="21163"/>
                </a:cubicBezTo>
                <a:cubicBezTo>
                  <a:pt x="72888" y="-11967"/>
                  <a:pt x="36444" y="622"/>
                  <a:pt x="0" y="13212"/>
                </a:cubicBezTo>
              </a:path>
            </a:pathLst>
          </a:cu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-36512" y="772369"/>
            <a:ext cx="1401760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tlak (mmHg)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940152" y="5445224"/>
            <a:ext cx="15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objem (ml)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64368" y="1175345"/>
            <a:ext cx="637163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28084" y="2831969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80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28084" y="219480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100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125367" y="5789003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76762" y="577331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120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232483" y="3381956"/>
            <a:ext cx="110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plocha = práce vykonaná srdcem</a:t>
            </a:r>
          </a:p>
        </p:txBody>
      </p:sp>
      <p:grpSp>
        <p:nvGrpSpPr>
          <p:cNvPr id="86" name="Skupina 85"/>
          <p:cNvGrpSpPr/>
          <p:nvPr/>
        </p:nvGrpSpPr>
        <p:grpSpPr>
          <a:xfrm>
            <a:off x="3419361" y="5024407"/>
            <a:ext cx="2866917" cy="417933"/>
            <a:chOff x="3419361" y="5024407"/>
            <a:chExt cx="2866917" cy="417933"/>
          </a:xfrm>
        </p:grpSpPr>
        <p:sp>
          <p:nvSpPr>
            <p:cNvPr id="18" name="Volný tvar 17"/>
            <p:cNvSpPr/>
            <p:nvPr/>
          </p:nvSpPr>
          <p:spPr>
            <a:xfrm>
              <a:off x="3419361" y="5198113"/>
              <a:ext cx="2866917" cy="244227"/>
            </a:xfrm>
            <a:custGeom>
              <a:avLst/>
              <a:gdLst>
                <a:gd name="connsiteX0" fmla="*/ 0 w 3218213"/>
                <a:gd name="connsiteY0" fmla="*/ 261257 h 276009"/>
                <a:gd name="connsiteX1" fmla="*/ 1033153 w 3218213"/>
                <a:gd name="connsiteY1" fmla="*/ 273133 h 276009"/>
                <a:gd name="connsiteX2" fmla="*/ 2018805 w 3218213"/>
                <a:gd name="connsiteY2" fmla="*/ 213756 h 276009"/>
                <a:gd name="connsiteX3" fmla="*/ 2743200 w 3218213"/>
                <a:gd name="connsiteY3" fmla="*/ 142504 h 276009"/>
                <a:gd name="connsiteX4" fmla="*/ 3218213 w 3218213"/>
                <a:gd name="connsiteY4" fmla="*/ 0 h 2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213" h="276009">
                  <a:moveTo>
                    <a:pt x="0" y="261257"/>
                  </a:moveTo>
                  <a:cubicBezTo>
                    <a:pt x="348343" y="271153"/>
                    <a:pt x="696686" y="281050"/>
                    <a:pt x="1033153" y="273133"/>
                  </a:cubicBezTo>
                  <a:cubicBezTo>
                    <a:pt x="1369620" y="265216"/>
                    <a:pt x="1733797" y="235528"/>
                    <a:pt x="2018805" y="213756"/>
                  </a:cubicBezTo>
                  <a:cubicBezTo>
                    <a:pt x="2303813" y="191984"/>
                    <a:pt x="2543299" y="178130"/>
                    <a:pt x="2743200" y="142504"/>
                  </a:cubicBezTo>
                  <a:cubicBezTo>
                    <a:pt x="2943101" y="106878"/>
                    <a:pt x="3080657" y="53439"/>
                    <a:pt x="321821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913901" y="5024407"/>
              <a:ext cx="2096361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plnící fáze diastoly</a:t>
              </a:r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5825393" y="2676664"/>
            <a:ext cx="443042" cy="2528084"/>
            <a:chOff x="5825393" y="2676664"/>
            <a:chExt cx="443042" cy="2528084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2974924"/>
              <a:ext cx="0" cy="222982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/>
            <p:cNvSpPr txBox="1"/>
            <p:nvPr/>
          </p:nvSpPr>
          <p:spPr>
            <a:xfrm rot="16200000">
              <a:off x="4778468" y="3723589"/>
              <a:ext cx="242065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kontrakce</a:t>
              </a:r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3413970" y="1325270"/>
            <a:ext cx="2081456" cy="1034250"/>
            <a:chOff x="3413970" y="1325270"/>
            <a:chExt cx="2081456" cy="1034250"/>
          </a:xfrm>
        </p:grpSpPr>
        <p:sp>
          <p:nvSpPr>
            <p:cNvPr id="20" name="Volný tvar 19"/>
            <p:cNvSpPr/>
            <p:nvPr/>
          </p:nvSpPr>
          <p:spPr>
            <a:xfrm>
              <a:off x="3413970" y="1325270"/>
              <a:ext cx="1020179" cy="1034250"/>
            </a:xfrm>
            <a:custGeom>
              <a:avLst/>
              <a:gdLst>
                <a:gd name="connsiteX0" fmla="*/ 1152939 w 1152939"/>
                <a:gd name="connsiteY0" fmla="*/ 0 h 1168841"/>
                <a:gd name="connsiteX1" fmla="*/ 930302 w 1152939"/>
                <a:gd name="connsiteY1" fmla="*/ 39756 h 1168841"/>
                <a:gd name="connsiteX2" fmla="*/ 667909 w 1152939"/>
                <a:gd name="connsiteY2" fmla="*/ 214685 h 1168841"/>
                <a:gd name="connsiteX3" fmla="*/ 357809 w 1152939"/>
                <a:gd name="connsiteY3" fmla="*/ 532737 h 1168841"/>
                <a:gd name="connsiteX4" fmla="*/ 206734 w 1152939"/>
                <a:gd name="connsiteY4" fmla="*/ 771276 h 1168841"/>
                <a:gd name="connsiteX5" fmla="*/ 0 w 1152939"/>
                <a:gd name="connsiteY5" fmla="*/ 1168841 h 1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168841">
                  <a:moveTo>
                    <a:pt x="1152939" y="0"/>
                  </a:moveTo>
                  <a:cubicBezTo>
                    <a:pt x="1082039" y="1987"/>
                    <a:pt x="1011140" y="3975"/>
                    <a:pt x="930302" y="39756"/>
                  </a:cubicBezTo>
                  <a:cubicBezTo>
                    <a:pt x="849464" y="75537"/>
                    <a:pt x="763325" y="132521"/>
                    <a:pt x="667909" y="214685"/>
                  </a:cubicBezTo>
                  <a:cubicBezTo>
                    <a:pt x="572493" y="296849"/>
                    <a:pt x="434671" y="439972"/>
                    <a:pt x="357809" y="532737"/>
                  </a:cubicBezTo>
                  <a:cubicBezTo>
                    <a:pt x="280947" y="625502"/>
                    <a:pt x="266369" y="665259"/>
                    <a:pt x="206734" y="771276"/>
                  </a:cubicBezTo>
                  <a:cubicBezTo>
                    <a:pt x="147099" y="877293"/>
                    <a:pt x="73549" y="1023067"/>
                    <a:pt x="0" y="1168841"/>
                  </a:cubicBezTo>
                </a:path>
              </a:pathLst>
            </a:cu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3501300" y="1463528"/>
              <a:ext cx="1994126" cy="532664"/>
              <a:chOff x="3501300" y="1463528"/>
              <a:chExt cx="1994126" cy="532664"/>
            </a:xfrm>
          </p:grpSpPr>
          <p:sp>
            <p:nvSpPr>
              <p:cNvPr id="42" name="TextovéPole 41"/>
              <p:cNvSpPr txBox="1"/>
              <p:nvPr/>
            </p:nvSpPr>
            <p:spPr>
              <a:xfrm rot="19318822">
                <a:off x="3501300" y="1609584"/>
                <a:ext cx="120433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ejekční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 rot="1835738">
                <a:off x="4597119" y="1669388"/>
                <a:ext cx="898307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systoly</a:t>
                </a: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4161929" y="1463528"/>
                <a:ext cx="505241" cy="32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fáze</a:t>
                </a:r>
              </a:p>
            </p:txBody>
          </p:sp>
        </p:grpSp>
      </p:grpSp>
      <p:grpSp>
        <p:nvGrpSpPr>
          <p:cNvPr id="90" name="Skupina 89"/>
          <p:cNvGrpSpPr/>
          <p:nvPr/>
        </p:nvGrpSpPr>
        <p:grpSpPr>
          <a:xfrm>
            <a:off x="3413970" y="2359520"/>
            <a:ext cx="393763" cy="3069766"/>
            <a:chOff x="3413970" y="2359520"/>
            <a:chExt cx="393763" cy="3069766"/>
          </a:xfrm>
        </p:grpSpPr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2359520"/>
              <a:ext cx="31855" cy="306976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 rot="16200000">
              <a:off x="2434412" y="3525598"/>
              <a:ext cx="237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relaxace</a:t>
              </a:r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6137696" y="2588711"/>
            <a:ext cx="2250727" cy="1200329"/>
            <a:chOff x="6137696" y="2588711"/>
            <a:chExt cx="2250727" cy="1200329"/>
          </a:xfrm>
        </p:grpSpPr>
        <p:sp>
          <p:nvSpPr>
            <p:cNvPr id="35" name="Ovál 34"/>
            <p:cNvSpPr/>
            <p:nvPr/>
          </p:nvSpPr>
          <p:spPr>
            <a:xfrm>
              <a:off x="6137696" y="2902950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398838" y="2588711"/>
              <a:ext cx="19895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DTK - otevření aortální chlopně </a:t>
              </a:r>
              <a:r>
                <a:rPr lang="cs-CZ" dirty="0"/>
                <a:t>(dvojcípá je uzavřená)</a:t>
              </a:r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3977618" y="755412"/>
            <a:ext cx="4014130" cy="708116"/>
            <a:chOff x="3977618" y="755412"/>
            <a:chExt cx="4014130" cy="708116"/>
          </a:xfrm>
        </p:grpSpPr>
        <p:sp>
          <p:nvSpPr>
            <p:cNvPr id="37" name="Ovál 36"/>
            <p:cNvSpPr/>
            <p:nvPr/>
          </p:nvSpPr>
          <p:spPr>
            <a:xfrm>
              <a:off x="4341099" y="1208691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977618" y="755412"/>
              <a:ext cx="4014130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STK</a:t>
              </a:r>
              <a:r>
                <a:rPr lang="cs-CZ" dirty="0"/>
                <a:t> (maximální tlak v komoře i aortě)</a:t>
              </a:r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6125156" y="4581128"/>
            <a:ext cx="2839332" cy="923330"/>
            <a:chOff x="6125156" y="4581128"/>
            <a:chExt cx="2839332" cy="923330"/>
          </a:xfrm>
        </p:grpSpPr>
        <p:sp>
          <p:nvSpPr>
            <p:cNvPr id="26" name="Ovál 25"/>
            <p:cNvSpPr/>
            <p:nvPr/>
          </p:nvSpPr>
          <p:spPr>
            <a:xfrm>
              <a:off x="6125156" y="5088122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6398839" y="4581128"/>
              <a:ext cx="2565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uzavření dvojcípé chlopně </a:t>
              </a:r>
              <a:r>
                <a:rPr lang="cs-CZ" dirty="0"/>
                <a:t>(aortální je zavřená)</a:t>
              </a:r>
            </a:p>
          </p:txBody>
        </p:sp>
      </p:grpSp>
      <p:grpSp>
        <p:nvGrpSpPr>
          <p:cNvPr id="88" name="Skupina 87"/>
          <p:cNvGrpSpPr/>
          <p:nvPr/>
        </p:nvGrpSpPr>
        <p:grpSpPr>
          <a:xfrm>
            <a:off x="1757131" y="1556792"/>
            <a:ext cx="1878765" cy="923330"/>
            <a:chOff x="1757131" y="1556792"/>
            <a:chExt cx="1878765" cy="923330"/>
          </a:xfrm>
        </p:grpSpPr>
        <p:sp>
          <p:nvSpPr>
            <p:cNvPr id="38" name="Ovál 37"/>
            <p:cNvSpPr/>
            <p:nvPr/>
          </p:nvSpPr>
          <p:spPr>
            <a:xfrm>
              <a:off x="3281859" y="2190318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1757131" y="1556792"/>
              <a:ext cx="1878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uzavření aortální chlopně </a:t>
              </a:r>
              <a:r>
                <a:rPr lang="cs-CZ" dirty="0"/>
                <a:t>(dvojcípá je uzavřená)</a:t>
              </a:r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547664" y="4725144"/>
            <a:ext cx="2039233" cy="820546"/>
            <a:chOff x="1547664" y="4725144"/>
            <a:chExt cx="2039233" cy="820546"/>
          </a:xfrm>
        </p:grpSpPr>
        <p:sp>
          <p:nvSpPr>
            <p:cNvPr id="39" name="Ovál 38"/>
            <p:cNvSpPr/>
            <p:nvPr/>
          </p:nvSpPr>
          <p:spPr>
            <a:xfrm>
              <a:off x="3332032" y="5290853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1547664" y="4725144"/>
              <a:ext cx="1837689" cy="81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otevření dvojcípé chlopně </a:t>
              </a:r>
              <a:r>
                <a:rPr lang="cs-CZ" dirty="0"/>
                <a:t>(aortální je zavřená)</a:t>
              </a:r>
            </a:p>
          </p:txBody>
        </p:sp>
      </p:grpSp>
      <p:sp>
        <p:nvSpPr>
          <p:cNvPr id="53" name="TextovéPole 52"/>
          <p:cNvSpPr txBox="1"/>
          <p:nvPr/>
        </p:nvSpPr>
        <p:spPr>
          <a:xfrm>
            <a:off x="2806319" y="6097453"/>
            <a:ext cx="1837689" cy="57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End-systolický objem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5686639" y="6165304"/>
            <a:ext cx="1837689" cy="57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End-diastolický objem</a:t>
            </a:r>
          </a:p>
        </p:txBody>
      </p:sp>
      <p:grpSp>
        <p:nvGrpSpPr>
          <p:cNvPr id="91" name="Skupina 90"/>
          <p:cNvGrpSpPr/>
          <p:nvPr/>
        </p:nvGrpSpPr>
        <p:grpSpPr>
          <a:xfrm>
            <a:off x="3399456" y="5662989"/>
            <a:ext cx="2876986" cy="646331"/>
            <a:chOff x="3399456" y="5662989"/>
            <a:chExt cx="2876986" cy="646331"/>
          </a:xfrm>
        </p:grpSpPr>
        <p:sp>
          <p:nvSpPr>
            <p:cNvPr id="55" name="TextovéPole 54"/>
            <p:cNvSpPr txBox="1"/>
            <p:nvPr/>
          </p:nvSpPr>
          <p:spPr>
            <a:xfrm>
              <a:off x="4174471" y="5662989"/>
              <a:ext cx="1837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systolický objem</a:t>
              </a:r>
            </a:p>
            <a:p>
              <a:r>
                <a:rPr lang="cs-CZ" dirty="0"/>
                <a:t> (70 ml)</a:t>
              </a:r>
            </a:p>
          </p:txBody>
        </p:sp>
        <p:cxnSp>
          <p:nvCxnSpPr>
            <p:cNvPr id="56" name="Přímá spojnice 55"/>
            <p:cNvCxnSpPr/>
            <p:nvPr/>
          </p:nvCxnSpPr>
          <p:spPr>
            <a:xfrm flipH="1" flipV="1">
              <a:off x="3399456" y="5668001"/>
              <a:ext cx="2876986" cy="21264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Skupina 81"/>
          <p:cNvGrpSpPr/>
          <p:nvPr/>
        </p:nvGrpSpPr>
        <p:grpSpPr>
          <a:xfrm>
            <a:off x="6355237" y="1126485"/>
            <a:ext cx="2177203" cy="1813785"/>
            <a:chOff x="6355237" y="1126485"/>
            <a:chExt cx="2177203" cy="1813785"/>
          </a:xfrm>
        </p:grpSpPr>
        <p:grpSp>
          <p:nvGrpSpPr>
            <p:cNvPr id="62" name="Skupina 61"/>
            <p:cNvGrpSpPr/>
            <p:nvPr/>
          </p:nvGrpSpPr>
          <p:grpSpPr>
            <a:xfrm>
              <a:off x="6804248" y="1340768"/>
              <a:ext cx="1325182" cy="591461"/>
              <a:chOff x="7198141" y="1561776"/>
              <a:chExt cx="1325182" cy="591461"/>
            </a:xfrm>
          </p:grpSpPr>
          <p:sp>
            <p:nvSpPr>
              <p:cNvPr id="60" name="Volný tvar 5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/>
              <p:cNvSpPr/>
              <p:nvPr/>
            </p:nvSpPr>
            <p:spPr>
              <a:xfrm>
                <a:off x="7198141" y="197323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1" name="Obdélník 60"/>
            <p:cNvSpPr/>
            <p:nvPr/>
          </p:nvSpPr>
          <p:spPr>
            <a:xfrm>
              <a:off x="7688235" y="1126485"/>
              <a:ext cx="8442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TK </a:t>
              </a:r>
            </a:p>
            <a:p>
              <a:r>
                <a:rPr lang="cs-CZ" dirty="0"/>
                <a:t>v aortě</a:t>
              </a:r>
            </a:p>
          </p:txBody>
        </p:sp>
        <p:cxnSp>
          <p:nvCxnSpPr>
            <p:cNvPr id="65" name="Přímá spojnice 64"/>
            <p:cNvCxnSpPr>
              <a:stCxn id="63" idx="3"/>
              <a:endCxn id="35" idx="7"/>
            </p:cNvCxnSpPr>
            <p:nvPr/>
          </p:nvCxnSpPr>
          <p:spPr>
            <a:xfrm flipH="1">
              <a:off x="6355237" y="1905869"/>
              <a:ext cx="475371" cy="1034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Skupina 83"/>
          <p:cNvGrpSpPr/>
          <p:nvPr/>
        </p:nvGrpSpPr>
        <p:grpSpPr>
          <a:xfrm>
            <a:off x="2777331" y="771619"/>
            <a:ext cx="1563768" cy="641157"/>
            <a:chOff x="2777331" y="771619"/>
            <a:chExt cx="1563768" cy="641157"/>
          </a:xfrm>
        </p:grpSpPr>
        <p:grpSp>
          <p:nvGrpSpPr>
            <p:cNvPr id="66" name="Skupina 65"/>
            <p:cNvGrpSpPr/>
            <p:nvPr/>
          </p:nvGrpSpPr>
          <p:grpSpPr>
            <a:xfrm>
              <a:off x="2777331" y="771619"/>
              <a:ext cx="1235104" cy="641157"/>
              <a:chOff x="7288219" y="1481857"/>
              <a:chExt cx="1235104" cy="641157"/>
            </a:xfrm>
          </p:grpSpPr>
          <p:sp>
            <p:nvSpPr>
              <p:cNvPr id="67" name="Volný tvar 66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Ovál 67"/>
              <p:cNvSpPr/>
              <p:nvPr/>
            </p:nvSpPr>
            <p:spPr>
              <a:xfrm>
                <a:off x="7463020" y="148185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4" name="Přímá spojnice 73"/>
            <p:cNvCxnSpPr>
              <a:stCxn id="68" idx="6"/>
              <a:endCxn id="37" idx="2"/>
            </p:cNvCxnSpPr>
            <p:nvPr/>
          </p:nvCxnSpPr>
          <p:spPr>
            <a:xfrm>
              <a:off x="3132132" y="861619"/>
              <a:ext cx="1208967" cy="474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Skupina 88"/>
          <p:cNvGrpSpPr/>
          <p:nvPr/>
        </p:nvGrpSpPr>
        <p:grpSpPr>
          <a:xfrm>
            <a:off x="1959428" y="2423069"/>
            <a:ext cx="1372604" cy="872433"/>
            <a:chOff x="1959428" y="2423069"/>
            <a:chExt cx="1372604" cy="872433"/>
          </a:xfrm>
        </p:grpSpPr>
        <p:grpSp>
          <p:nvGrpSpPr>
            <p:cNvPr id="69" name="Skupina 68"/>
            <p:cNvGrpSpPr/>
            <p:nvPr/>
          </p:nvGrpSpPr>
          <p:grpSpPr>
            <a:xfrm>
              <a:off x="1959428" y="2734264"/>
              <a:ext cx="1235104" cy="561238"/>
              <a:chOff x="7288219" y="1561776"/>
              <a:chExt cx="1235104" cy="561238"/>
            </a:xfrm>
          </p:grpSpPr>
          <p:sp>
            <p:nvSpPr>
              <p:cNvPr id="70" name="Volný tvar 6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7643020" y="167137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8" name="Přímá spojnice 77"/>
            <p:cNvCxnSpPr>
              <a:stCxn id="71" idx="6"/>
            </p:cNvCxnSpPr>
            <p:nvPr/>
          </p:nvCxnSpPr>
          <p:spPr>
            <a:xfrm flipV="1">
              <a:off x="2494229" y="2423069"/>
              <a:ext cx="837803" cy="510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Přímá spojnice 94"/>
          <p:cNvCxnSpPr/>
          <p:nvPr/>
        </p:nvCxnSpPr>
        <p:spPr>
          <a:xfrm>
            <a:off x="1284830" y="531480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728018" y="5160618"/>
            <a:ext cx="57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702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-36512" y="44624"/>
            <a:ext cx="9001000" cy="6696744"/>
            <a:chOff x="-36512" y="44624"/>
            <a:chExt cx="9001000" cy="6696744"/>
          </a:xfrm>
        </p:grpSpPr>
        <p:sp>
          <p:nvSpPr>
            <p:cNvPr id="4" name="Obdélník 3"/>
            <p:cNvSpPr/>
            <p:nvPr/>
          </p:nvSpPr>
          <p:spPr>
            <a:xfrm>
              <a:off x="446067" y="44624"/>
              <a:ext cx="74827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800" b="1" dirty="0"/>
                <a:t>Srdeční cyklus P-V diagram (levá komora)</a:t>
              </a:r>
            </a:p>
          </p:txBody>
        </p:sp>
        <p:sp>
          <p:nvSpPr>
            <p:cNvPr id="3" name="Volný tvar 2"/>
            <p:cNvSpPr>
              <a:spLocks noChangeAspect="1"/>
            </p:cNvSpPr>
            <p:nvPr/>
          </p:nvSpPr>
          <p:spPr>
            <a:xfrm>
              <a:off x="3421932" y="1328859"/>
              <a:ext cx="2849474" cy="4106196"/>
            </a:xfrm>
            <a:custGeom>
              <a:avLst/>
              <a:gdLst>
                <a:gd name="connsiteX0" fmla="*/ 11420 w 2157620"/>
                <a:gd name="connsiteY0" fmla="*/ 3046978 h 3046978"/>
                <a:gd name="connsiteX1" fmla="*/ 702536 w 2157620"/>
                <a:gd name="connsiteY1" fmla="*/ 3015080 h 3046978"/>
                <a:gd name="connsiteX2" fmla="*/ 1361754 w 2157620"/>
                <a:gd name="connsiteY2" fmla="*/ 3015080 h 3046978"/>
                <a:gd name="connsiteX3" fmla="*/ 1872117 w 2157620"/>
                <a:gd name="connsiteY3" fmla="*/ 2961917 h 3046978"/>
                <a:gd name="connsiteX4" fmla="*/ 2137931 w 2157620"/>
                <a:gd name="connsiteY4" fmla="*/ 2908755 h 3046978"/>
                <a:gd name="connsiteX5" fmla="*/ 2137931 w 2157620"/>
                <a:gd name="connsiteY5" fmla="*/ 2908755 h 3046978"/>
                <a:gd name="connsiteX6" fmla="*/ 2137931 w 2157620"/>
                <a:gd name="connsiteY6" fmla="*/ 2642941 h 3046978"/>
                <a:gd name="connsiteX7" fmla="*/ 2137931 w 2157620"/>
                <a:gd name="connsiteY7" fmla="*/ 2164476 h 3046978"/>
                <a:gd name="connsiteX8" fmla="*/ 2137931 w 2157620"/>
                <a:gd name="connsiteY8" fmla="*/ 1696643 h 3046978"/>
                <a:gd name="connsiteX9" fmla="*/ 2137931 w 2157620"/>
                <a:gd name="connsiteY9" fmla="*/ 1239443 h 3046978"/>
                <a:gd name="connsiteX10" fmla="*/ 2137931 w 2157620"/>
                <a:gd name="connsiteY10" fmla="*/ 1228810 h 3046978"/>
                <a:gd name="connsiteX11" fmla="*/ 1872117 w 2157620"/>
                <a:gd name="connsiteY11" fmla="*/ 750345 h 3046978"/>
                <a:gd name="connsiteX12" fmla="*/ 1553140 w 2157620"/>
                <a:gd name="connsiteY12" fmla="*/ 420736 h 3046978"/>
                <a:gd name="connsiteX13" fmla="*/ 1244796 w 2157620"/>
                <a:gd name="connsiteY13" fmla="*/ 144289 h 3046978"/>
                <a:gd name="connsiteX14" fmla="*/ 872657 w 2157620"/>
                <a:gd name="connsiteY14" fmla="*/ 6066 h 3046978"/>
                <a:gd name="connsiteX15" fmla="*/ 553680 w 2157620"/>
                <a:gd name="connsiteY15" fmla="*/ 48596 h 3046978"/>
                <a:gd name="connsiteX16" fmla="*/ 309131 w 2157620"/>
                <a:gd name="connsiteY16" fmla="*/ 261248 h 3046978"/>
                <a:gd name="connsiteX17" fmla="*/ 117745 w 2157620"/>
                <a:gd name="connsiteY17" fmla="*/ 505796 h 3046978"/>
                <a:gd name="connsiteX18" fmla="*/ 787 w 2157620"/>
                <a:gd name="connsiteY18" fmla="*/ 760978 h 3046978"/>
                <a:gd name="connsiteX19" fmla="*/ 787 w 2157620"/>
                <a:gd name="connsiteY19" fmla="*/ 760978 h 3046978"/>
                <a:gd name="connsiteX20" fmla="*/ 11420 w 2157620"/>
                <a:gd name="connsiteY20" fmla="*/ 1069322 h 3046978"/>
                <a:gd name="connsiteX21" fmla="*/ 787 w 2157620"/>
                <a:gd name="connsiteY21" fmla="*/ 2090048 h 3046978"/>
                <a:gd name="connsiteX22" fmla="*/ 787 w 2157620"/>
                <a:gd name="connsiteY22" fmla="*/ 2674838 h 3046978"/>
                <a:gd name="connsiteX23" fmla="*/ 11420 w 2157620"/>
                <a:gd name="connsiteY23" fmla="*/ 3046978 h 3046978"/>
                <a:gd name="connsiteX0" fmla="*/ 11420 w 2157620"/>
                <a:gd name="connsiteY0" fmla="*/ 3046978 h 3055076"/>
                <a:gd name="connsiteX1" fmla="*/ 668877 w 2157620"/>
                <a:gd name="connsiteY1" fmla="*/ 3054348 h 3055076"/>
                <a:gd name="connsiteX2" fmla="*/ 1361754 w 2157620"/>
                <a:gd name="connsiteY2" fmla="*/ 3015080 h 3055076"/>
                <a:gd name="connsiteX3" fmla="*/ 1872117 w 2157620"/>
                <a:gd name="connsiteY3" fmla="*/ 2961917 h 3055076"/>
                <a:gd name="connsiteX4" fmla="*/ 2137931 w 2157620"/>
                <a:gd name="connsiteY4" fmla="*/ 2908755 h 3055076"/>
                <a:gd name="connsiteX5" fmla="*/ 2137931 w 2157620"/>
                <a:gd name="connsiteY5" fmla="*/ 2908755 h 3055076"/>
                <a:gd name="connsiteX6" fmla="*/ 2137931 w 2157620"/>
                <a:gd name="connsiteY6" fmla="*/ 2642941 h 3055076"/>
                <a:gd name="connsiteX7" fmla="*/ 2137931 w 2157620"/>
                <a:gd name="connsiteY7" fmla="*/ 2164476 h 3055076"/>
                <a:gd name="connsiteX8" fmla="*/ 2137931 w 2157620"/>
                <a:gd name="connsiteY8" fmla="*/ 1696643 h 3055076"/>
                <a:gd name="connsiteX9" fmla="*/ 2137931 w 2157620"/>
                <a:gd name="connsiteY9" fmla="*/ 1239443 h 3055076"/>
                <a:gd name="connsiteX10" fmla="*/ 2137931 w 2157620"/>
                <a:gd name="connsiteY10" fmla="*/ 1228810 h 3055076"/>
                <a:gd name="connsiteX11" fmla="*/ 1872117 w 2157620"/>
                <a:gd name="connsiteY11" fmla="*/ 750345 h 3055076"/>
                <a:gd name="connsiteX12" fmla="*/ 1553140 w 2157620"/>
                <a:gd name="connsiteY12" fmla="*/ 420736 h 3055076"/>
                <a:gd name="connsiteX13" fmla="*/ 1244796 w 2157620"/>
                <a:gd name="connsiteY13" fmla="*/ 144289 h 3055076"/>
                <a:gd name="connsiteX14" fmla="*/ 872657 w 2157620"/>
                <a:gd name="connsiteY14" fmla="*/ 6066 h 3055076"/>
                <a:gd name="connsiteX15" fmla="*/ 553680 w 2157620"/>
                <a:gd name="connsiteY15" fmla="*/ 48596 h 3055076"/>
                <a:gd name="connsiteX16" fmla="*/ 309131 w 2157620"/>
                <a:gd name="connsiteY16" fmla="*/ 261248 h 3055076"/>
                <a:gd name="connsiteX17" fmla="*/ 117745 w 2157620"/>
                <a:gd name="connsiteY17" fmla="*/ 505796 h 3055076"/>
                <a:gd name="connsiteX18" fmla="*/ 787 w 2157620"/>
                <a:gd name="connsiteY18" fmla="*/ 760978 h 3055076"/>
                <a:gd name="connsiteX19" fmla="*/ 787 w 2157620"/>
                <a:gd name="connsiteY19" fmla="*/ 760978 h 3055076"/>
                <a:gd name="connsiteX20" fmla="*/ 11420 w 2157620"/>
                <a:gd name="connsiteY20" fmla="*/ 1069322 h 3055076"/>
                <a:gd name="connsiteX21" fmla="*/ 787 w 2157620"/>
                <a:gd name="connsiteY21" fmla="*/ 2090048 h 3055076"/>
                <a:gd name="connsiteX22" fmla="*/ 787 w 2157620"/>
                <a:gd name="connsiteY22" fmla="*/ 2674838 h 3055076"/>
                <a:gd name="connsiteX23" fmla="*/ 11420 w 2157620"/>
                <a:gd name="connsiteY23" fmla="*/ 3046978 h 3055076"/>
                <a:gd name="connsiteX0" fmla="*/ 0 w 2163029"/>
                <a:gd name="connsiteY0" fmla="*/ 3091856 h 3091856"/>
                <a:gd name="connsiteX1" fmla="*/ 674286 w 2163029"/>
                <a:gd name="connsiteY1" fmla="*/ 3054348 h 3091856"/>
                <a:gd name="connsiteX2" fmla="*/ 1367163 w 2163029"/>
                <a:gd name="connsiteY2" fmla="*/ 3015080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367163 w 2163029"/>
                <a:gd name="connsiteY2" fmla="*/ 3015080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905575 w 2163029"/>
                <a:gd name="connsiteY3" fmla="*/ 2978746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905575 w 2163029"/>
                <a:gd name="connsiteY3" fmla="*/ 2978746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75379 w 2163029"/>
                <a:gd name="connsiteY12" fmla="*/ 392687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1 w 2163030"/>
                <a:gd name="connsiteY0" fmla="*/ 3091856 h 3091856"/>
                <a:gd name="connsiteX1" fmla="*/ 691116 w 2163030"/>
                <a:gd name="connsiteY1" fmla="*/ 3088006 h 3091856"/>
                <a:gd name="connsiteX2" fmla="*/ 1428872 w 2163030"/>
                <a:gd name="connsiteY2" fmla="*/ 3048739 h 3091856"/>
                <a:gd name="connsiteX3" fmla="*/ 1905576 w 2163030"/>
                <a:gd name="connsiteY3" fmla="*/ 2978746 h 3091856"/>
                <a:gd name="connsiteX4" fmla="*/ 2143341 w 2163030"/>
                <a:gd name="connsiteY4" fmla="*/ 2908755 h 3091856"/>
                <a:gd name="connsiteX5" fmla="*/ 2143341 w 2163030"/>
                <a:gd name="connsiteY5" fmla="*/ 2908755 h 3091856"/>
                <a:gd name="connsiteX6" fmla="*/ 2143341 w 2163030"/>
                <a:gd name="connsiteY6" fmla="*/ 2642941 h 3091856"/>
                <a:gd name="connsiteX7" fmla="*/ 2143341 w 2163030"/>
                <a:gd name="connsiteY7" fmla="*/ 2164476 h 3091856"/>
                <a:gd name="connsiteX8" fmla="*/ 2143341 w 2163030"/>
                <a:gd name="connsiteY8" fmla="*/ 1696643 h 3091856"/>
                <a:gd name="connsiteX9" fmla="*/ 2143341 w 2163030"/>
                <a:gd name="connsiteY9" fmla="*/ 1239443 h 3091856"/>
                <a:gd name="connsiteX10" fmla="*/ 2143341 w 2163030"/>
                <a:gd name="connsiteY10" fmla="*/ 1228810 h 3091856"/>
                <a:gd name="connsiteX11" fmla="*/ 1877527 w 2163030"/>
                <a:gd name="connsiteY11" fmla="*/ 750345 h 3091856"/>
                <a:gd name="connsiteX12" fmla="*/ 1575380 w 2163030"/>
                <a:gd name="connsiteY12" fmla="*/ 392687 h 3091856"/>
                <a:gd name="connsiteX13" fmla="*/ 1250206 w 2163030"/>
                <a:gd name="connsiteY13" fmla="*/ 144289 h 3091856"/>
                <a:gd name="connsiteX14" fmla="*/ 878067 w 2163030"/>
                <a:gd name="connsiteY14" fmla="*/ 6066 h 3091856"/>
                <a:gd name="connsiteX15" fmla="*/ 559090 w 2163030"/>
                <a:gd name="connsiteY15" fmla="*/ 48596 h 3091856"/>
                <a:gd name="connsiteX16" fmla="*/ 314541 w 2163030"/>
                <a:gd name="connsiteY16" fmla="*/ 261248 h 3091856"/>
                <a:gd name="connsiteX17" fmla="*/ 123155 w 2163030"/>
                <a:gd name="connsiteY17" fmla="*/ 505796 h 3091856"/>
                <a:gd name="connsiteX18" fmla="*/ 6197 w 2163030"/>
                <a:gd name="connsiteY18" fmla="*/ 760978 h 3091856"/>
                <a:gd name="connsiteX19" fmla="*/ 6197 w 2163030"/>
                <a:gd name="connsiteY19" fmla="*/ 760978 h 3091856"/>
                <a:gd name="connsiteX20" fmla="*/ 0 w 2163030"/>
                <a:gd name="connsiteY20" fmla="*/ 1119810 h 3091856"/>
                <a:gd name="connsiteX21" fmla="*/ 6197 w 2163030"/>
                <a:gd name="connsiteY21" fmla="*/ 2090048 h 3091856"/>
                <a:gd name="connsiteX22" fmla="*/ 6197 w 2163030"/>
                <a:gd name="connsiteY22" fmla="*/ 2674838 h 3091856"/>
                <a:gd name="connsiteX23" fmla="*/ 1 w 2163030"/>
                <a:gd name="connsiteY23" fmla="*/ 3091856 h 3091856"/>
                <a:gd name="connsiteX0" fmla="*/ 1 w 2145578"/>
                <a:gd name="connsiteY0" fmla="*/ 3091856 h 3091856"/>
                <a:gd name="connsiteX1" fmla="*/ 691116 w 2145578"/>
                <a:gd name="connsiteY1" fmla="*/ 3088006 h 3091856"/>
                <a:gd name="connsiteX2" fmla="*/ 1428872 w 2145578"/>
                <a:gd name="connsiteY2" fmla="*/ 3048739 h 3091856"/>
                <a:gd name="connsiteX3" fmla="*/ 1905576 w 2145578"/>
                <a:gd name="connsiteY3" fmla="*/ 2978746 h 3091856"/>
                <a:gd name="connsiteX4" fmla="*/ 2143341 w 2145578"/>
                <a:gd name="connsiteY4" fmla="*/ 2908755 h 3091856"/>
                <a:gd name="connsiteX5" fmla="*/ 2143341 w 2145578"/>
                <a:gd name="connsiteY5" fmla="*/ 2908755 h 3091856"/>
                <a:gd name="connsiteX6" fmla="*/ 2143341 w 2145578"/>
                <a:gd name="connsiteY6" fmla="*/ 2642941 h 3091856"/>
                <a:gd name="connsiteX7" fmla="*/ 2143341 w 2145578"/>
                <a:gd name="connsiteY7" fmla="*/ 2164476 h 3091856"/>
                <a:gd name="connsiteX8" fmla="*/ 2143341 w 2145578"/>
                <a:gd name="connsiteY8" fmla="*/ 1696643 h 3091856"/>
                <a:gd name="connsiteX9" fmla="*/ 2143341 w 2145578"/>
                <a:gd name="connsiteY9" fmla="*/ 1239443 h 3091856"/>
                <a:gd name="connsiteX10" fmla="*/ 2143341 w 2145578"/>
                <a:gd name="connsiteY10" fmla="*/ 1228810 h 3091856"/>
                <a:gd name="connsiteX11" fmla="*/ 1877527 w 2145578"/>
                <a:gd name="connsiteY11" fmla="*/ 750345 h 3091856"/>
                <a:gd name="connsiteX12" fmla="*/ 1575380 w 2145578"/>
                <a:gd name="connsiteY12" fmla="*/ 392687 h 3091856"/>
                <a:gd name="connsiteX13" fmla="*/ 1250206 w 2145578"/>
                <a:gd name="connsiteY13" fmla="*/ 144289 h 3091856"/>
                <a:gd name="connsiteX14" fmla="*/ 878067 w 2145578"/>
                <a:gd name="connsiteY14" fmla="*/ 6066 h 3091856"/>
                <a:gd name="connsiteX15" fmla="*/ 559090 w 2145578"/>
                <a:gd name="connsiteY15" fmla="*/ 48596 h 3091856"/>
                <a:gd name="connsiteX16" fmla="*/ 314541 w 2145578"/>
                <a:gd name="connsiteY16" fmla="*/ 261248 h 3091856"/>
                <a:gd name="connsiteX17" fmla="*/ 123155 w 2145578"/>
                <a:gd name="connsiteY17" fmla="*/ 505796 h 3091856"/>
                <a:gd name="connsiteX18" fmla="*/ 6197 w 2145578"/>
                <a:gd name="connsiteY18" fmla="*/ 760978 h 3091856"/>
                <a:gd name="connsiteX19" fmla="*/ 6197 w 2145578"/>
                <a:gd name="connsiteY19" fmla="*/ 760978 h 3091856"/>
                <a:gd name="connsiteX20" fmla="*/ 0 w 2145578"/>
                <a:gd name="connsiteY20" fmla="*/ 1119810 h 3091856"/>
                <a:gd name="connsiteX21" fmla="*/ 6197 w 2145578"/>
                <a:gd name="connsiteY21" fmla="*/ 2090048 h 3091856"/>
                <a:gd name="connsiteX22" fmla="*/ 6197 w 2145578"/>
                <a:gd name="connsiteY22" fmla="*/ 2674838 h 3091856"/>
                <a:gd name="connsiteX23" fmla="*/ 1 w 2145578"/>
                <a:gd name="connsiteY23" fmla="*/ 3091856 h 309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5578" h="3091856">
                  <a:moveTo>
                    <a:pt x="1" y="3091856"/>
                  </a:moveTo>
                  <a:lnTo>
                    <a:pt x="691116" y="3088006"/>
                  </a:lnTo>
                  <a:cubicBezTo>
                    <a:pt x="929261" y="3080820"/>
                    <a:pt x="1226462" y="3066949"/>
                    <a:pt x="1428872" y="3048739"/>
                  </a:cubicBezTo>
                  <a:cubicBezTo>
                    <a:pt x="1631282" y="3030529"/>
                    <a:pt x="1786498" y="3002077"/>
                    <a:pt x="1905576" y="2978746"/>
                  </a:cubicBezTo>
                  <a:lnTo>
                    <a:pt x="2143341" y="2908755"/>
                  </a:lnTo>
                  <a:lnTo>
                    <a:pt x="2143341" y="2908755"/>
                  </a:lnTo>
                  <a:lnTo>
                    <a:pt x="2143341" y="2642941"/>
                  </a:lnTo>
                  <a:lnTo>
                    <a:pt x="2143341" y="2164476"/>
                  </a:lnTo>
                  <a:lnTo>
                    <a:pt x="2143341" y="1696643"/>
                  </a:lnTo>
                  <a:lnTo>
                    <a:pt x="2143341" y="1239443"/>
                  </a:lnTo>
                  <a:cubicBezTo>
                    <a:pt x="2143341" y="1161471"/>
                    <a:pt x="2148375" y="1265447"/>
                    <a:pt x="2143341" y="1228810"/>
                  </a:cubicBezTo>
                  <a:cubicBezTo>
                    <a:pt x="2138307" y="1192173"/>
                    <a:pt x="1972187" y="889699"/>
                    <a:pt x="1877527" y="750345"/>
                  </a:cubicBezTo>
                  <a:cubicBezTo>
                    <a:pt x="1782867" y="610991"/>
                    <a:pt x="1679933" y="493696"/>
                    <a:pt x="1575380" y="392687"/>
                  </a:cubicBezTo>
                  <a:cubicBezTo>
                    <a:pt x="1470827" y="291678"/>
                    <a:pt x="1366425" y="208726"/>
                    <a:pt x="1250206" y="144289"/>
                  </a:cubicBezTo>
                  <a:cubicBezTo>
                    <a:pt x="1133987" y="79852"/>
                    <a:pt x="993253" y="22015"/>
                    <a:pt x="878067" y="6066"/>
                  </a:cubicBezTo>
                  <a:cubicBezTo>
                    <a:pt x="762881" y="-9883"/>
                    <a:pt x="653011" y="6066"/>
                    <a:pt x="559090" y="48596"/>
                  </a:cubicBezTo>
                  <a:cubicBezTo>
                    <a:pt x="465169" y="91126"/>
                    <a:pt x="387197" y="185048"/>
                    <a:pt x="314541" y="261248"/>
                  </a:cubicBezTo>
                  <a:cubicBezTo>
                    <a:pt x="241885" y="337448"/>
                    <a:pt x="174546" y="422508"/>
                    <a:pt x="123155" y="505796"/>
                  </a:cubicBezTo>
                  <a:cubicBezTo>
                    <a:pt x="71764" y="589084"/>
                    <a:pt x="6197" y="760978"/>
                    <a:pt x="6197" y="760978"/>
                  </a:cubicBezTo>
                  <a:lnTo>
                    <a:pt x="6197" y="760978"/>
                  </a:lnTo>
                  <a:cubicBezTo>
                    <a:pt x="5164" y="820783"/>
                    <a:pt x="0" y="898298"/>
                    <a:pt x="0" y="1119810"/>
                  </a:cubicBezTo>
                  <a:cubicBezTo>
                    <a:pt x="0" y="1341322"/>
                    <a:pt x="7969" y="1822462"/>
                    <a:pt x="6197" y="2090048"/>
                  </a:cubicBezTo>
                  <a:cubicBezTo>
                    <a:pt x="4425" y="2357634"/>
                    <a:pt x="6197" y="2674838"/>
                    <a:pt x="6197" y="2674838"/>
                  </a:cubicBezTo>
                  <a:cubicBezTo>
                    <a:pt x="4132" y="2813844"/>
                    <a:pt x="2066" y="2952850"/>
                    <a:pt x="1" y="3091856"/>
                  </a:cubicBezTo>
                  <a:close/>
                </a:path>
              </a:pathLst>
            </a:cu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1365248" y="755412"/>
              <a:ext cx="0" cy="49061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1365248" y="5661570"/>
              <a:ext cx="49056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3404171" y="5579824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365248" y="5523630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6271447" y="5579824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1284896" y="2986155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1284896" y="2339154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1284896" y="1328188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Volný tvar 18"/>
            <p:cNvSpPr/>
            <p:nvPr/>
          </p:nvSpPr>
          <p:spPr>
            <a:xfrm>
              <a:off x="4413043" y="1327650"/>
              <a:ext cx="1857430" cy="1651013"/>
            </a:xfrm>
            <a:custGeom>
              <a:avLst/>
              <a:gdLst>
                <a:gd name="connsiteX0" fmla="*/ 2099145 w 2099145"/>
                <a:gd name="connsiteY0" fmla="*/ 1865866 h 1865866"/>
                <a:gd name="connsiteX1" fmla="*/ 1876508 w 2099145"/>
                <a:gd name="connsiteY1" fmla="*/ 1468301 h 1865866"/>
                <a:gd name="connsiteX2" fmla="*/ 1550505 w 2099145"/>
                <a:gd name="connsiteY2" fmla="*/ 951466 h 1865866"/>
                <a:gd name="connsiteX3" fmla="*/ 1073426 w 2099145"/>
                <a:gd name="connsiteY3" fmla="*/ 442582 h 1865866"/>
                <a:gd name="connsiteX4" fmla="*/ 707666 w 2099145"/>
                <a:gd name="connsiteY4" fmla="*/ 211995 h 1865866"/>
                <a:gd name="connsiteX5" fmla="*/ 190832 w 2099145"/>
                <a:gd name="connsiteY5" fmla="*/ 21163 h 1865866"/>
                <a:gd name="connsiteX6" fmla="*/ 0 w 2099145"/>
                <a:gd name="connsiteY6" fmla="*/ 13212 h 18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145" h="1865866">
                  <a:moveTo>
                    <a:pt x="2099145" y="1865866"/>
                  </a:moveTo>
                  <a:cubicBezTo>
                    <a:pt x="2033546" y="1743283"/>
                    <a:pt x="1967948" y="1620701"/>
                    <a:pt x="1876508" y="1468301"/>
                  </a:cubicBezTo>
                  <a:cubicBezTo>
                    <a:pt x="1785068" y="1315901"/>
                    <a:pt x="1684352" y="1122419"/>
                    <a:pt x="1550505" y="951466"/>
                  </a:cubicBezTo>
                  <a:cubicBezTo>
                    <a:pt x="1416658" y="780513"/>
                    <a:pt x="1213899" y="565827"/>
                    <a:pt x="1073426" y="442582"/>
                  </a:cubicBezTo>
                  <a:cubicBezTo>
                    <a:pt x="932953" y="319337"/>
                    <a:pt x="854765" y="282231"/>
                    <a:pt x="707666" y="211995"/>
                  </a:cubicBezTo>
                  <a:cubicBezTo>
                    <a:pt x="560567" y="141759"/>
                    <a:pt x="308776" y="54293"/>
                    <a:pt x="190832" y="21163"/>
                  </a:cubicBezTo>
                  <a:cubicBezTo>
                    <a:pt x="72888" y="-11967"/>
                    <a:pt x="36444" y="622"/>
                    <a:pt x="0" y="13212"/>
                  </a:cubicBezTo>
                </a:path>
              </a:pathLst>
            </a:custGeom>
            <a:noFill/>
            <a:ln w="762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-36512" y="772369"/>
              <a:ext cx="1401760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tlak (mmHg)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940152" y="5445224"/>
              <a:ext cx="152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objem (ml)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64368" y="1175345"/>
              <a:ext cx="63716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120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28084" y="2831969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80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28084" y="2194806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100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3125367" y="5789003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50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5976762" y="5773316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120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232483" y="3381956"/>
              <a:ext cx="1109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plocha = práce vykonaná srdcem</a:t>
              </a:r>
            </a:p>
          </p:txBody>
        </p:sp>
        <p:grpSp>
          <p:nvGrpSpPr>
            <p:cNvPr id="86" name="Skupina 85"/>
            <p:cNvGrpSpPr/>
            <p:nvPr/>
          </p:nvGrpSpPr>
          <p:grpSpPr>
            <a:xfrm>
              <a:off x="3419361" y="5024407"/>
              <a:ext cx="2866917" cy="417933"/>
              <a:chOff x="3419361" y="5024407"/>
              <a:chExt cx="2866917" cy="41793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3419361" y="5198113"/>
                <a:ext cx="2866917" cy="244227"/>
              </a:xfrm>
              <a:custGeom>
                <a:avLst/>
                <a:gdLst>
                  <a:gd name="connsiteX0" fmla="*/ 0 w 3218213"/>
                  <a:gd name="connsiteY0" fmla="*/ 261257 h 276009"/>
                  <a:gd name="connsiteX1" fmla="*/ 1033153 w 3218213"/>
                  <a:gd name="connsiteY1" fmla="*/ 273133 h 276009"/>
                  <a:gd name="connsiteX2" fmla="*/ 2018805 w 3218213"/>
                  <a:gd name="connsiteY2" fmla="*/ 213756 h 276009"/>
                  <a:gd name="connsiteX3" fmla="*/ 2743200 w 3218213"/>
                  <a:gd name="connsiteY3" fmla="*/ 142504 h 276009"/>
                  <a:gd name="connsiteX4" fmla="*/ 3218213 w 3218213"/>
                  <a:gd name="connsiteY4" fmla="*/ 0 h 27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8213" h="276009">
                    <a:moveTo>
                      <a:pt x="0" y="261257"/>
                    </a:moveTo>
                    <a:cubicBezTo>
                      <a:pt x="348343" y="271153"/>
                      <a:pt x="696686" y="281050"/>
                      <a:pt x="1033153" y="273133"/>
                    </a:cubicBezTo>
                    <a:cubicBezTo>
                      <a:pt x="1369620" y="265216"/>
                      <a:pt x="1733797" y="235528"/>
                      <a:pt x="2018805" y="213756"/>
                    </a:cubicBezTo>
                    <a:cubicBezTo>
                      <a:pt x="2303813" y="191984"/>
                      <a:pt x="2543299" y="178130"/>
                      <a:pt x="2743200" y="142504"/>
                    </a:cubicBezTo>
                    <a:cubicBezTo>
                      <a:pt x="2943101" y="106878"/>
                      <a:pt x="3080657" y="53439"/>
                      <a:pt x="3218213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3913901" y="5024407"/>
                <a:ext cx="2096361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plnící fáze diastoly</a:t>
                </a:r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5825393" y="2676664"/>
              <a:ext cx="443042" cy="2528084"/>
              <a:chOff x="5825393" y="2676664"/>
              <a:chExt cx="443042" cy="2528084"/>
            </a:xfrm>
          </p:grpSpPr>
          <p:cxnSp>
            <p:nvCxnSpPr>
              <p:cNvPr id="11" name="Přímá spojnice 10"/>
              <p:cNvCxnSpPr>
                <a:stCxn id="3" idx="4"/>
                <a:endCxn id="3" idx="9"/>
              </p:cNvCxnSpPr>
              <p:nvPr/>
            </p:nvCxnSpPr>
            <p:spPr>
              <a:xfrm flipV="1">
                <a:off x="6268435" y="2974924"/>
                <a:ext cx="0" cy="2229824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/>
              <p:cNvSpPr txBox="1"/>
              <p:nvPr/>
            </p:nvSpPr>
            <p:spPr>
              <a:xfrm rot="16200000">
                <a:off x="4778468" y="3723589"/>
                <a:ext cx="242065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Izovolumická kontrakce</a:t>
                </a:r>
              </a:p>
            </p:txBody>
          </p:sp>
        </p:grpSp>
        <p:grpSp>
          <p:nvGrpSpPr>
            <p:cNvPr id="92" name="Skupina 91"/>
            <p:cNvGrpSpPr/>
            <p:nvPr/>
          </p:nvGrpSpPr>
          <p:grpSpPr>
            <a:xfrm>
              <a:off x="3413970" y="1325270"/>
              <a:ext cx="2081456" cy="1034250"/>
              <a:chOff x="3413970" y="1325270"/>
              <a:chExt cx="2081456" cy="1034250"/>
            </a:xfrm>
          </p:grpSpPr>
          <p:sp>
            <p:nvSpPr>
              <p:cNvPr id="20" name="Volný tvar 19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>
                <a:off x="3501300" y="1463528"/>
                <a:ext cx="1994126" cy="532664"/>
                <a:chOff x="3501300" y="1463528"/>
                <a:chExt cx="1994126" cy="532664"/>
              </a:xfrm>
            </p:grpSpPr>
            <p:sp>
              <p:nvSpPr>
                <p:cNvPr id="42" name="TextovéPole 41"/>
                <p:cNvSpPr txBox="1"/>
                <p:nvPr/>
              </p:nvSpPr>
              <p:spPr>
                <a:xfrm rot="19318822">
                  <a:off x="3501300" y="1609584"/>
                  <a:ext cx="1204333" cy="32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/>
                    <a:t>ejekční</a:t>
                  </a:r>
                </a:p>
              </p:txBody>
            </p:sp>
            <p:sp>
              <p:nvSpPr>
                <p:cNvPr id="43" name="TextovéPole 42"/>
                <p:cNvSpPr txBox="1"/>
                <p:nvPr/>
              </p:nvSpPr>
              <p:spPr>
                <a:xfrm rot="1835738">
                  <a:off x="4597119" y="1669388"/>
                  <a:ext cx="898307" cy="32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/>
                    <a:t>systoly</a:t>
                  </a:r>
                </a:p>
              </p:txBody>
            </p:sp>
            <p:sp>
              <p:nvSpPr>
                <p:cNvPr id="34" name="Obdélník 33"/>
                <p:cNvSpPr/>
                <p:nvPr/>
              </p:nvSpPr>
              <p:spPr>
                <a:xfrm>
                  <a:off x="4161929" y="1463528"/>
                  <a:ext cx="505241" cy="32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b="1" dirty="0"/>
                    <a:t>fáze</a:t>
                  </a:r>
                </a:p>
              </p:txBody>
            </p:sp>
          </p:grpSp>
        </p:grpSp>
        <p:grpSp>
          <p:nvGrpSpPr>
            <p:cNvPr id="90" name="Skupina 89"/>
            <p:cNvGrpSpPr/>
            <p:nvPr/>
          </p:nvGrpSpPr>
          <p:grpSpPr>
            <a:xfrm>
              <a:off x="3413970" y="2359520"/>
              <a:ext cx="393763" cy="3069766"/>
              <a:chOff x="3413970" y="2359520"/>
              <a:chExt cx="393763" cy="3069766"/>
            </a:xfrm>
          </p:grpSpPr>
          <p:cxnSp>
            <p:nvCxnSpPr>
              <p:cNvPr id="22" name="Přímá spojnice 21"/>
              <p:cNvCxnSpPr>
                <a:stCxn id="20" idx="5"/>
                <a:endCxn id="18" idx="0"/>
              </p:cNvCxnSpPr>
              <p:nvPr/>
            </p:nvCxnSpPr>
            <p:spPr>
              <a:xfrm>
                <a:off x="3413970" y="2359520"/>
                <a:ext cx="31855" cy="306976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ovéPole 44"/>
              <p:cNvSpPr txBox="1"/>
              <p:nvPr/>
            </p:nvSpPr>
            <p:spPr>
              <a:xfrm rot="16200000">
                <a:off x="2434412" y="3525598"/>
                <a:ext cx="2377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Izovolumická relaxace</a:t>
                </a:r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6137696" y="2588711"/>
              <a:ext cx="2250727" cy="1200329"/>
              <a:chOff x="6137696" y="2588711"/>
              <a:chExt cx="2250727" cy="1200329"/>
            </a:xfrm>
          </p:grpSpPr>
          <p:sp>
            <p:nvSpPr>
              <p:cNvPr id="35" name="Ovál 34"/>
              <p:cNvSpPr/>
              <p:nvPr/>
            </p:nvSpPr>
            <p:spPr>
              <a:xfrm>
                <a:off x="6137696" y="2902950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6398838" y="2588711"/>
                <a:ext cx="19895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DTK - otevření aortální chlopně </a:t>
                </a:r>
                <a:r>
                  <a:rPr lang="cs-CZ" dirty="0"/>
                  <a:t>(dvojcípá je uzavřená)</a:t>
                </a:r>
              </a:p>
            </p:txBody>
          </p:sp>
        </p:grpSp>
        <p:grpSp>
          <p:nvGrpSpPr>
            <p:cNvPr id="83" name="Skupina 82"/>
            <p:cNvGrpSpPr/>
            <p:nvPr/>
          </p:nvGrpSpPr>
          <p:grpSpPr>
            <a:xfrm>
              <a:off x="3977618" y="755412"/>
              <a:ext cx="4014130" cy="708116"/>
              <a:chOff x="3977618" y="755412"/>
              <a:chExt cx="4014130" cy="708116"/>
            </a:xfrm>
          </p:grpSpPr>
          <p:sp>
            <p:nvSpPr>
              <p:cNvPr id="37" name="Ovál 36"/>
              <p:cNvSpPr/>
              <p:nvPr/>
            </p:nvSpPr>
            <p:spPr>
              <a:xfrm>
                <a:off x="4341099" y="1208691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3977618" y="755412"/>
                <a:ext cx="4014130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STK</a:t>
                </a:r>
                <a:r>
                  <a:rPr lang="cs-CZ" dirty="0"/>
                  <a:t> (maximální tlak v komoře i aortě)</a:t>
                </a:r>
              </a:p>
            </p:txBody>
          </p:sp>
        </p:grpSp>
        <p:grpSp>
          <p:nvGrpSpPr>
            <p:cNvPr id="80" name="Skupina 79"/>
            <p:cNvGrpSpPr/>
            <p:nvPr/>
          </p:nvGrpSpPr>
          <p:grpSpPr>
            <a:xfrm>
              <a:off x="6125156" y="4581128"/>
              <a:ext cx="2839332" cy="923330"/>
              <a:chOff x="6125156" y="4581128"/>
              <a:chExt cx="2839332" cy="923330"/>
            </a:xfrm>
          </p:grpSpPr>
          <p:sp>
            <p:nvSpPr>
              <p:cNvPr id="26" name="Ovál 25"/>
              <p:cNvSpPr/>
              <p:nvPr/>
            </p:nvSpPr>
            <p:spPr>
              <a:xfrm>
                <a:off x="6125156" y="5088122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398839" y="4581128"/>
                <a:ext cx="25656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uzavření dvojcípé chlopně </a:t>
                </a:r>
                <a:r>
                  <a:rPr lang="cs-CZ" dirty="0"/>
                  <a:t>(aortální je zavřená)</a:t>
                </a:r>
              </a:p>
            </p:txBody>
          </p:sp>
        </p:grpSp>
        <p:grpSp>
          <p:nvGrpSpPr>
            <p:cNvPr id="88" name="Skupina 87"/>
            <p:cNvGrpSpPr/>
            <p:nvPr/>
          </p:nvGrpSpPr>
          <p:grpSpPr>
            <a:xfrm>
              <a:off x="1757131" y="1556792"/>
              <a:ext cx="1878765" cy="923330"/>
              <a:chOff x="1757131" y="1556792"/>
              <a:chExt cx="1878765" cy="923330"/>
            </a:xfrm>
          </p:grpSpPr>
          <p:sp>
            <p:nvSpPr>
              <p:cNvPr id="38" name="Ovál 37"/>
              <p:cNvSpPr/>
              <p:nvPr/>
            </p:nvSpPr>
            <p:spPr>
              <a:xfrm>
                <a:off x="3281859" y="2190318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757131" y="1556792"/>
                <a:ext cx="18787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uzavření aortální chlopně </a:t>
                </a:r>
                <a:r>
                  <a:rPr lang="cs-CZ" dirty="0"/>
                  <a:t>(dvojcípá je uzavřená)</a:t>
                </a:r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1547664" y="4725144"/>
              <a:ext cx="2039233" cy="820546"/>
              <a:chOff x="1547664" y="4725144"/>
              <a:chExt cx="2039233" cy="820546"/>
            </a:xfrm>
          </p:grpSpPr>
          <p:sp>
            <p:nvSpPr>
              <p:cNvPr id="39" name="Ovál 38"/>
              <p:cNvSpPr/>
              <p:nvPr/>
            </p:nvSpPr>
            <p:spPr>
              <a:xfrm>
                <a:off x="3332032" y="5290853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1547664" y="4725144"/>
                <a:ext cx="1837689" cy="81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otevření dvojcípé chlopně </a:t>
                </a:r>
                <a:r>
                  <a:rPr lang="cs-CZ" dirty="0"/>
                  <a:t>(aortální je zavřená)</a:t>
                </a:r>
              </a:p>
            </p:txBody>
          </p:sp>
        </p:grpSp>
        <p:grpSp>
          <p:nvGrpSpPr>
            <p:cNvPr id="82" name="Skupina 81"/>
            <p:cNvGrpSpPr/>
            <p:nvPr/>
          </p:nvGrpSpPr>
          <p:grpSpPr>
            <a:xfrm>
              <a:off x="6355237" y="1126485"/>
              <a:ext cx="2177203" cy="1813785"/>
              <a:chOff x="6355237" y="1126485"/>
              <a:chExt cx="2177203" cy="1813785"/>
            </a:xfrm>
          </p:grpSpPr>
          <p:grpSp>
            <p:nvGrpSpPr>
              <p:cNvPr id="62" name="Skupina 61"/>
              <p:cNvGrpSpPr/>
              <p:nvPr/>
            </p:nvGrpSpPr>
            <p:grpSpPr>
              <a:xfrm>
                <a:off x="6804248" y="1340768"/>
                <a:ext cx="1325182" cy="591461"/>
                <a:chOff x="7198141" y="1561776"/>
                <a:chExt cx="1325182" cy="591461"/>
              </a:xfrm>
            </p:grpSpPr>
            <p:sp>
              <p:nvSpPr>
                <p:cNvPr id="60" name="Volný tvar 5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" name="Ovál 62"/>
                <p:cNvSpPr/>
                <p:nvPr/>
              </p:nvSpPr>
              <p:spPr>
                <a:xfrm>
                  <a:off x="7198141" y="197323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1" name="Obdélník 60"/>
              <p:cNvSpPr/>
              <p:nvPr/>
            </p:nvSpPr>
            <p:spPr>
              <a:xfrm>
                <a:off x="7688235" y="1126485"/>
                <a:ext cx="8442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/>
                  <a:t>TK </a:t>
                </a:r>
              </a:p>
              <a:p>
                <a:r>
                  <a:rPr lang="cs-CZ" dirty="0"/>
                  <a:t>v aortě</a:t>
                </a:r>
              </a:p>
            </p:txBody>
          </p:sp>
          <p:cxnSp>
            <p:nvCxnSpPr>
              <p:cNvPr id="65" name="Přímá spojnice 64"/>
              <p:cNvCxnSpPr>
                <a:stCxn id="63" idx="3"/>
                <a:endCxn id="35" idx="7"/>
              </p:cNvCxnSpPr>
              <p:nvPr/>
            </p:nvCxnSpPr>
            <p:spPr>
              <a:xfrm flipH="1">
                <a:off x="6355237" y="1905869"/>
                <a:ext cx="475371" cy="1034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Skupina 83"/>
            <p:cNvGrpSpPr/>
            <p:nvPr/>
          </p:nvGrpSpPr>
          <p:grpSpPr>
            <a:xfrm>
              <a:off x="2777331" y="771619"/>
              <a:ext cx="1563768" cy="641157"/>
              <a:chOff x="2777331" y="771619"/>
              <a:chExt cx="1563768" cy="641157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2777331" y="771619"/>
                <a:ext cx="1235104" cy="641157"/>
                <a:chOff x="7288219" y="1481857"/>
                <a:chExt cx="1235104" cy="641157"/>
              </a:xfrm>
            </p:grpSpPr>
            <p:sp>
              <p:nvSpPr>
                <p:cNvPr id="67" name="Volný tvar 66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Ovál 67"/>
                <p:cNvSpPr/>
                <p:nvPr/>
              </p:nvSpPr>
              <p:spPr>
                <a:xfrm>
                  <a:off x="7463020" y="148185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4" name="Přímá spojnice 73"/>
              <p:cNvCxnSpPr>
                <a:stCxn id="68" idx="6"/>
                <a:endCxn id="37" idx="2"/>
              </p:cNvCxnSpPr>
              <p:nvPr/>
            </p:nvCxnSpPr>
            <p:spPr>
              <a:xfrm>
                <a:off x="3132132" y="861619"/>
                <a:ext cx="1208967" cy="474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Skupina 88"/>
            <p:cNvGrpSpPr/>
            <p:nvPr/>
          </p:nvGrpSpPr>
          <p:grpSpPr>
            <a:xfrm>
              <a:off x="1959428" y="2423069"/>
              <a:ext cx="1372604" cy="872433"/>
              <a:chOff x="1959428" y="2423069"/>
              <a:chExt cx="1372604" cy="872433"/>
            </a:xfrm>
          </p:grpSpPr>
          <p:grpSp>
            <p:nvGrpSpPr>
              <p:cNvPr id="69" name="Skupina 68"/>
              <p:cNvGrpSpPr/>
              <p:nvPr/>
            </p:nvGrpSpPr>
            <p:grpSpPr>
              <a:xfrm>
                <a:off x="1959428" y="2734264"/>
                <a:ext cx="1235104" cy="561238"/>
                <a:chOff x="7288219" y="1561776"/>
                <a:chExt cx="1235104" cy="561238"/>
              </a:xfrm>
            </p:grpSpPr>
            <p:sp>
              <p:nvSpPr>
                <p:cNvPr id="70" name="Volný tvar 6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1" name="Ovál 70"/>
                <p:cNvSpPr/>
                <p:nvPr/>
              </p:nvSpPr>
              <p:spPr>
                <a:xfrm>
                  <a:off x="7643020" y="1671375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8" name="Přímá spojnice 77"/>
              <p:cNvCxnSpPr>
                <a:stCxn id="71" idx="6"/>
              </p:cNvCxnSpPr>
              <p:nvPr/>
            </p:nvCxnSpPr>
            <p:spPr>
              <a:xfrm flipV="1">
                <a:off x="2494229" y="2423069"/>
                <a:ext cx="837803" cy="510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ovéPole 71"/>
            <p:cNvSpPr txBox="1"/>
            <p:nvPr/>
          </p:nvSpPr>
          <p:spPr>
            <a:xfrm>
              <a:off x="6444208" y="3982120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endParaRPr lang="cs-CZ" sz="2000" b="1" baseline="-25000" dirty="0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5423981" y="1307015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endParaRPr lang="cs-CZ" sz="2000" b="1" baseline="-25000" dirty="0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2267744" y="3693488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endParaRPr lang="cs-CZ" sz="2000" b="1" baseline="-25000" dirty="0"/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4271853" y="4757082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K</a:t>
              </a:r>
              <a:r>
                <a:rPr lang="en-US" sz="2000" b="1" dirty="0"/>
                <a:t>&lt;</a:t>
              </a:r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endParaRPr lang="cs-CZ" sz="2000" b="1" baseline="-25000" dirty="0"/>
            </a:p>
          </p:txBody>
        </p:sp>
        <p:sp>
          <p:nvSpPr>
            <p:cNvPr id="93" name="TextovéPole 92"/>
            <p:cNvSpPr txBox="1"/>
            <p:nvPr/>
          </p:nvSpPr>
          <p:spPr>
            <a:xfrm>
              <a:off x="395536" y="6021288"/>
              <a:ext cx="6249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cs-CZ" sz="2000" b="1" dirty="0"/>
                <a:t>: </a:t>
              </a:r>
              <a:r>
                <a:rPr lang="en-US" sz="2000" b="1" dirty="0" err="1"/>
                <a:t>tlak</a:t>
              </a:r>
              <a:r>
                <a:rPr lang="en-US" sz="2000" b="1" dirty="0"/>
                <a:t> v s</a:t>
              </a:r>
              <a:r>
                <a:rPr lang="cs-CZ" sz="2000" b="1" dirty="0" err="1"/>
                <a:t>íni</a:t>
              </a:r>
              <a:r>
                <a:rPr lang="cs-CZ" sz="2000" b="1" dirty="0"/>
                <a:t>, </a:t>
              </a:r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  <a:r>
                <a:rPr lang="cs-CZ" sz="2000" b="1" dirty="0"/>
                <a:t>: </a:t>
              </a:r>
              <a:r>
                <a:rPr lang="en-US" sz="2000" b="1" dirty="0" err="1"/>
                <a:t>tlak</a:t>
              </a:r>
              <a:r>
                <a:rPr lang="en-US" sz="2000" b="1" dirty="0"/>
                <a:t> v </a:t>
              </a:r>
              <a:r>
                <a:rPr lang="cs-CZ" sz="2000" b="1" dirty="0"/>
                <a:t>aortě, </a:t>
              </a:r>
              <a:r>
                <a:rPr lang="en-US" sz="2000" b="1" dirty="0"/>
                <a:t>P</a:t>
              </a:r>
              <a:r>
                <a:rPr lang="en-US" sz="2000" b="1" baseline="-25000" dirty="0"/>
                <a:t>K</a:t>
              </a:r>
              <a:r>
                <a:rPr lang="cs-CZ" sz="2000" b="1" dirty="0"/>
                <a:t>: </a:t>
              </a:r>
              <a:r>
                <a:rPr lang="en-US" sz="2000" b="1" dirty="0" err="1"/>
                <a:t>tlak</a:t>
              </a:r>
              <a:r>
                <a:rPr lang="en-US" sz="2000" b="1" dirty="0"/>
                <a:t> v </a:t>
              </a:r>
              <a:r>
                <a:rPr lang="cs-CZ" sz="2000" b="1" dirty="0"/>
                <a:t>komoře</a:t>
              </a:r>
              <a:endParaRPr lang="cs-CZ" sz="2000" b="1" baseline="-25000" dirty="0"/>
            </a:p>
          </p:txBody>
        </p:sp>
        <p:sp>
          <p:nvSpPr>
            <p:cNvPr id="94" name="TextovéPole 93"/>
            <p:cNvSpPr txBox="1"/>
            <p:nvPr/>
          </p:nvSpPr>
          <p:spPr>
            <a:xfrm>
              <a:off x="410973" y="6341258"/>
              <a:ext cx="6249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Tok krve pouze </a:t>
              </a:r>
              <a:r>
                <a:rPr lang="cs-CZ" sz="2000" b="1" dirty="0"/>
                <a:t>síně </a:t>
              </a:r>
              <a:r>
                <a:rPr lang="cs-CZ" sz="2000" b="1" dirty="0">
                  <a:sym typeface="Symbol"/>
                </a:rPr>
                <a:t></a:t>
              </a:r>
              <a:r>
                <a:rPr lang="cs-CZ" sz="2000" b="1" dirty="0"/>
                <a:t> komora </a:t>
              </a:r>
              <a:r>
                <a:rPr lang="cs-CZ" sz="2000" b="1" dirty="0">
                  <a:sym typeface="Symbol"/>
                </a:rPr>
                <a:t></a:t>
              </a:r>
              <a:r>
                <a:rPr lang="cs-CZ" sz="2000" b="1" dirty="0"/>
                <a:t> aorta</a:t>
              </a:r>
              <a:endParaRPr lang="cs-CZ" sz="2000" b="1" baseline="-25000" dirty="0"/>
            </a:p>
          </p:txBody>
        </p:sp>
        <p:cxnSp>
          <p:nvCxnSpPr>
            <p:cNvPr id="96" name="Přímá spojnice 95"/>
            <p:cNvCxnSpPr/>
            <p:nvPr/>
          </p:nvCxnSpPr>
          <p:spPr>
            <a:xfrm>
              <a:off x="1284830" y="5314804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ovéPole 96"/>
            <p:cNvSpPr txBox="1"/>
            <p:nvPr/>
          </p:nvSpPr>
          <p:spPr>
            <a:xfrm>
              <a:off x="728018" y="5160618"/>
              <a:ext cx="5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1172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16458" r="12311" b="22077"/>
          <a:stretch/>
        </p:blipFill>
        <p:spPr>
          <a:xfrm>
            <a:off x="5206084" y="4838818"/>
            <a:ext cx="1565420" cy="2046566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9638" r="15190" b="22076"/>
          <a:stretch/>
        </p:blipFill>
        <p:spPr>
          <a:xfrm>
            <a:off x="3092790" y="4944644"/>
            <a:ext cx="1429886" cy="194074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16458" r="17493" b="25002"/>
          <a:stretch/>
        </p:blipFill>
        <p:spPr>
          <a:xfrm>
            <a:off x="5796136" y="43885"/>
            <a:ext cx="1409556" cy="194918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16458" r="15190" b="25002"/>
          <a:stretch/>
        </p:blipFill>
        <p:spPr>
          <a:xfrm>
            <a:off x="2282259" y="-99392"/>
            <a:ext cx="1497653" cy="1949183"/>
          </a:xfrm>
          <a:prstGeom prst="rect">
            <a:avLst/>
          </a:prstGeom>
        </p:spPr>
      </p:pic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846251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4413043" y="845042"/>
            <a:ext cx="1857430" cy="1651013"/>
          </a:xfrm>
          <a:custGeom>
            <a:avLst/>
            <a:gdLst>
              <a:gd name="connsiteX0" fmla="*/ 2099145 w 2099145"/>
              <a:gd name="connsiteY0" fmla="*/ 1865866 h 1865866"/>
              <a:gd name="connsiteX1" fmla="*/ 1876508 w 2099145"/>
              <a:gd name="connsiteY1" fmla="*/ 1468301 h 1865866"/>
              <a:gd name="connsiteX2" fmla="*/ 1550505 w 2099145"/>
              <a:gd name="connsiteY2" fmla="*/ 951466 h 1865866"/>
              <a:gd name="connsiteX3" fmla="*/ 1073426 w 2099145"/>
              <a:gd name="connsiteY3" fmla="*/ 442582 h 1865866"/>
              <a:gd name="connsiteX4" fmla="*/ 707666 w 2099145"/>
              <a:gd name="connsiteY4" fmla="*/ 211995 h 1865866"/>
              <a:gd name="connsiteX5" fmla="*/ 190832 w 2099145"/>
              <a:gd name="connsiteY5" fmla="*/ 21163 h 1865866"/>
              <a:gd name="connsiteX6" fmla="*/ 0 w 2099145"/>
              <a:gd name="connsiteY6" fmla="*/ 13212 h 18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145" h="1865866">
                <a:moveTo>
                  <a:pt x="2099145" y="1865866"/>
                </a:moveTo>
                <a:cubicBezTo>
                  <a:pt x="2033546" y="1743283"/>
                  <a:pt x="1967948" y="1620701"/>
                  <a:pt x="1876508" y="1468301"/>
                </a:cubicBezTo>
                <a:cubicBezTo>
                  <a:pt x="1785068" y="1315901"/>
                  <a:pt x="1684352" y="1122419"/>
                  <a:pt x="1550505" y="951466"/>
                </a:cubicBezTo>
                <a:cubicBezTo>
                  <a:pt x="1416658" y="780513"/>
                  <a:pt x="1213899" y="565827"/>
                  <a:pt x="1073426" y="442582"/>
                </a:cubicBezTo>
                <a:cubicBezTo>
                  <a:pt x="932953" y="319337"/>
                  <a:pt x="854765" y="282231"/>
                  <a:pt x="707666" y="211995"/>
                </a:cubicBezTo>
                <a:cubicBezTo>
                  <a:pt x="560567" y="141759"/>
                  <a:pt x="308776" y="54293"/>
                  <a:pt x="190832" y="21163"/>
                </a:cubicBezTo>
                <a:cubicBezTo>
                  <a:pt x="72888" y="-11967"/>
                  <a:pt x="36444" y="622"/>
                  <a:pt x="0" y="13212"/>
                </a:cubicBezTo>
              </a:path>
            </a:pathLst>
          </a:cu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6" name="Skupina 85"/>
          <p:cNvGrpSpPr/>
          <p:nvPr/>
        </p:nvGrpSpPr>
        <p:grpSpPr>
          <a:xfrm>
            <a:off x="3419361" y="4541799"/>
            <a:ext cx="2866917" cy="417933"/>
            <a:chOff x="3419361" y="5024407"/>
            <a:chExt cx="2866917" cy="417933"/>
          </a:xfrm>
        </p:grpSpPr>
        <p:sp>
          <p:nvSpPr>
            <p:cNvPr id="18" name="Volný tvar 17"/>
            <p:cNvSpPr/>
            <p:nvPr/>
          </p:nvSpPr>
          <p:spPr>
            <a:xfrm>
              <a:off x="3419361" y="5198113"/>
              <a:ext cx="2866917" cy="244227"/>
            </a:xfrm>
            <a:custGeom>
              <a:avLst/>
              <a:gdLst>
                <a:gd name="connsiteX0" fmla="*/ 0 w 3218213"/>
                <a:gd name="connsiteY0" fmla="*/ 261257 h 276009"/>
                <a:gd name="connsiteX1" fmla="*/ 1033153 w 3218213"/>
                <a:gd name="connsiteY1" fmla="*/ 273133 h 276009"/>
                <a:gd name="connsiteX2" fmla="*/ 2018805 w 3218213"/>
                <a:gd name="connsiteY2" fmla="*/ 213756 h 276009"/>
                <a:gd name="connsiteX3" fmla="*/ 2743200 w 3218213"/>
                <a:gd name="connsiteY3" fmla="*/ 142504 h 276009"/>
                <a:gd name="connsiteX4" fmla="*/ 3218213 w 3218213"/>
                <a:gd name="connsiteY4" fmla="*/ 0 h 2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213" h="276009">
                  <a:moveTo>
                    <a:pt x="0" y="261257"/>
                  </a:moveTo>
                  <a:cubicBezTo>
                    <a:pt x="348343" y="271153"/>
                    <a:pt x="696686" y="281050"/>
                    <a:pt x="1033153" y="273133"/>
                  </a:cubicBezTo>
                  <a:cubicBezTo>
                    <a:pt x="1369620" y="265216"/>
                    <a:pt x="1733797" y="235528"/>
                    <a:pt x="2018805" y="213756"/>
                  </a:cubicBezTo>
                  <a:cubicBezTo>
                    <a:pt x="2303813" y="191984"/>
                    <a:pt x="2543299" y="178130"/>
                    <a:pt x="2743200" y="142504"/>
                  </a:cubicBezTo>
                  <a:cubicBezTo>
                    <a:pt x="2943101" y="106878"/>
                    <a:pt x="3080657" y="53439"/>
                    <a:pt x="321821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913901" y="5024407"/>
              <a:ext cx="2096361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plnící fáze diastoly</a:t>
              </a:r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5825393" y="2194056"/>
            <a:ext cx="443042" cy="2499967"/>
            <a:chOff x="5825393" y="2676664"/>
            <a:chExt cx="443042" cy="2499967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2959671"/>
              <a:ext cx="0" cy="2216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/>
            <p:cNvSpPr txBox="1"/>
            <p:nvPr/>
          </p:nvSpPr>
          <p:spPr>
            <a:xfrm rot="16200000">
              <a:off x="4778468" y="3723589"/>
              <a:ext cx="242065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kontrakce</a:t>
              </a:r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3413970" y="842662"/>
            <a:ext cx="2081456" cy="1034250"/>
            <a:chOff x="3413970" y="1325270"/>
            <a:chExt cx="2081456" cy="1034250"/>
          </a:xfrm>
        </p:grpSpPr>
        <p:sp>
          <p:nvSpPr>
            <p:cNvPr id="20" name="Volný tvar 19"/>
            <p:cNvSpPr/>
            <p:nvPr/>
          </p:nvSpPr>
          <p:spPr>
            <a:xfrm>
              <a:off x="3413970" y="1325270"/>
              <a:ext cx="1020179" cy="1034250"/>
            </a:xfrm>
            <a:custGeom>
              <a:avLst/>
              <a:gdLst>
                <a:gd name="connsiteX0" fmla="*/ 1152939 w 1152939"/>
                <a:gd name="connsiteY0" fmla="*/ 0 h 1168841"/>
                <a:gd name="connsiteX1" fmla="*/ 930302 w 1152939"/>
                <a:gd name="connsiteY1" fmla="*/ 39756 h 1168841"/>
                <a:gd name="connsiteX2" fmla="*/ 667909 w 1152939"/>
                <a:gd name="connsiteY2" fmla="*/ 214685 h 1168841"/>
                <a:gd name="connsiteX3" fmla="*/ 357809 w 1152939"/>
                <a:gd name="connsiteY3" fmla="*/ 532737 h 1168841"/>
                <a:gd name="connsiteX4" fmla="*/ 206734 w 1152939"/>
                <a:gd name="connsiteY4" fmla="*/ 771276 h 1168841"/>
                <a:gd name="connsiteX5" fmla="*/ 0 w 1152939"/>
                <a:gd name="connsiteY5" fmla="*/ 1168841 h 1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168841">
                  <a:moveTo>
                    <a:pt x="1152939" y="0"/>
                  </a:moveTo>
                  <a:cubicBezTo>
                    <a:pt x="1082039" y="1987"/>
                    <a:pt x="1011140" y="3975"/>
                    <a:pt x="930302" y="39756"/>
                  </a:cubicBezTo>
                  <a:cubicBezTo>
                    <a:pt x="849464" y="75537"/>
                    <a:pt x="763325" y="132521"/>
                    <a:pt x="667909" y="214685"/>
                  </a:cubicBezTo>
                  <a:cubicBezTo>
                    <a:pt x="572493" y="296849"/>
                    <a:pt x="434671" y="439972"/>
                    <a:pt x="357809" y="532737"/>
                  </a:cubicBezTo>
                  <a:cubicBezTo>
                    <a:pt x="280947" y="625502"/>
                    <a:pt x="266369" y="665259"/>
                    <a:pt x="206734" y="771276"/>
                  </a:cubicBezTo>
                  <a:cubicBezTo>
                    <a:pt x="147099" y="877293"/>
                    <a:pt x="73549" y="1023067"/>
                    <a:pt x="0" y="1168841"/>
                  </a:cubicBezTo>
                </a:path>
              </a:pathLst>
            </a:cu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3501300" y="1463528"/>
              <a:ext cx="1994126" cy="532664"/>
              <a:chOff x="3501300" y="1463528"/>
              <a:chExt cx="1994126" cy="532664"/>
            </a:xfrm>
          </p:grpSpPr>
          <p:sp>
            <p:nvSpPr>
              <p:cNvPr id="42" name="TextovéPole 41"/>
              <p:cNvSpPr txBox="1"/>
              <p:nvPr/>
            </p:nvSpPr>
            <p:spPr>
              <a:xfrm rot="19318822">
                <a:off x="3501300" y="1609584"/>
                <a:ext cx="120433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ejekční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 rot="1835738">
                <a:off x="4597119" y="1669388"/>
                <a:ext cx="898307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systoly</a:t>
                </a: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4161929" y="1463528"/>
                <a:ext cx="505241" cy="32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fáze</a:t>
                </a:r>
              </a:p>
            </p:txBody>
          </p:sp>
        </p:grpSp>
      </p:grpSp>
      <p:grpSp>
        <p:nvGrpSpPr>
          <p:cNvPr id="90" name="Skupina 89"/>
          <p:cNvGrpSpPr/>
          <p:nvPr/>
        </p:nvGrpSpPr>
        <p:grpSpPr>
          <a:xfrm>
            <a:off x="3413970" y="1861659"/>
            <a:ext cx="393763" cy="3069767"/>
            <a:chOff x="3413970" y="2344267"/>
            <a:chExt cx="393763" cy="3069767"/>
          </a:xfrm>
        </p:grpSpPr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2344267"/>
              <a:ext cx="5391" cy="30697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 rot="16200000">
              <a:off x="2434412" y="3525598"/>
              <a:ext cx="237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relaxace</a:t>
              </a:r>
            </a:p>
          </p:txBody>
        </p:sp>
      </p:grpSp>
      <p:sp>
        <p:nvSpPr>
          <p:cNvPr id="26" name="Ovál 25"/>
          <p:cNvSpPr/>
          <p:nvPr/>
        </p:nvSpPr>
        <p:spPr>
          <a:xfrm>
            <a:off x="6125156" y="460551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81859" y="1707710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4321617" y="76470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6158845" y="2368636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3318392" y="481509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16458" r="13750" b="23939"/>
          <a:stretch/>
        </p:blipFill>
        <p:spPr>
          <a:xfrm>
            <a:off x="6787150" y="2580930"/>
            <a:ext cx="1531537" cy="1984556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6459" r="15190" b="23939"/>
          <a:stretch/>
        </p:blipFill>
        <p:spPr>
          <a:xfrm>
            <a:off x="1641987" y="2499154"/>
            <a:ext cx="1429886" cy="19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60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3888" y="26369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Video PV diagram</a:t>
            </a:r>
          </a:p>
        </p:txBody>
      </p:sp>
    </p:spTree>
    <p:extLst>
      <p:ext uri="{BB962C8B-B14F-4D97-AF65-F5344CB8AC3E}">
        <p14:creationId xmlns:p14="http://schemas.microsoft.com/office/powerpoint/2010/main" val="9560683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7" y="44624"/>
            <a:ext cx="748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Srdeční cyklus P-V diagram (pravá komora)</a:t>
            </a:r>
          </a:p>
        </p:txBody>
      </p:sp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1328859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365248" y="755412"/>
            <a:ext cx="0" cy="4906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5248" y="5661570"/>
            <a:ext cx="490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04171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65248" y="5523630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71447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4896" y="2986155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84896" y="233915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284896" y="1328188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-36512" y="772369"/>
            <a:ext cx="1401760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tlak (mmHg)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940152" y="5445224"/>
            <a:ext cx="15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objem (ml)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64368" y="1175345"/>
            <a:ext cx="637163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28084" y="2831969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80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28084" y="219480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100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125367" y="5789003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76762" y="577331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120</a:t>
            </a:r>
          </a:p>
        </p:txBody>
      </p:sp>
      <p:sp>
        <p:nvSpPr>
          <p:cNvPr id="18" name="Volný tvar 17"/>
          <p:cNvSpPr/>
          <p:nvPr/>
        </p:nvSpPr>
        <p:spPr>
          <a:xfrm>
            <a:off x="3419361" y="5198113"/>
            <a:ext cx="2866917" cy="244227"/>
          </a:xfrm>
          <a:custGeom>
            <a:avLst/>
            <a:gdLst>
              <a:gd name="connsiteX0" fmla="*/ 0 w 3218213"/>
              <a:gd name="connsiteY0" fmla="*/ 261257 h 276009"/>
              <a:gd name="connsiteX1" fmla="*/ 1033153 w 3218213"/>
              <a:gd name="connsiteY1" fmla="*/ 273133 h 276009"/>
              <a:gd name="connsiteX2" fmla="*/ 2018805 w 3218213"/>
              <a:gd name="connsiteY2" fmla="*/ 213756 h 276009"/>
              <a:gd name="connsiteX3" fmla="*/ 2743200 w 3218213"/>
              <a:gd name="connsiteY3" fmla="*/ 142504 h 276009"/>
              <a:gd name="connsiteX4" fmla="*/ 3218213 w 3218213"/>
              <a:gd name="connsiteY4" fmla="*/ 0 h 2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213" h="276009">
                <a:moveTo>
                  <a:pt x="0" y="261257"/>
                </a:moveTo>
                <a:cubicBezTo>
                  <a:pt x="348343" y="271153"/>
                  <a:pt x="696686" y="281050"/>
                  <a:pt x="1033153" y="273133"/>
                </a:cubicBezTo>
                <a:cubicBezTo>
                  <a:pt x="1369620" y="265216"/>
                  <a:pt x="1733797" y="235528"/>
                  <a:pt x="2018805" y="213756"/>
                </a:cubicBezTo>
                <a:cubicBezTo>
                  <a:pt x="2303813" y="191984"/>
                  <a:pt x="2543299" y="178130"/>
                  <a:pt x="2743200" y="142504"/>
                </a:cubicBezTo>
                <a:cubicBezTo>
                  <a:pt x="2943101" y="106878"/>
                  <a:pt x="3080657" y="53439"/>
                  <a:pt x="3218213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413970" y="4365104"/>
            <a:ext cx="2856503" cy="1008773"/>
            <a:chOff x="3413970" y="4149080"/>
            <a:chExt cx="2856503" cy="1280207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4676413"/>
              <a:ext cx="0" cy="68399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Skupina 1"/>
            <p:cNvGrpSpPr/>
            <p:nvPr/>
          </p:nvGrpSpPr>
          <p:grpSpPr>
            <a:xfrm>
              <a:off x="3413970" y="4149080"/>
              <a:ext cx="2856503" cy="528480"/>
              <a:chOff x="3413970" y="1325270"/>
              <a:chExt cx="2856503" cy="1653393"/>
            </a:xfrm>
          </p:grpSpPr>
          <p:sp>
            <p:nvSpPr>
              <p:cNvPr id="19" name="Volný tvar 18"/>
              <p:cNvSpPr/>
              <p:nvPr/>
            </p:nvSpPr>
            <p:spPr>
              <a:xfrm>
                <a:off x="4413043" y="1327650"/>
                <a:ext cx="1857430" cy="1651013"/>
              </a:xfrm>
              <a:custGeom>
                <a:avLst/>
                <a:gdLst>
                  <a:gd name="connsiteX0" fmla="*/ 2099145 w 2099145"/>
                  <a:gd name="connsiteY0" fmla="*/ 1865866 h 1865866"/>
                  <a:gd name="connsiteX1" fmla="*/ 1876508 w 2099145"/>
                  <a:gd name="connsiteY1" fmla="*/ 1468301 h 1865866"/>
                  <a:gd name="connsiteX2" fmla="*/ 1550505 w 2099145"/>
                  <a:gd name="connsiteY2" fmla="*/ 951466 h 1865866"/>
                  <a:gd name="connsiteX3" fmla="*/ 1073426 w 2099145"/>
                  <a:gd name="connsiteY3" fmla="*/ 442582 h 1865866"/>
                  <a:gd name="connsiteX4" fmla="*/ 707666 w 2099145"/>
                  <a:gd name="connsiteY4" fmla="*/ 211995 h 1865866"/>
                  <a:gd name="connsiteX5" fmla="*/ 190832 w 2099145"/>
                  <a:gd name="connsiteY5" fmla="*/ 21163 h 1865866"/>
                  <a:gd name="connsiteX6" fmla="*/ 0 w 2099145"/>
                  <a:gd name="connsiteY6" fmla="*/ 13212 h 186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145" h="1865866">
                    <a:moveTo>
                      <a:pt x="2099145" y="1865866"/>
                    </a:moveTo>
                    <a:cubicBezTo>
                      <a:pt x="2033546" y="1743283"/>
                      <a:pt x="1967948" y="1620701"/>
                      <a:pt x="1876508" y="1468301"/>
                    </a:cubicBezTo>
                    <a:cubicBezTo>
                      <a:pt x="1785068" y="1315901"/>
                      <a:pt x="1684352" y="1122419"/>
                      <a:pt x="1550505" y="951466"/>
                    </a:cubicBezTo>
                    <a:cubicBezTo>
                      <a:pt x="1416658" y="780513"/>
                      <a:pt x="1213899" y="565827"/>
                      <a:pt x="1073426" y="442582"/>
                    </a:cubicBezTo>
                    <a:cubicBezTo>
                      <a:pt x="932953" y="319337"/>
                      <a:pt x="854765" y="282231"/>
                      <a:pt x="707666" y="211995"/>
                    </a:cubicBezTo>
                    <a:cubicBezTo>
                      <a:pt x="560567" y="141759"/>
                      <a:pt x="308776" y="54293"/>
                      <a:pt x="190832" y="21163"/>
                    </a:cubicBezTo>
                    <a:cubicBezTo>
                      <a:pt x="72888" y="-11967"/>
                      <a:pt x="36444" y="622"/>
                      <a:pt x="0" y="13212"/>
                    </a:cubicBezTo>
                  </a:path>
                </a:pathLst>
              </a:custGeom>
              <a:noFill/>
              <a:ln w="76200"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4479661"/>
              <a:ext cx="5391" cy="9496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ál 34"/>
          <p:cNvSpPr/>
          <p:nvPr/>
        </p:nvSpPr>
        <p:spPr>
          <a:xfrm>
            <a:off x="6137696" y="472514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341099" y="4293096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6125156" y="5088122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81859" y="4470307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3332032" y="5290853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6" name="Přímá spojnice 95"/>
          <p:cNvCxnSpPr/>
          <p:nvPr/>
        </p:nvCxnSpPr>
        <p:spPr>
          <a:xfrm>
            <a:off x="1284830" y="531480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728018" y="5160618"/>
            <a:ext cx="57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438119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15" y="1143189"/>
            <a:ext cx="6266170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8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11560" y="145628"/>
            <a:ext cx="7992888" cy="6712373"/>
            <a:chOff x="2190770" y="871636"/>
            <a:chExt cx="5763070" cy="488592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6" b="75869"/>
            <a:stretch/>
          </p:blipFill>
          <p:spPr>
            <a:xfrm>
              <a:off x="2195736" y="871636"/>
              <a:ext cx="5758104" cy="1045198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2190770" y="1918822"/>
              <a:ext cx="5758104" cy="3838736"/>
            </a:xfrm>
            <a:prstGeom prst="rect">
              <a:avLst/>
            </a:prstGeom>
          </p:spPr>
        </p:pic>
      </p:grpSp>
      <p:cxnSp>
        <p:nvCxnSpPr>
          <p:cNvPr id="7" name="Přímá spojnice 6"/>
          <p:cNvCxnSpPr/>
          <p:nvPr/>
        </p:nvCxnSpPr>
        <p:spPr>
          <a:xfrm>
            <a:off x="2955988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476241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578665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232935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335359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002546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3" b="2090"/>
          <a:stretch/>
        </p:blipFill>
        <p:spPr>
          <a:xfrm>
            <a:off x="1691680" y="9975"/>
            <a:ext cx="5688632" cy="6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Metabolické nároky srdce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2124" y="908720"/>
            <a:ext cx="8488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Jen oxidativní </a:t>
            </a:r>
            <a:r>
              <a:rPr lang="cs-CZ" sz="2000" dirty="0" err="1"/>
              <a:t>fosforilace</a:t>
            </a:r>
            <a:r>
              <a:rPr lang="cs-CZ" sz="2000" dirty="0"/>
              <a:t> – maximalizace tvorby ATP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Vysoké množství mitochondrií (zdroj 90 % ATP)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Spotřeba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Svalová kontrakce - 60 – 70 % ATP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Ca-</a:t>
            </a:r>
            <a:r>
              <a:rPr lang="cs-CZ" sz="2000" dirty="0" err="1"/>
              <a:t>ATPáza</a:t>
            </a:r>
            <a:r>
              <a:rPr lang="cs-CZ" sz="2000" dirty="0"/>
              <a:t> sarkoplazmatického retikula, další pumpy – 30 – 40 %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Srdce je jako domácí prasátko, zpracuje, co se mu dává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klidu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60 % volné mastné kyseliny, triglyceridy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35 % sacharidy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5% ketolátky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60 – 90 % </a:t>
            </a:r>
            <a:r>
              <a:rPr lang="cs-CZ" sz="2000" dirty="0" err="1"/>
              <a:t>acetyl_CoA</a:t>
            </a:r>
            <a:r>
              <a:rPr lang="cs-CZ" sz="2000" dirty="0"/>
              <a:t> z beta oxidace (zbytek glykolýza)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Substráty pro glykolytickou dráhu (glukosa a glykogen) pocházejí z exogenních zdrojů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normálních okolností (mimo </a:t>
            </a:r>
            <a:r>
              <a:rPr lang="cs-CZ" sz="2000" dirty="0" err="1"/>
              <a:t>ischenii</a:t>
            </a:r>
            <a:r>
              <a:rPr lang="cs-CZ" sz="2000" dirty="0"/>
              <a:t> a </a:t>
            </a:r>
            <a:r>
              <a:rPr lang="cs-CZ" sz="2000" dirty="0" err="1"/>
              <a:t>max</a:t>
            </a:r>
            <a:r>
              <a:rPr lang="cs-CZ" sz="2000" dirty="0"/>
              <a:t> výkon) metabolizuje laktát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</a:t>
            </a:r>
            <a:r>
              <a:rPr lang="en-US" sz="2000" dirty="0" err="1"/>
              <a:t>anaerob</a:t>
            </a:r>
            <a:r>
              <a:rPr lang="cs-CZ" sz="2000" dirty="0" err="1"/>
              <a:t>ních</a:t>
            </a:r>
            <a:r>
              <a:rPr lang="en-US" sz="2000" dirty="0"/>
              <a:t> </a:t>
            </a:r>
            <a:r>
              <a:rPr lang="cs-CZ" sz="2000" dirty="0"/>
              <a:t>podmínek</a:t>
            </a:r>
            <a:r>
              <a:rPr lang="en-US" sz="2000" dirty="0"/>
              <a:t> (</a:t>
            </a:r>
            <a:r>
              <a:rPr lang="en-US" sz="2000" dirty="0" err="1"/>
              <a:t>isch</a:t>
            </a:r>
            <a:r>
              <a:rPr lang="cs-CZ" sz="2000" dirty="0"/>
              <a:t>é</a:t>
            </a:r>
            <a:r>
              <a:rPr lang="en-US" sz="2000" dirty="0"/>
              <a:t>mi</a:t>
            </a:r>
            <a:r>
              <a:rPr lang="cs-CZ" sz="2000" dirty="0"/>
              <a:t>e</a:t>
            </a:r>
            <a:r>
              <a:rPr lang="en-US" sz="2000" dirty="0"/>
              <a:t>) </a:t>
            </a:r>
            <a:r>
              <a:rPr lang="cs-CZ" sz="2000" dirty="0"/>
              <a:t>se </a:t>
            </a:r>
            <a:r>
              <a:rPr lang="en-US" sz="2000" dirty="0" err="1"/>
              <a:t>pyruv</a:t>
            </a:r>
            <a:r>
              <a:rPr lang="cs-CZ" sz="2000" dirty="0"/>
              <a:t>á</a:t>
            </a:r>
            <a:r>
              <a:rPr lang="en-US" sz="2000" dirty="0"/>
              <a:t>t </a:t>
            </a:r>
            <a:r>
              <a:rPr lang="cs-CZ" sz="2000" dirty="0"/>
              <a:t>redukuje na laktát</a:t>
            </a:r>
            <a:r>
              <a:rPr lang="en-US" sz="2000" dirty="0"/>
              <a:t> – </a:t>
            </a:r>
            <a:r>
              <a:rPr lang="cs-CZ" sz="2000" b="1" dirty="0"/>
              <a:t>anaerobní</a:t>
            </a:r>
            <a:r>
              <a:rPr lang="en-US" sz="2000" b="1" dirty="0"/>
              <a:t> </a:t>
            </a:r>
            <a:r>
              <a:rPr lang="en-US" sz="2000" b="1" dirty="0" err="1"/>
              <a:t>gly</a:t>
            </a:r>
            <a:r>
              <a:rPr lang="cs-CZ" sz="2000" b="1" dirty="0"/>
              <a:t>k</a:t>
            </a:r>
            <a:r>
              <a:rPr lang="en-US" sz="2000" b="1" dirty="0" err="1"/>
              <a:t>ol</a:t>
            </a:r>
            <a:r>
              <a:rPr lang="cs-CZ" sz="2000" b="1" dirty="0" err="1"/>
              <a:t>ýza</a:t>
            </a:r>
            <a:r>
              <a:rPr lang="en-US" sz="2000" b="1" dirty="0"/>
              <a:t>.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Srdce během </a:t>
            </a:r>
            <a:r>
              <a:rPr lang="cs-CZ" sz="2000" b="1" dirty="0"/>
              <a:t>hladovění</a:t>
            </a:r>
            <a:r>
              <a:rPr lang="cs-CZ" sz="2000" dirty="0"/>
              <a:t> nebo špatně léčeného </a:t>
            </a:r>
            <a:r>
              <a:rPr lang="cs-CZ" sz="2000" b="1" dirty="0"/>
              <a:t>diabetu</a:t>
            </a:r>
            <a:r>
              <a:rPr lang="cs-CZ" sz="2000" dirty="0"/>
              <a:t> využívá a oxiduje </a:t>
            </a:r>
            <a:r>
              <a:rPr lang="cs-CZ" sz="2000" b="1" dirty="0"/>
              <a:t>ketolátky</a:t>
            </a:r>
            <a:r>
              <a:rPr lang="cs-CZ" sz="2000" dirty="0"/>
              <a:t> (stávají se hlavním substrátem)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327666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61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Tlaky v komorách, síních, aortě a plicnici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9590"/>
              </p:ext>
            </p:extLst>
          </p:nvPr>
        </p:nvGraphicFramePr>
        <p:xfrm>
          <a:off x="611558" y="908720"/>
          <a:ext cx="7272812" cy="342306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Systolický tlak </a:t>
                      </a:r>
                      <a:r>
                        <a:rPr lang="en-US" sz="2000">
                          <a:effectLst/>
                        </a:rPr>
                        <a:t>[mmHg]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Konečný diastolický tlak </a:t>
                      </a:r>
                      <a:r>
                        <a:rPr lang="en-US" sz="2000">
                          <a:effectLst/>
                        </a:rPr>
                        <a:t>[mmHg]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 tlak </a:t>
                      </a:r>
                      <a:r>
                        <a:rPr lang="en-US" sz="2000">
                          <a:effectLst/>
                        </a:rPr>
                        <a:t>[mmHg]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Pravá síň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Pravá komora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Plicnice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 zaklínění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Levá síň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Levá komora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9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aorta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39552" y="472514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Levé srdce</a:t>
            </a:r>
          </a:p>
          <a:p>
            <a:r>
              <a:rPr lang="cs-CZ" dirty="0"/>
              <a:t>Vysokotlaký systém</a:t>
            </a:r>
          </a:p>
          <a:p>
            <a:r>
              <a:rPr lang="cs-CZ" dirty="0"/>
              <a:t>Silná stěna komory</a:t>
            </a:r>
          </a:p>
          <a:p>
            <a:r>
              <a:rPr lang="cs-CZ" dirty="0"/>
              <a:t>Tlak v aortě 120/80 mmHg</a:t>
            </a:r>
          </a:p>
          <a:p>
            <a:r>
              <a:rPr lang="cs-CZ" dirty="0"/>
              <a:t>Větší práce komor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16016" y="472514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Pravé srdce</a:t>
            </a:r>
          </a:p>
          <a:p>
            <a:r>
              <a:rPr lang="cs-CZ" dirty="0"/>
              <a:t>Nízkotlaký systém</a:t>
            </a:r>
          </a:p>
          <a:p>
            <a:r>
              <a:rPr lang="cs-CZ" dirty="0"/>
              <a:t>Tenčí stěna komory</a:t>
            </a:r>
          </a:p>
          <a:p>
            <a:r>
              <a:rPr lang="cs-CZ" dirty="0"/>
              <a:t>Tlak v plicnici 30/12 mmHg</a:t>
            </a:r>
          </a:p>
          <a:p>
            <a:r>
              <a:rPr lang="cs-CZ" dirty="0"/>
              <a:t>Menší práce komor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71600" y="63813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Objem krve přečerpaný pravým a levým srdcem je téměř totožný!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376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Objemy přečerpané srdcem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65546"/>
              </p:ext>
            </p:extLst>
          </p:nvPr>
        </p:nvGraphicFramePr>
        <p:xfrm>
          <a:off x="323527" y="4317072"/>
          <a:ext cx="8496946" cy="19202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75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vleže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vsedě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vestoje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Minutový objem (l/min) klid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– 8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– 7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 – 6 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Srdeční index (l/min/m</a:t>
                      </a:r>
                      <a:r>
                        <a:rPr lang="cs-CZ" sz="1800" baseline="30000">
                          <a:effectLst/>
                        </a:rPr>
                        <a:t>2</a:t>
                      </a:r>
                      <a:r>
                        <a:rPr lang="cs-CZ" sz="1800">
                          <a:effectLst/>
                        </a:rPr>
                        <a:t>) klid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 – 5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2,2 – 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 – 3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Tepový objem (ml)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80 – 160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60 – 80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40 – 70 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Minutový objem (l/min) při maximální zátěži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 – 21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13 – 18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16 – 18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Srdeční index (l/min/m</a:t>
                      </a:r>
                      <a:r>
                        <a:rPr lang="cs-CZ" sz="1800" baseline="30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) při maximální zátěži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 – 11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 – 8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 – 12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Tepový objem (ml) při maximální zátěži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110 – 120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 – 120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 – 120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23528" y="126876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Minutový objem (srdeční výdej): </a:t>
            </a:r>
          </a:p>
          <a:p>
            <a:r>
              <a:rPr lang="cs-CZ" sz="2000" b="1" dirty="0"/>
              <a:t>objem krve, který proteče srdcem za minutu</a:t>
            </a:r>
          </a:p>
          <a:p>
            <a:endParaRPr lang="cs-CZ" sz="2000" b="1" dirty="0"/>
          </a:p>
          <a:p>
            <a:r>
              <a:rPr lang="cs-CZ" sz="2000" b="1" dirty="0"/>
              <a:t>Tepový objem (systolický objem): </a:t>
            </a:r>
          </a:p>
          <a:p>
            <a:r>
              <a:rPr lang="cs-CZ" sz="2000" b="1" dirty="0"/>
              <a:t>objem krve vypuzený srdcem během jednoho srdečního cyklu</a:t>
            </a:r>
          </a:p>
          <a:p>
            <a:endParaRPr lang="cs-CZ" sz="2000" b="1" dirty="0"/>
          </a:p>
          <a:p>
            <a:r>
              <a:rPr lang="cs-CZ" sz="2000" dirty="0"/>
              <a:t>Srdeční index: </a:t>
            </a:r>
          </a:p>
          <a:p>
            <a:r>
              <a:rPr lang="cs-CZ" sz="2000" dirty="0"/>
              <a:t>minutový objem vztažený na jednotku plochy povrchu těla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8946" y="908720"/>
            <a:ext cx="1106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Heterometrická</a:t>
            </a:r>
            <a:r>
              <a:rPr lang="cs-CZ" sz="2000" b="1" dirty="0"/>
              <a:t> autoregulace (Frank-Starlingův princip): </a:t>
            </a:r>
          </a:p>
          <a:p>
            <a:r>
              <a:rPr lang="cs-CZ" sz="2000" dirty="0"/>
              <a:t>Se zvyšující se náplní srdce (protažení srdečního svalu) roste síla stahu</a:t>
            </a:r>
          </a:p>
          <a:p>
            <a:r>
              <a:rPr lang="cs-CZ" sz="2000" dirty="0"/>
              <a:t>Principy: 1) vzájemný vztah aktinu a myozinu při různém protažení vláken, </a:t>
            </a:r>
          </a:p>
          <a:p>
            <a:pPr lvl="2"/>
            <a:r>
              <a:rPr lang="cs-CZ" sz="2000" dirty="0"/>
              <a:t>2) protažení vlákna zvyšuje citlivost troponinu na vápník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4388911"/>
            <a:ext cx="5263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Homeometrická</a:t>
            </a:r>
            <a:r>
              <a:rPr lang="cs-CZ" sz="2000" b="1" dirty="0"/>
              <a:t> autoregulace (frekvenční jev): </a:t>
            </a:r>
          </a:p>
          <a:p>
            <a:r>
              <a:rPr lang="cs-CZ" sz="2000" dirty="0"/>
              <a:t>Se zvyšující se srdeční frekvencí dochází ke zvyšování síly stahu. </a:t>
            </a:r>
          </a:p>
          <a:p>
            <a:r>
              <a:rPr lang="cs-CZ" sz="2000" dirty="0"/>
              <a:t>Příčina: Zvyšuje se poměr koncentrace intracelulárního ku extracelulárnímu vápníku</a:t>
            </a: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040497" y="2495910"/>
            <a:ext cx="1128871" cy="1007270"/>
            <a:chOff x="6797483" y="2363329"/>
            <a:chExt cx="1748227" cy="1559909"/>
          </a:xfrm>
        </p:grpSpPr>
        <p:grpSp>
          <p:nvGrpSpPr>
            <p:cNvPr id="8" name="Skupina 7"/>
            <p:cNvGrpSpPr/>
            <p:nvPr/>
          </p:nvGrpSpPr>
          <p:grpSpPr>
            <a:xfrm>
              <a:off x="7007553" y="2531921"/>
              <a:ext cx="1339285" cy="137492"/>
              <a:chOff x="7260041" y="2531921"/>
              <a:chExt cx="1339285" cy="137492"/>
            </a:xfrm>
          </p:grpSpPr>
          <p:grpSp>
            <p:nvGrpSpPr>
              <p:cNvPr id="164" name="Skupina 163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88" name="Přímá spojnice 18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Přímá spojnice 18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Přímá spojnice 18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Přímá spojnice 19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Přímá spojnice 19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Přímá spojnice 19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4" name="Skupina 19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95" name="Ovál 19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6" name="Ovál 19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7" name="Ovál 19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8" name="Ovál 19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99" name="Ovál 19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00" name="Ovál 19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01" name="Ovál 20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2" name="Ovál 20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3" name="Ovál 20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4" name="Ovál 20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5" name="Ovál 20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6" name="Ovál 20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7" name="Ovál 20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8" name="Ovál 20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9" name="Ovál 20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65" name="Skupina 164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66" name="Přímá spojnice 16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Přímá spojnice 16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Přímá spojnice 16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Přímá spojnice 16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Přímá spojnice 16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Přímá spojnice 17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Skupina 17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73" name="Ovál 17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4" name="Ovál 17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5" name="Ovál 17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6" name="Ovál 17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7" name="Ovál 17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8" name="Ovál 17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9" name="Ovál 17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0" name="Ovál 17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1" name="Ovál 18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2" name="Ovál 18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3" name="Ovál 18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4" name="Ovál 18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5" name="Ovál 18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6" name="Ovál 18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7" name="Ovál 18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9" name="Skupina 8"/>
            <p:cNvGrpSpPr/>
            <p:nvPr/>
          </p:nvGrpSpPr>
          <p:grpSpPr>
            <a:xfrm>
              <a:off x="7015072" y="2893054"/>
              <a:ext cx="1339285" cy="137492"/>
              <a:chOff x="7267560" y="2767726"/>
              <a:chExt cx="1339285" cy="137492"/>
            </a:xfrm>
          </p:grpSpPr>
          <p:grpSp>
            <p:nvGrpSpPr>
              <p:cNvPr id="118" name="Skupina 117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42" name="Přímá spojnice 14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Přímá spojnice 14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Přímá spojnice 14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Přímá spojnice 14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Přímá spojnice 14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Přímá spojnice 14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8" name="Skupina 14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49" name="Ovál 14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0" name="Ovál 14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1" name="Ovál 15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2" name="Ovál 15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3" name="Ovál 15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4" name="Ovál 15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5" name="Ovál 15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6" name="Ovál 15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7" name="Ovál 15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8" name="Ovál 15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9" name="Ovál 15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0" name="Ovál 15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1" name="Ovál 16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2" name="Ovál 16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3" name="Ovál 16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19" name="Skupina 118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20" name="Přímá spojnice 11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Přímá spojnice 12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Přímá spojnice 12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Přímá spojnice 12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Přímá spojnice 12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Přímá spojnice 12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" name="Skupina 12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27" name="Ovál 12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8" name="Ovál 12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9" name="Ovál 12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0" name="Ovál 12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1" name="Ovál 13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2" name="Ovál 13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3" name="Ovál 13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4" name="Ovál 13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5" name="Ovál 13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6" name="Ovál 13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7" name="Ovál 13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8" name="Ovál 13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9" name="Ovál 13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0" name="Ovál 13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1" name="Ovál 14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0" name="Skupina 9"/>
            <p:cNvGrpSpPr/>
            <p:nvPr/>
          </p:nvGrpSpPr>
          <p:grpSpPr>
            <a:xfrm>
              <a:off x="7017987" y="3254187"/>
              <a:ext cx="1339285" cy="137492"/>
              <a:chOff x="7270475" y="3008319"/>
              <a:chExt cx="1339285" cy="137492"/>
            </a:xfrm>
          </p:grpSpPr>
          <p:grpSp>
            <p:nvGrpSpPr>
              <p:cNvPr id="72" name="Skupina 71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96" name="Přímá spojnice 9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Skupina 10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03" name="Ovál 10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4" name="Ovál 10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5" name="Ovál 10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6" name="Ovál 10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7" name="Ovál 10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8" name="Ovál 10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9" name="Ovál 10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0" name="Ovál 10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1" name="Ovál 11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2" name="Ovál 11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3" name="Ovál 11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4" name="Ovál 11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5" name="Ovál 11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6" name="Ovál 11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7" name="Ovál 11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73" name="Skupina 72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74" name="Přímá spojnice 7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7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Skupina 7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81" name="Ovál 8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2" name="Ovál 8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3" name="Ovál 8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4" name="Ovál 8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5" name="Ovál 8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6" name="Ovál 8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7" name="Ovál 8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8" name="Ovál 8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9" name="Ovál 8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" name="Ovál 8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" name="Ovál 9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" name="Ovál 9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" name="Ovál 9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" name="Ovál 9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" name="Ovál 9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1" name="Skupina 10"/>
            <p:cNvGrpSpPr/>
            <p:nvPr/>
          </p:nvGrpSpPr>
          <p:grpSpPr>
            <a:xfrm>
              <a:off x="6986479" y="3615320"/>
              <a:ext cx="1339285" cy="137492"/>
              <a:chOff x="7238967" y="3501008"/>
              <a:chExt cx="1339285" cy="137492"/>
            </a:xfrm>
          </p:grpSpPr>
          <p:grpSp>
            <p:nvGrpSpPr>
              <p:cNvPr id="26" name="Skupina 25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0" name="Přímá spojnice 4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5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5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Skupina 5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7" name="Ovál 5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Ovál 5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" name="Ovál 5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" name="Ovál 5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1" name="Ovál 6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2" name="Ovál 6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3" name="Ovál 6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4" name="Ovál 6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5" name="Ovál 6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6" name="Ovál 6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7" name="Ovál 6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8" name="Ovál 6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9" name="Ovál 6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0" name="Ovál 6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1" name="Ovál 7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7" name="Skupina 26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2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2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nice 3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Skupina 3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5" name="Ovál 3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" name="Ovál 3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" name="Ovál 3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" name="Ovál 3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9" name="Ovál 3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" name="Ovál 3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1" name="Ovál 4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" name="Ovál 4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" name="Ovál 4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" name="Ovál 4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" name="Ovál 4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" name="Ovál 4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" name="Ovál 4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" name="Ovál 4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vál 4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2" name="Skupina 11"/>
            <p:cNvGrpSpPr/>
            <p:nvPr/>
          </p:nvGrpSpPr>
          <p:grpSpPr>
            <a:xfrm>
              <a:off x="6797483" y="2363329"/>
              <a:ext cx="1152000" cy="1480954"/>
              <a:chOff x="7067741" y="2363329"/>
              <a:chExt cx="1152000" cy="1480954"/>
            </a:xfrm>
          </p:grpSpPr>
          <p:cxnSp>
            <p:nvCxnSpPr>
              <p:cNvPr id="20" name="Přímá spojnice 19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12"/>
            <p:cNvGrpSpPr/>
            <p:nvPr/>
          </p:nvGrpSpPr>
          <p:grpSpPr>
            <a:xfrm flipH="1">
              <a:off x="7393710" y="2442284"/>
              <a:ext cx="1152000" cy="1480954"/>
              <a:chOff x="7067741" y="2363329"/>
              <a:chExt cx="1152000" cy="1480954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Skupina 209"/>
          <p:cNvGrpSpPr>
            <a:grpSpLocks noChangeAspect="1"/>
          </p:cNvGrpSpPr>
          <p:nvPr/>
        </p:nvGrpSpPr>
        <p:grpSpPr>
          <a:xfrm>
            <a:off x="3250213" y="2495910"/>
            <a:ext cx="1595952" cy="1007270"/>
            <a:chOff x="8864435" y="2515729"/>
            <a:chExt cx="2471571" cy="1559909"/>
          </a:xfrm>
        </p:grpSpPr>
        <p:grpSp>
          <p:nvGrpSpPr>
            <p:cNvPr id="211" name="Skupina 210"/>
            <p:cNvGrpSpPr/>
            <p:nvPr/>
          </p:nvGrpSpPr>
          <p:grpSpPr>
            <a:xfrm>
              <a:off x="9402057" y="2684321"/>
              <a:ext cx="1339285" cy="137492"/>
              <a:chOff x="7260041" y="2531921"/>
              <a:chExt cx="1339285" cy="137492"/>
            </a:xfrm>
          </p:grpSpPr>
          <p:grpSp>
            <p:nvGrpSpPr>
              <p:cNvPr id="367" name="Skupina 366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91" name="Přímá spojnice 390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Přímá spojnice 391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Přímá spojnice 392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Přímá spojnice 393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Přímá spojnice 394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Přímá spojnice 395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7" name="Skupina 396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98" name="Ovál 397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99" name="Ovál 398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0" name="Ovál 399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1" name="Ovál 400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2" name="Ovál 401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3" name="Ovál 402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4" name="Ovál 403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5" name="Ovál 404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6" name="Ovál 405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7" name="Ovál 406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8" name="Ovál 407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9" name="Ovál 408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0" name="Ovál 409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1" name="Ovál 410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2" name="Ovál 411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68" name="Skupina 367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69" name="Přímá spojnice 368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Přímá spojnice 369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Přímá spojnice 370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Přímá spojnice 371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Přímá spojnice 372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Přímá spojnice 373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5" name="Skupina 374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76" name="Ovál 375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7" name="Ovál 376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8" name="Ovál 377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9" name="Ovál 378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0" name="Ovál 379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1" name="Ovál 380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2" name="Ovál 381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3" name="Ovál 382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4" name="Ovál 383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5" name="Ovál 384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6" name="Ovál 385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7" name="Ovál 386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8" name="Ovál 387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9" name="Ovál 388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90" name="Ovál 389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2" name="Skupina 211"/>
            <p:cNvGrpSpPr/>
            <p:nvPr/>
          </p:nvGrpSpPr>
          <p:grpSpPr>
            <a:xfrm>
              <a:off x="9409576" y="3045454"/>
              <a:ext cx="1339285" cy="137492"/>
              <a:chOff x="7267560" y="2767726"/>
              <a:chExt cx="1339285" cy="137492"/>
            </a:xfrm>
          </p:grpSpPr>
          <p:grpSp>
            <p:nvGrpSpPr>
              <p:cNvPr id="321" name="Skupina 320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45" name="Přímá spojnice 344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Přímá spojnice 345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Přímá spojnice 346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Přímá spojnice 347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Přímá spojnice 348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Přímá spojnice 349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1" name="Skupina 350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52" name="Ovál 351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3" name="Ovál 352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4" name="Ovál 353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5" name="Ovál 354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6" name="Ovál 355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7" name="Ovál 356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8" name="Ovál 357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9" name="Ovál 358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0" name="Ovál 359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1" name="Ovál 360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2" name="Ovál 361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3" name="Ovál 362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4" name="Ovál 363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5" name="Ovál 364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6" name="Ovál 365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2" name="Skupina 321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23" name="Přímá spojnice 322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Přímá spojnice 323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Přímá spojnice 324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Přímá spojnice 325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Přímá spojnice 326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Přímá spojnice 327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9" name="Skupina 328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30" name="Ovál 329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1" name="Ovál 330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2" name="Ovál 331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3" name="Ovál 332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4" name="Ovál 333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5" name="Ovál 334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6" name="Ovál 335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Ovál 336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Ovál 337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9" name="Ovál 338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Ovál 339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Ovál 340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2" name="Ovál 341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3" name="Ovál 342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4" name="Ovál 343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3" name="Skupina 212"/>
            <p:cNvGrpSpPr/>
            <p:nvPr/>
          </p:nvGrpSpPr>
          <p:grpSpPr>
            <a:xfrm>
              <a:off x="9412491" y="3406587"/>
              <a:ext cx="1339285" cy="137492"/>
              <a:chOff x="7270475" y="3008319"/>
              <a:chExt cx="1339285" cy="137492"/>
            </a:xfrm>
          </p:grpSpPr>
          <p:grpSp>
            <p:nvGrpSpPr>
              <p:cNvPr id="275" name="Skupina 274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99" name="Přímá spojnice 298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Přímá spojnice 299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Přímá spojnice 300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Přímá spojnice 301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Přímá spojnice 302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Přímá spojnice 303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5" name="Skupina 304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06" name="Ovál 305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7" name="Ovál 306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8" name="Ovál 307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9" name="Ovál 308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0" name="Ovál 309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1" name="Ovál 310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2" name="Ovál 311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3" name="Ovál 312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4" name="Ovál 313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5" name="Ovál 314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6" name="Ovál 315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7" name="Ovál 316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8" name="Ovál 317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9" name="Ovál 318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0" name="Ovál 319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76" name="Skupina 275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77" name="Přímá spojnice 276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Přímá spojnice 277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Přímá spojnice 278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Přímá spojnice 279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Přímá spojnice 280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Přímá spojnice 281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3" name="Skupina 282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84" name="Ovál 283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5" name="Ovál 284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6" name="Ovál 285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7" name="Ovál 286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8" name="Ovál 287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9" name="Ovál 288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90" name="Ovál 289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1" name="Ovál 290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2" name="Ovál 291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3" name="Ovál 292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4" name="Ovál 293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5" name="Ovál 294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6" name="Ovál 295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7" name="Ovál 296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8" name="Ovál 297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4" name="Skupina 213"/>
            <p:cNvGrpSpPr/>
            <p:nvPr/>
          </p:nvGrpSpPr>
          <p:grpSpPr>
            <a:xfrm>
              <a:off x="9380983" y="3767720"/>
              <a:ext cx="1339285" cy="137492"/>
              <a:chOff x="7238967" y="3501008"/>
              <a:chExt cx="1339285" cy="137492"/>
            </a:xfrm>
          </p:grpSpPr>
          <p:grpSp>
            <p:nvGrpSpPr>
              <p:cNvPr id="229" name="Skupina 228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53" name="Přímá spojnice 252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Přímá spojnice 253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Přímá spojnice 254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Přímá spojnice 255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Přímá spojnice 256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Přímá spojnice 257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9" name="Skupina 258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60" name="Ovál 259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1" name="Ovál 260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2" name="Ovál 261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3" name="Ovál 262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4" name="Ovál 263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5" name="Ovál 264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6" name="Ovál 265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7" name="Ovál 266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8" name="Ovál 267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9" name="Ovál 268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0" name="Ovál 269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1" name="Ovál 270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2" name="Ovál 271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3" name="Ovál 272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4" name="Ovál 273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30" name="Skupina 229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31" name="Přímá spojnice 230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Přímá spojnice 231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Přímá spojnice 232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Přímá spojnice 233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Přímá spojnice 234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Přímá spojnice 235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7" name="Skupina 236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38" name="Ovál 237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9" name="Ovál 238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0" name="Ovál 239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1" name="Ovál 240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2" name="Ovál 241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3" name="Ovál 242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4" name="Ovál 243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5" name="Ovál 244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6" name="Ovál 245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7" name="Ovál 246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8" name="Ovál 247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9" name="Ovál 248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0" name="Ovál 249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1" name="Ovál 250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2" name="Ovál 251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5" name="Skupina 214"/>
            <p:cNvGrpSpPr/>
            <p:nvPr/>
          </p:nvGrpSpPr>
          <p:grpSpPr>
            <a:xfrm>
              <a:off x="8864435" y="2515729"/>
              <a:ext cx="1152000" cy="1480954"/>
              <a:chOff x="7067741" y="2363329"/>
              <a:chExt cx="1152000" cy="1480954"/>
            </a:xfrm>
          </p:grpSpPr>
          <p:cxnSp>
            <p:nvCxnSpPr>
              <p:cNvPr id="223" name="Přímá spojnice 222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Přímá spojnice 223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Přímá spojnice 224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Přímá spojnice 225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Přímá spojnice 226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Přímá spojnice 227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Skupina 215"/>
            <p:cNvGrpSpPr/>
            <p:nvPr/>
          </p:nvGrpSpPr>
          <p:grpSpPr>
            <a:xfrm flipH="1">
              <a:off x="10184006" y="2594684"/>
              <a:ext cx="1152000" cy="1480954"/>
              <a:chOff x="7067741" y="2363329"/>
              <a:chExt cx="1152000" cy="1480954"/>
            </a:xfrm>
          </p:grpSpPr>
          <p:cxnSp>
            <p:nvCxnSpPr>
              <p:cNvPr id="217" name="Přímá spojnice 216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Přímá spojnice 217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Přímá spojnice 218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Přímá spojnice 219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Přímá spojnice 220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Přímá spojnice 221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3" name="Skupina 412"/>
          <p:cNvGrpSpPr>
            <a:grpSpLocks noChangeAspect="1"/>
          </p:cNvGrpSpPr>
          <p:nvPr/>
        </p:nvGrpSpPr>
        <p:grpSpPr>
          <a:xfrm>
            <a:off x="5909627" y="2495909"/>
            <a:ext cx="2029952" cy="1013421"/>
            <a:chOff x="8678097" y="4235830"/>
            <a:chExt cx="3143684" cy="1569434"/>
          </a:xfrm>
        </p:grpSpPr>
        <p:grpSp>
          <p:nvGrpSpPr>
            <p:cNvPr id="414" name="Skupina 413"/>
            <p:cNvGrpSpPr/>
            <p:nvPr/>
          </p:nvGrpSpPr>
          <p:grpSpPr>
            <a:xfrm>
              <a:off x="9554457" y="4413947"/>
              <a:ext cx="1339285" cy="137492"/>
              <a:chOff x="7260041" y="2531921"/>
              <a:chExt cx="1339285" cy="137492"/>
            </a:xfrm>
          </p:grpSpPr>
          <p:grpSp>
            <p:nvGrpSpPr>
              <p:cNvPr id="570" name="Skupina 569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94" name="Přímá spojnice 59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Přímá spojnice 59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Přímá spojnice 59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Přímá spojnice 59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Přímá spojnice 59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Přímá spojnice 59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0" name="Skupina 59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601" name="Ovál 60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2" name="Ovál 60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3" name="Ovál 60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4" name="Ovál 60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5" name="Ovál 60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6" name="Ovál 60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7" name="Ovál 60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8" name="Ovál 60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9" name="Ovál 60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0" name="Ovál 60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1" name="Ovál 61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2" name="Ovál 61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3" name="Ovál 61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4" name="Ovál 61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5" name="Ovál 61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71" name="Skupina 570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72" name="Přímá spojnice 57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Přímá spojnice 57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Přímá spojnice 57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Přímá spojnice 57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Přímá spojnice 57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Přímá spojnice 57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8" name="Skupina 57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79" name="Ovál 57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0" name="Ovál 57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1" name="Ovál 58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2" name="Ovál 58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3" name="Ovál 58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4" name="Ovál 58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5" name="Ovál 58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6" name="Ovál 58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7" name="Ovál 58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8" name="Ovál 58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9" name="Ovál 58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0" name="Ovál 58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1" name="Ovál 59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2" name="Ovál 59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3" name="Ovál 59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5" name="Skupina 414"/>
            <p:cNvGrpSpPr/>
            <p:nvPr/>
          </p:nvGrpSpPr>
          <p:grpSpPr>
            <a:xfrm>
              <a:off x="9561976" y="4775080"/>
              <a:ext cx="1339285" cy="137492"/>
              <a:chOff x="7267560" y="2767726"/>
              <a:chExt cx="1339285" cy="13749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48" name="Přímá spojnice 54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Přímá spojnice 54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Přímá spojnice 54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Přímá spojnice 55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Přímá spojnice 55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Přímá spojnice 55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4" name="Skupina 55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55" name="Ovál 55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6" name="Ovál 55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7" name="Ovál 55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8" name="Ovál 55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59" name="Ovál 55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60" name="Ovál 55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61" name="Ovál 56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2" name="Ovál 56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3" name="Ovál 56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4" name="Ovál 56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5" name="Ovál 56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6" name="Ovál 56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7" name="Ovál 56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8" name="Ovál 56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9" name="Ovál 56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25" name="Skupina 524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26" name="Přímá spojnice 52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Přímá spojnice 52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Přímá spojnice 52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Přímá spojnice 52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Přímá spojnice 52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Přímá spojnice 53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2" name="Skupina 53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33" name="Ovál 53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4" name="Ovál 53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5" name="Ovál 53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6" name="Ovál 53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7" name="Ovál 53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8" name="Ovál 53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9" name="Ovál 53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0" name="Ovál 53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1" name="Ovál 54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2" name="Ovál 54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3" name="Ovál 54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4" name="Ovál 54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5" name="Ovál 54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6" name="Ovál 54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7" name="Ovál 54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6" name="Skupina 415"/>
            <p:cNvGrpSpPr/>
            <p:nvPr/>
          </p:nvGrpSpPr>
          <p:grpSpPr>
            <a:xfrm>
              <a:off x="9564891" y="5136213"/>
              <a:ext cx="1339285" cy="137492"/>
              <a:chOff x="7270475" y="3008319"/>
              <a:chExt cx="1339285" cy="137492"/>
            </a:xfrm>
          </p:grpSpPr>
          <p:grpSp>
            <p:nvGrpSpPr>
              <p:cNvPr id="478" name="Skupina 477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02" name="Přímá spojnice 50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Přímá spojnice 50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Přímá spojnice 50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Přímá spojnice 50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Přímá spojnice 50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Přímá spojnice 50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8" name="Skupina 50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09" name="Ovál 50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0" name="Ovál 50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1" name="Ovál 51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2" name="Ovál 51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3" name="Ovál 51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4" name="Ovál 51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5" name="Ovál 51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6" name="Ovál 51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7" name="Ovál 51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8" name="Ovál 51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9" name="Ovál 51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0" name="Ovál 51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1" name="Ovál 52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2" name="Ovál 52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3" name="Ovál 52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79" name="Skupina 478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80" name="Přímá spojnice 47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Přímá spojnice 48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Přímá spojnice 48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Přímá spojnice 48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Přímá spojnice 48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Přímá spojnice 48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6" name="Skupina 48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87" name="Ovál 48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8" name="Ovál 48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9" name="Ovál 48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0" name="Ovál 48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1" name="Ovál 49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2" name="Ovál 49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3" name="Ovál 49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4" name="Ovál 49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5" name="Ovál 49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6" name="Ovál 49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7" name="Ovál 49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8" name="Ovál 49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9" name="Ovál 49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00" name="Ovál 49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01" name="Ovál 50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7" name="Skupina 416"/>
            <p:cNvGrpSpPr/>
            <p:nvPr/>
          </p:nvGrpSpPr>
          <p:grpSpPr>
            <a:xfrm>
              <a:off x="9533383" y="5497346"/>
              <a:ext cx="1339285" cy="137492"/>
              <a:chOff x="7238967" y="3501008"/>
              <a:chExt cx="1339285" cy="137492"/>
            </a:xfrm>
          </p:grpSpPr>
          <p:grpSp>
            <p:nvGrpSpPr>
              <p:cNvPr id="432" name="Skupina 431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56" name="Přímá spojnice 45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Přímá spojnice 45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Přímá spojnice 45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Přímá spojnice 45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Přímá spojnice 45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Přímá spojnice 46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2" name="Skupina 46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63" name="Ovál 46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4" name="Ovál 46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5" name="Ovál 46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6" name="Ovál 46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7" name="Ovál 46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8" name="Ovál 46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9" name="Ovál 46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0" name="Ovál 46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1" name="Ovál 47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2" name="Ovál 47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3" name="Ovál 47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4" name="Ovál 47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5" name="Ovál 47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6" name="Ovál 47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7" name="Ovál 47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33" name="Skupina 432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34" name="Přímá spojnice 43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Přímá spojnice 43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Přímá spojnice 43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Přímá spojnice 43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Přímá spojnice 43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Přímá spojnice 43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0" name="Skupina 43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41" name="Ovál 44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2" name="Ovál 44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3" name="Ovál 44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4" name="Ovál 44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5" name="Ovál 44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6" name="Ovál 44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7" name="Ovál 44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8" name="Ovál 44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9" name="Ovál 44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0" name="Ovál 44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1" name="Ovál 45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2" name="Ovál 45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3" name="Ovál 45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4" name="Ovál 45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5" name="Ovál 45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8" name="Skupina 417"/>
            <p:cNvGrpSpPr/>
            <p:nvPr/>
          </p:nvGrpSpPr>
          <p:grpSpPr>
            <a:xfrm>
              <a:off x="8678097" y="4235830"/>
              <a:ext cx="1152000" cy="1480954"/>
              <a:chOff x="7067741" y="2363329"/>
              <a:chExt cx="1152000" cy="1480954"/>
            </a:xfrm>
          </p:grpSpPr>
          <p:cxnSp>
            <p:nvCxnSpPr>
              <p:cNvPr id="426" name="Přímá spojnice 425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Přímá spojnice 426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Přímá spojnice 427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Přímá spojnice 428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Přímá spojnice 429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Přímá spojnice 430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" name="Skupina 418"/>
            <p:cNvGrpSpPr/>
            <p:nvPr/>
          </p:nvGrpSpPr>
          <p:grpSpPr>
            <a:xfrm flipH="1">
              <a:off x="10669781" y="4324310"/>
              <a:ext cx="1152000" cy="1480954"/>
              <a:chOff x="7067741" y="2363329"/>
              <a:chExt cx="1152000" cy="1480954"/>
            </a:xfrm>
          </p:grpSpPr>
          <p:cxnSp>
            <p:nvCxnSpPr>
              <p:cNvPr id="420" name="Přímá spojnice 419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Přímá spojnice 420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Přímá spojnice 421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Přímá spojnice 422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Přímá spojnice 423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Přímá spojnice 424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6" name="TextovéPole 615"/>
          <p:cNvSpPr txBox="1"/>
          <p:nvPr/>
        </p:nvSpPr>
        <p:spPr>
          <a:xfrm>
            <a:off x="751979" y="3753159"/>
            <a:ext cx="20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malá náplň srdce</a:t>
            </a:r>
          </a:p>
        </p:txBody>
      </p:sp>
      <p:sp>
        <p:nvSpPr>
          <p:cNvPr id="617" name="TextovéPole 616"/>
          <p:cNvSpPr txBox="1"/>
          <p:nvPr/>
        </p:nvSpPr>
        <p:spPr>
          <a:xfrm>
            <a:off x="2915816" y="3706771"/>
            <a:ext cx="236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zvýšená náplň srdce</a:t>
            </a:r>
          </a:p>
        </p:txBody>
      </p:sp>
      <p:sp>
        <p:nvSpPr>
          <p:cNvPr id="618" name="TextovéPole 617"/>
          <p:cNvSpPr txBox="1"/>
          <p:nvPr/>
        </p:nvSpPr>
        <p:spPr>
          <a:xfrm>
            <a:off x="5796136" y="3600118"/>
            <a:ext cx="236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extrémní protažení srdečního svalu</a:t>
            </a:r>
          </a:p>
        </p:txBody>
      </p:sp>
      <p:grpSp>
        <p:nvGrpSpPr>
          <p:cNvPr id="619" name="Skupina 618"/>
          <p:cNvGrpSpPr/>
          <p:nvPr/>
        </p:nvGrpSpPr>
        <p:grpSpPr>
          <a:xfrm>
            <a:off x="4788025" y="4475716"/>
            <a:ext cx="4345609" cy="1626872"/>
            <a:chOff x="6609461" y="4701043"/>
            <a:chExt cx="5026679" cy="1817785"/>
          </a:xfrm>
        </p:grpSpPr>
        <p:cxnSp>
          <p:nvCxnSpPr>
            <p:cNvPr id="620" name="Přímá spojnice 619"/>
            <p:cNvCxnSpPr/>
            <p:nvPr/>
          </p:nvCxnSpPr>
          <p:spPr>
            <a:xfrm flipH="1">
              <a:off x="7385539" y="6066514"/>
              <a:ext cx="425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Přímá spojnice 620"/>
            <p:cNvCxnSpPr/>
            <p:nvPr/>
          </p:nvCxnSpPr>
          <p:spPr>
            <a:xfrm>
              <a:off x="7704315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Přímá spojnice 621"/>
            <p:cNvCxnSpPr/>
            <p:nvPr/>
          </p:nvCxnSpPr>
          <p:spPr>
            <a:xfrm>
              <a:off x="7997611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Přímá spojnice 622"/>
            <p:cNvCxnSpPr/>
            <p:nvPr/>
          </p:nvCxnSpPr>
          <p:spPr>
            <a:xfrm>
              <a:off x="8290907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Přímá spojnice 623"/>
            <p:cNvCxnSpPr/>
            <p:nvPr/>
          </p:nvCxnSpPr>
          <p:spPr>
            <a:xfrm>
              <a:off x="8584203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Přímá spojnice 624"/>
            <p:cNvCxnSpPr/>
            <p:nvPr/>
          </p:nvCxnSpPr>
          <p:spPr>
            <a:xfrm>
              <a:off x="8877499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Přímá spojnice 625"/>
            <p:cNvCxnSpPr/>
            <p:nvPr/>
          </p:nvCxnSpPr>
          <p:spPr>
            <a:xfrm>
              <a:off x="9038670" y="5699652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Přímá spojnice 626"/>
            <p:cNvCxnSpPr/>
            <p:nvPr/>
          </p:nvCxnSpPr>
          <p:spPr>
            <a:xfrm>
              <a:off x="9361012" y="5440652"/>
              <a:ext cx="0" cy="61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Přímá spojnice 627"/>
            <p:cNvCxnSpPr/>
            <p:nvPr/>
          </p:nvCxnSpPr>
          <p:spPr>
            <a:xfrm>
              <a:off x="9199841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Přímá spojnice 628"/>
            <p:cNvCxnSpPr/>
            <p:nvPr/>
          </p:nvCxnSpPr>
          <p:spPr>
            <a:xfrm>
              <a:off x="9522183" y="5332652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Přímá spojnice 629"/>
            <p:cNvCxnSpPr/>
            <p:nvPr/>
          </p:nvCxnSpPr>
          <p:spPr>
            <a:xfrm>
              <a:off x="9683354" y="5224652"/>
              <a:ext cx="0" cy="82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Přímá spojnice 630"/>
            <p:cNvCxnSpPr/>
            <p:nvPr/>
          </p:nvCxnSpPr>
          <p:spPr>
            <a:xfrm>
              <a:off x="9844525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Přímá spojnice 631"/>
            <p:cNvCxnSpPr/>
            <p:nvPr/>
          </p:nvCxnSpPr>
          <p:spPr>
            <a:xfrm>
              <a:off x="10005696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Přímá spojnice 632"/>
            <p:cNvCxnSpPr/>
            <p:nvPr/>
          </p:nvCxnSpPr>
          <p:spPr>
            <a:xfrm>
              <a:off x="10166867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Přímá spojnice 633"/>
            <p:cNvCxnSpPr/>
            <p:nvPr/>
          </p:nvCxnSpPr>
          <p:spPr>
            <a:xfrm>
              <a:off x="10328038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Přímá spojnice 634"/>
            <p:cNvCxnSpPr/>
            <p:nvPr/>
          </p:nvCxnSpPr>
          <p:spPr>
            <a:xfrm>
              <a:off x="10489210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Přímá spojnice 635"/>
            <p:cNvCxnSpPr/>
            <p:nvPr/>
          </p:nvCxnSpPr>
          <p:spPr>
            <a:xfrm>
              <a:off x="10564605" y="5356793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Přímá spojnice 636"/>
            <p:cNvCxnSpPr/>
            <p:nvPr/>
          </p:nvCxnSpPr>
          <p:spPr>
            <a:xfrm>
              <a:off x="10667864" y="5202418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Přímá spojnice 637"/>
            <p:cNvCxnSpPr/>
            <p:nvPr/>
          </p:nvCxnSpPr>
          <p:spPr>
            <a:xfrm>
              <a:off x="10874382" y="4845043"/>
              <a:ext cx="0" cy="12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Přímá spojnice 638"/>
            <p:cNvCxnSpPr/>
            <p:nvPr/>
          </p:nvCxnSpPr>
          <p:spPr>
            <a:xfrm>
              <a:off x="11080900" y="4701043"/>
              <a:ext cx="0" cy="13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Přímá spojnice 639"/>
            <p:cNvCxnSpPr/>
            <p:nvPr/>
          </p:nvCxnSpPr>
          <p:spPr>
            <a:xfrm>
              <a:off x="11287418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Přímá spojnice 640"/>
            <p:cNvCxnSpPr/>
            <p:nvPr/>
          </p:nvCxnSpPr>
          <p:spPr>
            <a:xfrm>
              <a:off x="10771123" y="4953043"/>
              <a:ext cx="0" cy="11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Přímá spojnice 641"/>
            <p:cNvCxnSpPr/>
            <p:nvPr/>
          </p:nvCxnSpPr>
          <p:spPr>
            <a:xfrm>
              <a:off x="10977641" y="4701043"/>
              <a:ext cx="0" cy="13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Přímá spojnice 642"/>
            <p:cNvCxnSpPr/>
            <p:nvPr/>
          </p:nvCxnSpPr>
          <p:spPr>
            <a:xfrm>
              <a:off x="11184159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Přímá spojnice 643"/>
            <p:cNvCxnSpPr/>
            <p:nvPr/>
          </p:nvCxnSpPr>
          <p:spPr>
            <a:xfrm>
              <a:off x="11390677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Přímá spojnice 644"/>
            <p:cNvCxnSpPr/>
            <p:nvPr/>
          </p:nvCxnSpPr>
          <p:spPr>
            <a:xfrm>
              <a:off x="11493935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Přímá spojnice 645"/>
            <p:cNvCxnSpPr/>
            <p:nvPr/>
          </p:nvCxnSpPr>
          <p:spPr>
            <a:xfrm>
              <a:off x="7403983" y="5000543"/>
              <a:ext cx="0" cy="10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TextovéPole 646"/>
            <p:cNvSpPr txBox="1"/>
            <p:nvPr/>
          </p:nvSpPr>
          <p:spPr>
            <a:xfrm>
              <a:off x="10977641" y="6093306"/>
              <a:ext cx="61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čas</a:t>
              </a:r>
            </a:p>
          </p:txBody>
        </p:sp>
        <p:sp>
          <p:nvSpPr>
            <p:cNvPr id="648" name="TextovéPole 647"/>
            <p:cNvSpPr txBox="1"/>
            <p:nvPr/>
          </p:nvSpPr>
          <p:spPr>
            <a:xfrm>
              <a:off x="6609461" y="5137990"/>
              <a:ext cx="817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síla stahu</a:t>
              </a:r>
            </a:p>
          </p:txBody>
        </p:sp>
        <p:sp>
          <p:nvSpPr>
            <p:cNvPr id="649" name="TextovéPole 648"/>
            <p:cNvSpPr txBox="1"/>
            <p:nvPr/>
          </p:nvSpPr>
          <p:spPr>
            <a:xfrm>
              <a:off x="7783089" y="6106155"/>
              <a:ext cx="3074341" cy="41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Bowditchovy</a:t>
              </a:r>
              <a:r>
                <a:rPr lang="cs-CZ" dirty="0"/>
                <a:t> schody</a:t>
              </a:r>
            </a:p>
          </p:txBody>
        </p:sp>
      </p:grpSp>
      <p:sp>
        <p:nvSpPr>
          <p:cNvPr id="650" name="TextovéPole 649"/>
          <p:cNvSpPr txBox="1"/>
          <p:nvPr/>
        </p:nvSpPr>
        <p:spPr>
          <a:xfrm>
            <a:off x="179512" y="3076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Autoregulace stahu srdečního svalu</a:t>
            </a:r>
          </a:p>
        </p:txBody>
      </p:sp>
      <p:sp>
        <p:nvSpPr>
          <p:cNvPr id="651" name="TextovéPole 650"/>
          <p:cNvSpPr txBox="1"/>
          <p:nvPr/>
        </p:nvSpPr>
        <p:spPr>
          <a:xfrm>
            <a:off x="365912" y="6167045"/>
            <a:ext cx="855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Frekvenční jev je jakousi analogií časové sumace u kosterního svalu, </a:t>
            </a:r>
          </a:p>
          <a:p>
            <a:r>
              <a:rPr lang="cs-CZ" dirty="0"/>
              <a:t>u srdečního svalu však díky dlouhé refrakterní fázi nemůže nastat tetanický stah.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02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Řízení a regulace srdeční aktivity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46068" y="1268760"/>
            <a:ext cx="83744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Srdce pracuje automaticky, jeho činnost je pouze regulována</a:t>
            </a:r>
          </a:p>
          <a:p>
            <a:endParaRPr lang="cs-CZ" sz="2000" b="1" dirty="0"/>
          </a:p>
          <a:p>
            <a:r>
              <a:rPr lang="cs-CZ" sz="2000" b="1" dirty="0"/>
              <a:t>Ovlivnění srdce</a:t>
            </a:r>
          </a:p>
          <a:p>
            <a:r>
              <a:rPr lang="cs-CZ" sz="2000" dirty="0" err="1"/>
              <a:t>Chronotropie</a:t>
            </a:r>
            <a:r>
              <a:rPr lang="cs-CZ" sz="2000" dirty="0"/>
              <a:t> – schopnost zvýšit srdeční frekvenci</a:t>
            </a:r>
          </a:p>
          <a:p>
            <a:r>
              <a:rPr lang="cs-CZ" sz="2000" dirty="0" err="1"/>
              <a:t>Inotropie</a:t>
            </a:r>
            <a:r>
              <a:rPr lang="cs-CZ" sz="2000" dirty="0"/>
              <a:t> – schopnost zvýšení síly kontrakce</a:t>
            </a:r>
          </a:p>
          <a:p>
            <a:r>
              <a:rPr lang="cs-CZ" sz="2000" dirty="0" err="1"/>
              <a:t>Dromotropie</a:t>
            </a:r>
            <a:r>
              <a:rPr lang="cs-CZ" sz="2000" dirty="0"/>
              <a:t> – schopnost zrychlení vedení vzruchu</a:t>
            </a:r>
          </a:p>
          <a:p>
            <a:r>
              <a:rPr lang="cs-CZ" sz="2000" dirty="0" err="1"/>
              <a:t>Luzitropie</a:t>
            </a:r>
            <a:r>
              <a:rPr lang="cs-CZ" sz="2000" dirty="0"/>
              <a:t> – schopnost relaxace</a:t>
            </a:r>
          </a:p>
          <a:p>
            <a:endParaRPr lang="cs-CZ" sz="2000" dirty="0"/>
          </a:p>
          <a:p>
            <a:r>
              <a:rPr lang="cs-CZ" sz="2400" b="1" dirty="0"/>
              <a:t>Autonomní nervový systém</a:t>
            </a:r>
          </a:p>
          <a:p>
            <a:r>
              <a:rPr lang="cs-CZ" sz="2000" b="1" dirty="0"/>
              <a:t>Sympatikus</a:t>
            </a:r>
            <a:r>
              <a:rPr lang="cs-CZ" sz="2000" dirty="0"/>
              <a:t>: přímý pozitivně </a:t>
            </a:r>
            <a:r>
              <a:rPr lang="cs-CZ" sz="2000" dirty="0" err="1"/>
              <a:t>chronotropní</a:t>
            </a:r>
            <a:r>
              <a:rPr lang="cs-CZ" sz="2000" dirty="0"/>
              <a:t>, </a:t>
            </a:r>
            <a:r>
              <a:rPr lang="cs-CZ" sz="2000" dirty="0" err="1"/>
              <a:t>dromotropní</a:t>
            </a:r>
            <a:r>
              <a:rPr lang="cs-CZ" sz="2000" dirty="0"/>
              <a:t>, </a:t>
            </a:r>
            <a:r>
              <a:rPr lang="cs-CZ" sz="2000" dirty="0" err="1"/>
              <a:t>luzitropní</a:t>
            </a:r>
            <a:r>
              <a:rPr lang="cs-CZ" sz="2000" dirty="0"/>
              <a:t> a </a:t>
            </a:r>
            <a:r>
              <a:rPr lang="cs-CZ" sz="2000" dirty="0" err="1"/>
              <a:t>inotropní</a:t>
            </a:r>
            <a:r>
              <a:rPr lang="cs-CZ" sz="2000" dirty="0"/>
              <a:t> vliv</a:t>
            </a:r>
          </a:p>
          <a:p>
            <a:r>
              <a:rPr lang="cs-CZ" sz="2000" dirty="0"/>
              <a:t> </a:t>
            </a:r>
            <a:r>
              <a:rPr lang="cs-CZ" sz="2000" dirty="0">
                <a:sym typeface="Symbol"/>
              </a:rPr>
              <a:t>zvýšení minutového srdečního výdeje</a:t>
            </a:r>
            <a:endParaRPr lang="cs-CZ" sz="2000" dirty="0"/>
          </a:p>
          <a:p>
            <a:r>
              <a:rPr lang="cs-CZ" sz="2000" b="1" dirty="0" err="1"/>
              <a:t>Paraympatikus</a:t>
            </a:r>
            <a:r>
              <a:rPr lang="cs-CZ" sz="2000" b="1" dirty="0"/>
              <a:t>: </a:t>
            </a:r>
            <a:r>
              <a:rPr lang="cs-CZ" sz="2000" dirty="0"/>
              <a:t>negativně </a:t>
            </a:r>
            <a:r>
              <a:rPr lang="cs-CZ" sz="2000" dirty="0" err="1"/>
              <a:t>chronotropní</a:t>
            </a:r>
            <a:r>
              <a:rPr lang="cs-CZ" sz="2000" dirty="0"/>
              <a:t>, </a:t>
            </a:r>
            <a:r>
              <a:rPr lang="cs-CZ" sz="2000" dirty="0" err="1"/>
              <a:t>dromotropní</a:t>
            </a:r>
            <a:r>
              <a:rPr lang="cs-CZ" sz="2000" dirty="0"/>
              <a:t> a </a:t>
            </a:r>
            <a:r>
              <a:rPr lang="cs-CZ" sz="2000" dirty="0" err="1"/>
              <a:t>inotropní</a:t>
            </a:r>
            <a:r>
              <a:rPr lang="cs-CZ" sz="2000" dirty="0"/>
              <a:t> vliv (v některých případech nepřímo)</a:t>
            </a:r>
          </a:p>
          <a:p>
            <a:r>
              <a:rPr lang="cs-CZ" sz="2000" dirty="0"/>
              <a:t> </a:t>
            </a:r>
            <a:r>
              <a:rPr lang="cs-CZ" sz="2000" dirty="0">
                <a:sym typeface="Symbol"/>
              </a:rPr>
              <a:t>snížení minutového srdečního výdeje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063104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Indexy srdeční kontraktility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46068" y="836712"/>
                <a:ext cx="8374404" cy="596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Srdeční stažlivost (kontraktilita, schopnost stahu) ovlivňuje především tepový objem. Pozitivně </a:t>
                </a:r>
                <a:r>
                  <a:rPr lang="cs-CZ" sz="2000" dirty="0" err="1"/>
                  <a:t>inotropní</a:t>
                </a:r>
                <a:r>
                  <a:rPr lang="cs-CZ" sz="2000" dirty="0"/>
                  <a:t> účinek má noradrenalin z nervových sympatických zakončení v srdci, který je podpořen kolujícími katecholaminy. Vagus má nepřímý negativně </a:t>
                </a:r>
                <a:r>
                  <a:rPr lang="cs-CZ" sz="2000" dirty="0" err="1"/>
                  <a:t>inotropní</a:t>
                </a:r>
                <a:r>
                  <a:rPr lang="cs-CZ" sz="2000" dirty="0"/>
                  <a:t> účinek.</a:t>
                </a:r>
              </a:p>
              <a:p>
                <a:r>
                  <a:rPr lang="cs-CZ" sz="2000" dirty="0"/>
                  <a:t> </a:t>
                </a:r>
              </a:p>
              <a:p>
                <a:r>
                  <a:rPr lang="cs-CZ" sz="2000" dirty="0" err="1"/>
                  <a:t>Hyperkapnie</a:t>
                </a:r>
                <a:r>
                  <a:rPr lang="cs-CZ" sz="2000" dirty="0"/>
                  <a:t>, hypoxie, acidóza, chinidin, barbituráty a </a:t>
                </a:r>
                <a:r>
                  <a:rPr lang="cs-CZ" sz="2000" dirty="0" err="1"/>
                  <a:t>prokainamid</a:t>
                </a:r>
                <a:r>
                  <a:rPr lang="cs-CZ" sz="2000" dirty="0"/>
                  <a:t> potlačují srdeční stažlivost.</a:t>
                </a:r>
              </a:p>
              <a:p>
                <a:endParaRPr lang="cs-CZ" sz="2000" dirty="0"/>
              </a:p>
              <a:p>
                <a:r>
                  <a:rPr lang="cs-CZ" sz="2000" b="1" dirty="0"/>
                  <a:t>Ejekční frakce: </a:t>
                </a:r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/>
                        </a:rPr>
                        <m:t>𝑬𝑭</m:t>
                      </m:r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>
                              <a:latin typeface="Cambria Math"/>
                            </a:rPr>
                            <m:t>𝒔𝒚𝒔𝒕𝒐𝒍𝒊𝒄𝒌</m:t>
                          </m:r>
                          <m:r>
                            <a:rPr lang="cs-CZ" sz="2000" b="1" i="1">
                              <a:latin typeface="Cambria Math"/>
                            </a:rPr>
                            <m:t>ý 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𝒐𝒃𝒋𝒆𝒎</m:t>
                          </m:r>
                        </m:num>
                        <m:den>
                          <m:r>
                            <a:rPr lang="cs-CZ" sz="2000" b="1" i="1">
                              <a:latin typeface="Cambria Math"/>
                            </a:rPr>
                            <m:t>𝒆𝒏𝒅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𝒅𝒊𝒂𝒔𝒕𝒐𝒍𝒊𝒄𝒌</m:t>
                          </m:r>
                          <m:r>
                            <a:rPr lang="cs-CZ" sz="2000" b="1" i="1">
                              <a:latin typeface="Cambria Math"/>
                            </a:rPr>
                            <m:t>ý 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𝒐𝒃𝒋𝒆𝒎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  <a:p>
                <a:r>
                  <a:rPr lang="cs-CZ" sz="2000" dirty="0"/>
                  <a:t>Fyziologicky je EF okolo 70% (někde se píše o 60%). EF menší než 40% (někde se píše 30%) hovoří o systolické dysfunkci (porucha kontrakce). Takto nízká EF diagnostikuje srdeční selhání. Ale pozor, existují srdeční selhání se zachovanou EF (u koncentrické hypertrofie srdce způsobené hypertenzí a/nebo diabetem).</a:t>
                </a:r>
              </a:p>
              <a:p>
                <a:r>
                  <a:rPr lang="cs-CZ" sz="2000" dirty="0"/>
                  <a:t>EF lze zjisti fonokardiograficky na základě velikostí komory na konci systoly a na konci diastoly. Také radiologicky lze měřit objemy, ale měření doprovází zátěž způsobená radioaktivními izotopy použitými (kontrastní látka). Katetrizace a angiografie je další metodou pro měření EF. </a:t>
                </a: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8" y="836712"/>
                <a:ext cx="8374404" cy="5964325"/>
              </a:xfrm>
              <a:prstGeom prst="rect">
                <a:avLst/>
              </a:prstGeom>
              <a:blipFill rotWithShape="1">
                <a:blip r:embed="rId2"/>
                <a:stretch>
                  <a:fillRect l="-728" t="-511" r="-1310" b="-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5629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ohanka\Desktop\FRMU 2018\Prezentace\podzim téma 1 - reflexy, nystagmus, reakční doba\podklady\65600854_2411482459177139_87628786356537262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614363"/>
            <a:ext cx="644842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270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Indexy srdeční kontraktility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0" y="836712"/>
                <a:ext cx="9144000" cy="330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EF je ovlivněna nejen kontraktilitou ale i náplní srdce (</a:t>
                </a:r>
                <a:r>
                  <a:rPr lang="cs-CZ" sz="2000" dirty="0" err="1"/>
                  <a:t>Starling</a:t>
                </a:r>
                <a:r>
                  <a:rPr lang="cs-CZ" sz="2000" dirty="0"/>
                  <a:t>)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Vztah end-diastolického tlaku (EDP) a end-diastolického objemu (EDV) v klidu a při zátěži.</a:t>
                </a:r>
              </a:p>
              <a:p>
                <a:r>
                  <a:rPr lang="cs-CZ" sz="2000" dirty="0"/>
                  <a:t>Systolická dysfunkce – stoupá EDV a EDP při zátěži v porovnání s klidem</a:t>
                </a:r>
              </a:p>
              <a:p>
                <a:r>
                  <a:rPr lang="cs-CZ" sz="2000" dirty="0"/>
                  <a:t>Diastolická dysfunkce (porucha relaxace) – při zátěži EDP stoupá, ale EDV se nemění</a:t>
                </a:r>
              </a:p>
              <a:p>
                <a:r>
                  <a:rPr lang="cs-CZ" sz="2000" dirty="0"/>
                  <a:t> </a:t>
                </a:r>
              </a:p>
              <a:p>
                <a:r>
                  <a:rPr lang="cs-CZ" sz="2000" b="1" dirty="0"/>
                  <a:t>Indexy kontraktility odvozené z izovolumické fáze systoly</a:t>
                </a:r>
                <a:endParaRPr lang="cs-CZ" sz="2000" dirty="0"/>
              </a:p>
              <a:p>
                <a:r>
                  <a:rPr lang="cs-CZ" sz="2000" dirty="0"/>
                  <a:t>V praktikách jste dělali průměrnou rychlost nárůstu tlaku během izovolumické kontrakce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𝒅𝑷</m:t>
                    </m:r>
                    <m:r>
                      <a:rPr lang="cs-CZ" sz="2000" b="1" i="1">
                        <a:latin typeface="Cambria Math"/>
                      </a:rPr>
                      <m:t>/</m:t>
                    </m:r>
                    <m:r>
                      <a:rPr lang="cs-CZ" sz="2000" b="1" i="1">
                        <a:latin typeface="Cambria Math"/>
                      </a:rPr>
                      <m:t>𝒅𝒕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𝐷𝑇𝐾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𝐸𝐷𝑃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č</m:t>
                        </m:r>
                        <m:r>
                          <a:rPr lang="cs-CZ" sz="2000" i="1">
                            <a:latin typeface="Cambria Math"/>
                          </a:rPr>
                          <m:t>𝑎𝑠</m:t>
                        </m:r>
                        <m:r>
                          <a:rPr lang="cs-CZ" sz="2000" i="1">
                            <a:latin typeface="Cambria Math"/>
                          </a:rPr>
                          <m:t> </m:t>
                        </m:r>
                        <m:r>
                          <a:rPr lang="cs-CZ" sz="2000" i="1">
                            <a:latin typeface="Cambria Math"/>
                          </a:rPr>
                          <m:t>𝐼𝑉𝐾</m:t>
                        </m:r>
                      </m:den>
                    </m:f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3305520"/>
              </a:xfrm>
              <a:prstGeom prst="rect">
                <a:avLst/>
              </a:prstGeom>
              <a:blipFill rotWithShape="1">
                <a:blip r:embed="rId2"/>
                <a:stretch>
                  <a:fillRect l="-667" t="-921" b="-3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4084181" cy="32361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7590" y="41422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Častěji se však používá </a:t>
            </a:r>
            <a:r>
              <a:rPr lang="cs-CZ" b="1" dirty="0" err="1"/>
              <a:t>dP</a:t>
            </a:r>
            <a:r>
              <a:rPr lang="cs-CZ" b="1" dirty="0"/>
              <a:t>/</a:t>
            </a:r>
            <a:r>
              <a:rPr lang="cs-CZ" b="1" dirty="0" err="1"/>
              <a:t>dt</a:t>
            </a:r>
            <a:r>
              <a:rPr lang="cs-CZ" b="1" dirty="0"/>
              <a:t> </a:t>
            </a:r>
            <a:r>
              <a:rPr lang="cs-CZ" b="1" baseline="-25000" dirty="0" err="1"/>
              <a:t>max</a:t>
            </a:r>
            <a:r>
              <a:rPr lang="cs-CZ" b="1" baseline="-25000" dirty="0"/>
              <a:t> </a:t>
            </a:r>
            <a:r>
              <a:rPr lang="cs-CZ" dirty="0"/>
              <a:t>– nejvyšší rychlost nárůstu tlaku v komoře za čas Srdeční komora by měla vyvinout za krátký časový úsek dostatečný tlak, takže porucha kontraktility povede ke snižování těchto indexů. </a:t>
            </a:r>
          </a:p>
          <a:p>
            <a:r>
              <a:rPr lang="cs-CZ" i="1" dirty="0"/>
              <a:t>Pozn. d znamená diferenci (u nespojitých veličin) nebo derivaci (u spojitých veličin), takže </a:t>
            </a:r>
            <a:r>
              <a:rPr lang="cs-CZ" i="1" dirty="0" err="1"/>
              <a:t>dT</a:t>
            </a:r>
            <a:r>
              <a:rPr lang="cs-CZ" i="1" dirty="0"/>
              <a:t> znamená změnu tlaku, </a:t>
            </a:r>
            <a:r>
              <a:rPr lang="cs-CZ" i="1" dirty="0" err="1"/>
              <a:t>dt</a:t>
            </a:r>
            <a:r>
              <a:rPr lang="cs-CZ" i="1" dirty="0"/>
              <a:t> znamená změnu času. Často se využívá znaku delta </a:t>
            </a:r>
            <a:r>
              <a:rPr lang="cs-CZ" i="1" dirty="0">
                <a:sym typeface="Symbol"/>
              </a:rPr>
              <a:t>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590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680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Metody vyšetření srdce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7504" y="908720"/>
            <a:ext cx="595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Fonokardiografie – vyšetření srdečních ozev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Echokardiografie  - 2D, 3D, 4D, </a:t>
            </a:r>
            <a:r>
              <a:rPr lang="cs-CZ" sz="2400" dirty="0" err="1"/>
              <a:t>dopler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Katetrizace – měření tlaků, teploty, průtoku, objemů, biopsie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Jiné zobrazovací metody – MRI, rentgen, CT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1393"/>
          <a:stretch/>
        </p:blipFill>
        <p:spPr>
          <a:xfrm>
            <a:off x="1547664" y="3068960"/>
            <a:ext cx="4514665" cy="3771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9"/>
          <a:stretch/>
        </p:blipFill>
        <p:spPr>
          <a:xfrm>
            <a:off x="160171" y="4370186"/>
            <a:ext cx="2476500" cy="2083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93" y="3573016"/>
            <a:ext cx="3008785" cy="30087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6957"/>
            <a:ext cx="2870076" cy="28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8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anka\Desktop\FRMU 2018\Prezentace\podzim téma 1 - reflexy, nystagmus, reakční doba\podklady\70768614_2473443516314366_1199694115072114688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r="8533"/>
          <a:stretch/>
        </p:blipFill>
        <p:spPr bwMode="auto">
          <a:xfrm>
            <a:off x="273990" y="748440"/>
            <a:ext cx="8789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035756" y="97468"/>
            <a:ext cx="2618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Tak jak se cítíte?</a:t>
            </a:r>
          </a:p>
        </p:txBody>
      </p:sp>
    </p:spTree>
    <p:extLst>
      <p:ext uri="{BB962C8B-B14F-4D97-AF65-F5344CB8AC3E}">
        <p14:creationId xmlns:p14="http://schemas.microsoft.com/office/powerpoint/2010/main" val="31076233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36937" y="280986"/>
            <a:ext cx="8715375" cy="6296025"/>
            <a:chOff x="236937" y="280986"/>
            <a:chExt cx="8715375" cy="6296025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37" y="280986"/>
              <a:ext cx="8715375" cy="6296025"/>
            </a:xfrm>
            <a:prstGeom prst="rect">
              <a:avLst/>
            </a:prstGeom>
          </p:spPr>
        </p:pic>
        <p:sp>
          <p:nvSpPr>
            <p:cNvPr id="9" name="Zaoblený obdélníkový popisek 8"/>
            <p:cNvSpPr/>
            <p:nvPr/>
          </p:nvSpPr>
          <p:spPr>
            <a:xfrm>
              <a:off x="1331641" y="2213248"/>
              <a:ext cx="1125100" cy="699792"/>
            </a:xfrm>
            <a:prstGeom prst="wedgeRoundRectCallout">
              <a:avLst>
                <a:gd name="adj1" fmla="val 62200"/>
                <a:gd name="adj2" fmla="val 102129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aoblený obdélníkový popisek 9"/>
            <p:cNvSpPr/>
            <p:nvPr/>
          </p:nvSpPr>
          <p:spPr>
            <a:xfrm>
              <a:off x="2878394" y="1844824"/>
              <a:ext cx="1716232" cy="1008112"/>
            </a:xfrm>
            <a:prstGeom prst="wedgeRoundRectCallout">
              <a:avLst>
                <a:gd name="adj1" fmla="val 19848"/>
                <a:gd name="adj2" fmla="val 120743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aoblený obdélníkový popisek 10"/>
            <p:cNvSpPr/>
            <p:nvPr/>
          </p:nvSpPr>
          <p:spPr>
            <a:xfrm>
              <a:off x="6281479" y="2389828"/>
              <a:ext cx="1030737" cy="576064"/>
            </a:xfrm>
            <a:prstGeom prst="wedgeRoundRectCallout">
              <a:avLst>
                <a:gd name="adj1" fmla="val -29161"/>
                <a:gd name="adj2" fmla="val 118713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343735" y="2378478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WTF?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878393" y="1844824"/>
              <a:ext cx="171623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Máte přehozené svody, pane doktore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372200" y="2492896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WTF?</a:t>
              </a:r>
            </a:p>
          </p:txBody>
        </p:sp>
        <p:sp>
          <p:nvSpPr>
            <p:cNvPr id="12" name="Zaoblený obdélníkový popisek 11"/>
            <p:cNvSpPr/>
            <p:nvPr/>
          </p:nvSpPr>
          <p:spPr>
            <a:xfrm>
              <a:off x="4716463" y="954276"/>
              <a:ext cx="1944663" cy="1253810"/>
            </a:xfrm>
            <a:prstGeom prst="wedgeRoundRectCallout">
              <a:avLst>
                <a:gd name="adj1" fmla="val -24122"/>
                <a:gd name="adj2" fmla="val 87978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993844" y="1097448"/>
              <a:ext cx="146778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Že by blokáda </a:t>
              </a:r>
              <a:r>
                <a:rPr lang="cs-CZ" dirty="0" err="1"/>
                <a:t>Tawarova</a:t>
              </a:r>
              <a:r>
                <a:rPr lang="cs-CZ" dirty="0"/>
                <a:t> raménka?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942289" y="4725144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medik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606048" y="4582869"/>
              <a:ext cx="135086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zdravotní sestra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455693" y="4712693"/>
              <a:ext cx="1908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biomedicínský technik</a:t>
              </a: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4972984" y="3586076"/>
            <a:ext cx="782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lékař</a:t>
            </a:r>
          </a:p>
        </p:txBody>
      </p:sp>
    </p:spTree>
    <p:extLst>
      <p:ext uri="{BB962C8B-B14F-4D97-AF65-F5344CB8AC3E}">
        <p14:creationId xmlns:p14="http://schemas.microsoft.com/office/powerpoint/2010/main" val="285269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Metabolické nároky srdce - ischemie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2124" y="908720"/>
            <a:ext cx="8488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</a:t>
            </a:r>
            <a:r>
              <a:rPr lang="en-US" sz="2000" dirty="0" err="1"/>
              <a:t>anaerob</a:t>
            </a:r>
            <a:r>
              <a:rPr lang="cs-CZ" sz="2000" dirty="0" err="1"/>
              <a:t>ních</a:t>
            </a:r>
            <a:r>
              <a:rPr lang="en-US" sz="2000" dirty="0"/>
              <a:t> </a:t>
            </a:r>
            <a:r>
              <a:rPr lang="cs-CZ" sz="2000" dirty="0"/>
              <a:t>podmínek</a:t>
            </a:r>
            <a:r>
              <a:rPr lang="en-US" sz="2000" dirty="0"/>
              <a:t> (</a:t>
            </a:r>
            <a:r>
              <a:rPr lang="en-US" sz="2000" dirty="0" err="1"/>
              <a:t>isch</a:t>
            </a:r>
            <a:r>
              <a:rPr lang="cs-CZ" sz="2000" dirty="0"/>
              <a:t>é</a:t>
            </a:r>
            <a:r>
              <a:rPr lang="en-US" sz="2000" dirty="0"/>
              <a:t>mi</a:t>
            </a:r>
            <a:r>
              <a:rPr lang="cs-CZ" sz="2000" dirty="0"/>
              <a:t>e</a:t>
            </a:r>
            <a:r>
              <a:rPr lang="en-US" sz="2000" dirty="0"/>
              <a:t>) </a:t>
            </a:r>
            <a:r>
              <a:rPr lang="cs-CZ" sz="2000" dirty="0"/>
              <a:t>se </a:t>
            </a:r>
            <a:r>
              <a:rPr lang="en-US" sz="2000" dirty="0" err="1"/>
              <a:t>pyruv</a:t>
            </a:r>
            <a:r>
              <a:rPr lang="cs-CZ" sz="2000" dirty="0"/>
              <a:t>á</a:t>
            </a:r>
            <a:r>
              <a:rPr lang="en-US" sz="2000" dirty="0"/>
              <a:t>t </a:t>
            </a:r>
            <a:r>
              <a:rPr lang="cs-CZ" sz="2000" dirty="0"/>
              <a:t>redukuje na laktát</a:t>
            </a:r>
            <a:r>
              <a:rPr lang="en-US" sz="2000" dirty="0"/>
              <a:t> – </a:t>
            </a:r>
            <a:r>
              <a:rPr lang="cs-CZ" sz="2000" b="1" dirty="0"/>
              <a:t>anaerobní</a:t>
            </a:r>
            <a:r>
              <a:rPr lang="en-US" sz="2000" b="1" dirty="0"/>
              <a:t> </a:t>
            </a:r>
            <a:r>
              <a:rPr lang="en-US" sz="2000" b="1" dirty="0" err="1"/>
              <a:t>gly</a:t>
            </a:r>
            <a:r>
              <a:rPr lang="cs-CZ" sz="2000" b="1" dirty="0"/>
              <a:t>k</a:t>
            </a:r>
            <a:r>
              <a:rPr lang="en-US" sz="2000" b="1" dirty="0" err="1"/>
              <a:t>ol</a:t>
            </a:r>
            <a:r>
              <a:rPr lang="cs-CZ" sz="2000" b="1" dirty="0" err="1"/>
              <a:t>ýza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Stačí malá ischemie pro narušení metabolismu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Ztráta kontraktilní funkce, arytmie, smrt buněk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Pokles </a:t>
            </a:r>
            <a:r>
              <a:rPr lang="cs-CZ" sz="2000" dirty="0" err="1"/>
              <a:t>pomeru</a:t>
            </a:r>
            <a:r>
              <a:rPr lang="cs-CZ" sz="2000" dirty="0"/>
              <a:t> ATP/ADP,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Hromadění AMP, produkty metabolismu nejsou odstraňovány (laktát, NADH+, H+), acidóza poškozuje </a:t>
            </a:r>
            <a:br>
              <a:rPr lang="cs-CZ" sz="2000" dirty="0"/>
            </a:br>
            <a:r>
              <a:rPr lang="cs-CZ" sz="2000" dirty="0"/>
              <a:t>metabolismus a kontraktilitu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Uvolnění </a:t>
            </a:r>
            <a:r>
              <a:rPr lang="cs-CZ" sz="2000" b="1" dirty="0"/>
              <a:t>troponinu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/>
              <a:t>z cytoplazmy </a:t>
            </a:r>
            <a:r>
              <a:rPr lang="cs-CZ" sz="2000" dirty="0" err="1"/>
              <a:t>myocytů</a:t>
            </a:r>
            <a:r>
              <a:rPr lang="cs-CZ" sz="2000" dirty="0"/>
              <a:t> – </a:t>
            </a:r>
            <a:r>
              <a:rPr lang="cs-CZ" sz="2000" dirty="0" err="1"/>
              <a:t>marker</a:t>
            </a:r>
            <a:r>
              <a:rPr lang="cs-CZ" sz="2000" dirty="0"/>
              <a:t> 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Další </a:t>
            </a:r>
            <a:r>
              <a:rPr lang="cs-CZ" sz="2000" dirty="0" err="1"/>
              <a:t>markery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Kreatinin </a:t>
            </a:r>
            <a:r>
              <a:rPr lang="cs-CZ" sz="2000" dirty="0" err="1"/>
              <a:t>kynaza</a:t>
            </a:r>
            <a:r>
              <a:rPr lang="cs-CZ" sz="2000" dirty="0"/>
              <a:t> (CK)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Izoenzym </a:t>
            </a:r>
            <a:r>
              <a:rPr lang="cs-CZ" sz="2000" dirty="0" err="1"/>
              <a:t>glykogenfosforylasy</a:t>
            </a:r>
            <a:r>
              <a:rPr lang="cs-CZ" sz="2000" dirty="0"/>
              <a:t> (GPBB)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myoglobin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92" y="2921000"/>
            <a:ext cx="410051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84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rdce bakaláři BMT[20191023165239525].mdb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4853</Words>
  <Application>Microsoft Office PowerPoint</Application>
  <PresentationFormat>Předvádění na obrazovce (4:3)</PresentationFormat>
  <Paragraphs>1180</Paragraphs>
  <Slides>89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6" baseType="lpstr">
      <vt:lpstr>Arial</vt:lpstr>
      <vt:lpstr>Calibri</vt:lpstr>
      <vt:lpstr>Cambria Math</vt:lpstr>
      <vt:lpstr>Symbol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ucitel</cp:lastModifiedBy>
  <cp:revision>265</cp:revision>
  <dcterms:created xsi:type="dcterms:W3CDTF">2016-10-27T12:06:57Z</dcterms:created>
  <dcterms:modified xsi:type="dcterms:W3CDTF">2019-10-23T14:52:40Z</dcterms:modified>
</cp:coreProperties>
</file>