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92" r:id="rId32"/>
    <p:sldId id="294" r:id="rId33"/>
    <p:sldId id="297" r:id="rId34"/>
    <p:sldId id="295" r:id="rId35"/>
    <p:sldId id="298" r:id="rId36"/>
    <p:sldId id="299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9" r:id="rId54"/>
    <p:sldId id="320" r:id="rId55"/>
    <p:sldId id="321" r:id="rId56"/>
  </p:sldIdLst>
  <p:sldSz cx="12192000" cy="6858000"/>
  <p:notesSz cx="6858000" cy="9144000"/>
  <p:custDataLst>
    <p:tags r:id="rId5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AD446-2418-407A-8782-281140439CC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D8F1-6410-47A6-8BE9-7566ABF6E1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09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2FBA2-AF52-40BF-87F4-F050DAFC8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AADFAE-252A-405E-822C-423AF8AFB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65FB84-137E-45DA-B791-8B204EF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F66FB-669C-4A46-9489-51692460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2173D-3A1C-4760-AE98-50EA63BA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92274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9EAE2-F645-4EC5-954C-3C16CFF9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93AB06-B5FB-487B-B81B-FD05BA6C8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95691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2D4E0D-8999-42FC-8D77-2CDBC49A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196" y="1825624"/>
            <a:ext cx="5181600" cy="49569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BE23062-C513-465C-A5A3-85BD0487E9CC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AD4754A-5EFC-4738-BD5E-2E5F8594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54078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70463-3EB4-4A80-9A38-9B227AC8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A3F010-9CDF-46B2-A11B-4D68C3856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E9A6FA7-4FC1-42C6-AA33-73FCCC6D8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F1DF09D-DE1A-43DA-AE8B-F1E667865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A348BA7-A796-47B6-9DC2-CE4E04CD6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E9E094F-534B-4EC4-BF35-C6877834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8DB0A0E-CD12-489D-AB5C-73130DB3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1F6EAA-2688-48ED-8E19-165028CF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423968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2A326-A296-410B-8DC2-A477444D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C6DA64-32AD-4DD4-BB56-8F0151BB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2B9A68-2B4F-41F8-AE50-2B3016C7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CEA4B8-E6B0-4B1F-BE85-22F60586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65418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67AAD3-277B-41AE-86A3-D9A5DB7B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1DF57C-6875-4844-BA81-FF41C902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D9A1E8-5B52-47C7-950A-A14A91F9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888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CA583-8148-4B43-B7F6-7A9775F1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FD7F82-FBBC-47EA-8831-E38E127D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C492637-816A-4275-A37A-B0D91CCE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AD6C0F-4AE0-4714-845C-6368B888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93C3A2-469F-49F5-8AFD-03590039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B84B62-2DC2-4729-8D3F-9BA02409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4471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C6563-5549-40F3-BFD3-991097B3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B6FD9C-A8BA-4030-9CAE-55F8208E5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93871D2-1EBE-43A7-A85B-941D851A0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12166E-737C-4B2A-A962-77F79A2D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AD2E29-44BC-4401-8114-E376C284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5D8739-6E02-49E5-8EEA-51B0F54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22766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1573A-7A7C-4739-8A76-05655496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FB5A7E-1C1D-404F-9F87-204E60761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1D1249-F521-4767-8811-A7E802C3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030F4B-B1CB-4E2B-AD0A-6504A047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908FE5-70F2-4B94-82F1-BD93193A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566900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6E4660F-3C2F-4DDF-9501-F3180736A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622985-374A-4B5A-A145-10A2C7F5A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CCA352-0DC5-4575-8CDA-62AD9158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CCB791-92E6-4B14-ACD0-AA30D78A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4E182C-C53C-4D49-A9E3-22A48155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3490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4516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76599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2495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85257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851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7990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7E114-9460-46B7-B3C5-F043286F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10769-89F1-44B9-8B40-8CC28261D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587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9A065-4F15-4F70-A6CE-22D41AD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halfFrame">
            <a:avLst>
              <a:gd name="adj1" fmla="val 5874"/>
              <a:gd name="adj2" fmla="val 58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BE2D859-F33B-4374-97F8-325DE739B84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1930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B6410-B336-43B5-AD28-56FCE969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445F8B-A74D-4A9A-A299-5002317C2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BE39C-5D4F-4DB7-B010-23560BA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BCA324-2FED-4E27-B41E-E6AF7FF6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AF3AEA-9370-442D-92B3-83DCD14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74678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97A56E-7013-4C62-9AA7-7C002B67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E888FA-2076-4430-81D5-CE4F7735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53A837-F4C5-483E-B7AB-B6589812B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6FD9A-1D06-450D-B748-50EF61D37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5A629-313B-4137-85E9-8C0ACA868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D859-F33B-4374-97F8-325DE739B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8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ransition spd="slow">
    <p:comb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565E5-0C05-440F-845A-FF7354ECD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985" y="1783959"/>
            <a:ext cx="5577839" cy="2889114"/>
          </a:xfrm>
        </p:spPr>
        <p:txBody>
          <a:bodyPr anchor="b"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Mýty ve výživě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A0D985-90D5-466F-BE64-3AFFED99F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5985" y="4767518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</a:rPr>
              <a:t>Mgr. Filip </a:t>
            </a:r>
            <a:r>
              <a:rPr lang="cs-CZ" sz="2000" dirty="0" err="1">
                <a:solidFill>
                  <a:schemeClr val="bg1"/>
                </a:solidFill>
              </a:rPr>
              <a:t>Martník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http://jedecouvrelinformatique.com/wp-content/uploads/2013/02/question_importante.png">
            <a:extLst>
              <a:ext uri="{FF2B5EF4-FFF2-40B4-BE49-F238E27FC236}">
                <a16:creationId xmlns:a16="http://schemas.microsoft.com/office/drawing/2014/main" id="{24497FC0-A63F-49DE-9DFF-B8A17615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" y="489204"/>
            <a:ext cx="3947492" cy="4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1115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oleje a tuky">
            <a:extLst>
              <a:ext uri="{FF2B5EF4-FFF2-40B4-BE49-F238E27FC236}">
                <a16:creationId xmlns:a16="http://schemas.microsoft.com/office/drawing/2014/main" id="{EF524DC4-9603-470D-9FC6-3B99632DE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39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Mýty o tucích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5467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Všechny tuky jsou špatné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 tukům s negativním účinkem patří zejména tuky obsahující trans mastné kyseliny, a dále ani tuk kokosový, palmojádrový a palmový nebo sádlo a máslo pro vyšší obsah nasycených mastných kyselin a proto bychom měli jejich příjem omezovat. </a:t>
            </a:r>
          </a:p>
          <a:p>
            <a:r>
              <a:rPr lang="cs-CZ" dirty="0"/>
              <a:t>Pozitivně působí rybí tuky (oleje) a z rostlinných tuků – olej řepkový a olivový, méně významně i další oleje.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766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Rostlinné tuky jsou zdravé, živočišné nezdravé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 rostlinných tuků nemá z pohledu výživy vhodné složení tuk kokosový, palmojádrový a palmový, případně tuky obsahující vyšší množství trans nenasycených mastných kyselin. </a:t>
            </a:r>
          </a:p>
          <a:p>
            <a:r>
              <a:rPr lang="cs-CZ" dirty="0"/>
              <a:t>Z živočišných tuků jsou pro zdraví prospěšné tuky z ryb. Samozřejmě záleží i na množství které zkonzumujeme.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361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Zdravá strava a konzumace tuků se vylučují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Zdravá strava musí obsahovat tuky, protože jsou nositelem v tuku rozpustných vitaminů, rostlinných sterolů a dalších ochranných látek a jsou zdrojem esenciálních (nezbytných) mastných kyselin.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4664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chci hubnout, nesmím jíst žádný tuk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při hubnutí jsou tuky důležité, protože jsou nositelem v tuku rozpustných vitaminů, rostlinných sterolů a dalších ochranných látek a jsou zdrojem esenciálních (nezbytných) mastných kyselin. </a:t>
            </a:r>
          </a:p>
          <a:p>
            <a:r>
              <a:rPr lang="cs-CZ" dirty="0"/>
              <a:t>Příjem tuků ve stravě by neměl klesnout pod 20 % z celkového energetického příjmu tj. cca pod 45 g za den.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1974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Rafinace ničí oleje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Procesu rafinace se v laické veřejnosti nejvíce vytýká vysoká teplota nad 180°C při odstraňování nežádoucích pachových složek. Proces však probíhá za vakua a k oxidaci oleje v podstatě nedochází. </a:t>
            </a:r>
          </a:p>
          <a:p>
            <a:pPr fontAlgn="base"/>
            <a:r>
              <a:rPr lang="cs-CZ" dirty="0"/>
              <a:t>Při rafinaci se naopak některé oxidační produkty odstraňují. Peroxidové číslo rafinovaného oleje, ukazující na obsah primárních produktů oxidace, je nižší než u olejů lisovaných za studena.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9379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Kokosový tuk je zdravý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 všech informací, které se k nám dostávají z médií o kokosovém tuku je pravdivá pouze ta, že kokosový tuk je tepelně stabilní. </a:t>
            </a:r>
          </a:p>
          <a:p>
            <a:r>
              <a:rPr lang="cs-CZ" dirty="0"/>
              <a:t>Složení mastných kyselin je z hlediska výživového nevhodné, zejména z pohledu vlivu na krevní lipidy, protože obsahuje přes </a:t>
            </a:r>
            <a:br>
              <a:rPr lang="cs-CZ" dirty="0"/>
            </a:br>
            <a:r>
              <a:rPr lang="cs-CZ" dirty="0"/>
              <a:t>90 % nasycených mastných kyselin a poměrně velké množství kyseliny laurové, </a:t>
            </a:r>
            <a:r>
              <a:rPr lang="cs-CZ" dirty="0" err="1"/>
              <a:t>myristové</a:t>
            </a:r>
            <a:r>
              <a:rPr lang="cs-CZ" dirty="0"/>
              <a:t> a palmitové, které významně zvyšují hladinu krevního cholesterolu. </a:t>
            </a:r>
          </a:p>
          <a:p>
            <a:r>
              <a:rPr lang="cs-CZ" dirty="0"/>
              <a:t>Kokosový tuk s výraznou převahou nasycených mastných kyselin je zdrojem energie jako jiné tuky. Pokud by však někdo nahrazoval kokosovým tukem příjem jiných olejů, dostal by se do deficitu příjmu esenciálních mastných kyselin.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227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Řepkový olej je podřadné kvality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 je pravdou. </a:t>
            </a:r>
          </a:p>
          <a:p>
            <a:r>
              <a:rPr lang="cs-CZ" dirty="0"/>
              <a:t>Z pohledu výživy i šíře kuchyňského uplatnění je řepkový olej ideální volbou. Mezi odborníky na výživu na celém světě jednoznačně převládá názor, že řepkový olej je z hlediska skladby mastných kyselin a jejich vzájemného poměru jedním z nejvhodnějších rostlinných olejů pro lidskou spotřebu. </a:t>
            </a:r>
          </a:p>
          <a:p>
            <a:r>
              <a:rPr lang="cs-CZ" dirty="0"/>
              <a:t>Podle některých výživových kritérií řepkový olej dokonce překonává i vysoce ceněný olej olivový.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002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Řepkový olej obsahuje nebezpečnou kyselinu erukovou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Řepkový olej obsahuje nepatrné a zdraví naprosto neškodné množství kyseliny erukové. </a:t>
            </a:r>
          </a:p>
          <a:p>
            <a:r>
              <a:rPr lang="cs-CZ" dirty="0"/>
              <a:t>Vyrábí se zásadně z odrůd označovaných jako </a:t>
            </a:r>
            <a:r>
              <a:rPr lang="cs-CZ" dirty="0" err="1"/>
              <a:t>bezerukové</a:t>
            </a:r>
            <a:r>
              <a:rPr lang="cs-CZ" dirty="0"/>
              <a:t> či </a:t>
            </a:r>
            <a:r>
              <a:rPr lang="cs-CZ" dirty="0" err="1"/>
              <a:t>nízkoerukové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853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Dnešní margaríny se neliší od margarínů, které se používaly v době krize jako náhražky másla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Dnešní margaríny mají zcela jiné složení – příznivé složení mastných kyselin a některé jsou obohacovány o vitaminy rozpustné v tucích, případně o rostlinné steroly. </a:t>
            </a:r>
          </a:p>
          <a:p>
            <a:r>
              <a:rPr lang="cs-CZ" dirty="0"/>
              <a:t>I jejich senzorické vlastnosti jsou jiné – příznivější chuť a vůně i roztíratelnost.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4788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Výživový mýtus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Dezinformace či polopravda o výživě, která je šířena mezi veřejnost.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2761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Ã½sledek obrÃ¡zku pro mlÃ©ko a mlÃ©ÄnÃ© vÃ½robky">
            <a:extLst>
              <a:ext uri="{FF2B5EF4-FFF2-40B4-BE49-F238E27FC236}">
                <a16:creationId xmlns:a16="http://schemas.microsoft.com/office/drawing/2014/main" id="{061873D5-F370-4A4E-87B2-89E96F7BB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/>
              <a:t>Mýty o mléce a mléčných výrobcích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04470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Mléko zahleňuje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Mléko vytváří na sliznici trávicího traktu ochranný film (emulze tuku a vody), který se po velmi krátké době trávením rozkládá na základní živiny. </a:t>
            </a:r>
          </a:p>
          <a:p>
            <a:r>
              <a:rPr lang="cs-CZ" dirty="0"/>
              <a:t>V minulosti se naopak této vlastnosti mléka využívalo při léčbě zánětlivých onemocnění trávicího traktu.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594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Mléko není pro člověka vhodné. Člověk je jediný savec, který pije mléko jiného savce.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Člověk je živočišným druhem, jehož stravování se od jiných savců podstatně liší a je jediným, jehož mládě vyžaduje velmi dlouhou péči. </a:t>
            </a:r>
          </a:p>
          <a:p>
            <a:r>
              <a:rPr lang="cs-CZ" dirty="0"/>
              <a:t>Lidský druh vstřebává potřebné množství vápníku právě a nejsnáze z kravského mléka, a to po celý život. Pokud má člověk potíže s trávením kravského mléka, jedná se o anomálii jedince, nikoliv lidského druhu. </a:t>
            </a:r>
          </a:p>
          <a:p>
            <a:r>
              <a:rPr lang="cs-CZ" dirty="0"/>
              <a:t>Tato tzv. „laktózová intolerance“ se vyskytuje v průměru jen asi  u 8–10 % české populace. Výzkumy navíc dokazují, že lidská evoluce za posledních pět tisíc let udělala největší skok v lidské historii a velmi se zrychlila.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045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Trvanlivé mléko obsahuje </a:t>
            </a:r>
            <a:r>
              <a:rPr lang="cs-CZ" dirty="0" err="1"/>
              <a:t>konzervanty</a:t>
            </a:r>
            <a:r>
              <a:rPr lang="cs-CZ" dirty="0"/>
              <a:t>, tzv. „éčka“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výrobě trvanlivého mléka se v žádném případě do mléka přídatné látky nedávají!</a:t>
            </a:r>
          </a:p>
          <a:p>
            <a:r>
              <a:rPr lang="cs-CZ" dirty="0"/>
              <a:t>Trvanlivost je dosažena výlučně díky tepelnému ošetření – v případě trvanlivého mléka metodě UHT a pak také díky speciálnímu složení obalu, který zabraňuje přístupu světla a vzduchu. </a:t>
            </a:r>
          </a:p>
          <a:p>
            <a:r>
              <a:rPr lang="cs-CZ" dirty="0"/>
              <a:t>Ani v případě výroby čerstvého pasterovaného mléka nejsou používány jakékoliv </a:t>
            </a:r>
            <a:r>
              <a:rPr lang="cs-CZ" dirty="0" err="1"/>
              <a:t>konzervanty</a:t>
            </a:r>
            <a:r>
              <a:rPr lang="cs-CZ" dirty="0"/>
              <a:t>. </a:t>
            </a:r>
          </a:p>
          <a:p>
            <a:r>
              <a:rPr lang="cs-CZ" dirty="0"/>
              <a:t>Kratší doba udržitelnosti je dána pouze nižší teplotou ošetření.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2290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Mléko a další mléčné výrobky zdrojem mnoha zdravotních komplikací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vápníku mléko obsahuje také řadu vitamínů A, D,  B</a:t>
            </a:r>
            <a:r>
              <a:rPr lang="cs-CZ" baseline="-25000" dirty="0"/>
              <a:t>12</a:t>
            </a:r>
            <a:r>
              <a:rPr lang="cs-CZ" dirty="0"/>
              <a:t>, nebo B</a:t>
            </a:r>
            <a:r>
              <a:rPr lang="cs-CZ" baseline="-25000" dirty="0"/>
              <a:t>1</a:t>
            </a:r>
            <a:r>
              <a:rPr lang="cs-CZ" dirty="0"/>
              <a:t>. Mléko také obsahuje selen, který zpomaluje proces stárnutí a přispívá k ochraně imunitního systému. </a:t>
            </a:r>
          </a:p>
          <a:p>
            <a:r>
              <a:rPr lang="cs-CZ" dirty="0"/>
              <a:t>Příznivci mléka proto tvrdí, že například zakysané výrobky upravují poruchy trávení, chrání před infekcemi nebo třeba zlepšují pleť. </a:t>
            </a:r>
          </a:p>
          <a:p>
            <a:r>
              <a:rPr lang="cs-CZ" dirty="0"/>
              <a:t>Pití mléka není vhodné ke konzumaci pouze pro osoby s alergií na mléčnou bílkovinu či u osob s nesnášenlivostí mléčného cukru.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970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Čerstvé mléko je zdravější než trvanlivé. Trvanlivé mléko navíc neobsahuje žádné vitamíny a minerály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Obsahy proteinů, vitamínů a minerálů se téměř neliší! </a:t>
            </a:r>
          </a:p>
          <a:p>
            <a:r>
              <a:rPr lang="cs-CZ" dirty="0"/>
              <a:t>Tepelným ošetřením se z mléka ztrácí maximálně 10 % výživných látek. </a:t>
            </a:r>
          </a:p>
          <a:p>
            <a:r>
              <a:rPr lang="cs-CZ" dirty="0"/>
              <a:t>Tepelně neošetřené (čerstvě nadojené) mléko může navíc obsahovat choroboplodné zárodky. </a:t>
            </a:r>
          </a:p>
          <a:p>
            <a:r>
              <a:rPr lang="cs-CZ" dirty="0"/>
              <a:t>Naproti tomu u trvanlivého a pasterizovaného mléka je garantováno, že je bezpečné, a žádné choroboplodné zárodky neobsahuje.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219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Mléko obsahuje hormony a antibiotika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853510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Mléko z obchodu je ředěné vodou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084647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Mléko „přímo od krávy“ je nejzdravější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271365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Tavené sýry jsou odkladištěm zbytků a závadných sýrů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Přídatné látky, v tomto případě tzv. tavicí neboli </a:t>
            </a:r>
            <a:r>
              <a:rPr lang="cs-CZ" dirty="0" err="1"/>
              <a:t>emulzifikační</a:t>
            </a:r>
            <a:r>
              <a:rPr lang="cs-CZ" dirty="0"/>
              <a:t> soli, jsou nutnou komponentou surovinové skladby tavených sýrů, bez jejichž aplikace bychom tavený sýr stěží vyrobili.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2704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šíří?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Potravinářské firmy</a:t>
            </a:r>
          </a:p>
          <a:p>
            <a:pPr lvl="1"/>
            <a:r>
              <a:rPr lang="cs-CZ" dirty="0"/>
              <a:t>konkurenční boj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Výrobci a prodejci doplňků stravy</a:t>
            </a:r>
          </a:p>
          <a:p>
            <a:pPr lvl="1"/>
            <a:r>
              <a:rPr lang="cs-CZ" dirty="0"/>
              <a:t>za účelem zvýšení prodeje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Novináři</a:t>
            </a:r>
          </a:p>
          <a:p>
            <a:pPr lvl="1"/>
            <a:r>
              <a:rPr lang="cs-CZ" dirty="0"/>
              <a:t>chtějí zveřejnit senzační zprávy a presentují pak většinou informace vytržené z kontextu nebo špatně interpretované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Výživoví (nutriční poradci)</a:t>
            </a:r>
          </a:p>
          <a:p>
            <a:pPr lvl="1"/>
            <a:r>
              <a:rPr lang="cs-CZ" dirty="0"/>
              <a:t>často fungující jako prodejci doplňků stravy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Lidé vzdělaní v příslušných oborech</a:t>
            </a:r>
          </a:p>
          <a:p>
            <a:pPr lvl="1"/>
            <a:r>
              <a:rPr lang="cs-CZ" dirty="0"/>
              <a:t>jejich chybné informace mají původ v nedostatečných znalostech, čerpání z neseriózních zdrojů nebo patří k zastáncům alternativních směrů výživy až k fanatikům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971247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v tavených sýrech mají nižší biologickou hodnotu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319196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Tavené sýry obsahují laciné margarín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Tento výrok je nejenom nepravdivý, ale dokonce i nesmyslný. </a:t>
            </a:r>
          </a:p>
          <a:p>
            <a:r>
              <a:rPr lang="cs-CZ" dirty="0"/>
              <a:t>Tavený sýr je mléčný výrobek, který s výjimkou ochucovacích přísad může obsahovat pouze základní mléčné složky.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3619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Trvanlivost jogurtů je 2–3 dny, maximálně jeden týden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Jogurt patří mezi fermentované výrobky, ve kterých jsou používány přesně definované ušlechtilé mikroorganismy za účelem přeměny mléčného cukru laktózy na jiné přírodní látky, které přirozeným způsobem prodlužují trvanlivost původní potraviny.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1365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Jogurt s trvanlivostí jeden měsíc musí obsahovat </a:t>
            </a:r>
            <a:r>
              <a:rPr lang="cs-CZ" dirty="0" err="1"/>
              <a:t>konzervanty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975210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 všechny jogurty obsahují živé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Mlékárenským odborníkům a pracovníkům kontrolních institucí je dobře známa definice jogurtu zakotvená v naší legislativě, která vyžaduje přítomnost živé jogurtové mikroflóry v přesně definovaném množství na konci data trvanlivosti jogurtu (nejméně 10 miliónů/g).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8584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Jogurty jsou vyráběny z pasterovaného mléka, musí být tudíž mrtvé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pasteraci mléka, jako vstupní suroviny, se do takto prvotně ošetřeného mléka přidává živá ušlechtilá jogurtová mikroflóra, která je zodpovědná za proces fermentace a následný vznik požadované konzistence a chuti výrobku.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448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ovoce a zelenina">
            <a:extLst>
              <a:ext uri="{FF2B5EF4-FFF2-40B4-BE49-F238E27FC236}">
                <a16:creationId xmlns:a16="http://schemas.microsoft.com/office/drawing/2014/main" id="{1949C492-4A84-466F-BB34-73FA0613C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4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800" dirty="0"/>
              <a:t>Mýty o ovoci a zelenině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41857"/>
      </p:ext>
    </p:extLst>
  </p:cSld>
  <p:clrMapOvr>
    <a:masterClrMapping/>
  </p:clrMapOvr>
  <p:transition spd="slow"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Konzervací se všechny zdraví prospěšné látky zničí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Vysoká biologická hodnota je charakteristická pro ovoce a zeleninu v čerstvém, syrovém stavu. </a:t>
            </a:r>
          </a:p>
          <a:p>
            <a:r>
              <a:rPr lang="cs-CZ" dirty="0"/>
              <a:t>Opracováním stejně jako dlouhodobým skladováním obsah výživově a senzoricky významných složek klesá. Asi nejvíce je s konzumací ovoce a zeleniny spojován vitamin C.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2898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Špenát obsahuje hodně železa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Špenát je opravdu bohatým zdrojem železa (1,3 – 7,7 mg /100 g), jeho obsah se ale zásadně neliší od některých dalších druhů zeleniny.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9162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Brambory obsahují hodně tuku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Brambory jako takové obsahují tuku velmi málo (asi 0,1 %), vysoký obsah tuku se nachází ve smažených výrobcích z brambor (obsah tuku cca 40 %)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623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SouvisejÃ­cÃ­ obrÃ¡zek">
            <a:extLst>
              <a:ext uri="{FF2B5EF4-FFF2-40B4-BE49-F238E27FC236}">
                <a16:creationId xmlns:a16="http://schemas.microsoft.com/office/drawing/2014/main" id="{83BDD915-F5CD-4691-97A7-CEDA3592F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97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800" dirty="0"/>
              <a:t>Mýty o obilovinách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4902"/>
      </p:ext>
    </p:extLst>
  </p:cSld>
  <p:clrMapOvr>
    <a:masterClrMapping/>
  </p:clrMapOvr>
  <p:transition spd="slow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Voskované ovoce je nebezpečné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Voskování ovoce se provádí za účelem snížení ztráty vody odparem a prodloužení čerstvosti ovoce. </a:t>
            </a:r>
          </a:p>
          <a:p>
            <a:r>
              <a:rPr lang="cs-CZ" dirty="0"/>
              <a:t>Dalším důvodem jsou i estetické důvody. Používané vosky jsou schválené a zdraví neškodné. </a:t>
            </a:r>
          </a:p>
          <a:p>
            <a:r>
              <a:rPr lang="cs-CZ" dirty="0"/>
              <a:t>Voskové látky se na povrchu některých odrůd ovoce vyskytují i zcela přirozeně.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8405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mASO">
            <a:extLst>
              <a:ext uri="{FF2B5EF4-FFF2-40B4-BE49-F238E27FC236}">
                <a16:creationId xmlns:a16="http://schemas.microsoft.com/office/drawing/2014/main" id="{37328329-4DAC-47AE-B5BB-515B1A282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125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2021" y="2990856"/>
            <a:ext cx="3852041" cy="2075131"/>
          </a:xfrm>
        </p:spPr>
        <p:txBody>
          <a:bodyPr>
            <a:normAutofit/>
          </a:bodyPr>
          <a:lstStyle/>
          <a:p>
            <a:r>
              <a:rPr lang="cs-CZ" sz="4400" dirty="0"/>
              <a:t>Mýty o mase a masných výrobcích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72409"/>
      </p:ext>
    </p:extLst>
  </p:cSld>
  <p:clrMapOvr>
    <a:masterClrMapping/>
  </p:clrMapOvr>
  <p:transition spd="slow">
    <p:comb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Maso je plné přidaných antibiotik a růstových hormonů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172677"/>
      </p:ext>
    </p:extLst>
  </p:cSld>
  <p:clrMapOvr>
    <a:masterClrMapping/>
  </p:clrMapOvr>
  <p:transition spd="slow"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Barva masa musí být vždy červená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Barva baleného masa je zavádějícím ukazatelem při hodnocení jeho stavu. </a:t>
            </a:r>
          </a:p>
          <a:p>
            <a:r>
              <a:rPr lang="cs-CZ" dirty="0"/>
              <a:t>Balené maso totiž může dosahovat různých, i zdánlivě nepřirozených odstínů šedé, hnědé nebo až nazelenalé barvy, ačkoliv je naprosto v pořádku. </a:t>
            </a:r>
          </a:p>
          <a:p>
            <a:r>
              <a:rPr lang="cs-CZ" dirty="0"/>
              <a:t>Například vakuově balené maso, které vlivem nedostupnosti vzdušného kyslíku přichází o svoji přirozenou červenou barvu. Tento jev je ovšem vratný a maso se chvíli po otevření balíčku opět začervená.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502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Jedině čerstvé maso je dobré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To, co je u jedné potraviny zcela oprávněný požadavek, ale nemusí platit u jiné. Obzvlášť u většiny druhů masa to neplatí. </a:t>
            </a:r>
          </a:p>
          <a:p>
            <a:r>
              <a:rPr lang="cs-CZ" dirty="0"/>
              <a:t>Maso se ze svaloviny poraženého zvířete stává senzoricky příjemným až po procesu vyzrání.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94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Kuřecí maso je méně tučné než maso vepřové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 tuku záleží na části těla, kterou konzumujeme. Kuřecí stehno s kůží může mít až 20 % tuku a naopak vepřová kýta má 3–10 % tuku.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5124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Hovězí způsobuje rakovinu, obzvláště rakovinu tlustého střeva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27125"/>
      </p:ext>
    </p:extLst>
  </p:cSld>
  <p:clrMapOvr>
    <a:masterClrMapping/>
  </p:clrMapOvr>
  <p:transition spd="slow">
    <p:comb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Játra a další vnitřnosti jsou jedovaté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758227"/>
      </p:ext>
    </p:extLst>
  </p:cSld>
  <p:clrMapOvr>
    <a:masterClrMapping/>
  </p:clrMapOvr>
  <p:transition spd="slow"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 naší stravě je obsaženo mnoho bílkovin, je třeba vynechat maso (i ve výživě dětí)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většiny lidí v ČR příjem bílkovin nepřekračuje doporučené dávky.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9177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visejÃ­cÃ­ obrÃ¡zek">
            <a:extLst>
              <a:ext uri="{FF2B5EF4-FFF2-40B4-BE49-F238E27FC236}">
                <a16:creationId xmlns:a16="http://schemas.microsoft.com/office/drawing/2014/main" id="{A139FD0A-E7AA-43C4-8667-911307C55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dirty="0"/>
              <a:t>Mýty o „éčkách“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635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Produkty z obilovin, jako je chléb, těstoviny a rýže, způsobují přibírání.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Konzumace potravin s vyšším obsahem sacharidů může vést při </a:t>
            </a: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nedostatečném</a:t>
            </a:r>
            <a:r>
              <a:rPr lang="cs-CZ" dirty="0"/>
              <a:t> energetickém výdeji (nedostatek pohybu, přejídání se apod.) k nadváze až obezitě. </a:t>
            </a:r>
          </a:p>
          <a:p>
            <a:r>
              <a:rPr lang="cs-CZ" dirty="0"/>
              <a:t>Obiloviny jsou zdrojem rychle stravitelného škrobu (škrob je pohotovým zdrojem energie ve formě glukózy), v menší míře jsou v obilovinách obsaženy jednoduché cukry (maltóza, glukóza). </a:t>
            </a:r>
          </a:p>
          <a:p>
            <a:r>
              <a:rPr lang="cs-CZ" dirty="0"/>
              <a:t>Některé obiloviny (ječmen, oves a i žito) obsahují nezanedbatelné množství neškrobových polysacharidů – vlákniny. </a:t>
            </a:r>
          </a:p>
          <a:p>
            <a:r>
              <a:rPr lang="cs-CZ" dirty="0"/>
              <a:t>Vláknina má také vliv na snížení energetické hodnoty pekařského výrobku.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220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Všechny přídatné látky s kódem </a:t>
            </a:r>
            <a:r>
              <a:rPr lang="cs-CZ" dirty="0" err="1"/>
              <a:t>Exxx</a:t>
            </a:r>
            <a:r>
              <a:rPr lang="cs-CZ" dirty="0"/>
              <a:t> jsou škodlivé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301714"/>
      </p:ext>
    </p:extLst>
  </p:cSld>
  <p:clrMapOvr>
    <a:masterClrMapping/>
  </p:clrMapOvr>
  <p:transition spd="slow">
    <p:comb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Éčka maskují nekvalitní potraviny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Úkolem éček je zlepšení nutriční jakosti (fortifikace, obohacování), eliminace technologických ztrát mikroelementů), zvýšení technologické jakosti a zvýšení senzorické jakosti.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454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Éčka jsou jen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Syntetická aditiva tvoří minoritní část aditiv. Většina těchto látek byla připravena extrakcí z biologického materiálu, kvasnou cestou nebo jiným biologickým zpracováním  biologicky aktivní suroviny.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916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 rovná se </a:t>
            </a:r>
            <a:r>
              <a:rPr lang="cs-CZ" dirty="0" err="1"/>
              <a:t>konzervant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dva rozdílné spolu související pojmy.  </a:t>
            </a:r>
          </a:p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Konzervant</a:t>
            </a:r>
            <a:r>
              <a:rPr lang="cs-CZ" dirty="0"/>
              <a:t> je přírodní nebo syntetická chemická látka přidávaná do potraviny (označení E200 až E299), aby se zabránilo nebo omezilo nežádoucím  chemickým přeměnám nebo rozkladu mikrobiálním působením. </a:t>
            </a:r>
          </a:p>
          <a:p>
            <a:pPr lvl="1"/>
            <a:r>
              <a:rPr lang="cs-CZ" dirty="0"/>
              <a:t>ke konzervaci jídla se používají nejčastěji antimikrobiální látky, které brání mikroorganismům a houbám v rozkladu sacharidů obsažených v potravě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Konzerva</a:t>
            </a:r>
            <a:r>
              <a:rPr lang="cs-CZ" dirty="0"/>
              <a:t> je potravinářský výrobek s prodlouženou trvanlivostí.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186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Která ze zmíněných látek nemá kód 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Riboflavin			</a:t>
            </a:r>
          </a:p>
          <a:p>
            <a:r>
              <a:rPr lang="cs-CZ" dirty="0" err="1"/>
              <a:t>Indigotin</a:t>
            </a:r>
            <a:r>
              <a:rPr lang="cs-CZ" dirty="0"/>
              <a:t>			</a:t>
            </a:r>
          </a:p>
          <a:p>
            <a:r>
              <a:rPr lang="cs-CZ" dirty="0"/>
              <a:t>Karamel		</a:t>
            </a:r>
          </a:p>
          <a:p>
            <a:r>
              <a:rPr lang="cs-CZ" dirty="0"/>
              <a:t>Lykopen			</a:t>
            </a:r>
          </a:p>
          <a:p>
            <a:r>
              <a:rPr lang="cs-CZ" dirty="0"/>
              <a:t>Benzoan sodný		</a:t>
            </a:r>
          </a:p>
          <a:p>
            <a:r>
              <a:rPr lang="cs-CZ" dirty="0"/>
              <a:t>Kyselina mléčná		</a:t>
            </a:r>
          </a:p>
          <a:p>
            <a:r>
              <a:rPr lang="cs-CZ" dirty="0"/>
              <a:t>Kyselina askorbová	</a:t>
            </a:r>
          </a:p>
          <a:p>
            <a:r>
              <a:rPr lang="cs-CZ" dirty="0"/>
              <a:t>Agar			</a:t>
            </a:r>
          </a:p>
          <a:p>
            <a:r>
              <a:rPr lang="cs-CZ" dirty="0"/>
              <a:t>Xylitol			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0BA2C6-FFB9-48D4-8C28-5A23EC87D1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E101</a:t>
            </a:r>
          </a:p>
          <a:p>
            <a:r>
              <a:rPr lang="cs-CZ" dirty="0"/>
              <a:t>E132</a:t>
            </a:r>
          </a:p>
          <a:p>
            <a:r>
              <a:rPr lang="cs-CZ" dirty="0"/>
              <a:t>E150</a:t>
            </a:r>
          </a:p>
          <a:p>
            <a:r>
              <a:rPr lang="cs-CZ" dirty="0"/>
              <a:t>E160d</a:t>
            </a:r>
          </a:p>
          <a:p>
            <a:r>
              <a:rPr lang="cs-CZ" dirty="0"/>
              <a:t>E211</a:t>
            </a:r>
          </a:p>
          <a:p>
            <a:r>
              <a:rPr lang="cs-CZ" dirty="0"/>
              <a:t>E270</a:t>
            </a:r>
          </a:p>
          <a:p>
            <a:r>
              <a:rPr lang="cs-CZ" dirty="0"/>
              <a:t>E300</a:t>
            </a:r>
          </a:p>
          <a:p>
            <a:r>
              <a:rPr lang="cs-CZ" dirty="0"/>
              <a:t>E406</a:t>
            </a:r>
          </a:p>
          <a:p>
            <a:r>
              <a:rPr lang="cs-CZ" dirty="0"/>
              <a:t>E967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745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649230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Tmavé pečivo je zdravější než světlé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 tmavé pečivo se označuje pečivo vyrobené z výše vymleté, tmavé („zadní mouky“), s vyšším obsahem vlákniny, minerálních látek (popelovin) a vitaminů (zejména skupiny B) a dalších biologicky aktivních látek (</a:t>
            </a:r>
            <a:r>
              <a:rPr lang="cs-CZ" dirty="0" err="1"/>
              <a:t>lignany</a:t>
            </a:r>
            <a:r>
              <a:rPr lang="cs-CZ" dirty="0"/>
              <a:t>, </a:t>
            </a:r>
            <a:r>
              <a:rPr lang="cs-CZ" dirty="0" err="1"/>
              <a:t>alkylresorcinoly</a:t>
            </a:r>
            <a:r>
              <a:rPr lang="cs-CZ" dirty="0"/>
              <a:t> apod.).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Pokud je pečivo opravdu vyrobené z této výše vymleté mouky, tak může být oproti pečivu vyrobenému ze světlé (bílé) mouky „zdravější“. </a:t>
            </a:r>
          </a:p>
          <a:p>
            <a:r>
              <a:rPr lang="cs-CZ" dirty="0"/>
              <a:t>Často však bývá jako tmavé pečivo vykazováno světlé (nejčastěji pšeničné), sladem barvené pečivo.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866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Celozrnné pečivo je dietnější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Celozrnné pečivo obsahuje jako základní surovinu celozrnnou mouku ta má nižší obsah škrobu, vyšší obsah vlákniny, vitaminů, minerálních látek a </a:t>
            </a:r>
            <a:r>
              <a:rPr lang="cs-CZ" dirty="0" err="1"/>
              <a:t>polyfenolů</a:t>
            </a:r>
            <a:r>
              <a:rPr lang="cs-CZ" dirty="0"/>
              <a:t> než světlá mouka. </a:t>
            </a:r>
          </a:p>
          <a:p>
            <a:r>
              <a:rPr lang="cs-CZ" dirty="0"/>
              <a:t>Energetická hodnota celozrnného pečiva je nižší v porovnání s pečivem obsahujícím světlou mouku, navíc žitná vláknina přispívá k normální činnosti střev a vláknina ze zrn ovsa a ječmene přispívá ke zvýšení objemu stolice.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327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Bezlepková dieta je zdravá pro všechny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si spotřebitel může finančně dovolit a senzoricky mu vyhovuje konzumovat bezlepkové potraviny, proč ne. </a:t>
            </a:r>
          </a:p>
          <a:p>
            <a:r>
              <a:rPr lang="cs-CZ" dirty="0"/>
              <a:t>Bezlepková dieta je vhodná pro všechny osoby. 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Vyloučení lepku z jídelníčku však nepřináší zdravému jedinci (který netrpí </a:t>
            </a:r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celiakií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nebo jinou formou nesnášenlivosti) žádný prokazatelný benefit.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4212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Lepek slepuje střeva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/>
              <a:t>Rozhodně není pravda, že lepek zalepuje střeva. </a:t>
            </a:r>
          </a:p>
          <a:p>
            <a:pPr fontAlgn="base"/>
            <a:r>
              <a:rPr lang="cs-CZ" dirty="0"/>
              <a:t>Lepek je ve střevním lumen rozkládán částečně střevními bakteriemi, částečně specifickými trávicími enzymy lidského trávicího traktu (</a:t>
            </a:r>
            <a:r>
              <a:rPr lang="cs-CZ" dirty="0" err="1"/>
              <a:t>peptidázy</a:t>
            </a:r>
            <a:r>
              <a:rPr lang="cs-CZ" dirty="0"/>
              <a:t>), vazby mezi aminokyselinami lepku jsou však poměrně rezistentní a dochází ke vzniku peptidů s antigenním potenciálem. </a:t>
            </a:r>
          </a:p>
          <a:p>
            <a:pPr fontAlgn="base"/>
            <a:r>
              <a:rPr lang="cs-CZ" dirty="0"/>
              <a:t>Reakce imunitního systému na lepek, který je u většiny lidí tolerován, může vést ke vzniku alergické nebo autoimunitní reakce, které jsou podkladem specifických onemocnění.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D859-F33B-4374-97F8-325DE739B840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4990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ýty[20181205161443706].mdb"/>
</p:tagLst>
</file>

<file path=ppt/theme/theme1.xml><?xml version="1.0" encoding="utf-8"?>
<a:theme xmlns:a="http://schemas.openxmlformats.org/drawingml/2006/main" name="Moti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ro 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1364</Words>
  <Application>Microsoft Office PowerPoint</Application>
  <PresentationFormat>Širokoúhlá obrazovka</PresentationFormat>
  <Paragraphs>208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Calibri</vt:lpstr>
      <vt:lpstr>Franklin Gothic Medium</vt:lpstr>
      <vt:lpstr>Palatino Linotype</vt:lpstr>
      <vt:lpstr>Wingdings</vt:lpstr>
      <vt:lpstr>Motiv Office</vt:lpstr>
      <vt:lpstr>Mýty ve výživě</vt:lpstr>
      <vt:lpstr>Výživový mýtus</vt:lpstr>
      <vt:lpstr>Kdo je šíří?</vt:lpstr>
      <vt:lpstr>Mýty o obilovinách</vt:lpstr>
      <vt:lpstr>Produkty z obilovin, jako je chléb, těstoviny a rýže, způsobují přibírání.</vt:lpstr>
      <vt:lpstr>Tmavé pečivo je zdravější než světlé</vt:lpstr>
      <vt:lpstr>Celozrnné pečivo je dietnější</vt:lpstr>
      <vt:lpstr>Bezlepková dieta je zdravá pro všechny</vt:lpstr>
      <vt:lpstr>Lepek slepuje střeva</vt:lpstr>
      <vt:lpstr>Mýty o tucích</vt:lpstr>
      <vt:lpstr>Všechny tuky jsou špatné</vt:lpstr>
      <vt:lpstr>Rostlinné tuky jsou zdravé, živočišné nezdravé</vt:lpstr>
      <vt:lpstr>Zdravá strava a konzumace tuků se vylučují</vt:lpstr>
      <vt:lpstr>Když chci hubnout, nesmím jíst žádný tuk</vt:lpstr>
      <vt:lpstr>Rafinace ničí oleje</vt:lpstr>
      <vt:lpstr>Kokosový tuk je zdravý</vt:lpstr>
      <vt:lpstr>Řepkový olej je podřadné kvality</vt:lpstr>
      <vt:lpstr>Řepkový olej obsahuje nebezpečnou kyselinu erukovou</vt:lpstr>
      <vt:lpstr>Dnešní margaríny se neliší od margarínů, které se používaly v době krize jako náhražky másla</vt:lpstr>
      <vt:lpstr>Mýty o mléce a mléčných výrobcích</vt:lpstr>
      <vt:lpstr>Mléko zahleňuje</vt:lpstr>
      <vt:lpstr>Mléko není pro člověka vhodné. Člověk je jediný savec, který pije mléko jiného savce.</vt:lpstr>
      <vt:lpstr>Trvanlivé mléko obsahuje konzervanty, tzv. „éčka“</vt:lpstr>
      <vt:lpstr>Mléko a další mléčné výrobky zdrojem mnoha zdravotních komplikací</vt:lpstr>
      <vt:lpstr>Čerstvé mléko je zdravější než trvanlivé. Trvanlivé mléko navíc neobsahuje žádné vitamíny a minerály</vt:lpstr>
      <vt:lpstr>Mléko obsahuje hormony a antibiotika</vt:lpstr>
      <vt:lpstr>Mléko z obchodu je ředěné vodou</vt:lpstr>
      <vt:lpstr>Mléko „přímo od krávy“ je nejzdravější</vt:lpstr>
      <vt:lpstr>Tavené sýry jsou odkladištěm zbytků a závadných sýrů</vt:lpstr>
      <vt:lpstr>Bílkoviny v tavených sýrech mají nižší biologickou hodnotu</vt:lpstr>
      <vt:lpstr>Tavené sýry obsahují laciné margarín</vt:lpstr>
      <vt:lpstr>Trvanlivost jogurtů je 2–3 dny, maximálně jeden týden</vt:lpstr>
      <vt:lpstr>Jogurt s trvanlivostí jeden měsíc musí obsahovat konzervanty</vt:lpstr>
      <vt:lpstr>Ne všechny jogurty obsahují živé kultury</vt:lpstr>
      <vt:lpstr>Jogurty jsou vyráběny z pasterovaného mléka, musí být tudíž mrtvé</vt:lpstr>
      <vt:lpstr>Mýty o ovoci a zelenině</vt:lpstr>
      <vt:lpstr>Konzervací se všechny zdraví prospěšné látky zničí</vt:lpstr>
      <vt:lpstr>Špenát obsahuje hodně železa</vt:lpstr>
      <vt:lpstr>Brambory obsahují hodně tuku</vt:lpstr>
      <vt:lpstr>Voskované ovoce je nebezpečné</vt:lpstr>
      <vt:lpstr>Mýty o mase a masných výrobcích</vt:lpstr>
      <vt:lpstr>Maso je plné přidaných antibiotik a růstových hormonů</vt:lpstr>
      <vt:lpstr>Barva masa musí být vždy červená</vt:lpstr>
      <vt:lpstr>Jedině čerstvé maso je dobré</vt:lpstr>
      <vt:lpstr>Kuřecí maso je méně tučné než maso vepřové</vt:lpstr>
      <vt:lpstr>Hovězí způsobuje rakovinu, obzvláště rakovinu tlustého střeva</vt:lpstr>
      <vt:lpstr>Játra a další vnitřnosti jsou jedovaté</vt:lpstr>
      <vt:lpstr>V naší stravě je obsaženo mnoho bílkovin, je třeba vynechat maso (i ve výživě dětí)</vt:lpstr>
      <vt:lpstr>Mýty o „éčkách“</vt:lpstr>
      <vt:lpstr>Všechny přídatné látky s kódem Exxx jsou škodlivé</vt:lpstr>
      <vt:lpstr>Éčka maskují nekvalitní potraviny</vt:lpstr>
      <vt:lpstr>Éčka jsou jen chemie</vt:lpstr>
      <vt:lpstr>Konzerva rovná se konzervant</vt:lpstr>
      <vt:lpstr>Která ze zmíněných látek nemá kód E?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Mýty ve výživě</dc:title>
  <dc:creator>Filip Martiník</dc:creator>
  <cp:lastModifiedBy>ucitel</cp:lastModifiedBy>
  <cp:revision>4</cp:revision>
  <dcterms:created xsi:type="dcterms:W3CDTF">2018-11-26T12:10:36Z</dcterms:created>
  <dcterms:modified xsi:type="dcterms:W3CDTF">2018-12-05T15:14:44Z</dcterms:modified>
</cp:coreProperties>
</file>