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6" r:id="rId10"/>
    <p:sldId id="267" r:id="rId11"/>
    <p:sldId id="269" r:id="rId12"/>
    <p:sldId id="265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8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1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4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0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32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6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75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1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8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2C9EE2-B3BB-4DA2-B16B-59AB5D25BF36}" type="datetimeFigureOut">
              <a:rPr lang="cs-CZ" smtClean="0"/>
              <a:t>15.11.2019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677C43-07DD-4EAD-8DFE-24778D91764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AE2B-C240-488A-98F3-876FC05CB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Specifika klinické terminologie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01991F-0DB6-40C5-A47C-D8538ACC9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+latinské předložky s akuzativem</a:t>
            </a:r>
          </a:p>
          <a:p>
            <a:r>
              <a:rPr lang="cs-CZ" dirty="0"/>
              <a:t>+akuzativ singuláru všech latinských deklinací</a:t>
            </a:r>
          </a:p>
        </p:txBody>
      </p:sp>
    </p:spTree>
    <p:extLst>
      <p:ext uri="{BB962C8B-B14F-4D97-AF65-F5344CB8AC3E}">
        <p14:creationId xmlns:p14="http://schemas.microsoft.com/office/powerpoint/2010/main" val="406182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vyjádření nádorového onemocnění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pomocí přípony </a:t>
            </a:r>
            <a:r>
              <a:rPr lang="cs-CZ" sz="2000" b="1" dirty="0">
                <a:solidFill>
                  <a:schemeClr val="accent2"/>
                </a:solidFill>
              </a:rPr>
              <a:t>-</a:t>
            </a:r>
            <a:r>
              <a:rPr lang="cs-CZ" sz="2000" b="1" dirty="0" err="1">
                <a:solidFill>
                  <a:schemeClr val="accent2"/>
                </a:solidFill>
              </a:rPr>
              <a:t>oma</a:t>
            </a:r>
            <a:r>
              <a:rPr lang="cs-CZ" sz="2000" b="1" dirty="0">
                <a:solidFill>
                  <a:schemeClr val="accent2"/>
                </a:solidFill>
              </a:rPr>
              <a:t>, -</a:t>
            </a:r>
            <a:r>
              <a:rPr lang="cs-CZ" sz="2000" b="1" dirty="0" err="1">
                <a:solidFill>
                  <a:schemeClr val="accent2"/>
                </a:solidFill>
              </a:rPr>
              <a:t>omatis</a:t>
            </a:r>
            <a:r>
              <a:rPr lang="cs-CZ" sz="2000" b="1" dirty="0">
                <a:solidFill>
                  <a:schemeClr val="accent2"/>
                </a:solidFill>
              </a:rPr>
              <a:t>, n. </a:t>
            </a:r>
            <a:r>
              <a:rPr lang="cs-CZ" sz="2000" dirty="0"/>
              <a:t>připojené ke genitivnímu kmeni substantiva (ve většině případů k řeckému termínu)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myoma</a:t>
            </a:r>
            <a:r>
              <a:rPr lang="cs-CZ" sz="2000" dirty="0"/>
              <a:t>, </a:t>
            </a:r>
            <a:r>
              <a:rPr lang="cs-CZ" sz="2000" dirty="0" err="1"/>
              <a:t>myomatis</a:t>
            </a:r>
            <a:r>
              <a:rPr lang="cs-CZ" sz="2000" dirty="0"/>
              <a:t>	-&gt;  svalový nádor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lipoma</a:t>
            </a:r>
            <a:r>
              <a:rPr lang="cs-CZ" sz="2000" dirty="0"/>
              <a:t>, </a:t>
            </a:r>
            <a:r>
              <a:rPr lang="cs-CZ" sz="2000" dirty="0" err="1"/>
              <a:t>lipomatis</a:t>
            </a:r>
            <a:r>
              <a:rPr lang="cs-CZ" sz="2000" dirty="0"/>
              <a:t> 	-&gt; tukový nádor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nephroma</a:t>
            </a:r>
            <a:r>
              <a:rPr lang="cs-CZ" sz="2000" dirty="0"/>
              <a:t>, </a:t>
            </a:r>
            <a:r>
              <a:rPr lang="cs-CZ" sz="2000" dirty="0" err="1"/>
              <a:t>nephromatis</a:t>
            </a:r>
            <a:r>
              <a:rPr lang="cs-CZ" sz="2000" dirty="0"/>
              <a:t> -&gt; nádor ledviny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52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užívání klinických eponym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 Facies </a:t>
            </a:r>
            <a:r>
              <a:rPr lang="cs-CZ" sz="2200" dirty="0" err="1">
                <a:solidFill>
                  <a:schemeClr val="tx1"/>
                </a:solidFill>
              </a:rPr>
              <a:t>Hippocratica</a:t>
            </a:r>
            <a:endParaRPr lang="cs-CZ" sz="22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výraz tváře těžce nemocných lidí před smrtí, pro něhož jsou typické propadlé tváře, zapadlé oči a špičatý nos; jako první jej velmi přesně popsal </a:t>
            </a:r>
            <a:r>
              <a:rPr lang="cs-CZ" sz="1800" dirty="0" err="1">
                <a:solidFill>
                  <a:schemeClr val="tx1"/>
                </a:solidFill>
              </a:rPr>
              <a:t>Hippokratés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6D0D4B-3858-46FA-B337-6ACF9914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90" y="3253538"/>
            <a:ext cx="4619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užívání klinických eponym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 err="1">
                <a:solidFill>
                  <a:schemeClr val="tx1"/>
                </a:solidFill>
              </a:rPr>
              <a:t>Morbus</a:t>
            </a:r>
            <a:r>
              <a:rPr lang="cs-CZ" sz="2200" dirty="0">
                <a:solidFill>
                  <a:schemeClr val="tx1"/>
                </a:solidFill>
              </a:rPr>
              <a:t> Crohn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Crohnova nemoc; zánětlivé střevní onemocnění, na jehož popisu se významně podílel americký gastroenterolog </a:t>
            </a:r>
            <a:r>
              <a:rPr lang="cs-CZ" sz="1800" dirty="0" err="1">
                <a:solidFill>
                  <a:schemeClr val="tx1"/>
                </a:solidFill>
              </a:rPr>
              <a:t>Burrill</a:t>
            </a:r>
            <a:r>
              <a:rPr lang="cs-CZ" sz="1800" dirty="0">
                <a:solidFill>
                  <a:schemeClr val="tx1"/>
                </a:solidFill>
              </a:rPr>
              <a:t> Bernard Crohn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423586-548F-4B62-A2DC-53283C3E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88" y="3002850"/>
            <a:ext cx="3013358" cy="33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7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C004A-3406-419C-8BDE-CDFB1D97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72825" cy="1450757"/>
          </a:xfrm>
        </p:spPr>
        <p:txBody>
          <a:bodyPr>
            <a:normAutofit/>
          </a:bodyPr>
          <a:lstStyle/>
          <a:p>
            <a:r>
              <a:rPr lang="cs-CZ" sz="4400" dirty="0"/>
              <a:t>Akuzativ a latinské předložky s akuzativem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D886749-57E2-4499-8BCC-2CEEBA35F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94522"/>
              </p:ext>
            </p:extLst>
          </p:nvPr>
        </p:nvGraphicFramePr>
        <p:xfrm>
          <a:off x="2427982" y="2290320"/>
          <a:ext cx="7336036" cy="309600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1055040">
                  <a:extLst>
                    <a:ext uri="{9D8B030D-6E8A-4147-A177-3AD203B41FA5}">
                      <a16:colId xmlns:a16="http://schemas.microsoft.com/office/drawing/2014/main" val="78065033"/>
                    </a:ext>
                  </a:extLst>
                </a:gridCol>
                <a:gridCol w="2591663">
                  <a:extLst>
                    <a:ext uri="{9D8B030D-6E8A-4147-A177-3AD203B41FA5}">
                      <a16:colId xmlns:a16="http://schemas.microsoft.com/office/drawing/2014/main" val="4236458914"/>
                    </a:ext>
                  </a:extLst>
                </a:gridCol>
                <a:gridCol w="1387978">
                  <a:extLst>
                    <a:ext uri="{9D8B030D-6E8A-4147-A177-3AD203B41FA5}">
                      <a16:colId xmlns:a16="http://schemas.microsoft.com/office/drawing/2014/main" val="2441861272"/>
                    </a:ext>
                  </a:extLst>
                </a:gridCol>
                <a:gridCol w="2301355">
                  <a:extLst>
                    <a:ext uri="{9D8B030D-6E8A-4147-A177-3AD203B41FA5}">
                      <a16:colId xmlns:a16="http://schemas.microsoft.com/office/drawing/2014/main" val="1113638836"/>
                    </a:ext>
                  </a:extLst>
                </a:gridCol>
              </a:tblGrid>
              <a:tr h="439503">
                <a:tc>
                  <a:txBody>
                    <a:bodyPr/>
                    <a:lstStyle/>
                    <a:p>
                      <a:r>
                        <a:rPr lang="cs-CZ" sz="2000" dirty="0"/>
                        <a:t>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k, do, při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intra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v, uvnitř, za, během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129291"/>
                  </a:ext>
                </a:extLst>
              </a:tr>
              <a:tr h="458982">
                <a:tc>
                  <a:txBody>
                    <a:bodyPr/>
                    <a:lstStyle/>
                    <a:p>
                      <a:r>
                        <a:rPr lang="cs-CZ" sz="2000" dirty="0"/>
                        <a:t>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před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skrz, přes, pomocí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869567"/>
                  </a:ext>
                </a:extLst>
              </a:tr>
              <a:tr h="439503">
                <a:tc>
                  <a:txBody>
                    <a:bodyPr/>
                    <a:lstStyle/>
                    <a:p>
                      <a:r>
                        <a:rPr lang="cs-CZ" sz="2000" dirty="0" err="1"/>
                        <a:t>circum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okolo, kolem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po, 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116229"/>
                  </a:ext>
                </a:extLst>
              </a:tr>
              <a:tr h="439503">
                <a:tc>
                  <a:txBody>
                    <a:bodyPr/>
                    <a:lstStyle/>
                    <a:p>
                      <a:r>
                        <a:rPr lang="cs-CZ" sz="2000" dirty="0" err="1"/>
                        <a:t>contra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propter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kvůli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666644"/>
                  </a:ext>
                </a:extLst>
              </a:tr>
              <a:tr h="439503">
                <a:tc>
                  <a:txBody>
                    <a:bodyPr/>
                    <a:lstStyle/>
                    <a:p>
                      <a:r>
                        <a:rPr lang="cs-CZ" sz="2000" dirty="0"/>
                        <a:t>extra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mimo, vně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secundum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podle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441678"/>
                  </a:ext>
                </a:extLst>
              </a:tr>
              <a:tr h="439503">
                <a:tc>
                  <a:txBody>
                    <a:bodyPr/>
                    <a:lstStyle/>
                    <a:p>
                      <a:r>
                        <a:rPr lang="cs-CZ" sz="2000" dirty="0" err="1"/>
                        <a:t>infra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supra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969658"/>
                  </a:ext>
                </a:extLst>
              </a:tr>
              <a:tr h="439503">
                <a:tc>
                  <a:txBody>
                    <a:bodyPr/>
                    <a:lstStyle/>
                    <a:p>
                      <a:r>
                        <a:rPr lang="cs-CZ" sz="2000" dirty="0"/>
                        <a:t>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mezi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trans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přes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343106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84EED19-62F7-4344-B568-1B33224B4D3E}"/>
              </a:ext>
            </a:extLst>
          </p:cNvPr>
          <p:cNvSpPr txBox="1"/>
          <p:nvPr/>
        </p:nvSpPr>
        <p:spPr>
          <a:xfrm>
            <a:off x="954505" y="5410384"/>
            <a:ext cx="847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Předložky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SUB</a:t>
            </a:r>
            <a:r>
              <a:rPr lang="cs-CZ" b="1" dirty="0"/>
              <a:t> </a:t>
            </a:r>
            <a:r>
              <a:rPr lang="cs-CZ" dirty="0"/>
              <a:t>se pojí s akuzativem i ablativem:</a:t>
            </a:r>
          </a:p>
          <a:p>
            <a:r>
              <a:rPr lang="cs-CZ" dirty="0"/>
              <a:t>-&gt; </a:t>
            </a:r>
            <a:r>
              <a:rPr lang="cs-CZ" b="1" dirty="0"/>
              <a:t>KAM? </a:t>
            </a:r>
            <a:r>
              <a:rPr lang="cs-CZ" dirty="0"/>
              <a:t>= akuzativ</a:t>
            </a:r>
          </a:p>
          <a:p>
            <a:r>
              <a:rPr lang="cs-CZ" dirty="0"/>
              <a:t>-&gt; </a:t>
            </a:r>
            <a:r>
              <a:rPr lang="cs-CZ" b="1" dirty="0"/>
              <a:t>KDE? </a:t>
            </a:r>
            <a:r>
              <a:rPr lang="cs-CZ" dirty="0"/>
              <a:t>= ablativ</a:t>
            </a:r>
          </a:p>
        </p:txBody>
      </p:sp>
    </p:spTree>
    <p:extLst>
      <p:ext uri="{BB962C8B-B14F-4D97-AF65-F5344CB8AC3E}">
        <p14:creationId xmlns:p14="http://schemas.microsoft.com/office/powerpoint/2010/main" val="384331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BF7CA68-28BF-4AF6-BAF4-582A87DD37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6725" y="276782"/>
            <a:ext cx="11258550" cy="604726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1728D80-00B4-49E4-8CAE-2A98B57D918E}"/>
              </a:ext>
            </a:extLst>
          </p:cNvPr>
          <p:cNvSpPr/>
          <p:nvPr/>
        </p:nvSpPr>
        <p:spPr>
          <a:xfrm>
            <a:off x="1047750" y="3028950"/>
            <a:ext cx="10591800" cy="542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AA8453-88D9-4DA4-90AF-902B0FCD4602}"/>
              </a:ext>
            </a:extLst>
          </p:cNvPr>
          <p:cNvSpPr/>
          <p:nvPr/>
        </p:nvSpPr>
        <p:spPr>
          <a:xfrm>
            <a:off x="1047750" y="5146508"/>
            <a:ext cx="10591800" cy="542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4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E653AF-0FD1-4FD2-A3DA-CFE5C1A5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982450" cy="644842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1728D80-00B4-49E4-8CAE-2A98B57D918E}"/>
              </a:ext>
            </a:extLst>
          </p:cNvPr>
          <p:cNvSpPr/>
          <p:nvPr/>
        </p:nvSpPr>
        <p:spPr>
          <a:xfrm>
            <a:off x="800100" y="2952749"/>
            <a:ext cx="11135226" cy="542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AA8453-88D9-4DA4-90AF-902B0FCD4602}"/>
              </a:ext>
            </a:extLst>
          </p:cNvPr>
          <p:cNvSpPr/>
          <p:nvPr/>
        </p:nvSpPr>
        <p:spPr>
          <a:xfrm>
            <a:off x="800099" y="5218697"/>
            <a:ext cx="11135225" cy="542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6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86720" cy="4571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2"/>
                </a:solidFill>
              </a:rPr>
              <a:t>uplatnění</a:t>
            </a:r>
            <a:r>
              <a:rPr lang="cs-CZ" sz="2400" dirty="0"/>
              <a:t> v klinických diagnózách a nejčastěji se jedná o značení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nemoci (</a:t>
            </a:r>
            <a:r>
              <a:rPr lang="cs-CZ" sz="2000" dirty="0" err="1"/>
              <a:t>asthma</a:t>
            </a:r>
            <a:r>
              <a:rPr lang="cs-CZ" sz="2000" dirty="0"/>
              <a:t> </a:t>
            </a:r>
            <a:r>
              <a:rPr lang="cs-CZ" sz="2000" dirty="0" err="1"/>
              <a:t>bronchiale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úrazu (</a:t>
            </a:r>
            <a:r>
              <a:rPr lang="cs-CZ" sz="2000" dirty="0" err="1"/>
              <a:t>fractura</a:t>
            </a:r>
            <a:r>
              <a:rPr lang="cs-CZ" sz="2000" dirty="0"/>
              <a:t> </a:t>
            </a:r>
            <a:r>
              <a:rPr lang="cs-CZ" sz="2000" dirty="0" err="1"/>
              <a:t>aperta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příznaku (</a:t>
            </a:r>
            <a:r>
              <a:rPr lang="cs-CZ" sz="2000" dirty="0" err="1"/>
              <a:t>tussis</a:t>
            </a:r>
            <a:r>
              <a:rPr lang="cs-CZ" sz="2000" dirty="0"/>
              <a:t> </a:t>
            </a:r>
            <a:r>
              <a:rPr lang="cs-CZ" sz="2000" dirty="0" err="1"/>
              <a:t>chronica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operačního zákroku (</a:t>
            </a:r>
            <a:r>
              <a:rPr lang="cs-CZ" sz="2000" dirty="0" err="1"/>
              <a:t>amputatio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vyšetřovacího postupu (</a:t>
            </a:r>
            <a:r>
              <a:rPr lang="cs-CZ" sz="2000" dirty="0" err="1"/>
              <a:t>colonoscopia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 typické </a:t>
            </a:r>
            <a:r>
              <a:rPr lang="cs-CZ" sz="2200" b="1" dirty="0">
                <a:solidFill>
                  <a:schemeClr val="accent2"/>
                </a:solidFill>
              </a:rPr>
              <a:t>užívání zkratek</a:t>
            </a:r>
            <a:r>
              <a:rPr lang="cs-CZ" sz="2200" dirty="0"/>
              <a:t> a </a:t>
            </a:r>
            <a:r>
              <a:rPr lang="cs-CZ" sz="2200" b="1" dirty="0">
                <a:solidFill>
                  <a:schemeClr val="accent2"/>
                </a:solidFill>
              </a:rPr>
              <a:t>akronymů</a:t>
            </a:r>
            <a:r>
              <a:rPr lang="cs-CZ" sz="2200" dirty="0"/>
              <a:t> (spojení počátečních písmen několika slov)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Ca coli </a:t>
            </a:r>
            <a:r>
              <a:rPr lang="cs-CZ" sz="2000" dirty="0" err="1"/>
              <a:t>sigmoidei</a:t>
            </a:r>
            <a:r>
              <a:rPr lang="cs-CZ" sz="2000" dirty="0"/>
              <a:t> (</a:t>
            </a:r>
            <a:r>
              <a:rPr lang="cs-CZ" sz="2000" dirty="0" err="1"/>
              <a:t>carcinoma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Fr. </a:t>
            </a:r>
            <a:r>
              <a:rPr lang="cs-CZ" sz="2000" dirty="0" err="1"/>
              <a:t>colli</a:t>
            </a:r>
            <a:r>
              <a:rPr lang="cs-CZ" sz="2000" dirty="0"/>
              <a:t> </a:t>
            </a:r>
            <a:r>
              <a:rPr lang="cs-CZ" sz="2000" dirty="0" err="1"/>
              <a:t>femoris</a:t>
            </a:r>
            <a:r>
              <a:rPr lang="cs-CZ" sz="2000" dirty="0"/>
              <a:t> l. sin. (</a:t>
            </a:r>
            <a:r>
              <a:rPr lang="cs-CZ" sz="2000" dirty="0" err="1"/>
              <a:t>fractura</a:t>
            </a:r>
            <a:r>
              <a:rPr lang="cs-CZ" sz="2000" dirty="0"/>
              <a:t>; </a:t>
            </a:r>
            <a:r>
              <a:rPr lang="cs-CZ" sz="2000" dirty="0" err="1"/>
              <a:t>lateris</a:t>
            </a:r>
            <a:r>
              <a:rPr lang="cs-CZ" sz="2000" dirty="0"/>
              <a:t> </a:t>
            </a:r>
            <a:r>
              <a:rPr lang="cs-CZ" sz="2000" dirty="0" err="1"/>
              <a:t>sinistri</a:t>
            </a:r>
            <a:r>
              <a:rPr lang="cs-CZ" sz="2000" dirty="0"/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St. p. APPE (status post </a:t>
            </a:r>
            <a:r>
              <a:rPr lang="cs-CZ" sz="2000" dirty="0" err="1">
                <a:solidFill>
                  <a:schemeClr val="accent2"/>
                </a:solidFill>
              </a:rPr>
              <a:t>app</a:t>
            </a:r>
            <a:r>
              <a:rPr lang="cs-CZ" sz="2000" dirty="0" err="1"/>
              <a:t>end</a:t>
            </a:r>
            <a:r>
              <a:rPr lang="cs-CZ" sz="2000" dirty="0" err="1">
                <a:solidFill>
                  <a:schemeClr val="accent2"/>
                </a:solidFill>
              </a:rPr>
              <a:t>e</a:t>
            </a:r>
            <a:r>
              <a:rPr lang="cs-CZ" sz="2000" dirty="0" err="1"/>
              <a:t>ctomiam</a:t>
            </a:r>
            <a:r>
              <a:rPr lang="cs-CZ" sz="2000" dirty="0"/>
              <a:t>)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3F313-28D4-4BD2-8D8E-CBACD123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 chorobopisu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3DF52-E50A-4433-8068-9291AECE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7F26F8-EE11-4E26-AFA3-B386CA5E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77" y="1737360"/>
            <a:ext cx="7608023" cy="46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100" dirty="0"/>
              <a:t> </a:t>
            </a:r>
            <a:r>
              <a:rPr lang="cs-CZ" sz="2800" dirty="0"/>
              <a:t>převládají </a:t>
            </a:r>
            <a:r>
              <a:rPr lang="cs-CZ" sz="2800" b="1" dirty="0">
                <a:solidFill>
                  <a:srgbClr val="00B050"/>
                </a:solidFill>
              </a:rPr>
              <a:t>nominativní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a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genitivní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tvary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ovšem objevují se i </a:t>
            </a:r>
            <a:r>
              <a:rPr lang="cs-CZ" sz="2800" b="1" dirty="0">
                <a:solidFill>
                  <a:schemeClr val="tx1"/>
                </a:solidFill>
              </a:rPr>
              <a:t>vazby s předložkami </a:t>
            </a:r>
            <a:r>
              <a:rPr lang="cs-CZ" sz="2800" dirty="0">
                <a:solidFill>
                  <a:schemeClr val="tx1"/>
                </a:solidFill>
              </a:rPr>
              <a:t>vyjadřující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časový souběh / návaznost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rgbClr val="00B050"/>
                </a:solidFill>
              </a:rPr>
              <a:t>Status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accent2"/>
                </a:solidFill>
              </a:rPr>
              <a:t>post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resection</a:t>
            </a:r>
            <a:r>
              <a:rPr lang="cs-CZ" sz="1900" dirty="0" err="1">
                <a:solidFill>
                  <a:schemeClr val="accent2"/>
                </a:solidFill>
              </a:rPr>
              <a:t>em</a:t>
            </a:r>
            <a:r>
              <a:rPr lang="cs-CZ" sz="1900" dirty="0">
                <a:solidFill>
                  <a:schemeClr val="tx1"/>
                </a:solidFill>
              </a:rPr>
              <a:t> col</a:t>
            </a:r>
            <a:r>
              <a:rPr lang="cs-CZ" sz="1900" dirty="0">
                <a:solidFill>
                  <a:srgbClr val="0070C0"/>
                </a:solidFill>
              </a:rPr>
              <a:t>i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sigmoide</a:t>
            </a:r>
            <a:r>
              <a:rPr lang="cs-CZ" sz="1900" dirty="0" err="1">
                <a:solidFill>
                  <a:srgbClr val="0070C0"/>
                </a:solidFill>
              </a:rPr>
              <a:t>i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accent2"/>
                </a:solidFill>
              </a:rPr>
              <a:t>ante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ann</a:t>
            </a:r>
            <a:r>
              <a:rPr lang="cs-CZ" sz="1900" dirty="0" err="1">
                <a:solidFill>
                  <a:schemeClr val="accent2"/>
                </a:solidFill>
              </a:rPr>
              <a:t>os</a:t>
            </a:r>
            <a:r>
              <a:rPr lang="cs-CZ" sz="1900" dirty="0">
                <a:solidFill>
                  <a:schemeClr val="tx1"/>
                </a:solidFill>
              </a:rPr>
              <a:t> XV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pozici / směr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900" dirty="0" err="1">
                <a:solidFill>
                  <a:srgbClr val="00B050"/>
                </a:solidFill>
              </a:rPr>
              <a:t>Metastases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accent2"/>
                </a:solidFill>
              </a:rPr>
              <a:t>ad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pulmon</a:t>
            </a:r>
            <a:r>
              <a:rPr lang="cs-CZ" sz="1900" dirty="0" err="1">
                <a:solidFill>
                  <a:schemeClr val="accent2"/>
                </a:solidFill>
              </a:rPr>
              <a:t>es</a:t>
            </a:r>
            <a:endParaRPr lang="cs-CZ" sz="19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způsob / charakter / míru / účinek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rgbClr val="00B050"/>
                </a:solidFill>
              </a:rPr>
              <a:t>Fractura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clavicul</a:t>
            </a:r>
            <a:r>
              <a:rPr lang="cs-CZ" sz="1900" dirty="0" err="1">
                <a:solidFill>
                  <a:srgbClr val="0070C0"/>
                </a:solidFill>
              </a:rPr>
              <a:t>ae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dextr</a:t>
            </a:r>
            <a:r>
              <a:rPr lang="cs-CZ" sz="1900" dirty="0" err="1">
                <a:solidFill>
                  <a:srgbClr val="0070C0"/>
                </a:solidFill>
              </a:rPr>
              <a:t>ae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rgbClr val="FFC000"/>
                </a:solidFill>
              </a:rPr>
              <a:t>cum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dislocation</a:t>
            </a:r>
            <a:r>
              <a:rPr lang="cs-CZ" sz="1900" dirty="0" err="1">
                <a:solidFill>
                  <a:srgbClr val="FFC000"/>
                </a:solidFill>
              </a:rPr>
              <a:t>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accent2"/>
                </a:solidFill>
              </a:rPr>
              <a:t>ad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accent2"/>
                </a:solidFill>
              </a:rPr>
              <a:t>latus</a:t>
            </a:r>
            <a:endParaRPr lang="cs-CZ" sz="19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2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důvod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rgbClr val="00B050"/>
                </a:solidFill>
              </a:rPr>
              <a:t>Chemotherapia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accent2"/>
                </a:solidFill>
              </a:rPr>
              <a:t>propter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carcinom</a:t>
            </a:r>
            <a:r>
              <a:rPr lang="cs-CZ" sz="1900" dirty="0" err="1">
                <a:solidFill>
                  <a:schemeClr val="accent2"/>
                </a:solidFill>
              </a:rPr>
              <a:t>a</a:t>
            </a:r>
            <a:endParaRPr lang="cs-CZ" sz="1900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příčinu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rgbClr val="00B050"/>
                </a:solidFill>
              </a:rPr>
              <a:t>Ileus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intestin</a:t>
            </a:r>
            <a:r>
              <a:rPr lang="cs-CZ" sz="1900" dirty="0" err="1">
                <a:solidFill>
                  <a:srgbClr val="0070C0"/>
                </a:solidFill>
              </a:rPr>
              <a:t>i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tenu</a:t>
            </a:r>
            <a:r>
              <a:rPr lang="cs-CZ" sz="1900" dirty="0" err="1">
                <a:solidFill>
                  <a:srgbClr val="0070C0"/>
                </a:solidFill>
              </a:rPr>
              <a:t>is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rgbClr val="FFC000"/>
                </a:solidFill>
              </a:rPr>
              <a:t>ex </a:t>
            </a:r>
            <a:r>
              <a:rPr lang="cs-CZ" sz="1900" dirty="0" err="1">
                <a:solidFill>
                  <a:schemeClr val="tx1"/>
                </a:solidFill>
              </a:rPr>
              <a:t>adhaesion</a:t>
            </a:r>
            <a:r>
              <a:rPr lang="cs-CZ" sz="1900" dirty="0" err="1">
                <a:solidFill>
                  <a:srgbClr val="FFC000"/>
                </a:solidFill>
              </a:rPr>
              <a:t>ibus</a:t>
            </a:r>
            <a:endParaRPr lang="cs-CZ" sz="16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17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 Strana je určena opisně pomocí spojení </a:t>
            </a:r>
            <a:r>
              <a:rPr lang="cs-CZ" sz="2400" b="1" dirty="0" err="1">
                <a:solidFill>
                  <a:srgbClr val="0070C0"/>
                </a:solidFill>
              </a:rPr>
              <a:t>latus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dextrum</a:t>
            </a:r>
            <a:r>
              <a:rPr lang="cs-CZ" sz="2400" b="1" dirty="0">
                <a:solidFill>
                  <a:srgbClr val="0070C0"/>
                </a:solidFill>
              </a:rPr>
              <a:t>/</a:t>
            </a:r>
            <a:r>
              <a:rPr lang="cs-CZ" sz="2400" b="1" dirty="0" err="1">
                <a:solidFill>
                  <a:srgbClr val="0070C0"/>
                </a:solidFill>
              </a:rPr>
              <a:t>sinistrum</a:t>
            </a:r>
            <a:r>
              <a:rPr lang="cs-CZ" sz="2400" b="1" dirty="0">
                <a:solidFill>
                  <a:srgbClr val="0070C0"/>
                </a:solidFill>
              </a:rPr>
              <a:t>/</a:t>
            </a:r>
            <a:r>
              <a:rPr lang="cs-CZ" sz="2400" b="1" dirty="0" err="1">
                <a:solidFill>
                  <a:srgbClr val="0070C0"/>
                </a:solidFill>
              </a:rPr>
              <a:t>utrumque</a:t>
            </a:r>
            <a:r>
              <a:rPr lang="cs-CZ" sz="2400" dirty="0"/>
              <a:t> ve tvaru </a:t>
            </a:r>
            <a:r>
              <a:rPr lang="cs-CZ" sz="2400" b="1" dirty="0">
                <a:solidFill>
                  <a:srgbClr val="0070C0"/>
                </a:solidFill>
              </a:rPr>
              <a:t>genitivu singuláru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 pravý/vpravo 	-&gt; </a:t>
            </a:r>
            <a:r>
              <a:rPr lang="cs-CZ" sz="2200" dirty="0" err="1">
                <a:solidFill>
                  <a:schemeClr val="tx1"/>
                </a:solidFill>
              </a:rPr>
              <a:t>lateris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dextri</a:t>
            </a:r>
            <a:r>
              <a:rPr lang="cs-CZ" sz="2200" dirty="0">
                <a:solidFill>
                  <a:schemeClr val="tx1"/>
                </a:solidFill>
              </a:rPr>
              <a:t> (zkratka </a:t>
            </a:r>
            <a:r>
              <a:rPr lang="cs-CZ" sz="2200" dirty="0" err="1">
                <a:solidFill>
                  <a:schemeClr val="tx1"/>
                </a:solidFill>
              </a:rPr>
              <a:t>l.dx</a:t>
            </a:r>
            <a:r>
              <a:rPr lang="cs-CZ" sz="2200" dirty="0">
                <a:solidFill>
                  <a:schemeClr val="tx1"/>
                </a:solidFill>
              </a:rPr>
              <a:t>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 levý/vlevo 		-&gt; </a:t>
            </a:r>
            <a:r>
              <a:rPr lang="cs-CZ" sz="2200" dirty="0" err="1">
                <a:solidFill>
                  <a:schemeClr val="tx1"/>
                </a:solidFill>
              </a:rPr>
              <a:t>lateris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sinistri</a:t>
            </a:r>
            <a:r>
              <a:rPr lang="cs-CZ" sz="2200" dirty="0">
                <a:solidFill>
                  <a:schemeClr val="tx1"/>
                </a:solidFill>
              </a:rPr>
              <a:t> (l. sin.)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 oboustranný/na obou stranách	-&gt; </a:t>
            </a:r>
            <a:r>
              <a:rPr lang="cs-CZ" sz="2200" dirty="0" err="1">
                <a:solidFill>
                  <a:schemeClr val="tx1"/>
                </a:solidFill>
              </a:rPr>
              <a:t>lateris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utriusque</a:t>
            </a:r>
            <a:r>
              <a:rPr lang="cs-CZ" sz="2200" dirty="0">
                <a:solidFill>
                  <a:schemeClr val="tx1"/>
                </a:solidFill>
              </a:rPr>
              <a:t> (</a:t>
            </a:r>
            <a:r>
              <a:rPr lang="cs-CZ" sz="2200" dirty="0" err="1">
                <a:solidFill>
                  <a:schemeClr val="tx1"/>
                </a:solidFill>
              </a:rPr>
              <a:t>l.utr</a:t>
            </a:r>
            <a:r>
              <a:rPr lang="cs-CZ" sz="2200" dirty="0">
                <a:solidFill>
                  <a:schemeClr val="tx1"/>
                </a:solidFill>
              </a:rPr>
              <a:t>./</a:t>
            </a:r>
            <a:r>
              <a:rPr lang="cs-CZ" sz="2200" dirty="0" err="1">
                <a:solidFill>
                  <a:schemeClr val="tx1"/>
                </a:solidFill>
              </a:rPr>
              <a:t>l.utq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lvl="1">
              <a:buFont typeface="Wingdings" panose="05000000000000000000" pitchFamily="2" charset="2"/>
              <a:buChar char="Ø"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4E09CD-16F0-4A2F-8B17-74D7E174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81" y="3785805"/>
            <a:ext cx="6787886" cy="30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accent2"/>
                </a:solidFill>
              </a:rPr>
              <a:t>dvojí </a:t>
            </a:r>
            <a:r>
              <a:rPr lang="cs-CZ" sz="2400" dirty="0">
                <a:solidFill>
                  <a:schemeClr val="tx1"/>
                </a:solidFill>
              </a:rPr>
              <a:t>možnost </a:t>
            </a:r>
            <a:r>
              <a:rPr lang="cs-CZ" sz="2400" b="1" dirty="0">
                <a:solidFill>
                  <a:schemeClr val="accent2"/>
                </a:solidFill>
              </a:rPr>
              <a:t>postavení adjektiva </a:t>
            </a:r>
            <a:r>
              <a:rPr lang="cs-CZ" sz="2400" dirty="0">
                <a:solidFill>
                  <a:schemeClr val="tx1"/>
                </a:solidFill>
              </a:rPr>
              <a:t>specifikující poranění / onemocnění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těsně za substantivem, ke kterému patří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 err="1">
                <a:solidFill>
                  <a:schemeClr val="tx1"/>
                </a:solidFill>
              </a:rPr>
              <a:t>Fractura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comminutiva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partis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proximalis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ulnae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lateris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sinistri</a:t>
            </a:r>
            <a:endParaRPr lang="cs-CZ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 na konci termínu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0" err="1">
                <a:solidFill>
                  <a:schemeClr val="tx1"/>
                </a:solidFill>
              </a:rPr>
              <a:t>Fractura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partis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proximalis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ulnae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lateris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sinistri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comminutiva</a:t>
            </a:r>
            <a:endParaRPr lang="cs-CZ" sz="1600" b="1" dirty="0">
              <a:solidFill>
                <a:schemeClr val="accent2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lvl="1">
              <a:buFont typeface="Wingdings" panose="05000000000000000000" pitchFamily="2" charset="2"/>
              <a:buChar char="Ø"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DC8A1D-2BC4-4BC9-ACB2-1FB83CE3B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" r="2337" b="4237"/>
          <a:stretch/>
        </p:blipFill>
        <p:spPr>
          <a:xfrm>
            <a:off x="2997199" y="3669024"/>
            <a:ext cx="8667193" cy="29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vyjádření stupně </a:t>
            </a:r>
            <a:r>
              <a:rPr lang="cs-CZ" sz="2400" dirty="0"/>
              <a:t>poranění, onemocnění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 opisně pomocí spojení substantiva gradus s </a:t>
            </a:r>
          </a:p>
          <a:p>
            <a:pPr marL="726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lphaLcParenR"/>
            </a:pPr>
            <a:r>
              <a:rPr lang="cs-CZ" sz="2000" dirty="0"/>
              <a:t>adjektivem v </a:t>
            </a:r>
            <a:r>
              <a:rPr lang="cs-CZ" sz="2000" dirty="0" err="1"/>
              <a:t>komarativu</a:t>
            </a:r>
            <a:r>
              <a:rPr lang="cs-CZ" sz="2000" dirty="0"/>
              <a:t>/superlativu</a:t>
            </a:r>
          </a:p>
          <a:p>
            <a:pPr marL="566928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/>
              <a:t>Ruptura </a:t>
            </a:r>
            <a:r>
              <a:rPr lang="cs-CZ" sz="2000" dirty="0" err="1"/>
              <a:t>lienis</a:t>
            </a:r>
            <a:r>
              <a:rPr lang="cs-CZ" sz="2000" dirty="0"/>
              <a:t> </a:t>
            </a:r>
            <a:r>
              <a:rPr lang="cs-CZ" sz="2000" b="1" dirty="0">
                <a:solidFill>
                  <a:schemeClr val="accent2"/>
                </a:solidFill>
              </a:rPr>
              <a:t>gradus </a:t>
            </a:r>
            <a:r>
              <a:rPr lang="cs-CZ" sz="2000" b="1" dirty="0" err="1">
                <a:solidFill>
                  <a:schemeClr val="accent2"/>
                </a:solidFill>
              </a:rPr>
              <a:t>minoris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majoris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minimi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maximi</a:t>
            </a:r>
            <a:endParaRPr lang="cs-CZ" sz="2000" b="1" dirty="0">
              <a:solidFill>
                <a:schemeClr val="accent2"/>
              </a:solidFill>
            </a:endParaRPr>
          </a:p>
          <a:p>
            <a:pPr marL="711200" lvl="2" indent="-3286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lphaLcParenR"/>
            </a:pPr>
            <a:r>
              <a:rPr lang="cs-CZ" sz="2000" dirty="0"/>
              <a:t>řadovou číslovkou (1.-4.)</a:t>
            </a:r>
          </a:p>
          <a:p>
            <a:pPr marL="565467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 err="1"/>
              <a:t>Asthma</a:t>
            </a:r>
            <a:r>
              <a:rPr lang="cs-CZ" sz="2000" dirty="0"/>
              <a:t> </a:t>
            </a:r>
            <a:r>
              <a:rPr lang="cs-CZ" sz="2000" dirty="0" err="1"/>
              <a:t>bronchiale</a:t>
            </a:r>
            <a:r>
              <a:rPr lang="cs-CZ" sz="2000" dirty="0"/>
              <a:t> </a:t>
            </a:r>
            <a:r>
              <a:rPr lang="cs-CZ" sz="2000" b="1" dirty="0">
                <a:solidFill>
                  <a:schemeClr val="accent2"/>
                </a:solidFill>
              </a:rPr>
              <a:t>gradus </a:t>
            </a:r>
            <a:r>
              <a:rPr lang="cs-CZ" sz="2000" b="1" dirty="0" err="1">
                <a:solidFill>
                  <a:schemeClr val="accent2"/>
                </a:solidFill>
              </a:rPr>
              <a:t>primi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secundi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tertii</a:t>
            </a:r>
            <a:r>
              <a:rPr lang="cs-CZ" sz="2000" b="1" dirty="0">
                <a:solidFill>
                  <a:schemeClr val="accent2"/>
                </a:solidFill>
              </a:rPr>
              <a:t>/</a:t>
            </a:r>
            <a:r>
              <a:rPr lang="cs-CZ" sz="2000" b="1" dirty="0" err="1">
                <a:solidFill>
                  <a:schemeClr val="accent2"/>
                </a:solidFill>
              </a:rPr>
              <a:t>quarti</a:t>
            </a:r>
            <a:endParaRPr lang="cs-CZ" sz="20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4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převažují slova </a:t>
            </a:r>
            <a:r>
              <a:rPr lang="cs-CZ" sz="2400" dirty="0">
                <a:solidFill>
                  <a:schemeClr val="accent2"/>
                </a:solidFill>
              </a:rPr>
              <a:t>s řeckými slovními základy </a:t>
            </a:r>
            <a:r>
              <a:rPr lang="cs-CZ" sz="2400" dirty="0"/>
              <a:t>a gramatické jevy převzaté z řečtiny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8090D7-FCBE-4EB3-A473-475C6939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05" y="2656945"/>
            <a:ext cx="83629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1F44F6-3F34-40AF-99CE-4CAB2A84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terminologie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7CEABB-CF8B-40FC-992F-9E76BCF7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80846" cy="447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vyjádření zánětlivého onemocnění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pomocí přípony </a:t>
            </a:r>
            <a:r>
              <a:rPr lang="cs-CZ" sz="2000" b="1" dirty="0">
                <a:solidFill>
                  <a:schemeClr val="accent2"/>
                </a:solidFill>
              </a:rPr>
              <a:t>-</a:t>
            </a:r>
            <a:r>
              <a:rPr lang="cs-CZ" sz="2000" b="1" dirty="0" err="1">
                <a:solidFill>
                  <a:schemeClr val="accent2"/>
                </a:solidFill>
              </a:rPr>
              <a:t>itis</a:t>
            </a:r>
            <a:r>
              <a:rPr lang="cs-CZ" sz="2000" b="1" dirty="0">
                <a:solidFill>
                  <a:schemeClr val="accent2"/>
                </a:solidFill>
              </a:rPr>
              <a:t>, -</a:t>
            </a:r>
            <a:r>
              <a:rPr lang="cs-CZ" sz="2000" b="1" dirty="0" err="1">
                <a:solidFill>
                  <a:schemeClr val="accent2"/>
                </a:solidFill>
              </a:rPr>
              <a:t>itidis</a:t>
            </a:r>
            <a:r>
              <a:rPr lang="cs-CZ" sz="2000" b="1" dirty="0">
                <a:solidFill>
                  <a:schemeClr val="accent2"/>
                </a:solidFill>
              </a:rPr>
              <a:t>, f. </a:t>
            </a:r>
            <a:r>
              <a:rPr lang="cs-CZ" sz="2000" dirty="0"/>
              <a:t>připojené ke genitivnímu kmeni substantiva označujícího postižený orgán (ve většině případů k řeckému termínu)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000" dirty="0" err="1"/>
              <a:t>hepar</a:t>
            </a:r>
            <a:r>
              <a:rPr lang="cs-CZ" sz="2000" dirty="0"/>
              <a:t>, </a:t>
            </a:r>
            <a:r>
              <a:rPr lang="cs-CZ" sz="2000" dirty="0" err="1"/>
              <a:t>hepatis</a:t>
            </a:r>
            <a:r>
              <a:rPr lang="cs-CZ" sz="2000" dirty="0"/>
              <a:t> 	-&gt; hepatitis, </a:t>
            </a:r>
            <a:r>
              <a:rPr lang="cs-CZ" sz="2000" dirty="0" err="1"/>
              <a:t>hepatitidis</a:t>
            </a:r>
            <a:r>
              <a:rPr lang="cs-CZ" sz="2000" dirty="0"/>
              <a:t>, f. = zánětlivé onemocnění jater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encephalon</a:t>
            </a:r>
            <a:r>
              <a:rPr lang="cs-CZ" sz="2000" dirty="0"/>
              <a:t>, </a:t>
            </a:r>
            <a:r>
              <a:rPr lang="cs-CZ" sz="2000" dirty="0" err="1"/>
              <a:t>encephali</a:t>
            </a:r>
            <a:r>
              <a:rPr lang="cs-CZ" sz="2000" dirty="0"/>
              <a:t> -&gt; </a:t>
            </a:r>
            <a:r>
              <a:rPr lang="cs-CZ" sz="2000" dirty="0" err="1"/>
              <a:t>encephalitis</a:t>
            </a:r>
            <a:r>
              <a:rPr lang="cs-CZ" sz="2000" dirty="0"/>
              <a:t>, </a:t>
            </a:r>
            <a:r>
              <a:rPr lang="cs-CZ" sz="2000" dirty="0" err="1"/>
              <a:t>encephalitidis</a:t>
            </a:r>
            <a:r>
              <a:rPr lang="cs-CZ" sz="2000" dirty="0"/>
              <a:t>, f. = zánětlivé onemocnění mozku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nephros</a:t>
            </a:r>
            <a:r>
              <a:rPr lang="cs-CZ" sz="2000" dirty="0"/>
              <a:t>, </a:t>
            </a:r>
            <a:r>
              <a:rPr lang="cs-CZ" sz="2000" dirty="0" err="1"/>
              <a:t>nephri</a:t>
            </a:r>
            <a:r>
              <a:rPr lang="cs-CZ" sz="2000" dirty="0"/>
              <a:t>	-&gt; </a:t>
            </a:r>
            <a:r>
              <a:rPr lang="cs-CZ" sz="2000" dirty="0" err="1"/>
              <a:t>nephritis</a:t>
            </a:r>
            <a:r>
              <a:rPr lang="cs-CZ" sz="2000" dirty="0"/>
              <a:t>, </a:t>
            </a:r>
            <a:r>
              <a:rPr lang="cs-CZ" sz="2000" dirty="0" err="1"/>
              <a:t>nephritidis</a:t>
            </a:r>
            <a:r>
              <a:rPr lang="cs-CZ" sz="2000" dirty="0"/>
              <a:t>, f.  = zánětlivé onemocnění ledvin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gaster</a:t>
            </a:r>
            <a:r>
              <a:rPr lang="cs-CZ" sz="2000" dirty="0"/>
              <a:t>, </a:t>
            </a:r>
            <a:r>
              <a:rPr lang="cs-CZ" sz="2000" dirty="0" err="1"/>
              <a:t>gastris</a:t>
            </a:r>
            <a:r>
              <a:rPr lang="cs-CZ" sz="2000" dirty="0"/>
              <a:t>	-&gt; gastritis, </a:t>
            </a:r>
            <a:r>
              <a:rPr lang="cs-CZ" sz="2000" dirty="0" err="1"/>
              <a:t>gastritidis</a:t>
            </a:r>
            <a:r>
              <a:rPr lang="cs-CZ" sz="2000" dirty="0"/>
              <a:t>, f. = zánětlivé onemocnění žaludku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1651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388</TotalTime>
  <Words>499</Words>
  <Application>Microsoft Office PowerPoint</Application>
  <PresentationFormat>Širokoúhlá obrazovka</PresentationFormat>
  <Paragraphs>123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Retrospektiva</vt:lpstr>
      <vt:lpstr>Specifika klinické terminologie</vt:lpstr>
      <vt:lpstr>Klinická terminologie</vt:lpstr>
      <vt:lpstr>Ukázka z chorobopisu</vt:lpstr>
      <vt:lpstr>Klinická terminologie</vt:lpstr>
      <vt:lpstr>Klinická terminologie</vt:lpstr>
      <vt:lpstr>Klinická terminologie</vt:lpstr>
      <vt:lpstr>Klinická terminologie</vt:lpstr>
      <vt:lpstr>Klinická terminologie</vt:lpstr>
      <vt:lpstr>Klinická terminologie</vt:lpstr>
      <vt:lpstr>Klinická terminologie</vt:lpstr>
      <vt:lpstr>Klinická terminologie</vt:lpstr>
      <vt:lpstr>Klinická terminologie</vt:lpstr>
      <vt:lpstr>Akuzativ a latinské předložky s akuzativem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klinické terminologie</dc:title>
  <dc:creator>Pavel Ševčík</dc:creator>
  <cp:lastModifiedBy>ucitel</cp:lastModifiedBy>
  <cp:revision>16</cp:revision>
  <dcterms:created xsi:type="dcterms:W3CDTF">2019-11-14T14:07:41Z</dcterms:created>
  <dcterms:modified xsi:type="dcterms:W3CDTF">2019-11-15T12:33:49Z</dcterms:modified>
</cp:coreProperties>
</file>