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3"/>
  </p:notesMasterIdLst>
  <p:handoutMasterIdLst>
    <p:handoutMasterId r:id="rId74"/>
  </p:handoutMasterIdLst>
  <p:sldIdLst>
    <p:sldId id="256" r:id="rId2"/>
    <p:sldId id="261" r:id="rId3"/>
    <p:sldId id="262" r:id="rId4"/>
    <p:sldId id="380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04" r:id="rId13"/>
    <p:sldId id="353" r:id="rId14"/>
    <p:sldId id="306" r:id="rId15"/>
    <p:sldId id="354" r:id="rId16"/>
    <p:sldId id="305" r:id="rId17"/>
    <p:sldId id="356" r:id="rId18"/>
    <p:sldId id="308" r:id="rId19"/>
    <p:sldId id="309" r:id="rId20"/>
    <p:sldId id="311" r:id="rId21"/>
    <p:sldId id="268" r:id="rId22"/>
    <p:sldId id="357" r:id="rId23"/>
    <p:sldId id="381" r:id="rId24"/>
    <p:sldId id="382" r:id="rId25"/>
    <p:sldId id="383" r:id="rId26"/>
    <p:sldId id="384" r:id="rId27"/>
    <p:sldId id="385" r:id="rId28"/>
    <p:sldId id="386" r:id="rId29"/>
    <p:sldId id="358" r:id="rId30"/>
    <p:sldId id="394" r:id="rId31"/>
    <p:sldId id="359" r:id="rId32"/>
    <p:sldId id="276" r:id="rId33"/>
    <p:sldId id="328" r:id="rId34"/>
    <p:sldId id="315" r:id="rId35"/>
    <p:sldId id="316" r:id="rId36"/>
    <p:sldId id="281" r:id="rId37"/>
    <p:sldId id="335" r:id="rId38"/>
    <p:sldId id="466" r:id="rId39"/>
    <p:sldId id="467" r:id="rId40"/>
    <p:sldId id="471" r:id="rId41"/>
    <p:sldId id="474" r:id="rId42"/>
    <p:sldId id="504" r:id="rId43"/>
    <p:sldId id="317" r:id="rId44"/>
    <p:sldId id="387" r:id="rId45"/>
    <p:sldId id="388" r:id="rId46"/>
    <p:sldId id="319" r:id="rId47"/>
    <p:sldId id="320" r:id="rId48"/>
    <p:sldId id="324" r:id="rId49"/>
    <p:sldId id="323" r:id="rId50"/>
    <p:sldId id="365" r:id="rId51"/>
    <p:sldId id="390" r:id="rId52"/>
    <p:sldId id="325" r:id="rId53"/>
    <p:sldId id="366" r:id="rId54"/>
    <p:sldId id="326" r:id="rId55"/>
    <p:sldId id="391" r:id="rId56"/>
    <p:sldId id="392" r:id="rId57"/>
    <p:sldId id="327" r:id="rId58"/>
    <p:sldId id="370" r:id="rId59"/>
    <p:sldId id="332" r:id="rId60"/>
    <p:sldId id="329" r:id="rId61"/>
    <p:sldId id="330" r:id="rId62"/>
    <p:sldId id="393" r:id="rId63"/>
    <p:sldId id="367" r:id="rId64"/>
    <p:sldId id="331" r:id="rId65"/>
    <p:sldId id="369" r:id="rId66"/>
    <p:sldId id="372" r:id="rId67"/>
    <p:sldId id="373" r:id="rId68"/>
    <p:sldId id="374" r:id="rId69"/>
    <p:sldId id="375" r:id="rId70"/>
    <p:sldId id="376" r:id="rId71"/>
    <p:sldId id="299" r:id="rId72"/>
  </p:sldIdLst>
  <p:sldSz cx="9144000" cy="5143500" type="screen16x9"/>
  <p:notesSz cx="6797675" cy="9928225"/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5" autoAdjust="0"/>
    <p:restoredTop sz="94605" autoAdjust="0"/>
  </p:normalViewPr>
  <p:slideViewPr>
    <p:cSldViewPr snapToGrid="0">
      <p:cViewPr varScale="1">
        <p:scale>
          <a:sx n="112" d="100"/>
          <a:sy n="112" d="100"/>
        </p:scale>
        <p:origin x="78" y="912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4A112-CF68-49C2-AC4E-248052EB30B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49983-F9DC-4810-8729-96C9E032548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8000" dirty="0">
              <a:solidFill>
                <a:srgbClr val="00287D"/>
              </a:solidFill>
              <a:latin typeface="Calibri" panose="020F0502020204030204" pitchFamily="34" charset="0"/>
            </a:rPr>
            <a:t>Farmakologie</a:t>
          </a:r>
          <a:endParaRPr lang="en-US" sz="80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94D8A4E-7580-444C-BBB7-A5A446643B30}" type="parTrans" cxnId="{DF22628E-4E25-4860-94D7-F4B254D99B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EFD5609-9908-4D73-900E-5550DA82C59F}" type="sibTrans" cxnId="{DF22628E-4E25-4860-94D7-F4B254D99B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30128B41-FA88-4106-862E-484F34358428}" type="asst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6600" dirty="0">
              <a:solidFill>
                <a:srgbClr val="00287D"/>
              </a:solidFill>
              <a:latin typeface="Calibri" panose="020F0502020204030204" pitchFamily="34" charset="0"/>
            </a:rPr>
            <a:t>Obecná</a:t>
          </a:r>
          <a:endParaRPr lang="en-US" sz="6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7D3A3D49-F245-4828-8A48-0C43ACB69DF5}" type="parTrans" cxnId="{ABE44DC4-C3B2-4865-82E7-B6E9E86B05B2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FC86243-8A82-4EE0-9E6A-09B451D59A85}" type="sibTrans" cxnId="{ABE44DC4-C3B2-4865-82E7-B6E9E86B05B2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0D8C2812-18A1-4A95-B50E-04EFEFCC658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kinetika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F8B8A716-6385-47F9-96E8-A1918EB17A90}" type="parTrans" cxnId="{16CEBDC6-3432-417B-8034-6127F072305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9CF0B73-BBEA-442C-871D-2CB08722E3C8}" type="sibTrans" cxnId="{16CEBDC6-3432-417B-8034-6127F072305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38A31F5-EBF0-451E-98A8-E9306A30EC27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6600" dirty="0">
              <a:solidFill>
                <a:srgbClr val="00287D"/>
              </a:solidFill>
              <a:latin typeface="Calibri" panose="020F0502020204030204" pitchFamily="34" charset="0"/>
            </a:rPr>
            <a:t>Speciální</a:t>
          </a:r>
          <a:endParaRPr lang="en-US" sz="6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E34E9E5-FA5D-4F20-98FE-4281560CD1AF}" type="parTrans" cxnId="{EE502B3C-8A7A-4036-8632-7CCA9BF76A8F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8669923-5B93-464E-8F58-9965F7D9DB07}" type="sibTrans" cxnId="{EE502B3C-8A7A-4036-8632-7CCA9BF76A8F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9C18DA9-F857-404C-B228-0E6864EB2375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analgetika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D4233E8A-949D-499C-B340-846936D35DB2}" type="parTrans" cxnId="{8278ACEC-9336-432F-867B-598779AC522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4CBDB2A-795F-44BA-A95E-7BFB3403B8E7}" type="sibTrans" cxnId="{8278ACEC-9336-432F-867B-598779AC522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77E6735-72A5-4B31-9C92-8F2CD5C17D5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dynamika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535750A-3714-4011-8C26-F4816667BD52}" type="parTrans" cxnId="{64281A07-2BE1-4E2C-9B70-54E3EC2CE7A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CF454498-78B3-409A-B1A8-20E16B50FFEA}" type="sibTrans" cxnId="{64281A07-2BE1-4E2C-9B70-54E3EC2CE7A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0E23544-7722-4114-873C-0903C08EB0CE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anestetika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D4E848DC-2052-4957-B9C4-C4B7E7539396}" type="parTrans" cxnId="{CC73D303-C951-448C-BCA3-B3C3C2647DE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0CF274E7-A927-4F7B-9184-C682D3918A8F}" type="sibTrans" cxnId="{CC73D303-C951-448C-BCA3-B3C3C2647DE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63B2223-922A-4F97-9E8B-09C5801708D0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antihypertenziva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F5A404E-9AB0-44FB-BA95-96A44A2C4991}" type="parTrans" cxnId="{AE6F393A-1B31-49F9-9DD3-298FF3305D64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0D1499C-FE08-4B1C-8E61-169791753B90}" type="sibTrans" cxnId="{AE6F393A-1B31-49F9-9DD3-298FF3305D64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A4427570-01BB-4418-B59F-179425B2E5D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…..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9B4FB15-D32F-45AC-B9A0-616EBEB84189}" type="parTrans" cxnId="{B27DB0BC-61D1-4ACA-A5CD-96D568BFB4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106B0A78-8151-4F65-84E4-F60C8E6617F1}" type="sibTrans" cxnId="{B27DB0BC-61D1-4ACA-A5CD-96D568BFB4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B805390-F499-4AA6-A9D5-7CBB554100BB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genetika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6CBDEDE-7E9C-4CC1-84FA-31612CE30225}" type="parTrans" cxnId="{72A702A6-1CF0-43A6-80D0-CA0716E032D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3970A06-2BBB-4526-8379-0981CF5FABEB}" type="sibTrans" cxnId="{72A702A6-1CF0-43A6-80D0-CA0716E032D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95800A3-172E-47BD-95DC-D76FFE7AC977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rgbClr val="00287D"/>
              </a:solidFill>
              <a:latin typeface="Calibri" panose="020F0502020204030204" pitchFamily="34" charset="0"/>
            </a:rPr>
            <a:t>.....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1652C18D-1462-46BB-A2A1-41C90207D722}" type="parTrans" cxnId="{3AD69CF7-266A-4E20-8C0B-55A41254473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71A30AF-BE65-4955-AF43-77DF440DE847}" type="sibTrans" cxnId="{3AD69CF7-266A-4E20-8C0B-55A41254473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97BE123-C92E-46E1-B303-D662C6B3B1B4}" type="pres">
      <dgm:prSet presAssocID="{A444A112-CF68-49C2-AC4E-248052EB30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7B5365-2E13-4F8E-8E7D-E25BF1CA50E3}" type="pres">
      <dgm:prSet presAssocID="{1FE49983-F9DC-4810-8729-96C9E032548A}" presName="vertOne" presStyleCnt="0"/>
      <dgm:spPr/>
    </dgm:pt>
    <dgm:pt modelId="{62D52899-204C-4A59-ABE1-7E96DE5D8D35}" type="pres">
      <dgm:prSet presAssocID="{1FE49983-F9DC-4810-8729-96C9E032548A}" presName="txOne" presStyleLbl="node0" presStyleIdx="0" presStyleCnt="1" custLinFactNeighborX="325" custLinFactNeighborY="-11782">
        <dgm:presLayoutVars>
          <dgm:chPref val="3"/>
        </dgm:presLayoutVars>
      </dgm:prSet>
      <dgm:spPr/>
    </dgm:pt>
    <dgm:pt modelId="{2157E732-7249-4B6D-BE82-59C1F4B2D667}" type="pres">
      <dgm:prSet presAssocID="{1FE49983-F9DC-4810-8729-96C9E032548A}" presName="parTransOne" presStyleCnt="0"/>
      <dgm:spPr/>
    </dgm:pt>
    <dgm:pt modelId="{D423176F-01B5-4D31-BB3E-17A2173047B9}" type="pres">
      <dgm:prSet presAssocID="{1FE49983-F9DC-4810-8729-96C9E032548A}" presName="horzOne" presStyleCnt="0"/>
      <dgm:spPr/>
    </dgm:pt>
    <dgm:pt modelId="{FECA96EA-6E6E-4FBC-8714-5412F31FD706}" type="pres">
      <dgm:prSet presAssocID="{30128B41-FA88-4106-862E-484F34358428}" presName="vertTwo" presStyleCnt="0"/>
      <dgm:spPr/>
    </dgm:pt>
    <dgm:pt modelId="{500A9717-5712-49E9-962E-50E751E88910}" type="pres">
      <dgm:prSet presAssocID="{30128B41-FA88-4106-862E-484F34358428}" presName="txTwo" presStyleLbl="asst1" presStyleIdx="0" presStyleCnt="1" custScaleY="54393" custLinFactNeighborX="607" custLinFactNeighborY="8736">
        <dgm:presLayoutVars>
          <dgm:chPref val="3"/>
        </dgm:presLayoutVars>
      </dgm:prSet>
      <dgm:spPr/>
    </dgm:pt>
    <dgm:pt modelId="{5A55842F-0442-49F0-B9F8-AA694664062D}" type="pres">
      <dgm:prSet presAssocID="{30128B41-FA88-4106-862E-484F34358428}" presName="parTransTwo" presStyleCnt="0"/>
      <dgm:spPr/>
    </dgm:pt>
    <dgm:pt modelId="{774B3A2E-4345-414D-8F60-FF37CB46469C}" type="pres">
      <dgm:prSet presAssocID="{30128B41-FA88-4106-862E-484F34358428}" presName="horzTwo" presStyleCnt="0"/>
      <dgm:spPr/>
    </dgm:pt>
    <dgm:pt modelId="{BC54CC31-5307-48F7-9386-12B69E482491}" type="pres">
      <dgm:prSet presAssocID="{277E6735-72A5-4B31-9C92-8F2CD5C17D58}" presName="vertThree" presStyleCnt="0"/>
      <dgm:spPr/>
    </dgm:pt>
    <dgm:pt modelId="{0C442C16-00B4-4651-A065-2AC279CC5490}" type="pres">
      <dgm:prSet presAssocID="{277E6735-72A5-4B31-9C92-8F2CD5C17D58}" presName="txThree" presStyleLbl="node3" presStyleIdx="0" presStyleCnt="8" custScaleY="43823" custLinFactNeighborX="7503" custLinFactNeighborY="836">
        <dgm:presLayoutVars>
          <dgm:chPref val="3"/>
        </dgm:presLayoutVars>
      </dgm:prSet>
      <dgm:spPr/>
    </dgm:pt>
    <dgm:pt modelId="{7857AA2C-EE02-440C-BECB-660D5A60721B}" type="pres">
      <dgm:prSet presAssocID="{277E6735-72A5-4B31-9C92-8F2CD5C17D58}" presName="horzThree" presStyleCnt="0"/>
      <dgm:spPr/>
    </dgm:pt>
    <dgm:pt modelId="{80498F82-28E0-4396-9E3E-D159C9F5A1BC}" type="pres">
      <dgm:prSet presAssocID="{CF454498-78B3-409A-B1A8-20E16B50FFEA}" presName="sibSpaceThree" presStyleCnt="0"/>
      <dgm:spPr/>
    </dgm:pt>
    <dgm:pt modelId="{7754ACB6-3BA4-4ED1-9086-BA43651E3664}" type="pres">
      <dgm:prSet presAssocID="{0D8C2812-18A1-4A95-B50E-04EFEFCC6588}" presName="vertThree" presStyleCnt="0"/>
      <dgm:spPr/>
    </dgm:pt>
    <dgm:pt modelId="{213490BB-5AF3-4B1D-A4C8-88A22F6CB464}" type="pres">
      <dgm:prSet presAssocID="{0D8C2812-18A1-4A95-B50E-04EFEFCC6588}" presName="txThree" presStyleLbl="node3" presStyleIdx="1" presStyleCnt="8" custScaleY="43823" custLinFactNeighborX="7503" custLinFactNeighborY="836">
        <dgm:presLayoutVars>
          <dgm:chPref val="3"/>
        </dgm:presLayoutVars>
      </dgm:prSet>
      <dgm:spPr/>
    </dgm:pt>
    <dgm:pt modelId="{6D51C705-A53B-4ACB-BDA4-1990DDD59448}" type="pres">
      <dgm:prSet presAssocID="{0D8C2812-18A1-4A95-B50E-04EFEFCC6588}" presName="horzThree" presStyleCnt="0"/>
      <dgm:spPr/>
    </dgm:pt>
    <dgm:pt modelId="{CD27F58B-AAD2-42CE-81FE-39771208EF21}" type="pres">
      <dgm:prSet presAssocID="{99CF0B73-BBEA-442C-871D-2CB08722E3C8}" presName="sibSpaceThree" presStyleCnt="0"/>
      <dgm:spPr/>
    </dgm:pt>
    <dgm:pt modelId="{C8647791-1B26-4277-933B-63A48D31376A}" type="pres">
      <dgm:prSet presAssocID="{DB805390-F499-4AA6-A9D5-7CBB554100BB}" presName="vertThree" presStyleCnt="0"/>
      <dgm:spPr/>
    </dgm:pt>
    <dgm:pt modelId="{0AF2AF98-5BC6-4881-9A16-E739054A25A7}" type="pres">
      <dgm:prSet presAssocID="{DB805390-F499-4AA6-A9D5-7CBB554100BB}" presName="txThree" presStyleLbl="node3" presStyleIdx="2" presStyleCnt="8" custScaleY="43823" custLinFactNeighborX="7503" custLinFactNeighborY="836">
        <dgm:presLayoutVars>
          <dgm:chPref val="3"/>
        </dgm:presLayoutVars>
      </dgm:prSet>
      <dgm:spPr/>
    </dgm:pt>
    <dgm:pt modelId="{D7893EAB-8AD6-4A83-9F9A-DD40174682F3}" type="pres">
      <dgm:prSet presAssocID="{DB805390-F499-4AA6-A9D5-7CBB554100BB}" presName="horzThree" presStyleCnt="0"/>
      <dgm:spPr/>
    </dgm:pt>
    <dgm:pt modelId="{9DBA0EE5-C35E-4FB7-BD1D-AA96CD644A1D}" type="pres">
      <dgm:prSet presAssocID="{63970A06-2BBB-4526-8379-0981CF5FABEB}" presName="sibSpaceThree" presStyleCnt="0"/>
      <dgm:spPr/>
    </dgm:pt>
    <dgm:pt modelId="{285F985C-A1FB-41FE-B150-3FF6A1AC98FC}" type="pres">
      <dgm:prSet presAssocID="{695800A3-172E-47BD-95DC-D76FFE7AC977}" presName="vertThree" presStyleCnt="0"/>
      <dgm:spPr/>
    </dgm:pt>
    <dgm:pt modelId="{243236AE-99DF-46B9-8783-52F08E250976}" type="pres">
      <dgm:prSet presAssocID="{695800A3-172E-47BD-95DC-D76FFE7AC977}" presName="txThree" presStyleLbl="node3" presStyleIdx="3" presStyleCnt="8" custScaleY="43823" custLinFactNeighborX="7503" custLinFactNeighborY="836">
        <dgm:presLayoutVars>
          <dgm:chPref val="3"/>
        </dgm:presLayoutVars>
      </dgm:prSet>
      <dgm:spPr/>
    </dgm:pt>
    <dgm:pt modelId="{3610F837-BF58-464A-BA4A-46C150950C4D}" type="pres">
      <dgm:prSet presAssocID="{695800A3-172E-47BD-95DC-D76FFE7AC977}" presName="horzThree" presStyleCnt="0"/>
      <dgm:spPr/>
    </dgm:pt>
    <dgm:pt modelId="{BE86B619-6ACC-4505-97F1-AAD3EEE2B8DC}" type="pres">
      <dgm:prSet presAssocID="{FFC86243-8A82-4EE0-9E6A-09B451D59A85}" presName="sibSpaceTwo" presStyleCnt="0"/>
      <dgm:spPr/>
    </dgm:pt>
    <dgm:pt modelId="{262FCE81-50B2-4BB4-8594-94B7C5645131}" type="pres">
      <dgm:prSet presAssocID="{638A31F5-EBF0-451E-98A8-E9306A30EC27}" presName="vertTwo" presStyleCnt="0"/>
      <dgm:spPr/>
    </dgm:pt>
    <dgm:pt modelId="{6FD5FE8A-041F-4756-AA76-C5B44B2451DC}" type="pres">
      <dgm:prSet presAssocID="{638A31F5-EBF0-451E-98A8-E9306A30EC27}" presName="txTwo" presStyleLbl="node2" presStyleIdx="0" presStyleCnt="1" custScaleY="54492" custLinFactNeighborX="75" custLinFactNeighborY="12180">
        <dgm:presLayoutVars>
          <dgm:chPref val="3"/>
        </dgm:presLayoutVars>
      </dgm:prSet>
      <dgm:spPr/>
    </dgm:pt>
    <dgm:pt modelId="{30B94166-43F8-44B1-A8DA-F1206163ECE0}" type="pres">
      <dgm:prSet presAssocID="{638A31F5-EBF0-451E-98A8-E9306A30EC27}" presName="parTransTwo" presStyleCnt="0"/>
      <dgm:spPr/>
    </dgm:pt>
    <dgm:pt modelId="{0C2F43EC-0AAD-4D9F-B6AE-052217D3B506}" type="pres">
      <dgm:prSet presAssocID="{638A31F5-EBF0-451E-98A8-E9306A30EC27}" presName="horzTwo" presStyleCnt="0"/>
      <dgm:spPr/>
    </dgm:pt>
    <dgm:pt modelId="{D568E687-748F-4A42-B814-AF6A550AB4CC}" type="pres">
      <dgm:prSet presAssocID="{29C18DA9-F857-404C-B228-0E6864EB2375}" presName="vertThree" presStyleCnt="0"/>
      <dgm:spPr/>
    </dgm:pt>
    <dgm:pt modelId="{0FA8E639-1B51-4EB0-BFBB-F583692AFA5B}" type="pres">
      <dgm:prSet presAssocID="{29C18DA9-F857-404C-B228-0E6864EB2375}" presName="txThree" presStyleLbl="node3" presStyleIdx="4" presStyleCnt="8" custScaleY="43823" custLinFactNeighborX="7503" custLinFactNeighborY="737">
        <dgm:presLayoutVars>
          <dgm:chPref val="3"/>
        </dgm:presLayoutVars>
      </dgm:prSet>
      <dgm:spPr/>
    </dgm:pt>
    <dgm:pt modelId="{63846196-6081-4CB2-B2D7-90A42E3FCCDB}" type="pres">
      <dgm:prSet presAssocID="{29C18DA9-F857-404C-B228-0E6864EB2375}" presName="horzThree" presStyleCnt="0"/>
      <dgm:spPr/>
    </dgm:pt>
    <dgm:pt modelId="{53037B07-F668-42FC-B200-0EA9DA43FF54}" type="pres">
      <dgm:prSet presAssocID="{84CBDB2A-795F-44BA-A95E-7BFB3403B8E7}" presName="sibSpaceThree" presStyleCnt="0"/>
      <dgm:spPr/>
    </dgm:pt>
    <dgm:pt modelId="{F9D2BBC9-95F7-4CD2-8B4E-8BBB5D22438B}" type="pres">
      <dgm:prSet presAssocID="{D0E23544-7722-4114-873C-0903C08EB0CE}" presName="vertThree" presStyleCnt="0"/>
      <dgm:spPr/>
    </dgm:pt>
    <dgm:pt modelId="{402391DF-F564-448A-9A1D-F12B8FBF2129}" type="pres">
      <dgm:prSet presAssocID="{D0E23544-7722-4114-873C-0903C08EB0CE}" presName="txThree" presStyleLbl="node3" presStyleIdx="5" presStyleCnt="8" custScaleY="43823" custLinFactNeighborX="7503" custLinFactNeighborY="737">
        <dgm:presLayoutVars>
          <dgm:chPref val="3"/>
        </dgm:presLayoutVars>
      </dgm:prSet>
      <dgm:spPr/>
    </dgm:pt>
    <dgm:pt modelId="{15DCFA4C-51BD-4300-9AA4-9F806261882D}" type="pres">
      <dgm:prSet presAssocID="{D0E23544-7722-4114-873C-0903C08EB0CE}" presName="horzThree" presStyleCnt="0"/>
      <dgm:spPr/>
    </dgm:pt>
    <dgm:pt modelId="{EE62C7D5-D5BE-45E0-B7BD-3C22452E07EF}" type="pres">
      <dgm:prSet presAssocID="{0CF274E7-A927-4F7B-9184-C682D3918A8F}" presName="sibSpaceThree" presStyleCnt="0"/>
      <dgm:spPr/>
    </dgm:pt>
    <dgm:pt modelId="{F5A0AC6F-78CD-4B90-818D-96438132D4FF}" type="pres">
      <dgm:prSet presAssocID="{D63B2223-922A-4F97-9E8B-09C5801708D0}" presName="vertThree" presStyleCnt="0"/>
      <dgm:spPr/>
    </dgm:pt>
    <dgm:pt modelId="{12EA404C-3A43-4D85-A6F6-DC7FDB4E30F7}" type="pres">
      <dgm:prSet presAssocID="{D63B2223-922A-4F97-9E8B-09C5801708D0}" presName="txThree" presStyleLbl="node3" presStyleIdx="6" presStyleCnt="8" custScaleY="43823" custLinFactNeighborX="7503" custLinFactNeighborY="737">
        <dgm:presLayoutVars>
          <dgm:chPref val="3"/>
        </dgm:presLayoutVars>
      </dgm:prSet>
      <dgm:spPr/>
    </dgm:pt>
    <dgm:pt modelId="{E99613F0-3DD7-4077-A1AE-0327E4FDC112}" type="pres">
      <dgm:prSet presAssocID="{D63B2223-922A-4F97-9E8B-09C5801708D0}" presName="horzThree" presStyleCnt="0"/>
      <dgm:spPr/>
    </dgm:pt>
    <dgm:pt modelId="{4683C082-5973-439C-9C97-DE8B83DD76A5}" type="pres">
      <dgm:prSet presAssocID="{80D1499C-FE08-4B1C-8E61-169791753B90}" presName="sibSpaceThree" presStyleCnt="0"/>
      <dgm:spPr/>
    </dgm:pt>
    <dgm:pt modelId="{732A518D-F9B6-49AE-A512-0528C4F179D4}" type="pres">
      <dgm:prSet presAssocID="{A4427570-01BB-4418-B59F-179425B2E5D8}" presName="vertThree" presStyleCnt="0"/>
      <dgm:spPr/>
    </dgm:pt>
    <dgm:pt modelId="{35F57AAD-C3BA-41E8-8A86-2B6500AAA5FE}" type="pres">
      <dgm:prSet presAssocID="{A4427570-01BB-4418-B59F-179425B2E5D8}" presName="txThree" presStyleLbl="node3" presStyleIdx="7" presStyleCnt="8" custScaleY="43823">
        <dgm:presLayoutVars>
          <dgm:chPref val="3"/>
        </dgm:presLayoutVars>
      </dgm:prSet>
      <dgm:spPr/>
    </dgm:pt>
    <dgm:pt modelId="{32D05CF3-DBDC-4AF7-A9EF-B188E0EF0627}" type="pres">
      <dgm:prSet presAssocID="{A4427570-01BB-4418-B59F-179425B2E5D8}" presName="horzThree" presStyleCnt="0"/>
      <dgm:spPr/>
    </dgm:pt>
  </dgm:ptLst>
  <dgm:cxnLst>
    <dgm:cxn modelId="{CC73D303-C951-448C-BCA3-B3C3C2647DE3}" srcId="{638A31F5-EBF0-451E-98A8-E9306A30EC27}" destId="{D0E23544-7722-4114-873C-0903C08EB0CE}" srcOrd="1" destOrd="0" parTransId="{D4E848DC-2052-4957-B9C4-C4B7E7539396}" sibTransId="{0CF274E7-A927-4F7B-9184-C682D3918A8F}"/>
    <dgm:cxn modelId="{64281A07-2BE1-4E2C-9B70-54E3EC2CE7A9}" srcId="{30128B41-FA88-4106-862E-484F34358428}" destId="{277E6735-72A5-4B31-9C92-8F2CD5C17D58}" srcOrd="0" destOrd="0" parTransId="{9535750A-3714-4011-8C26-F4816667BD52}" sibTransId="{CF454498-78B3-409A-B1A8-20E16B50FFEA}"/>
    <dgm:cxn modelId="{EB2C5E1B-8E33-496E-82C8-9654FBF338A3}" type="presOf" srcId="{30128B41-FA88-4106-862E-484F34358428}" destId="{500A9717-5712-49E9-962E-50E751E88910}" srcOrd="0" destOrd="0" presId="urn:microsoft.com/office/officeart/2005/8/layout/hierarchy4"/>
    <dgm:cxn modelId="{DC9E2123-634C-42C4-BF97-09EDFB438D12}" type="presOf" srcId="{1FE49983-F9DC-4810-8729-96C9E032548A}" destId="{62D52899-204C-4A59-ABE1-7E96DE5D8D35}" srcOrd="0" destOrd="0" presId="urn:microsoft.com/office/officeart/2005/8/layout/hierarchy4"/>
    <dgm:cxn modelId="{1313FA2E-DB0D-442D-B47E-DF22682D935B}" type="presOf" srcId="{638A31F5-EBF0-451E-98A8-E9306A30EC27}" destId="{6FD5FE8A-041F-4756-AA76-C5B44B2451DC}" srcOrd="0" destOrd="0" presId="urn:microsoft.com/office/officeart/2005/8/layout/hierarchy4"/>
    <dgm:cxn modelId="{AE6F393A-1B31-49F9-9DD3-298FF3305D64}" srcId="{638A31F5-EBF0-451E-98A8-E9306A30EC27}" destId="{D63B2223-922A-4F97-9E8B-09C5801708D0}" srcOrd="2" destOrd="0" parTransId="{9F5A404E-9AB0-44FB-BA95-96A44A2C4991}" sibTransId="{80D1499C-FE08-4B1C-8E61-169791753B90}"/>
    <dgm:cxn modelId="{EE502B3C-8A7A-4036-8632-7CCA9BF76A8F}" srcId="{1FE49983-F9DC-4810-8729-96C9E032548A}" destId="{638A31F5-EBF0-451E-98A8-E9306A30EC27}" srcOrd="1" destOrd="0" parTransId="{AE34E9E5-FA5D-4F20-98FE-4281560CD1AF}" sibTransId="{88669923-5B93-464E-8F58-9965F7D9DB07}"/>
    <dgm:cxn modelId="{0ECB4C3D-C351-4369-9F52-D3761EC75049}" type="presOf" srcId="{277E6735-72A5-4B31-9C92-8F2CD5C17D58}" destId="{0C442C16-00B4-4651-A065-2AC279CC5490}" srcOrd="0" destOrd="0" presId="urn:microsoft.com/office/officeart/2005/8/layout/hierarchy4"/>
    <dgm:cxn modelId="{A0849F6E-1BA5-4772-B581-6D03D2A85390}" type="presOf" srcId="{D63B2223-922A-4F97-9E8B-09C5801708D0}" destId="{12EA404C-3A43-4D85-A6F6-DC7FDB4E30F7}" srcOrd="0" destOrd="0" presId="urn:microsoft.com/office/officeart/2005/8/layout/hierarchy4"/>
    <dgm:cxn modelId="{5C4FDD56-3BE6-455F-88AD-E1EC7AF0EEB3}" type="presOf" srcId="{D0E23544-7722-4114-873C-0903C08EB0CE}" destId="{402391DF-F564-448A-9A1D-F12B8FBF2129}" srcOrd="0" destOrd="0" presId="urn:microsoft.com/office/officeart/2005/8/layout/hierarchy4"/>
    <dgm:cxn modelId="{93213F77-7735-44EB-9081-6D63A9312863}" type="presOf" srcId="{695800A3-172E-47BD-95DC-D76FFE7AC977}" destId="{243236AE-99DF-46B9-8783-52F08E250976}" srcOrd="0" destOrd="0" presId="urn:microsoft.com/office/officeart/2005/8/layout/hierarchy4"/>
    <dgm:cxn modelId="{F911CE84-EE90-4C92-B3C5-645ABDF55CA1}" type="presOf" srcId="{0D8C2812-18A1-4A95-B50E-04EFEFCC6588}" destId="{213490BB-5AF3-4B1D-A4C8-88A22F6CB464}" srcOrd="0" destOrd="0" presId="urn:microsoft.com/office/officeart/2005/8/layout/hierarchy4"/>
    <dgm:cxn modelId="{850C9988-3E27-4DB7-81AB-340C2778FA15}" type="presOf" srcId="{DB805390-F499-4AA6-A9D5-7CBB554100BB}" destId="{0AF2AF98-5BC6-4881-9A16-E739054A25A7}" srcOrd="0" destOrd="0" presId="urn:microsoft.com/office/officeart/2005/8/layout/hierarchy4"/>
    <dgm:cxn modelId="{DF22628E-4E25-4860-94D7-F4B254D99B0C}" srcId="{A444A112-CF68-49C2-AC4E-248052EB30BB}" destId="{1FE49983-F9DC-4810-8729-96C9E032548A}" srcOrd="0" destOrd="0" parTransId="{994D8A4E-7580-444C-BBB7-A5A446643B30}" sibTransId="{9EFD5609-9908-4D73-900E-5550DA82C59F}"/>
    <dgm:cxn modelId="{415D8D90-4981-4BBD-990B-55D1C850C310}" type="presOf" srcId="{A4427570-01BB-4418-B59F-179425B2E5D8}" destId="{35F57AAD-C3BA-41E8-8A86-2B6500AAA5FE}" srcOrd="0" destOrd="0" presId="urn:microsoft.com/office/officeart/2005/8/layout/hierarchy4"/>
    <dgm:cxn modelId="{72A702A6-1CF0-43A6-80D0-CA0716E032DE}" srcId="{30128B41-FA88-4106-862E-484F34358428}" destId="{DB805390-F499-4AA6-A9D5-7CBB554100BB}" srcOrd="2" destOrd="0" parTransId="{A6CBDEDE-7E9C-4CC1-84FA-31612CE30225}" sibTransId="{63970A06-2BBB-4526-8379-0981CF5FABEB}"/>
    <dgm:cxn modelId="{039ADDB7-6A0D-4800-935B-A7CC87F5D319}" type="presOf" srcId="{29C18DA9-F857-404C-B228-0E6864EB2375}" destId="{0FA8E639-1B51-4EB0-BFBB-F583692AFA5B}" srcOrd="0" destOrd="0" presId="urn:microsoft.com/office/officeart/2005/8/layout/hierarchy4"/>
    <dgm:cxn modelId="{B27DB0BC-61D1-4ACA-A5CD-96D568BFB43C}" srcId="{638A31F5-EBF0-451E-98A8-E9306A30EC27}" destId="{A4427570-01BB-4418-B59F-179425B2E5D8}" srcOrd="3" destOrd="0" parTransId="{A9B4FB15-D32F-45AC-B9A0-616EBEB84189}" sibTransId="{106B0A78-8151-4F65-84E4-F60C8E6617F1}"/>
    <dgm:cxn modelId="{ABE44DC4-C3B2-4865-82E7-B6E9E86B05B2}" srcId="{1FE49983-F9DC-4810-8729-96C9E032548A}" destId="{30128B41-FA88-4106-862E-484F34358428}" srcOrd="0" destOrd="0" parTransId="{7D3A3D49-F245-4828-8A48-0C43ACB69DF5}" sibTransId="{FFC86243-8A82-4EE0-9E6A-09B451D59A85}"/>
    <dgm:cxn modelId="{16CEBDC6-3432-417B-8034-6127F0723059}" srcId="{30128B41-FA88-4106-862E-484F34358428}" destId="{0D8C2812-18A1-4A95-B50E-04EFEFCC6588}" srcOrd="1" destOrd="0" parTransId="{F8B8A716-6385-47F9-96E8-A1918EB17A90}" sibTransId="{99CF0B73-BBEA-442C-871D-2CB08722E3C8}"/>
    <dgm:cxn modelId="{8278ACEC-9336-432F-867B-598779AC5223}" srcId="{638A31F5-EBF0-451E-98A8-E9306A30EC27}" destId="{29C18DA9-F857-404C-B228-0E6864EB2375}" srcOrd="0" destOrd="0" parTransId="{D4233E8A-949D-499C-B340-846936D35DB2}" sibTransId="{84CBDB2A-795F-44BA-A95E-7BFB3403B8E7}"/>
    <dgm:cxn modelId="{3AD69CF7-266A-4E20-8C0B-55A41254473A}" srcId="{30128B41-FA88-4106-862E-484F34358428}" destId="{695800A3-172E-47BD-95DC-D76FFE7AC977}" srcOrd="3" destOrd="0" parTransId="{1652C18D-1462-46BB-A2A1-41C90207D722}" sibTransId="{F71A30AF-BE65-4955-AF43-77DF440DE847}"/>
    <dgm:cxn modelId="{EEAC6EF9-C3A6-4746-BCFB-3DBA6B553E0B}" type="presOf" srcId="{A444A112-CF68-49C2-AC4E-248052EB30BB}" destId="{D97BE123-C92E-46E1-B303-D662C6B3B1B4}" srcOrd="0" destOrd="0" presId="urn:microsoft.com/office/officeart/2005/8/layout/hierarchy4"/>
    <dgm:cxn modelId="{9C184DB4-9281-4225-B3EB-9D11F1B74AC2}" type="presParOf" srcId="{D97BE123-C92E-46E1-B303-D662C6B3B1B4}" destId="{257B5365-2E13-4F8E-8E7D-E25BF1CA50E3}" srcOrd="0" destOrd="0" presId="urn:microsoft.com/office/officeart/2005/8/layout/hierarchy4"/>
    <dgm:cxn modelId="{D92F5D18-3A67-4098-8976-312EBCC3413F}" type="presParOf" srcId="{257B5365-2E13-4F8E-8E7D-E25BF1CA50E3}" destId="{62D52899-204C-4A59-ABE1-7E96DE5D8D35}" srcOrd="0" destOrd="0" presId="urn:microsoft.com/office/officeart/2005/8/layout/hierarchy4"/>
    <dgm:cxn modelId="{50EAE0B2-1E82-47CC-BE92-B60AFFF3CD7A}" type="presParOf" srcId="{257B5365-2E13-4F8E-8E7D-E25BF1CA50E3}" destId="{2157E732-7249-4B6D-BE82-59C1F4B2D667}" srcOrd="1" destOrd="0" presId="urn:microsoft.com/office/officeart/2005/8/layout/hierarchy4"/>
    <dgm:cxn modelId="{FD2108AC-1EF6-4BC4-9B5A-EFE43D320690}" type="presParOf" srcId="{257B5365-2E13-4F8E-8E7D-E25BF1CA50E3}" destId="{D423176F-01B5-4D31-BB3E-17A2173047B9}" srcOrd="2" destOrd="0" presId="urn:microsoft.com/office/officeart/2005/8/layout/hierarchy4"/>
    <dgm:cxn modelId="{619FF5B5-AE3A-4EDA-8FEB-BBBA7D62016D}" type="presParOf" srcId="{D423176F-01B5-4D31-BB3E-17A2173047B9}" destId="{FECA96EA-6E6E-4FBC-8714-5412F31FD706}" srcOrd="0" destOrd="0" presId="urn:microsoft.com/office/officeart/2005/8/layout/hierarchy4"/>
    <dgm:cxn modelId="{F9117F01-F2D8-4762-ABFE-8E02DC8B1526}" type="presParOf" srcId="{FECA96EA-6E6E-4FBC-8714-5412F31FD706}" destId="{500A9717-5712-49E9-962E-50E751E88910}" srcOrd="0" destOrd="0" presId="urn:microsoft.com/office/officeart/2005/8/layout/hierarchy4"/>
    <dgm:cxn modelId="{01739668-DD18-4D4B-B944-B17DE455B2B6}" type="presParOf" srcId="{FECA96EA-6E6E-4FBC-8714-5412F31FD706}" destId="{5A55842F-0442-49F0-B9F8-AA694664062D}" srcOrd="1" destOrd="0" presId="urn:microsoft.com/office/officeart/2005/8/layout/hierarchy4"/>
    <dgm:cxn modelId="{5297B5C2-FEBF-4A6E-955B-CC8C963C21AC}" type="presParOf" srcId="{FECA96EA-6E6E-4FBC-8714-5412F31FD706}" destId="{774B3A2E-4345-414D-8F60-FF37CB46469C}" srcOrd="2" destOrd="0" presId="urn:microsoft.com/office/officeart/2005/8/layout/hierarchy4"/>
    <dgm:cxn modelId="{F2363465-2A39-4D4E-9C17-9BB0BEADB927}" type="presParOf" srcId="{774B3A2E-4345-414D-8F60-FF37CB46469C}" destId="{BC54CC31-5307-48F7-9386-12B69E482491}" srcOrd="0" destOrd="0" presId="urn:microsoft.com/office/officeart/2005/8/layout/hierarchy4"/>
    <dgm:cxn modelId="{7ADE8A05-BE00-4D51-A487-57FCD3F2976E}" type="presParOf" srcId="{BC54CC31-5307-48F7-9386-12B69E482491}" destId="{0C442C16-00B4-4651-A065-2AC279CC5490}" srcOrd="0" destOrd="0" presId="urn:microsoft.com/office/officeart/2005/8/layout/hierarchy4"/>
    <dgm:cxn modelId="{ADC3402C-0020-4790-8D08-A6F4DC3712B7}" type="presParOf" srcId="{BC54CC31-5307-48F7-9386-12B69E482491}" destId="{7857AA2C-EE02-440C-BECB-660D5A60721B}" srcOrd="1" destOrd="0" presId="urn:microsoft.com/office/officeart/2005/8/layout/hierarchy4"/>
    <dgm:cxn modelId="{75ABDF6E-72E6-4905-B848-4208727AE1AF}" type="presParOf" srcId="{774B3A2E-4345-414D-8F60-FF37CB46469C}" destId="{80498F82-28E0-4396-9E3E-D159C9F5A1BC}" srcOrd="1" destOrd="0" presId="urn:microsoft.com/office/officeart/2005/8/layout/hierarchy4"/>
    <dgm:cxn modelId="{2BEC302A-C894-494B-8A3A-2119902A6F68}" type="presParOf" srcId="{774B3A2E-4345-414D-8F60-FF37CB46469C}" destId="{7754ACB6-3BA4-4ED1-9086-BA43651E3664}" srcOrd="2" destOrd="0" presId="urn:microsoft.com/office/officeart/2005/8/layout/hierarchy4"/>
    <dgm:cxn modelId="{2EC7BE56-E551-4BBE-8B0E-3ABA6C8E16B1}" type="presParOf" srcId="{7754ACB6-3BA4-4ED1-9086-BA43651E3664}" destId="{213490BB-5AF3-4B1D-A4C8-88A22F6CB464}" srcOrd="0" destOrd="0" presId="urn:microsoft.com/office/officeart/2005/8/layout/hierarchy4"/>
    <dgm:cxn modelId="{99DE82F3-DFC3-487F-BE5B-95BD64200542}" type="presParOf" srcId="{7754ACB6-3BA4-4ED1-9086-BA43651E3664}" destId="{6D51C705-A53B-4ACB-BDA4-1990DDD59448}" srcOrd="1" destOrd="0" presId="urn:microsoft.com/office/officeart/2005/8/layout/hierarchy4"/>
    <dgm:cxn modelId="{FAF1F272-D62A-48BE-8956-42E5643CEC6F}" type="presParOf" srcId="{774B3A2E-4345-414D-8F60-FF37CB46469C}" destId="{CD27F58B-AAD2-42CE-81FE-39771208EF21}" srcOrd="3" destOrd="0" presId="urn:microsoft.com/office/officeart/2005/8/layout/hierarchy4"/>
    <dgm:cxn modelId="{178EE09F-1793-45EE-BF2D-8026089784F6}" type="presParOf" srcId="{774B3A2E-4345-414D-8F60-FF37CB46469C}" destId="{C8647791-1B26-4277-933B-63A48D31376A}" srcOrd="4" destOrd="0" presId="urn:microsoft.com/office/officeart/2005/8/layout/hierarchy4"/>
    <dgm:cxn modelId="{53E14A0F-7B79-4B6F-AB4B-A81B41CD0B58}" type="presParOf" srcId="{C8647791-1B26-4277-933B-63A48D31376A}" destId="{0AF2AF98-5BC6-4881-9A16-E739054A25A7}" srcOrd="0" destOrd="0" presId="urn:microsoft.com/office/officeart/2005/8/layout/hierarchy4"/>
    <dgm:cxn modelId="{50721268-B5C0-4469-A53F-A560D316B2CF}" type="presParOf" srcId="{C8647791-1B26-4277-933B-63A48D31376A}" destId="{D7893EAB-8AD6-4A83-9F9A-DD40174682F3}" srcOrd="1" destOrd="0" presId="urn:microsoft.com/office/officeart/2005/8/layout/hierarchy4"/>
    <dgm:cxn modelId="{13E3E12B-F3B6-469B-A427-A728A472ADC1}" type="presParOf" srcId="{774B3A2E-4345-414D-8F60-FF37CB46469C}" destId="{9DBA0EE5-C35E-4FB7-BD1D-AA96CD644A1D}" srcOrd="5" destOrd="0" presId="urn:microsoft.com/office/officeart/2005/8/layout/hierarchy4"/>
    <dgm:cxn modelId="{4FF32E1C-AD98-4E73-8896-71F0D5C69A42}" type="presParOf" srcId="{774B3A2E-4345-414D-8F60-FF37CB46469C}" destId="{285F985C-A1FB-41FE-B150-3FF6A1AC98FC}" srcOrd="6" destOrd="0" presId="urn:microsoft.com/office/officeart/2005/8/layout/hierarchy4"/>
    <dgm:cxn modelId="{99BD153C-5828-4217-BB26-ABEA8CCF6A6E}" type="presParOf" srcId="{285F985C-A1FB-41FE-B150-3FF6A1AC98FC}" destId="{243236AE-99DF-46B9-8783-52F08E250976}" srcOrd="0" destOrd="0" presId="urn:microsoft.com/office/officeart/2005/8/layout/hierarchy4"/>
    <dgm:cxn modelId="{08C2D0FA-E584-4980-93D4-D9E51454D8B3}" type="presParOf" srcId="{285F985C-A1FB-41FE-B150-3FF6A1AC98FC}" destId="{3610F837-BF58-464A-BA4A-46C150950C4D}" srcOrd="1" destOrd="0" presId="urn:microsoft.com/office/officeart/2005/8/layout/hierarchy4"/>
    <dgm:cxn modelId="{B61E2196-D7FF-4FCF-A176-564048567F48}" type="presParOf" srcId="{D423176F-01B5-4D31-BB3E-17A2173047B9}" destId="{BE86B619-6ACC-4505-97F1-AAD3EEE2B8DC}" srcOrd="1" destOrd="0" presId="urn:microsoft.com/office/officeart/2005/8/layout/hierarchy4"/>
    <dgm:cxn modelId="{F4593DBD-26B3-446D-B264-2A0BFEC89492}" type="presParOf" srcId="{D423176F-01B5-4D31-BB3E-17A2173047B9}" destId="{262FCE81-50B2-4BB4-8594-94B7C5645131}" srcOrd="2" destOrd="0" presId="urn:microsoft.com/office/officeart/2005/8/layout/hierarchy4"/>
    <dgm:cxn modelId="{4F59B8F3-1300-4A51-BEA3-54BD9192AFE0}" type="presParOf" srcId="{262FCE81-50B2-4BB4-8594-94B7C5645131}" destId="{6FD5FE8A-041F-4756-AA76-C5B44B2451DC}" srcOrd="0" destOrd="0" presId="urn:microsoft.com/office/officeart/2005/8/layout/hierarchy4"/>
    <dgm:cxn modelId="{25F1F604-26C2-4BE2-ABDA-C159472EBE7D}" type="presParOf" srcId="{262FCE81-50B2-4BB4-8594-94B7C5645131}" destId="{30B94166-43F8-44B1-A8DA-F1206163ECE0}" srcOrd="1" destOrd="0" presId="urn:microsoft.com/office/officeart/2005/8/layout/hierarchy4"/>
    <dgm:cxn modelId="{62807050-58CD-4353-AC3E-82A6BC50A3EF}" type="presParOf" srcId="{262FCE81-50B2-4BB4-8594-94B7C5645131}" destId="{0C2F43EC-0AAD-4D9F-B6AE-052217D3B506}" srcOrd="2" destOrd="0" presId="urn:microsoft.com/office/officeart/2005/8/layout/hierarchy4"/>
    <dgm:cxn modelId="{4788CBAA-115F-4B75-AC4E-E1D0CB0BE702}" type="presParOf" srcId="{0C2F43EC-0AAD-4D9F-B6AE-052217D3B506}" destId="{D568E687-748F-4A42-B814-AF6A550AB4CC}" srcOrd="0" destOrd="0" presId="urn:microsoft.com/office/officeart/2005/8/layout/hierarchy4"/>
    <dgm:cxn modelId="{98542B39-6C0A-42FA-A835-7F5F29AF5064}" type="presParOf" srcId="{D568E687-748F-4A42-B814-AF6A550AB4CC}" destId="{0FA8E639-1B51-4EB0-BFBB-F583692AFA5B}" srcOrd="0" destOrd="0" presId="urn:microsoft.com/office/officeart/2005/8/layout/hierarchy4"/>
    <dgm:cxn modelId="{0F70AE7F-C036-44B1-9864-B70100ED7CE3}" type="presParOf" srcId="{D568E687-748F-4A42-B814-AF6A550AB4CC}" destId="{63846196-6081-4CB2-B2D7-90A42E3FCCDB}" srcOrd="1" destOrd="0" presId="urn:microsoft.com/office/officeart/2005/8/layout/hierarchy4"/>
    <dgm:cxn modelId="{F1173965-34F3-4BD2-8C2F-5822F4716BFB}" type="presParOf" srcId="{0C2F43EC-0AAD-4D9F-B6AE-052217D3B506}" destId="{53037B07-F668-42FC-B200-0EA9DA43FF54}" srcOrd="1" destOrd="0" presId="urn:microsoft.com/office/officeart/2005/8/layout/hierarchy4"/>
    <dgm:cxn modelId="{51B97B98-2828-49B9-98F1-1533DD567787}" type="presParOf" srcId="{0C2F43EC-0AAD-4D9F-B6AE-052217D3B506}" destId="{F9D2BBC9-95F7-4CD2-8B4E-8BBB5D22438B}" srcOrd="2" destOrd="0" presId="urn:microsoft.com/office/officeart/2005/8/layout/hierarchy4"/>
    <dgm:cxn modelId="{6A1B9141-121E-4733-BD18-18753D8535C9}" type="presParOf" srcId="{F9D2BBC9-95F7-4CD2-8B4E-8BBB5D22438B}" destId="{402391DF-F564-448A-9A1D-F12B8FBF2129}" srcOrd="0" destOrd="0" presId="urn:microsoft.com/office/officeart/2005/8/layout/hierarchy4"/>
    <dgm:cxn modelId="{9A90ABEF-8636-4D3B-A2DF-A13006022E7B}" type="presParOf" srcId="{F9D2BBC9-95F7-4CD2-8B4E-8BBB5D22438B}" destId="{15DCFA4C-51BD-4300-9AA4-9F806261882D}" srcOrd="1" destOrd="0" presId="urn:microsoft.com/office/officeart/2005/8/layout/hierarchy4"/>
    <dgm:cxn modelId="{DCBF3C50-66D4-4978-B835-74A84D284F8F}" type="presParOf" srcId="{0C2F43EC-0AAD-4D9F-B6AE-052217D3B506}" destId="{EE62C7D5-D5BE-45E0-B7BD-3C22452E07EF}" srcOrd="3" destOrd="0" presId="urn:microsoft.com/office/officeart/2005/8/layout/hierarchy4"/>
    <dgm:cxn modelId="{5A4A6A8B-7AEC-4ABD-9DF5-E3CD36A7E431}" type="presParOf" srcId="{0C2F43EC-0AAD-4D9F-B6AE-052217D3B506}" destId="{F5A0AC6F-78CD-4B90-818D-96438132D4FF}" srcOrd="4" destOrd="0" presId="urn:microsoft.com/office/officeart/2005/8/layout/hierarchy4"/>
    <dgm:cxn modelId="{143E49B6-793F-4ED7-8731-288CD56C0D09}" type="presParOf" srcId="{F5A0AC6F-78CD-4B90-818D-96438132D4FF}" destId="{12EA404C-3A43-4D85-A6F6-DC7FDB4E30F7}" srcOrd="0" destOrd="0" presId="urn:microsoft.com/office/officeart/2005/8/layout/hierarchy4"/>
    <dgm:cxn modelId="{8A0561D6-1573-41D6-881C-C872671E6980}" type="presParOf" srcId="{F5A0AC6F-78CD-4B90-818D-96438132D4FF}" destId="{E99613F0-3DD7-4077-A1AE-0327E4FDC112}" srcOrd="1" destOrd="0" presId="urn:microsoft.com/office/officeart/2005/8/layout/hierarchy4"/>
    <dgm:cxn modelId="{241930C4-D6F0-4C8A-B4D8-4C2646749B90}" type="presParOf" srcId="{0C2F43EC-0AAD-4D9F-B6AE-052217D3B506}" destId="{4683C082-5973-439C-9C97-DE8B83DD76A5}" srcOrd="5" destOrd="0" presId="urn:microsoft.com/office/officeart/2005/8/layout/hierarchy4"/>
    <dgm:cxn modelId="{E2DF23A3-3545-407E-9AA2-74975B867591}" type="presParOf" srcId="{0C2F43EC-0AAD-4D9F-B6AE-052217D3B506}" destId="{732A518D-F9B6-49AE-A512-0528C4F179D4}" srcOrd="6" destOrd="0" presId="urn:microsoft.com/office/officeart/2005/8/layout/hierarchy4"/>
    <dgm:cxn modelId="{D40D3DE1-F882-4AE9-958D-BF55AEBF8EF9}" type="presParOf" srcId="{732A518D-F9B6-49AE-A512-0528C4F179D4}" destId="{35F57AAD-C3BA-41E8-8A86-2B6500AAA5FE}" srcOrd="0" destOrd="0" presId="urn:microsoft.com/office/officeart/2005/8/layout/hierarchy4"/>
    <dgm:cxn modelId="{E62CDE99-9F63-45DC-95A1-0757EEE1CFB6}" type="presParOf" srcId="{732A518D-F9B6-49AE-A512-0528C4F179D4}" destId="{32D05CF3-DBDC-4AF7-A9EF-B188E0EF06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2899-204C-4A59-ABE1-7E96DE5D8D35}">
      <dsp:nvSpPr>
        <dsp:cNvPr id="0" name=""/>
        <dsp:cNvSpPr/>
      </dsp:nvSpPr>
      <dsp:spPr>
        <a:xfrm>
          <a:off x="6262" y="0"/>
          <a:ext cx="8475749" cy="165360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0" kern="1200" dirty="0">
              <a:solidFill>
                <a:srgbClr val="00287D"/>
              </a:solidFill>
              <a:latin typeface="Calibri" panose="020F0502020204030204" pitchFamily="34" charset="0"/>
            </a:rPr>
            <a:t>Farmakologie</a:t>
          </a:r>
          <a:endParaRPr lang="en-US" sz="80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54694" y="48432"/>
        <a:ext cx="8378885" cy="1556737"/>
      </dsp:txXfrm>
    </dsp:sp>
    <dsp:sp modelId="{500A9717-5712-49E9-962E-50E751E88910}">
      <dsp:nvSpPr>
        <dsp:cNvPr id="0" name=""/>
        <dsp:cNvSpPr/>
      </dsp:nvSpPr>
      <dsp:spPr>
        <a:xfrm>
          <a:off x="36819" y="1885063"/>
          <a:ext cx="4186981" cy="89944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dirty="0">
              <a:solidFill>
                <a:srgbClr val="00287D"/>
              </a:solidFill>
              <a:latin typeface="Calibri" panose="020F0502020204030204" pitchFamily="34" charset="0"/>
            </a:rPr>
            <a:t>Obecná</a:t>
          </a:r>
          <a:endParaRPr lang="en-US" sz="6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63163" y="1911407"/>
        <a:ext cx="4134293" cy="846755"/>
      </dsp:txXfrm>
    </dsp:sp>
    <dsp:sp modelId="{0C442C16-00B4-4651-A065-2AC279CC5490}">
      <dsp:nvSpPr>
        <dsp:cNvPr id="0" name=""/>
        <dsp:cNvSpPr/>
      </dsp:nvSpPr>
      <dsp:spPr>
        <a:xfrm>
          <a:off x="875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>
            <a:solidFill>
              <a:srgbClr val="00287D"/>
            </a:solidFill>
            <a:latin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dynamika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108767" y="3001791"/>
        <a:ext cx="972331" cy="682209"/>
      </dsp:txXfrm>
    </dsp:sp>
    <dsp:sp modelId="{213490BB-5AF3-4B1D-A4C8-88A22F6CB464}">
      <dsp:nvSpPr>
        <dsp:cNvPr id="0" name=""/>
        <dsp:cNvSpPr/>
      </dsp:nvSpPr>
      <dsp:spPr>
        <a:xfrm>
          <a:off x="11449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>
            <a:solidFill>
              <a:srgbClr val="00287D"/>
            </a:solidFill>
            <a:latin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kinetika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1166167" y="3001791"/>
        <a:ext cx="972331" cy="682209"/>
      </dsp:txXfrm>
    </dsp:sp>
    <dsp:sp modelId="{0AF2AF98-5BC6-4881-9A16-E739054A25A7}">
      <dsp:nvSpPr>
        <dsp:cNvPr id="0" name=""/>
        <dsp:cNvSpPr/>
      </dsp:nvSpPr>
      <dsp:spPr>
        <a:xfrm>
          <a:off x="22023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>
            <a:solidFill>
              <a:srgbClr val="00287D"/>
            </a:solidFill>
            <a:latin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genetika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2223567" y="3001791"/>
        <a:ext cx="972331" cy="682209"/>
      </dsp:txXfrm>
    </dsp:sp>
    <dsp:sp modelId="{243236AE-99DF-46B9-8783-52F08E250976}">
      <dsp:nvSpPr>
        <dsp:cNvPr id="0" name=""/>
        <dsp:cNvSpPr/>
      </dsp:nvSpPr>
      <dsp:spPr>
        <a:xfrm>
          <a:off x="3259744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.....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3280968" y="3001791"/>
        <a:ext cx="972331" cy="682209"/>
      </dsp:txXfrm>
    </dsp:sp>
    <dsp:sp modelId="{6FD5FE8A-041F-4756-AA76-C5B44B2451DC}">
      <dsp:nvSpPr>
        <dsp:cNvPr id="0" name=""/>
        <dsp:cNvSpPr/>
      </dsp:nvSpPr>
      <dsp:spPr>
        <a:xfrm>
          <a:off x="4286766" y="1892363"/>
          <a:ext cx="4186981" cy="90108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dirty="0">
              <a:solidFill>
                <a:srgbClr val="00287D"/>
              </a:solidFill>
              <a:latin typeface="Calibri" panose="020F0502020204030204" pitchFamily="34" charset="0"/>
            </a:rPr>
            <a:t>Speciální</a:t>
          </a:r>
          <a:endParaRPr lang="en-US" sz="6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4313158" y="1918755"/>
        <a:ext cx="4134197" cy="848296"/>
      </dsp:txXfrm>
    </dsp:sp>
    <dsp:sp modelId="{0FA8E639-1B51-4EB0-BFBB-F583692AFA5B}">
      <dsp:nvSpPr>
        <dsp:cNvPr id="0" name=""/>
        <dsp:cNvSpPr/>
      </dsp:nvSpPr>
      <dsp:spPr>
        <a:xfrm>
          <a:off x="4359765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analgetika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4380989" y="3001791"/>
        <a:ext cx="972331" cy="682209"/>
      </dsp:txXfrm>
    </dsp:sp>
    <dsp:sp modelId="{402391DF-F564-448A-9A1D-F12B8FBF2129}">
      <dsp:nvSpPr>
        <dsp:cNvPr id="0" name=""/>
        <dsp:cNvSpPr/>
      </dsp:nvSpPr>
      <dsp:spPr>
        <a:xfrm>
          <a:off x="5417166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anestetika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5438390" y="3001791"/>
        <a:ext cx="972331" cy="682209"/>
      </dsp:txXfrm>
    </dsp:sp>
    <dsp:sp modelId="{12EA404C-3A43-4D85-A6F6-DC7FDB4E30F7}">
      <dsp:nvSpPr>
        <dsp:cNvPr id="0" name=""/>
        <dsp:cNvSpPr/>
      </dsp:nvSpPr>
      <dsp:spPr>
        <a:xfrm>
          <a:off x="6474566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antihypertenziva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6495790" y="3001791"/>
        <a:ext cx="972331" cy="682209"/>
      </dsp:txXfrm>
    </dsp:sp>
    <dsp:sp modelId="{35F57AAD-C3BA-41E8-8A86-2B6500AAA5FE}">
      <dsp:nvSpPr>
        <dsp:cNvPr id="0" name=""/>
        <dsp:cNvSpPr/>
      </dsp:nvSpPr>
      <dsp:spPr>
        <a:xfrm>
          <a:off x="7455828" y="2979608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87D"/>
              </a:solidFill>
              <a:latin typeface="Calibri" panose="020F0502020204030204" pitchFamily="34" charset="0"/>
            </a:rPr>
            <a:t>…..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7477052" y="3000832"/>
        <a:ext cx="972331" cy="68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C636F-B42C-4EB1-A785-783328DF0F34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b="1"/>
              <a:t>Kauzální</a:t>
            </a:r>
            <a:r>
              <a:rPr lang="cs-CZ" altLang="cs-CZ"/>
              <a:t>- řeším příčinu- př. bakterii ATB</a:t>
            </a:r>
          </a:p>
          <a:p>
            <a:pPr eaLnBrk="1" hangingPunct="1"/>
            <a:r>
              <a:rPr lang="cs-CZ" altLang="cs-CZ" b="1"/>
              <a:t>Substituční</a:t>
            </a:r>
            <a:r>
              <a:rPr lang="cs-CZ" altLang="cs-CZ"/>
              <a:t> – substituuji exogenním podáváním látky organismu chybějící, typicky hormony </a:t>
            </a:r>
          </a:p>
          <a:p>
            <a:pPr eaLnBrk="1" hangingPunct="1"/>
            <a:r>
              <a:rPr lang="cs-CZ" altLang="cs-CZ" b="1"/>
              <a:t>Symptomatická</a:t>
            </a:r>
            <a:r>
              <a:rPr lang="cs-CZ" altLang="cs-CZ"/>
              <a:t> – řeším jen symptom- př. zvracení- řeším jen zvracení a ne to co to způsobuje</a:t>
            </a:r>
          </a:p>
          <a:p>
            <a:pPr eaLnBrk="1" hangingPunct="1"/>
            <a:r>
              <a:rPr lang="cs-CZ" altLang="cs-CZ" b="1"/>
              <a:t>Patogenetická</a:t>
            </a:r>
            <a:r>
              <a:rPr lang="cs-CZ" altLang="cs-CZ"/>
              <a:t> - není kauzální, tj. nezasahuje přímo příčinu, ale zasahuje do patogenetického řetězce </a:t>
            </a:r>
          </a:p>
        </p:txBody>
      </p:sp>
    </p:spTree>
    <p:extLst>
      <p:ext uri="{BB962C8B-B14F-4D97-AF65-F5344CB8AC3E}">
        <p14:creationId xmlns:p14="http://schemas.microsoft.com/office/powerpoint/2010/main" val="218435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Léčivo lze podat přímo do krevního oběhu, a to nejčastěji intravenózní cestou. Při podání jinými cestami se léčivo musí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absorbovat z místa podání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(např. z trávicího traktu, svalu, podkoží). Krví je léčivo transportováno z části ve volné formě a z části navázané na plazmatické proteiny či krevní elementy.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cílových orgánů a tkání zahrnuje transport léčiva krví, prostup volné formy léčiva z intravaskulárního prostoru a vazbu léčiva v tkáních. V tkáních je léčivo přítomno opět ve volné formě (rozpuštěno v extracelulární nebo intracelulární tekutině) nebo ve formě vázané. Může se jednat o vazbu na specifické receptory, jejímž důsledkem je vyvolání příslušného farmakologického efektu, nebo o vazbu na jiné struktury, která vede k vytvoření depotních zásob léčiva. Obvykle pouze velmi malý podíl léčiva přítomného v organizmu je vázán na receptorech, zatímco depotní vazba je kvantitativně významná a může podstatně prodloužit pobyt léčiva v organizmu a tím i trvání účinku. 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organizmu je léčivo eliminováno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metabolizmem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exkrecí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90C1-F1DB-4629-B776-1A081073D97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5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Část vysvětlena na přednášce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Ad) </a:t>
            </a:r>
            <a:r>
              <a:rPr lang="cs-CZ" b="1" dirty="0"/>
              <a:t>cesta podání </a:t>
            </a:r>
            <a:r>
              <a:rPr lang="cs-CZ" dirty="0"/>
              <a:t>– absorpce je ovlivněna i konkrétní</a:t>
            </a:r>
            <a:r>
              <a:rPr lang="cs-CZ" baseline="0" dirty="0"/>
              <a:t> lékovou formou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1. </a:t>
            </a:r>
            <a:r>
              <a:rPr lang="cs-CZ" dirty="0" err="1"/>
              <a:t>p.o</a:t>
            </a:r>
            <a:r>
              <a:rPr lang="cs-CZ" dirty="0"/>
              <a:t>. aplikace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strava – příjem</a:t>
            </a:r>
            <a:r>
              <a:rPr lang="cs-CZ" baseline="0" dirty="0"/>
              <a:t> potravy neovlivní </a:t>
            </a:r>
            <a:r>
              <a:rPr lang="cs-CZ" u="sng" baseline="0" dirty="0"/>
              <a:t>rozsah</a:t>
            </a:r>
            <a:r>
              <a:rPr lang="cs-CZ" baseline="0" dirty="0"/>
              <a:t> absorpce (jen rychlost), pokud nedojde k interakci s ní a ke vzniku nevstřebatelného komplexu. Obecně u lipofilních látek je vhodné podání léčiva spolu s potravou (př. </a:t>
            </a:r>
            <a:r>
              <a:rPr lang="cs-CZ" baseline="0" dirty="0" err="1"/>
              <a:t>griseofluvin</a:t>
            </a:r>
            <a:r>
              <a:rPr lang="cs-CZ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pH prostředí – léčiva mohou být inaktivována kyselým pH žaludku</a:t>
            </a:r>
            <a:r>
              <a:rPr lang="cs-CZ" baseline="0" dirty="0"/>
              <a:t> nebo i enzymaticky (př. penicilin G) </a:t>
            </a:r>
            <a:r>
              <a:rPr lang="cs-CZ" baseline="0" dirty="0">
                <a:sym typeface="Wingdings" panose="05000000000000000000" pitchFamily="2" charset="2"/>
              </a:rPr>
              <a:t> ochrana léčiva enterosolventní tabletou</a:t>
            </a:r>
            <a:endParaRPr lang="cs-C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motilita GIT – zrychlení pasáže sníží vstřebání léčiv. Některá léčiva se kvůli svým vlastnostem absorbují pouze v určité části GIT</a:t>
            </a:r>
            <a:r>
              <a:rPr lang="cs-CZ" baseline="0" dirty="0"/>
              <a:t> – tzv. absorpčním oknu, př. </a:t>
            </a:r>
            <a:r>
              <a:rPr lang="cs-CZ" baseline="0" dirty="0" err="1"/>
              <a:t>Levodopa</a:t>
            </a:r>
            <a:r>
              <a:rPr lang="cs-CZ" baseline="0" dirty="0"/>
              <a:t> převážně v žaludku a proximální části tenkého střeva </a:t>
            </a:r>
            <a:r>
              <a:rPr lang="cs-CZ" baseline="0" dirty="0">
                <a:sym typeface="Wingdings" panose="05000000000000000000" pitchFamily="2" charset="2"/>
              </a:rPr>
              <a:t> </a:t>
            </a:r>
            <a:r>
              <a:rPr lang="cs-CZ" baseline="0" dirty="0" err="1">
                <a:sym typeface="Wingdings" panose="05000000000000000000" pitchFamily="2" charset="2"/>
              </a:rPr>
              <a:t>flotující</a:t>
            </a:r>
            <a:r>
              <a:rPr lang="cs-CZ" baseline="0" dirty="0">
                <a:sym typeface="Wingdings" panose="05000000000000000000" pitchFamily="2" charset="2"/>
              </a:rPr>
              <a:t> lékové formy.</a:t>
            </a:r>
            <a:r>
              <a:rPr lang="cs-CZ" baseline="0" dirty="0"/>
              <a:t> </a:t>
            </a:r>
            <a:endParaRPr lang="cs-C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obsah GIT – přítomnost žluči pro transport tukových látek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městnání ve v. </a:t>
            </a:r>
            <a:r>
              <a:rPr lang="cs-CZ" dirty="0" err="1"/>
              <a:t>portae</a:t>
            </a:r>
            <a:endParaRPr lang="cs-CZ" dirty="0"/>
          </a:p>
          <a:p>
            <a:endParaRPr lang="cs-CZ" dirty="0"/>
          </a:p>
          <a:p>
            <a:r>
              <a:rPr lang="cs-CZ" dirty="0"/>
              <a:t>2.</a:t>
            </a:r>
            <a:r>
              <a:rPr lang="cs-CZ" baseline="0" dirty="0"/>
              <a:t> </a:t>
            </a:r>
            <a:r>
              <a:rPr lang="cs-CZ" baseline="0" dirty="0" err="1"/>
              <a:t>i.v</a:t>
            </a:r>
            <a:r>
              <a:rPr lang="cs-CZ" baseline="0" dirty="0"/>
              <a:t>. aplikace</a:t>
            </a:r>
          </a:p>
          <a:p>
            <a:r>
              <a:rPr lang="cs-CZ" baseline="0" dirty="0"/>
              <a:t>Všechno podané léčivo se dostává přímo do žilního a dále do tepenného oběhu, tj. F = 100 % (pokud není extrahováno a nepodléhá </a:t>
            </a:r>
            <a:r>
              <a:rPr lang="cs-CZ" baseline="0" dirty="0" err="1"/>
              <a:t>presystémové</a:t>
            </a:r>
            <a:r>
              <a:rPr lang="cs-CZ" baseline="0" dirty="0"/>
              <a:t> eliminaci v plicích)</a:t>
            </a:r>
          </a:p>
          <a:p>
            <a:endParaRPr lang="cs-CZ" baseline="0" dirty="0"/>
          </a:p>
          <a:p>
            <a:r>
              <a:rPr lang="cs-CZ" baseline="0" dirty="0"/>
              <a:t>3. </a:t>
            </a:r>
            <a:r>
              <a:rPr lang="cs-CZ" baseline="0" dirty="0" err="1"/>
              <a:t>i.a</a:t>
            </a:r>
            <a:r>
              <a:rPr lang="cs-CZ" baseline="0" dirty="0"/>
              <a:t>. aplikace</a:t>
            </a:r>
          </a:p>
          <a:p>
            <a:r>
              <a:rPr lang="cs-CZ" baseline="0" dirty="0"/>
              <a:t>Podobné </a:t>
            </a:r>
            <a:r>
              <a:rPr lang="cs-CZ" baseline="0" dirty="0" err="1"/>
              <a:t>i.v</a:t>
            </a:r>
            <a:r>
              <a:rPr lang="cs-CZ" baseline="0" dirty="0"/>
              <a:t>. aplikaci, s tím, že lze využít možnosti navození účinné koncentrace v konkrétním cílovém orgánu (např. a. </a:t>
            </a:r>
            <a:r>
              <a:rPr lang="cs-CZ" baseline="0" dirty="0" err="1"/>
              <a:t>hepatica</a:t>
            </a:r>
            <a:r>
              <a:rPr lang="cs-CZ" baseline="0" dirty="0"/>
              <a:t>).</a:t>
            </a:r>
          </a:p>
          <a:p>
            <a:endParaRPr lang="cs-CZ" baseline="0" dirty="0"/>
          </a:p>
          <a:p>
            <a:r>
              <a:rPr lang="cs-CZ" baseline="0" dirty="0"/>
              <a:t>4. </a:t>
            </a:r>
            <a:r>
              <a:rPr lang="cs-CZ" baseline="0" dirty="0" err="1"/>
              <a:t>i.m</a:t>
            </a:r>
            <a:r>
              <a:rPr lang="cs-CZ" baseline="0" dirty="0"/>
              <a:t>. aplikace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 kosterního svalu se léčivo vstřebává krevními a lymfatickými kapilárami </a:t>
            </a:r>
            <a:r>
              <a:rPr lang="cs-CZ" baseline="0" dirty="0">
                <a:sym typeface="Wingdings" panose="05000000000000000000" pitchFamily="2" charset="2"/>
              </a:rPr>
              <a:t> absorbují se jak látky rozpustné ve vodě, tak i v tucích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ym typeface="Wingdings" panose="05000000000000000000" pitchFamily="2" charset="2"/>
              </a:rPr>
              <a:t>Rychlost vstřebání je možno regulovat úpravou molekuly či lékové formy - zvětšením molekuly (prokain-penicilin), podáním ve formě suspenze (</a:t>
            </a:r>
            <a:r>
              <a:rPr lang="cs-CZ" baseline="0" dirty="0" err="1">
                <a:sym typeface="Wingdings" panose="05000000000000000000" pitchFamily="2" charset="2"/>
              </a:rPr>
              <a:t>benzatin</a:t>
            </a:r>
            <a:r>
              <a:rPr lang="cs-CZ" baseline="0" dirty="0">
                <a:sym typeface="Wingdings" panose="05000000000000000000" pitchFamily="2" charset="2"/>
              </a:rPr>
              <a:t>-penicilin) nebo emulze 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ym typeface="Wingdings" panose="05000000000000000000" pitchFamily="2" charset="2"/>
              </a:rPr>
              <a:t>Dále rychlost absorpce závisí na patologickém stavu – oběhové poruchy, edematózní prosáknutí zpomalují absorpci, svalový pohyb naopak zrychlí průtok a zvětší prokrvení a tím i absorpci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ym typeface="Wingdings" panose="05000000000000000000" pitchFamily="2" charset="2"/>
              </a:rPr>
              <a:t>Podobná je </a:t>
            </a:r>
            <a:r>
              <a:rPr lang="cs-CZ" baseline="0" dirty="0" err="1">
                <a:sym typeface="Wingdings" panose="05000000000000000000" pitchFamily="2" charset="2"/>
              </a:rPr>
              <a:t>s.c</a:t>
            </a:r>
            <a:r>
              <a:rPr lang="cs-CZ" baseline="0" dirty="0">
                <a:sym typeface="Wingdings" panose="05000000000000000000" pitchFamily="2" charset="2"/>
              </a:rPr>
              <a:t>. aplikace</a:t>
            </a:r>
          </a:p>
          <a:p>
            <a:endParaRPr lang="cs-CZ" dirty="0"/>
          </a:p>
          <a:p>
            <a:r>
              <a:rPr lang="cs-CZ" dirty="0"/>
              <a:t>Ad) </a:t>
            </a:r>
            <a:r>
              <a:rPr lang="cs-CZ" b="1" dirty="0"/>
              <a:t>pohlaví</a:t>
            </a:r>
            <a:r>
              <a:rPr lang="cs-CZ" baseline="0" dirty="0"/>
              <a:t> – v důsledku rozdílné tělesné hmotnosti, objemu plazmy, rychlosti vyprazdňování žaludku, rozdílu mezi množstvím svalové a tukové tkáně, pH žaludku (u žen asi o 0,5 vyšší než u mužů)</a:t>
            </a:r>
          </a:p>
          <a:p>
            <a:endParaRPr lang="cs-CZ" baseline="0" dirty="0"/>
          </a:p>
          <a:p>
            <a:r>
              <a:rPr lang="cs-CZ" dirty="0"/>
              <a:t>Koncentrační spád</a:t>
            </a:r>
            <a:r>
              <a:rPr lang="cs-CZ" baseline="0" dirty="0"/>
              <a:t> – malé objemy o vysoké koncentraci léčiva se absorbují rychleji než velké objemy o malé nízké koncentraci</a:t>
            </a:r>
          </a:p>
          <a:p>
            <a:r>
              <a:rPr lang="cs-CZ" baseline="0" dirty="0"/>
              <a:t>Prokrvení v místě podání – např. diabetici – pokud si píchají inzulín do podchlazeného podkoží nebo do neaktivního svalu – nástup účinku je pomalejší</a:t>
            </a:r>
          </a:p>
          <a:p>
            <a:r>
              <a:rPr lang="cs-CZ" baseline="0" dirty="0"/>
              <a:t>Pohlaví – např. </a:t>
            </a:r>
            <a:r>
              <a:rPr lang="cs-CZ" baseline="0" dirty="0" err="1"/>
              <a:t>duloxetin</a:t>
            </a:r>
            <a:r>
              <a:rPr lang="cs-CZ" baseline="0" dirty="0"/>
              <a:t> – SNRI- rozdíly ve FK u obou pohlaví</a:t>
            </a:r>
          </a:p>
          <a:p>
            <a:r>
              <a:rPr lang="cs-CZ" baseline="0" dirty="0"/>
              <a:t>Současná aplikace léčiv – </a:t>
            </a:r>
            <a:r>
              <a:rPr lang="cs-CZ" baseline="0" dirty="0" err="1"/>
              <a:t>iPP</a:t>
            </a:r>
            <a:r>
              <a:rPr lang="cs-CZ" baseline="0" dirty="0"/>
              <a:t> = inhibitory protonové pumpy (snižují pH žaludku, snižují </a:t>
            </a:r>
            <a:r>
              <a:rPr lang="cs-CZ" baseline="0" dirty="0" err="1"/>
              <a:t>absoprci</a:t>
            </a:r>
            <a:r>
              <a:rPr lang="cs-CZ" baseline="0" dirty="0"/>
              <a:t> Ca2+, Mg2+)</a:t>
            </a:r>
            <a:endParaRPr lang="cs-CZ" dirty="0"/>
          </a:p>
          <a:p>
            <a:endParaRPr lang="cs-CZ" baseline="0" dirty="0"/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22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léčiva s nízkým distribučním objemem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25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</a:t>
            </a:r>
            <a:r>
              <a:rPr lang="cs-CZ" baseline="0" dirty="0"/>
              <a:t> léčiva s vysokým distribučním objemem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7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6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F999-8049-4971-AB4C-060F84C8F93C}" type="slidenum">
              <a:rPr lang="cs-CZ" altLang="en-US"/>
              <a:pPr/>
              <a:t>59</a:t>
            </a:fld>
            <a:endParaRPr lang="cs-CZ" alt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biologický poločas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33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Vysvětleno na přednášce, lze se zeptat.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4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8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7B4F-F2FC-44AD-9E45-4A4ED748956B}" type="slidenum">
              <a:rPr lang="cs-CZ" altLang="en-US"/>
              <a:pPr/>
              <a:t>64</a:t>
            </a:fld>
            <a:endParaRPr lang="cs-CZ" alt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8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68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kauzální terapie 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léčba, která je zaměřena na příčinu nemoci. Jejími předpoklady jsou znalost této příčiny etiologie a existence léku či výkonu, který příčinu nemoci a nemoc samotnou může odstranit. Oba předpoklady jsou splněny u bakteriálních onemocnění, které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obv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lze vyléčit antibiotiky, u virových onemocnění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větš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kauzální léčba k dispozici není</a:t>
            </a:r>
          </a:p>
          <a:p>
            <a:r>
              <a:rPr kumimoji="1"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substituční terapie 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způsob léčby, při němž se nahrazuje substituuje určitá látka, která v organismu chybí. Při nedostatečné funkci štítné žlázy se podávají léky obsahující chybějící hormony</a:t>
            </a:r>
          </a:p>
          <a:p>
            <a:r>
              <a:rPr kumimoji="1"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symptomatická terapie 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–léčba, která je zaměřena na projevy symptomy nemoci, nikoliv na její příčinu. Není-li kauzální léčba známá nebo není-li možná, je s. t. vlastně léčbou jedinou. Významnou složkou s. t. je léčba trvalé bolesti u řady onemocnění kloubní bolesti, bolesti u pokročilých nádorů, srov. paliativní symptom</a:t>
            </a:r>
          </a:p>
          <a:p>
            <a:r>
              <a:rPr kumimoji="1"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patogeneze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souhrn procesů, které jsou odpovědí organismu na poškození a které vedou ke vzniku nemoci a jejích projevů. Na rozdíl od etiologie nevypovídá o vlastní příčině onemocnění. Příčinou kožního zánětu mohou být bakterie, jejichž přítomnost spouští další děje vedoucí k zánětu překrvení, tvorba hnisu z bílých krvinek, otok aj.. Bakterie je tedy etiologickým činitelem tohoto zánětu, další děje jsou patogenezí a vznikají spoluúčastí organismu.</a:t>
            </a:r>
          </a:p>
          <a:p>
            <a:r>
              <a:rPr kumimoji="1"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placebo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inertní lék či léčebná procedura, obvykle látka, která vypadá event. chutná jako studovaný lék, ale neobsahuje účinnou složku. V kontrolovaném pokusu bývá p. podáváno kontrolní skupině osob. Pacient však může pocítit úlevu, jestliže p. věří p. efekt. Může se podat u některých obtíží, které mají výraznou psychickou složku, lat.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placeo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líbit se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822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dozor nad léčivými přípravky a jejich užíváním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 v průběhu klinického hodnocení, tak i v běžné klinické praxi s cílem zajistit maximální bezpečnost pro pacienty a identifikovat potenciální nežádoucí účinky spojené s jejich užíváním.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také dále zahrnuje: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zhodnocení poměru mezi riziky a přínosy léčivého přípravku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což je zásadní pro přijímání opatření potřebných pro bezpečnější používání léčivých přípravků, maximalizaci přínosů a minimalizaci jejich rizik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poskytování informací zdravotnickým pracovníkům a pacientům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jsou nezbytné pro zvýšení bezpečnosti a efektivnosti používání léčivých přípravků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zdroje informací pro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slouží například povinná hlášení a zprávy z klinických hodnocení, spontánní hlášení nežádoucích účinků od zdravotnických pracovníků a pacientů, publikovaná světová medicínská literatura, informace o spotřebách léčivých přípravků a další zdravotnické a populační statistiky.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Důležitou roli v systému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hraje Státní ústav pro kontrolu léčiv, který přijímá, zpracovává a dále předává informace o nežádoucích účincích léčiv, zveřejňuje je ve Věstníku SÚKL a na svých webových stránkách a v případě potřeby přijímá potřebná opatření (může například zastavit užívání léčivého přípravku a nařídit jeho stažení z trhu).  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84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0E6DC-46B4-4747-B27B-DDA6C8B91292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93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3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Léčivo</a:t>
            </a:r>
            <a:r>
              <a:rPr lang="cs-CZ" baseline="0" dirty="0"/>
              <a:t> oficinální = uvedené v lékopisu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cardinale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složka s hlavním léčebným účinkem,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adiuvans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doplňkové léčivo napomáhající účinku léčiva hlavního nebo oslabující jeho nežádoucí účinky,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corrigens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složka upravující nepříjemnou chuť, nežádoucí vzhled nebo vůni přípravku,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constituens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indiferentní pomocná látka, ve které jsou použitá léčiva rozpuštěna nebo rozptýlena a která dává přípravku konečnou formu a vzhled (např.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vehiculum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základ tekutých lékových forem,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masťový základ).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8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54E901-ADA0-4166-B85E-2F92894FD1AF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03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Chelatotvorné</a:t>
            </a:r>
            <a:r>
              <a:rPr lang="cs-CZ" baseline="0" dirty="0"/>
              <a:t> látky 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B999-6674-4B54-A70B-BF936CA2F04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FB9FC-AFF1-42CA-B5DE-968D1D7175E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8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541735"/>
            <a:ext cx="8637588" cy="5715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8614" y="1456135"/>
            <a:ext cx="4027487" cy="3086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1" y="1456135"/>
            <a:ext cx="4029075" cy="3086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433763" y="47577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08700" y="4757738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477083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E671A4B9-25CD-4295-BFC3-D7BFFC0B95A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9866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3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7TM4_(GPCR).png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cp.org.nz/icp_t3.html?htmlCond=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hyperlink" Target="http://icp.org.nz/icp_t9.html?htmlCond=1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5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Relationship Id="rId4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2675" y="1308295"/>
            <a:ext cx="7518400" cy="2613626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Úvod do studia farmakologie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>
                <a:latin typeface="Calibri" panose="020F0502020204030204" pitchFamily="34" charset="0"/>
              </a:rPr>
              <a:t>Farmakogenetika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481186"/>
            <a:ext cx="5249636" cy="3263504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vliv geneticky podmíněných odchylek na farmakokinetiku a farmakodynamiku</a:t>
            </a: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geneticky podmíněné odchylky jsou příčinou </a:t>
            </a:r>
            <a:r>
              <a:rPr lang="cs-CZ" altLang="cs-CZ" sz="1800" b="1" u="sng" dirty="0">
                <a:solidFill>
                  <a:srgbClr val="00287D"/>
                </a:solidFill>
                <a:latin typeface="Calibri" panose="020F0502020204030204" pitchFamily="34" charset="0"/>
              </a:rPr>
              <a:t>kvantitativně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i </a:t>
            </a:r>
            <a:r>
              <a:rPr lang="cs-CZ" altLang="cs-CZ" sz="1800" b="1" u="sng" dirty="0">
                <a:solidFill>
                  <a:srgbClr val="00287D"/>
                </a:solidFill>
                <a:latin typeface="Calibri" panose="020F0502020204030204" pitchFamily="34" charset="0"/>
              </a:rPr>
              <a:t>kvalitativně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odlišných reakcí na aplikaci LČ</a:t>
            </a:r>
          </a:p>
          <a:p>
            <a:pPr>
              <a:buFontTx/>
              <a:buChar char="•"/>
              <a:defRPr/>
            </a:pPr>
            <a:r>
              <a:rPr lang="cs-CZ" altLang="cs-CZ" sz="1800" b="1" dirty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farmakogenetika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se zabývá vlivem jednotlivých genetických variant na účinek podané látky </a:t>
            </a:r>
          </a:p>
          <a:p>
            <a:pPr marL="0" indent="0">
              <a:buNone/>
              <a:defRPr/>
            </a:pP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farmakogenomika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zkoumá vztah účinku léku na úrovni celého genomu.</a:t>
            </a:r>
          </a:p>
          <a:p>
            <a:pPr lvl="2">
              <a:spcBef>
                <a:spcPct val="0"/>
              </a:spcBef>
              <a:buNone/>
            </a:pP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287D"/>
              </a:solidFill>
            </a:endParaRPr>
          </a:p>
        </p:txBody>
      </p:sp>
      <p:pic>
        <p:nvPicPr>
          <p:cNvPr id="12290" name="Picture 2" descr="Výsledek obrázku pro farmakogenet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59" y="1881005"/>
            <a:ext cx="3451949" cy="22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5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0314" y="856064"/>
            <a:ext cx="7241094" cy="43826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Farmakoepidemiologie</a:t>
            </a:r>
            <a:r>
              <a:rPr lang="cs-CZ" altLang="cs-CZ" sz="2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7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sleduje „chování léčiv“ ve společnosti a epidemiologickými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      metodami zjišťuje rizika a prospěšnost terapie.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chemická podstata léčiva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interakce léčiva s organismem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faktory vnějšího prostředí: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zdravotníka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samotného pacienta - </a:t>
            </a:r>
            <a:r>
              <a:rPr lang="cs-CZ" altLang="cs-CZ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compliance</a:t>
            </a: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společnosti k léku - marketing, konkurence, způsob úhrady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Výsledek obrázku pro zneužívání léč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80" y="1114633"/>
            <a:ext cx="1939655" cy="19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90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0056" y="323976"/>
            <a:ext cx="8086635" cy="485775"/>
          </a:xfrm>
        </p:spPr>
        <p:txBody>
          <a:bodyPr/>
          <a:lstStyle/>
          <a:p>
            <a:r>
              <a:rPr lang="cs-CZ" dirty="0"/>
              <a:t>Obecné farmakologické pojmy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21199" y="4686300"/>
            <a:ext cx="7967409" cy="342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cs-CZ" altLang="cs-CZ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Pomocná látka - </a:t>
            </a: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vlastního léčebného účinku - 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ulehčuje výrobu, přípravu a uchovávání nebo aplikaci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pSp>
        <p:nvGrpSpPr>
          <p:cNvPr id="6" name="Skupina 8"/>
          <p:cNvGrpSpPr>
            <a:grpSpLocks/>
          </p:cNvGrpSpPr>
          <p:nvPr/>
        </p:nvGrpSpPr>
        <p:grpSpPr bwMode="auto">
          <a:xfrm>
            <a:off x="207981" y="990835"/>
            <a:ext cx="8491759" cy="2319898"/>
            <a:chOff x="235366" y="1904002"/>
            <a:chExt cx="8340244" cy="3665957"/>
          </a:xfrm>
        </p:grpSpPr>
        <p:sp>
          <p:nvSpPr>
            <p:cNvPr id="7" name="Volný tvar 6"/>
            <p:cNvSpPr/>
            <p:nvPr/>
          </p:nvSpPr>
          <p:spPr>
            <a:xfrm>
              <a:off x="235366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Léčivá látka LL </a:t>
              </a:r>
              <a:endParaRPr lang="cs-CZ" sz="13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384199" y="2407044"/>
              <a:ext cx="1810833" cy="3162915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látky přírodní či syntetické s farmakolog., imunolog. nebo </a:t>
              </a:r>
              <a:r>
                <a:rPr lang="cs-CZ" altLang="cs-CZ" sz="1300" b="1" dirty="0" err="1"/>
                <a:t>metabol</a:t>
              </a:r>
              <a:r>
                <a:rPr lang="cs-CZ" altLang="cs-CZ" sz="1300" b="1" dirty="0"/>
                <a:t>. účinkem, které jsou určeny k terapii, prevenci, diagnostice či ovlivnění fyziolog. </a:t>
              </a:r>
              <a:r>
                <a:rPr lang="cs-CZ" altLang="cs-CZ" sz="1300" b="1" dirty="0" err="1"/>
                <a:t>fcí</a:t>
              </a:r>
              <a:endParaRPr lang="cs-CZ" sz="13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1845526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481411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fillRef>
            <a:effectRef idx="2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/>
                <a:t>Léková forma</a:t>
              </a:r>
              <a:endParaRPr lang="cs-CZ" sz="1300" b="1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841424" y="2470631"/>
              <a:ext cx="1563130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sz="1300" b="1" dirty="0"/>
                <a:t>konkrétní podoba LP, tedy jeho fyzikální, chemická a tvarová charakteristika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4091571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lnRef>
            <a:fillRef idx="1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fillRef>
            <a:effectRef idx="0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727455" y="1904002"/>
              <a:ext cx="1423632" cy="82956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fillRef>
            <a:effectRef idx="2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>
                  <a:solidFill>
                    <a:schemeClr val="bg1"/>
                  </a:solidFill>
                </a:rPr>
                <a:t>Léčivý přípravek </a:t>
              </a:r>
              <a:endParaRPr lang="cs-CZ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5033962" y="2733562"/>
              <a:ext cx="1398197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LL a PL upravené do LF v obalu a s označením</a:t>
              </a:r>
              <a:endParaRPr lang="cs-CZ" sz="1300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6337616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lnRef>
            <a:fillRef idx="1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fillRef>
            <a:effectRef idx="0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6973501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2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/>
                <a:t>Lék</a:t>
              </a:r>
              <a:endParaRPr lang="cs-CZ" sz="1300" b="1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177413" y="2527866"/>
              <a:ext cx="1398197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LL a LP podané nemocnému</a:t>
              </a:r>
              <a:endParaRPr lang="cs-CZ" sz="1300" dirty="0"/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9"/>
          <a:stretch>
            <a:fillRect/>
          </a:stretch>
        </p:blipFill>
        <p:spPr bwMode="auto">
          <a:xfrm>
            <a:off x="1190388" y="3163139"/>
            <a:ext cx="1314008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5" y="3049027"/>
            <a:ext cx="1281683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90" y="3116648"/>
            <a:ext cx="1309160" cy="8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3"/>
          <a:stretch>
            <a:fillRect/>
          </a:stretch>
        </p:blipFill>
        <p:spPr bwMode="auto">
          <a:xfrm>
            <a:off x="7418056" y="2994471"/>
            <a:ext cx="1281684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51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59" y="397290"/>
            <a:ext cx="61722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latin typeface="Calibri" panose="020F0502020204030204" pitchFamily="34" charset="0"/>
                <a:cs typeface="Arial" charset="0"/>
              </a:rPr>
              <a:t>Základní terminologie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18578" y="1197390"/>
            <a:ext cx="6326981" cy="4050506"/>
          </a:xfrm>
        </p:spPr>
        <p:txBody>
          <a:bodyPr>
            <a:noAutofit/>
          </a:bodyPr>
          <a:lstStyle/>
          <a:p>
            <a:pPr marL="82296" indent="0">
              <a:buClr>
                <a:schemeClr val="accent3"/>
              </a:buClr>
              <a:buNone/>
              <a:defRPr/>
            </a:pPr>
            <a:endParaRPr lang="cs-CZ" sz="18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b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Proléčivo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prodrug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farmakologicky neaktivní látka, ze které teprve v organismu vzniká farmakologicky aktivní metabolit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cyklofosfamid, 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enalapril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valaciklovir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endParaRPr lang="cs-CZ" sz="18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Droga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konzervované celé léčivé rostliny, jejich části nebo produkty jejich metabolismu, příp. živočišné produkty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Absinthii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herba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nať pelyňku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Crataegi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folium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flore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list a květ hlohu 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návyková látka</a:t>
            </a:r>
          </a:p>
        </p:txBody>
      </p:sp>
      <p:pic>
        <p:nvPicPr>
          <p:cNvPr id="9218" name="Picture 2" descr="Výsledek obrázku pro enalapr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2" y="608306"/>
            <a:ext cx="2221706" cy="22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Crataegi folium cum flo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/>
          <a:stretch/>
        </p:blipFill>
        <p:spPr bwMode="auto">
          <a:xfrm>
            <a:off x="6631912" y="3041029"/>
            <a:ext cx="2235353" cy="16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8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6857999" y="3331987"/>
            <a:ext cx="1856607" cy="338265"/>
          </a:xfrm>
        </p:spPr>
        <p:txBody>
          <a:bodyPr/>
          <a:lstStyle/>
          <a:p>
            <a:fld id="{C595CD6F-6F72-494C-9F75-EA7F2E402090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40386" y="98392"/>
            <a:ext cx="8296030" cy="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>
                <a:cs typeface="Arial" panose="020B0604020202020204" pitchFamily="34" charset="0"/>
              </a:rPr>
              <a:t>NÁZVY LÉČIV</a:t>
            </a:r>
          </a:p>
        </p:txBody>
      </p:sp>
      <p:pic>
        <p:nvPicPr>
          <p:cNvPr id="1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00" y="1416764"/>
            <a:ext cx="2290947" cy="190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5191586" y="1214764"/>
            <a:ext cx="869953" cy="961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988345" y="3337012"/>
            <a:ext cx="1147426" cy="3654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824851" y="3351934"/>
            <a:ext cx="8780" cy="657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940386" y="3244278"/>
            <a:ext cx="730252" cy="253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213563" y="2320354"/>
            <a:ext cx="220" cy="1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5469398" y="407416"/>
            <a:ext cx="2891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kyselina </a:t>
            </a:r>
          </a:p>
          <a:p>
            <a:pPr algn="ctr"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2-acetyloxybenzoová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24524" y="3307663"/>
            <a:ext cx="2360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 err="1">
                <a:latin typeface="+mn-lt"/>
                <a:cs typeface="Arial" panose="020B0604020202020204" pitchFamily="34" charset="0"/>
              </a:rPr>
              <a:t>acidum</a:t>
            </a: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cs-CZ" altLang="cs-CZ" sz="2000" b="1" dirty="0" err="1">
                <a:latin typeface="+mn-lt"/>
                <a:cs typeface="Arial" panose="020B0604020202020204" pitchFamily="34" charset="0"/>
              </a:rPr>
              <a:t>acetylsalicylicum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3362516" y="3911851"/>
            <a:ext cx="2445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kyselina acetylsalicylová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313391" y="3638370"/>
            <a:ext cx="3407070" cy="85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 err="1">
                <a:latin typeface="+mn-lt"/>
                <a:cs typeface="Arial" panose="020B0604020202020204" pitchFamily="34" charset="0"/>
              </a:rPr>
              <a:t>Acidum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+mn-lt"/>
                <a:cs typeface="Arial" panose="020B0604020202020204" pitchFamily="34" charset="0"/>
              </a:rPr>
              <a:t>acetylsalicylicum</a:t>
            </a:r>
            <a:endParaRPr lang="cs-CZ" altLang="cs-CZ" sz="2400" dirty="0">
              <a:latin typeface="+mn-lt"/>
            </a:endParaRP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329988" y="1047446"/>
            <a:ext cx="24198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Acylpyrin, </a:t>
            </a:r>
          </a:p>
          <a:p>
            <a:pPr eaLnBrk="1" hangingPunct="1"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Aspirin atd.</a:t>
            </a:r>
            <a:endParaRPr lang="en-US" altLang="cs-CZ" sz="2400" b="1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314447" y="2621701"/>
            <a:ext cx="1592920" cy="302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6889852" y="2653561"/>
            <a:ext cx="2254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„</a:t>
            </a:r>
            <a:r>
              <a:rPr lang="cs-CZ" altLang="cs-CZ" sz="1600" dirty="0" err="1">
                <a:solidFill>
                  <a:srgbClr val="00682F"/>
                </a:solidFill>
                <a:latin typeface="+mn-lt"/>
              </a:rPr>
              <a:t>Takovej</a:t>
            </a: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 ten prášek </a:t>
            </a:r>
          </a:p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na ředění krve, co si </a:t>
            </a:r>
          </a:p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ho musím čtvrtit.“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243462" y="1229746"/>
            <a:ext cx="271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+mn-lt"/>
                <a:cs typeface="Arial" pitchFamily="34" charset="0"/>
              </a:rPr>
              <a:t>Chemický název </a:t>
            </a:r>
            <a:r>
              <a:rPr lang="cs-CZ" sz="2000" dirty="0">
                <a:latin typeface="+mn-lt"/>
                <a:cs typeface="Arial" pitchFamily="34" charset="0"/>
              </a:rPr>
              <a:t>– dle platných pravidel IUPAC</a:t>
            </a:r>
            <a:endParaRPr lang="en-US" sz="2000" dirty="0"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-8449" y="4061367"/>
            <a:ext cx="3401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cs typeface="Arial" pitchFamily="34" charset="0"/>
              </a:rPr>
              <a:t>Mezinárodní nechráněný název (INN) </a:t>
            </a:r>
            <a:r>
              <a:rPr lang="cs-CZ" sz="1400" dirty="0">
                <a:cs typeface="Arial" pitchFamily="34" charset="0"/>
              </a:rPr>
              <a:t>– přiděluje WHO, není součástí patentové ochrany, používán v odborné literatuře, na obalech LP </a:t>
            </a:r>
            <a:endParaRPr lang="en-US" sz="1400" dirty="0"/>
          </a:p>
        </p:txBody>
      </p:sp>
      <p:sp>
        <p:nvSpPr>
          <p:cNvPr id="26" name="Obdélník 25"/>
          <p:cNvSpPr/>
          <p:nvPr/>
        </p:nvSpPr>
        <p:spPr>
          <a:xfrm>
            <a:off x="3207874" y="4549751"/>
            <a:ext cx="341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Generický název </a:t>
            </a:r>
            <a:r>
              <a:rPr lang="cs-CZ" sz="1400" dirty="0">
                <a:cs typeface="Arial" pitchFamily="34" charset="0"/>
              </a:rPr>
              <a:t>– INN přizpůsobený jazykovým zvyklostem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313391" y="4370694"/>
            <a:ext cx="2902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Lékopisný název </a:t>
            </a:r>
            <a:r>
              <a:rPr lang="cs-CZ" sz="1400" dirty="0">
                <a:cs typeface="Arial" pitchFamily="34" charset="0"/>
              </a:rPr>
              <a:t>– shodný nebo podobný INN, v latině, uveden v lékopise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30639" y="1794402"/>
            <a:ext cx="2308864" cy="143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Firemní (obchodní) název </a:t>
            </a:r>
            <a:r>
              <a:rPr lang="cs-CZ" sz="1400" dirty="0">
                <a:cs typeface="Arial" pitchFamily="34" charset="0"/>
              </a:rPr>
              <a:t>– registrovaný obchodní název, předmět patentové ochrany, schvaluje registrující instituce</a:t>
            </a:r>
          </a:p>
        </p:txBody>
      </p:sp>
      <p:cxnSp>
        <p:nvCxnSpPr>
          <p:cNvPr id="42" name="Přímá spojnice se šipkou 41"/>
          <p:cNvCxnSpPr/>
          <p:nvPr/>
        </p:nvCxnSpPr>
        <p:spPr>
          <a:xfrm flipH="1" flipV="1">
            <a:off x="2151853" y="1771502"/>
            <a:ext cx="1056021" cy="454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40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Arial" pitchFamily="34" charset="0"/>
              </a:rPr>
              <a:t>Mezinárodní nechráněný název (INN)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700" b="1" dirty="0">
                <a:solidFill>
                  <a:srgbClr val="00287D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dirty="0">
                <a:latin typeface="Calibri" panose="020F0502020204030204" pitchFamily="34" charset="0"/>
                <a:cs typeface="Arial" pitchFamily="34" charset="0"/>
              </a:rPr>
              <a:t>– přiděluje WHO, není součástí patentové ochrany, používán v odborné literatuře, na obalech LP (jazyky: ENG, LAT, FR, RU, ESP, ARAB, CHIN)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788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788" dirty="0">
              <a:latin typeface="Calibri" panose="020F0502020204030204" pitchFamily="34" charset="0"/>
              <a:cs typeface="Arial" pitchFamily="34" charset="0"/>
            </a:endParaRP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azepam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benzodiazepiny (diazepam, oxazepam…)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kain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lokální anestetika (prokain, lidokain…)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-blokátory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atenolol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betaxolol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ACE inhibitory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enalapril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kaptopril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...) 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inhibitory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tyrosinkináz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sunitinib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imatinib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vastatin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inhibitory HMG-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CoA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-reduktázy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simvastatin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 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antivirotika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aciklovir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ritonavir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 </a:t>
            </a:r>
          </a:p>
          <a:p>
            <a:pPr marL="82153" indent="0">
              <a:buNone/>
              <a:defRPr/>
            </a:pP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cef</a:t>
            </a: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cefalosporiny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cefazolin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cefuroxim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9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702" y="333520"/>
            <a:ext cx="8091487" cy="482600"/>
          </a:xfrm>
        </p:spPr>
        <p:txBody>
          <a:bodyPr/>
          <a:lstStyle/>
          <a:p>
            <a:r>
              <a:rPr lang="cs-CZ" dirty="0"/>
              <a:t>Klasifikace léčiv -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HVLP x IPLP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1200" y="1173157"/>
            <a:ext cx="3878657" cy="479822"/>
          </a:xfrm>
        </p:spPr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HVLP</a:t>
            </a:r>
            <a:r>
              <a:rPr lang="cs-CZ" altLang="en-US" dirty="0"/>
              <a:t> = hromadně vyráběné léčivé přípravky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obchodní názvy</a:t>
            </a:r>
          </a:p>
          <a:p>
            <a:r>
              <a:rPr lang="cs-CZ" altLang="en-US" dirty="0"/>
              <a:t>vyráběny v </a:t>
            </a:r>
            <a:r>
              <a:rPr lang="cs-CZ" altLang="en-US" dirty="0">
                <a:solidFill>
                  <a:schemeClr val="tx2"/>
                </a:solidFill>
              </a:rPr>
              <a:t>šaržích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delší </a:t>
            </a:r>
            <a:r>
              <a:rPr lang="cs-CZ" altLang="en-US" dirty="0">
                <a:solidFill>
                  <a:schemeClr val="tx2"/>
                </a:solidFill>
              </a:rPr>
              <a:t>doba použitelnosti</a:t>
            </a:r>
          </a:p>
          <a:p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IPLP</a:t>
            </a:r>
            <a:r>
              <a:rPr lang="cs-CZ" altLang="en-US" dirty="0"/>
              <a:t> = individuálně připravované léčivé přípravky (</a:t>
            </a:r>
            <a:r>
              <a:rPr lang="cs-CZ" altLang="en-US" dirty="0" err="1">
                <a:solidFill>
                  <a:schemeClr val="tx2"/>
                </a:solidFill>
              </a:rPr>
              <a:t>magistraliter</a:t>
            </a:r>
            <a:r>
              <a:rPr lang="cs-CZ" altLang="en-US" dirty="0"/>
              <a:t>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  <a:sym typeface="Wingdings" panose="05000000000000000000" pitchFamily="2" charset="2"/>
              </a:rPr>
              <a:t>individualizace</a:t>
            </a:r>
            <a:r>
              <a:rPr lang="cs-CZ" altLang="en-US" dirty="0">
                <a:sym typeface="Wingdings" panose="05000000000000000000" pitchFamily="2" charset="2"/>
              </a:rPr>
              <a:t> z složení, dávek a LF</a:t>
            </a:r>
          </a:p>
          <a:p>
            <a:r>
              <a:rPr lang="cs-CZ" altLang="en-US" dirty="0"/>
              <a:t>inkompatibility a chyby při přípravě!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888" y="3400726"/>
            <a:ext cx="1213852" cy="162055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962" y="3514725"/>
            <a:ext cx="1514475" cy="1514475"/>
          </a:xfrm>
          <a:prstGeom prst="rect">
            <a:avLst/>
          </a:prstGeom>
        </p:spPr>
      </p:pic>
      <p:pic>
        <p:nvPicPr>
          <p:cNvPr id="12" name="Picture 4" descr="Výsledek obrázku pro lé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8" y="3594922"/>
            <a:ext cx="2405047" cy="13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IPL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82" y="3788293"/>
            <a:ext cx="2494059" cy="12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40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léčiv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ATC systém – anatomicko-terapeuticko-chemická klasifikace (Brevíř)</a:t>
            </a:r>
          </a:p>
          <a:p>
            <a:r>
              <a:rPr lang="cs-CZ" dirty="0"/>
              <a:t>Léčivo oficinální (lékopis), </a:t>
            </a:r>
            <a:r>
              <a:rPr lang="cs-CZ" dirty="0" err="1"/>
              <a:t>neoficinální</a:t>
            </a:r>
            <a:r>
              <a:rPr lang="cs-CZ" dirty="0"/>
              <a:t>, </a:t>
            </a:r>
            <a:r>
              <a:rPr lang="cs-CZ" dirty="0" err="1"/>
              <a:t>obsolentní</a:t>
            </a:r>
            <a:endParaRPr lang="cs-CZ" dirty="0"/>
          </a:p>
          <a:p>
            <a:pPr lvl="0"/>
            <a:r>
              <a:rPr lang="cs-CZ" dirty="0"/>
              <a:t>Složení léčivého přípravku:</a:t>
            </a:r>
            <a:endParaRPr lang="cs-CZ" sz="18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cardinale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adjuvans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corrigens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constituens</a:t>
            </a:r>
            <a:r>
              <a:rPr lang="cs-CZ" i="1" dirty="0"/>
              <a:t> (</a:t>
            </a:r>
            <a:r>
              <a:rPr lang="cs-CZ" i="1" dirty="0" err="1"/>
              <a:t>vehiculum</a:t>
            </a:r>
            <a:r>
              <a:rPr lang="cs-CZ" i="1" dirty="0"/>
              <a:t>, </a:t>
            </a:r>
            <a:r>
              <a:rPr lang="cs-CZ" i="1" dirty="0" err="1"/>
              <a:t>basis</a:t>
            </a:r>
            <a:r>
              <a:rPr lang="cs-CZ" i="1" dirty="0"/>
              <a:t>)</a:t>
            </a:r>
            <a:endParaRPr lang="cs-CZ" sz="15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24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960960" y="-221123"/>
            <a:ext cx="5915025" cy="994172"/>
          </a:xfrm>
        </p:spPr>
        <p:txBody>
          <a:bodyPr/>
          <a:lstStyle/>
          <a:p>
            <a:pPr>
              <a:defRPr/>
            </a:pPr>
            <a:r>
              <a:rPr lang="en-US" altLang="en-US" cap="all" dirty="0"/>
              <a:t>ATC </a:t>
            </a:r>
            <a:r>
              <a:rPr lang="cs-CZ" altLang="en-US" cap="all" dirty="0"/>
              <a:t>klasifikace léčiv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499301" y="1208151"/>
            <a:ext cx="8352091" cy="36930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>
                <a:solidFill>
                  <a:srgbClr val="00287D"/>
                </a:solidFill>
              </a:rPr>
              <a:t>ATC kód = alfanumerický mezinárodní kód, který označuje jednoznačně každé jednotlivé léčivo u dané indikační skupiny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Př.: </a:t>
            </a:r>
            <a:r>
              <a:rPr lang="cs-CZ" altLang="cs-CZ" sz="1800" dirty="0">
                <a:solidFill>
                  <a:srgbClr val="CC0000"/>
                </a:solidFill>
              </a:rPr>
              <a:t>N</a:t>
            </a:r>
            <a:r>
              <a:rPr lang="cs-CZ" altLang="cs-CZ" sz="1800" dirty="0">
                <a:solidFill>
                  <a:srgbClr val="89A979"/>
                </a:solidFill>
              </a:rPr>
              <a:t>02</a:t>
            </a:r>
            <a:r>
              <a:rPr lang="cs-CZ" altLang="cs-CZ" sz="1800" dirty="0">
                <a:solidFill>
                  <a:srgbClr val="F69EAD"/>
                </a:solidFill>
              </a:rPr>
              <a:t>B</a:t>
            </a:r>
            <a:r>
              <a:rPr lang="cs-CZ" altLang="cs-CZ" sz="1800" dirty="0">
                <a:solidFill>
                  <a:srgbClr val="00CCFF"/>
                </a:solidFill>
              </a:rPr>
              <a:t>A</a:t>
            </a:r>
            <a:r>
              <a:rPr lang="cs-CZ" altLang="cs-CZ" sz="1800" dirty="0">
                <a:solidFill>
                  <a:srgbClr val="00FF00"/>
                </a:solidFill>
              </a:rPr>
              <a:t>01</a:t>
            </a:r>
            <a:r>
              <a:rPr lang="cs-CZ" altLang="cs-CZ" sz="1800" dirty="0">
                <a:solidFill>
                  <a:srgbClr val="000000"/>
                </a:solidFill>
              </a:rPr>
              <a:t> kyselina acetylsalicylová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CC0000"/>
                </a:solidFill>
              </a:rPr>
              <a:t>N</a:t>
            </a:r>
            <a:r>
              <a:rPr lang="cs-CZ" altLang="cs-CZ" sz="1800" dirty="0">
                <a:solidFill>
                  <a:srgbClr val="000000"/>
                </a:solidFill>
              </a:rPr>
              <a:t> – nervový systém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</a:t>
            </a:r>
            <a:r>
              <a:rPr lang="cs-CZ" altLang="cs-CZ" sz="1800" dirty="0">
                <a:solidFill>
                  <a:srgbClr val="89A979"/>
                </a:solidFill>
              </a:rPr>
              <a:t>02</a:t>
            </a:r>
            <a:r>
              <a:rPr lang="cs-CZ" altLang="cs-CZ" sz="1800" dirty="0">
                <a:solidFill>
                  <a:srgbClr val="000000"/>
                </a:solidFill>
              </a:rPr>
              <a:t> – analgetika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</a:t>
            </a:r>
            <a:r>
              <a:rPr lang="cs-CZ" altLang="cs-CZ" sz="1800" dirty="0">
                <a:solidFill>
                  <a:srgbClr val="F69EAD"/>
                </a:solidFill>
              </a:rPr>
              <a:t>B</a:t>
            </a:r>
            <a:r>
              <a:rPr lang="cs-CZ" altLang="cs-CZ" sz="1800" dirty="0">
                <a:solidFill>
                  <a:srgbClr val="000000"/>
                </a:solidFill>
              </a:rPr>
              <a:t> – analgetika-antipyretika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   </a:t>
            </a:r>
            <a:r>
              <a:rPr lang="cs-CZ" altLang="cs-CZ" sz="1800" dirty="0">
                <a:solidFill>
                  <a:srgbClr val="00CCFF"/>
                </a:solidFill>
              </a:rPr>
              <a:t>A</a:t>
            </a:r>
            <a:r>
              <a:rPr lang="cs-CZ" altLang="cs-CZ" sz="1800" dirty="0">
                <a:solidFill>
                  <a:srgbClr val="000000"/>
                </a:solidFill>
              </a:rPr>
              <a:t> – Acetylsalicylová kyselina a její deriváty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     </a:t>
            </a:r>
            <a:r>
              <a:rPr lang="cs-CZ" altLang="cs-CZ" sz="1800" dirty="0">
                <a:solidFill>
                  <a:srgbClr val="00FF00"/>
                </a:solidFill>
              </a:rPr>
              <a:t>01</a:t>
            </a:r>
            <a:r>
              <a:rPr lang="cs-CZ" altLang="cs-CZ" sz="1800" dirty="0">
                <a:solidFill>
                  <a:srgbClr val="000000"/>
                </a:solidFill>
              </a:rPr>
              <a:t> – kyselina acetylsalicylová</a:t>
            </a:r>
          </a:p>
          <a:p>
            <a:endParaRPr lang="en-US" altLang="en-US" dirty="0"/>
          </a:p>
        </p:txBody>
      </p:sp>
      <p:sp>
        <p:nvSpPr>
          <p:cNvPr id="41988" name="Obdélník 3"/>
          <p:cNvSpPr>
            <a:spLocks noChangeArrowheads="1"/>
          </p:cNvSpPr>
          <p:nvPr/>
        </p:nvSpPr>
        <p:spPr bwMode="auto">
          <a:xfrm>
            <a:off x="1871663" y="4786313"/>
            <a:ext cx="49149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750" dirty="0">
                <a:latin typeface="+mn-lt"/>
              </a:rPr>
              <a:t>http://www.sukl.cz/modules/medication/atc_tree.php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69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862186" y="-255650"/>
            <a:ext cx="5915025" cy="994172"/>
          </a:xfrm>
        </p:spPr>
        <p:txBody>
          <a:bodyPr/>
          <a:lstStyle/>
          <a:p>
            <a:pPr>
              <a:defRPr/>
            </a:pPr>
            <a:r>
              <a:rPr lang="cs-CZ" altLang="en-US" cap="all" dirty="0"/>
              <a:t>ATC klasifikace léčiv</a:t>
            </a:r>
            <a:endParaRPr lang="cs-CZ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813674" y="1147762"/>
            <a:ext cx="5915025" cy="3995738"/>
          </a:xfrm>
        </p:spPr>
        <p:txBody>
          <a:bodyPr/>
          <a:lstStyle/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A 	– zažívací trakt a metabolismus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B	– krev a krvetvorné orgány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C 	– kardiovaskulární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D 	– </a:t>
            </a:r>
            <a:r>
              <a:rPr lang="cs-CZ" altLang="cs-CZ" sz="1500" dirty="0" err="1">
                <a:solidFill>
                  <a:srgbClr val="000000"/>
                </a:solidFill>
              </a:rPr>
              <a:t>dermatologika</a:t>
            </a:r>
            <a:endParaRPr lang="cs-CZ" altLang="cs-CZ" sz="15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G 	– urogenitální trakt a sexuální hormony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H 	– hormony pro celkové použití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J 	– </a:t>
            </a:r>
            <a:r>
              <a:rPr lang="cs-CZ" altLang="cs-CZ" sz="1500" dirty="0" err="1">
                <a:solidFill>
                  <a:srgbClr val="000000"/>
                </a:solidFill>
              </a:rPr>
              <a:t>antiinfektiva</a:t>
            </a:r>
            <a:r>
              <a:rPr lang="cs-CZ" altLang="cs-CZ" sz="1500" dirty="0">
                <a:solidFill>
                  <a:srgbClr val="000000"/>
                </a:solidFill>
              </a:rPr>
              <a:t> pro celkové použití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L 	– cytostatika a imunomodulační látky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M 	– </a:t>
            </a:r>
            <a:r>
              <a:rPr lang="cs-CZ" altLang="cs-CZ" sz="1500" dirty="0" err="1">
                <a:solidFill>
                  <a:srgbClr val="000000"/>
                </a:solidFill>
              </a:rPr>
              <a:t>muskuloskeletární</a:t>
            </a:r>
            <a:r>
              <a:rPr lang="cs-CZ" altLang="cs-CZ" sz="1500" dirty="0">
                <a:solidFill>
                  <a:srgbClr val="000000"/>
                </a:solidFill>
              </a:rPr>
              <a:t>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N 	– nervový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P 	– </a:t>
            </a:r>
            <a:r>
              <a:rPr lang="cs-CZ" altLang="cs-CZ" sz="1500" dirty="0" err="1">
                <a:solidFill>
                  <a:srgbClr val="000000"/>
                </a:solidFill>
              </a:rPr>
              <a:t>antiparazitika</a:t>
            </a:r>
            <a:endParaRPr lang="cs-CZ" altLang="cs-CZ" sz="15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R 	– respirační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S 	– smyslové orgány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V 	– různé přípravky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19247" y="1497614"/>
            <a:ext cx="4024753" cy="23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53135" y="114776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287D"/>
                </a:solidFill>
                <a:latin typeface="Calibri" panose="020F0502020204030204" pitchFamily="34" charset="0"/>
              </a:rPr>
              <a:t>Kompletní ATC klasifikace </a:t>
            </a:r>
            <a:r>
              <a:rPr lang="cs-CZ" sz="1400" dirty="0" err="1">
                <a:solidFill>
                  <a:srgbClr val="00287D"/>
                </a:solidFill>
                <a:latin typeface="Calibri" panose="020F0502020204030204" pitchFamily="34" charset="0"/>
              </a:rPr>
              <a:t>metforminu</a:t>
            </a:r>
            <a:r>
              <a:rPr lang="cs-CZ" sz="1400" dirty="0">
                <a:solidFill>
                  <a:srgbClr val="00287D"/>
                </a:solidFill>
                <a:latin typeface="Calibri" panose="020F0502020204030204" pitchFamily="34" charset="0"/>
              </a:rPr>
              <a:t> a jeho kódu</a:t>
            </a:r>
            <a:endParaRPr lang="en-US" sz="14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22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Farmakologie – náplň oboru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0904" y="1603771"/>
            <a:ext cx="8082321" cy="3082529"/>
          </a:xfrm>
        </p:spPr>
        <p:txBody>
          <a:bodyPr/>
          <a:lstStyle/>
          <a:p>
            <a:r>
              <a:rPr lang="cs-CZ" sz="20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farmakon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lék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věda studující interakci látek a léčiv (farmak) a živým organismem na všech jeho úrovních</a:t>
            </a:r>
          </a:p>
          <a:p>
            <a:endParaRPr lang="cs-CZ" sz="20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CC3300"/>
                </a:solidFill>
                <a:latin typeface="Calibri" panose="020F0502020204030204" pitchFamily="34" charset="0"/>
              </a:rPr>
              <a:t>Obecná farmakologie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studuje obecně platné zákonitosti interakcí látka x organizmus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CC3300"/>
                </a:solidFill>
                <a:latin typeface="Calibri" panose="020F0502020204030204" pitchFamily="34" charset="0"/>
              </a:rPr>
              <a:t>Speciální farmakologie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zabývá se jednotlivými skupinami léčiv a individuálními látkami</a:t>
            </a:r>
          </a:p>
          <a:p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3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862" y="332090"/>
            <a:ext cx="8086635" cy="485775"/>
          </a:xfrm>
        </p:spPr>
        <p:txBody>
          <a:bodyPr/>
          <a:lstStyle/>
          <a:p>
            <a:r>
              <a:rPr lang="cs-CZ" altLang="en-US" cap="all" dirty="0"/>
              <a:t>ATC klasifikace léčiv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" y="1207008"/>
            <a:ext cx="7304491" cy="3420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59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600" dirty="0">
                <a:latin typeface="Calibri" panose="020F0502020204030204" pitchFamily="34" charset="0"/>
              </a:rPr>
              <a:t>Farmakodynamika – mechanismy účinků léčiv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 studuje jakým způsobem je léčivo schopné vyvolávat biologickou odpověď</a:t>
            </a:r>
          </a:p>
          <a:p>
            <a:pPr>
              <a:spcBef>
                <a:spcPct val="0"/>
              </a:spcBef>
              <a:buNone/>
            </a:pPr>
            <a:endParaRPr lang="cs-CZ" altLang="cs-CZ" sz="4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3600" dirty="0">
                <a:solidFill>
                  <a:srgbClr val="F51D27"/>
                </a:solidFill>
                <a:latin typeface="Calibri" panose="020F0502020204030204" pitchFamily="34" charset="0"/>
              </a:rPr>
              <a:t>	„</a:t>
            </a:r>
            <a:r>
              <a:rPr lang="cs-CZ" altLang="cs-CZ" sz="3600" b="1" dirty="0">
                <a:solidFill>
                  <a:srgbClr val="F51D27"/>
                </a:solidFill>
                <a:latin typeface="Calibri" panose="020F0502020204030204" pitchFamily="34" charset="0"/>
              </a:rPr>
              <a:t>CO DĚLÁ LÉČIVO S ORGANISMEM</a:t>
            </a:r>
            <a:r>
              <a:rPr lang="cs-CZ" altLang="cs-CZ" sz="3600" dirty="0">
                <a:solidFill>
                  <a:srgbClr val="F51D27"/>
                </a:solidFill>
                <a:latin typeface="Calibri" panose="020F0502020204030204" pitchFamily="34" charset="0"/>
              </a:rPr>
              <a:t>“</a:t>
            </a:r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3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b="1" dirty="0"/>
              <a:t>Mechanizmus účinků léčiv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7" y="1444962"/>
            <a:ext cx="8082321" cy="3082529"/>
          </a:xfrm>
        </p:spPr>
        <p:txBody>
          <a:bodyPr/>
          <a:lstStyle/>
          <a:p>
            <a:pPr algn="ctr"/>
            <a:r>
              <a:rPr lang="cs-CZ" altLang="cs-CZ" sz="1600" b="1" dirty="0"/>
              <a:t>Pozorování účinku léčiva na úrovni:</a:t>
            </a:r>
          </a:p>
          <a:p>
            <a:pPr marL="242888" lvl="1" indent="-242888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orgánové</a:t>
            </a:r>
          </a:p>
          <a:p>
            <a:pPr lvl="1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tkáňové</a:t>
            </a:r>
          </a:p>
          <a:p>
            <a:pPr marL="1212056" lvl="1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buněčné</a:t>
            </a:r>
          </a:p>
          <a:p>
            <a:endParaRPr lang="cs-CZ" sz="1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95934" y="2934421"/>
            <a:ext cx="26311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Nespecifický MÚ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6750" y="2934421"/>
            <a:ext cx="2771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Specifický MÚ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3859618" y="2717727"/>
            <a:ext cx="1176587" cy="253303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37396" y="2717727"/>
            <a:ext cx="558538" cy="21669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8" name="Obdélník 7"/>
          <p:cNvSpPr/>
          <p:nvPr/>
        </p:nvSpPr>
        <p:spPr>
          <a:xfrm>
            <a:off x="5721945" y="3262749"/>
            <a:ext cx="3232586" cy="789677"/>
          </a:xfrm>
          <a:prstGeom prst="rect">
            <a:avLst/>
          </a:prstGeom>
          <a:ln w="38100" cmpd="sng">
            <a:solidFill>
              <a:srgbClr val="44546A"/>
            </a:solidFill>
          </a:ln>
        </p:spPr>
        <p:txBody>
          <a:bodyPr wrap="square" tIns="81000" bIns="0" anchor="ctr" anchorCtr="0">
            <a:spAutoFit/>
          </a:bodyPr>
          <a:lstStyle/>
          <a:p>
            <a:r>
              <a:rPr lang="cs-CZ" sz="1200" dirty="0"/>
              <a:t>fyzikálně-chemické vlastnosti látky </a:t>
            </a:r>
          </a:p>
          <a:p>
            <a:r>
              <a:rPr lang="cs-CZ" altLang="cs-CZ" sz="1100" dirty="0"/>
              <a:t>(osmoticky aktivní l., změna pH, </a:t>
            </a:r>
            <a:r>
              <a:rPr lang="cs-CZ" altLang="cs-CZ" sz="1100" dirty="0" err="1"/>
              <a:t>oxidoredukční</a:t>
            </a:r>
            <a:r>
              <a:rPr lang="cs-CZ" altLang="cs-CZ" sz="1100" dirty="0"/>
              <a:t> látky, </a:t>
            </a:r>
            <a:r>
              <a:rPr lang="cs-CZ" altLang="cs-CZ" sz="1100" dirty="0" err="1"/>
              <a:t>adsorbencia</a:t>
            </a:r>
            <a:r>
              <a:rPr lang="cs-CZ" altLang="cs-CZ" sz="1100" dirty="0"/>
              <a:t>, cheláty, celková anestetika)</a:t>
            </a:r>
          </a:p>
          <a:p>
            <a:pPr lvl="0"/>
            <a:endParaRPr lang="cs-CZ" sz="1200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38484" y="3393719"/>
            <a:ext cx="1351592" cy="311313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791268" y="3393720"/>
            <a:ext cx="557347" cy="421196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27877" y="3814915"/>
            <a:ext cx="2862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7030A0"/>
                </a:solidFill>
                <a:latin typeface="+mn-lt"/>
              </a:rPr>
              <a:t>nereceptorový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1715" y="3768353"/>
            <a:ext cx="13580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7030A0"/>
                </a:solidFill>
                <a:latin typeface="+mn-lt"/>
              </a:rPr>
              <a:t>receptorový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027878" y="4268502"/>
            <a:ext cx="4040332" cy="615553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s-CZ" altLang="cs-CZ" sz="1200" dirty="0"/>
              <a:t>interakce látky s </a:t>
            </a:r>
            <a:r>
              <a:rPr lang="cs-CZ" altLang="cs-CZ" sz="1200" dirty="0" err="1"/>
              <a:t>makromolek</a:t>
            </a:r>
            <a:r>
              <a:rPr lang="cs-CZ" altLang="cs-CZ" sz="1200" dirty="0"/>
              <a:t>. organizmu </a:t>
            </a:r>
          </a:p>
          <a:p>
            <a:r>
              <a:rPr lang="cs-CZ" altLang="cs-CZ" sz="1100" dirty="0"/>
              <a:t>(iontové kanály, protonová pumpa, transportní </a:t>
            </a:r>
          </a:p>
          <a:p>
            <a:r>
              <a:rPr lang="cs-CZ" altLang="cs-CZ" sz="1100" dirty="0"/>
              <a:t>mechanismy, enzymy)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1575" y="4223153"/>
            <a:ext cx="1983043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altLang="cs-CZ" sz="1200" dirty="0"/>
              <a:t>interakce látek s receptory</a:t>
            </a:r>
          </a:p>
          <a:p>
            <a:r>
              <a:rPr lang="cs-CZ" sz="1200" dirty="0"/>
              <a:t>Asi 40 % léčiv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27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altLang="cs-CZ" sz="3000" dirty="0">
                <a:solidFill>
                  <a:srgbClr val="002060"/>
                </a:solidFill>
              </a:rPr>
              <a:t>Mechanismy účinků léčiv</a:t>
            </a:r>
            <a:br>
              <a:rPr lang="cs-CZ" altLang="cs-CZ" sz="3000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(farmakodynamika)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cs-CZ" altLang="cs-CZ" b="1" dirty="0"/>
              <a:t>NESPECIFICKÝ</a:t>
            </a:r>
            <a:r>
              <a:rPr lang="cs-CZ" altLang="cs-CZ" dirty="0"/>
              <a:t> </a:t>
            </a:r>
          </a:p>
          <a:p>
            <a:pPr lvl="1">
              <a:defRPr/>
            </a:pPr>
            <a:r>
              <a:rPr lang="cs-CZ" altLang="cs-CZ" dirty="0"/>
              <a:t>látka účinkuje pouze na základě svých obecných fyzikálně-chemických vlastností</a:t>
            </a:r>
          </a:p>
          <a:p>
            <a:pPr lvl="1">
              <a:defRPr/>
            </a:pPr>
            <a:r>
              <a:rPr lang="cs-CZ" altLang="cs-CZ" dirty="0"/>
              <a:t>neváže se na specifickou makromolekulu v organismu</a:t>
            </a:r>
          </a:p>
          <a:p>
            <a:pPr marL="457200" indent="-457200">
              <a:buFontTx/>
              <a:buAutoNum type="arabicPeriod"/>
              <a:defRPr/>
            </a:pPr>
            <a:endParaRPr lang="cs-CZ" altLang="cs-CZ" dirty="0"/>
          </a:p>
          <a:p>
            <a:pPr marL="457200" indent="-457200">
              <a:buFontTx/>
              <a:buAutoNum type="arabicPeriod"/>
              <a:defRPr/>
            </a:pPr>
            <a:r>
              <a:rPr lang="cs-CZ" altLang="cs-CZ" b="1" dirty="0"/>
              <a:t>SPECIFICKÝ</a:t>
            </a:r>
            <a:endParaRPr lang="cs-CZ" altLang="cs-CZ" dirty="0"/>
          </a:p>
          <a:p>
            <a:pPr lvl="1">
              <a:defRPr/>
            </a:pPr>
            <a:r>
              <a:rPr lang="cs-CZ" altLang="cs-CZ" dirty="0"/>
              <a:t>selektivní účinek zprostředkovaný interakcí léčiva a specifické buněčné struktury  (receptory, enzymy, iontové kanály, mikrotubuly,…)</a:t>
            </a:r>
          </a:p>
          <a:p>
            <a:pPr lvl="1">
              <a:defRPr/>
            </a:pPr>
            <a:r>
              <a:rPr lang="cs-CZ" altLang="cs-CZ" dirty="0"/>
              <a:t>dochází k vazbě léčiva na toto vysoce specificky uspořádané místo a následuje spuštění dalších dějů, které vyústí v konečný farmakodynamický efekt</a:t>
            </a:r>
          </a:p>
          <a:p>
            <a:pPr marL="457200" indent="-457200">
              <a:buFontTx/>
              <a:buAutoNum type="arabicPeriod"/>
              <a:defRPr/>
            </a:pPr>
            <a:endParaRPr lang="cs-CZ" altLang="cs-CZ" dirty="0"/>
          </a:p>
          <a:p>
            <a:pPr marL="457200" indent="-457200">
              <a:defRPr/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20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Látky působící osmotickými vlastnostmi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osmoticky aktivní látky, neschopné prostupovat biologickými membránami, prostupnost pro vodu zůstává zachována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b="1" dirty="0">
                <a:solidFill>
                  <a:srgbClr val="00287D"/>
                </a:solidFill>
                <a:sym typeface="Wingdings" panose="05000000000000000000" pitchFamily="2" charset="2"/>
              </a:rPr>
              <a:t>osmotický gradient-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 voda se dostává do místa koncentrovanějšího roztoku, dokud se nedosáhne rovnováhy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například:</a:t>
            </a:r>
          </a:p>
          <a:p>
            <a:pPr marL="1028700" lvl="2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osmotická laxativa- </a:t>
            </a:r>
            <a:r>
              <a:rPr lang="cs-CZ" altLang="cs-CZ" b="1" dirty="0" err="1">
                <a:solidFill>
                  <a:srgbClr val="00287D"/>
                </a:solidFill>
                <a:sym typeface="Wingdings" panose="05000000000000000000" pitchFamily="2" charset="2"/>
              </a:rPr>
              <a:t>laktulóza</a:t>
            </a:r>
            <a:endParaRPr lang="cs-CZ" altLang="cs-CZ" b="1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marL="1028700" lvl="2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osmotická diuretika- </a:t>
            </a:r>
            <a:r>
              <a:rPr lang="cs-CZ" altLang="cs-CZ" b="1" dirty="0" err="1">
                <a:solidFill>
                  <a:srgbClr val="00287D"/>
                </a:solidFill>
                <a:sym typeface="Wingdings" panose="05000000000000000000" pitchFamily="2" charset="2"/>
              </a:rPr>
              <a:t>manitol</a:t>
            </a:r>
            <a:endParaRPr lang="cs-CZ" altLang="cs-CZ" b="1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marL="1028700" lvl="2">
              <a:defRPr/>
            </a:pP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dekongesce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 nosní sliznice- </a:t>
            </a:r>
            <a:r>
              <a:rPr lang="cs-CZ" altLang="cs-CZ" b="1" dirty="0">
                <a:solidFill>
                  <a:srgbClr val="00287D"/>
                </a:solidFill>
                <a:sym typeface="Wingdings" panose="05000000000000000000" pitchFamily="2" charset="2"/>
              </a:rPr>
              <a:t>roztoky mořské vody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80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Tx/>
              <a:buAutoNum type="arabicPeriod" startAt="2"/>
              <a:defRPr/>
            </a:pPr>
            <a:r>
              <a:rPr lang="cs-CZ" altLang="cs-CZ" sz="2250" b="1" dirty="0">
                <a:solidFill>
                  <a:srgbClr val="00287D"/>
                </a:solidFill>
              </a:rPr>
              <a:t>Látky ovlivňující pH</a:t>
            </a:r>
          </a:p>
          <a:p>
            <a:pPr lvl="1" indent="-400050">
              <a:defRPr/>
            </a:pPr>
            <a:r>
              <a:rPr lang="cs-CZ" altLang="cs-CZ" sz="1950" dirty="0" err="1">
                <a:solidFill>
                  <a:srgbClr val="00287D"/>
                </a:solidFill>
              </a:rPr>
              <a:t>antacida</a:t>
            </a:r>
            <a:r>
              <a:rPr lang="cs-CZ" altLang="cs-CZ" sz="1950" dirty="0">
                <a:solidFill>
                  <a:srgbClr val="00287D"/>
                </a:solidFill>
              </a:rPr>
              <a:t> neutralizující kyselinu chlorovodíkovou (hydroxid hořečnatý)</a:t>
            </a:r>
          </a:p>
          <a:p>
            <a:pPr lvl="1" indent="-400050">
              <a:defRPr/>
            </a:pPr>
            <a:r>
              <a:rPr lang="cs-CZ" altLang="cs-CZ" sz="1950" dirty="0">
                <a:solidFill>
                  <a:srgbClr val="00287D"/>
                </a:solidFill>
              </a:rPr>
              <a:t>látky </a:t>
            </a:r>
            <a:r>
              <a:rPr lang="cs-CZ" altLang="cs-CZ" sz="1950" dirty="0" err="1">
                <a:solidFill>
                  <a:srgbClr val="00287D"/>
                </a:solidFill>
              </a:rPr>
              <a:t>acidifikující</a:t>
            </a:r>
            <a:r>
              <a:rPr lang="cs-CZ" altLang="cs-CZ" sz="1950" dirty="0">
                <a:solidFill>
                  <a:srgbClr val="00287D"/>
                </a:solidFill>
              </a:rPr>
              <a:t> moč (chlorid amonný)</a:t>
            </a:r>
          </a:p>
          <a:p>
            <a:pPr lvl="1" indent="-400050">
              <a:defRPr/>
            </a:pPr>
            <a:r>
              <a:rPr lang="cs-CZ" altLang="cs-CZ" sz="1950" dirty="0">
                <a:solidFill>
                  <a:srgbClr val="00287D"/>
                </a:solidFill>
              </a:rPr>
              <a:t>látky využívané u poruch acidobazické rovnováhy (hydrogenuhličitan sodný u metabolické acidózy)</a:t>
            </a:r>
          </a:p>
          <a:p>
            <a:pPr marL="457200" indent="-457200">
              <a:buNone/>
              <a:defRPr/>
            </a:pPr>
            <a:endParaRPr lang="cs-CZ" altLang="cs-CZ" b="1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23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Oxido</a:t>
            </a:r>
            <a:r>
              <a:rPr lang="cs-CZ" altLang="cs-CZ" b="1" dirty="0">
                <a:solidFill>
                  <a:srgbClr val="00287D"/>
                </a:solidFill>
              </a:rPr>
              <a:t>-redukční látky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antiseptika (peroxid vodíku, jód)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expektorancia (N-</a:t>
            </a:r>
            <a:r>
              <a:rPr lang="cs-CZ" altLang="cs-CZ" dirty="0" err="1">
                <a:solidFill>
                  <a:srgbClr val="00287D"/>
                </a:solidFill>
              </a:rPr>
              <a:t>acetylcystein</a:t>
            </a:r>
            <a:r>
              <a:rPr lang="cs-CZ" altLang="cs-CZ" dirty="0">
                <a:solidFill>
                  <a:srgbClr val="00287D"/>
                </a:solidFill>
              </a:rPr>
              <a:t>)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Adsorbencia</a:t>
            </a:r>
            <a:endParaRPr lang="cs-CZ" altLang="cs-CZ" b="1" dirty="0">
              <a:solidFill>
                <a:srgbClr val="00287D"/>
              </a:solidFill>
            </a:endParaRP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střevní </a:t>
            </a:r>
            <a:r>
              <a:rPr lang="cs-CZ" altLang="cs-CZ" dirty="0" err="1">
                <a:solidFill>
                  <a:srgbClr val="00287D"/>
                </a:solidFill>
              </a:rPr>
              <a:t>adsorbencia</a:t>
            </a:r>
            <a:r>
              <a:rPr lang="cs-CZ" altLang="cs-CZ" dirty="0">
                <a:solidFill>
                  <a:srgbClr val="00287D"/>
                </a:solidFill>
              </a:rPr>
              <a:t> (aktivní uhlí, </a:t>
            </a:r>
            <a:r>
              <a:rPr lang="cs-CZ" altLang="cs-CZ" dirty="0" err="1">
                <a:solidFill>
                  <a:srgbClr val="00287D"/>
                </a:solidFill>
              </a:rPr>
              <a:t>diosmektit</a:t>
            </a:r>
            <a:r>
              <a:rPr lang="cs-CZ" altLang="cs-CZ" dirty="0">
                <a:solidFill>
                  <a:srgbClr val="00287D"/>
                </a:solidFill>
              </a:rPr>
              <a:t>)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Surfaktanty</a:t>
            </a:r>
            <a:r>
              <a:rPr lang="cs-CZ" altLang="cs-CZ" b="1" dirty="0">
                <a:solidFill>
                  <a:srgbClr val="00287D"/>
                </a:solidFill>
              </a:rPr>
              <a:t>, </a:t>
            </a:r>
            <a:r>
              <a:rPr lang="cs-CZ" altLang="cs-CZ" b="1" dirty="0" err="1">
                <a:solidFill>
                  <a:srgbClr val="00287D"/>
                </a:solidFill>
              </a:rPr>
              <a:t>detergencia</a:t>
            </a:r>
            <a:endParaRPr lang="cs-CZ" altLang="cs-CZ" b="1" dirty="0">
              <a:solidFill>
                <a:srgbClr val="00287D"/>
              </a:solidFill>
            </a:endParaRP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povrchově aktivní látky, využití jako antiseptika (</a:t>
            </a:r>
            <a:r>
              <a:rPr lang="cs-CZ" altLang="cs-CZ" dirty="0" err="1">
                <a:solidFill>
                  <a:srgbClr val="00287D"/>
                </a:solidFill>
              </a:rPr>
              <a:t>karbetopendecinium</a:t>
            </a:r>
            <a:r>
              <a:rPr lang="cs-CZ" altLang="cs-CZ" dirty="0">
                <a:solidFill>
                  <a:srgbClr val="00287D"/>
                </a:solidFill>
              </a:rPr>
              <a:t> bromid) nebo antibiotika (polymyxiny)</a:t>
            </a:r>
          </a:p>
          <a:p>
            <a:pPr lvl="1" indent="-40005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90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 startAt="6"/>
            </a:pPr>
            <a:r>
              <a:rPr lang="cs-CZ" altLang="cs-CZ" b="1" dirty="0" err="1">
                <a:solidFill>
                  <a:srgbClr val="00287D"/>
                </a:solidFill>
              </a:rPr>
              <a:t>Chelatotvorné</a:t>
            </a:r>
            <a:r>
              <a:rPr lang="cs-CZ" altLang="cs-CZ" b="1" dirty="0">
                <a:solidFill>
                  <a:srgbClr val="00287D"/>
                </a:solidFill>
              </a:rPr>
              <a:t> látky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látky vytvářející cheláty (komplexy) s vícemocnými ionty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např. </a:t>
            </a:r>
            <a:r>
              <a:rPr lang="cs-CZ" altLang="cs-CZ" dirty="0" err="1">
                <a:solidFill>
                  <a:srgbClr val="00287D"/>
                </a:solidFill>
              </a:rPr>
              <a:t>dexrazoxan</a:t>
            </a:r>
            <a:r>
              <a:rPr lang="cs-CZ" altLang="cs-CZ" dirty="0">
                <a:solidFill>
                  <a:srgbClr val="00287D"/>
                </a:solidFill>
              </a:rPr>
              <a:t> - navázáním iontů železa v myokardu omezuje </a:t>
            </a:r>
            <a:r>
              <a:rPr lang="cs-CZ" altLang="cs-CZ" dirty="0" err="1">
                <a:solidFill>
                  <a:srgbClr val="00287D"/>
                </a:solidFill>
              </a:rPr>
              <a:t>kardiotoxické</a:t>
            </a:r>
            <a:r>
              <a:rPr lang="cs-CZ" altLang="cs-CZ" dirty="0">
                <a:solidFill>
                  <a:srgbClr val="00287D"/>
                </a:solidFill>
              </a:rPr>
              <a:t> účinky komplexů železa s </a:t>
            </a:r>
            <a:r>
              <a:rPr lang="cs-CZ" altLang="cs-CZ" dirty="0" err="1">
                <a:solidFill>
                  <a:srgbClr val="00287D"/>
                </a:solidFill>
              </a:rPr>
              <a:t>antracykliny</a:t>
            </a:r>
            <a:endParaRPr lang="cs-CZ" altLang="cs-CZ" dirty="0">
              <a:solidFill>
                <a:srgbClr val="00287D"/>
              </a:solidFill>
            </a:endParaRPr>
          </a:p>
          <a:p>
            <a:pPr lvl="1" indent="-400050"/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6"/>
            </a:pPr>
            <a:r>
              <a:rPr lang="cs-CZ" altLang="cs-CZ" b="1" dirty="0">
                <a:solidFill>
                  <a:srgbClr val="00287D"/>
                </a:solidFill>
              </a:rPr>
              <a:t>Celková anestetika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mechanismus účinku není přesně znám, uvažuje se o ovlivnění fluidity membrán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97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2. Specifický MÚ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altLang="cs-CZ" b="1" dirty="0">
                <a:solidFill>
                  <a:srgbClr val="00287D"/>
                </a:solidFill>
              </a:rPr>
              <a:t>Receptory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specifická buněčná struktura schopná interakce s ligandem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lokalizované na cytoplazmatické membráně, v cytoplazmě nebo buněčném jádru</a:t>
            </a:r>
          </a:p>
          <a:p>
            <a:pPr lvl="1" indent="-400050"/>
            <a:endParaRPr lang="cs-CZ" altLang="cs-CZ" dirty="0">
              <a:solidFill>
                <a:srgbClr val="00287D"/>
              </a:solidFill>
            </a:endParaRPr>
          </a:p>
        </p:txBody>
      </p:sp>
      <p:pic>
        <p:nvPicPr>
          <p:cNvPr id="286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36" y="3331417"/>
            <a:ext cx="2276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61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88" y="1140539"/>
            <a:ext cx="4183912" cy="36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35297"/>
            <a:ext cx="8086635" cy="485775"/>
          </a:xfrm>
        </p:spPr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Receptorové mechanizmy účinku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6" y="1442188"/>
            <a:ext cx="4698831" cy="352707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vazba na receptor spojená s ovlivněním </a:t>
            </a:r>
            <a:r>
              <a:rPr lang="cs-CZ" sz="2000" dirty="0" err="1">
                <a:latin typeface="Calibri" panose="020F0502020204030204" pitchFamily="34" charset="0"/>
              </a:rPr>
              <a:t>postreceptorových</a:t>
            </a:r>
            <a:r>
              <a:rPr lang="cs-CZ" sz="2000" dirty="0">
                <a:latin typeface="Calibri" panose="020F0502020204030204" pitchFamily="34" charset="0"/>
              </a:rPr>
              <a:t> dějů</a:t>
            </a:r>
            <a:endParaRPr lang="cs-CZ" altLang="cs-C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cs-CZ" alt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receptor</a:t>
            </a:r>
          </a:p>
          <a:p>
            <a:pPr lvl="1"/>
            <a:r>
              <a:rPr lang="cs-CZ" altLang="cs-CZ" sz="1800" dirty="0">
                <a:latin typeface="Calibri" panose="020F0502020204030204" pitchFamily="34" charset="0"/>
              </a:rPr>
              <a:t>buněčná komponenta (protein), se kterou </a:t>
            </a:r>
            <a:r>
              <a:rPr lang="cs-CZ" altLang="cs-CZ" sz="1800" dirty="0" err="1">
                <a:latin typeface="Calibri" panose="020F0502020204030204" pitchFamily="34" charset="0"/>
              </a:rPr>
              <a:t>lč</a:t>
            </a:r>
            <a:r>
              <a:rPr lang="cs-CZ" altLang="cs-CZ" sz="1800" dirty="0">
                <a:latin typeface="Calibri" panose="020F0502020204030204" pitchFamily="34" charset="0"/>
              </a:rPr>
              <a:t>. reaguje a tím vyvolá odpověď organizmu</a:t>
            </a:r>
          </a:p>
          <a:p>
            <a:pPr lvl="1"/>
            <a:r>
              <a:rPr lang="cs-CZ" altLang="cs-CZ" sz="1800" dirty="0">
                <a:latin typeface="Calibri" panose="020F0502020204030204" pitchFamily="34" charset="0"/>
              </a:rPr>
              <a:t>nese specifické vazebné místo pro zcela určitý přenašeč = </a:t>
            </a:r>
            <a:r>
              <a:rPr lang="cs-CZ" altLang="cs-CZ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ligand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2"/>
            <a:r>
              <a:rPr lang="cs-CZ" altLang="cs-CZ" sz="1600" dirty="0">
                <a:latin typeface="Calibri" panose="020F0502020204030204" pitchFamily="34" charset="0"/>
              </a:rPr>
              <a:t>vazba ligandu → změna konformace R → aktivace R → řetězec reakcí vyúsťující v konečný účinek (</a:t>
            </a:r>
            <a:r>
              <a:rPr lang="cs-CZ" altLang="cs-CZ" sz="1600" dirty="0">
                <a:solidFill>
                  <a:schemeClr val="tx2"/>
                </a:solidFill>
                <a:latin typeface="Calibri" panose="020F0502020204030204" pitchFamily="34" charset="0"/>
              </a:rPr>
              <a:t>efekt</a:t>
            </a:r>
            <a:r>
              <a:rPr lang="cs-CZ" altLang="cs-CZ" sz="1600" dirty="0">
                <a:latin typeface="Calibri" panose="020F0502020204030204" pitchFamily="34" charset="0"/>
              </a:rPr>
              <a:t>)</a:t>
            </a:r>
          </a:p>
          <a:p>
            <a:pPr lvl="1">
              <a:buNone/>
            </a:pPr>
            <a:endParaRPr lang="cs-CZ" altLang="cs-CZ" sz="1100" dirty="0">
              <a:latin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3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66926"/>
              </p:ext>
            </p:extLst>
          </p:nvPr>
        </p:nvGraphicFramePr>
        <p:xfrm>
          <a:off x="357188" y="971550"/>
          <a:ext cx="8482012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7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25C550-0F05-42FA-93C9-254B033E3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6" name="Picture 2" descr="lock and key image">
            <a:extLst>
              <a:ext uri="{FF2B5EF4-FFF2-40B4-BE49-F238E27FC236}">
                <a16:creationId xmlns:a16="http://schemas.microsoft.com/office/drawing/2014/main" id="{D12CC291-B287-4FF5-8772-DBE73989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6" y="1506829"/>
            <a:ext cx="7285357" cy="25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967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0622" y="1025409"/>
            <a:ext cx="8564526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Efektor</a:t>
            </a:r>
          </a:p>
          <a:p>
            <a:pPr lvl="1">
              <a:lnSpc>
                <a:spcPct val="105000"/>
              </a:lnSpc>
            </a:pPr>
            <a:r>
              <a:rPr lang="cs-CZ" altLang="cs-CZ" sz="1800" dirty="0"/>
              <a:t>to, co vykonává  funkci vedoucí k účinku léčiva (enzym, iontový kanál,…) </a:t>
            </a:r>
          </a:p>
          <a:p>
            <a:pPr>
              <a:lnSpc>
                <a:spcPct val="90000"/>
              </a:lnSpc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Afinita</a:t>
            </a:r>
            <a:endParaRPr lang="cs-CZ" altLang="cs-CZ" sz="18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ochota ligandu vázat se na příslušný receptor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podle počtu receptorů, na které se ligand váže, je afinita</a:t>
            </a:r>
          </a:p>
          <a:p>
            <a:pPr lvl="1">
              <a:lnSpc>
                <a:spcPct val="90000"/>
              </a:lnSpc>
            </a:pPr>
            <a:endParaRPr lang="cs-CZ" altLang="cs-CZ" sz="1200" dirty="0"/>
          </a:p>
          <a:p>
            <a:pPr lvl="1">
              <a:lnSpc>
                <a:spcPct val="90000"/>
              </a:lnSpc>
            </a:pPr>
            <a:endParaRPr lang="cs-CZ" altLang="cs-CZ" sz="1200" dirty="0"/>
          </a:p>
          <a:p>
            <a:pPr lvl="1">
              <a:lnSpc>
                <a:spcPct val="90000"/>
              </a:lnSpc>
            </a:pPr>
            <a:endParaRPr lang="cs-CZ" altLang="cs-CZ" sz="1200" dirty="0"/>
          </a:p>
          <a:p>
            <a:pPr algn="just">
              <a:lnSpc>
                <a:spcPct val="90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Vnitřní aktivita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schopnost ligandu aktivovat signální kaskádu a vyvolat farmakologický nebo toxikologický účinek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vyjadřuje se v hodnotách 0 - 1 </a:t>
            </a:r>
          </a:p>
          <a:p>
            <a:pPr lvl="2">
              <a:lnSpc>
                <a:spcPct val="90000"/>
              </a:lnSpc>
            </a:pPr>
            <a:r>
              <a:rPr lang="cs-CZ" altLang="cs-CZ" sz="1200" dirty="0"/>
              <a:t>1 = 100% dosažitelného efektu</a:t>
            </a:r>
          </a:p>
          <a:p>
            <a:pPr>
              <a:lnSpc>
                <a:spcPct val="90000"/>
              </a:lnSpc>
            </a:pPr>
            <a:endParaRPr lang="cs-CZ" altLang="cs-CZ" sz="1800" dirty="0"/>
          </a:p>
          <a:p>
            <a:pPr lvl="1" algn="just">
              <a:lnSpc>
                <a:spcPct val="90000"/>
              </a:lnSpc>
            </a:pPr>
            <a:r>
              <a:rPr lang="cs-CZ" altLang="cs-CZ" sz="1400" i="1" dirty="0"/>
              <a:t>Přítomnost dostatečného množství příslušných receptorů je pro vyvolání farmakodynamického účinku stejně nezbytná jako dostatečný počet molekul ligandu  !!!</a:t>
            </a:r>
            <a:r>
              <a:rPr lang="cs-CZ" altLang="cs-CZ" sz="1400" dirty="0"/>
              <a:t> </a:t>
            </a: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V="1">
            <a:off x="5865090" y="2055288"/>
            <a:ext cx="478465" cy="303029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40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848919" y="2358317"/>
            <a:ext cx="478465" cy="303389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400"/>
          </a:p>
        </p:txBody>
      </p:sp>
      <p:sp>
        <p:nvSpPr>
          <p:cNvPr id="7" name="TextovéPole 6"/>
          <p:cNvSpPr txBox="1"/>
          <p:nvPr/>
        </p:nvSpPr>
        <p:spPr>
          <a:xfrm>
            <a:off x="6419871" y="1892398"/>
            <a:ext cx="132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selektivní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43555" y="2510011"/>
            <a:ext cx="132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neselektivní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389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40982" y="234554"/>
            <a:ext cx="8086635" cy="485775"/>
          </a:xfrm>
        </p:spPr>
        <p:txBody>
          <a:bodyPr/>
          <a:lstStyle/>
          <a:p>
            <a:r>
              <a:rPr lang="cs-CZ" altLang="cs-CZ" sz="2800" dirty="0">
                <a:latin typeface="Calibri" panose="020F0502020204030204" pitchFamily="34" charset="0"/>
              </a:rPr>
              <a:t>Farmakodynamika – typy ligandů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43173" y="1118154"/>
            <a:ext cx="5671754" cy="3170321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Agonista receptoru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váže se na receptor a po vazbě vyvolá účinek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agonista 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s vnitřní aktivitou = 1 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je pozn. „plný agonista“</a:t>
            </a:r>
            <a:endParaRPr lang="cs-CZ" altLang="cs-CZ" sz="16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16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Antagonista receptoru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váže se na receptor a po vazbě nevyvolá účinek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mají vysokou afinitu a 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nízkou vnitřní aktivitu</a:t>
            </a:r>
            <a:r>
              <a:rPr lang="cs-CZ" altLang="en-US" sz="1600" b="1" dirty="0">
                <a:solidFill>
                  <a:srgbClr val="00287D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</a:t>
            </a:r>
            <a:r>
              <a:rPr lang="cs-CZ" altLang="en-US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0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 </a:t>
            </a:r>
            <a:br>
              <a:rPr lang="cs-CZ" altLang="cs-CZ" b="1" dirty="0">
                <a:solidFill>
                  <a:srgbClr val="00287D"/>
                </a:solidFill>
                <a:latin typeface="Calibri" panose="020F0502020204030204" pitchFamily="34" charset="0"/>
              </a:rPr>
            </a:br>
            <a:r>
              <a:rPr lang="cs-CZ" altLang="cs-CZ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endParaRPr lang="cs-CZ" altLang="cs-CZ" sz="16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Parciální agonista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vnitřní aktivita </a:t>
            </a:r>
            <a:r>
              <a:rPr lang="en-US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&lt; 0 - 1 &gt;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váže se na receptor a po vazbě vyvolá účinek, který nikdy nedosáhne svého maxima; mohou mít velmi vysokou afinitu k receptoru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při </a:t>
            </a:r>
            <a:r>
              <a:rPr lang="cs-CZ" altLang="cs-CZ" sz="1600" dirty="0" err="1">
                <a:solidFill>
                  <a:srgbClr val="00287D"/>
                </a:solidFill>
                <a:latin typeface="Calibri" panose="020F0502020204030204" pitchFamily="34" charset="0"/>
              </a:rPr>
              <a:t>souč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. podání s plnými agonisty fungují jako antagonisté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 dirty="0"/>
          </a:p>
        </p:txBody>
      </p:sp>
      <p:pic>
        <p:nvPicPr>
          <p:cNvPr id="5" name="Picture 4" descr="lockandkey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99" y="720329"/>
            <a:ext cx="3329582" cy="430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699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453718" y="355661"/>
            <a:ext cx="6368786" cy="3618222"/>
            <a:chOff x="489448" y="1037885"/>
            <a:chExt cx="8208912" cy="4724610"/>
          </a:xfrm>
        </p:grpSpPr>
        <p:pic>
          <p:nvPicPr>
            <p:cNvPr id="4" name="Obrázek 3"/>
            <p:cNvPicPr/>
            <p:nvPr/>
          </p:nvPicPr>
          <p:blipFill>
            <a:blip r:embed="rId4" cstate="print"/>
            <a:srcRect l="13817" t="37571" r="12697" b="12286"/>
            <a:stretch>
              <a:fillRect/>
            </a:stretch>
          </p:blipFill>
          <p:spPr bwMode="auto">
            <a:xfrm>
              <a:off x="489448" y="1037885"/>
              <a:ext cx="8208912" cy="4724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1547664" y="2348880"/>
              <a:ext cx="2078183" cy="42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hangingPunct="0">
                <a:defRPr/>
              </a:pPr>
              <a:r>
                <a:rPr lang="cs-CZ" sz="1500" dirty="0">
                  <a:solidFill>
                    <a:srgbClr val="463416"/>
                  </a:solidFill>
                  <a:latin typeface="Arial"/>
                  <a:cs typeface="Arial"/>
                </a:rPr>
                <a:t>Bazální aktivita</a:t>
              </a:r>
            </a:p>
          </p:txBody>
        </p:sp>
        <p:cxnSp>
          <p:nvCxnSpPr>
            <p:cNvPr id="6" name="Přímá spojovací šipka 4"/>
            <p:cNvCxnSpPr/>
            <p:nvPr/>
          </p:nvCxnSpPr>
          <p:spPr bwMode="auto">
            <a:xfrm flipH="1">
              <a:off x="1403648" y="2852936"/>
              <a:ext cx="748146" cy="1094509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1851" y="4446835"/>
            <a:ext cx="826378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tabLst>
                <a:tab pos="1079897" algn="l"/>
              </a:tabLst>
              <a:defRPr/>
            </a:pPr>
            <a:r>
              <a:rPr lang="cs-CZ" alt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Inverzní agonista inhibuje konstitutivně aktivní receptory nebo spontánně aktivované receptory.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84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Desenzitizace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receptorů</a:t>
            </a:r>
            <a:r>
              <a:rPr lang="cs-CZ" alt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snížení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citlivosti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receptorů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opakovaném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působení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agonistů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Tachyfylaxe</a:t>
            </a:r>
            <a:r>
              <a:rPr 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–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akutní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léková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tolerance</a:t>
            </a: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snížená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citlivost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k 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účinné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látce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vyvíjející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se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rychle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minuty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reaktivita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se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vrací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bioeliminaci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dané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látky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(např. efedrin zvyšuje krevní tlak)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sz="18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Tolerance 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vzniká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při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opakovaném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podávání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léčiva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dny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týdny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k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dosažení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původního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účinku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-)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stále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1800" dirty="0">
                <a:solidFill>
                  <a:srgbClr val="00287D"/>
                </a:solidFill>
                <a:sym typeface="Symbol" panose="05050102010706020507" pitchFamily="18" charset="2"/>
              </a:rPr>
              <a:t>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dávky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reaktivita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až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určitou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dobu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vysazení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léčiva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(např. benzodiazepiny)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610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Hypersenzitivita receptorů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87D"/>
                </a:solidFill>
              </a:rPr>
              <a:t>zvýšení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citlivosti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receptorů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dlouhodobé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blokádě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antagonistou</a:t>
            </a:r>
            <a:r>
              <a:rPr lang="en-US" dirty="0">
                <a:solidFill>
                  <a:srgbClr val="00287D"/>
                </a:solidFill>
              </a:rPr>
              <a:t> </a:t>
            </a:r>
          </a:p>
          <a:p>
            <a:endParaRPr lang="en-US" dirty="0">
              <a:solidFill>
                <a:srgbClr val="00287D"/>
              </a:solidFill>
            </a:endParaRPr>
          </a:p>
          <a:p>
            <a:r>
              <a:rPr lang="en-US" b="1" dirty="0">
                <a:solidFill>
                  <a:srgbClr val="00287D"/>
                </a:solidFill>
              </a:rPr>
              <a:t>Rebound </a:t>
            </a:r>
            <a:r>
              <a:rPr lang="en-US" b="1" dirty="0" err="1">
                <a:solidFill>
                  <a:srgbClr val="00287D"/>
                </a:solidFill>
              </a:rPr>
              <a:t>fenomén</a:t>
            </a:r>
            <a:r>
              <a:rPr lang="en-US" b="1" dirty="0">
                <a:solidFill>
                  <a:srgbClr val="00287D"/>
                </a:solidFill>
              </a:rPr>
              <a:t> </a:t>
            </a:r>
          </a:p>
          <a:p>
            <a:r>
              <a:rPr lang="en-US" dirty="0" err="1">
                <a:solidFill>
                  <a:srgbClr val="00287D"/>
                </a:solidFill>
              </a:rPr>
              <a:t>nebezpečný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návrat</a:t>
            </a:r>
            <a:r>
              <a:rPr lang="en-US" dirty="0">
                <a:solidFill>
                  <a:srgbClr val="00287D"/>
                </a:solidFill>
              </a:rPr>
              <a:t> do </a:t>
            </a:r>
            <a:r>
              <a:rPr lang="en-US" dirty="0" err="1">
                <a:solidFill>
                  <a:srgbClr val="00287D"/>
                </a:solidFill>
              </a:rPr>
              <a:t>původního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stavu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vysazení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dlouhodobě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podávaných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léčiv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způsobený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hypersenzitivitou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receptorů</a:t>
            </a:r>
            <a:r>
              <a:rPr lang="en-US" dirty="0">
                <a:solidFill>
                  <a:srgbClr val="00287D"/>
                </a:solidFill>
              </a:rPr>
              <a:t> k </a:t>
            </a:r>
            <a:r>
              <a:rPr lang="en-US" dirty="0" err="1">
                <a:solidFill>
                  <a:srgbClr val="00287D"/>
                </a:solidFill>
              </a:rPr>
              <a:t>endogenním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ligandům</a:t>
            </a:r>
            <a:endParaRPr lang="en-US" dirty="0">
              <a:solidFill>
                <a:srgbClr val="00287D"/>
              </a:solidFill>
            </a:endParaRPr>
          </a:p>
          <a:p>
            <a:r>
              <a:rPr lang="en-US" dirty="0" err="1">
                <a:solidFill>
                  <a:srgbClr val="00287D"/>
                </a:solidFill>
              </a:rPr>
              <a:t>např</a:t>
            </a:r>
            <a:r>
              <a:rPr lang="en-US" dirty="0">
                <a:solidFill>
                  <a:srgbClr val="00287D"/>
                </a:solidFill>
              </a:rPr>
              <a:t>. beta </a:t>
            </a:r>
            <a:r>
              <a:rPr lang="en-US" dirty="0" err="1">
                <a:solidFill>
                  <a:srgbClr val="00287D"/>
                </a:solidFill>
              </a:rPr>
              <a:t>blokátory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jako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antihypertenziva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817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800" b="0" dirty="0">
                <a:latin typeface="Calibri" panose="020F0502020204030204" pitchFamily="34" charset="0"/>
              </a:rPr>
              <a:t>Farmakodynamika – změny počtu receptorů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588167"/>
            <a:ext cx="8082321" cy="344103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Přítomnost dostatečného množství příslušných receptorů je pro vyvolání farmakodynamického účinku stejně nezbytná jako dostatečný počet molekul ligandu  !!! </a:t>
            </a:r>
          </a:p>
          <a:p>
            <a:pPr>
              <a:spcBef>
                <a:spcPct val="0"/>
              </a:spcBef>
              <a:buNone/>
            </a:pPr>
            <a:endParaRPr lang="cs-CZ" altLang="cs-CZ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up regulace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</a:rPr>
              <a:t>hypersenzitivita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 err="1">
                <a:latin typeface="Calibri" panose="020F0502020204030204" pitchFamily="34" charset="0"/>
              </a:rPr>
              <a:t>rebound</a:t>
            </a:r>
            <a:r>
              <a:rPr lang="cs-CZ" altLang="cs-CZ" sz="2800" dirty="0">
                <a:latin typeface="Calibri" panose="020F0502020204030204" pitchFamily="34" charset="0"/>
              </a:rPr>
              <a:t> fenomén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4127740" y="286481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down</a:t>
            </a:r>
            <a:r>
              <a:rPr lang="cs-CZ" altLang="cs-CZ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regulace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</a:rPr>
              <a:t> tolerance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desenzitizace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vs</a:t>
            </a:r>
            <a:r>
              <a:rPr lang="cs-CZ" altLang="cs-CZ" sz="2800" dirty="0">
                <a:latin typeface="Calibri" panose="020F0502020204030204" pitchFamily="34" charset="0"/>
              </a:rPr>
              <a:t> tachyfylaxe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73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761" y="260747"/>
            <a:ext cx="5120878" cy="571500"/>
          </a:xfrm>
        </p:spPr>
        <p:txBody>
          <a:bodyPr/>
          <a:lstStyle/>
          <a:p>
            <a:r>
              <a:rPr lang="cs-CZ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Rozdělení receptorů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753" y="1815703"/>
            <a:ext cx="3137297" cy="14573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b="1" u="sng" dirty="0">
                <a:solidFill>
                  <a:schemeClr val="tx2"/>
                </a:solidFill>
              </a:rPr>
              <a:t>Podle lokalizace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1) v buněčné membráně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2) v cytoplazmě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3) v membránách organel</a:t>
            </a:r>
          </a:p>
        </p:txBody>
      </p:sp>
      <p:sp>
        <p:nvSpPr>
          <p:cNvPr id="475140" name="Line 4"/>
          <p:cNvSpPr>
            <a:spLocks noChangeShapeType="1"/>
          </p:cNvSpPr>
          <p:nvPr/>
        </p:nvSpPr>
        <p:spPr bwMode="auto">
          <a:xfrm flipH="1">
            <a:off x="2780522" y="971550"/>
            <a:ext cx="1448578" cy="2471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 flipH="1">
            <a:off x="1866122" y="971549"/>
            <a:ext cx="2362978" cy="767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4229100" y="971550"/>
            <a:ext cx="914400" cy="278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4674637" y="1260388"/>
            <a:ext cx="44693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800" b="1" u="sng" dirty="0">
                <a:solidFill>
                  <a:schemeClr val="tx2"/>
                </a:solidFill>
                <a:cs typeface="Arial" panose="020B0604020202020204" pitchFamily="34" charset="0"/>
              </a:rPr>
              <a:t>Podle způsobu transdukce signálů</a:t>
            </a:r>
          </a:p>
          <a:p>
            <a:pPr>
              <a:buFontTx/>
              <a:buAutoNum type="arabicParenR"/>
            </a:pPr>
            <a:r>
              <a:rPr lang="cs-CZ" altLang="en-US" sz="1800" dirty="0" err="1">
                <a:cs typeface="Arial" panose="020B0604020202020204" pitchFamily="34" charset="0"/>
              </a:rPr>
              <a:t>Ionotropní</a:t>
            </a:r>
            <a:r>
              <a:rPr lang="cs-CZ" altLang="en-US" sz="1800" dirty="0">
                <a:cs typeface="Arial" panose="020B0604020202020204" pitchFamily="34" charset="0"/>
              </a:rPr>
              <a:t> (např. nikotinový, </a:t>
            </a:r>
            <a:r>
              <a:rPr lang="cs-CZ" altLang="en-US" sz="1800" dirty="0" err="1">
                <a:cs typeface="Arial" panose="020B0604020202020204" pitchFamily="34" charset="0"/>
              </a:rPr>
              <a:t>GABAa</a:t>
            </a:r>
            <a:r>
              <a:rPr lang="cs-CZ" altLang="en-US" sz="1800" dirty="0">
                <a:cs typeface="Arial" panose="020B0604020202020204" pitchFamily="34" charset="0"/>
              </a:rPr>
              <a:t>, NMDA receptor)</a:t>
            </a:r>
          </a:p>
          <a:p>
            <a:pPr>
              <a:buFontTx/>
              <a:buAutoNum type="arabicParenR"/>
            </a:pPr>
            <a:r>
              <a:rPr lang="cs-CZ" altLang="en-US" sz="1800" dirty="0" err="1">
                <a:cs typeface="Arial" panose="020B0604020202020204" pitchFamily="34" charset="0"/>
              </a:rPr>
              <a:t>Metabotropní</a:t>
            </a:r>
            <a:r>
              <a:rPr lang="cs-CZ" altLang="en-US" sz="1800" dirty="0">
                <a:cs typeface="Arial" panose="020B0604020202020204" pitchFamily="34" charset="0"/>
              </a:rPr>
              <a:t> (</a:t>
            </a:r>
            <a:r>
              <a:rPr lang="cs-CZ" altLang="en-US" sz="1800" dirty="0" err="1">
                <a:cs typeface="Arial" panose="020B0604020202020204" pitchFamily="34" charset="0"/>
              </a:rPr>
              <a:t>katcholaminové</a:t>
            </a:r>
            <a:r>
              <a:rPr lang="cs-CZ" altLang="en-US" sz="1800" dirty="0">
                <a:cs typeface="Arial" panose="020B0604020202020204" pitchFamily="34" charset="0"/>
              </a:rPr>
              <a:t>, </a:t>
            </a:r>
            <a:r>
              <a:rPr lang="cs-CZ" altLang="en-US" sz="1800" dirty="0" err="1">
                <a:cs typeface="Arial" panose="020B0604020202020204" pitchFamily="34" charset="0"/>
              </a:rPr>
              <a:t>opioidní</a:t>
            </a:r>
            <a:r>
              <a:rPr lang="cs-CZ" altLang="en-US" sz="1800" dirty="0">
                <a:cs typeface="Arial" panose="020B0604020202020204" pitchFamily="34" charset="0"/>
              </a:rPr>
              <a:t>, muskarinové receptory…)</a:t>
            </a:r>
          </a:p>
          <a:p>
            <a:pPr>
              <a:buFontTx/>
              <a:buAutoNum type="arabicParenR"/>
            </a:pPr>
            <a:r>
              <a:rPr lang="cs-CZ" altLang="en-US" sz="1800" dirty="0">
                <a:cs typeface="Arial" panose="020B0604020202020204" pitchFamily="34" charset="0"/>
              </a:rPr>
              <a:t>receptory s enzymovou aktivitou (inzulinový, receptory pro růstový faktor…) </a:t>
            </a:r>
          </a:p>
          <a:p>
            <a:pPr>
              <a:buFontTx/>
              <a:buAutoNum type="arabicParenR"/>
            </a:pPr>
            <a:r>
              <a:rPr lang="cs-CZ" altLang="en-US" sz="1800" dirty="0">
                <a:cs typeface="Arial" panose="020B0604020202020204" pitchFamily="34" charset="0"/>
              </a:rPr>
              <a:t>regulující gen. transkripci (steroidní..)</a:t>
            </a:r>
            <a:endParaRPr lang="en-GB" altLang="en-US" sz="1800" dirty="0">
              <a:cs typeface="Arial" panose="020B0604020202020204" pitchFamily="34" charset="0"/>
            </a:endParaRPr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1049937" y="3512345"/>
            <a:ext cx="5238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fyziologických ligandů..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 pro:	Ach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biogenní aminy (DOP, NA, A, 5-HT3)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AMK (GABA, </a:t>
            </a:r>
            <a:r>
              <a:rPr lang="cs-CZ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NMDA)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peptidy (endorfiny, enkefaliny,…)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4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/>
      <p:bldP spid="475143" grpId="0"/>
      <p:bldP spid="4751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>
            <a:extLst>
              <a:ext uri="{FF2B5EF4-FFF2-40B4-BE49-F238E27FC236}">
                <a16:creationId xmlns:a16="http://schemas.microsoft.com/office/drawing/2014/main" id="{22C8F393-F505-4261-B05D-6BC4B5958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141685"/>
            <a:ext cx="4166525" cy="4154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00" b="1">
                <a:solidFill>
                  <a:srgbClr val="00B050"/>
                </a:solidFill>
              </a:rPr>
              <a:t>Iontové kanály řízené ligandem</a:t>
            </a:r>
            <a:endParaRPr lang="cs-CZ" altLang="cs-CZ" sz="2100"/>
          </a:p>
        </p:txBody>
      </p:sp>
      <p:sp>
        <p:nvSpPr>
          <p:cNvPr id="6147" name="TextovéPole 2">
            <a:extLst>
              <a:ext uri="{FF2B5EF4-FFF2-40B4-BE49-F238E27FC236}">
                <a16:creationId xmlns:a16="http://schemas.microsoft.com/office/drawing/2014/main" id="{29C8A51F-F079-448D-B26D-1ADE87F7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789385"/>
            <a:ext cx="45223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350"/>
              <a:t>Regul</a:t>
            </a:r>
            <a:r>
              <a:rPr lang="cs-CZ" altLang="cs-CZ" sz="1350"/>
              <a:t>ují prostup iontů přes kanály v buněčné </a:t>
            </a:r>
            <a:r>
              <a:rPr lang="en-GB" altLang="cs-CZ" sz="1350"/>
              <a:t>membr</a:t>
            </a:r>
            <a:r>
              <a:rPr lang="cs-CZ" altLang="cs-CZ" sz="1350"/>
              <a:t>áně</a:t>
            </a:r>
            <a:endParaRPr lang="en-GB" altLang="cs-CZ" sz="1350"/>
          </a:p>
        </p:txBody>
      </p:sp>
      <p:sp>
        <p:nvSpPr>
          <p:cNvPr id="6148" name="TextovéPole 3">
            <a:extLst>
              <a:ext uri="{FF2B5EF4-FFF2-40B4-BE49-F238E27FC236}">
                <a16:creationId xmlns:a16="http://schemas.microsoft.com/office/drawing/2014/main" id="{43FCF46E-3B1C-48D5-ADD6-8BCC4A250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2" y="1275160"/>
            <a:ext cx="68018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Jakmile se léčivo/ligand naváže na receptor je čas odpovědi velmi rychlý </a:t>
            </a:r>
            <a:r>
              <a:rPr lang="en-GB" altLang="cs-CZ" sz="1350"/>
              <a:t>(milise</a:t>
            </a:r>
            <a:r>
              <a:rPr lang="cs-CZ" altLang="cs-CZ" sz="1350"/>
              <a:t>kundy</a:t>
            </a:r>
            <a:r>
              <a:rPr lang="en-GB" altLang="cs-CZ" sz="1350"/>
              <a:t>)</a:t>
            </a:r>
          </a:p>
        </p:txBody>
      </p:sp>
      <p:sp>
        <p:nvSpPr>
          <p:cNvPr id="6149" name="TextovéPole 4">
            <a:extLst>
              <a:ext uri="{FF2B5EF4-FFF2-40B4-BE49-F238E27FC236}">
                <a16:creationId xmlns:a16="http://schemas.microsoft.com/office/drawing/2014/main" id="{1D7DC569-F6FA-4A3D-9813-B3E65002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132" y="1815703"/>
            <a:ext cx="5000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1">
                <a:solidFill>
                  <a:srgbClr val="0070C0"/>
                </a:solidFill>
              </a:rPr>
              <a:t>Příklady</a:t>
            </a:r>
            <a:r>
              <a:rPr lang="en-GB" altLang="cs-CZ" sz="1350" b="1">
                <a:solidFill>
                  <a:srgbClr val="0070C0"/>
                </a:solidFill>
              </a:rPr>
              <a:t>: acetylcholin (</a:t>
            </a:r>
            <a:r>
              <a:rPr lang="cs-CZ" altLang="cs-CZ" sz="1350" b="1">
                <a:solidFill>
                  <a:srgbClr val="0070C0"/>
                </a:solidFill>
              </a:rPr>
              <a:t>na </a:t>
            </a:r>
            <a:r>
              <a:rPr lang="en-GB" altLang="cs-CZ" sz="1350" b="1">
                <a:solidFill>
                  <a:srgbClr val="0070C0"/>
                </a:solidFill>
              </a:rPr>
              <a:t>ni</a:t>
            </a:r>
            <a:r>
              <a:rPr lang="cs-CZ" altLang="cs-CZ" sz="1350" b="1">
                <a:solidFill>
                  <a:srgbClr val="0070C0"/>
                </a:solidFill>
              </a:rPr>
              <a:t>kotinových </a:t>
            </a:r>
            <a:r>
              <a:rPr lang="en-GB" altLang="cs-CZ" sz="1350" b="1">
                <a:solidFill>
                  <a:srgbClr val="0070C0"/>
                </a:solidFill>
              </a:rPr>
              <a:t>receptor</a:t>
            </a:r>
            <a:r>
              <a:rPr lang="cs-CZ" altLang="cs-CZ" sz="1350" b="1">
                <a:solidFill>
                  <a:srgbClr val="0070C0"/>
                </a:solidFill>
              </a:rPr>
              <a:t>ech</a:t>
            </a:r>
            <a:r>
              <a:rPr lang="en-GB" altLang="cs-CZ" sz="1350" b="1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350" b="1">
                <a:solidFill>
                  <a:srgbClr val="0070C0"/>
                </a:solidFill>
              </a:rPr>
              <a:t>                </a:t>
            </a:r>
            <a:r>
              <a:rPr lang="cs-CZ" altLang="cs-CZ" sz="1350" b="1">
                <a:solidFill>
                  <a:srgbClr val="0070C0"/>
                </a:solidFill>
              </a:rPr>
              <a:t>kyselina g</a:t>
            </a:r>
            <a:r>
              <a:rPr lang="en-GB" altLang="cs-CZ" sz="1350" b="1">
                <a:solidFill>
                  <a:srgbClr val="0070C0"/>
                </a:solidFill>
              </a:rPr>
              <a:t>ama-amino</a:t>
            </a:r>
            <a:r>
              <a:rPr lang="cs-CZ" altLang="cs-CZ" sz="1350" b="1">
                <a:solidFill>
                  <a:srgbClr val="0070C0"/>
                </a:solidFill>
              </a:rPr>
              <a:t>máselná </a:t>
            </a:r>
            <a:r>
              <a:rPr lang="en-GB" altLang="cs-CZ" sz="1350" b="1">
                <a:solidFill>
                  <a:srgbClr val="0070C0"/>
                </a:solidFill>
              </a:rPr>
              <a:t>(GABA</a:t>
            </a:r>
            <a:r>
              <a:rPr lang="en-GB" altLang="cs-CZ" sz="1500" b="1" baseline="-25000">
                <a:solidFill>
                  <a:srgbClr val="0070C0"/>
                </a:solidFill>
              </a:rPr>
              <a:t>A</a:t>
            </a:r>
            <a:r>
              <a:rPr lang="en-GB" altLang="cs-CZ" sz="1350" b="1">
                <a:solidFill>
                  <a:srgbClr val="0070C0"/>
                </a:solidFill>
              </a:rPr>
              <a:t> receptor</a:t>
            </a:r>
            <a:r>
              <a:rPr lang="cs-CZ" altLang="cs-CZ" sz="1350" b="1">
                <a:solidFill>
                  <a:srgbClr val="0070C0"/>
                </a:solidFill>
              </a:rPr>
              <a:t>y</a:t>
            </a:r>
            <a:r>
              <a:rPr lang="en-GB" altLang="cs-CZ" sz="1350" b="1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1">
              <a:solidFill>
                <a:srgbClr val="0070C0"/>
              </a:solidFill>
            </a:endParaRPr>
          </a:p>
        </p:txBody>
      </p:sp>
      <p:pic>
        <p:nvPicPr>
          <p:cNvPr id="6150" name="Picture 4" descr="http://www.erin.utoronto.ca/~w3bio315/picts/lectures/lecture6/IonChannelReceptor1.jpg">
            <a:extLst>
              <a:ext uri="{FF2B5EF4-FFF2-40B4-BE49-F238E27FC236}">
                <a16:creationId xmlns:a16="http://schemas.microsoft.com/office/drawing/2014/main" id="{70B2160E-7649-44AF-8C52-1978EFFE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6" y="2827735"/>
            <a:ext cx="39290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>
            <a:extLst>
              <a:ext uri="{FF2B5EF4-FFF2-40B4-BE49-F238E27FC236}">
                <a16:creationId xmlns:a16="http://schemas.microsoft.com/office/drawing/2014/main" id="{A7DA3910-80D3-4690-A55E-2BBF28EC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643" y="195262"/>
            <a:ext cx="4626588" cy="4154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00" b="1">
                <a:solidFill>
                  <a:srgbClr val="00B050"/>
                </a:solidFill>
              </a:rPr>
              <a:t>Receptory spřažené s </a:t>
            </a:r>
            <a:r>
              <a:rPr lang="en-GB" altLang="cs-CZ" sz="2100" b="1">
                <a:solidFill>
                  <a:srgbClr val="00B050"/>
                </a:solidFill>
              </a:rPr>
              <a:t>G</a:t>
            </a:r>
            <a:r>
              <a:rPr lang="cs-CZ" altLang="cs-CZ" sz="2100" b="1">
                <a:solidFill>
                  <a:srgbClr val="00B050"/>
                </a:solidFill>
              </a:rPr>
              <a:t> </a:t>
            </a:r>
            <a:r>
              <a:rPr lang="en-GB" altLang="cs-CZ" sz="2100" b="1">
                <a:solidFill>
                  <a:srgbClr val="00B050"/>
                </a:solidFill>
              </a:rPr>
              <a:t>protein</a:t>
            </a:r>
            <a:r>
              <a:rPr lang="cs-CZ" altLang="cs-CZ" sz="2100" b="1">
                <a:solidFill>
                  <a:srgbClr val="00B050"/>
                </a:solidFill>
              </a:rPr>
              <a:t>em</a:t>
            </a:r>
            <a:endParaRPr lang="cs-CZ" altLang="cs-CZ" sz="1350"/>
          </a:p>
        </p:txBody>
      </p:sp>
      <p:sp>
        <p:nvSpPr>
          <p:cNvPr id="7171" name="TextovéPole 2">
            <a:extLst>
              <a:ext uri="{FF2B5EF4-FFF2-40B4-BE49-F238E27FC236}">
                <a16:creationId xmlns:a16="http://schemas.microsoft.com/office/drawing/2014/main" id="{38D80EB3-9456-403F-9792-6927A766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1059656"/>
            <a:ext cx="62728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spojují navázání </a:t>
            </a:r>
            <a:r>
              <a:rPr lang="en-GB" altLang="cs-CZ" sz="1350"/>
              <a:t>ligand</a:t>
            </a:r>
            <a:r>
              <a:rPr lang="cs-CZ" altLang="cs-CZ" sz="1350"/>
              <a:t>u na povrchový receptor s </a:t>
            </a:r>
            <a:r>
              <a:rPr lang="en-GB" altLang="cs-CZ" sz="1350"/>
              <a:t>intracelul</a:t>
            </a:r>
            <a:r>
              <a:rPr lang="cs-CZ" altLang="cs-CZ" sz="1350"/>
              <a:t>árními druhými posly</a:t>
            </a:r>
            <a:endParaRPr lang="en-GB" altLang="cs-CZ" sz="1350"/>
          </a:p>
        </p:txBody>
      </p:sp>
      <p:sp>
        <p:nvSpPr>
          <p:cNvPr id="7172" name="TextovéPole 3">
            <a:extLst>
              <a:ext uri="{FF2B5EF4-FFF2-40B4-BE49-F238E27FC236}">
                <a16:creationId xmlns:a16="http://schemas.microsoft.com/office/drawing/2014/main" id="{92D6D2E3-B08D-474E-BCC0-C137568C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55" y="1815703"/>
            <a:ext cx="66800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Receptorový protein představuje polypeptidový řetězec, který ve formě </a:t>
            </a:r>
            <a:r>
              <a:rPr lang="el-GR" altLang="cs-CZ" sz="1350" dirty="0"/>
              <a:t>α</a:t>
            </a:r>
            <a:r>
              <a:rPr lang="cs-CZ" altLang="cs-CZ" sz="1350" dirty="0"/>
              <a:t>-šroubovice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7x prochází </a:t>
            </a:r>
            <a:r>
              <a:rPr lang="cs-CZ" altLang="cs-CZ" sz="1350" dirty="0" err="1"/>
              <a:t>fosfolipidovou</a:t>
            </a:r>
            <a:r>
              <a:rPr lang="cs-CZ" altLang="cs-CZ" sz="1350" dirty="0"/>
              <a:t> matrix buněčné membrány.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Více než </a:t>
            </a:r>
            <a:r>
              <a:rPr lang="en-GB" altLang="cs-CZ" sz="1350" dirty="0"/>
              <a:t>80 % </a:t>
            </a:r>
            <a:r>
              <a:rPr lang="cs-CZ" altLang="cs-CZ" sz="1350" dirty="0"/>
              <a:t>receptorů v těle jsou </a:t>
            </a:r>
            <a:r>
              <a:rPr lang="en-GB" altLang="cs-CZ" sz="1350" dirty="0"/>
              <a:t>receptor</a:t>
            </a:r>
            <a:r>
              <a:rPr lang="cs-CZ" altLang="cs-CZ" sz="1350" dirty="0"/>
              <a:t>y spřažené s G proteinem</a:t>
            </a:r>
            <a:r>
              <a:rPr lang="en-GB" altLang="cs-CZ" sz="1350" dirty="0"/>
              <a:t>.</a:t>
            </a:r>
          </a:p>
        </p:txBody>
      </p:sp>
      <p:pic>
        <p:nvPicPr>
          <p:cNvPr id="7173" name="Picture 2" descr="http://upload.wikimedia.org/wikipedia/commons/thumb/6/60/7TM4_%28GPCR%29.png/220px-7TM4_%28GPCR%29.png">
            <a:hlinkClick r:id="rId3"/>
            <a:extLst>
              <a:ext uri="{FF2B5EF4-FFF2-40B4-BE49-F238E27FC236}">
                <a16:creationId xmlns:a16="http://schemas.microsoft.com/office/drawing/2014/main" id="{F4844693-82C0-4B40-AAB0-849BC059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2" y="3078957"/>
            <a:ext cx="2581275" cy="19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cnsforum.com/content/pictures/imagebank/hirespng/5HT_struc_level2.png">
            <a:extLst>
              <a:ext uri="{FF2B5EF4-FFF2-40B4-BE49-F238E27FC236}">
                <a16:creationId xmlns:a16="http://schemas.microsoft.com/office/drawing/2014/main" id="{9A211FF5-D7E6-457B-A702-707052B6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4" y="3071813"/>
            <a:ext cx="2388394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Obecné farmakologické pojmy - t</a:t>
            </a:r>
            <a:r>
              <a:rPr lang="cs-CZ" altLang="cs-CZ" b="1" dirty="0">
                <a:latin typeface="Calibri" panose="020F0502020204030204" pitchFamily="34" charset="0"/>
              </a:rPr>
              <a:t>erapie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00287D"/>
                </a:solidFill>
                <a:latin typeface="Calibri" panose="020F0502020204030204" pitchFamily="34" charset="0"/>
              </a:rPr>
              <a:t>farmakoterapie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kauzální (ATB) 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substituční (insulin, T4)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symptomatická (analgetika, antipyretika</a:t>
            </a:r>
            <a:r>
              <a:rPr lang="en-US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patogenetická (antiflogistika, </a:t>
            </a:r>
            <a:r>
              <a:rPr lang="cs-CZ" altLang="cs-CZ" dirty="0" err="1">
                <a:solidFill>
                  <a:srgbClr val="00287D"/>
                </a:solidFill>
                <a:latin typeface="Calibri" panose="020F0502020204030204" pitchFamily="34" charset="0"/>
              </a:rPr>
              <a:t>antiparkinsonika</a:t>
            </a: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, antidepresiva, …)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psychoterapie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fyzioterapie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chirurgická terapie</a:t>
            </a: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 err="1">
                <a:solidFill>
                  <a:srgbClr val="00287D"/>
                </a:solidFill>
                <a:latin typeface="Calibri" panose="020F0502020204030204" pitchFamily="34" charset="0"/>
              </a:rPr>
              <a:t>placeboterapie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homeopatie, alternativní terapie</a:t>
            </a:r>
            <a:endParaRPr lang="en-GB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>
            <a:extLst>
              <a:ext uri="{FF2B5EF4-FFF2-40B4-BE49-F238E27FC236}">
                <a16:creationId xmlns:a16="http://schemas.microsoft.com/office/drawing/2014/main" id="{3D8360F0-27D7-4665-9810-2FE736DC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2" y="141685"/>
            <a:ext cx="4463081" cy="4154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00" b="1">
                <a:solidFill>
                  <a:srgbClr val="00B050"/>
                </a:solidFill>
              </a:rPr>
              <a:t>Receptory s enzymovou aktivitou</a:t>
            </a:r>
            <a:endParaRPr lang="en-GB" altLang="cs-CZ" sz="2100" b="1">
              <a:solidFill>
                <a:srgbClr val="00B05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DD6A01-216A-410F-9331-33D57A81126D}"/>
              </a:ext>
            </a:extLst>
          </p:cNvPr>
          <p:cNvSpPr txBox="1"/>
          <p:nvPr/>
        </p:nvSpPr>
        <p:spPr>
          <a:xfrm>
            <a:off x="2670061" y="879291"/>
            <a:ext cx="41729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800" dirty="0">
                <a:latin typeface="Arial" charset="0"/>
              </a:rPr>
              <a:t>Receptor</a:t>
            </a:r>
            <a:r>
              <a:rPr lang="cs-CZ" sz="1800" dirty="0">
                <a:latin typeface="Arial" charset="0"/>
              </a:rPr>
              <a:t>y s </a:t>
            </a:r>
            <a:r>
              <a:rPr lang="en-GB" sz="1800" dirty="0" err="1">
                <a:latin typeface="Arial" charset="0"/>
              </a:rPr>
              <a:t>tyrosinkin</a:t>
            </a:r>
            <a:r>
              <a:rPr lang="cs-CZ" sz="1800" dirty="0" err="1">
                <a:latin typeface="Arial" charset="0"/>
              </a:rPr>
              <a:t>ázovou</a:t>
            </a:r>
            <a:r>
              <a:rPr lang="cs-CZ" sz="1800" dirty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a</a:t>
            </a:r>
            <a:r>
              <a:rPr lang="cs-CZ" sz="1800" dirty="0">
                <a:latin typeface="Arial" charset="0"/>
              </a:rPr>
              <a:t>k</a:t>
            </a:r>
            <a:r>
              <a:rPr lang="en-GB" sz="1800" dirty="0" err="1">
                <a:latin typeface="Arial" charset="0"/>
              </a:rPr>
              <a:t>tivit</a:t>
            </a:r>
            <a:r>
              <a:rPr lang="cs-CZ" sz="1800" dirty="0">
                <a:latin typeface="Arial" charset="0"/>
              </a:rPr>
              <a:t>ou</a:t>
            </a:r>
            <a:r>
              <a:rPr lang="en-GB" sz="1800" dirty="0">
                <a:latin typeface="Arial" charset="0"/>
              </a:rPr>
              <a:t>.</a:t>
            </a:r>
          </a:p>
        </p:txBody>
      </p:sp>
      <p:sp>
        <p:nvSpPr>
          <p:cNvPr id="11268" name="TextovéPole 3">
            <a:extLst>
              <a:ext uri="{FF2B5EF4-FFF2-40B4-BE49-F238E27FC236}">
                <a16:creationId xmlns:a16="http://schemas.microsoft.com/office/drawing/2014/main" id="{3C1DF962-AC42-4A13-A7BB-488642CA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63" y="1339454"/>
            <a:ext cx="689804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Některé hormony </a:t>
            </a:r>
            <a:r>
              <a:rPr lang="en-GB" altLang="cs-CZ" sz="1350"/>
              <a:t>(</a:t>
            </a:r>
            <a:r>
              <a:rPr lang="cs-CZ" altLang="cs-CZ" sz="1350"/>
              <a:t>např</a:t>
            </a:r>
            <a:r>
              <a:rPr lang="en-GB" altLang="cs-CZ" sz="1350"/>
              <a:t>. insulin) </a:t>
            </a:r>
            <a:r>
              <a:rPr lang="cs-CZ" altLang="cs-CZ" sz="1350"/>
              <a:t>mají jako část membránového receptoru </a:t>
            </a:r>
            <a:r>
              <a:rPr lang="en-GB" altLang="cs-CZ" sz="1350"/>
              <a:t>tyrosinkin</a:t>
            </a:r>
            <a:r>
              <a:rPr lang="cs-CZ" altLang="cs-CZ" sz="1350"/>
              <a:t>ázu</a:t>
            </a:r>
            <a:r>
              <a:rPr lang="en-GB" altLang="cs-CZ" sz="1350"/>
              <a:t>. </a:t>
            </a:r>
            <a:endParaRPr lang="cs-CZ" altLang="cs-CZ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Insulinový receptor se uvádí jako příklad vysvětlení, jak receptor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s tyrosinkinázovou aktivitou funguje</a:t>
            </a:r>
            <a:r>
              <a:rPr lang="en-GB" altLang="cs-CZ" sz="1350"/>
              <a:t>.  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C109F436-4D39-42A0-9D84-23BFB14DC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7" y="2356247"/>
            <a:ext cx="3621881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1">
            <a:extLst>
              <a:ext uri="{FF2B5EF4-FFF2-40B4-BE49-F238E27FC236}">
                <a16:creationId xmlns:a16="http://schemas.microsoft.com/office/drawing/2014/main" id="{8886110A-771E-489E-B347-06A99F9C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82" y="141685"/>
            <a:ext cx="4881465" cy="4154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100" b="1">
                <a:solidFill>
                  <a:srgbClr val="00B050"/>
                </a:solidFill>
              </a:rPr>
              <a:t>Receptory regulující transkripci DNA</a:t>
            </a:r>
            <a:endParaRPr lang="en-GB" altLang="cs-CZ" sz="2100" b="1">
              <a:solidFill>
                <a:srgbClr val="00B050"/>
              </a:solidFill>
            </a:endParaRPr>
          </a:p>
        </p:txBody>
      </p:sp>
      <p:sp>
        <p:nvSpPr>
          <p:cNvPr id="14339" name="TextovéPole 2">
            <a:extLst>
              <a:ext uri="{FF2B5EF4-FFF2-40B4-BE49-F238E27FC236}">
                <a16:creationId xmlns:a16="http://schemas.microsoft.com/office/drawing/2014/main" id="{CDF94F8F-4F08-4F57-8DAB-9541654C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837" y="1209675"/>
            <a:ext cx="6474849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Na tyto receptorové proteiny se vážou s</a:t>
            </a:r>
            <a:r>
              <a:rPr lang="en-GB" altLang="cs-CZ" sz="1350" dirty="0" err="1"/>
              <a:t>teroid</a:t>
            </a:r>
            <a:r>
              <a:rPr lang="cs-CZ" altLang="cs-CZ" sz="1350" dirty="0"/>
              <a:t>ní</a:t>
            </a:r>
            <a:r>
              <a:rPr lang="en-GB" altLang="cs-CZ" sz="1350" dirty="0"/>
              <a:t> </a:t>
            </a:r>
            <a:r>
              <a:rPr lang="en-GB" altLang="cs-CZ" sz="1350" dirty="0" err="1"/>
              <a:t>hormon</a:t>
            </a:r>
            <a:r>
              <a:rPr lang="cs-CZ" altLang="cs-CZ" sz="1350" dirty="0"/>
              <a:t>y</a:t>
            </a:r>
            <a:r>
              <a:rPr lang="en-GB" altLang="cs-CZ" sz="1350" dirty="0"/>
              <a:t> a thyroid</a:t>
            </a:r>
            <a:r>
              <a:rPr lang="cs-CZ" altLang="cs-CZ" sz="1350" dirty="0"/>
              <a:t>ní</a:t>
            </a:r>
            <a:r>
              <a:rPr lang="en-GB" altLang="cs-CZ" sz="1350" dirty="0"/>
              <a:t> </a:t>
            </a:r>
            <a:r>
              <a:rPr lang="en-GB" altLang="cs-CZ" sz="1350" dirty="0" err="1"/>
              <a:t>hormon</a:t>
            </a:r>
            <a:r>
              <a:rPr lang="en-GB" altLang="cs-CZ" sz="1350" dirty="0"/>
              <a:t> (T</a:t>
            </a:r>
            <a:r>
              <a:rPr lang="en-GB" altLang="cs-CZ" sz="1350" baseline="-25000" dirty="0"/>
              <a:t>3</a:t>
            </a:r>
            <a:r>
              <a:rPr lang="en-GB" altLang="cs-CZ" sz="1350" dirty="0"/>
              <a:t>).</a:t>
            </a:r>
            <a:endParaRPr lang="cs-CZ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Kortikosteroidové </a:t>
            </a:r>
            <a:r>
              <a:rPr lang="en-GB" altLang="cs-CZ" sz="1350" dirty="0"/>
              <a:t>receptor</a:t>
            </a:r>
            <a:r>
              <a:rPr lang="cs-CZ" altLang="cs-CZ" sz="1350" dirty="0"/>
              <a:t>y se nacházejí v </a:t>
            </a:r>
            <a:r>
              <a:rPr lang="en-GB" altLang="cs-CZ" sz="1350" dirty="0"/>
              <a:t>cytosol</a:t>
            </a:r>
            <a:r>
              <a:rPr lang="cs-CZ" altLang="cs-CZ" sz="1350" dirty="0"/>
              <a:t>u </a:t>
            </a:r>
            <a:r>
              <a:rPr lang="en-GB" altLang="cs-CZ" sz="1350" dirty="0"/>
              <a:t>a receptor</a:t>
            </a:r>
            <a:r>
              <a:rPr lang="cs-CZ" altLang="cs-CZ" sz="1350" dirty="0"/>
              <a:t>y jiných </a:t>
            </a:r>
            <a:r>
              <a:rPr lang="en-GB" altLang="cs-CZ" sz="1350" dirty="0"/>
              <a:t>steroid</a:t>
            </a:r>
            <a:r>
              <a:rPr lang="cs-CZ" altLang="cs-CZ" sz="1350" dirty="0" err="1"/>
              <a:t>ních</a:t>
            </a:r>
            <a:r>
              <a:rPr lang="en-GB" altLang="cs-CZ" sz="1350" dirty="0"/>
              <a:t> </a:t>
            </a:r>
            <a:endParaRPr lang="cs-CZ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h</a:t>
            </a:r>
            <a:r>
              <a:rPr lang="en-GB" altLang="cs-CZ" sz="1350" dirty="0" err="1"/>
              <a:t>ormon</a:t>
            </a:r>
            <a:r>
              <a:rPr lang="cs-CZ" altLang="cs-CZ" sz="1350" dirty="0"/>
              <a:t>ů a</a:t>
            </a:r>
            <a:r>
              <a:rPr lang="en-GB" altLang="cs-CZ" sz="1350" dirty="0"/>
              <a:t> T</a:t>
            </a:r>
            <a:r>
              <a:rPr lang="en-GB" altLang="cs-CZ" sz="1350" baseline="-25000" dirty="0"/>
              <a:t>3</a:t>
            </a:r>
            <a:r>
              <a:rPr lang="en-GB" altLang="cs-CZ" sz="1350" dirty="0"/>
              <a:t> </a:t>
            </a:r>
            <a:r>
              <a:rPr lang="cs-CZ" altLang="cs-CZ" sz="1350" dirty="0"/>
              <a:t>jsou v jádře</a:t>
            </a:r>
            <a:r>
              <a:rPr lang="en-GB" altLang="cs-CZ" sz="1350" dirty="0"/>
              <a:t>.</a:t>
            </a:r>
            <a:endParaRPr lang="cs-CZ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350" dirty="0"/>
              <a:t>A</a:t>
            </a:r>
            <a:r>
              <a:rPr lang="cs-CZ" altLang="cs-CZ" sz="1350" dirty="0" err="1"/>
              <a:t>ktivované</a:t>
            </a:r>
            <a:r>
              <a:rPr lang="cs-CZ" altLang="cs-CZ" sz="1350" dirty="0"/>
              <a:t> </a:t>
            </a:r>
            <a:r>
              <a:rPr lang="en-GB" altLang="cs-CZ" sz="1350" dirty="0"/>
              <a:t>receptor</a:t>
            </a:r>
            <a:r>
              <a:rPr lang="cs-CZ" altLang="cs-CZ" sz="1350" dirty="0" err="1"/>
              <a:t>ové</a:t>
            </a:r>
            <a:r>
              <a:rPr lang="en-GB" altLang="cs-CZ" sz="1350" dirty="0"/>
              <a:t> protein</a:t>
            </a:r>
            <a:r>
              <a:rPr lang="cs-CZ" altLang="cs-CZ" sz="1350" dirty="0"/>
              <a:t>y</a:t>
            </a:r>
            <a:r>
              <a:rPr lang="en-GB" altLang="cs-CZ" sz="1350" dirty="0"/>
              <a:t> </a:t>
            </a:r>
            <a:r>
              <a:rPr lang="cs-CZ" altLang="cs-CZ" sz="1350" dirty="0"/>
              <a:t>tvoří d</a:t>
            </a:r>
            <a:r>
              <a:rPr lang="en-GB" altLang="cs-CZ" sz="1350" dirty="0" err="1"/>
              <a:t>imer</a:t>
            </a:r>
            <a:r>
              <a:rPr lang="en-GB" altLang="cs-CZ" sz="1350" dirty="0"/>
              <a:t> a </a:t>
            </a:r>
            <a:r>
              <a:rPr lang="cs-CZ" altLang="cs-CZ" sz="1350" dirty="0"/>
              <a:t>přesunují se 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promotorové oblasti genů a modulují tak transkripci. Dochází k tvorbě proteinů.</a:t>
            </a:r>
            <a:endParaRPr lang="en-GB" altLang="cs-CZ" sz="1350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img.mf.cz/903/720/31.jpg">
            <a:extLst>
              <a:ext uri="{FF2B5EF4-FFF2-40B4-BE49-F238E27FC236}">
                <a16:creationId xmlns:a16="http://schemas.microsoft.com/office/drawing/2014/main" id="{B9845A1D-CCF8-4797-B329-2841ECB63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44154"/>
            <a:ext cx="4529138" cy="33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4822" y="210170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Receptorové mechanismy - shrnutí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8" name="Picture 2" descr="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/>
          <a:stretch>
            <a:fillRect/>
          </a:stretch>
        </p:blipFill>
        <p:spPr bwMode="auto">
          <a:xfrm>
            <a:off x="390144" y="946191"/>
            <a:ext cx="8400288" cy="40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551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2. Specifický MÚ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cs-CZ" altLang="cs-CZ" b="1" dirty="0">
                <a:solidFill>
                  <a:srgbClr val="00287D"/>
                </a:solidFill>
              </a:rPr>
              <a:t>Iontové kanály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inaktivace sodného kanálu lokálními anestetiky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blokátory vápenatého kanálu</a:t>
            </a:r>
          </a:p>
          <a:p>
            <a:pPr lvl="1" indent="-400050"/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2"/>
            </a:pPr>
            <a:r>
              <a:rPr lang="cs-CZ" altLang="cs-CZ" b="1" dirty="0">
                <a:solidFill>
                  <a:srgbClr val="00287D"/>
                </a:solidFill>
              </a:rPr>
              <a:t>Enzymy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nejčastěji tzv. kompetitivní inhibitory enzymů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NSAID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cyklooxygenáza</a:t>
            </a:r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lvl="1" indent="-400050"/>
            <a:r>
              <a:rPr lang="cs-CZ" altLang="cs-CZ" dirty="0" err="1">
                <a:solidFill>
                  <a:srgbClr val="00287D"/>
                </a:solidFill>
              </a:rPr>
              <a:t>methylxantiny</a:t>
            </a:r>
            <a:r>
              <a:rPr lang="cs-CZ" altLang="cs-CZ" dirty="0">
                <a:solidFill>
                  <a:srgbClr val="00287D"/>
                </a:solidFill>
              </a:rPr>
              <a:t>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fosfodiesteráza</a:t>
            </a:r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lvl="1" indent="-400050"/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75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2. Specifický MÚ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Tx/>
              <a:buAutoNum type="arabicPeriod" startAt="4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Transportní systémy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např. Na</a:t>
            </a:r>
            <a:r>
              <a:rPr lang="cs-CZ" altLang="cs-CZ" baseline="30000" dirty="0">
                <a:solidFill>
                  <a:srgbClr val="00287D"/>
                </a:solidFill>
              </a:rPr>
              <a:t>+</a:t>
            </a:r>
            <a:r>
              <a:rPr lang="cs-CZ" altLang="cs-CZ" dirty="0">
                <a:solidFill>
                  <a:srgbClr val="00287D"/>
                </a:solidFill>
              </a:rPr>
              <a:t>/K</a:t>
            </a:r>
            <a:r>
              <a:rPr lang="cs-CZ" altLang="cs-CZ" baseline="30000" dirty="0">
                <a:solidFill>
                  <a:srgbClr val="00287D"/>
                </a:solidFill>
              </a:rPr>
              <a:t>+</a:t>
            </a:r>
            <a:r>
              <a:rPr lang="cs-CZ" altLang="cs-CZ" dirty="0">
                <a:solidFill>
                  <a:srgbClr val="00287D"/>
                </a:solidFill>
              </a:rPr>
              <a:t> ATP-</a:t>
            </a:r>
            <a:r>
              <a:rPr lang="cs-CZ" altLang="cs-CZ" dirty="0" err="1">
                <a:solidFill>
                  <a:srgbClr val="00287D"/>
                </a:solidFill>
              </a:rPr>
              <a:t>áza</a:t>
            </a:r>
            <a:r>
              <a:rPr lang="cs-CZ" altLang="cs-CZ" dirty="0">
                <a:solidFill>
                  <a:srgbClr val="00287D"/>
                </a:solidFill>
              </a:rPr>
              <a:t> v </a:t>
            </a:r>
            <a:r>
              <a:rPr lang="cs-CZ" altLang="cs-CZ" dirty="0" err="1">
                <a:solidFill>
                  <a:srgbClr val="00287D"/>
                </a:solidFill>
              </a:rPr>
              <a:t>kardiomyocytech</a:t>
            </a:r>
            <a:r>
              <a:rPr lang="cs-CZ" altLang="cs-CZ" dirty="0">
                <a:solidFill>
                  <a:srgbClr val="00287D"/>
                </a:solidFill>
              </a:rPr>
              <a:t> inhibovaná digoxinem</a:t>
            </a:r>
          </a:p>
          <a:p>
            <a:pPr lvl="1" indent="-40005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4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Ostatní</a:t>
            </a:r>
          </a:p>
          <a:p>
            <a:pPr lvl="1" indent="-400050"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tubulin</a:t>
            </a:r>
            <a:r>
              <a:rPr lang="cs-CZ" altLang="cs-CZ" dirty="0">
                <a:solidFill>
                  <a:srgbClr val="00287D"/>
                </a:solidFill>
              </a:rPr>
              <a:t>- cílová struktura pro kolchicin (mitotický jed)</a:t>
            </a:r>
          </a:p>
          <a:p>
            <a:pPr lvl="1" indent="-400050"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DNA</a:t>
            </a:r>
            <a:r>
              <a:rPr lang="cs-CZ" altLang="cs-CZ" dirty="0">
                <a:solidFill>
                  <a:srgbClr val="00287D"/>
                </a:solidFill>
              </a:rPr>
              <a:t>- transkripce může být ovlivněna cytostatiky </a:t>
            </a:r>
          </a:p>
          <a:p>
            <a:pPr marL="342900" lvl="1" indent="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lvl="1" indent="-400050">
              <a:buFontTx/>
              <a:buChar char="•"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1028700" lvl="2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012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0867" y="179706"/>
            <a:ext cx="4843463" cy="72732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072" y="1036320"/>
            <a:ext cx="8278368" cy="38892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800" dirty="0">
                <a:solidFill>
                  <a:srgbClr val="00287D"/>
                </a:solidFill>
              </a:rPr>
              <a:t> </a:t>
            </a:r>
            <a:r>
              <a:rPr lang="cs-CZ" altLang="cs-CZ" sz="2000" dirty="0">
                <a:solidFill>
                  <a:srgbClr val="00287D"/>
                </a:solidFill>
              </a:rPr>
              <a:t>popisuje vliv organismu na léčivo (</a:t>
            </a:r>
            <a:r>
              <a:rPr lang="cs-CZ" altLang="cs-CZ" sz="2000" dirty="0">
                <a:solidFill>
                  <a:srgbClr val="00287D"/>
                </a:solidFill>
                <a:cs typeface="Arial" panose="020B0604020202020204" pitchFamily="34" charset="0"/>
              </a:rPr>
              <a:t>osud léčiva v organismu)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287D"/>
                </a:solidFill>
                <a:cs typeface="Arial" panose="020B0604020202020204" pitchFamily="34" charset="0"/>
              </a:rPr>
              <a:t> jak se mění časový průběh koncentrací léčiva v plazmě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87D"/>
                </a:solidFill>
              </a:rPr>
              <a:t> kvantitativně a kvalitativně popisuje: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1600" dirty="0">
                <a:cs typeface="Arial" panose="020B0604020202020204" pitchFamily="34" charset="0"/>
              </a:rPr>
              <a:t>bsorpci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cs-CZ" altLang="cs-CZ" sz="1600" dirty="0">
                <a:cs typeface="Arial" panose="020B0604020202020204" pitchFamily="34" charset="0"/>
              </a:rPr>
              <a:t>istribuci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cs-CZ" altLang="cs-CZ" sz="1600" dirty="0">
                <a:cs typeface="Arial" panose="020B0604020202020204" pitchFamily="34" charset="0"/>
              </a:rPr>
              <a:t>etabolismus (Biotransformaci)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cs-CZ" altLang="cs-CZ" sz="1600" dirty="0">
                <a:cs typeface="Arial" panose="020B0604020202020204" pitchFamily="34" charset="0"/>
              </a:rPr>
              <a:t>liminaci (Exkreci</a:t>
            </a:r>
            <a:endParaRPr lang="cs-CZ" sz="1600" dirty="0"/>
          </a:p>
          <a:p>
            <a:r>
              <a:rPr lang="cs-CZ" sz="2000" dirty="0">
                <a:solidFill>
                  <a:srgbClr val="00287D"/>
                </a:solidFill>
              </a:rPr>
              <a:t>a vztah těchto dějů k farmakologickému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87D"/>
                </a:solidFill>
              </a:rPr>
              <a:t>     (terapeutickému, toxickému) účinku léčiv. </a:t>
            </a:r>
          </a:p>
          <a:p>
            <a:endParaRPr lang="cs-CZ" altLang="cs-CZ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</a:rPr>
              <a:t>   „CO DĚLÁ ORGANISMUS S LÉČIVEM“</a:t>
            </a:r>
          </a:p>
          <a:p>
            <a:endParaRPr lang="cs-CZ" altLang="cs-CZ" sz="2800" dirty="0">
              <a:cs typeface="Arial" panose="020B0604020202020204" pitchFamily="34" charset="0"/>
            </a:endParaRPr>
          </a:p>
          <a:p>
            <a:endParaRPr lang="cs-CZ" sz="2800" dirty="0"/>
          </a:p>
        </p:txBody>
      </p:sp>
      <p:pic>
        <p:nvPicPr>
          <p:cNvPr id="5" name="Picture 14" descr="kine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8864" y="1855691"/>
            <a:ext cx="3755136" cy="3287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235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/>
          <p:cNvSpPr>
            <a:spLocks noGrp="1"/>
          </p:cNvSpPr>
          <p:nvPr>
            <p:ph type="title"/>
          </p:nvPr>
        </p:nvSpPr>
        <p:spPr>
          <a:xfrm>
            <a:off x="1057365" y="686167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Vztah </a:t>
            </a:r>
            <a:r>
              <a:rPr lang="cs-CZ" dirty="0">
                <a:solidFill>
                  <a:srgbClr val="FF0000"/>
                </a:solidFill>
              </a:rPr>
              <a:t>ADME</a:t>
            </a:r>
            <a:r>
              <a:rPr lang="cs-CZ" dirty="0">
                <a:solidFill>
                  <a:schemeClr val="tx2"/>
                </a:solidFill>
              </a:rPr>
              <a:t> a koncentrace léčiva v místě účinku</a:t>
            </a:r>
            <a:endParaRPr lang="en-US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4"/>
          <a:srcRect t="26785"/>
          <a:stretch/>
        </p:blipFill>
        <p:spPr>
          <a:xfrm>
            <a:off x="0" y="929054"/>
            <a:ext cx="8948928" cy="4214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026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134" y="271810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Aplikační a eliminační cesty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173263"/>
            <a:ext cx="7251546" cy="3855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402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104" y="296375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Absorpce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670" y="1248775"/>
            <a:ext cx="8405266" cy="38947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Absorpce</a:t>
            </a:r>
            <a:r>
              <a:rPr lang="cs-CZ" altLang="cs-CZ" sz="1800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průnik rozpuštěného léčiva z místa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      podání do systémové cirkulace – nutná pro 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celkový účinek - systémový.</a:t>
            </a:r>
          </a:p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Účinek místní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cs-CZ" altLang="cs-CZ" sz="1800" dirty="0">
                <a:latin typeface="Calibri" panose="020F0502020204030204" pitchFamily="34" charset="0"/>
              </a:rPr>
              <a:t>na kůži, sliznice anebo do tělních dutin</a:t>
            </a:r>
          </a:p>
          <a:p>
            <a:pPr lvl="1">
              <a:spcBef>
                <a:spcPct val="50000"/>
              </a:spcBef>
            </a:pPr>
            <a:r>
              <a:rPr lang="cs-CZ" altLang="cs-CZ" sz="1800" dirty="0">
                <a:latin typeface="Calibri" panose="020F0502020204030204" pitchFamily="34" charset="0"/>
              </a:rPr>
              <a:t>absorpce je nevýhodou – možné NÚ – např. lokální anestetika typu kokainu, lokální kortikoidy.</a:t>
            </a:r>
            <a:endParaRPr lang="cs-CZ" altLang="cs-CZ" sz="36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Rychlost</a:t>
            </a:r>
            <a:r>
              <a:rPr lang="cs-CZ" altLang="cs-CZ" sz="1800" dirty="0">
                <a:latin typeface="Calibri" panose="020F0502020204030204" pitchFamily="34" charset="0"/>
              </a:rPr>
              <a:t> a 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rozsah</a:t>
            </a:r>
            <a:r>
              <a:rPr lang="cs-CZ" altLang="cs-CZ" sz="1800" dirty="0">
                <a:latin typeface="Calibri" panose="020F0502020204030204" pitchFamily="34" charset="0"/>
              </a:rPr>
              <a:t> absorpce:</a:t>
            </a: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C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</a:rPr>
              <a:t>max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max. koncentrace léčiva v plazmě po jednorázovém  podání </a:t>
            </a: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T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</a:rPr>
              <a:t>max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čas, kdy léčivo dosáhne max. koncentrace v plazmě (rychlost)</a:t>
            </a: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F </a:t>
            </a:r>
            <a:r>
              <a:rPr lang="cs-CZ" altLang="cs-CZ" sz="1800" dirty="0">
                <a:latin typeface="Calibri" panose="020F0502020204030204" pitchFamily="34" charset="0"/>
              </a:rPr>
              <a:t>- biologická dostupnost (rozsah absorpce)</a:t>
            </a:r>
            <a:endParaRPr lang="cs-CZ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78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farmakologické pojmy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634410" cy="3082529"/>
          </a:xfrm>
        </p:spPr>
        <p:txBody>
          <a:bodyPr/>
          <a:lstStyle/>
          <a:p>
            <a:pPr lvl="0"/>
            <a:r>
              <a:rPr lang="cs-CZ" sz="2000" dirty="0">
                <a:solidFill>
                  <a:srgbClr val="00287D"/>
                </a:solidFill>
              </a:rPr>
              <a:t>farmakologie vs. farmacie</a:t>
            </a: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farmakokinetika, farmakodynamika</a:t>
            </a:r>
          </a:p>
          <a:p>
            <a:pPr lvl="0"/>
            <a:r>
              <a:rPr lang="cs-CZ" sz="2000" dirty="0" err="1">
                <a:solidFill>
                  <a:srgbClr val="00287D"/>
                </a:solidFill>
              </a:rPr>
              <a:t>farmakoekonomika</a:t>
            </a:r>
            <a:r>
              <a:rPr lang="cs-CZ" sz="2000" dirty="0">
                <a:solidFill>
                  <a:srgbClr val="00287D"/>
                </a:solidFill>
              </a:rPr>
              <a:t>, farmakovigilance, </a:t>
            </a:r>
            <a:r>
              <a:rPr lang="cs-CZ" sz="2000" dirty="0" err="1">
                <a:solidFill>
                  <a:srgbClr val="00287D"/>
                </a:solidFill>
              </a:rPr>
              <a:t>farmakogenetika</a:t>
            </a:r>
            <a:r>
              <a:rPr lang="cs-CZ" sz="2000" dirty="0">
                <a:solidFill>
                  <a:srgbClr val="00287D"/>
                </a:solidFill>
              </a:rPr>
              <a:t>, </a:t>
            </a:r>
            <a:r>
              <a:rPr lang="cs-CZ" sz="2000" dirty="0" err="1">
                <a:solidFill>
                  <a:srgbClr val="00287D"/>
                </a:solidFill>
              </a:rPr>
              <a:t>farmakoepidemiologie</a:t>
            </a:r>
            <a:endParaRPr lang="cs-CZ" sz="2000" dirty="0">
              <a:solidFill>
                <a:srgbClr val="00287D"/>
              </a:solidFill>
            </a:endParaRP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léčivo, léčivý přípravek, léčivá látka, pomocná látka</a:t>
            </a: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názvy léčiv: chemický, INN a generický, lékopisný, firemní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563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dostupnost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90" y="1514475"/>
                <a:ext cx="8233194" cy="3542717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5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jaký podíl podané dávky se dostane do systémové cirkulace</a:t>
                </a:r>
                <a:r>
                  <a:rPr lang="cs-CZ" altLang="cs-CZ" sz="2500" dirty="0">
                    <a:latin typeface="Calibri" panose="020F0502020204030204" pitchFamily="34" charset="0"/>
                  </a:rPr>
                  <a:t> </a:t>
                </a:r>
                <a:endParaRPr lang="cs-CZ" altLang="cs-CZ" sz="440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900" dirty="0">
                    <a:latin typeface="Calibri" panose="020F0502020204030204" pitchFamily="34" charset="0"/>
                  </a:rPr>
                  <a:t>nitrožilní - 100% = 1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900" dirty="0">
                    <a:latin typeface="Calibri" panose="020F0502020204030204" pitchFamily="34" charset="0"/>
                  </a:rPr>
                  <a:t>extravaskulární podání - 0-100% (resp. 0-1). </a:t>
                </a: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90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900" dirty="0">
                    <a:latin typeface="Calibri" panose="020F0502020204030204" pitchFamily="34" charset="0"/>
                  </a:rPr>
                  <a:t>Pokud je 0-20% = 0-0,2 – obvykle neracionální dané léčivo touto cestou podávat (přesto se podávají  SET,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bisfosfonáty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900" dirty="0">
                    <a:latin typeface="Calibri" panose="020F0502020204030204" pitchFamily="34" charset="0"/>
                  </a:rPr>
                  <a:t>Měřítkem biologické dostupnosti je </a:t>
                </a:r>
                <a:r>
                  <a:rPr lang="cs-CZ" altLang="cs-CZ" sz="29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plocha pod křivkou 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plazmatických koncentrací (AUC - area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under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the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curve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-vyjadřuje expozici léčivem v čase)</a:t>
                </a:r>
              </a:p>
              <a:p>
                <a:pPr algn="ctr">
                  <a:spcBef>
                    <a:spcPct val="50000"/>
                  </a:spcBef>
                  <a:buNone/>
                </a:pPr>
                <a:endParaRPr lang="cs-CZ" altLang="cs-CZ" sz="3000" b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altLang="cs-CZ" sz="30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altLang="cs-CZ" sz="3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3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𝐩𝐨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3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𝐢𝐯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90" y="1514475"/>
                <a:ext cx="8233194" cy="3542717"/>
              </a:xfrm>
              <a:blipFill rotWithShape="0">
                <a:blip r:embed="rId3"/>
                <a:stretch>
                  <a:fillRect l="-1778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9" y="0"/>
            <a:ext cx="3453941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956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Faktory ovlivňující absorpci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287D"/>
                </a:solidFill>
              </a:rPr>
              <a:t>Cesta podání </a:t>
            </a:r>
          </a:p>
          <a:p>
            <a:r>
              <a:rPr lang="cs-CZ" dirty="0">
                <a:solidFill>
                  <a:srgbClr val="00287D"/>
                </a:solidFill>
              </a:rPr>
              <a:t>Patofyziologický stav (průjem, zvracení, IBD …)</a:t>
            </a:r>
          </a:p>
          <a:p>
            <a:r>
              <a:rPr lang="cs-CZ" dirty="0">
                <a:solidFill>
                  <a:srgbClr val="00287D"/>
                </a:solidFill>
              </a:rPr>
              <a:t>Plocha absorpce</a:t>
            </a:r>
          </a:p>
          <a:p>
            <a:r>
              <a:rPr lang="cs-CZ" dirty="0">
                <a:solidFill>
                  <a:srgbClr val="00287D"/>
                </a:solidFill>
              </a:rPr>
              <a:t>Rozpustnost léčiva</a:t>
            </a:r>
          </a:p>
          <a:p>
            <a:r>
              <a:rPr lang="cs-CZ" dirty="0">
                <a:solidFill>
                  <a:srgbClr val="00287D"/>
                </a:solidFill>
              </a:rPr>
              <a:t>Koncentrační spád</a:t>
            </a:r>
          </a:p>
          <a:p>
            <a:r>
              <a:rPr lang="cs-CZ" dirty="0">
                <a:solidFill>
                  <a:srgbClr val="00287D"/>
                </a:solidFill>
              </a:rPr>
              <a:t>Prokrvení v místě podání</a:t>
            </a:r>
          </a:p>
          <a:p>
            <a:r>
              <a:rPr lang="cs-CZ" dirty="0">
                <a:solidFill>
                  <a:srgbClr val="00287D"/>
                </a:solidFill>
              </a:rPr>
              <a:t>Současná aplikace léčiv (</a:t>
            </a:r>
            <a:r>
              <a:rPr lang="cs-CZ" dirty="0" err="1">
                <a:solidFill>
                  <a:srgbClr val="00287D"/>
                </a:solidFill>
              </a:rPr>
              <a:t>prokinetika</a:t>
            </a:r>
            <a:r>
              <a:rPr lang="cs-CZ" dirty="0">
                <a:solidFill>
                  <a:srgbClr val="00287D"/>
                </a:solidFill>
              </a:rPr>
              <a:t>, antibiotika, </a:t>
            </a:r>
            <a:r>
              <a:rPr lang="cs-CZ" dirty="0" err="1">
                <a:solidFill>
                  <a:srgbClr val="00287D"/>
                </a:solidFill>
              </a:rPr>
              <a:t>iPP</a:t>
            </a:r>
            <a:r>
              <a:rPr lang="cs-CZ" dirty="0">
                <a:solidFill>
                  <a:srgbClr val="00287D"/>
                </a:solidFill>
              </a:rPr>
              <a:t> …)</a:t>
            </a:r>
          </a:p>
          <a:p>
            <a:r>
              <a:rPr lang="cs-CZ" dirty="0">
                <a:solidFill>
                  <a:srgbClr val="00287D"/>
                </a:solidFill>
              </a:rPr>
              <a:t>Věk</a:t>
            </a:r>
          </a:p>
          <a:p>
            <a:r>
              <a:rPr lang="cs-CZ" dirty="0">
                <a:solidFill>
                  <a:srgbClr val="00287D"/>
                </a:solidFill>
              </a:rPr>
              <a:t>Pohlaví</a:t>
            </a:r>
          </a:p>
          <a:p>
            <a:endParaRPr 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342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00" y="831962"/>
            <a:ext cx="8086635" cy="485775"/>
          </a:xfrm>
        </p:spPr>
        <p:txBody>
          <a:bodyPr/>
          <a:lstStyle/>
          <a:p>
            <a:r>
              <a:rPr lang="cs-CZ" dirty="0"/>
              <a:t>PK – různé formy podání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4546" r="4269" b="4190"/>
          <a:stretch>
            <a:fillRect/>
          </a:stretch>
        </p:blipFill>
        <p:spPr bwMode="auto">
          <a:xfrm>
            <a:off x="1058230" y="1514475"/>
            <a:ext cx="7342058" cy="35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921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Presystémová</a:t>
            </a:r>
            <a:r>
              <a:rPr lang="cs-CZ" dirty="0"/>
              <a:t> eliminace,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3" y="1444061"/>
            <a:ext cx="5707683" cy="3585139"/>
          </a:xfrm>
          <a:prstGeom prst="rect">
            <a:avLst/>
          </a:prstGeo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26CAE03F-0A85-457F-AE4D-4B2E3B94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846" y="289674"/>
            <a:ext cx="5326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/>
              <a:t>http://icp.org.nz/icp_t6.html?htmlCond=1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8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Distribuce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420469"/>
            <a:ext cx="8082321" cy="30825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rozdělení látky do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kompartmentu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 tekutin a tkání </a:t>
            </a:r>
          </a:p>
          <a:p>
            <a:pPr>
              <a:lnSpc>
                <a:spcPct val="80000"/>
              </a:lnSpc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závisí na: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vazbě na bílkoviny (krevní plazmy, tkání) </a:t>
            </a:r>
          </a:p>
          <a:p>
            <a:pPr lvl="2">
              <a:lnSpc>
                <a:spcPct val="80000"/>
              </a:lnSpc>
            </a:pPr>
            <a:r>
              <a:rPr lang="cs-CZ" altLang="en-US" sz="1600" dirty="0">
                <a:solidFill>
                  <a:srgbClr val="00287D"/>
                </a:solidFill>
                <a:latin typeface="Calibri" panose="020F0502020204030204" pitchFamily="34" charset="0"/>
              </a:rPr>
              <a:t>PŮSOBÍ JEN VOLNÁ LÁTKA!!!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permeabilitě membrán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průtoku krve orgány</a:t>
            </a:r>
          </a:p>
          <a:p>
            <a:r>
              <a:rPr lang="cs-CZ" alt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Distribuční objem </a:t>
            </a:r>
            <a:r>
              <a:rPr lang="cs-CZ" alt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  <a:latin typeface="Calibri" panose="020F0502020204030204" pitchFamily="34" charset="0"/>
              </a:rPr>
              <a:t>d</a:t>
            </a:r>
            <a:endParaRPr lang="cs-CZ" altLang="en-US" sz="1800" b="1" baseline="-250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= hypotetický poměr mezi </a:t>
            </a:r>
            <a:r>
              <a:rPr lang="cs-CZ" alt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i.v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. dávkou látky (D) a její koncentrací (C) v krvi nebo plazmě</a:t>
            </a:r>
          </a:p>
          <a:p>
            <a:r>
              <a:rPr lang="cs-CZ" alt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  <a:latin typeface="Calibri" panose="020F0502020204030204" pitchFamily="34" charset="0"/>
              </a:rPr>
              <a:t>d</a:t>
            </a:r>
            <a:r>
              <a:rPr lang="cs-CZ" alt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= D / C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altLang="en-US" sz="1800" dirty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		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- litr/kg hmotnosti pacienta</a:t>
            </a:r>
            <a:endParaRPr lang="en-GB" altLang="en-US" sz="18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AEF875-9D6C-49BD-B169-0E9D264097B7}"/>
              </a:ext>
            </a:extLst>
          </p:cNvPr>
          <p:cNvSpPr txBox="1"/>
          <p:nvPr/>
        </p:nvSpPr>
        <p:spPr>
          <a:xfrm>
            <a:off x="3025212" y="337005"/>
            <a:ext cx="5326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http://icp.org.nz/icp_t3.html?htmlCond=0</a:t>
            </a:r>
            <a:endParaRPr lang="cs-CZ" altLang="cs-CZ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623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41686"/>
            <a:ext cx="6372225" cy="47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389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"/>
            <a:ext cx="6480572" cy="50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075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2019" y="227296"/>
            <a:ext cx="8086635" cy="485775"/>
          </a:xfrm>
        </p:spPr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Eliminace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200" y="1010622"/>
            <a:ext cx="8082321" cy="3082529"/>
          </a:xfrm>
        </p:spPr>
        <p:txBody>
          <a:bodyPr/>
          <a:lstStyle/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Biotransformace (metabolismus)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chemická přeměna</a:t>
            </a:r>
          </a:p>
          <a:p>
            <a:pPr lvl="2"/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biodegradace</a:t>
            </a:r>
          </a:p>
          <a:p>
            <a:pPr lvl="2"/>
            <a:r>
              <a:rPr lang="cs-CZ" altLang="en-US" sz="20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bioaktivace</a:t>
            </a:r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cs-CZ" altLang="en-US" sz="20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prodrug</a:t>
            </a:r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: 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bromhexin -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ambroxol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None/>
            </a:pPr>
            <a:endParaRPr lang="cs-CZ" altLang="en-US" sz="20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Exkrece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vyloučení přeměněných i chemicky nezměněných látek 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ledviny, játra – žluč, plíce, kůže, mléčná žláza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téměř 100% nezměněně např. digoxin,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gentamicin</a:t>
            </a:r>
            <a:endParaRPr lang="en-GB" altLang="en-US" sz="20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776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= biotransformace + exkrece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Kinetika eliminace podle 1. řádu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rychlost eliminace klesá s klesající koncentrací LČ v plazmě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lineární kinetika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Většina léčiv</a:t>
            </a:r>
          </a:p>
          <a:p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Kinetika eliminace podle 0. řádu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rychlost eliminace se s koncentrací LČ v plazmě nemění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nelineární kinetika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Saturační kinetika (</a:t>
            </a:r>
            <a:r>
              <a:rPr lang="cs-CZ" altLang="cs-CZ" dirty="0" err="1">
                <a:latin typeface="Calibri" panose="020F0502020204030204" pitchFamily="34" charset="0"/>
              </a:rPr>
              <a:t>ethanol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17333" y="4114801"/>
            <a:ext cx="214494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4"/>
              </a:rPr>
              <a:t>http://icp.org.nz/icp_t9.html?htmlCond=1</a:t>
            </a:r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116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911" y="265820"/>
            <a:ext cx="6172200" cy="526256"/>
          </a:xfrm>
        </p:spPr>
        <p:txBody>
          <a:bodyPr/>
          <a:lstStyle/>
          <a:p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Poločas eliminace (t </a:t>
            </a:r>
            <a:r>
              <a:rPr lang="cs-CZ" altLang="en-US" sz="30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½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1000436"/>
            <a:ext cx="8973311" cy="124182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100" dirty="0">
                <a:solidFill>
                  <a:srgbClr val="00287D"/>
                </a:solidFill>
              </a:rPr>
              <a:t>= doba za kterou se eliminuje polovina aktuálně přítomné látky v organizmu</a:t>
            </a:r>
          </a:p>
          <a:p>
            <a:endParaRPr lang="cs-CZ" altLang="en-US" sz="1800" dirty="0">
              <a:solidFill>
                <a:srgbClr val="00287D"/>
              </a:solidFill>
              <a:latin typeface="Times New Roman CE obyčejné"/>
            </a:endParaRPr>
          </a:p>
        </p:txBody>
      </p:sp>
      <p:pic>
        <p:nvPicPr>
          <p:cNvPr id="467972" name="Picture 4" descr="poloca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604" y="1441752"/>
            <a:ext cx="5388769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1051292" y="4774168"/>
            <a:ext cx="612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en-US" sz="1800" dirty="0">
                <a:solidFill>
                  <a:srgbClr val="00287D"/>
                </a:solidFill>
                <a:latin typeface="Arial" panose="020B0604020202020204" pitchFamily="34" charset="0"/>
              </a:rPr>
              <a:t>léčivo je úplně odstraněno za 4-5 biologických poločasů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6615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Farmakologie</a:t>
            </a:r>
            <a:r>
              <a:rPr lang="en-US" dirty="0"/>
              <a:t> ≠ </a:t>
            </a:r>
            <a:r>
              <a:rPr lang="en-US" dirty="0" err="1"/>
              <a:t>farmacie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Font typeface="Georgia"/>
              <a:buChar char="•"/>
              <a:defRPr/>
            </a:pPr>
            <a:r>
              <a:rPr lang="cs-CZ" sz="2000" dirty="0">
                <a:solidFill>
                  <a:srgbClr val="00287D"/>
                </a:solidFill>
                <a:cs typeface="Arial" charset="0"/>
              </a:rPr>
              <a:t>Farmacie = lékárnictví: zdravotnický obor zabývající se </a:t>
            </a: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výzkumem, výrobou, distribucí, skladováním, kontrolou a výdejem léčiv vč. poradenství pacientům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Farmaceutické vědy: </a:t>
            </a:r>
            <a:r>
              <a:rPr lang="cs-CZ" sz="2000" b="1" i="1" dirty="0">
                <a:solidFill>
                  <a:srgbClr val="00287D"/>
                </a:solidFill>
                <a:cs typeface="Arial" pitchFamily="34" charset="0"/>
              </a:rPr>
              <a:t>farmakologie</a:t>
            </a: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, farmakognozie, farmaceutická chemie, analýza a kontrola léčiv, farmaceutická technologie, sociální farmacie a lékárenství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Picture 2" descr="Výsledek obrázku pro farmak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12" y="3492706"/>
            <a:ext cx="2498363" cy="15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79575" y="4001275"/>
            <a:ext cx="35475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≠</a:t>
            </a:r>
            <a:endParaRPr lang="cs-CZ" sz="4800" dirty="0"/>
          </a:p>
        </p:txBody>
      </p:sp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52" y="3492707"/>
            <a:ext cx="2131552" cy="153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342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996" y="237016"/>
            <a:ext cx="5895975" cy="471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Smysl biotransformace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7" y="1365503"/>
            <a:ext cx="7147418" cy="3050525"/>
          </a:xfrm>
        </p:spPr>
        <p:txBody>
          <a:bodyPr/>
          <a:lstStyle/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1/ deaktivovat</a:t>
            </a:r>
          </a:p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2/ vyloučit cizorodé látky</a:t>
            </a:r>
          </a:p>
          <a:p>
            <a:endParaRPr lang="cs-CZ" altLang="en-US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převést látky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rozpustné v tucích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(které mohou projít membránami a tedy být znovu v ledvinách </a:t>
            </a:r>
            <a:r>
              <a:rPr lang="cs-CZ" altLang="en-US" dirty="0" err="1">
                <a:solidFill>
                  <a:srgbClr val="00287D"/>
                </a:solidFill>
                <a:latin typeface="Calibri" panose="020F0502020204030204" pitchFamily="34" charset="0"/>
              </a:rPr>
              <a:t>reabsorbovány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)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na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rozpustné ve vodě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převést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méně polární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látky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na více polární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6970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069" y="170969"/>
            <a:ext cx="5589985" cy="681038"/>
          </a:xfrm>
          <a:noFill/>
          <a:ln/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/>
          <a:p>
            <a:r>
              <a:rPr lang="cs-CZ" altLang="en-US" sz="3000" dirty="0">
                <a:latin typeface="Calibri" panose="020F0502020204030204" pitchFamily="34" charset="0"/>
              </a:rPr>
              <a:t>Dvě fáze biotransformace: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0" y="1424893"/>
            <a:ext cx="5829300" cy="3370659"/>
          </a:xfrm>
          <a:noFill/>
          <a:ln/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z="2100" b="1" dirty="0">
                <a:solidFill>
                  <a:srgbClr val="FF9900"/>
                </a:solidFill>
                <a:latin typeface="Times New Roman CE obyčejné"/>
              </a:rPr>
              <a:t>Fáze I</a:t>
            </a:r>
            <a:r>
              <a:rPr lang="cs-CZ" altLang="en-US" sz="2100" dirty="0">
                <a:latin typeface="Times New Roman CE obyčejné"/>
              </a:rPr>
              <a:t> </a:t>
            </a:r>
            <a:r>
              <a:rPr lang="cs-CZ" altLang="en-US" sz="1200" dirty="0">
                <a:latin typeface="Times New Roman CE obyčejné"/>
              </a:rPr>
              <a:t>	</a:t>
            </a: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oxidace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		redukce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		hydrolýza</a:t>
            </a:r>
            <a:endParaRPr lang="cs-CZ" altLang="en-US" sz="2100" dirty="0">
              <a:latin typeface="Times New Roman CE obyčejné"/>
            </a:endParaRPr>
          </a:p>
          <a:p>
            <a:pPr lvl="1"/>
            <a:endParaRPr lang="cs-CZ" altLang="en-US" sz="1800" dirty="0">
              <a:latin typeface="Times New Roman CE obyčejné"/>
            </a:endParaRPr>
          </a:p>
          <a:p>
            <a:r>
              <a:rPr lang="cs-CZ" altLang="en-US" sz="2100" b="1" dirty="0">
                <a:solidFill>
                  <a:srgbClr val="FF9900"/>
                </a:solidFill>
                <a:latin typeface="Times New Roman CE obyčejné"/>
              </a:rPr>
              <a:t>Fáze II</a:t>
            </a: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konjugace - </a:t>
            </a:r>
            <a:r>
              <a:rPr lang="cs-CZ" altLang="en-US" sz="1500" dirty="0">
                <a:latin typeface="Times New Roman CE obyčejné"/>
              </a:rPr>
              <a:t>vzniknou neaktivní látky</a:t>
            </a:r>
            <a:endParaRPr lang="cs-CZ" altLang="en-US" sz="1500" dirty="0"/>
          </a:p>
          <a:p>
            <a:pPr lvl="1"/>
            <a:r>
              <a:rPr lang="cs-CZ" altLang="en-US" sz="1800" dirty="0">
                <a:latin typeface="Times New Roman CE obyčejné"/>
              </a:rPr>
              <a:t>spojení s kyselinou </a:t>
            </a:r>
          </a:p>
          <a:p>
            <a:pPr lvl="2"/>
            <a:r>
              <a:rPr lang="cs-CZ" altLang="en-US" sz="1800" dirty="0" err="1">
                <a:latin typeface="Times New Roman CE obyčejné"/>
              </a:rPr>
              <a:t>glukuronovou</a:t>
            </a:r>
            <a:r>
              <a:rPr lang="cs-CZ" altLang="en-US" sz="1800" dirty="0">
                <a:latin typeface="Times New Roman CE obyčejné"/>
              </a:rPr>
              <a:t> – („</a:t>
            </a:r>
            <a:r>
              <a:rPr lang="cs-CZ" altLang="en-US" sz="1800" dirty="0" err="1">
                <a:latin typeface="Times New Roman CE obyčejné"/>
              </a:rPr>
              <a:t>glukuronidace</a:t>
            </a:r>
            <a:r>
              <a:rPr lang="cs-CZ" altLang="en-US" sz="1800" dirty="0">
                <a:latin typeface="Times New Roman CE obyčejné"/>
              </a:rPr>
              <a:t>“) </a:t>
            </a:r>
            <a:r>
              <a:rPr lang="cs-CZ" altLang="en-US" sz="1200" dirty="0">
                <a:latin typeface="Times New Roman CE obyčejné"/>
              </a:rPr>
              <a:t>nejčastější</a:t>
            </a:r>
            <a:endParaRPr lang="cs-CZ" altLang="en-US" sz="1800" dirty="0">
              <a:latin typeface="Times New Roman CE obyčejné"/>
            </a:endParaRPr>
          </a:p>
          <a:p>
            <a:pPr lvl="2"/>
            <a:r>
              <a:rPr lang="cs-CZ" altLang="en-US" sz="1800" dirty="0">
                <a:latin typeface="Times New Roman CE obyčejné"/>
              </a:rPr>
              <a:t>sírovou</a:t>
            </a:r>
          </a:p>
          <a:p>
            <a:pPr lvl="2"/>
            <a:r>
              <a:rPr lang="cs-CZ" altLang="en-US" sz="1800" dirty="0">
                <a:latin typeface="Times New Roman CE obyčejné"/>
              </a:rPr>
              <a:t>octovou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4234363" y="1586611"/>
            <a:ext cx="323969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500" dirty="0"/>
              <a:t>vzniklé produkty jsou často reaktivnější a toxičtější než  původní látka</a:t>
            </a:r>
            <a:endParaRPr lang="en-GB" altLang="en-US" sz="1500" dirty="0"/>
          </a:p>
        </p:txBody>
      </p:sp>
      <p:sp>
        <p:nvSpPr>
          <p:cNvPr id="464901" name="AutoShape 5"/>
          <p:cNvSpPr>
            <a:spLocks/>
          </p:cNvSpPr>
          <p:nvPr/>
        </p:nvSpPr>
        <p:spPr bwMode="auto">
          <a:xfrm>
            <a:off x="3720466" y="1465867"/>
            <a:ext cx="270272" cy="1026319"/>
          </a:xfrm>
          <a:prstGeom prst="rightBrace">
            <a:avLst>
              <a:gd name="adj1" fmla="val 31645"/>
              <a:gd name="adj2" fmla="val 50000"/>
            </a:avLst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412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Exkrece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695593"/>
            <a:ext cx="5915025" cy="344790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ledvinami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játry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plícemi</a:t>
            </a:r>
          </a:p>
          <a:p>
            <a:pPr>
              <a:spcBef>
                <a:spcPct val="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sliny, pot, kůže, vlasy, mateřské mléko...</a:t>
            </a: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511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343529" y="273845"/>
            <a:ext cx="7886700" cy="994172"/>
          </a:xfrm>
        </p:spPr>
        <p:txBody>
          <a:bodyPr/>
          <a:lstStyle/>
          <a:p>
            <a:pPr algn="ctr"/>
            <a:r>
              <a:rPr lang="cs-CZ" b="1" dirty="0"/>
              <a:t>Ledviny - hlavní exkreční cesta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11106" y="1285013"/>
            <a:ext cx="6607577" cy="3634844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025" dirty="0">
                <a:latin typeface="Calibri" panose="020F0502020204030204" pitchFamily="34" charset="0"/>
              </a:rPr>
              <a:t>MW </a:t>
            </a:r>
            <a:r>
              <a:rPr lang="en-US" altLang="cs-CZ" sz="2025" dirty="0">
                <a:latin typeface="Calibri" panose="020F0502020204030204" pitchFamily="34" charset="0"/>
              </a:rPr>
              <a:t>&lt;</a:t>
            </a:r>
            <a:r>
              <a:rPr lang="cs-CZ" altLang="cs-CZ" sz="2025" dirty="0">
                <a:latin typeface="Calibri" panose="020F0502020204030204" pitchFamily="34" charset="0"/>
              </a:rPr>
              <a:t> 60.000 D (MW albuminu = 68.000 D)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glomerulární filtrace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tubulární sekrece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organické kyseliny</a:t>
            </a: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furosemid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thiazidová</a:t>
            </a:r>
            <a:r>
              <a:rPr lang="cs-CZ" altLang="cs-CZ" dirty="0">
                <a:latin typeface="Calibri" panose="020F0502020204030204" pitchFamily="34" charset="0"/>
              </a:rPr>
              <a:t> diuretika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peniciliny</a:t>
            </a: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glukuronidy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organické báze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morfin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tubulární reabsorpce</a:t>
            </a:r>
          </a:p>
          <a:p>
            <a:pPr lvl="2"/>
            <a:r>
              <a:rPr lang="cs-CZ" altLang="cs-CZ" sz="1425" dirty="0">
                <a:latin typeface="Calibri" panose="020F0502020204030204" pitchFamily="34" charset="0"/>
              </a:rPr>
              <a:t>diazepam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713583" y="1767473"/>
            <a:ext cx="2378229" cy="326350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alkalizace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>
                <a:latin typeface="Calibri" panose="020F0502020204030204" pitchFamily="34" charset="0"/>
              </a:rPr>
              <a:t>hydrogenuhličitan sodný</a:t>
            </a:r>
            <a:endParaRPr lang="cs-CZ" altLang="cs-CZ" sz="13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acidifikace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>
                <a:latin typeface="Calibri" panose="020F0502020204030204" pitchFamily="34" charset="0"/>
              </a:rPr>
              <a:t>chlorid amonný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>
                <a:latin typeface="Calibri" panose="020F0502020204030204" pitchFamily="34" charset="0"/>
              </a:rPr>
              <a:t>kyselina askorbová</a:t>
            </a:r>
          </a:p>
          <a:p>
            <a:endParaRPr lang="cs-CZ" dirty="0"/>
          </a:p>
        </p:txBody>
      </p:sp>
      <p:pic>
        <p:nvPicPr>
          <p:cNvPr id="16386" name="Picture 2" descr="Výsledek obrázku pro ledvina nefr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7" t="7546" r="1811" b="4102"/>
          <a:stretch/>
        </p:blipFill>
        <p:spPr bwMode="auto">
          <a:xfrm>
            <a:off x="6149592" y="1021061"/>
            <a:ext cx="2994409" cy="41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4706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1" y="169858"/>
            <a:ext cx="6478191" cy="526256"/>
          </a:xfrm>
        </p:spPr>
        <p:txBody>
          <a:bodyPr/>
          <a:lstStyle/>
          <a:p>
            <a:r>
              <a:rPr lang="cs-CZ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Clearance (CL)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69" y="1334738"/>
            <a:ext cx="6642497" cy="367307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CL</a:t>
            </a:r>
            <a:r>
              <a:rPr lang="cs-CZ" altLang="en-US" sz="1800" dirty="0">
                <a:solidFill>
                  <a:srgbClr val="00287D"/>
                </a:solidFill>
              </a:rPr>
              <a:t> = schopnost organizmu eliminovat látku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CL = </a:t>
            </a:r>
            <a:r>
              <a:rPr lang="cs-CZ" altLang="en-US" sz="1800" b="1" dirty="0" err="1">
                <a:solidFill>
                  <a:srgbClr val="00287D"/>
                </a:solidFill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</a:rPr>
              <a:t>d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 </a:t>
            </a:r>
            <a:r>
              <a:rPr lang="cs-CZ" altLang="en-US" sz="1800" b="1" dirty="0">
                <a:solidFill>
                  <a:srgbClr val="00287D"/>
                </a:solidFill>
              </a:rPr>
              <a:t>.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 </a:t>
            </a:r>
            <a:r>
              <a:rPr lang="cs-CZ" altLang="en-US" sz="1800" b="1" dirty="0">
                <a:solidFill>
                  <a:srgbClr val="00287D"/>
                </a:solidFill>
              </a:rPr>
              <a:t>k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e</a:t>
            </a:r>
            <a:r>
              <a:rPr lang="cs-CZ" altLang="en-US" sz="1500" baseline="-25000" dirty="0">
                <a:solidFill>
                  <a:srgbClr val="00287D"/>
                </a:solidFill>
              </a:rPr>
              <a:t>             </a:t>
            </a:r>
            <a:r>
              <a:rPr lang="cs-CZ" altLang="en-US" sz="1500" dirty="0">
                <a:solidFill>
                  <a:srgbClr val="00287D"/>
                </a:solidFill>
              </a:rPr>
              <a:t>(l/hod, ml/min, ml/s)</a:t>
            </a:r>
            <a:endParaRPr lang="cs-CZ" altLang="en-US" sz="1500" baseline="-250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500" baseline="-250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 dirty="0">
                <a:solidFill>
                  <a:srgbClr val="00287D"/>
                </a:solidFill>
              </a:rPr>
              <a:t>		</a:t>
            </a:r>
            <a:r>
              <a:rPr lang="cs-CZ" altLang="en-US" sz="1800" dirty="0">
                <a:solidFill>
                  <a:srgbClr val="00287D"/>
                </a:solidFill>
              </a:rPr>
              <a:t>k</a:t>
            </a:r>
            <a:r>
              <a:rPr lang="cs-CZ" altLang="en-US" sz="1800" baseline="-25000" dirty="0">
                <a:solidFill>
                  <a:srgbClr val="00287D"/>
                </a:solidFill>
              </a:rPr>
              <a:t>e </a:t>
            </a:r>
            <a:r>
              <a:rPr lang="cs-CZ" altLang="en-US" sz="1800" dirty="0">
                <a:solidFill>
                  <a:srgbClr val="00287D"/>
                </a:solidFill>
              </a:rPr>
              <a:t>= eliminační konstanta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dirty="0">
                <a:solidFill>
                  <a:srgbClr val="00287D"/>
                </a:solidFill>
              </a:rPr>
              <a:t>= objem biologické tekutiny, která se za daný čas zcela očistí od sledované látky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Specifikace dle 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orgánu eliminace: renální, jaterní, plicní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povahy eliminace: metabolická, exkreční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referenční tekutiny: plazma, krev</a:t>
            </a:r>
          </a:p>
          <a:p>
            <a:pPr>
              <a:lnSpc>
                <a:spcPct val="80000"/>
              </a:lnSpc>
            </a:pPr>
            <a:r>
              <a:rPr lang="cs-CZ" altLang="en-US" sz="1800" b="1" dirty="0" err="1">
                <a:solidFill>
                  <a:srgbClr val="00287D"/>
                </a:solidFill>
              </a:rPr>
              <a:t>CL</a:t>
            </a:r>
            <a:r>
              <a:rPr lang="cs-CZ" altLang="en-US" sz="1800" b="1" baseline="-25000" dirty="0" err="1">
                <a:solidFill>
                  <a:srgbClr val="00287D"/>
                </a:solidFill>
              </a:rPr>
              <a:t>tot</a:t>
            </a:r>
            <a:r>
              <a:rPr lang="cs-CZ" altLang="en-US" sz="1800" dirty="0">
                <a:solidFill>
                  <a:srgbClr val="00287D"/>
                </a:solidFill>
              </a:rPr>
              <a:t> = systémová clearance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834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89726"/>
            <a:ext cx="5915025" cy="994172"/>
          </a:xfrm>
        </p:spPr>
        <p:txBody>
          <a:bodyPr/>
          <a:lstStyle/>
          <a:p>
            <a:pPr algn="ctr"/>
            <a:r>
              <a:rPr lang="cs-CZ" b="1" dirty="0"/>
              <a:t>Exkrece játry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5714" y="1105661"/>
            <a:ext cx="7774596" cy="3263504"/>
          </a:xfrm>
        </p:spPr>
        <p:txBody>
          <a:bodyPr>
            <a:normAutofit/>
          </a:bodyPr>
          <a:lstStyle/>
          <a:p>
            <a:r>
              <a:rPr lang="cs-CZ" sz="1800" dirty="0"/>
              <a:t>Látka prostupuje 2 membránami </a:t>
            </a:r>
            <a:r>
              <a:rPr lang="cs-CZ" sz="1800" dirty="0" err="1"/>
              <a:t>hepatocytu</a:t>
            </a:r>
            <a:r>
              <a:rPr lang="cs-CZ" sz="1800" dirty="0"/>
              <a:t> – </a:t>
            </a:r>
            <a:r>
              <a:rPr lang="cs-CZ" sz="1800" dirty="0" err="1"/>
              <a:t>basolaterální</a:t>
            </a:r>
            <a:r>
              <a:rPr lang="cs-CZ" sz="1800" dirty="0"/>
              <a:t>, apikální (</a:t>
            </a:r>
            <a:r>
              <a:rPr lang="cs-CZ" sz="1800" dirty="0" err="1"/>
              <a:t>kanalikulární</a:t>
            </a:r>
            <a:r>
              <a:rPr lang="cs-CZ" sz="1800" dirty="0"/>
              <a:t>)</a:t>
            </a:r>
          </a:p>
          <a:p>
            <a:r>
              <a:rPr lang="cs-CZ" sz="1800" dirty="0"/>
              <a:t>Metabolity LČ se vylučují hlavně </a:t>
            </a:r>
            <a:r>
              <a:rPr lang="cs-CZ" sz="1800" b="1" dirty="0"/>
              <a:t>pasivní difuzí</a:t>
            </a:r>
            <a:r>
              <a:rPr lang="cs-CZ" sz="1800" dirty="0"/>
              <a:t>, dále </a:t>
            </a:r>
            <a:r>
              <a:rPr lang="cs-CZ" sz="1800" b="1" dirty="0"/>
              <a:t>aktivním transportem </a:t>
            </a:r>
            <a:r>
              <a:rPr lang="cs-CZ" sz="1800" dirty="0"/>
              <a:t>(</a:t>
            </a:r>
            <a:r>
              <a:rPr lang="cs-CZ" sz="1800" dirty="0" err="1"/>
              <a:t>glukuronidy</a:t>
            </a:r>
            <a:r>
              <a:rPr lang="cs-CZ" sz="1800" dirty="0"/>
              <a:t>, žlučové kyseliny, peniciliny, tetracykliny atd.)</a:t>
            </a:r>
          </a:p>
          <a:p>
            <a:r>
              <a:rPr lang="cs-CZ" sz="1800" dirty="0"/>
              <a:t>Metabolity ve střevě mohou podléhat enzymatické hydrolýze (bakteriální enzymy) </a:t>
            </a:r>
            <a:r>
              <a:rPr lang="cs-CZ" sz="1800" dirty="0">
                <a:sym typeface="Wingdings" panose="05000000000000000000" pitchFamily="2" charset="2"/>
              </a:rPr>
              <a:t> uvolnění lipofilní molekuly  opětovné vstřebávání</a:t>
            </a:r>
          </a:p>
          <a:p>
            <a:pPr marL="0" indent="0">
              <a:buNone/>
            </a:pPr>
            <a:r>
              <a:rPr lang="cs-CZ" sz="1800" dirty="0">
                <a:sym typeface="Wingdings" panose="05000000000000000000" pitchFamily="2" charset="2"/>
              </a:rPr>
              <a:t>		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= ENTEROHEPATÁLNÍ OBĚH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78" y="3066247"/>
            <a:ext cx="2019822" cy="1894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769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Dávkování léčiv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655" y="1369219"/>
            <a:ext cx="7886700" cy="326350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	jednorázové podání léčiva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	kontinuální podávání léčiva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    	opakované podání léčiva</a:t>
            </a:r>
          </a:p>
          <a:p>
            <a:endParaRPr lang="cs-CZ" sz="2700" dirty="0"/>
          </a:p>
        </p:txBody>
      </p:sp>
      <p:pic>
        <p:nvPicPr>
          <p:cNvPr id="17410" name="Picture 2" descr="Výsledek obrázku pro injek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05544"/>
            <a:ext cx="3080795" cy="17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infu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5" y="2982517"/>
            <a:ext cx="2286000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Výsledek obrázku pro dávkovač lék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10" y="149018"/>
            <a:ext cx="2663311" cy="26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6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554" y="134180"/>
            <a:ext cx="7886700" cy="994172"/>
          </a:xfrm>
        </p:spPr>
        <p:txBody>
          <a:bodyPr/>
          <a:lstStyle/>
          <a:p>
            <a:r>
              <a:rPr lang="cs-CZ" dirty="0"/>
              <a:t>Jednorázové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0718" y="1087323"/>
            <a:ext cx="1857193" cy="3508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00287D"/>
                </a:solidFill>
              </a:rPr>
              <a:t>Závislost plazmatické koncentrace na čase po extravaskulárním podání</a:t>
            </a:r>
          </a:p>
          <a:p>
            <a:pPr>
              <a:lnSpc>
                <a:spcPct val="150000"/>
              </a:lnSpc>
            </a:pPr>
            <a:endParaRPr lang="cs-CZ" sz="1400" dirty="0">
              <a:solidFill>
                <a:srgbClr val="00287D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3187" y="936980"/>
            <a:ext cx="6649505" cy="3973370"/>
            <a:chOff x="115275" y="1229852"/>
            <a:chExt cx="8866006" cy="529782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684213" y="5724525"/>
              <a:ext cx="7491412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77913" y="5153025"/>
              <a:ext cx="646112" cy="571500"/>
            </a:xfrm>
            <a:custGeom>
              <a:avLst/>
              <a:gdLst>
                <a:gd name="T0" fmla="*/ 0 w 720"/>
                <a:gd name="T1" fmla="*/ 2147483646 h 540"/>
                <a:gd name="T2" fmla="*/ 2147483646 w 720"/>
                <a:gd name="T3" fmla="*/ 2147483646 h 540"/>
                <a:gd name="T4" fmla="*/ 2147483646 w 720"/>
                <a:gd name="T5" fmla="*/ 0 h 540"/>
                <a:gd name="T6" fmla="*/ 0 60000 65536"/>
                <a:gd name="T7" fmla="*/ 0 60000 65536"/>
                <a:gd name="T8" fmla="*/ 0 60000 65536"/>
                <a:gd name="T9" fmla="*/ 0 w 720"/>
                <a:gd name="T10" fmla="*/ 0 h 540"/>
                <a:gd name="T11" fmla="*/ 720 w 72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40">
                  <a:moveTo>
                    <a:pt x="0" y="540"/>
                  </a:moveTo>
                  <a:cubicBezTo>
                    <a:pt x="210" y="495"/>
                    <a:pt x="420" y="450"/>
                    <a:pt x="540" y="360"/>
                  </a:cubicBezTo>
                  <a:cubicBezTo>
                    <a:pt x="660" y="270"/>
                    <a:pt x="690" y="135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24025" y="2195513"/>
              <a:ext cx="1289050" cy="2957512"/>
            </a:xfrm>
            <a:custGeom>
              <a:avLst/>
              <a:gdLst>
                <a:gd name="T0" fmla="*/ 0 w 1440"/>
                <a:gd name="T1" fmla="*/ 2147483646 h 2790"/>
                <a:gd name="T2" fmla="*/ 2147483646 w 1440"/>
                <a:gd name="T3" fmla="*/ 2147483646 h 2790"/>
                <a:gd name="T4" fmla="*/ 2147483646 w 1440"/>
                <a:gd name="T5" fmla="*/ 2147483646 h 2790"/>
                <a:gd name="T6" fmla="*/ 0 60000 65536"/>
                <a:gd name="T7" fmla="*/ 0 60000 65536"/>
                <a:gd name="T8" fmla="*/ 0 60000 65536"/>
                <a:gd name="T9" fmla="*/ 0 w 1440"/>
                <a:gd name="T10" fmla="*/ 0 h 2790"/>
                <a:gd name="T11" fmla="*/ 1440 w 1440"/>
                <a:gd name="T12" fmla="*/ 2790 h 27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790">
                  <a:moveTo>
                    <a:pt x="0" y="2790"/>
                  </a:moveTo>
                  <a:cubicBezTo>
                    <a:pt x="240" y="1665"/>
                    <a:pt x="480" y="540"/>
                    <a:pt x="720" y="270"/>
                  </a:cubicBezTo>
                  <a:cubicBezTo>
                    <a:pt x="960" y="0"/>
                    <a:pt x="1320" y="1020"/>
                    <a:pt x="1440" y="1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013075" y="3435350"/>
              <a:ext cx="5484813" cy="2289175"/>
            </a:xfrm>
            <a:custGeom>
              <a:avLst/>
              <a:gdLst>
                <a:gd name="T0" fmla="*/ 0 w 6120"/>
                <a:gd name="T1" fmla="*/ 0 h 2160"/>
                <a:gd name="T2" fmla="*/ 2147483646 w 6120"/>
                <a:gd name="T3" fmla="*/ 2147483646 h 2160"/>
                <a:gd name="T4" fmla="*/ 2147483646 w 6120"/>
                <a:gd name="T5" fmla="*/ 2147483646 h 2160"/>
                <a:gd name="T6" fmla="*/ 2147483646 w 6120"/>
                <a:gd name="T7" fmla="*/ 2147483646 h 2160"/>
                <a:gd name="T8" fmla="*/ 2147483646 w 6120"/>
                <a:gd name="T9" fmla="*/ 2147483646 h 2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0"/>
                <a:gd name="T16" fmla="*/ 0 h 2160"/>
                <a:gd name="T17" fmla="*/ 6120 w 6120"/>
                <a:gd name="T18" fmla="*/ 2160 h 2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0" h="2160">
                  <a:moveTo>
                    <a:pt x="0" y="0"/>
                  </a:moveTo>
                  <a:cubicBezTo>
                    <a:pt x="150" y="315"/>
                    <a:pt x="300" y="630"/>
                    <a:pt x="540" y="900"/>
                  </a:cubicBezTo>
                  <a:cubicBezTo>
                    <a:pt x="780" y="1170"/>
                    <a:pt x="960" y="1440"/>
                    <a:pt x="1440" y="1620"/>
                  </a:cubicBezTo>
                  <a:cubicBezTo>
                    <a:pt x="1920" y="1800"/>
                    <a:pt x="2640" y="1890"/>
                    <a:pt x="3420" y="1980"/>
                  </a:cubicBezTo>
                  <a:cubicBezTo>
                    <a:pt x="4200" y="2070"/>
                    <a:pt x="5640" y="2130"/>
                    <a:pt x="6120" y="21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684213" y="1342185"/>
              <a:ext cx="0" cy="438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54571" y="1339010"/>
              <a:ext cx="0" cy="43862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165856" y="5750687"/>
              <a:ext cx="1289050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Tmax</a:t>
              </a:r>
              <a:endParaRPr lang="cs-CZ" altLang="cs-CZ" sz="1800" dirty="0"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72036" y="5764090"/>
              <a:ext cx="129063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lag</a:t>
              </a: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time</a:t>
              </a: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 </a:t>
              </a:r>
              <a:endParaRPr lang="cs-CZ" altLang="cs-CZ" sz="1800" dirty="0"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722437" y="5254132"/>
              <a:ext cx="1587" cy="47590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909097" y="1529510"/>
              <a:ext cx="4354512" cy="158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404969" y="4729106"/>
              <a:ext cx="1290637" cy="76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Cmin</a:t>
              </a:r>
              <a:r>
                <a:rPr lang="cs-CZ" altLang="cs-CZ" sz="1800" baseline="-25000" dirty="0" err="1">
                  <a:latin typeface="+mn-lt"/>
                  <a:cs typeface="Times New Roman" panose="02020603050405020304" pitchFamily="18" charset="0"/>
                </a:rPr>
                <a:t>ter</a:t>
              </a:r>
              <a:endParaRPr lang="cs-CZ" altLang="cs-CZ" sz="1800" baseline="-25000" dirty="0">
                <a:latin typeface="+mn-lt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267793" y="1246214"/>
              <a:ext cx="129063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Cmax</a:t>
              </a:r>
              <a:r>
                <a:rPr lang="cs-CZ" altLang="cs-CZ" sz="1800" baseline="-25000" dirty="0" err="1">
                  <a:latin typeface="+mn-lt"/>
                  <a:cs typeface="Times New Roman" panose="02020603050405020304" pitchFamily="18" charset="0"/>
                </a:rPr>
                <a:t>ter</a:t>
              </a:r>
              <a:endParaRPr lang="cs-CZ" altLang="cs-CZ" sz="1800" baseline="-25000" dirty="0">
                <a:latin typeface="+mn-lt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827088" y="5017595"/>
              <a:ext cx="4354512" cy="15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529513" y="5725272"/>
              <a:ext cx="129063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T </a:t>
              </a:r>
              <a:r>
                <a:rPr lang="en-US" altLang="cs-CZ" sz="1800" dirty="0">
                  <a:latin typeface="+mn-lt"/>
                  <a:cs typeface="Times New Roman" panose="02020603050405020304" pitchFamily="18" charset="0"/>
                </a:rPr>
                <a:t>[min]</a:t>
              </a:r>
              <a:endParaRPr lang="en-US" altLang="cs-CZ" sz="1800" dirty="0">
                <a:latin typeface="+mn-lt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15275" y="1229852"/>
              <a:ext cx="1672756" cy="161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C </a:t>
              </a:r>
              <a:r>
                <a:rPr lang="en-US" altLang="cs-CZ" sz="1800" dirty="0">
                  <a:cs typeface="Times New Roman" panose="02020603050405020304" pitchFamily="18" charset="0"/>
                </a:rPr>
                <a:t>[</a:t>
              </a:r>
              <a:r>
                <a:rPr lang="en-US" altLang="cs-CZ" sz="1800" dirty="0">
                  <a:latin typeface="+mn-lt"/>
                  <a:cs typeface="Times New Roman" panose="02020603050405020304" pitchFamily="18" charset="0"/>
                </a:rPr>
                <a:t>mg/ml</a:t>
              </a:r>
              <a:r>
                <a:rPr lang="en-US" altLang="cs-CZ" sz="1800" dirty="0">
                  <a:cs typeface="Times New Roman" panose="02020603050405020304" pitchFamily="18" charset="0"/>
                </a:rPr>
                <a:t>]</a:t>
              </a:r>
              <a:endParaRPr lang="en-US" altLang="cs-CZ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 dirty="0">
                <a:latin typeface="+mn-lt"/>
              </a:endParaRPr>
            </a:p>
          </p:txBody>
        </p:sp>
        <p:sp>
          <p:nvSpPr>
            <p:cNvPr id="20" name="AutoShape 23"/>
            <p:cNvSpPr>
              <a:spLocks/>
            </p:cNvSpPr>
            <p:nvPr/>
          </p:nvSpPr>
          <p:spPr bwMode="auto">
            <a:xfrm>
              <a:off x="6540174" y="1496063"/>
              <a:ext cx="358775" cy="3459510"/>
            </a:xfrm>
            <a:prstGeom prst="rightBrace">
              <a:avLst>
                <a:gd name="adj1" fmla="val 852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891337" y="2810318"/>
              <a:ext cx="2089944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0000"/>
                  </a:solidFill>
                  <a:latin typeface="+mn-lt"/>
                </a:rPr>
                <a:t>TERAPEUTICKÉ ROZMEZÍ</a:t>
              </a: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956183" y="4714142"/>
            <a:ext cx="10921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100" dirty="0">
                <a:solidFill>
                  <a:srgbClr val="FF0000"/>
                </a:solidFill>
              </a:rPr>
              <a:t>invaze</a:t>
            </a:r>
            <a:endParaRPr lang="cs-CZ" sz="2100" dirty="0"/>
          </a:p>
        </p:txBody>
      </p:sp>
      <p:sp>
        <p:nvSpPr>
          <p:cNvPr id="23" name="Obdélník 22"/>
          <p:cNvSpPr/>
          <p:nvPr/>
        </p:nvSpPr>
        <p:spPr>
          <a:xfrm>
            <a:off x="2234634" y="4714142"/>
            <a:ext cx="12925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100" dirty="0">
                <a:solidFill>
                  <a:srgbClr val="FF0000"/>
                </a:solidFill>
              </a:rPr>
              <a:t>eliminace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870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Kontinuální podávání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nitrožilně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transdermálně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implantát </a:t>
            </a:r>
            <a:r>
              <a:rPr lang="cs-CZ" altLang="cs-CZ" dirty="0">
                <a:latin typeface="Calibri" panose="020F0502020204030204" pitchFamily="34" charset="0"/>
              </a:rPr>
              <a:t>(mg/min) 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ustálený stav - plato</a:t>
            </a:r>
            <a:r>
              <a:rPr lang="cs-CZ" altLang="cs-CZ" dirty="0">
                <a:latin typeface="Calibri" panose="020F0502020204030204" pitchFamily="34" charset="0"/>
              </a:rPr>
              <a:t> (</a:t>
            </a:r>
            <a:r>
              <a:rPr lang="cs-CZ" altLang="cs-CZ" dirty="0" err="1">
                <a:latin typeface="Calibri" panose="020F0502020204030204" pitchFamily="34" charset="0"/>
              </a:rPr>
              <a:t>Css</a:t>
            </a:r>
            <a:r>
              <a:rPr lang="cs-CZ" altLang="cs-CZ" dirty="0">
                <a:latin typeface="Calibri" panose="020F0502020204030204" pitchFamily="34" charset="0"/>
              </a:rPr>
              <a:t>)- rychlost eliminace se vyrovná rychlosti přívodu - plazmatické koncentrace se ustálí</a:t>
            </a:r>
          </a:p>
          <a:p>
            <a:pPr marL="1415654" indent="-204788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léčivo se navázalo na všechna vazebná místa (tj. ukončena distribuce) </a:t>
            </a:r>
          </a:p>
          <a:p>
            <a:pPr marL="1415654" indent="-204788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konstantní rychlost přívodu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už pouze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doplňuje množství, které je za stejný čas z organizmu vyloučeno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31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Kontinuální podávání</a:t>
            </a:r>
          </a:p>
        </p:txBody>
      </p:sp>
      <p:pic>
        <p:nvPicPr>
          <p:cNvPr id="4" name="Picture 2" descr="infuz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01350"/>
            <a:ext cx="7886700" cy="299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049622" y="2232498"/>
            <a:ext cx="277238" cy="2480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94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Dvě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větve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farmakologie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50054" y="1537508"/>
            <a:ext cx="8435975" cy="5329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Farmakodynamika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dynamos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řec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síla)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Studuje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mechanismy účinku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jednotlivých látek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„Co dělá léčivo s organismem?“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 mechanismu účinku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můžeme odvodit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farmakologické účinky na makroúrovni, indikace a kontraindikace, nežádoucí účinky a např. i některé interakce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Farmakokinetika	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kinein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řec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pohybovat)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Studuje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osud léčiva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organizmu = absorpci, distribuci, biotransformaci a exkreci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„Co dělá organismus s léčivem?“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Ze znalostí farmakokinetiky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můžeme odvodit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praktické důsledky chování látky v organismu, např. správný způsob její aplikace, dávkování, některé interakce apod.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640286" y="1930399"/>
            <a:ext cx="2445982" cy="2659571"/>
            <a:chOff x="8496300" y="3543711"/>
            <a:chExt cx="3600452" cy="3282678"/>
          </a:xfrm>
        </p:grpSpPr>
        <p:grpSp>
          <p:nvGrpSpPr>
            <p:cNvPr id="10" name="Skupina 9"/>
            <p:cNvGrpSpPr/>
            <p:nvPr/>
          </p:nvGrpSpPr>
          <p:grpSpPr>
            <a:xfrm>
              <a:off x="8496300" y="3543711"/>
              <a:ext cx="3600451" cy="3282678"/>
              <a:chOff x="8496300" y="3543711"/>
              <a:chExt cx="3600451" cy="3282678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8496300" y="3543711"/>
                <a:ext cx="3600451" cy="3282678"/>
                <a:chOff x="8496300" y="3543711"/>
                <a:chExt cx="3600451" cy="3282678"/>
              </a:xfrm>
            </p:grpSpPr>
            <p:grpSp>
              <p:nvGrpSpPr>
                <p:cNvPr id="14" name="Skupina 13"/>
                <p:cNvGrpSpPr/>
                <p:nvPr/>
              </p:nvGrpSpPr>
              <p:grpSpPr>
                <a:xfrm>
                  <a:off x="8496300" y="3543711"/>
                  <a:ext cx="3600451" cy="3169827"/>
                  <a:chOff x="8496300" y="3543711"/>
                  <a:chExt cx="3600451" cy="3169827"/>
                </a:xfrm>
              </p:grpSpPr>
              <p:pic>
                <p:nvPicPr>
                  <p:cNvPr id="22" name="Picture 2" descr="Výsledek obrázku pro farmakodynamika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811"/>
                  <a:stretch/>
                </p:blipFill>
                <p:spPr bwMode="auto">
                  <a:xfrm>
                    <a:off x="8496301" y="3543711"/>
                    <a:ext cx="3600450" cy="31698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" name="Obdélník 22"/>
                  <p:cNvSpPr/>
                  <p:nvPr/>
                </p:nvSpPr>
                <p:spPr>
                  <a:xfrm>
                    <a:off x="8496300" y="3590925"/>
                    <a:ext cx="1085850" cy="4286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cs-CZ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cs-CZ" sz="1400"/>
                  </a:p>
                </p:txBody>
              </p:sp>
            </p:grpSp>
            <p:sp>
              <p:nvSpPr>
                <p:cNvPr id="15" name="TextovéPole 3"/>
                <p:cNvSpPr txBox="1"/>
                <p:nvPr/>
              </p:nvSpPr>
              <p:spPr>
                <a:xfrm>
                  <a:off x="10582275" y="4019550"/>
                  <a:ext cx="11049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6" name="TextovéPole 8"/>
                <p:cNvSpPr txBox="1"/>
                <p:nvPr/>
              </p:nvSpPr>
              <p:spPr>
                <a:xfrm>
                  <a:off x="8496300" y="4495800"/>
                  <a:ext cx="9961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7" name="TextovéPole 9"/>
                <p:cNvSpPr txBox="1"/>
                <p:nvPr/>
              </p:nvSpPr>
              <p:spPr>
                <a:xfrm>
                  <a:off x="9117013" y="6468572"/>
                  <a:ext cx="11049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8" name="Obdélník 17"/>
                <p:cNvSpPr/>
                <p:nvPr/>
              </p:nvSpPr>
              <p:spPr>
                <a:xfrm>
                  <a:off x="8496300" y="6029325"/>
                  <a:ext cx="266701" cy="6842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10187781" y="6600687"/>
                  <a:ext cx="74613" cy="2257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9030223" y="4865132"/>
                  <a:ext cx="400050" cy="3921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11233943" y="5257281"/>
                  <a:ext cx="586582" cy="1910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</p:grpSp>
          <p:sp>
            <p:nvSpPr>
              <p:cNvPr id="13" name="Obdélník 12"/>
              <p:cNvSpPr/>
              <p:nvPr/>
            </p:nvSpPr>
            <p:spPr>
              <a:xfrm>
                <a:off x="9420225" y="4019550"/>
                <a:ext cx="161925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cs-CZ" sz="1400"/>
              </a:p>
            </p:txBody>
          </p:sp>
        </p:grpSp>
        <p:sp>
          <p:nvSpPr>
            <p:cNvPr id="11" name="TextovéPole 7"/>
            <p:cNvSpPr txBox="1"/>
            <p:nvPr/>
          </p:nvSpPr>
          <p:spPr>
            <a:xfrm>
              <a:off x="11087100" y="4943958"/>
              <a:ext cx="10096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400" dirty="0"/>
            </a:p>
          </p:txBody>
        </p:sp>
      </p:grpSp>
      <p:pic>
        <p:nvPicPr>
          <p:cNvPr id="9" name="Picture 4" descr="Výsledek obrázku pro farmakodynamik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5"/>
          <a:stretch/>
        </p:blipFill>
        <p:spPr bwMode="auto">
          <a:xfrm>
            <a:off x="5771740" y="127891"/>
            <a:ext cx="3078732" cy="15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9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7" y="3219450"/>
            <a:ext cx="566023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6" y="1529516"/>
            <a:ext cx="619482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9892" y="228333"/>
            <a:ext cx="8086635" cy="485775"/>
          </a:xfrm>
        </p:spPr>
        <p:txBody>
          <a:bodyPr/>
          <a:lstStyle/>
          <a:p>
            <a:r>
              <a:rPr lang="cs-CZ" dirty="0"/>
              <a:t>Opakované podávání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945" y="851198"/>
            <a:ext cx="7886700" cy="95082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intra-</a:t>
            </a:r>
            <a:r>
              <a:rPr lang="cs-CZ" altLang="cs-CZ" sz="1800" dirty="0">
                <a:latin typeface="Calibri" panose="020F0502020204030204" pitchFamily="34" charset="0"/>
              </a:rPr>
              <a:t> (opakované </a:t>
            </a:r>
            <a:r>
              <a:rPr lang="cs-CZ" altLang="cs-CZ" sz="1800" dirty="0" err="1">
                <a:latin typeface="Calibri" panose="020F0502020204030204" pitchFamily="34" charset="0"/>
              </a:rPr>
              <a:t>i.v</a:t>
            </a:r>
            <a:r>
              <a:rPr lang="cs-CZ" altLang="cs-CZ" sz="1800" dirty="0">
                <a:latin typeface="Calibri" panose="020F0502020204030204" pitchFamily="34" charset="0"/>
              </a:rPr>
              <a:t>. injekce) i </a:t>
            </a: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extravaskulární</a:t>
            </a:r>
            <a:r>
              <a:rPr lang="cs-CZ" altLang="cs-CZ" sz="1800" dirty="0">
                <a:latin typeface="Calibri" panose="020F0502020204030204" pitchFamily="34" charset="0"/>
              </a:rPr>
              <a:t> (např. per os). 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		rychlost přívodu [mg/min] = Cl x </a:t>
            </a:r>
            <a:r>
              <a:rPr lang="cs-CZ" altLang="cs-CZ" sz="18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Css</a:t>
            </a:r>
            <a:endParaRPr lang="cs-CZ" altLang="cs-CZ" sz="1800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sz="1800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6851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621294" y="2540689"/>
            <a:ext cx="8591911" cy="4749901"/>
          </a:xfrm>
        </p:spPr>
        <p:txBody>
          <a:bodyPr/>
          <a:lstStyle/>
          <a:p>
            <a:pPr>
              <a:buNone/>
            </a:pPr>
            <a:r>
              <a:rPr lang="cs-CZ" altLang="cs-CZ" sz="4800" dirty="0">
                <a:solidFill>
                  <a:srgbClr val="C00000"/>
                </a:solidFill>
                <a:latin typeface="Calibri" panose="020F0502020204030204" pitchFamily="34" charset="0"/>
              </a:rPr>
              <a:t>Děkuji za pozornost!</a:t>
            </a:r>
            <a:endParaRPr lang="cs-CZ" altLang="cs-CZ" sz="4800" dirty="0"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cs-CZ" sz="4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44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44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90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Farmakoekonomika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Porovnání nákladů a přínosů farmakoterapie</a:t>
            </a:r>
          </a:p>
        </p:txBody>
      </p:sp>
      <p:pic>
        <p:nvPicPr>
          <p:cNvPr id="5122" name="Picture 2" descr="Výsledek obrázku pro farmakoekono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6" y="2034590"/>
            <a:ext cx="2860858" cy="28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2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Farmakovigilance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9726"/>
            <a:ext cx="4945299" cy="3263504"/>
          </a:xfrm>
        </p:spPr>
        <p:txBody>
          <a:bodyPr/>
          <a:lstStyle/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dozor nad léčivými přípravky a jejich užíváním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zhodnocení poměru mezi riziky a přínosy léčivého přípravku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poskytování informací zdravotnickým pracovníkům a pacientům</a:t>
            </a:r>
          </a:p>
        </p:txBody>
      </p:sp>
      <p:pic>
        <p:nvPicPr>
          <p:cNvPr id="4098" name="Picture 2" descr="Výsledek obrázku pro riziky a přínosy kreslen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9" y="1529726"/>
            <a:ext cx="3571191" cy="23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80" y="4331565"/>
            <a:ext cx="753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http://www.sukl.cz/nahlasit-nezadouci-ucinek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25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BC_Uvod_do_studia_farmakologie_2019[2019101110441464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SHOWITEMTEXT" val="0"/>
  <p:tag name="ARS_CHARTPARA_SHOWWINDOW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ed_sablona_16×9_cz-1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med_sablona_16×9_cz-1</Template>
  <TotalTime>556</TotalTime>
  <Words>3385</Words>
  <Application>Microsoft Office PowerPoint</Application>
  <PresentationFormat>Předvádění na obrazovce (16:9)</PresentationFormat>
  <Paragraphs>634</Paragraphs>
  <Slides>71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2" baseType="lpstr">
      <vt:lpstr>Arial</vt:lpstr>
      <vt:lpstr>Calibri</vt:lpstr>
      <vt:lpstr>Cambria Math</vt:lpstr>
      <vt:lpstr>Candara</vt:lpstr>
      <vt:lpstr>Georgia</vt:lpstr>
      <vt:lpstr>Symbol</vt:lpstr>
      <vt:lpstr>Tahoma</vt:lpstr>
      <vt:lpstr>Times New Roman</vt:lpstr>
      <vt:lpstr>Times New Roman CE obyčejné</vt:lpstr>
      <vt:lpstr>Wingdings</vt:lpstr>
      <vt:lpstr>med_sablona_16×9_cz-1</vt:lpstr>
      <vt:lpstr>Úvod do studia farmakologie </vt:lpstr>
      <vt:lpstr>Farmakologie – náplň oboru</vt:lpstr>
      <vt:lpstr>Prezentace aplikace PowerPoint</vt:lpstr>
      <vt:lpstr>Obecné farmakologické pojmy - terapie</vt:lpstr>
      <vt:lpstr>Obecné farmakologické pojmy</vt:lpstr>
      <vt:lpstr>Farmakologie ≠ farmacie </vt:lpstr>
      <vt:lpstr>Dvě větve farmakologie</vt:lpstr>
      <vt:lpstr>Farmakoekonomika</vt:lpstr>
      <vt:lpstr>Farmakovigilance</vt:lpstr>
      <vt:lpstr>Farmakogenetika </vt:lpstr>
      <vt:lpstr>Prezentace aplikace PowerPoint</vt:lpstr>
      <vt:lpstr>Obecné farmakologické pojmy</vt:lpstr>
      <vt:lpstr>Základní terminologie</vt:lpstr>
      <vt:lpstr>Prezentace aplikace PowerPoint</vt:lpstr>
      <vt:lpstr>Mezinárodní nechráněný název (INN)</vt:lpstr>
      <vt:lpstr>Klasifikace léčiv - HVLP x IPLP</vt:lpstr>
      <vt:lpstr>Klasifikace léčiv</vt:lpstr>
      <vt:lpstr>ATC klasifikace léčiv</vt:lpstr>
      <vt:lpstr>ATC klasifikace léčiv</vt:lpstr>
      <vt:lpstr>ATC klasifikace léčiv</vt:lpstr>
      <vt:lpstr>Farmakodynamika – mechanismy účinků léčiv</vt:lpstr>
      <vt:lpstr>Mechanizmus účinků léčiv</vt:lpstr>
      <vt:lpstr>Mechanismy účinků léčiv (farmakodynamika)</vt:lpstr>
      <vt:lpstr>1. Nespecifický MÚ</vt:lpstr>
      <vt:lpstr>1. Nespecifický MÚ</vt:lpstr>
      <vt:lpstr>1. Nespecifický MÚ</vt:lpstr>
      <vt:lpstr>1. Nespecifický MÚ</vt:lpstr>
      <vt:lpstr>2. Specifický MÚ</vt:lpstr>
      <vt:lpstr>Receptorové mechanizmy účinku </vt:lpstr>
      <vt:lpstr>Prezentace aplikace PowerPoint</vt:lpstr>
      <vt:lpstr>Prezentace aplikace PowerPoint</vt:lpstr>
      <vt:lpstr>Farmakodynamika – typy ligandů</vt:lpstr>
      <vt:lpstr>Prezentace aplikace PowerPoint</vt:lpstr>
      <vt:lpstr>Desenzitizace receptorů </vt:lpstr>
      <vt:lpstr>Hypersenzitivita receptorů </vt:lpstr>
      <vt:lpstr>Farmakodynamika – změny počtu receptorů</vt:lpstr>
      <vt:lpstr>Rozdělení receptorů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Receptorové mechanismy - shrnutí</vt:lpstr>
      <vt:lpstr>2. Specifický MÚ</vt:lpstr>
      <vt:lpstr>2. Specifický MÚ</vt:lpstr>
      <vt:lpstr>Farmakokinetika</vt:lpstr>
      <vt:lpstr>Vztah ADME a koncentrace léčiva v místě účinku</vt:lpstr>
      <vt:lpstr>Aplikační a eliminační cesty</vt:lpstr>
      <vt:lpstr>Absorpce</vt:lpstr>
      <vt:lpstr>Biologická dostupnost</vt:lpstr>
      <vt:lpstr>Faktory ovlivňující absorpci</vt:lpstr>
      <vt:lpstr>PK – různé formy podání</vt:lpstr>
      <vt:lpstr>Presystémová eliminace, first pass effect</vt:lpstr>
      <vt:lpstr>Distribuce</vt:lpstr>
      <vt:lpstr>Prezentace aplikace PowerPoint</vt:lpstr>
      <vt:lpstr>Prezentace aplikace PowerPoint</vt:lpstr>
      <vt:lpstr>Eliminace</vt:lpstr>
      <vt:lpstr>Eliminace</vt:lpstr>
      <vt:lpstr>Poločas eliminace (t ½)</vt:lpstr>
      <vt:lpstr>Smysl biotransformace</vt:lpstr>
      <vt:lpstr>Dvě fáze biotransformace:</vt:lpstr>
      <vt:lpstr>Exkrece</vt:lpstr>
      <vt:lpstr>Ledviny - hlavní exkreční cesta </vt:lpstr>
      <vt:lpstr>Clearance (CL)</vt:lpstr>
      <vt:lpstr>Exkrece játry</vt:lpstr>
      <vt:lpstr>Dávkování léčiv</vt:lpstr>
      <vt:lpstr>Jednorázové podání</vt:lpstr>
      <vt:lpstr>Kontinuální podávání</vt:lpstr>
      <vt:lpstr>Kontinuální podávání</vt:lpstr>
      <vt:lpstr>Opakované podávání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farmakologie  - základní terminologie - mechanismy účinky léčiv, receptorová teorie - základní principy farmakologie VNS</dc:title>
  <dc:creator>zendulka</dc:creator>
  <cp:lastModifiedBy>Leoš Landa</cp:lastModifiedBy>
  <cp:revision>70</cp:revision>
  <cp:lastPrinted>2018-10-04T12:31:30Z</cp:lastPrinted>
  <dcterms:created xsi:type="dcterms:W3CDTF">2018-08-24T11:46:08Z</dcterms:created>
  <dcterms:modified xsi:type="dcterms:W3CDTF">2019-10-11T08:46:20Z</dcterms:modified>
</cp:coreProperties>
</file>