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88" r:id="rId17"/>
    <p:sldId id="265" r:id="rId18"/>
    <p:sldId id="271" r:id="rId19"/>
    <p:sldId id="273" r:id="rId20"/>
    <p:sldId id="274" r:id="rId21"/>
    <p:sldId id="275" r:id="rId22"/>
    <p:sldId id="276" r:id="rId23"/>
    <p:sldId id="303" r:id="rId24"/>
    <p:sldId id="278" r:id="rId25"/>
    <p:sldId id="279" r:id="rId26"/>
    <p:sldId id="280" r:id="rId27"/>
    <p:sldId id="281" r:id="rId28"/>
    <p:sldId id="282" r:id="rId29"/>
    <p:sldId id="290" r:id="rId30"/>
    <p:sldId id="293" r:id="rId31"/>
    <p:sldId id="292" r:id="rId32"/>
    <p:sldId id="297" r:id="rId33"/>
    <p:sldId id="298" r:id="rId34"/>
    <p:sldId id="299" r:id="rId35"/>
    <p:sldId id="294" r:id="rId36"/>
    <p:sldId id="295" r:id="rId37"/>
    <p:sldId id="301" r:id="rId38"/>
    <p:sldId id="300" r:id="rId39"/>
    <p:sldId id="283" r:id="rId40"/>
    <p:sldId id="284" r:id="rId41"/>
    <p:sldId id="285" r:id="rId42"/>
    <p:sldId id="286" r:id="rId43"/>
    <p:sldId id="287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2F498-5085-4A32-A002-3B2286262BA3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BB36-7913-4EE0-96DC-09F8D2A8A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75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P.B.Medawar</a:t>
            </a:r>
            <a:r>
              <a:rPr lang="cs-CZ" dirty="0" smtClean="0"/>
              <a:t> – britský biolog</a:t>
            </a:r>
          </a:p>
          <a:p>
            <a:r>
              <a:rPr lang="cs-CZ" dirty="0" smtClean="0"/>
              <a:t>Marek Vácha – kněz, teolog, přírodovědec, pedagog a spisovatel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BB36-7913-4EE0-96DC-09F8D2A8A87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29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Carlos </a:t>
            </a:r>
            <a:r>
              <a:rPr lang="cs-CZ" dirty="0" err="1" smtClean="0"/>
              <a:t>Finlay</a:t>
            </a:r>
            <a:r>
              <a:rPr lang="cs-CZ" dirty="0" smtClean="0"/>
              <a:t> – kubánský</a:t>
            </a:r>
            <a:r>
              <a:rPr lang="cs-CZ" baseline="0" dirty="0" smtClean="0"/>
              <a:t> lékař, epidemiolog</a:t>
            </a:r>
            <a:endParaRPr lang="cs-CZ" dirty="0" smtClean="0"/>
          </a:p>
          <a:p>
            <a:r>
              <a:rPr lang="cs-CZ" dirty="0" smtClean="0"/>
              <a:t>Walter </a:t>
            </a:r>
            <a:r>
              <a:rPr lang="cs-CZ" dirty="0" err="1" smtClean="0"/>
              <a:t>Reed</a:t>
            </a:r>
            <a:r>
              <a:rPr lang="cs-CZ" dirty="0" smtClean="0"/>
              <a:t> – americký lékař</a:t>
            </a:r>
          </a:p>
          <a:p>
            <a:r>
              <a:rPr lang="cs-CZ" dirty="0" smtClean="0"/>
              <a:t>40.</a:t>
            </a:r>
            <a:r>
              <a:rPr lang="cs-CZ" baseline="0" dirty="0" smtClean="0"/>
              <a:t> léta 20. století – mohutný rozvoj virologie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BB36-7913-4EE0-96DC-09F8D2A8A87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3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BB36-7913-4EE0-96DC-09F8D2A8A87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61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Poxviry</a:t>
            </a:r>
            <a:r>
              <a:rPr lang="cs-CZ" dirty="0" smtClean="0"/>
              <a:t> – jediné pozorovatelné v běžném elektronovém</a:t>
            </a:r>
            <a:r>
              <a:rPr lang="cs-CZ" baseline="0" dirty="0" smtClean="0"/>
              <a:t> mikroskopu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BB36-7913-4EE0-96DC-09F8D2A8A87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56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Imunofluorescence – jedna složka značena fluorescenčním barvivem, průkaz pomocí fluorescenčního mikroskopu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BB36-7913-4EE0-96DC-09F8D2A8A87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74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Univerzální použití při stanovení protilátek proti virům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BB36-7913-4EE0-96DC-09F8D2A8A87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5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5ABA-AB34-457B-A3C1-98973972A974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954A-8B9B-4F50-97EF-9334769E7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13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5ABA-AB34-457B-A3C1-98973972A974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954A-8B9B-4F50-97EF-9334769E7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09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5ABA-AB34-457B-A3C1-98973972A974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954A-8B9B-4F50-97EF-9334769E7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598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E22F3-86B1-480C-BC4D-C5C28552F0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677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83BE-463D-4B53-9B85-1DF21E9C70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627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5ABA-AB34-457B-A3C1-98973972A974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954A-8B9B-4F50-97EF-9334769E7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94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5ABA-AB34-457B-A3C1-98973972A974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954A-8B9B-4F50-97EF-9334769E7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12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5ABA-AB34-457B-A3C1-98973972A974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954A-8B9B-4F50-97EF-9334769E7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72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5ABA-AB34-457B-A3C1-98973972A974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954A-8B9B-4F50-97EF-9334769E7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39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5ABA-AB34-457B-A3C1-98973972A974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954A-8B9B-4F50-97EF-9334769E7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78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5ABA-AB34-457B-A3C1-98973972A974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954A-8B9B-4F50-97EF-9334769E7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31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5ABA-AB34-457B-A3C1-98973972A974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954A-8B9B-4F50-97EF-9334769E7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4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5ABA-AB34-457B-A3C1-98973972A974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954A-8B9B-4F50-97EF-9334769E7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91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5ABA-AB34-457B-A3C1-98973972A974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954A-8B9B-4F50-97EF-9334769E7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98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z/url?sa=i&amp;rct=j&amp;q=&amp;esrc=s&amp;source=images&amp;cd=&amp;cad=rja&amp;uact=8&amp;ved=0ahUKEwjkoKOs8L3YAhUOLFAKHXRjCnMQjRwIBw&amp;url=http://slideplayer.cz/slide/2338287/&amp;psig=AOvVaw3aVq9QJVbuJ00wyGi-Mrr0&amp;ust=151514025481886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cs-CZ" dirty="0" smtClean="0"/>
              <a:t>Základy lékařské virologie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>
            <a:normAutofit/>
          </a:bodyPr>
          <a:lstStyle/>
          <a:p>
            <a:r>
              <a:rPr lang="cs-CZ" sz="2700" dirty="0" smtClean="0"/>
              <a:t>MUDr. Jana Bednářová, PhD.</a:t>
            </a:r>
          </a:p>
          <a:p>
            <a:r>
              <a:rPr lang="cs-CZ" sz="2700" dirty="0" smtClean="0"/>
              <a:t>Oddělení klinické mikrobiologie</a:t>
            </a:r>
          </a:p>
          <a:p>
            <a:r>
              <a:rPr lang="cs-CZ" sz="2700" dirty="0" smtClean="0"/>
              <a:t>Fakultní nemocnice Brno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6779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Stavba virů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altLang="cs-CZ" sz="2600" b="1" dirty="0">
                <a:solidFill>
                  <a:srgbClr val="0066CC"/>
                </a:solidFill>
              </a:rPr>
              <a:t>virion</a:t>
            </a:r>
            <a:r>
              <a:rPr lang="cs-CZ" altLang="cs-CZ" sz="2600" dirty="0"/>
              <a:t> = virová částice</a:t>
            </a:r>
          </a:p>
          <a:p>
            <a:pPr lvl="1">
              <a:lnSpc>
                <a:spcPct val="90000"/>
              </a:lnSpc>
              <a:buFont typeface="Arial" charset="0"/>
              <a:buChar char="-"/>
            </a:pPr>
            <a:r>
              <a:rPr lang="cs-CZ" altLang="cs-CZ" sz="2600" u="sng" dirty="0"/>
              <a:t>vnitřní část</a:t>
            </a:r>
            <a:r>
              <a:rPr lang="cs-CZ" altLang="cs-CZ" sz="2600" dirty="0"/>
              <a:t> – </a:t>
            </a:r>
            <a:r>
              <a:rPr lang="cs-CZ" altLang="cs-CZ" sz="2600" b="1" dirty="0">
                <a:solidFill>
                  <a:srgbClr val="0066CC"/>
                </a:solidFill>
              </a:rPr>
              <a:t>dřeň</a:t>
            </a:r>
            <a:r>
              <a:rPr lang="cs-CZ" altLang="cs-CZ" sz="2600" dirty="0"/>
              <a:t> neboli </a:t>
            </a:r>
            <a:r>
              <a:rPr lang="cs-CZ" altLang="cs-CZ" sz="2600" b="1" dirty="0">
                <a:solidFill>
                  <a:srgbClr val="0066CC"/>
                </a:solidFill>
              </a:rPr>
              <a:t>nukleoid</a:t>
            </a:r>
            <a:r>
              <a:rPr lang="cs-CZ" altLang="cs-CZ" sz="2600" dirty="0"/>
              <a:t> obsahuje nukleovou kyselinu</a:t>
            </a:r>
          </a:p>
          <a:p>
            <a:pPr lvl="1">
              <a:lnSpc>
                <a:spcPct val="90000"/>
              </a:lnSpc>
              <a:buFont typeface="Arial" charset="0"/>
              <a:buChar char="-"/>
            </a:pPr>
            <a:r>
              <a:rPr lang="cs-CZ" altLang="cs-CZ" sz="2600" u="sng" dirty="0"/>
              <a:t>zevní část</a:t>
            </a:r>
            <a:r>
              <a:rPr lang="cs-CZ" altLang="cs-CZ" sz="2600" dirty="0"/>
              <a:t> – </a:t>
            </a:r>
            <a:r>
              <a:rPr lang="cs-CZ" altLang="cs-CZ" sz="2600" b="1" dirty="0">
                <a:solidFill>
                  <a:srgbClr val="0066CC"/>
                </a:solidFill>
              </a:rPr>
              <a:t>kapsida</a:t>
            </a:r>
            <a:r>
              <a:rPr lang="cs-CZ" altLang="cs-CZ" sz="2600" dirty="0"/>
              <a:t> obsahuje bílkovinu</a:t>
            </a:r>
          </a:p>
          <a:p>
            <a:pPr>
              <a:lnSpc>
                <a:spcPct val="90000"/>
              </a:lnSpc>
            </a:pPr>
            <a:endParaRPr lang="cs-CZ" altLang="cs-CZ" sz="2600" dirty="0"/>
          </a:p>
          <a:p>
            <a:pPr>
              <a:lnSpc>
                <a:spcPct val="90000"/>
              </a:lnSpc>
              <a:buNone/>
            </a:pPr>
            <a:r>
              <a:rPr lang="cs-CZ" altLang="cs-CZ" sz="2600" dirty="0"/>
              <a:t>	nukleoid + kapsida = </a:t>
            </a:r>
            <a:r>
              <a:rPr lang="cs-CZ" altLang="cs-CZ" sz="2600" b="1" dirty="0" err="1">
                <a:solidFill>
                  <a:srgbClr val="0066CC"/>
                </a:solidFill>
              </a:rPr>
              <a:t>nukleokapsida</a:t>
            </a:r>
            <a:r>
              <a:rPr lang="cs-CZ" altLang="cs-CZ" sz="2600" dirty="0">
                <a:solidFill>
                  <a:srgbClr val="0066CC"/>
                </a:solidFill>
              </a:rPr>
              <a:t> </a:t>
            </a:r>
            <a:r>
              <a:rPr lang="cs-CZ" altLang="cs-CZ" sz="2600" dirty="0"/>
              <a:t>(</a:t>
            </a:r>
            <a:r>
              <a:rPr lang="cs-CZ" altLang="cs-CZ" sz="2600" b="1" dirty="0">
                <a:solidFill>
                  <a:srgbClr val="CC0000"/>
                </a:solidFill>
              </a:rPr>
              <a:t>neobalené viry</a:t>
            </a:r>
            <a:r>
              <a:rPr lang="cs-CZ" altLang="cs-CZ" sz="2600" dirty="0"/>
              <a:t>, např. </a:t>
            </a:r>
            <a:r>
              <a:rPr lang="cs-CZ" altLang="cs-CZ" sz="2600" dirty="0" err="1"/>
              <a:t>pikornaviry</a:t>
            </a:r>
            <a:r>
              <a:rPr lang="cs-CZ" altLang="cs-CZ" sz="2600" dirty="0"/>
              <a:t>, adenoviry)</a:t>
            </a:r>
          </a:p>
          <a:p>
            <a:pPr>
              <a:lnSpc>
                <a:spcPct val="90000"/>
              </a:lnSpc>
            </a:pPr>
            <a:endParaRPr lang="cs-CZ" altLang="cs-CZ" sz="2600" dirty="0"/>
          </a:p>
          <a:p>
            <a:pPr>
              <a:lnSpc>
                <a:spcPct val="90000"/>
              </a:lnSpc>
              <a:buNone/>
            </a:pPr>
            <a:r>
              <a:rPr lang="cs-CZ" altLang="cs-CZ" sz="2600" dirty="0"/>
              <a:t>	</a:t>
            </a:r>
            <a:r>
              <a:rPr lang="cs-CZ" altLang="cs-CZ" sz="2600" dirty="0" err="1"/>
              <a:t>nukleokapsida</a:t>
            </a:r>
            <a:r>
              <a:rPr lang="cs-CZ" altLang="cs-CZ" sz="2600" dirty="0"/>
              <a:t> může být uložena ve virovém obalu (</a:t>
            </a:r>
            <a:r>
              <a:rPr lang="cs-CZ" altLang="cs-CZ" sz="2600" b="1" dirty="0">
                <a:solidFill>
                  <a:srgbClr val="CC0000"/>
                </a:solidFill>
              </a:rPr>
              <a:t>obalené viry</a:t>
            </a:r>
            <a:r>
              <a:rPr lang="cs-CZ" altLang="cs-CZ" sz="2600" dirty="0"/>
              <a:t>, např. </a:t>
            </a:r>
            <a:r>
              <a:rPr lang="cs-CZ" altLang="cs-CZ" sz="2600" dirty="0" err="1"/>
              <a:t>herpesviry</a:t>
            </a:r>
            <a:r>
              <a:rPr lang="cs-CZ" altLang="cs-CZ" sz="2600" dirty="0" smtClean="0"/>
              <a:t>)</a:t>
            </a:r>
            <a:endParaRPr lang="cs-CZ" altLang="cs-CZ" sz="2600" dirty="0"/>
          </a:p>
        </p:txBody>
      </p:sp>
      <p:pic>
        <p:nvPicPr>
          <p:cNvPr id="1026" name="Picture 2" descr="C:\Users\27958\Desktop\vir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52" y="404664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Nukleová kyselina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sz="2700" dirty="0" smtClean="0"/>
              <a:t>typ </a:t>
            </a:r>
            <a:r>
              <a:rPr lang="cs-CZ" altLang="cs-CZ" sz="2700" dirty="0"/>
              <a:t>a organizace virového genomu:</a:t>
            </a:r>
          </a:p>
          <a:p>
            <a:pPr lvl="1">
              <a:lnSpc>
                <a:spcPct val="110000"/>
              </a:lnSpc>
            </a:pPr>
            <a:r>
              <a:rPr lang="cs-CZ" altLang="cs-CZ" sz="2700" dirty="0"/>
              <a:t>RNA nebo DNA</a:t>
            </a:r>
          </a:p>
          <a:p>
            <a:pPr lvl="1">
              <a:lnSpc>
                <a:spcPct val="110000"/>
              </a:lnSpc>
            </a:pPr>
            <a:r>
              <a:rPr lang="cs-CZ" altLang="cs-CZ" sz="2700" dirty="0" err="1"/>
              <a:t>jednovláknová</a:t>
            </a:r>
            <a:r>
              <a:rPr lang="cs-CZ" altLang="cs-CZ" sz="2700" dirty="0"/>
              <a:t> nebo dvouvláknová</a:t>
            </a:r>
          </a:p>
          <a:p>
            <a:pPr lvl="1">
              <a:lnSpc>
                <a:spcPct val="110000"/>
              </a:lnSpc>
            </a:pPr>
            <a:r>
              <a:rPr lang="cs-CZ" altLang="cs-CZ" sz="2700" dirty="0"/>
              <a:t>segmentovaná nebo nesegmentovaná</a:t>
            </a:r>
          </a:p>
          <a:p>
            <a:pPr lvl="1">
              <a:lnSpc>
                <a:spcPct val="110000"/>
              </a:lnSpc>
            </a:pPr>
            <a:r>
              <a:rPr lang="cs-CZ" altLang="cs-CZ" sz="2700" dirty="0"/>
              <a:t>lineární nebo </a:t>
            </a:r>
            <a:r>
              <a:rPr lang="cs-CZ" altLang="cs-CZ" sz="2700" dirty="0" smtClean="0"/>
              <a:t>kruhová</a:t>
            </a:r>
            <a:endParaRPr lang="cs-CZ" altLang="cs-CZ" sz="2700" dirty="0"/>
          </a:p>
          <a:p>
            <a:pPr lvl="1">
              <a:lnSpc>
                <a:spcPct val="110000"/>
              </a:lnSpc>
            </a:pPr>
            <a:r>
              <a:rPr lang="cs-CZ" altLang="cs-CZ" sz="2700" dirty="0" err="1"/>
              <a:t>pseudodiploidní</a:t>
            </a:r>
            <a:r>
              <a:rPr lang="cs-CZ" altLang="cs-CZ" sz="2700" dirty="0"/>
              <a:t> genom </a:t>
            </a:r>
            <a:r>
              <a:rPr lang="cs-CZ" altLang="cs-CZ" sz="2700" dirty="0" smtClean="0"/>
              <a:t>(retroviry – dvě shodná pozitivní vlákna RNA)</a:t>
            </a:r>
            <a:endParaRPr lang="cs-CZ" altLang="cs-CZ" sz="2700" dirty="0"/>
          </a:p>
        </p:txBody>
      </p:sp>
    </p:spTree>
    <p:extLst>
      <p:ext uri="{BB962C8B-B14F-4D97-AF65-F5344CB8AC3E}">
        <p14:creationId xmlns:p14="http://schemas.microsoft.com/office/powerpoint/2010/main" val="27356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Kapsida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sz="2700" dirty="0"/>
              <a:t>sestavena z bílkovinných podjednotek neboli </a:t>
            </a:r>
            <a:r>
              <a:rPr lang="cs-CZ" altLang="cs-CZ" sz="2700" b="1" dirty="0" err="1">
                <a:solidFill>
                  <a:srgbClr val="0066CC"/>
                </a:solidFill>
              </a:rPr>
              <a:t>protomer</a:t>
            </a:r>
            <a:r>
              <a:rPr lang="cs-CZ" altLang="cs-CZ" sz="2700" dirty="0"/>
              <a:t> uspořádaných symetricky</a:t>
            </a:r>
          </a:p>
          <a:p>
            <a:pPr lvl="1">
              <a:lnSpc>
                <a:spcPct val="110000"/>
              </a:lnSpc>
              <a:buFont typeface="Arial" charset="0"/>
              <a:buChar char="-"/>
            </a:pPr>
            <a:r>
              <a:rPr lang="cs-CZ" altLang="cs-CZ" sz="2700" dirty="0"/>
              <a:t>kapsida s </a:t>
            </a:r>
            <a:r>
              <a:rPr lang="cs-CZ" altLang="cs-CZ" sz="2700" u="sng" dirty="0"/>
              <a:t>kubickou (</a:t>
            </a:r>
            <a:r>
              <a:rPr lang="cs-CZ" altLang="cs-CZ" sz="2700" u="sng" dirty="0" err="1"/>
              <a:t>ikosaedrální</a:t>
            </a:r>
            <a:r>
              <a:rPr lang="cs-CZ" altLang="cs-CZ" sz="2700" u="sng" dirty="0"/>
              <a:t>) symetrií</a:t>
            </a:r>
            <a:r>
              <a:rPr lang="cs-CZ" altLang="cs-CZ" sz="2700" dirty="0"/>
              <a:t> – tvar dvacetistěnu (např. </a:t>
            </a:r>
            <a:r>
              <a:rPr lang="cs-CZ" altLang="cs-CZ" sz="2700" dirty="0" err="1"/>
              <a:t>herpesviry</a:t>
            </a:r>
            <a:r>
              <a:rPr lang="cs-CZ" altLang="cs-CZ" sz="2700" dirty="0"/>
              <a:t>, adenoviry)</a:t>
            </a:r>
          </a:p>
          <a:p>
            <a:pPr lvl="1">
              <a:lnSpc>
                <a:spcPct val="110000"/>
              </a:lnSpc>
              <a:buFont typeface="Arial" charset="0"/>
              <a:buChar char="-"/>
            </a:pPr>
            <a:r>
              <a:rPr lang="cs-CZ" altLang="cs-CZ" sz="2700" dirty="0"/>
              <a:t>kapsida se </a:t>
            </a:r>
            <a:r>
              <a:rPr lang="cs-CZ" altLang="cs-CZ" sz="2700" u="sng" dirty="0"/>
              <a:t>spirální (</a:t>
            </a:r>
            <a:r>
              <a:rPr lang="cs-CZ" altLang="cs-CZ" sz="2700" u="sng" dirty="0" err="1"/>
              <a:t>helikální</a:t>
            </a:r>
            <a:r>
              <a:rPr lang="cs-CZ" altLang="cs-CZ" sz="2700" u="sng" dirty="0"/>
              <a:t>) symetrií</a:t>
            </a:r>
            <a:r>
              <a:rPr lang="cs-CZ" altLang="cs-CZ" sz="2700" dirty="0"/>
              <a:t> – tvar válce (např. </a:t>
            </a:r>
            <a:r>
              <a:rPr lang="cs-CZ" altLang="cs-CZ" sz="2700" dirty="0" err="1"/>
              <a:t>orthomyxoviry</a:t>
            </a:r>
            <a:r>
              <a:rPr lang="cs-CZ" altLang="cs-CZ" sz="2700" dirty="0"/>
              <a:t>)</a:t>
            </a:r>
          </a:p>
          <a:p>
            <a:pPr lvl="1">
              <a:lnSpc>
                <a:spcPct val="110000"/>
              </a:lnSpc>
              <a:buFont typeface="Arial" charset="0"/>
              <a:buChar char="-"/>
            </a:pPr>
            <a:r>
              <a:rPr lang="cs-CZ" altLang="cs-CZ" sz="2700" dirty="0"/>
              <a:t>kapsida s </a:t>
            </a:r>
            <a:r>
              <a:rPr lang="cs-CZ" altLang="cs-CZ" sz="2700" u="sng" dirty="0"/>
              <a:t>komplexní symetrií</a:t>
            </a:r>
            <a:r>
              <a:rPr lang="cs-CZ" altLang="cs-CZ" sz="2700" dirty="0"/>
              <a:t> – např. bičíkaté fágy, </a:t>
            </a:r>
            <a:r>
              <a:rPr lang="cs-CZ" altLang="cs-CZ" sz="2700" dirty="0" err="1"/>
              <a:t>poxviry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4910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AOMCHCAMBU042CA4FBZKKCAQ0B54ACAAOL4GOCAJCU2FUCACJZ95UCABD6KQBCAXLNUWCCAX3MU8CCAMZP1B9CAMYKAVKCAPBOASACAHUH9KNCAXQ2ONFCAEP67M8CAL6BYVXCAYVRDH4CADL1H5PCAOKDNL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21163"/>
            <a:ext cx="1873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f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73463"/>
            <a:ext cx="223361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SU13DCAOFL3C7CAY5N50OCABEBAS6CAFAEA35CASLXH9PCA8AP0ZKCAM04BE1CA1FKLTICAQ1YSN9CAKJKDKQCA4NMIYNCA2H38BICAHURMTUCAHNVDTRCA12PMHJCAYFFY10CAM3ABBPCAU23Y0XCA7BMOF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81075"/>
            <a:ext cx="1800225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UDS4BCA7Z4ESZCAQ6U27MCAWYVI04CAGJX74HCASUP013CAMS0CJLCAOQG64ACA0VSXKKCA4WARS4CATMC32OCAZKQXQ1CAWI85CCCA1BK2U2CA6B2LN0CA7N4H2TCAYLD2O2CAJUUSIPCA1NCKCOCA731KC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92150"/>
            <a:ext cx="20161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VIOSGCAT9F9LOCAYIZU0JCAW1NRD6CAU2BY3PCASY3W5NCA2CONE6CA3G4RRZCACB42RNCAQXSL4UCAW3IDX2CAF67WNVCA2Y5JCQCAND9YP9CAGY3JD3CAY7CH5VCAXJ8FM9CARX6J3PCA7EKBMCCA2KVMW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280828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WETLTCAS5Z1P0CAUD56NDCABC28VVCADR4F9DCAASXIFYCA3HECG2CAHHPXCLCA949EF0CAGHRWERCA05OU6HCAFN3EXFCAFLOF4DCAV3RMJJCAR6UKOGCABLBY6ACA5WAQP3CAZY7NPICACYZAF1CAL9NVV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2870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4356100" y="6165850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Komplexní symetrie</a:t>
            </a:r>
          </a:p>
        </p:txBody>
      </p: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755650" y="404813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Kubická (ikosaedrální) symetrie</a:t>
            </a:r>
          </a:p>
        </p:txBody>
      </p:sp>
      <p:sp>
        <p:nvSpPr>
          <p:cNvPr id="13322" name="Text Box 16"/>
          <p:cNvSpPr txBox="1">
            <a:spLocks noChangeArrowheads="1"/>
          </p:cNvSpPr>
          <p:nvPr/>
        </p:nvSpPr>
        <p:spPr bwMode="auto">
          <a:xfrm>
            <a:off x="684213" y="299720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Spirální (helikální) symetrie</a:t>
            </a:r>
          </a:p>
        </p:txBody>
      </p:sp>
    </p:spTree>
    <p:extLst>
      <p:ext uri="{BB962C8B-B14F-4D97-AF65-F5344CB8AC3E}">
        <p14:creationId xmlns:p14="http://schemas.microsoft.com/office/powerpoint/2010/main" val="26562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Třídění virů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110000"/>
              </a:lnSpc>
              <a:buFontTx/>
              <a:buAutoNum type="alphaLcParenR"/>
            </a:pPr>
            <a:r>
              <a:rPr lang="cs-CZ" altLang="cs-CZ" sz="2600" dirty="0"/>
              <a:t>dle povahy hostitele: viry bakterií (bakteriofágy), kvasinek, prvoků, rostlin, hmyzu, obratlovců</a:t>
            </a:r>
          </a:p>
          <a:p>
            <a:pPr marL="609600" indent="-609600">
              <a:lnSpc>
                <a:spcPct val="110000"/>
              </a:lnSpc>
              <a:buFontTx/>
              <a:buAutoNum type="alphaLcParenR"/>
            </a:pPr>
            <a:r>
              <a:rPr lang="cs-CZ" altLang="cs-CZ" sz="2600" dirty="0"/>
              <a:t>dle přítomnosti obalu: neobalené viry, obalené viry</a:t>
            </a:r>
          </a:p>
          <a:p>
            <a:pPr marL="609600" indent="-609600">
              <a:lnSpc>
                <a:spcPct val="110000"/>
              </a:lnSpc>
              <a:buFontTx/>
              <a:buAutoNum type="alphaLcParenR"/>
            </a:pPr>
            <a:r>
              <a:rPr lang="cs-CZ" altLang="cs-CZ" sz="2600" dirty="0"/>
              <a:t>dle charakteru genomu: RNA viry, DNA viry</a:t>
            </a:r>
          </a:p>
          <a:p>
            <a:pPr marL="609600" indent="-609600">
              <a:lnSpc>
                <a:spcPct val="110000"/>
              </a:lnSpc>
              <a:buFontTx/>
              <a:buAutoNum type="alphaLcParenR"/>
            </a:pPr>
            <a:r>
              <a:rPr lang="cs-CZ" altLang="cs-CZ" sz="2600" dirty="0"/>
              <a:t>dle symetrie kapsidy: viry s </a:t>
            </a:r>
            <a:r>
              <a:rPr lang="cs-CZ" altLang="cs-CZ" sz="2600" dirty="0" err="1"/>
              <a:t>ikosaedrální</a:t>
            </a:r>
            <a:r>
              <a:rPr lang="cs-CZ" altLang="cs-CZ" sz="2600" dirty="0"/>
              <a:t> symetrií, </a:t>
            </a:r>
            <a:r>
              <a:rPr lang="cs-CZ" altLang="cs-CZ" sz="2600" dirty="0" err="1"/>
              <a:t>helikální</a:t>
            </a:r>
            <a:r>
              <a:rPr lang="cs-CZ" altLang="cs-CZ" sz="2600" dirty="0"/>
              <a:t> symetrií, komplexní </a:t>
            </a:r>
            <a:r>
              <a:rPr lang="cs-CZ" altLang="cs-CZ" sz="2600" dirty="0" smtClean="0"/>
              <a:t>symetrií</a:t>
            </a:r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9226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Názvosloví virů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dirty="0" smtClean="0"/>
              <a:t>viry nemají oficiální latinské </a:t>
            </a:r>
            <a:r>
              <a:rPr lang="cs-CZ" sz="2700" dirty="0" err="1" smtClean="0"/>
              <a:t>dvoujmenné</a:t>
            </a:r>
            <a:r>
              <a:rPr lang="cs-CZ" sz="2700" dirty="0" smtClean="0"/>
              <a:t> názvy</a:t>
            </a:r>
          </a:p>
          <a:p>
            <a:r>
              <a:rPr lang="cs-CZ" sz="2700" dirty="0"/>
              <a:t>v</a:t>
            </a:r>
            <a:r>
              <a:rPr lang="cs-CZ" sz="2700" dirty="0" smtClean="0"/>
              <a:t>irové čeledi – název končí koncovkou -</a:t>
            </a:r>
            <a:r>
              <a:rPr lang="cs-CZ" sz="2700" i="1" dirty="0" err="1" smtClean="0"/>
              <a:t>viridae</a:t>
            </a:r>
            <a:endParaRPr lang="cs-CZ" sz="2700" i="1" dirty="0" smtClean="0"/>
          </a:p>
          <a:p>
            <a:r>
              <a:rPr lang="cs-CZ" sz="2700" dirty="0"/>
              <a:t>v</a:t>
            </a:r>
            <a:r>
              <a:rPr lang="cs-CZ" sz="2700" dirty="0" smtClean="0"/>
              <a:t>irové podčeledi – koncovka </a:t>
            </a:r>
            <a:r>
              <a:rPr lang="cs-CZ" sz="2700" i="1" dirty="0" smtClean="0"/>
              <a:t>-</a:t>
            </a:r>
            <a:r>
              <a:rPr lang="cs-CZ" sz="2700" i="1" dirty="0" err="1" smtClean="0"/>
              <a:t>virinae</a:t>
            </a:r>
            <a:endParaRPr lang="cs-CZ" sz="2700" i="1" dirty="0" smtClean="0"/>
          </a:p>
          <a:p>
            <a:r>
              <a:rPr lang="cs-CZ" sz="2700" dirty="0"/>
              <a:t>v</a:t>
            </a:r>
            <a:r>
              <a:rPr lang="cs-CZ" sz="2700" dirty="0" smtClean="0"/>
              <a:t>irové rody – koncovka </a:t>
            </a:r>
            <a:r>
              <a:rPr lang="cs-CZ" sz="2700" i="1" dirty="0" smtClean="0"/>
              <a:t>–virus</a:t>
            </a:r>
          </a:p>
          <a:p>
            <a:r>
              <a:rPr lang="cs-CZ" sz="2700" dirty="0"/>
              <a:t>v</a:t>
            </a:r>
            <a:r>
              <a:rPr lang="cs-CZ" sz="2700" dirty="0" smtClean="0"/>
              <a:t>irový druh není jednoznačně definován, používají se vžité názvy</a:t>
            </a:r>
          </a:p>
          <a:p>
            <a:r>
              <a:rPr lang="cs-CZ" sz="2700" dirty="0"/>
              <a:t>p</a:t>
            </a:r>
            <a:r>
              <a:rPr lang="cs-CZ" sz="2700" dirty="0" smtClean="0"/>
              <a:t>říklad: čeleď </a:t>
            </a:r>
            <a:r>
              <a:rPr lang="cs-CZ" sz="2700" i="1" dirty="0" err="1" smtClean="0"/>
              <a:t>Herpesviridae</a:t>
            </a:r>
            <a:r>
              <a:rPr lang="cs-CZ" sz="2700" dirty="0" smtClean="0"/>
              <a:t>, podčeleď </a:t>
            </a:r>
            <a:r>
              <a:rPr lang="cs-CZ" sz="2700" i="1" dirty="0" err="1" smtClean="0"/>
              <a:t>Alphaherpesvirinae</a:t>
            </a:r>
            <a:r>
              <a:rPr lang="cs-CZ" sz="2700" dirty="0" smtClean="0"/>
              <a:t>, rod </a:t>
            </a:r>
            <a:r>
              <a:rPr lang="cs-CZ" sz="2700" i="1" dirty="0" err="1" smtClean="0"/>
              <a:t>Simplexvirus</a:t>
            </a:r>
            <a:r>
              <a:rPr lang="cs-CZ" sz="2700" dirty="0" smtClean="0"/>
              <a:t>, druh lidský </a:t>
            </a:r>
            <a:r>
              <a:rPr lang="cs-CZ" sz="2700" dirty="0" err="1" smtClean="0"/>
              <a:t>herpesvirus</a:t>
            </a:r>
            <a:r>
              <a:rPr lang="cs-CZ" sz="2700" dirty="0" smtClean="0"/>
              <a:t> 1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6539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Virové infekce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h</a:t>
            </a:r>
            <a:r>
              <a:rPr lang="cs-CZ" sz="2700" dirty="0" smtClean="0"/>
              <a:t>epatitidy: HAV, HBV, HCV, HDV, HEV</a:t>
            </a:r>
          </a:p>
          <a:p>
            <a:r>
              <a:rPr lang="cs-CZ" sz="2700" dirty="0"/>
              <a:t>h</a:t>
            </a:r>
            <a:r>
              <a:rPr lang="cs-CZ" sz="2700" dirty="0" smtClean="0"/>
              <a:t>erpetické viry: HSV, VZV, CMV, EBV, HHV6…</a:t>
            </a:r>
          </a:p>
          <a:p>
            <a:r>
              <a:rPr lang="cs-CZ" sz="2700" dirty="0" err="1"/>
              <a:t>n</a:t>
            </a:r>
            <a:r>
              <a:rPr lang="cs-CZ" sz="2700" dirty="0" err="1" smtClean="0"/>
              <a:t>euroviry</a:t>
            </a:r>
            <a:r>
              <a:rPr lang="cs-CZ" sz="2700" dirty="0" smtClean="0"/>
              <a:t>: virus klíšťové encefalitidy, enteroviry, virus vztekliny…</a:t>
            </a:r>
          </a:p>
          <a:p>
            <a:r>
              <a:rPr lang="cs-CZ" sz="2700" dirty="0"/>
              <a:t>r</a:t>
            </a:r>
            <a:r>
              <a:rPr lang="cs-CZ" sz="2700" dirty="0" smtClean="0"/>
              <a:t>espirační viry: viry chřipky, adenoviry, </a:t>
            </a:r>
            <a:r>
              <a:rPr lang="cs-CZ" sz="2700" dirty="0" err="1" smtClean="0"/>
              <a:t>rhinoviry</a:t>
            </a:r>
            <a:r>
              <a:rPr lang="cs-CZ" sz="2700" dirty="0" smtClean="0"/>
              <a:t>, </a:t>
            </a:r>
            <a:r>
              <a:rPr lang="cs-CZ" sz="2700" dirty="0" err="1" smtClean="0"/>
              <a:t>koronaviry</a:t>
            </a:r>
            <a:r>
              <a:rPr lang="cs-CZ" sz="2700" dirty="0" smtClean="0"/>
              <a:t>…</a:t>
            </a:r>
          </a:p>
          <a:p>
            <a:r>
              <a:rPr lang="cs-CZ" sz="2700" dirty="0"/>
              <a:t>v</a:t>
            </a:r>
            <a:r>
              <a:rPr lang="cs-CZ" sz="2700" dirty="0" smtClean="0"/>
              <a:t>irové gastroenteritidy: </a:t>
            </a:r>
            <a:r>
              <a:rPr lang="cs-CZ" sz="2700" dirty="0" err="1" smtClean="0"/>
              <a:t>rotaviry</a:t>
            </a:r>
            <a:r>
              <a:rPr lang="cs-CZ" sz="2700" dirty="0" smtClean="0"/>
              <a:t>, </a:t>
            </a:r>
            <a:r>
              <a:rPr lang="cs-CZ" sz="2700" dirty="0" err="1" smtClean="0"/>
              <a:t>kaliciviry</a:t>
            </a:r>
            <a:r>
              <a:rPr lang="cs-CZ" sz="2700" dirty="0" smtClean="0"/>
              <a:t>, </a:t>
            </a:r>
            <a:r>
              <a:rPr lang="cs-CZ" sz="2700" dirty="0" err="1" smtClean="0"/>
              <a:t>astroviry</a:t>
            </a:r>
            <a:r>
              <a:rPr lang="cs-CZ" sz="2700" dirty="0" smtClean="0"/>
              <a:t>…</a:t>
            </a:r>
          </a:p>
          <a:p>
            <a:r>
              <a:rPr lang="cs-CZ" sz="2700" dirty="0"/>
              <a:t>v</a:t>
            </a:r>
            <a:r>
              <a:rPr lang="cs-CZ" sz="2700" dirty="0" smtClean="0"/>
              <a:t>irus příušnic, </a:t>
            </a:r>
            <a:r>
              <a:rPr lang="cs-CZ" sz="2700" dirty="0" err="1" smtClean="0"/>
              <a:t>zarděněk</a:t>
            </a:r>
            <a:r>
              <a:rPr lang="cs-CZ" sz="2700" dirty="0" smtClean="0"/>
              <a:t>, spalniček, HIV, aj.</a:t>
            </a:r>
          </a:p>
        </p:txBody>
      </p:sp>
    </p:spTree>
    <p:extLst>
      <p:ext uri="{BB962C8B-B14F-4D97-AF65-F5344CB8AC3E}">
        <p14:creationId xmlns:p14="http://schemas.microsoft.com/office/powerpoint/2010/main" val="29919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3762" y="1896878"/>
            <a:ext cx="3384375" cy="428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619250" y="1341438"/>
            <a:ext cx="6049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Velikost virů: 20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pikornaviry</a:t>
            </a:r>
            <a:r>
              <a:rPr lang="cs-CZ" altLang="cs-CZ" sz="2000" dirty="0"/>
              <a:t>) – 300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poxviry</a:t>
            </a:r>
            <a:r>
              <a:rPr lang="cs-CZ" alt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43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Virologické vyšetřovací metody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	a) přímý průkaz</a:t>
            </a:r>
          </a:p>
          <a:p>
            <a:pPr marL="0" indent="0">
              <a:buNone/>
            </a:pPr>
            <a:r>
              <a:rPr lang="cs-CZ" dirty="0" smtClean="0"/>
              <a:t>	b) nepřímý průkaz (průkaz serologický)</a:t>
            </a:r>
            <a:endParaRPr lang="cs-CZ" dirty="0"/>
          </a:p>
        </p:txBody>
      </p:sp>
      <p:pic>
        <p:nvPicPr>
          <p:cNvPr id="4" name="Picture 5" descr="D:\dia_hub_hpv_new_1280p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" b="7966"/>
          <a:stretch/>
        </p:blipFill>
        <p:spPr bwMode="auto">
          <a:xfrm>
            <a:off x="0" y="4557860"/>
            <a:ext cx="9144000" cy="23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Přímý průkaz virů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dirty="0" smtClean="0"/>
              <a:t>ve vyšetřovaném vzorku lze prokazovat:</a:t>
            </a:r>
          </a:p>
          <a:p>
            <a:endParaRPr lang="cs-CZ" sz="27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700" dirty="0" smtClean="0"/>
              <a:t>morfologicky typické částice (elektronová mikroskopie)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700" dirty="0" smtClean="0"/>
              <a:t>antigeny (serologické metody)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700" dirty="0" smtClean="0"/>
              <a:t>virové nukleové kyseliny (molekulárně biologické metody)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700" dirty="0" smtClean="0"/>
              <a:t>infekční agens (izolace viru na vhodných objektech)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1374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Klinická mikrobiologie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700" dirty="0" smtClean="0"/>
              <a:t>mikrobiologie = věda o mikrobech</a:t>
            </a:r>
          </a:p>
          <a:p>
            <a:pPr lvl="1">
              <a:buFont typeface="Wingdings" pitchFamily="2" charset="2"/>
              <a:buChar char="ü"/>
            </a:pPr>
            <a:r>
              <a:rPr lang="cs-CZ" altLang="cs-CZ" sz="2400" dirty="0" smtClean="0"/>
              <a:t>viry a </a:t>
            </a:r>
            <a:r>
              <a:rPr lang="cs-CZ" altLang="cs-CZ" sz="2400" dirty="0" err="1" smtClean="0"/>
              <a:t>priony</a:t>
            </a:r>
            <a:r>
              <a:rPr lang="cs-CZ" altLang="cs-CZ" sz="2400" dirty="0" smtClean="0"/>
              <a:t> - virologie</a:t>
            </a:r>
          </a:p>
          <a:p>
            <a:pPr lvl="1">
              <a:buFont typeface="Wingdings" pitchFamily="2" charset="2"/>
              <a:buChar char="ü"/>
            </a:pPr>
            <a:r>
              <a:rPr lang="cs-CZ" altLang="cs-CZ" sz="2400" dirty="0" smtClean="0"/>
              <a:t>bakterie - bakteriologie</a:t>
            </a:r>
          </a:p>
          <a:p>
            <a:pPr lvl="1">
              <a:buFont typeface="Wingdings" pitchFamily="2" charset="2"/>
              <a:buChar char="ü"/>
            </a:pPr>
            <a:r>
              <a:rPr lang="cs-CZ" altLang="cs-CZ" sz="2400" dirty="0" smtClean="0"/>
              <a:t>kvasinky a plísně - mykologie</a:t>
            </a:r>
          </a:p>
          <a:p>
            <a:pPr lvl="1">
              <a:buFont typeface="Wingdings" pitchFamily="2" charset="2"/>
              <a:buChar char="ü"/>
            </a:pPr>
            <a:r>
              <a:rPr lang="cs-CZ" altLang="cs-CZ" sz="2400" dirty="0" smtClean="0"/>
              <a:t>paraziti - parazitologie</a:t>
            </a:r>
          </a:p>
          <a:p>
            <a:endParaRPr lang="cs-CZ" altLang="cs-CZ" sz="2800" dirty="0" smtClean="0"/>
          </a:p>
          <a:p>
            <a:r>
              <a:rPr lang="cs-CZ" altLang="cs-CZ" sz="2700" dirty="0" smtClean="0"/>
              <a:t>klinická mikrobiologie se zabývá etiologií, patogenezí a imunogenezí onemocnění vyvolaných mikroby</a:t>
            </a:r>
          </a:p>
        </p:txBody>
      </p:sp>
      <p:sp>
        <p:nvSpPr>
          <p:cNvPr id="4" name="Ovál 3"/>
          <p:cNvSpPr/>
          <p:nvPr/>
        </p:nvSpPr>
        <p:spPr>
          <a:xfrm>
            <a:off x="1187624" y="2060848"/>
            <a:ext cx="30963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5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Mikroskopický průkaz virů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e</a:t>
            </a:r>
            <a:r>
              <a:rPr lang="cs-CZ" sz="2700" dirty="0" smtClean="0"/>
              <a:t>lektronová mikroskopie</a:t>
            </a:r>
          </a:p>
          <a:p>
            <a:r>
              <a:rPr lang="cs-CZ" altLang="cs-CZ" sz="2700" dirty="0" smtClean="0"/>
              <a:t>1933: sestrojen elektronový mikroskop na Vysoké škole technické v Berlíně</a:t>
            </a:r>
          </a:p>
          <a:p>
            <a:r>
              <a:rPr lang="cs-CZ" altLang="cs-CZ" sz="2700" dirty="0" smtClean="0"/>
              <a:t>1939</a:t>
            </a:r>
            <a:r>
              <a:rPr lang="cs-CZ" altLang="cs-CZ" sz="2700" dirty="0"/>
              <a:t>: první </a:t>
            </a:r>
            <a:r>
              <a:rPr lang="cs-CZ" altLang="cs-CZ" sz="2700" dirty="0" err="1"/>
              <a:t>elektronoptické</a:t>
            </a:r>
            <a:r>
              <a:rPr lang="cs-CZ" altLang="cs-CZ" sz="2700" dirty="0"/>
              <a:t> snímky viru mozaikové choroby </a:t>
            </a:r>
            <a:r>
              <a:rPr lang="cs-CZ" altLang="cs-CZ" sz="2700" dirty="0" smtClean="0"/>
              <a:t>tabáku</a:t>
            </a:r>
          </a:p>
          <a:p>
            <a:r>
              <a:rPr lang="cs-CZ" sz="2700" dirty="0" smtClean="0"/>
              <a:t>technika negativního kontrastu</a:t>
            </a:r>
            <a:endParaRPr lang="cs-CZ" sz="2700" dirty="0"/>
          </a:p>
        </p:txBody>
      </p:sp>
      <p:pic>
        <p:nvPicPr>
          <p:cNvPr id="4" name="Picture 4" descr="1168f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347864" y="5685329"/>
            <a:ext cx="2520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 err="1">
                <a:latin typeface="+mn-lt"/>
              </a:rPr>
              <a:t>Elektronoptický</a:t>
            </a:r>
            <a:r>
              <a:rPr lang="cs-CZ" altLang="cs-CZ" sz="1600" dirty="0">
                <a:latin typeface="+mn-lt"/>
              </a:rPr>
              <a:t> snímek viru mozaikové choroby tabáku</a:t>
            </a:r>
          </a:p>
        </p:txBody>
      </p:sp>
    </p:spTree>
    <p:extLst>
      <p:ext uri="{BB962C8B-B14F-4D97-AF65-F5344CB8AC3E}">
        <p14:creationId xmlns:p14="http://schemas.microsoft.com/office/powerpoint/2010/main" val="2050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Průkaz virových antigenů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dirty="0" err="1"/>
              <a:t>i</a:t>
            </a:r>
            <a:r>
              <a:rPr lang="cs-CZ" sz="2700" dirty="0" err="1" smtClean="0"/>
              <a:t>munoenzymatické</a:t>
            </a:r>
            <a:r>
              <a:rPr lang="cs-CZ" sz="2700" dirty="0" smtClean="0"/>
              <a:t> metody – ELISA, např. průkaz </a:t>
            </a:r>
            <a:r>
              <a:rPr lang="cs-CZ" sz="2700" dirty="0" err="1" smtClean="0"/>
              <a:t>HBsAg</a:t>
            </a:r>
            <a:r>
              <a:rPr lang="cs-CZ" sz="2700" dirty="0" smtClean="0"/>
              <a:t>, </a:t>
            </a:r>
            <a:r>
              <a:rPr lang="cs-CZ" sz="2700" dirty="0" err="1" smtClean="0"/>
              <a:t>HBeAg</a:t>
            </a:r>
            <a:endParaRPr lang="cs-CZ" sz="2700" dirty="0" smtClean="0"/>
          </a:p>
          <a:p>
            <a:r>
              <a:rPr lang="cs-CZ" sz="2700" dirty="0"/>
              <a:t>p</a:t>
            </a:r>
            <a:r>
              <a:rPr lang="cs-CZ" sz="2700" dirty="0" smtClean="0"/>
              <a:t>římá imunofluorescence – fluorescenční mikroskopie, např. průkaz antigenů respiračních virů</a:t>
            </a:r>
          </a:p>
          <a:p>
            <a:r>
              <a:rPr lang="cs-CZ" sz="2700" dirty="0"/>
              <a:t>l</a:t>
            </a:r>
            <a:r>
              <a:rPr lang="cs-CZ" sz="2700" dirty="0" smtClean="0"/>
              <a:t>atexová aglutinace – např. průkaz </a:t>
            </a:r>
            <a:r>
              <a:rPr lang="cs-CZ" sz="2700" dirty="0" err="1" smtClean="0"/>
              <a:t>rotavirových</a:t>
            </a:r>
            <a:r>
              <a:rPr lang="cs-CZ" sz="2700" dirty="0" smtClean="0"/>
              <a:t> a adenovirových antigenů ve stolici</a:t>
            </a:r>
            <a:endParaRPr lang="cs-CZ" sz="2700" dirty="0"/>
          </a:p>
        </p:txBody>
      </p:sp>
      <p:pic>
        <p:nvPicPr>
          <p:cNvPr id="3074" name="Picture 2" descr="C:\Users\27958\Desktop\Plasmatec_Products_Latex-serology-tests-im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r="9450"/>
          <a:stretch/>
        </p:blipFill>
        <p:spPr bwMode="auto">
          <a:xfrm>
            <a:off x="5364088" y="4605881"/>
            <a:ext cx="2660073" cy="17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2080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87" y="4544811"/>
            <a:ext cx="2664296" cy="19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3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Průkaz virových nukleových kyselin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sz="2700" dirty="0"/>
              <a:t>polymerázová řetězová reakce</a:t>
            </a:r>
          </a:p>
          <a:p>
            <a:pPr>
              <a:lnSpc>
                <a:spcPct val="110000"/>
              </a:lnSpc>
            </a:pPr>
            <a:r>
              <a:rPr lang="cs-CZ" altLang="cs-CZ" sz="2700" dirty="0"/>
              <a:t>přímý průkaz NK </a:t>
            </a:r>
            <a:r>
              <a:rPr lang="cs-CZ" altLang="cs-CZ" sz="2700" dirty="0" smtClean="0"/>
              <a:t>virů (RNA nebo DNA)</a:t>
            </a:r>
            <a:endParaRPr lang="cs-CZ" altLang="cs-CZ" sz="2700" dirty="0"/>
          </a:p>
          <a:p>
            <a:pPr>
              <a:lnSpc>
                <a:spcPct val="110000"/>
              </a:lnSpc>
            </a:pPr>
            <a:r>
              <a:rPr lang="cs-CZ" altLang="cs-CZ" sz="2700" dirty="0"/>
              <a:t>různé modifikace</a:t>
            </a:r>
          </a:p>
          <a:p>
            <a:pPr>
              <a:lnSpc>
                <a:spcPct val="110000"/>
              </a:lnSpc>
            </a:pPr>
            <a:r>
              <a:rPr lang="cs-CZ" altLang="cs-CZ" sz="2700" u="sng" dirty="0"/>
              <a:t>výhody:</a:t>
            </a:r>
            <a:r>
              <a:rPr lang="cs-CZ" altLang="cs-CZ" sz="2700" dirty="0"/>
              <a:t> vysoká specificita, </a:t>
            </a:r>
            <a:r>
              <a:rPr lang="cs-CZ" altLang="cs-CZ" sz="2700" dirty="0" smtClean="0"/>
              <a:t>rychlost, možnost detekce více agens současně (multiplexní PCR)</a:t>
            </a:r>
            <a:endParaRPr lang="cs-CZ" altLang="cs-CZ" sz="2700" dirty="0"/>
          </a:p>
          <a:p>
            <a:pPr>
              <a:lnSpc>
                <a:spcPct val="110000"/>
              </a:lnSpc>
            </a:pPr>
            <a:r>
              <a:rPr lang="cs-CZ" altLang="cs-CZ" sz="2700" u="sng" dirty="0"/>
              <a:t>nevýhody:</a:t>
            </a:r>
            <a:r>
              <a:rPr lang="cs-CZ" altLang="cs-CZ" sz="2700" dirty="0"/>
              <a:t> vysoká cena, přístrojové vybavení, riziko kontaminace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2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Výstupy vyšetření </a:t>
            </a:r>
            <a:r>
              <a:rPr lang="cs-CZ" sz="4000" dirty="0" err="1" smtClean="0"/>
              <a:t>real-time</a:t>
            </a:r>
            <a:r>
              <a:rPr lang="cs-CZ" sz="4000" dirty="0" smtClean="0"/>
              <a:t> PCR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3528392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Jednotlivá vyšetření</a:t>
            </a:r>
          </a:p>
          <a:p>
            <a:pPr lvl="1">
              <a:buClr>
                <a:schemeClr val="accent1"/>
              </a:buClr>
            </a:pPr>
            <a:endParaRPr lang="cs-CZ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Multiplex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038600" cy="229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7193"/>
            <a:ext cx="62960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2916238" y="620713"/>
            <a:ext cx="3529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PCR – příklady </a:t>
            </a:r>
            <a:r>
              <a:rPr lang="cs-CZ" altLang="cs-CZ" sz="2000" dirty="0" err="1">
                <a:latin typeface="+mn-lt"/>
              </a:rPr>
              <a:t>termocyclerů</a:t>
            </a:r>
            <a:endParaRPr lang="cs-CZ" altLang="cs-CZ" sz="2000" dirty="0">
              <a:latin typeface="+mn-lt"/>
            </a:endParaRPr>
          </a:p>
        </p:txBody>
      </p:sp>
      <p:pic>
        <p:nvPicPr>
          <p:cNvPr id="26627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44675"/>
            <a:ext cx="27352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C:\Users\27958\Desktop\big-rotorg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r="6107"/>
          <a:stretch>
            <a:fillRect/>
          </a:stretch>
        </p:blipFill>
        <p:spPr bwMode="auto">
          <a:xfrm>
            <a:off x="1149350" y="1844675"/>
            <a:ext cx="2990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C:\Users\27958\Desktop\smart-cycler-syst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498975"/>
            <a:ext cx="199231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4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Princip PCR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sz="2700" dirty="0"/>
              <a:t>opakované cykly tří jednoduchých reakcí:</a:t>
            </a:r>
          </a:p>
          <a:p>
            <a:pPr lvl="1">
              <a:lnSpc>
                <a:spcPct val="110000"/>
              </a:lnSpc>
            </a:pPr>
            <a:r>
              <a:rPr lang="cs-CZ" altLang="cs-CZ" sz="2700" dirty="0"/>
              <a:t>denaturace </a:t>
            </a:r>
            <a:r>
              <a:rPr lang="cs-CZ" altLang="cs-CZ" sz="2700" dirty="0" err="1"/>
              <a:t>dvojšroubovice</a:t>
            </a:r>
            <a:r>
              <a:rPr lang="cs-CZ" altLang="cs-CZ" sz="2700" dirty="0"/>
              <a:t> hledané DNA na dvě izolovaná vlákna (94 °C)</a:t>
            </a:r>
          </a:p>
          <a:p>
            <a:pPr lvl="1">
              <a:lnSpc>
                <a:spcPct val="110000"/>
              </a:lnSpc>
            </a:pPr>
            <a:r>
              <a:rPr lang="cs-CZ" altLang="cs-CZ" sz="2700" dirty="0" err="1"/>
              <a:t>annealing</a:t>
            </a:r>
            <a:r>
              <a:rPr lang="cs-CZ" altLang="cs-CZ" sz="2700" dirty="0"/>
              <a:t> - připojení dvou krátkých syntetických nukleotidů (</a:t>
            </a:r>
            <a:r>
              <a:rPr lang="cs-CZ" altLang="cs-CZ" sz="2700" dirty="0" err="1"/>
              <a:t>primery</a:t>
            </a:r>
            <a:r>
              <a:rPr lang="cs-CZ" altLang="cs-CZ" sz="2700" dirty="0"/>
              <a:t>) na tato vlákna (54 – 65 °C)</a:t>
            </a:r>
          </a:p>
          <a:p>
            <a:pPr lvl="1">
              <a:lnSpc>
                <a:spcPct val="110000"/>
              </a:lnSpc>
            </a:pPr>
            <a:r>
              <a:rPr lang="cs-CZ" altLang="cs-CZ" sz="2700" dirty="0"/>
              <a:t>prodlužování </a:t>
            </a:r>
            <a:r>
              <a:rPr lang="cs-CZ" altLang="cs-CZ" sz="2700" dirty="0" err="1"/>
              <a:t>primerů</a:t>
            </a:r>
            <a:r>
              <a:rPr lang="cs-CZ" altLang="cs-CZ" sz="2700" dirty="0"/>
              <a:t> v přítomnosti vhodných reakčních složek a enzymu </a:t>
            </a:r>
            <a:r>
              <a:rPr lang="cs-CZ" altLang="cs-CZ" sz="2700" i="1" dirty="0" err="1"/>
              <a:t>Taq</a:t>
            </a:r>
            <a:r>
              <a:rPr lang="cs-CZ" altLang="cs-CZ" sz="2700" dirty="0" err="1"/>
              <a:t>-polymerasy</a:t>
            </a:r>
            <a:r>
              <a:rPr lang="cs-CZ" altLang="cs-CZ" sz="2700" dirty="0"/>
              <a:t> za vzniku dvou kopií hledané DNA (72 °C</a:t>
            </a:r>
            <a:r>
              <a:rPr lang="cs-CZ" altLang="cs-CZ" sz="2700" dirty="0" smtClean="0"/>
              <a:t>)</a:t>
            </a:r>
            <a:endParaRPr lang="cs-CZ" altLang="cs-CZ" sz="2700" dirty="0"/>
          </a:p>
        </p:txBody>
      </p:sp>
    </p:spTree>
    <p:extLst>
      <p:ext uri="{BB962C8B-B14F-4D97-AF65-F5344CB8AC3E}">
        <p14:creationId xmlns:p14="http://schemas.microsoft.com/office/powerpoint/2010/main" val="16789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pcranimatie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766888"/>
            <a:ext cx="5715000" cy="286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9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Izolace viru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504483"/>
            <a:ext cx="8229600" cy="4525963"/>
          </a:xfrm>
        </p:spPr>
        <p:txBody>
          <a:bodyPr>
            <a:normAutofit/>
          </a:bodyPr>
          <a:lstStyle/>
          <a:p>
            <a:r>
              <a:rPr lang="cs-CZ" sz="2700" dirty="0"/>
              <a:t>p</a:t>
            </a:r>
            <a:r>
              <a:rPr lang="cs-CZ" sz="2700" dirty="0" smtClean="0"/>
              <a:t>růkaz infekčního agens na vhodných objektech: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 smtClean="0"/>
              <a:t>pokusná zvířata – bílá myš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/>
              <a:t>k</a:t>
            </a:r>
            <a:r>
              <a:rPr lang="cs-CZ" sz="2500" dirty="0" smtClean="0"/>
              <a:t>uřecí zárodky – očkování viru do </a:t>
            </a:r>
            <a:r>
              <a:rPr lang="cs-CZ" sz="2500" dirty="0" err="1" smtClean="0"/>
              <a:t>amnia</a:t>
            </a:r>
            <a:r>
              <a:rPr lang="cs-CZ" sz="2500" dirty="0" smtClean="0"/>
              <a:t>, alantois, na </a:t>
            </a:r>
            <a:r>
              <a:rPr lang="cs-CZ" sz="2500" dirty="0" err="1" smtClean="0"/>
              <a:t>chorioalantoidní</a:t>
            </a:r>
            <a:r>
              <a:rPr lang="cs-CZ" sz="2500" dirty="0" smtClean="0"/>
              <a:t> membránu, do žloutkového vaku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/>
              <a:t>t</a:t>
            </a:r>
            <a:r>
              <a:rPr lang="cs-CZ" sz="2500" dirty="0" smtClean="0"/>
              <a:t>káňové (buněčné) kultury – primární kultury opičích ledvin, buněčné linie buněk </a:t>
            </a:r>
            <a:r>
              <a:rPr lang="cs-CZ" sz="2500" dirty="0" err="1" smtClean="0"/>
              <a:t>HeLa</a:t>
            </a:r>
            <a:r>
              <a:rPr lang="cs-CZ" sz="2500" dirty="0" smtClean="0"/>
              <a:t>, Hep-2, Vero, diploidní kmeny z buněk </a:t>
            </a:r>
            <a:r>
              <a:rPr lang="cs-CZ" sz="2500" dirty="0" err="1" smtClean="0"/>
              <a:t>emryonálních</a:t>
            </a:r>
            <a:r>
              <a:rPr lang="cs-CZ" sz="2500" dirty="0" smtClean="0"/>
              <a:t> plic</a:t>
            </a:r>
          </a:p>
        </p:txBody>
      </p:sp>
      <p:pic>
        <p:nvPicPr>
          <p:cNvPr id="2050" name="Picture 2" descr="C:\Users\27958\Desktop\My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85184"/>
            <a:ext cx="1888490" cy="131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7958\Desktop\19-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5772"/>
          <a:stretch/>
        </p:blipFill>
        <p:spPr bwMode="auto">
          <a:xfrm>
            <a:off x="3779911" y="5085184"/>
            <a:ext cx="1385055" cy="12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27958\Desktop\a_bunecne-kultu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5074275"/>
            <a:ext cx="2205277" cy="127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Nepřímý průkaz virů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cs-CZ" altLang="cs-CZ" sz="2700" dirty="0"/>
              <a:t>= průkaz specifických protilátek neboli průkaz serologický</a:t>
            </a:r>
          </a:p>
          <a:p>
            <a:pPr>
              <a:lnSpc>
                <a:spcPct val="110000"/>
              </a:lnSpc>
              <a:buNone/>
            </a:pPr>
            <a:endParaRPr lang="cs-CZ" altLang="cs-CZ" sz="2700" dirty="0"/>
          </a:p>
          <a:p>
            <a:pPr>
              <a:lnSpc>
                <a:spcPct val="110000"/>
              </a:lnSpc>
            </a:pPr>
            <a:r>
              <a:rPr lang="cs-CZ" altLang="cs-CZ" sz="2700" dirty="0"/>
              <a:t>serologické reakce – reakce mezi antigeny a protilátkami </a:t>
            </a:r>
            <a:r>
              <a:rPr lang="cs-CZ" altLang="cs-CZ" sz="2700" i="1" dirty="0"/>
              <a:t>in </a:t>
            </a:r>
            <a:r>
              <a:rPr lang="cs-CZ" altLang="cs-CZ" sz="2700" i="1" dirty="0" smtClean="0"/>
              <a:t>vitro</a:t>
            </a:r>
          </a:p>
          <a:p>
            <a:pPr>
              <a:lnSpc>
                <a:spcPct val="110000"/>
              </a:lnSpc>
            </a:pPr>
            <a:r>
              <a:rPr lang="cs-CZ" altLang="cs-CZ" sz="2700" dirty="0"/>
              <a:t>p</a:t>
            </a:r>
            <a:r>
              <a:rPr lang="cs-CZ" altLang="cs-CZ" sz="2700" dirty="0" smtClean="0"/>
              <a:t>oužití v diagnostice virových infekcí a některých bakteriálních infekcí (obtížně kultivovatelné bakterie)</a:t>
            </a:r>
            <a:endParaRPr lang="cs-CZ" altLang="cs-CZ" sz="2700" i="1" dirty="0"/>
          </a:p>
          <a:p>
            <a:pPr>
              <a:lnSpc>
                <a:spcPct val="110000"/>
              </a:lnSpc>
            </a:pPr>
            <a:r>
              <a:rPr lang="cs-CZ" altLang="cs-CZ" sz="2700" u="sng" dirty="0" smtClean="0"/>
              <a:t>materiál</a:t>
            </a:r>
            <a:r>
              <a:rPr lang="cs-CZ" altLang="cs-CZ" sz="2700" u="sng" dirty="0"/>
              <a:t>:</a:t>
            </a:r>
            <a:r>
              <a:rPr lang="cs-CZ" altLang="cs-CZ" sz="2700" dirty="0"/>
              <a:t> 5 - 7 ml srážlivé krve, </a:t>
            </a:r>
            <a:r>
              <a:rPr lang="cs-CZ" altLang="cs-CZ" sz="2700" dirty="0" err="1"/>
              <a:t>likvor</a:t>
            </a:r>
            <a:r>
              <a:rPr lang="cs-CZ" altLang="cs-CZ" sz="2700" dirty="0"/>
              <a:t>, synoviální </a:t>
            </a:r>
            <a:r>
              <a:rPr lang="cs-CZ" altLang="cs-CZ" sz="2700" dirty="0" smtClean="0"/>
              <a:t>tekutina</a:t>
            </a:r>
            <a:endParaRPr lang="cs-CZ" altLang="cs-CZ" sz="2700" dirty="0"/>
          </a:p>
        </p:txBody>
      </p:sp>
    </p:spTree>
    <p:extLst>
      <p:ext uri="{BB962C8B-B14F-4D97-AF65-F5344CB8AC3E}">
        <p14:creationId xmlns:p14="http://schemas.microsoft.com/office/powerpoint/2010/main" val="7438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Protilátky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700" dirty="0" smtClean="0"/>
              <a:t>imunoglobuliny schopné specificky se vázat na antigen</a:t>
            </a:r>
          </a:p>
          <a:p>
            <a:pPr eaLnBrk="1" hangingPunct="1"/>
            <a:r>
              <a:rPr lang="cs-CZ" altLang="cs-CZ" sz="2700" dirty="0" smtClean="0"/>
              <a:t>tvořeny plazmatickými buňkami (vznik aktivací  B lymfocytů)</a:t>
            </a:r>
          </a:p>
          <a:p>
            <a:pPr eaLnBrk="1" hangingPunct="1"/>
            <a:r>
              <a:rPr lang="cs-CZ" altLang="cs-CZ" sz="2700" dirty="0" smtClean="0"/>
              <a:t>třídy imunoglobulinů: </a:t>
            </a:r>
            <a:r>
              <a:rPr lang="cs-CZ" altLang="cs-CZ" sz="2700" dirty="0" err="1" smtClean="0"/>
              <a:t>IgG</a:t>
            </a:r>
            <a:r>
              <a:rPr lang="cs-CZ" altLang="cs-CZ" sz="2700" dirty="0" smtClean="0"/>
              <a:t>, </a:t>
            </a:r>
            <a:r>
              <a:rPr lang="cs-CZ" altLang="cs-CZ" sz="2700" dirty="0" err="1" smtClean="0"/>
              <a:t>IgM</a:t>
            </a:r>
            <a:r>
              <a:rPr lang="cs-CZ" altLang="cs-CZ" sz="2700" dirty="0" smtClean="0"/>
              <a:t>, </a:t>
            </a:r>
            <a:r>
              <a:rPr lang="cs-CZ" altLang="cs-CZ" sz="2700" dirty="0" err="1" smtClean="0"/>
              <a:t>IgA</a:t>
            </a:r>
            <a:r>
              <a:rPr lang="cs-CZ" altLang="cs-CZ" sz="2700" dirty="0" smtClean="0"/>
              <a:t>, </a:t>
            </a:r>
            <a:r>
              <a:rPr lang="cs-CZ" altLang="cs-CZ" sz="2700" dirty="0" err="1" smtClean="0"/>
              <a:t>IgD</a:t>
            </a:r>
            <a:r>
              <a:rPr lang="cs-CZ" altLang="cs-CZ" sz="2700" dirty="0" smtClean="0"/>
              <a:t>, </a:t>
            </a:r>
            <a:r>
              <a:rPr lang="cs-CZ" altLang="cs-CZ" sz="2700" dirty="0" err="1" smtClean="0"/>
              <a:t>IgE</a:t>
            </a:r>
            <a:endParaRPr lang="cs-CZ" altLang="cs-CZ" sz="2700" dirty="0" smtClean="0"/>
          </a:p>
        </p:txBody>
      </p:sp>
      <p:pic>
        <p:nvPicPr>
          <p:cNvPr id="23556" name="Picture 6" descr="imunoglobuliny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16113"/>
            <a:ext cx="3754438" cy="3903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9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Definice viru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700" dirty="0" smtClean="0"/>
              <a:t>lat. </a:t>
            </a:r>
            <a:r>
              <a:rPr lang="cs-CZ" altLang="cs-CZ" sz="2700" i="1" dirty="0" smtClean="0"/>
              <a:t>virus</a:t>
            </a:r>
            <a:r>
              <a:rPr lang="cs-CZ" altLang="cs-CZ" sz="2700" dirty="0" smtClean="0"/>
              <a:t> – „šťáva, jed“, v lékařské terminologii „infekční činitel“</a:t>
            </a:r>
          </a:p>
          <a:p>
            <a:r>
              <a:rPr lang="cs-CZ" sz="2500" dirty="0" smtClean="0"/>
              <a:t>„Virus je špatná zpráva zabalená do bílkoviny“ (</a:t>
            </a:r>
            <a:r>
              <a:rPr lang="cs-CZ" sz="2500" i="1" dirty="0" smtClean="0"/>
              <a:t>Sir Peter Brian </a:t>
            </a:r>
            <a:r>
              <a:rPr lang="cs-CZ" sz="2500" i="1" dirty="0" err="1" smtClean="0"/>
              <a:t>Medawar</a:t>
            </a:r>
            <a:r>
              <a:rPr lang="cs-CZ" sz="2500" i="1" dirty="0" smtClean="0"/>
              <a:t>, nositel Nobelovy ceny za fyziologii a lékařství v roce 1960</a:t>
            </a:r>
            <a:r>
              <a:rPr lang="cs-CZ" sz="2500" dirty="0" smtClean="0"/>
              <a:t>)</a:t>
            </a:r>
          </a:p>
          <a:p>
            <a:r>
              <a:rPr lang="cs-CZ" sz="2500" dirty="0" smtClean="0"/>
              <a:t>„Viry můžeme s trochou nadsázky definovat jako Tolkienovy </a:t>
            </a:r>
            <a:r>
              <a:rPr lang="cs-CZ" sz="2500" dirty="0" err="1" smtClean="0"/>
              <a:t>Nazguly</a:t>
            </a:r>
            <a:r>
              <a:rPr lang="cs-CZ" sz="2500" dirty="0" smtClean="0"/>
              <a:t>, bytosti ani živé, ani mrtvé, pohybující se v zemi nikoho, na frontě mezi životem a neživotem.“ (</a:t>
            </a:r>
            <a:r>
              <a:rPr lang="cs-CZ" sz="2500" i="1" dirty="0" smtClean="0"/>
              <a:t>Marek </a:t>
            </a:r>
            <a:r>
              <a:rPr lang="cs-CZ" sz="2500" i="1" dirty="0" err="1" smtClean="0"/>
              <a:t>Orko</a:t>
            </a:r>
            <a:r>
              <a:rPr lang="cs-CZ" sz="2500" i="1" dirty="0" smtClean="0"/>
              <a:t> Vácha, Tančící skály, 2003</a:t>
            </a:r>
            <a:r>
              <a:rPr lang="cs-CZ" sz="25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53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Dynamika tvorby protilátek</a:t>
            </a:r>
            <a:r>
              <a:rPr lang="cs-CZ" altLang="cs-CZ" dirty="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 err="1" smtClean="0">
                <a:solidFill>
                  <a:schemeClr val="accent2"/>
                </a:solidFill>
              </a:rPr>
              <a:t>IgM</a:t>
            </a:r>
            <a:r>
              <a:rPr lang="cs-CZ" altLang="cs-CZ" sz="2800" dirty="0" smtClean="0"/>
              <a:t> – první protilátky, přetrvávají týden až několik měsíců, svědčí pro čerstvou infekci</a:t>
            </a:r>
          </a:p>
          <a:p>
            <a:pPr eaLnBrk="1" hangingPunct="1"/>
            <a:r>
              <a:rPr lang="cs-CZ" altLang="cs-CZ" sz="2800" b="1" dirty="0" err="1" smtClean="0">
                <a:solidFill>
                  <a:schemeClr val="accent2"/>
                </a:solidFill>
              </a:rPr>
              <a:t>IgA</a:t>
            </a:r>
            <a:r>
              <a:rPr lang="cs-CZ" altLang="cs-CZ" sz="2800" dirty="0" smtClean="0"/>
              <a:t> – přetrvávají o něco déle, svědčí pro čerstvou nebo nedávnou infekci</a:t>
            </a:r>
          </a:p>
          <a:p>
            <a:r>
              <a:rPr lang="cs-CZ" altLang="cs-CZ" sz="2800" b="1" dirty="0" err="1">
                <a:solidFill>
                  <a:schemeClr val="accent2"/>
                </a:solidFill>
              </a:rPr>
              <a:t>IgG</a:t>
            </a:r>
            <a:r>
              <a:rPr lang="cs-CZ" altLang="cs-CZ" sz="2800" dirty="0"/>
              <a:t> – nejvyšší hladina měsíc po začátku onemocnění, mohou přetrvávat </a:t>
            </a:r>
            <a:r>
              <a:rPr lang="cs-CZ" altLang="cs-CZ" sz="2800" dirty="0" smtClean="0"/>
              <a:t>roky</a:t>
            </a:r>
            <a:endParaRPr lang="cs-CZ" altLang="cs-CZ" sz="2800" dirty="0"/>
          </a:p>
        </p:txBody>
      </p:sp>
      <p:pic>
        <p:nvPicPr>
          <p:cNvPr id="23556" name="irc_mi" descr="Výsledek obrázku pro dynamika jednotlivých tříd protilát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21146" r="2444"/>
          <a:stretch>
            <a:fillRect/>
          </a:stretch>
        </p:blipFill>
        <p:spPr bwMode="auto">
          <a:xfrm>
            <a:off x="5436096" y="4365104"/>
            <a:ext cx="313531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1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Přehled serologických metod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45259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altLang="cs-CZ" sz="2700" dirty="0" smtClean="0"/>
              <a:t>Precipitace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z="2700" dirty="0" smtClean="0"/>
              <a:t>Aglutinace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z="2700" dirty="0" smtClean="0"/>
              <a:t>Komplement fixační reakce (KFR)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z="2700" dirty="0" smtClean="0"/>
              <a:t>Reakce se značenými složkami:</a:t>
            </a:r>
          </a:p>
          <a:p>
            <a:pPr marL="990600" lvl="1" indent="-533400" eaLnBrk="1" hangingPunct="1">
              <a:buFontTx/>
              <a:buNone/>
            </a:pPr>
            <a:r>
              <a:rPr lang="cs-CZ" altLang="cs-CZ" sz="2700" dirty="0" smtClean="0"/>
              <a:t>   		- imunofluorescence</a:t>
            </a:r>
          </a:p>
          <a:p>
            <a:pPr marL="990600" lvl="1" indent="-533400" eaLnBrk="1" hangingPunct="1">
              <a:buFontTx/>
              <a:buNone/>
            </a:pPr>
            <a:r>
              <a:rPr lang="cs-CZ" altLang="cs-CZ" sz="2700" dirty="0" smtClean="0"/>
              <a:t>   		- enzymová </a:t>
            </a:r>
            <a:r>
              <a:rPr lang="cs-CZ" altLang="cs-CZ" sz="2700" dirty="0" err="1" smtClean="0"/>
              <a:t>imunoanalýza</a:t>
            </a:r>
            <a:endParaRPr lang="cs-CZ" altLang="cs-CZ" sz="2700" dirty="0" smtClean="0"/>
          </a:p>
          <a:p>
            <a:pPr marL="990600" lvl="1" indent="-533400" eaLnBrk="1" hangingPunct="1">
              <a:buFontTx/>
              <a:buNone/>
            </a:pPr>
            <a:r>
              <a:rPr lang="cs-CZ" altLang="cs-CZ" sz="2700" dirty="0" smtClean="0"/>
              <a:t>   		- Western </a:t>
            </a:r>
            <a:r>
              <a:rPr lang="cs-CZ" altLang="cs-CZ" sz="2700" dirty="0" err="1" smtClean="0"/>
              <a:t>blot</a:t>
            </a:r>
            <a:r>
              <a:rPr lang="cs-CZ" altLang="cs-CZ" sz="2700" dirty="0" smtClean="0"/>
              <a:t> (</a:t>
            </a:r>
            <a:r>
              <a:rPr lang="cs-CZ" altLang="cs-CZ" sz="2700" dirty="0" err="1" smtClean="0"/>
              <a:t>imunoblot</a:t>
            </a:r>
            <a:r>
              <a:rPr lang="cs-CZ" altLang="cs-CZ" sz="2700" dirty="0" smtClean="0"/>
              <a:t>)</a:t>
            </a:r>
            <a:endParaRPr lang="cs-CZ" altLang="cs-CZ" sz="2800" dirty="0" smtClean="0"/>
          </a:p>
          <a:p>
            <a:pPr marL="609600" indent="-609600" eaLnBrk="1" hangingPunct="1"/>
            <a:endParaRPr lang="cs-CZ" altLang="cs-CZ" dirty="0" smtClean="0"/>
          </a:p>
          <a:p>
            <a:pPr marL="609600" indent="-609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71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Precipitace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700" dirty="0" smtClean="0"/>
              <a:t>antigen koloidní povahy</a:t>
            </a:r>
          </a:p>
          <a:p>
            <a:pPr eaLnBrk="1" hangingPunct="1"/>
            <a:r>
              <a:rPr lang="cs-CZ" altLang="cs-CZ" sz="2700" dirty="0" smtClean="0"/>
              <a:t>precipitační neboli vločkovací testy na lues</a:t>
            </a:r>
          </a:p>
          <a:p>
            <a:pPr eaLnBrk="1" hangingPunct="1"/>
            <a:r>
              <a:rPr lang="cs-CZ" altLang="cs-CZ" sz="2700" dirty="0" smtClean="0"/>
              <a:t>VDRL, RRR, RPR</a:t>
            </a:r>
          </a:p>
          <a:p>
            <a:pPr eaLnBrk="1" hangingPunct="1">
              <a:buFontTx/>
              <a:buNone/>
            </a:pPr>
            <a:r>
              <a:rPr lang="cs-CZ" altLang="cs-CZ" sz="2700" dirty="0" smtClean="0"/>
              <a:t>	</a:t>
            </a:r>
          </a:p>
          <a:p>
            <a:pPr eaLnBrk="1" hangingPunct="1">
              <a:buFontTx/>
              <a:buNone/>
            </a:pPr>
            <a:r>
              <a:rPr lang="cs-CZ" altLang="cs-CZ" sz="2700" dirty="0" smtClean="0"/>
              <a:t>	</a:t>
            </a:r>
            <a:r>
              <a:rPr lang="cs-CZ" altLang="cs-CZ" sz="2700" dirty="0" err="1" smtClean="0"/>
              <a:t>kardiolipin</a:t>
            </a:r>
            <a:r>
              <a:rPr lang="cs-CZ" altLang="cs-CZ" sz="2700" dirty="0" smtClean="0"/>
              <a:t> + protilátky v séru	      precipitace</a:t>
            </a:r>
          </a:p>
        </p:txBody>
      </p:sp>
      <p:pic>
        <p:nvPicPr>
          <p:cNvPr id="6148" name="Picture 4" descr="P528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/>
          <a:stretch>
            <a:fillRect/>
          </a:stretch>
        </p:blipFill>
        <p:spPr bwMode="auto">
          <a:xfrm>
            <a:off x="3203848" y="4365624"/>
            <a:ext cx="28082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5076056" y="3717032"/>
            <a:ext cx="43204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9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Aglutinace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cs-CZ" altLang="cs-CZ" sz="2700" dirty="0" smtClean="0"/>
              <a:t>antigen korpuskulární povahy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700" dirty="0" smtClean="0"/>
              <a:t>antigen + hledaná protilátka       viditelný shluk (</a:t>
            </a:r>
            <a:r>
              <a:rPr lang="cs-CZ" altLang="cs-CZ" sz="2700" dirty="0" err="1" smtClean="0"/>
              <a:t>aglutinát</a:t>
            </a:r>
            <a:r>
              <a:rPr lang="cs-CZ" altLang="cs-CZ" sz="2700" dirty="0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700" dirty="0" smtClean="0"/>
              <a:t>průkaz protilátek např. u salmonelózy, </a:t>
            </a:r>
            <a:r>
              <a:rPr lang="cs-CZ" altLang="cs-CZ" sz="2700" dirty="0" err="1" smtClean="0"/>
              <a:t>yersiniózy</a:t>
            </a:r>
            <a:r>
              <a:rPr lang="cs-CZ" altLang="cs-CZ" sz="2700" dirty="0" smtClean="0"/>
              <a:t>, listeriózy, tularémie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2339752" y="3356992"/>
            <a:ext cx="3613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7" name="Picture 5" descr="P20800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57" y="1600200"/>
            <a:ext cx="37358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Komplement fixační reakce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002588" cy="49244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altLang="cs-CZ" sz="2000" dirty="0" smtClean="0"/>
              <a:t>	</a:t>
            </a:r>
            <a:endParaRPr lang="cs-CZ" altLang="cs-CZ" sz="2800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sz="2700" dirty="0" smtClean="0"/>
              <a:t>komplex antigen + hledaná protilátka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700" dirty="0" smtClean="0"/>
              <a:t>komplement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700" dirty="0" smtClean="0"/>
              <a:t>indikátorový neboli hemolytický systém (beraní erytrocyty senzibilizované králičí protilátkou)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cs-CZ" altLang="cs-CZ" sz="280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cs-CZ" altLang="cs-CZ" sz="240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altLang="cs-CZ" sz="2400" b="1" dirty="0" smtClean="0">
                <a:solidFill>
                  <a:srgbClr val="FF0000"/>
                </a:solidFill>
              </a:rPr>
              <a:t>zábrana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hemolýzy	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     </a:t>
            </a:r>
            <a:r>
              <a:rPr lang="cs-CZ" altLang="cs-CZ" sz="2400" b="1" dirty="0" smtClean="0"/>
              <a:t>hemolýza</a:t>
            </a:r>
            <a:endParaRPr lang="cs-CZ" altLang="cs-CZ" sz="2400" b="1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altLang="cs-CZ" sz="2400" b="1" dirty="0" smtClean="0">
                <a:solidFill>
                  <a:srgbClr val="FF0000"/>
                </a:solidFill>
              </a:rPr>
              <a:t>pozitivní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reakce	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     </a:t>
            </a:r>
            <a:r>
              <a:rPr lang="cs-CZ" altLang="cs-CZ" sz="2400" b="1" dirty="0" smtClean="0"/>
              <a:t>negativní </a:t>
            </a:r>
            <a:r>
              <a:rPr lang="cs-CZ" altLang="cs-CZ" sz="2400" b="1" dirty="0" smtClean="0"/>
              <a:t>reakce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1403648" y="4292600"/>
            <a:ext cx="1368425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419872" y="4292599"/>
            <a:ext cx="1223963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" name="Picture 3" descr="C:\Documents and Settings\op\Plocha\petra\přednášky\foto lab\clip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68" y="4437112"/>
            <a:ext cx="2791594" cy="18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Imunofluorescence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2700" dirty="0" smtClean="0"/>
              <a:t>jedna složka značena fluorescenčním barvivem, průkaz pomocí fluorescenčního mikroskopu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700" u="sng" dirty="0" smtClean="0"/>
              <a:t>přímá</a:t>
            </a:r>
            <a:r>
              <a:rPr lang="cs-CZ" altLang="cs-CZ" sz="2700" dirty="0" smtClean="0"/>
              <a:t> – průkaz antigenu</a:t>
            </a:r>
            <a:endParaRPr lang="cs-CZ" altLang="cs-CZ" sz="2700" u="sng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sz="2700" u="sng" dirty="0" smtClean="0"/>
              <a:t>nepřímá</a:t>
            </a:r>
            <a:r>
              <a:rPr lang="cs-CZ" altLang="cs-CZ" sz="2700" dirty="0" smtClean="0"/>
              <a:t> – průkaz protilátek</a:t>
            </a:r>
          </a:p>
          <a:p>
            <a:pPr eaLnBrk="1" hangingPunct="1">
              <a:buFontTx/>
              <a:buNone/>
            </a:pPr>
            <a:endParaRPr lang="cs-CZ" altLang="cs-CZ" dirty="0" smtClean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843808" y="5886021"/>
            <a:ext cx="25920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+mn-lt"/>
              </a:rPr>
              <a:t>Nepřímá imunofluorescence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+mn-lt"/>
              </a:rPr>
              <a:t>- protilátky proti </a:t>
            </a:r>
            <a:r>
              <a:rPr lang="cs-CZ" altLang="cs-CZ" sz="1600" dirty="0" smtClean="0">
                <a:latin typeface="+mn-lt"/>
              </a:rPr>
              <a:t>HHV6</a:t>
            </a:r>
            <a:endParaRPr lang="cs-CZ" altLang="cs-CZ" sz="1600" i="1" dirty="0">
              <a:latin typeface="+mn-lt"/>
            </a:endParaRPr>
          </a:p>
        </p:txBody>
      </p:sp>
      <p:pic>
        <p:nvPicPr>
          <p:cNvPr id="1026" name="Picture 2" descr="Výsledek obrázku pro imunofluorescence hhv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2088" r="13986" b="1678"/>
          <a:stretch/>
        </p:blipFill>
        <p:spPr bwMode="auto">
          <a:xfrm>
            <a:off x="5508104" y="3284984"/>
            <a:ext cx="3182120" cy="31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3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Enzymová </a:t>
            </a:r>
            <a:r>
              <a:rPr lang="cs-CZ" altLang="cs-CZ" sz="4000" dirty="0" err="1" smtClean="0"/>
              <a:t>imunoanalýza</a:t>
            </a:r>
            <a:endParaRPr lang="cs-CZ" altLang="cs-CZ" sz="4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</a:pPr>
            <a:r>
              <a:rPr lang="cs-CZ" altLang="cs-CZ" sz="2700" dirty="0" smtClean="0"/>
              <a:t>jedna složka značena enzymem, který rozloží přidaný substrát za vzniku barevného produktu</a:t>
            </a:r>
          </a:p>
          <a:p>
            <a:pPr eaLnBrk="1" hangingPunct="1">
              <a:lnSpc>
                <a:spcPct val="105000"/>
              </a:lnSpc>
            </a:pPr>
            <a:r>
              <a:rPr lang="cs-CZ" altLang="cs-CZ" sz="2700" dirty="0"/>
              <a:t>v</a:t>
            </a:r>
            <a:r>
              <a:rPr lang="cs-CZ" altLang="cs-CZ" sz="2700" dirty="0" smtClean="0"/>
              <a:t>ýsledek: barevná reakce</a:t>
            </a:r>
          </a:p>
          <a:p>
            <a:pPr eaLnBrk="1" hangingPunct="1">
              <a:lnSpc>
                <a:spcPct val="105000"/>
              </a:lnSpc>
            </a:pPr>
            <a:r>
              <a:rPr lang="cs-CZ" altLang="cs-CZ" sz="2700" dirty="0"/>
              <a:t>h</a:t>
            </a:r>
            <a:r>
              <a:rPr lang="cs-CZ" altLang="cs-CZ" sz="2700" dirty="0" smtClean="0"/>
              <a:t>odnocení: měření absorbance</a:t>
            </a:r>
          </a:p>
          <a:p>
            <a:pPr eaLnBrk="1" hangingPunct="1">
              <a:lnSpc>
                <a:spcPct val="105000"/>
              </a:lnSpc>
            </a:pPr>
            <a:r>
              <a:rPr lang="cs-CZ" altLang="cs-CZ" sz="2700" u="sng" dirty="0" smtClean="0"/>
              <a:t>ELISA</a:t>
            </a:r>
            <a:r>
              <a:rPr lang="cs-CZ" altLang="cs-CZ" sz="2700" dirty="0" smtClean="0"/>
              <a:t> (enzyme-</a:t>
            </a:r>
            <a:r>
              <a:rPr lang="cs-CZ" altLang="cs-CZ" sz="2700" dirty="0" err="1" smtClean="0"/>
              <a:t>linked</a:t>
            </a:r>
            <a:r>
              <a:rPr lang="cs-CZ" altLang="cs-CZ" sz="2700" dirty="0" smtClean="0"/>
              <a:t> </a:t>
            </a:r>
            <a:r>
              <a:rPr lang="cs-CZ" altLang="cs-CZ" sz="2700" dirty="0" err="1" smtClean="0"/>
              <a:t>immunosorbent</a:t>
            </a:r>
            <a:r>
              <a:rPr lang="cs-CZ" altLang="cs-CZ" sz="2700" dirty="0" smtClean="0"/>
              <a:t> </a:t>
            </a:r>
            <a:r>
              <a:rPr lang="cs-CZ" altLang="cs-CZ" sz="2700" dirty="0" err="1" smtClean="0"/>
              <a:t>assay</a:t>
            </a:r>
            <a:r>
              <a:rPr lang="cs-CZ" altLang="cs-CZ" sz="2700" dirty="0" smtClean="0"/>
              <a:t>)</a:t>
            </a:r>
          </a:p>
        </p:txBody>
      </p:sp>
      <p:pic>
        <p:nvPicPr>
          <p:cNvPr id="4098" name="Picture 2" descr="Výsledek obrázku pro EL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996332" cy="19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Western </a:t>
            </a:r>
            <a:r>
              <a:rPr lang="cs-CZ" sz="4000" dirty="0" err="1" smtClean="0"/>
              <a:t>blot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a</a:t>
            </a:r>
            <a:r>
              <a:rPr lang="cs-CZ" sz="2700" dirty="0" smtClean="0"/>
              <a:t>ntigen rozdělený na jednotlivé polypeptidy dle molekulové hmotnosti na nitrocelulózovém pásku</a:t>
            </a:r>
          </a:p>
          <a:p>
            <a:r>
              <a:rPr lang="cs-CZ" sz="2700" dirty="0"/>
              <a:t>v</a:t>
            </a:r>
            <a:r>
              <a:rPr lang="cs-CZ" sz="2700" dirty="0" smtClean="0"/>
              <a:t>azba hledaných protilátek ze séra na příslušné antigenní frakce</a:t>
            </a:r>
          </a:p>
          <a:p>
            <a:r>
              <a:rPr lang="cs-CZ" sz="2700" dirty="0"/>
              <a:t>v</a:t>
            </a:r>
            <a:r>
              <a:rPr lang="cs-CZ" sz="2700" dirty="0" smtClean="0"/>
              <a:t>ýsledná reakce – barevný proužek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Picture 6" descr="WB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23800"/>
            <a:ext cx="2057581" cy="339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5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Automatizace serologických vyšetření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700" dirty="0"/>
              <a:t>a</a:t>
            </a:r>
            <a:r>
              <a:rPr lang="cs-CZ" sz="2700" dirty="0" smtClean="0"/>
              <a:t>nalyzátory na principu chemiluminiscenční nebo </a:t>
            </a:r>
            <a:r>
              <a:rPr lang="cs-CZ" sz="2700" dirty="0" err="1" smtClean="0"/>
              <a:t>elektrochemiluminiscenční</a:t>
            </a:r>
            <a:r>
              <a:rPr lang="cs-CZ" sz="2700" dirty="0" smtClean="0"/>
              <a:t> </a:t>
            </a:r>
            <a:r>
              <a:rPr lang="cs-CZ" sz="2700" dirty="0" err="1" smtClean="0"/>
              <a:t>imunoanalýzy</a:t>
            </a:r>
            <a:endParaRPr lang="cs-CZ" sz="2700" dirty="0" smtClean="0"/>
          </a:p>
          <a:p>
            <a:r>
              <a:rPr lang="cs-CZ" sz="2700" u="sng" dirty="0"/>
              <a:t>v</a:t>
            </a:r>
            <a:r>
              <a:rPr lang="cs-CZ" sz="2700" u="sng" dirty="0" smtClean="0"/>
              <a:t>ýhody: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/>
              <a:t>r</a:t>
            </a:r>
            <a:r>
              <a:rPr lang="cs-CZ" sz="2500" dirty="0" smtClean="0"/>
              <a:t>ychlost vyšetření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/>
              <a:t>k</a:t>
            </a:r>
            <a:r>
              <a:rPr lang="cs-CZ" sz="2500" dirty="0" smtClean="0"/>
              <a:t>linická senzitivita, specificita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/>
              <a:t>m</a:t>
            </a:r>
            <a:r>
              <a:rPr lang="cs-CZ" sz="2500" dirty="0" smtClean="0"/>
              <a:t>ožnost předřazení vzorků (</a:t>
            </a:r>
            <a:r>
              <a:rPr lang="cs-CZ" sz="2500" dirty="0" err="1" smtClean="0"/>
              <a:t>statimová</a:t>
            </a:r>
            <a:r>
              <a:rPr lang="cs-CZ" sz="2500" dirty="0" smtClean="0"/>
              <a:t> vyšetření)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/>
              <a:t>š</a:t>
            </a:r>
            <a:r>
              <a:rPr lang="cs-CZ" sz="2500" dirty="0" smtClean="0"/>
              <a:t>iroké menu (více metod současně)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/>
              <a:t>m</a:t>
            </a:r>
            <a:r>
              <a:rPr lang="cs-CZ" sz="2500" dirty="0" smtClean="0"/>
              <a:t>inimalizace hand-on-</a:t>
            </a:r>
            <a:r>
              <a:rPr lang="cs-CZ" sz="2500" dirty="0" err="1" smtClean="0"/>
              <a:t>time</a:t>
            </a:r>
            <a:endParaRPr lang="cs-CZ" sz="25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/>
              <a:t>p</a:t>
            </a:r>
            <a:r>
              <a:rPr lang="cs-CZ" sz="2500" dirty="0" smtClean="0"/>
              <a:t>oužití čárových kódů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/>
              <a:t>i</a:t>
            </a:r>
            <a:r>
              <a:rPr lang="cs-CZ" sz="2500" dirty="0" smtClean="0"/>
              <a:t>mport/export do LIS</a:t>
            </a:r>
            <a:endParaRPr lang="cs-CZ" sz="25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5210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20061" y="636185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Cobas</a:t>
            </a:r>
            <a:r>
              <a:rPr lang="cs-CZ" sz="1600" dirty="0" smtClean="0"/>
              <a:t> e411, </a:t>
            </a:r>
            <a:r>
              <a:rPr lang="cs-CZ" sz="1600" dirty="0" err="1" smtClean="0"/>
              <a:t>Roche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084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Priony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700" dirty="0"/>
              <a:t>z angl. </a:t>
            </a:r>
            <a:r>
              <a:rPr lang="cs-CZ" altLang="cs-CZ" sz="2700" i="1" dirty="0" err="1"/>
              <a:t>proteinaceous</a:t>
            </a:r>
            <a:r>
              <a:rPr lang="cs-CZ" altLang="cs-CZ" sz="2700" i="1" dirty="0"/>
              <a:t> </a:t>
            </a:r>
            <a:r>
              <a:rPr lang="cs-CZ" altLang="cs-CZ" sz="2700" i="1" dirty="0" err="1"/>
              <a:t>infectious</a:t>
            </a:r>
            <a:r>
              <a:rPr lang="cs-CZ" altLang="cs-CZ" sz="2700" i="1" dirty="0"/>
              <a:t> </a:t>
            </a:r>
            <a:r>
              <a:rPr lang="cs-CZ" altLang="cs-CZ" sz="2700" i="1" dirty="0" err="1"/>
              <a:t>particles</a:t>
            </a:r>
            <a:endParaRPr lang="cs-CZ" altLang="cs-CZ" sz="2700" i="1" dirty="0"/>
          </a:p>
          <a:p>
            <a:r>
              <a:rPr lang="cs-CZ" altLang="cs-CZ" sz="2700" dirty="0"/>
              <a:t>neobsahují nukleovou kyselinu</a:t>
            </a:r>
            <a:endParaRPr lang="cs-CZ" altLang="cs-CZ" sz="2700" i="1" dirty="0"/>
          </a:p>
          <a:p>
            <a:pPr>
              <a:lnSpc>
                <a:spcPct val="110000"/>
              </a:lnSpc>
            </a:pPr>
            <a:r>
              <a:rPr lang="cs-CZ" altLang="cs-CZ" sz="2700" dirty="0"/>
              <a:t>vysoká odolnost k zevním vlivům</a:t>
            </a:r>
          </a:p>
          <a:p>
            <a:pPr>
              <a:lnSpc>
                <a:spcPct val="110000"/>
              </a:lnSpc>
            </a:pPr>
            <a:r>
              <a:rPr lang="cs-CZ" altLang="cs-CZ" sz="2700" dirty="0"/>
              <a:t>účinná kombinace </a:t>
            </a:r>
            <a:r>
              <a:rPr lang="cs-CZ" altLang="cs-CZ" sz="2700" dirty="0" err="1"/>
              <a:t>autoklávování</a:t>
            </a:r>
            <a:r>
              <a:rPr lang="cs-CZ" altLang="cs-CZ" sz="2700" dirty="0"/>
              <a:t> 134 </a:t>
            </a:r>
            <a:r>
              <a:rPr lang="en-US" altLang="cs-CZ" sz="2700" dirty="0">
                <a:cs typeface="Arial" charset="0"/>
              </a:rPr>
              <a:t>°</a:t>
            </a:r>
            <a:r>
              <a:rPr lang="cs-CZ" altLang="cs-CZ" sz="2700" dirty="0">
                <a:cs typeface="Arial" charset="0"/>
              </a:rPr>
              <a:t>C/1 hod. a působení  1 M </a:t>
            </a:r>
            <a:r>
              <a:rPr lang="cs-CZ" altLang="cs-CZ" sz="2700" dirty="0" err="1">
                <a:cs typeface="Arial" charset="0"/>
              </a:rPr>
              <a:t>NaOH</a:t>
            </a:r>
            <a:endParaRPr lang="cs-CZ" altLang="cs-CZ" sz="2700" dirty="0"/>
          </a:p>
          <a:p>
            <a:endParaRPr lang="cs-CZ" altLang="cs-CZ" sz="2700" dirty="0"/>
          </a:p>
          <a:p>
            <a:r>
              <a:rPr lang="cs-CZ" altLang="cs-CZ" sz="2700" dirty="0" err="1"/>
              <a:t>Stanley</a:t>
            </a:r>
            <a:r>
              <a:rPr lang="cs-CZ" altLang="cs-CZ" sz="2700" dirty="0"/>
              <a:t> </a:t>
            </a:r>
            <a:r>
              <a:rPr lang="cs-CZ" altLang="cs-CZ" sz="2700" dirty="0" err="1"/>
              <a:t>Prusiner</a:t>
            </a:r>
            <a:r>
              <a:rPr lang="cs-CZ" altLang="cs-CZ" sz="2700" dirty="0"/>
              <a:t> (1997 Nobelova cena</a:t>
            </a:r>
            <a:r>
              <a:rPr lang="cs-CZ" altLang="cs-CZ" sz="2700" dirty="0" smtClean="0"/>
              <a:t>)</a:t>
            </a:r>
            <a:endParaRPr lang="cs-CZ" altLang="cs-CZ" sz="2700" dirty="0"/>
          </a:p>
        </p:txBody>
      </p:sp>
      <p:pic>
        <p:nvPicPr>
          <p:cNvPr id="4" name="Picture 6" descr="C:\Users\27958\Desktop\prusiner-award-2948-content-portrait-mob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15652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9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Povaha virů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viry jsou nebuněčné částice tvořené nukleovou kyselinou (DNA nebo RNA) a bílkovinou, množící se jen v živých hostitelských buňkách</a:t>
            </a:r>
          </a:p>
          <a:p>
            <a:endParaRPr lang="cs-CZ" dirty="0" smtClean="0"/>
          </a:p>
          <a:p>
            <a:r>
              <a:rPr lang="cs-CZ" altLang="cs-CZ" dirty="0" smtClean="0"/>
              <a:t>viry nejsou organizovány jako buňky, ale jako částice</a:t>
            </a:r>
          </a:p>
          <a:p>
            <a:r>
              <a:rPr lang="cs-CZ" altLang="cs-CZ" dirty="0" smtClean="0"/>
              <a:t>obsahují jediný typ nukleové kyseliny: buď RNA nebo DNA</a:t>
            </a:r>
          </a:p>
          <a:p>
            <a:r>
              <a:rPr lang="cs-CZ" altLang="cs-CZ" dirty="0" smtClean="0"/>
              <a:t>nemnoží se dělením, ale syntézou svých složek</a:t>
            </a:r>
          </a:p>
          <a:p>
            <a:r>
              <a:rPr lang="cs-CZ" altLang="cs-CZ" dirty="0" smtClean="0"/>
              <a:t>syntéza je závislá na </a:t>
            </a:r>
            <a:r>
              <a:rPr lang="cs-CZ" altLang="cs-CZ" dirty="0" err="1" smtClean="0"/>
              <a:t>ribosomech</a:t>
            </a:r>
            <a:r>
              <a:rPr lang="cs-CZ" altLang="cs-CZ" dirty="0" smtClean="0"/>
              <a:t> hostitelské buňky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355976" y="2809152"/>
            <a:ext cx="208570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0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Vlastnosti </a:t>
            </a:r>
            <a:r>
              <a:rPr lang="cs-CZ" sz="4000" dirty="0" err="1" smtClean="0"/>
              <a:t>prionů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700" dirty="0"/>
              <a:t>konformační změna alfa-</a:t>
            </a:r>
            <a:r>
              <a:rPr lang="cs-CZ" altLang="cs-CZ" sz="2700" dirty="0" err="1"/>
              <a:t>helikální</a:t>
            </a:r>
            <a:r>
              <a:rPr lang="cs-CZ" altLang="cs-CZ" sz="2700" dirty="0"/>
              <a:t> struktury </a:t>
            </a:r>
            <a:r>
              <a:rPr lang="cs-CZ" altLang="cs-CZ" sz="2700" dirty="0" err="1"/>
              <a:t>prionového</a:t>
            </a:r>
            <a:r>
              <a:rPr lang="cs-CZ" altLang="cs-CZ" sz="2700" dirty="0"/>
              <a:t> proteinu na patologickou beta </a:t>
            </a:r>
            <a:r>
              <a:rPr lang="cs-CZ" altLang="cs-CZ" sz="2700" dirty="0" smtClean="0"/>
              <a:t>strukturu</a:t>
            </a:r>
            <a:endParaRPr lang="cs-CZ" altLang="cs-CZ" sz="2700" baseline="30000" dirty="0"/>
          </a:p>
        </p:txBody>
      </p:sp>
      <p:pic>
        <p:nvPicPr>
          <p:cNvPr id="4" name="Picture 10" descr="I11-08-p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399088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Prionové</a:t>
            </a:r>
            <a:r>
              <a:rPr lang="cs-CZ" sz="4000" dirty="0" smtClean="0"/>
              <a:t> choroby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sz="2700" dirty="0"/>
              <a:t>velmi dlouhá inkubační doba (několik let)</a:t>
            </a:r>
          </a:p>
          <a:p>
            <a:pPr>
              <a:lnSpc>
                <a:spcPct val="110000"/>
              </a:lnSpc>
            </a:pPr>
            <a:r>
              <a:rPr lang="cs-CZ" altLang="cs-CZ" sz="2700" dirty="0"/>
              <a:t>chronický, postupně se zhoršující průběh s fatálním koncem</a:t>
            </a:r>
          </a:p>
          <a:p>
            <a:pPr>
              <a:lnSpc>
                <a:spcPct val="110000"/>
              </a:lnSpc>
            </a:pPr>
            <a:r>
              <a:rPr lang="cs-CZ" altLang="cs-CZ" sz="2700" dirty="0"/>
              <a:t>minimální nebo neobvyklé patologické změny</a:t>
            </a:r>
          </a:p>
          <a:p>
            <a:pPr>
              <a:lnSpc>
                <a:spcPct val="110000"/>
              </a:lnSpc>
            </a:pPr>
            <a:r>
              <a:rPr lang="cs-CZ" altLang="cs-CZ" sz="2700" dirty="0"/>
              <a:t>vliv genetických faktorů</a:t>
            </a:r>
          </a:p>
          <a:p>
            <a:pPr>
              <a:lnSpc>
                <a:spcPct val="110000"/>
              </a:lnSpc>
            </a:pPr>
            <a:r>
              <a:rPr lang="cs-CZ" altLang="cs-CZ" sz="2700" dirty="0"/>
              <a:t>neúčast imunitního </a:t>
            </a:r>
            <a:r>
              <a:rPr lang="cs-CZ" altLang="cs-CZ" sz="2700" dirty="0" smtClean="0"/>
              <a:t>systému</a:t>
            </a:r>
            <a:endParaRPr lang="cs-CZ" altLang="cs-CZ" sz="2700" dirty="0"/>
          </a:p>
        </p:txBody>
      </p:sp>
    </p:spTree>
    <p:extLst>
      <p:ext uri="{BB962C8B-B14F-4D97-AF65-F5344CB8AC3E}">
        <p14:creationId xmlns:p14="http://schemas.microsoft.com/office/powerpoint/2010/main" val="4241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000066"/>
                </a:solidFill>
              </a:rPr>
              <a:t>Prionové choroby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229600" cy="48244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cs-CZ" altLang="cs-CZ" sz="2700" dirty="0" smtClean="0"/>
              <a:t>= přenosné spongiformní encefalopatie</a:t>
            </a:r>
          </a:p>
          <a:p>
            <a:pPr eaLnBrk="1" hangingPunct="1">
              <a:lnSpc>
                <a:spcPct val="110000"/>
              </a:lnSpc>
            </a:pPr>
            <a:endParaRPr lang="cs-CZ" altLang="cs-CZ" sz="2700" dirty="0" smtClean="0"/>
          </a:p>
          <a:p>
            <a:pPr lvl="2" eaLnBrk="1" hangingPunct="1">
              <a:lnSpc>
                <a:spcPct val="110000"/>
              </a:lnSpc>
            </a:pPr>
            <a:r>
              <a:rPr lang="cs-CZ" altLang="cs-CZ" sz="2700" i="1" dirty="0" err="1" smtClean="0"/>
              <a:t>scrapie</a:t>
            </a:r>
            <a:r>
              <a:rPr lang="cs-CZ" altLang="cs-CZ" sz="2700" dirty="0" smtClean="0"/>
              <a:t> u ovcí a koz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cs-CZ" sz="2700" i="1" dirty="0" smtClean="0"/>
              <a:t>bovinní spongiformní encefalopatie (BSE, „nemoc šílených krav“) </a:t>
            </a:r>
            <a:r>
              <a:rPr lang="cs-CZ" altLang="cs-CZ" sz="2700" dirty="0" smtClean="0"/>
              <a:t>u krav</a:t>
            </a:r>
          </a:p>
          <a:p>
            <a:pPr eaLnBrk="1" hangingPunct="1">
              <a:lnSpc>
                <a:spcPct val="110000"/>
              </a:lnSpc>
            </a:pPr>
            <a:endParaRPr lang="cs-CZ" altLang="cs-CZ" sz="2700" dirty="0" smtClean="0"/>
          </a:p>
          <a:p>
            <a:pPr lvl="2" eaLnBrk="1" hangingPunct="1">
              <a:lnSpc>
                <a:spcPct val="110000"/>
              </a:lnSpc>
            </a:pPr>
            <a:r>
              <a:rPr lang="cs-CZ" altLang="cs-CZ" sz="2700" i="1" dirty="0" smtClean="0"/>
              <a:t>kuru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cs-CZ" sz="2700" i="1" dirty="0" err="1" smtClean="0"/>
              <a:t>Creutzfeldt</a:t>
            </a:r>
            <a:r>
              <a:rPr lang="cs-CZ" altLang="cs-CZ" sz="2700" i="1" dirty="0" smtClean="0"/>
              <a:t>-Jakobova choroba</a:t>
            </a:r>
            <a:endParaRPr lang="cs-CZ" altLang="cs-CZ" sz="2700" dirty="0" smtClean="0"/>
          </a:p>
        </p:txBody>
      </p:sp>
    </p:spTree>
    <p:extLst>
      <p:ext uri="{BB962C8B-B14F-4D97-AF65-F5344CB8AC3E}">
        <p14:creationId xmlns:p14="http://schemas.microsoft.com/office/powerpoint/2010/main" val="18869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pr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7" t="8670"/>
          <a:stretch>
            <a:fillRect/>
          </a:stretch>
        </p:blipFill>
        <p:spPr bwMode="auto">
          <a:xfrm>
            <a:off x="539750" y="333375"/>
            <a:ext cx="30956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pr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42862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prion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16338"/>
            <a:ext cx="33337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684213" y="2492375"/>
            <a:ext cx="2519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Scrapie, Anglie, 1759</a:t>
            </a: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5292725" y="3284538"/>
            <a:ext cx="3382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BSE, UK a Portugalsko, 1985</a:t>
            </a: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5148263" y="5876925"/>
            <a:ext cx="290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Kuru, Nová Guinea, 1957</a:t>
            </a:r>
          </a:p>
        </p:txBody>
      </p:sp>
    </p:spTree>
    <p:extLst>
      <p:ext uri="{BB962C8B-B14F-4D97-AF65-F5344CB8AC3E}">
        <p14:creationId xmlns:p14="http://schemas.microsoft.com/office/powerpoint/2010/main" val="13724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Viry jako mikroorganismy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700" dirty="0" smtClean="0"/>
              <a:t>nejsou viditelné běžným mikroskopem</a:t>
            </a:r>
          </a:p>
          <a:p>
            <a:pPr>
              <a:lnSpc>
                <a:spcPct val="90000"/>
              </a:lnSpc>
            </a:pPr>
            <a:r>
              <a:rPr lang="cs-CZ" altLang="cs-CZ" sz="2700" dirty="0" smtClean="0"/>
              <a:t>nerostou na kultivačních půdách</a:t>
            </a:r>
          </a:p>
          <a:p>
            <a:pPr>
              <a:lnSpc>
                <a:spcPct val="90000"/>
              </a:lnSpc>
            </a:pPr>
            <a:r>
              <a:rPr lang="cs-CZ" altLang="cs-CZ" sz="2700" dirty="0" smtClean="0"/>
              <a:t>nejsou citlivé na antibiotika</a:t>
            </a:r>
          </a:p>
          <a:p>
            <a:pPr>
              <a:lnSpc>
                <a:spcPct val="90000"/>
              </a:lnSpc>
            </a:pPr>
            <a:endParaRPr lang="cs-CZ" altLang="cs-CZ" sz="2700" dirty="0" smtClean="0"/>
          </a:p>
          <a:p>
            <a:pPr>
              <a:lnSpc>
                <a:spcPct val="90000"/>
              </a:lnSpc>
            </a:pPr>
            <a:r>
              <a:rPr lang="cs-CZ" altLang="cs-CZ" sz="2700" dirty="0" smtClean="0"/>
              <a:t>šíří se v populaci</a:t>
            </a:r>
          </a:p>
          <a:p>
            <a:pPr>
              <a:lnSpc>
                <a:spcPct val="90000"/>
              </a:lnSpc>
            </a:pPr>
            <a:r>
              <a:rPr lang="cs-CZ" altLang="cs-CZ" sz="2700" dirty="0" smtClean="0"/>
              <a:t>vyvolávají onemocnění</a:t>
            </a:r>
          </a:p>
          <a:p>
            <a:pPr>
              <a:lnSpc>
                <a:spcPct val="90000"/>
              </a:lnSpc>
            </a:pPr>
            <a:r>
              <a:rPr lang="cs-CZ" altLang="cs-CZ" sz="2700" dirty="0" smtClean="0"/>
              <a:t>spouští imunitní reakci</a:t>
            </a:r>
          </a:p>
          <a:p>
            <a:pPr>
              <a:lnSpc>
                <a:spcPct val="90000"/>
              </a:lnSpc>
            </a:pPr>
            <a:r>
              <a:rPr lang="cs-CZ" altLang="cs-CZ" sz="2700" dirty="0" smtClean="0"/>
              <a:t>diagnostikují se metodami přímého a nepřímého průkazu</a:t>
            </a:r>
          </a:p>
        </p:txBody>
      </p:sp>
    </p:spTree>
    <p:extLst>
      <p:ext uri="{BB962C8B-B14F-4D97-AF65-F5344CB8AC3E}">
        <p14:creationId xmlns:p14="http://schemas.microsoft.com/office/powerpoint/2010/main" val="23565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Historie virologie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s</a:t>
            </a:r>
            <a:r>
              <a:rPr lang="cs-CZ" sz="2700" dirty="0" smtClean="0"/>
              <a:t>tarověké civilizace - první popisy onemocnění virového původu, viry jako původci nebyly známy, studovány pouze projevy onemocnění (pravé neštovice, přenosná dětská obrna, vzteklina…)</a:t>
            </a:r>
            <a:endParaRPr lang="cs-CZ" sz="2700" dirty="0"/>
          </a:p>
        </p:txBody>
      </p:sp>
      <p:pic>
        <p:nvPicPr>
          <p:cNvPr id="4" name="Picture 4" descr="gly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53" y="3050905"/>
            <a:ext cx="3021679" cy="351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37406" y="6093296"/>
            <a:ext cx="29013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/>
              <a:t>Memphis, Egypt, 1400 př.n.l.</a:t>
            </a:r>
          </a:p>
        </p:txBody>
      </p:sp>
    </p:spTree>
    <p:extLst>
      <p:ext uri="{BB962C8B-B14F-4D97-AF65-F5344CB8AC3E}">
        <p14:creationId xmlns:p14="http://schemas.microsoft.com/office/powerpoint/2010/main" val="34557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1892: objev infekční virové částice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700" dirty="0"/>
              <a:t>v</a:t>
            </a:r>
            <a:r>
              <a:rPr lang="cs-CZ" sz="2700" dirty="0" smtClean="0"/>
              <a:t>irus mozaikové choroby tabáku</a:t>
            </a:r>
          </a:p>
          <a:p>
            <a:r>
              <a:rPr lang="cs-CZ" sz="2700" dirty="0" smtClean="0"/>
              <a:t>Dimitrij </a:t>
            </a:r>
            <a:r>
              <a:rPr lang="cs-CZ" sz="2700" dirty="0" err="1" smtClean="0"/>
              <a:t>Ivanovskij</a:t>
            </a:r>
            <a:r>
              <a:rPr lang="cs-CZ" sz="2700" dirty="0" smtClean="0"/>
              <a:t> (1864 – 1920)</a:t>
            </a:r>
          </a:p>
          <a:p>
            <a:r>
              <a:rPr lang="cs-CZ" sz="2700" dirty="0" smtClean="0"/>
              <a:t>dokázal, že šťáva z listů nakažených mozaikovou chorobou tabáku zůstává infekční i po filtraci přes porcelánový bakteriologický filtr</a:t>
            </a:r>
          </a:p>
          <a:p>
            <a:r>
              <a:rPr lang="cs-CZ" sz="2700" dirty="0"/>
              <a:t>d</a:t>
            </a:r>
            <a:r>
              <a:rPr lang="cs-CZ" sz="2700" dirty="0" smtClean="0"/>
              <a:t>omníval se, že jde o bakteriální toxin, který označil termínem „virus“</a:t>
            </a:r>
          </a:p>
          <a:p>
            <a:endParaRPr lang="cs-CZ" dirty="0"/>
          </a:p>
        </p:txBody>
      </p:sp>
      <p:pic>
        <p:nvPicPr>
          <p:cNvPr id="4" name="Picture 6" descr="mosa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0757"/>
            <a:ext cx="3096344" cy="206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43808" y="6318765"/>
            <a:ext cx="25202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latin typeface="+mn-lt"/>
              </a:rPr>
              <a:t>Mozaiková choroba tabáku</a:t>
            </a:r>
          </a:p>
        </p:txBody>
      </p:sp>
    </p:spTree>
    <p:extLst>
      <p:ext uri="{BB962C8B-B14F-4D97-AF65-F5344CB8AC3E}">
        <p14:creationId xmlns:p14="http://schemas.microsoft.com/office/powerpoint/2010/main" val="18841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První živočišný virus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700" dirty="0" smtClean="0"/>
              <a:t>virus slintavky a kulhavky</a:t>
            </a:r>
          </a:p>
          <a:p>
            <a:r>
              <a:rPr lang="cs-CZ" altLang="cs-CZ" sz="2700" dirty="0" smtClean="0"/>
              <a:t>1898: Friedrich </a:t>
            </a:r>
            <a:r>
              <a:rPr lang="cs-CZ" altLang="cs-CZ" sz="2700" dirty="0" err="1" smtClean="0"/>
              <a:t>Löffer</a:t>
            </a:r>
            <a:r>
              <a:rPr lang="cs-CZ" altLang="cs-CZ" sz="2700" dirty="0" smtClean="0"/>
              <a:t> a Paul </a:t>
            </a:r>
            <a:r>
              <a:rPr lang="cs-CZ" altLang="cs-CZ" sz="2700" dirty="0" err="1" smtClean="0"/>
              <a:t>Frosch</a:t>
            </a:r>
            <a:r>
              <a:rPr lang="cs-CZ" altLang="cs-CZ" sz="2700" dirty="0" smtClean="0"/>
              <a:t> provedli první pokusný přenos živočišného viru</a:t>
            </a:r>
          </a:p>
          <a:p>
            <a:r>
              <a:rPr lang="cs-CZ" altLang="cs-CZ" sz="2700" dirty="0"/>
              <a:t>f</a:t>
            </a:r>
            <a:r>
              <a:rPr lang="cs-CZ" altLang="cs-CZ" sz="2700" dirty="0" smtClean="0"/>
              <a:t>iltrovali tekutinu vzniklou rozmělněním sliznice infikovaných zvířat</a:t>
            </a:r>
          </a:p>
          <a:p>
            <a:r>
              <a:rPr lang="cs-CZ" altLang="cs-CZ" sz="2700" dirty="0"/>
              <a:t>f</a:t>
            </a:r>
            <a:r>
              <a:rPr lang="cs-CZ" altLang="cs-CZ" sz="2700" dirty="0" smtClean="0"/>
              <a:t>iltrát vyvolal infekci u dalších zvířat – potvrzení mikroorganismu menšího než bakterie jako původce onemocnění</a:t>
            </a:r>
          </a:p>
          <a:p>
            <a:endParaRPr lang="cs-CZ" altLang="cs-CZ" sz="2700" dirty="0" smtClean="0"/>
          </a:p>
        </p:txBody>
      </p:sp>
      <p:pic>
        <p:nvPicPr>
          <p:cNvPr id="4098" name="Picture 2" descr="C:\Users\27958\Desktop\slintav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81" y="5013176"/>
            <a:ext cx="2378229" cy="15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433587" y="6228286"/>
            <a:ext cx="2467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Virus slintavky a kulhavky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068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První lidský virus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v</a:t>
            </a:r>
            <a:r>
              <a:rPr lang="cs-CZ" sz="2600" dirty="0" smtClean="0"/>
              <a:t>irus žluté zimnice</a:t>
            </a:r>
          </a:p>
          <a:p>
            <a:r>
              <a:rPr lang="cs-CZ" sz="2600" dirty="0"/>
              <a:t>v</a:t>
            </a:r>
            <a:r>
              <a:rPr lang="cs-CZ" sz="2600" dirty="0" smtClean="0"/>
              <a:t>elké epidemie v 17. – 19. století v Africe, Jižní a Střední Americe</a:t>
            </a:r>
          </a:p>
          <a:p>
            <a:r>
              <a:rPr lang="cs-CZ" sz="2600" dirty="0" smtClean="0"/>
              <a:t>1881: Carlos </a:t>
            </a:r>
            <a:r>
              <a:rPr lang="cs-CZ" sz="2600" dirty="0" err="1" smtClean="0"/>
              <a:t>Finlay</a:t>
            </a:r>
            <a:r>
              <a:rPr lang="cs-CZ" sz="2600" dirty="0" smtClean="0"/>
              <a:t> popsal přenos žluté zimnice komárem </a:t>
            </a:r>
            <a:r>
              <a:rPr lang="cs-CZ" sz="2600" dirty="0" err="1" smtClean="0"/>
              <a:t>Aedes</a:t>
            </a:r>
            <a:r>
              <a:rPr lang="cs-CZ" sz="2600" dirty="0" smtClean="0"/>
              <a:t> </a:t>
            </a:r>
            <a:r>
              <a:rPr lang="cs-CZ" sz="2600" dirty="0" err="1" smtClean="0"/>
              <a:t>aegypti</a:t>
            </a:r>
            <a:endParaRPr lang="cs-CZ" sz="2600" dirty="0" smtClean="0"/>
          </a:p>
          <a:p>
            <a:r>
              <a:rPr lang="cs-CZ" sz="2600" dirty="0" smtClean="0"/>
              <a:t>1902: Walter </a:t>
            </a:r>
            <a:r>
              <a:rPr lang="cs-CZ" sz="2600" dirty="0" err="1" smtClean="0"/>
              <a:t>Reed</a:t>
            </a:r>
            <a:r>
              <a:rPr lang="cs-CZ" sz="2600" dirty="0" smtClean="0"/>
              <a:t> objevil virus žluté zimnice a potvrdil přenos komárem</a:t>
            </a:r>
          </a:p>
        </p:txBody>
      </p:sp>
      <p:pic>
        <p:nvPicPr>
          <p:cNvPr id="1026" name="Picture 2" descr="C:\Users\27958\Desktop\Walter-Re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172350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7958\Desktop\carlos_finla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4"/>
          <a:stretch/>
        </p:blipFill>
        <p:spPr bwMode="auto">
          <a:xfrm>
            <a:off x="4571999" y="4509120"/>
            <a:ext cx="1538287" cy="164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29074" y="621525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Carlos </a:t>
            </a:r>
            <a:r>
              <a:rPr lang="cs-CZ" sz="1600" dirty="0" err="1" smtClean="0"/>
              <a:t>Finlay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65902" y="621525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Walter </a:t>
            </a:r>
            <a:r>
              <a:rPr lang="cs-CZ" sz="1600" dirty="0" err="1" smtClean="0"/>
              <a:t>Reed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85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1500</Words>
  <Application>Microsoft Office PowerPoint</Application>
  <PresentationFormat>Předvádění na obrazovce (4:3)</PresentationFormat>
  <Paragraphs>248</Paragraphs>
  <Slides>43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systému Office</vt:lpstr>
      <vt:lpstr>Základy lékařské virologie</vt:lpstr>
      <vt:lpstr>Klinická mikrobiologie</vt:lpstr>
      <vt:lpstr>Definice viru</vt:lpstr>
      <vt:lpstr>Povaha virů</vt:lpstr>
      <vt:lpstr>Viry jako mikroorganismy</vt:lpstr>
      <vt:lpstr>Historie virologie</vt:lpstr>
      <vt:lpstr>1892: objev infekční virové částice</vt:lpstr>
      <vt:lpstr>První živočišný virus</vt:lpstr>
      <vt:lpstr>První lidský virus</vt:lpstr>
      <vt:lpstr>Stavba virů</vt:lpstr>
      <vt:lpstr>Nukleová kyselina</vt:lpstr>
      <vt:lpstr>Kapsida</vt:lpstr>
      <vt:lpstr>Prezentace aplikace PowerPoint</vt:lpstr>
      <vt:lpstr>Třídění virů</vt:lpstr>
      <vt:lpstr>Názvosloví virů</vt:lpstr>
      <vt:lpstr>Virové infekce</vt:lpstr>
      <vt:lpstr>Prezentace aplikace PowerPoint</vt:lpstr>
      <vt:lpstr>Virologické vyšetřovací metody</vt:lpstr>
      <vt:lpstr>Přímý průkaz virů</vt:lpstr>
      <vt:lpstr>Mikroskopický průkaz virů</vt:lpstr>
      <vt:lpstr>Průkaz virových antigenů</vt:lpstr>
      <vt:lpstr>Průkaz virových nukleových kyselin</vt:lpstr>
      <vt:lpstr>Výstupy vyšetření real-time PCR</vt:lpstr>
      <vt:lpstr>Prezentace aplikace PowerPoint</vt:lpstr>
      <vt:lpstr>Princip PCR</vt:lpstr>
      <vt:lpstr>Prezentace aplikace PowerPoint</vt:lpstr>
      <vt:lpstr>Izolace viru</vt:lpstr>
      <vt:lpstr>Nepřímý průkaz virů</vt:lpstr>
      <vt:lpstr>Protilátky</vt:lpstr>
      <vt:lpstr>Dynamika tvorby protilátek </vt:lpstr>
      <vt:lpstr>Přehled serologických metod</vt:lpstr>
      <vt:lpstr>Precipitace</vt:lpstr>
      <vt:lpstr>Aglutinace</vt:lpstr>
      <vt:lpstr>Komplement fixační reakce</vt:lpstr>
      <vt:lpstr>Imunofluorescence</vt:lpstr>
      <vt:lpstr>Enzymová imunoanalýza</vt:lpstr>
      <vt:lpstr>Western blot</vt:lpstr>
      <vt:lpstr>Automatizace serologických vyšetření</vt:lpstr>
      <vt:lpstr>Priony</vt:lpstr>
      <vt:lpstr>Vlastnosti prionů</vt:lpstr>
      <vt:lpstr>Prionové choroby</vt:lpstr>
      <vt:lpstr>Prionové choroby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lékařské virologie</dc:title>
  <dc:creator>Bednarova Jana</dc:creator>
  <cp:lastModifiedBy>Bednarova Jana</cp:lastModifiedBy>
  <cp:revision>61</cp:revision>
  <dcterms:created xsi:type="dcterms:W3CDTF">2019-11-04T09:54:42Z</dcterms:created>
  <dcterms:modified xsi:type="dcterms:W3CDTF">2019-11-06T11:05:51Z</dcterms:modified>
</cp:coreProperties>
</file>