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6" r:id="rId13"/>
    <p:sldId id="409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8" r:id="rId25"/>
    <p:sldId id="287" r:id="rId26"/>
    <p:sldId id="290" r:id="rId27"/>
    <p:sldId id="291" r:id="rId28"/>
    <p:sldId id="292" r:id="rId29"/>
    <p:sldId id="293" r:id="rId30"/>
    <p:sldId id="294" r:id="rId31"/>
    <p:sldId id="297" r:id="rId32"/>
    <p:sldId id="302" r:id="rId33"/>
    <p:sldId id="299" r:id="rId34"/>
    <p:sldId id="30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24" r:id="rId45"/>
    <p:sldId id="316" r:id="rId46"/>
    <p:sldId id="317" r:id="rId47"/>
    <p:sldId id="318" r:id="rId48"/>
    <p:sldId id="319" r:id="rId49"/>
    <p:sldId id="388" r:id="rId50"/>
    <p:sldId id="320" r:id="rId51"/>
    <p:sldId id="321" r:id="rId52"/>
    <p:sldId id="322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89" r:id="rId61"/>
    <p:sldId id="325" r:id="rId62"/>
    <p:sldId id="326" r:id="rId63"/>
    <p:sldId id="327" r:id="rId64"/>
    <p:sldId id="328" r:id="rId65"/>
    <p:sldId id="330" r:id="rId66"/>
    <p:sldId id="331" r:id="rId67"/>
    <p:sldId id="332" r:id="rId68"/>
    <p:sldId id="385" r:id="rId69"/>
    <p:sldId id="334" r:id="rId70"/>
    <p:sldId id="335" r:id="rId71"/>
    <p:sldId id="386" r:id="rId72"/>
    <p:sldId id="333" r:id="rId73"/>
    <p:sldId id="339" r:id="rId74"/>
    <p:sldId id="340" r:id="rId75"/>
    <p:sldId id="404" r:id="rId76"/>
    <p:sldId id="402" r:id="rId77"/>
    <p:sldId id="405" r:id="rId78"/>
    <p:sldId id="406" r:id="rId79"/>
    <p:sldId id="338" r:id="rId80"/>
    <p:sldId id="390" r:id="rId81"/>
    <p:sldId id="341" r:id="rId82"/>
    <p:sldId id="391" r:id="rId83"/>
    <p:sldId id="399" r:id="rId84"/>
    <p:sldId id="401" r:id="rId85"/>
    <p:sldId id="400" r:id="rId86"/>
    <p:sldId id="350" r:id="rId87"/>
    <p:sldId id="351" r:id="rId88"/>
    <p:sldId id="352" r:id="rId89"/>
    <p:sldId id="353" r:id="rId90"/>
    <p:sldId id="354" r:id="rId91"/>
    <p:sldId id="387" r:id="rId92"/>
    <p:sldId id="355" r:id="rId93"/>
    <p:sldId id="410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6754" autoAdjust="0"/>
  </p:normalViewPr>
  <p:slideViewPr>
    <p:cSldViewPr snapToGrid="0">
      <p:cViewPr varScale="1">
        <p:scale>
          <a:sx n="81" d="100"/>
          <a:sy n="81" d="100"/>
        </p:scale>
        <p:origin x="316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CCC7D-966F-4D64-8472-C751796456A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6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414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F503A-130A-46A8-B9B9-10464476B6E2}" type="slidenum">
              <a:rPr lang="cs-CZ" altLang="cs-CZ" smtClean="0"/>
              <a:pPr/>
              <a:t>116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924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619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BBD44-EEAC-4971-ABBD-B6404395B671}" type="slidenum">
              <a:rPr lang="cs-CZ" altLang="cs-CZ" smtClean="0"/>
              <a:pPr/>
              <a:t>117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4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824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E9443-EB98-4B71-9155-0E710B9BD993}" type="slidenum">
              <a:rPr lang="cs-CZ" altLang="cs-CZ" smtClean="0"/>
              <a:pPr/>
              <a:t>118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473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>
                <a:latin typeface="Arial" panose="020B0604020202020204" pitchFamily="34" charset="0"/>
              </a:rPr>
              <a:t>IoT</a:t>
            </a:r>
            <a:r>
              <a:rPr lang="cs-CZ" altLang="cs-CZ" dirty="0">
                <a:latin typeface="Arial" panose="020B0604020202020204" pitchFamily="34" charset="0"/>
              </a:rPr>
              <a:t> - Internet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Things</a:t>
            </a:r>
            <a:r>
              <a:rPr lang="cs-CZ" altLang="cs-CZ" dirty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>
                <a:latin typeface="Arial" panose="020B0604020202020204" pitchFamily="34" charset="0"/>
              </a:rPr>
              <a:t>IoT</a:t>
            </a:r>
            <a:r>
              <a:rPr lang="cs-CZ" altLang="cs-CZ" dirty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029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34A16-E95E-4C01-A5DE-9E2822D135B6}" type="slidenum">
              <a:rPr lang="cs-CZ" altLang="cs-CZ" smtClean="0"/>
              <a:pPr/>
              <a:t>119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110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>
                <a:latin typeface="Arial" panose="020B0604020202020204" pitchFamily="34" charset="0"/>
              </a:rPr>
              <a:t>IoT</a:t>
            </a:r>
            <a:r>
              <a:rPr lang="cs-CZ" altLang="cs-CZ" dirty="0">
                <a:latin typeface="Arial" panose="020B0604020202020204" pitchFamily="34" charset="0"/>
              </a:rPr>
              <a:t> - Internet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Things</a:t>
            </a:r>
            <a:r>
              <a:rPr lang="cs-CZ" altLang="cs-CZ" dirty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>
                <a:latin typeface="Arial" panose="020B0604020202020204" pitchFamily="34" charset="0"/>
              </a:rPr>
              <a:t>IoT</a:t>
            </a:r>
            <a:r>
              <a:rPr lang="cs-CZ" altLang="cs-CZ" dirty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23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5CED9-540C-4043-897C-94BF1071DF80}" type="slidenum">
              <a:rPr lang="cs-CZ" altLang="cs-CZ" smtClean="0"/>
              <a:pPr/>
              <a:t>120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996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186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780A7-5FC6-482B-8D1B-062FC0E2EDC9}" type="slidenum">
              <a:rPr lang="cs-CZ" altLang="cs-CZ" smtClean="0"/>
              <a:pPr/>
              <a:t>121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17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7AE10-B028-48ED-9123-E61F4A9A0150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14C1B-9B79-40E3-9396-3A1D34248038}" type="slidenum">
              <a:rPr lang="en-US" altLang="cs-CZ"/>
              <a:pPr algn="r" eaLnBrk="1" hangingPunct="1">
                <a:spcBef>
                  <a:spcPct val="0"/>
                </a:spcBef>
              </a:pPr>
              <a:t>3</a:t>
            </a:fld>
            <a:endParaRPr lang="en-US" altLang="cs-CZ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B980A-CA1B-4682-B797-09E93DB8615E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748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1981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B5C28-4313-4D0B-8D3A-B7FA80DF7D83}" type="slidenum">
              <a:rPr lang="cs-CZ" altLang="cs-CZ" smtClean="0"/>
              <a:pPr/>
              <a:t>108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13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390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0E4C8-62B3-494A-B489-78F9A686C8E3}" type="slidenum">
              <a:rPr lang="cs-CZ" altLang="cs-CZ" smtClean="0"/>
              <a:pPr/>
              <a:t>110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73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595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9D832-48A5-4162-B2D4-FEA9182B04DF}" type="slidenum">
              <a:rPr lang="cs-CZ" altLang="cs-CZ" smtClean="0"/>
              <a:pPr/>
              <a:t>111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577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800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129BA-5671-465C-AFA4-2F1135D96EAC}" type="slidenum">
              <a:rPr lang="cs-CZ" altLang="cs-CZ" smtClean="0"/>
              <a:pPr/>
              <a:t>112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808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005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12A7F0-7F49-4A52-A6A0-CE54F457FBE7}" type="slidenum">
              <a:rPr lang="cs-CZ" altLang="cs-CZ" smtClean="0"/>
              <a:pPr/>
              <a:t>113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551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210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F8C35-EABA-47AE-8F9E-2F497E5763E0}" type="slidenum">
              <a:rPr lang="cs-CZ" altLang="cs-CZ" smtClean="0"/>
              <a:pPr/>
              <a:t>114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61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Definujte </a:t>
            </a:r>
            <a:r>
              <a:rPr lang="cs-CZ" dirty="0" err="1"/>
              <a:t>zápaí</a:t>
            </a:r>
            <a:r>
              <a:rPr lang="cs-CZ" dirty="0"/>
              <a:t>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270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30245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2284" y="6418263"/>
            <a:ext cx="2159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8318" y="6284913"/>
            <a:ext cx="441536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8F38-8C0B-4C25-9581-8F0D22E8EA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58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4595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9BF6471-E8F5-4194-B5B2-D83CA940F59B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stacr.cz/" TargetMode="Externa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tsdo.org/" TargetMode="Externa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uni.cz/sluzby/wifi" TargetMode="External"/><Relationship Id="rId2" Type="http://schemas.openxmlformats.org/officeDocument/2006/relationships/hyperlink" Target="http://www.internetprovsechny.cz/wif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nastroje.lupa.cz/mereni-rychlosti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WINDOWS\system32\cmd.ex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vpn.muni.cz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knihy.nic.cz/" TargetMode="Externa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obcan.portal.gov.cz/" TargetMode="Externa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mc.cz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-adress.com/" TargetMode="Externa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med.cz/redimed" TargetMode="Externa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xzd.cz/" TargetMode="Externa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modules/medication/search.php?data%5batc_group%5d=L01BC02&amp;data%5bwith_adv%5d=0" TargetMode="External"/><Relationship Id="rId2" Type="http://schemas.openxmlformats.org/officeDocument/2006/relationships/hyperlink" Target="http://www.sukl.cz/modules/medication/search.php?data%5batc_group%5d=N02BE01&amp;data%5bwith_adv%5d=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hocc.no/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U</a:t>
            </a:r>
            <a:r>
              <a:rPr lang="cs-CZ" altLang="cs-CZ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živatel</a:t>
            </a:r>
            <a:r>
              <a:rPr lang="cs-CZ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 počítačové 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cs-CZ" dirty="0">
                <a:latin typeface="Arial" panose="020B0604020202020204" pitchFamily="34" charset="0"/>
              </a:rPr>
              <a:t>Daniel </a:t>
            </a:r>
            <a:r>
              <a:rPr lang="en-US" altLang="cs-CZ" dirty="0" err="1">
                <a:latin typeface="Arial" panose="020B0604020202020204" pitchFamily="34" charset="0"/>
              </a:rPr>
              <a:t>Klime</a:t>
            </a:r>
            <a:r>
              <a:rPr lang="cs-CZ" altLang="cs-CZ" dirty="0">
                <a:latin typeface="Arial" panose="020B0604020202020204" pitchFamily="34" charset="0"/>
              </a:rPr>
              <a:t>š, Roman Šmíd</a:t>
            </a:r>
            <a:r>
              <a:rPr lang="en-US" altLang="cs-CZ" dirty="0">
                <a:latin typeface="Arial" panose="020B0604020202020204" pitchFamily="34" charset="0"/>
              </a:rPr>
              <a:t>, Jan </a:t>
            </a:r>
            <a:r>
              <a:rPr lang="en-US" altLang="cs-CZ" dirty="0" err="1">
                <a:latin typeface="Arial" panose="020B0604020202020204" pitchFamily="34" charset="0"/>
              </a:rPr>
              <a:t>Krej</a:t>
            </a:r>
            <a:r>
              <a:rPr lang="cs-CZ" altLang="cs-CZ" dirty="0">
                <a:latin typeface="Arial" panose="020B0604020202020204" pitchFamily="34" charset="0"/>
              </a:rPr>
              <a:t>čí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s://encrypted-tbn3.gstatic.com/images?q=tbn:ANd9GcRJu0CWWj_8t344La6nhfc8vAnBOw09NSUtMmfPJmEQYR6UTC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3546475"/>
            <a:ext cx="14557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Neveřejné IP adresy</a:t>
            </a:r>
            <a:br>
              <a:rPr lang="cs-CZ" altLang="cs-CZ" sz="3600"/>
            </a:br>
            <a:r>
              <a:rPr lang="cs-CZ" altLang="cs-CZ" sz="2800"/>
              <a:t>192.168.</a:t>
            </a:r>
            <a:r>
              <a:rPr lang="en-US" altLang="cs-CZ" sz="2800"/>
              <a:t>*.*</a:t>
            </a:r>
            <a:endParaRPr lang="cs-CZ" altLang="cs-CZ" sz="2800"/>
          </a:p>
        </p:txBody>
      </p:sp>
      <p:sp>
        <p:nvSpPr>
          <p:cNvPr id="24580" name="computr2"/>
          <p:cNvSpPr>
            <a:spLocks noEditPoints="1" noChangeArrowheads="1"/>
          </p:cNvSpPr>
          <p:nvPr/>
        </p:nvSpPr>
        <p:spPr bwMode="auto">
          <a:xfrm>
            <a:off x="2782889" y="2852738"/>
            <a:ext cx="1201737" cy="850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1" name="Line 29"/>
          <p:cNvSpPr>
            <a:spLocks noChangeShapeType="1"/>
          </p:cNvSpPr>
          <p:nvPr/>
        </p:nvSpPr>
        <p:spPr bwMode="auto">
          <a:xfrm flipH="1">
            <a:off x="5591176" y="3284539"/>
            <a:ext cx="720725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2" name="Line 49"/>
          <p:cNvSpPr>
            <a:spLocks noChangeShapeType="1"/>
          </p:cNvSpPr>
          <p:nvPr/>
        </p:nvSpPr>
        <p:spPr bwMode="auto">
          <a:xfrm flipV="1">
            <a:off x="6978651" y="1989138"/>
            <a:ext cx="2212975" cy="111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3394076" y="1844676"/>
            <a:ext cx="17637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WIFI-router </a:t>
            </a:r>
          </a:p>
        </p:txBody>
      </p:sp>
      <p:sp>
        <p:nvSpPr>
          <p:cNvPr id="24584" name="Line 53"/>
          <p:cNvSpPr>
            <a:spLocks noChangeShapeType="1"/>
          </p:cNvSpPr>
          <p:nvPr/>
        </p:nvSpPr>
        <p:spPr bwMode="auto">
          <a:xfrm>
            <a:off x="4525963" y="2349501"/>
            <a:ext cx="8493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5" name="Text Box 54"/>
          <p:cNvSpPr txBox="1">
            <a:spLocks noChangeArrowheads="1"/>
          </p:cNvSpPr>
          <p:nvPr/>
        </p:nvSpPr>
        <p:spPr bwMode="auto">
          <a:xfrm>
            <a:off x="8307388" y="1193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24586" name="modem"/>
          <p:cNvSpPr>
            <a:spLocks noEditPoints="1" noChangeArrowheads="1"/>
          </p:cNvSpPr>
          <p:nvPr/>
        </p:nvSpPr>
        <p:spPr bwMode="auto">
          <a:xfrm>
            <a:off x="5808664" y="2636839"/>
            <a:ext cx="1169987" cy="6381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Text Box 50"/>
          <p:cNvSpPr txBox="1">
            <a:spLocks noChangeArrowheads="1"/>
          </p:cNvSpPr>
          <p:nvPr/>
        </p:nvSpPr>
        <p:spPr bwMode="auto">
          <a:xfrm>
            <a:off x="7248526" y="1844676"/>
            <a:ext cx="11414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Modem</a:t>
            </a:r>
          </a:p>
        </p:txBody>
      </p:sp>
      <p:sp>
        <p:nvSpPr>
          <p:cNvPr id="24588" name="Line 53"/>
          <p:cNvSpPr>
            <a:spLocks noChangeShapeType="1"/>
          </p:cNvSpPr>
          <p:nvPr/>
        </p:nvSpPr>
        <p:spPr bwMode="auto">
          <a:xfrm flipH="1">
            <a:off x="6959601" y="2276476"/>
            <a:ext cx="288925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24589" name="Picture 2" descr="https://encrypted-tbn2.gstatic.com/images?q=tbn:ANd9GcRw8_fdfgzHaNwoURTteSWbVzvFjbD-Kz_eiru8imAAbGRrQBCM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13101"/>
            <a:ext cx="1951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 descr="https://encrypted-tbn1.gstatic.com/images?q=tbn:ANd9GcRh8xgW9w1-tpzx5oUcqjv82ogoRIMvp43TrqY5aMbMtFjDJyZd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562475"/>
            <a:ext cx="1611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5511801" y="5003801"/>
            <a:ext cx="1736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>
                <a:solidFill>
                  <a:srgbClr val="FF0000"/>
                </a:solidFill>
              </a:rPr>
              <a:t>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147.251.26.1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   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/>
              <a:t>neveřejná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192.168.1.1</a:t>
            </a:r>
          </a:p>
        </p:txBody>
      </p:sp>
      <p:sp>
        <p:nvSpPr>
          <p:cNvPr id="24592" name="TextovéPole 17"/>
          <p:cNvSpPr txBox="1">
            <a:spLocks noChangeArrowheads="1"/>
          </p:cNvSpPr>
          <p:nvPr/>
        </p:nvSpPr>
        <p:spPr bwMode="auto">
          <a:xfrm>
            <a:off x="2808288" y="3881438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192.168.1.2</a:t>
            </a:r>
          </a:p>
        </p:txBody>
      </p:sp>
      <p:sp>
        <p:nvSpPr>
          <p:cNvPr id="24593" name="TextovéPole 18"/>
          <p:cNvSpPr txBox="1">
            <a:spLocks noChangeArrowheads="1"/>
          </p:cNvSpPr>
          <p:nvPr/>
        </p:nvSpPr>
        <p:spPr bwMode="auto">
          <a:xfrm>
            <a:off x="3048000" y="5494338"/>
            <a:ext cx="151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192.168.1.3</a:t>
            </a:r>
          </a:p>
        </p:txBody>
      </p:sp>
      <p:sp>
        <p:nvSpPr>
          <p:cNvPr id="24594" name="TextovéPole 19"/>
          <p:cNvSpPr txBox="1">
            <a:spLocks noChangeArrowheads="1"/>
          </p:cNvSpPr>
          <p:nvPr/>
        </p:nvSpPr>
        <p:spPr bwMode="auto">
          <a:xfrm>
            <a:off x="8701088" y="4689475"/>
            <a:ext cx="151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192.168.1.4</a:t>
            </a:r>
          </a:p>
        </p:txBody>
      </p:sp>
    </p:spTree>
    <p:extLst>
      <p:ext uri="{BB962C8B-B14F-4D97-AF65-F5344CB8AC3E}">
        <p14:creationId xmlns:p14="http://schemas.microsoft.com/office/powerpoint/2010/main" val="3147659313"/>
      </p:ext>
    </p:extLst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DASTA</a:t>
            </a:r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Datové rozhraní</a:t>
            </a:r>
          </a:p>
          <a:p>
            <a:pPr lvl="1"/>
            <a:r>
              <a:rPr lang="cs-CZ" altLang="cs-CZ" sz="2400" dirty="0"/>
              <a:t>DASTA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Datový standard MZČR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Český standard budovaný „ze zdola“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hlinkClick r:id="rId2"/>
              </a:rPr>
              <a:t>http://www.dastacr.cz/</a:t>
            </a:r>
            <a:endParaRPr lang="cs-CZ" altLang="cs-CZ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Svázán s NČLP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Zaštiťuje ČSZIVI ČLS JEP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Nejen formát dat, ale oboustranná komunikace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3486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DASTA verze 3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Umožňuje přenos</a:t>
            </a:r>
          </a:p>
          <a:p>
            <a:pPr lvl="1"/>
            <a:r>
              <a:rPr lang="cs-CZ" altLang="cs-CZ" sz="1800"/>
              <a:t>identifikační data pacienta</a:t>
            </a:r>
          </a:p>
          <a:p>
            <a:pPr lvl="1"/>
            <a:r>
              <a:rPr lang="cs-CZ" altLang="cs-CZ" sz="1800"/>
              <a:t>základní informace o pacientovi (nacionále, r.č., adresy, výška, hmotnost atd.)</a:t>
            </a:r>
          </a:p>
          <a:p>
            <a:pPr lvl="1"/>
            <a:r>
              <a:rPr lang="cs-CZ" altLang="cs-CZ" sz="1800"/>
              <a:t>urgentní informace (alergie, dg.)</a:t>
            </a:r>
          </a:p>
          <a:p>
            <a:pPr lvl="1"/>
            <a:r>
              <a:rPr lang="cs-CZ" altLang="cs-CZ" sz="1800"/>
              <a:t>platební vztahy, pojišťovny, pracovní neschopnosti</a:t>
            </a:r>
          </a:p>
          <a:p>
            <a:pPr lvl="1"/>
            <a:r>
              <a:rPr lang="cs-CZ" altLang="cs-CZ" sz="1800"/>
              <a:t>anamnéza</a:t>
            </a:r>
          </a:p>
          <a:p>
            <a:pPr lvl="1"/>
            <a:r>
              <a:rPr lang="cs-CZ" altLang="cs-CZ" sz="1800"/>
              <a:t>léky</a:t>
            </a:r>
          </a:p>
          <a:p>
            <a:pPr lvl="1"/>
            <a:r>
              <a:rPr lang="cs-CZ" altLang="cs-CZ" sz="1800"/>
              <a:t>očkování</a:t>
            </a:r>
          </a:p>
          <a:p>
            <a:pPr lvl="1"/>
            <a:r>
              <a:rPr lang="cs-CZ" altLang="cs-CZ" sz="1800"/>
              <a:t>dg. trvalé a aktuální</a:t>
            </a:r>
          </a:p>
          <a:p>
            <a:pPr lvl="1"/>
            <a:r>
              <a:rPr lang="cs-CZ" altLang="cs-CZ" sz="1800" b="1"/>
              <a:t>Laboratorní vyšetření</a:t>
            </a:r>
          </a:p>
          <a:p>
            <a:pPr lvl="1"/>
            <a:endParaRPr lang="cs-CZ" altLang="cs-CZ" sz="1800" b="1"/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0305673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DASTA verze 4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/>
              <a:t>Klinické události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RDG vyšetření (RTG, CT, SONO…)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EKG vyšetření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Příjem pacienta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Operační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Konzilium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 err="1"/>
              <a:t>Dekurz</a:t>
            </a:r>
            <a:endParaRPr lang="cs-CZ" altLang="cs-CZ" sz="18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Propouštěcí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Ambulantní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Výpis zpráv z archivu</a:t>
            </a:r>
          </a:p>
          <a:p>
            <a:pPr lvl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98325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DASTA - omezení</a:t>
            </a:r>
          </a:p>
        </p:txBody>
      </p:sp>
      <p:sp>
        <p:nvSpPr>
          <p:cNvPr id="1187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28776"/>
            <a:ext cx="8229600" cy="4525963"/>
          </a:xfrm>
        </p:spPr>
        <p:txBody>
          <a:bodyPr/>
          <a:lstStyle/>
          <a:p>
            <a:r>
              <a:rPr lang="cs-CZ" altLang="cs-CZ" sz="2400"/>
              <a:t>Rozhraní není závazné</a:t>
            </a:r>
          </a:p>
          <a:p>
            <a:r>
              <a:rPr lang="cs-CZ" altLang="cs-CZ" sz="2400"/>
              <a:t>Firemní mutace</a:t>
            </a:r>
          </a:p>
          <a:p>
            <a:r>
              <a:rPr lang="cs-CZ" altLang="cs-CZ" sz="2400"/>
              <a:t>Firemní bloky </a:t>
            </a:r>
          </a:p>
          <a:p>
            <a:r>
              <a:rPr lang="cs-CZ" altLang="cs-CZ" sz="2400"/>
              <a:t>Položky mimo NČLP</a:t>
            </a:r>
          </a:p>
          <a:p>
            <a:r>
              <a:rPr lang="cs-CZ" altLang="cs-CZ" sz="2400"/>
              <a:t>Neexistuje přehled o skutečném využívání</a:t>
            </a:r>
          </a:p>
          <a:p>
            <a:r>
              <a:rPr lang="cs-CZ" altLang="cs-CZ" sz="2400"/>
              <a:t>Národní specifikum bez vazby na mezinárodní standardy</a:t>
            </a:r>
          </a:p>
          <a:p>
            <a:r>
              <a:rPr lang="cs-CZ" altLang="cs-CZ" sz="2400"/>
              <a:t>Neřeší vlastní přenos dat</a:t>
            </a:r>
          </a:p>
          <a:p>
            <a:r>
              <a:rPr lang="cs-CZ" altLang="cs-CZ" sz="2400"/>
              <a:t>Neřeší zabezpečení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24496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HL7</a:t>
            </a:r>
          </a:p>
        </p:txBody>
      </p:sp>
      <p:sp>
        <p:nvSpPr>
          <p:cNvPr id="11981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145087"/>
          </a:xfrm>
        </p:spPr>
        <p:txBody>
          <a:bodyPr/>
          <a:lstStyle/>
          <a:p>
            <a:r>
              <a:rPr lang="cs-CZ" altLang="cs-CZ" sz="2400"/>
              <a:t>Health level 7</a:t>
            </a:r>
          </a:p>
          <a:p>
            <a:r>
              <a:rPr lang="cs-CZ" altLang="cs-CZ" sz="2400"/>
              <a:t>Celosvětové rozšíření</a:t>
            </a:r>
          </a:p>
          <a:p>
            <a:r>
              <a:rPr lang="cs-CZ" altLang="cs-CZ" sz="2400"/>
              <a:t>Centrum v USA </a:t>
            </a:r>
          </a:p>
          <a:p>
            <a:pPr lvl="1"/>
            <a:r>
              <a:rPr lang="cs-CZ" altLang="cs-CZ"/>
              <a:t>www.hl7.org</a:t>
            </a:r>
          </a:p>
          <a:p>
            <a:r>
              <a:rPr lang="cs-CZ" altLang="cs-CZ" sz="2400"/>
              <a:t>Pobočky v jednotlivých zemích</a:t>
            </a:r>
          </a:p>
          <a:p>
            <a:pPr lvl="1"/>
            <a:r>
              <a:rPr lang="cs-CZ" altLang="cs-CZ"/>
              <a:t>www.hl7.cz</a:t>
            </a:r>
          </a:p>
          <a:p>
            <a:r>
              <a:rPr lang="cs-CZ" altLang="cs-CZ" sz="2400"/>
              <a:t>„Fabrika“ na standardy komunikace ve zdravotnictví</a:t>
            </a:r>
          </a:p>
          <a:p>
            <a:r>
              <a:rPr lang="cs-CZ" altLang="cs-CZ" sz="2400"/>
              <a:t>V České republice omezené rozšíření</a:t>
            </a:r>
          </a:p>
        </p:txBody>
      </p:sp>
    </p:spTree>
    <p:extLst>
      <p:ext uri="{BB962C8B-B14F-4D97-AF65-F5344CB8AC3E}">
        <p14:creationId xmlns:p14="http://schemas.microsoft.com/office/powerpoint/2010/main" val="32826710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CDA</a:t>
            </a:r>
          </a:p>
        </p:txBody>
      </p:sp>
      <p:sp>
        <p:nvSpPr>
          <p:cNvPr id="1208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Clinical document architecture</a:t>
            </a:r>
          </a:p>
          <a:p>
            <a:pPr lvl="1"/>
            <a:r>
              <a:rPr lang="cs-CZ" altLang="cs-CZ"/>
              <a:t>Aplikace HL7</a:t>
            </a:r>
          </a:p>
          <a:p>
            <a:pPr lvl="1"/>
            <a:r>
              <a:rPr lang="cs-CZ" altLang="cs-CZ"/>
              <a:t>Formalizovaný klinický dokument (lékařské zprávy)</a:t>
            </a:r>
          </a:p>
          <a:p>
            <a:pPr lvl="1"/>
            <a:r>
              <a:rPr lang="cs-CZ" altLang="cs-CZ"/>
              <a:t>3 úrovně formalizace</a:t>
            </a:r>
          </a:p>
          <a:p>
            <a:pPr lvl="2"/>
            <a:r>
              <a:rPr lang="cs-CZ" altLang="cs-CZ" sz="1800"/>
              <a:t>Formalizovaná hlavička + nestrukturovaný text</a:t>
            </a:r>
          </a:p>
          <a:p>
            <a:pPr lvl="2"/>
            <a:r>
              <a:rPr lang="cs-CZ" altLang="cs-CZ" sz="1800"/>
              <a:t>Hlavička + rozčleněný text do bloků</a:t>
            </a:r>
          </a:p>
          <a:p>
            <a:pPr lvl="2"/>
            <a:r>
              <a:rPr lang="cs-CZ" altLang="cs-CZ" sz="1800"/>
              <a:t>Plně strukturovaný strojově zpracovatelný obsah</a:t>
            </a:r>
          </a:p>
          <a:p>
            <a:pPr lvl="1"/>
            <a:r>
              <a:rPr lang="cs-CZ" altLang="cs-CZ"/>
              <a:t>Pro konkrétní dokumenty připraveny CDA šablony (templates)</a:t>
            </a:r>
          </a:p>
          <a:p>
            <a:pPr lvl="1"/>
            <a:r>
              <a:rPr lang="cs-CZ" altLang="cs-CZ"/>
              <a:t>Aplikováno např. v Rakousku, Polsku</a:t>
            </a:r>
          </a:p>
        </p:txBody>
      </p:sp>
    </p:spTree>
    <p:extLst>
      <p:ext uri="{BB962C8B-B14F-4D97-AF65-F5344CB8AC3E}">
        <p14:creationId xmlns:p14="http://schemas.microsoft.com/office/powerpoint/2010/main" val="13815099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SNOMED</a:t>
            </a:r>
          </a:p>
        </p:txBody>
      </p:sp>
      <p:sp>
        <p:nvSpPr>
          <p:cNvPr id="1228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Klinická terminologie</a:t>
            </a:r>
          </a:p>
          <a:p>
            <a:r>
              <a:rPr lang="cs-CZ" altLang="cs-CZ" sz="2400"/>
              <a:t>Spravován </a:t>
            </a:r>
            <a:r>
              <a:rPr lang="en-US" altLang="cs-CZ" sz="2400">
                <a:hlinkClick r:id="rId2"/>
              </a:rPr>
              <a:t>International Health Terminology Standards Development Organisation (IHTSDO)</a:t>
            </a:r>
            <a:endParaRPr lang="cs-CZ" altLang="cs-CZ" sz="2400"/>
          </a:p>
          <a:p>
            <a:r>
              <a:rPr lang="cs-CZ" altLang="cs-CZ" sz="2400"/>
              <a:t>Nejen termíny, ale hlavně vazby</a:t>
            </a:r>
          </a:p>
          <a:p>
            <a:r>
              <a:rPr lang="cs-CZ" altLang="cs-CZ" sz="2400"/>
              <a:t>Multiosové uspořádání</a:t>
            </a:r>
          </a:p>
          <a:p>
            <a:r>
              <a:rPr lang="cs-CZ" altLang="cs-CZ" sz="2400"/>
              <a:t>Základní jednotka = koncept</a:t>
            </a:r>
          </a:p>
          <a:p>
            <a:r>
              <a:rPr lang="cs-CZ" altLang="cs-CZ" sz="2400"/>
              <a:t>Základní struktura</a:t>
            </a:r>
          </a:p>
          <a:p>
            <a:pPr lvl="1"/>
            <a:r>
              <a:rPr lang="cs-CZ" altLang="cs-CZ"/>
              <a:t>Koncept (Concept)</a:t>
            </a:r>
          </a:p>
          <a:p>
            <a:pPr lvl="1"/>
            <a:r>
              <a:rPr lang="cs-CZ" altLang="cs-CZ"/>
              <a:t>Popis (Description)</a:t>
            </a:r>
          </a:p>
          <a:p>
            <a:pPr lvl="2"/>
            <a:r>
              <a:rPr lang="cs-CZ" altLang="cs-CZ" sz="1600"/>
              <a:t>FSN  - </a:t>
            </a:r>
            <a:r>
              <a:rPr lang="cs-CZ" altLang="cs-CZ" sz="1600" b="1"/>
              <a:t>Fully Specified Name</a:t>
            </a:r>
            <a:endParaRPr lang="cs-CZ" altLang="cs-CZ" sz="1600"/>
          </a:p>
          <a:p>
            <a:pPr lvl="2"/>
            <a:r>
              <a:rPr lang="cs-CZ" altLang="cs-CZ" sz="1600" i="1"/>
              <a:t>Preferred Term</a:t>
            </a:r>
          </a:p>
          <a:p>
            <a:pPr lvl="2"/>
            <a:r>
              <a:rPr lang="cs-CZ" altLang="cs-CZ" sz="1600" i="1"/>
              <a:t>Synonyms</a:t>
            </a:r>
            <a:endParaRPr lang="cs-CZ" altLang="cs-CZ" sz="1600"/>
          </a:p>
          <a:p>
            <a:pPr lvl="1"/>
            <a:r>
              <a:rPr lang="cs-CZ" altLang="cs-CZ"/>
              <a:t>Vazby (Relationship)</a:t>
            </a:r>
          </a:p>
        </p:txBody>
      </p:sp>
    </p:spTree>
    <p:extLst>
      <p:ext uri="{BB962C8B-B14F-4D97-AF65-F5344CB8AC3E}">
        <p14:creationId xmlns:p14="http://schemas.microsoft.com/office/powerpoint/2010/main" val="40097099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SNOMED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>
          <a:xfrm>
            <a:off x="2009775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Cca 300 tisíc konceptů</a:t>
            </a:r>
          </a:p>
          <a:p>
            <a:r>
              <a:rPr lang="cs-CZ" altLang="cs-CZ" sz="2400" b="1"/>
              <a:t>19 kořenových konceptů</a:t>
            </a:r>
          </a:p>
          <a:p>
            <a:pPr lvl="1"/>
            <a:r>
              <a:rPr lang="cs-CZ" altLang="cs-CZ" sz="1600"/>
              <a:t>Observable entity (otázky)</a:t>
            </a:r>
          </a:p>
          <a:p>
            <a:pPr lvl="1"/>
            <a:r>
              <a:rPr lang="cs-CZ" altLang="cs-CZ" sz="1600"/>
              <a:t>Clinical finding (odpovědi)</a:t>
            </a:r>
          </a:p>
          <a:p>
            <a:pPr lvl="1"/>
            <a:r>
              <a:rPr lang="cs-CZ" altLang="cs-CZ" sz="1600"/>
              <a:t>Procedure</a:t>
            </a:r>
          </a:p>
          <a:p>
            <a:pPr lvl="1"/>
            <a:r>
              <a:rPr lang="cs-CZ" altLang="cs-CZ" sz="1600"/>
              <a:t>Body structure</a:t>
            </a:r>
          </a:p>
          <a:p>
            <a:pPr lvl="1"/>
            <a:r>
              <a:rPr lang="cs-CZ" altLang="cs-CZ" sz="1600"/>
              <a:t>Organism</a:t>
            </a:r>
          </a:p>
          <a:p>
            <a:pPr lvl="1"/>
            <a:r>
              <a:rPr lang="cs-CZ" altLang="cs-CZ" sz="1600"/>
              <a:t>Substance</a:t>
            </a:r>
          </a:p>
          <a:p>
            <a:pPr lvl="1"/>
            <a:r>
              <a:rPr lang="cs-CZ" altLang="cs-CZ" sz="1600"/>
              <a:t>Pharmaceutical products</a:t>
            </a:r>
          </a:p>
          <a:p>
            <a:pPr lvl="1"/>
            <a:r>
              <a:rPr lang="cs-CZ" altLang="cs-CZ" sz="1600"/>
              <a:t>Physical force</a:t>
            </a:r>
          </a:p>
          <a:p>
            <a:pPr lvl="1"/>
            <a:r>
              <a:rPr lang="cs-CZ" altLang="cs-CZ" sz="1600"/>
              <a:t>Physical object</a:t>
            </a:r>
          </a:p>
          <a:p>
            <a:pPr lvl="1"/>
            <a:r>
              <a:rPr lang="cs-CZ" altLang="cs-CZ" sz="1600"/>
              <a:t>..</a:t>
            </a:r>
          </a:p>
          <a:p>
            <a:r>
              <a:rPr lang="cs-CZ" altLang="cs-CZ" sz="2400" b="1"/>
              <a:t>Název konceptu (</a:t>
            </a:r>
            <a:r>
              <a:rPr lang="cs-CZ" altLang="cs-CZ" sz="2400"/>
              <a:t>“semantic tag“</a:t>
            </a:r>
            <a:r>
              <a:rPr lang="cs-CZ" altLang="cs-CZ" sz="2400" b="1"/>
              <a:t>)</a:t>
            </a:r>
          </a:p>
          <a:p>
            <a:r>
              <a:rPr lang="cs-CZ" altLang="cs-CZ" sz="2400"/>
              <a:t>Fracture of foot (disorder)</a:t>
            </a:r>
            <a:endParaRPr lang="cs-CZ" altLang="cs-CZ" sz="2400" b="1"/>
          </a:p>
        </p:txBody>
      </p:sp>
    </p:spTree>
    <p:extLst>
      <p:ext uri="{BB962C8B-B14F-4D97-AF65-F5344CB8AC3E}">
        <p14:creationId xmlns:p14="http://schemas.microsoft.com/office/powerpoint/2010/main" val="128990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mages.channeltimes.com.s3-ap-southeast-1.amazonaws.com/2016/02/iot_EMPV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600201"/>
            <a:ext cx="36004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Internet věcí (IoT)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Things</a:t>
            </a:r>
            <a:r>
              <a:rPr lang="cs-CZ" altLang="cs-CZ" sz="2400" dirty="0"/>
              <a:t>“ 				        (Internet věcí)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Propojení zařízení, systémů 				       a služeb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sz="2400" dirty="0"/>
              <a:t>Předpoklad 50 miliard zařízení 				     do roku 2020, tedy v řádu o 			       polovinu více než dnes (2015).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Na jednoho člověka na zemi, tak bude připadat mezi šesti až sedmi zařízeními (mimo </a:t>
            </a:r>
            <a:r>
              <a:rPr lang="cs-CZ" sz="2400" dirty="0" err="1"/>
              <a:t>tabletů</a:t>
            </a:r>
            <a:r>
              <a:rPr lang="cs-CZ" sz="2400" dirty="0"/>
              <a:t> a mobilů)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745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– s</a:t>
            </a:r>
            <a:r>
              <a:rPr lang="cs-CZ" dirty="0" err="1"/>
              <a:t>íťové</a:t>
            </a:r>
            <a:r>
              <a:rPr lang="cs-CZ" dirty="0"/>
              <a:t>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GSM</a:t>
            </a:r>
          </a:p>
          <a:p>
            <a:r>
              <a:rPr lang="en-US" b="1" dirty="0"/>
              <a:t>SIGFOX</a:t>
            </a:r>
            <a:r>
              <a:rPr lang="cs-CZ" b="1" dirty="0"/>
              <a:t> (</a:t>
            </a:r>
            <a:r>
              <a:rPr lang="cs-CZ" b="1" dirty="0" err="1"/>
              <a:t>T-mobile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b="1" dirty="0" err="1"/>
              <a:t>LoRa</a:t>
            </a:r>
            <a:r>
              <a:rPr lang="cs-CZ" b="1" dirty="0"/>
              <a:t> (České radiokomunikace, </a:t>
            </a:r>
            <a:r>
              <a:rPr lang="cs-CZ" b="1" dirty="0" err="1"/>
              <a:t>Starnet</a:t>
            </a:r>
            <a:r>
              <a:rPr lang="cs-CZ" b="1" dirty="0"/>
              <a:t>)</a:t>
            </a:r>
          </a:p>
          <a:p>
            <a:r>
              <a:rPr lang="cs-CZ" b="1" dirty="0"/>
              <a:t>NB-</a:t>
            </a:r>
            <a:r>
              <a:rPr lang="cs-CZ" b="1" dirty="0" err="1"/>
              <a:t>IoT</a:t>
            </a:r>
            <a:r>
              <a:rPr lang="en-US" b="1" dirty="0"/>
              <a:t> </a:t>
            </a:r>
            <a:r>
              <a:rPr lang="cs-CZ" b="1" dirty="0"/>
              <a:t>(Vodafone, </a:t>
            </a:r>
            <a:r>
              <a:rPr lang="cs-CZ" b="1" dirty="0" err="1"/>
              <a:t>T-mobile</a:t>
            </a:r>
            <a:r>
              <a:rPr lang="cs-CZ" b="1" dirty="0"/>
              <a:t>, O2)</a:t>
            </a:r>
          </a:p>
          <a:p>
            <a:endParaRPr lang="cs-CZ" b="1" dirty="0"/>
          </a:p>
          <a:p>
            <a:r>
              <a:rPr lang="cs-CZ" b="1" dirty="0"/>
              <a:t>Omezený datový tok (impulsy)</a:t>
            </a:r>
          </a:p>
          <a:p>
            <a:r>
              <a:rPr lang="cs-CZ" b="1" dirty="0"/>
              <a:t>Nízká energetická náročnost</a:t>
            </a:r>
          </a:p>
          <a:p>
            <a:pPr lvl="1"/>
            <a:r>
              <a:rPr lang="cs-CZ" sz="2400" b="1" dirty="0"/>
              <a:t>Čidla na 10 let</a:t>
            </a:r>
          </a:p>
          <a:p>
            <a:r>
              <a:rPr lang="cs-CZ" b="1" dirty="0"/>
              <a:t>Cena připojení od 150 Kč na 1 zařízení na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1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Fyzické připojení PC do sítě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6019800" cy="4114800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Kabelová televize</a:t>
            </a:r>
          </a:p>
          <a:p>
            <a:pPr lvl="2" eaLnBrk="1" hangingPunct="1"/>
            <a:r>
              <a:rPr lang="cs-CZ" altLang="cs-CZ" dirty="0"/>
              <a:t>Modem</a:t>
            </a:r>
            <a:r>
              <a:rPr lang="en-US" altLang="cs-CZ" dirty="0"/>
              <a:t>, </a:t>
            </a:r>
            <a:r>
              <a:rPr lang="en-US" altLang="cs-CZ" dirty="0" err="1"/>
              <a:t>metalick</a:t>
            </a:r>
            <a:r>
              <a:rPr lang="cs-CZ" altLang="cs-CZ" dirty="0"/>
              <a:t>á síť x optická síť</a:t>
            </a:r>
          </a:p>
          <a:p>
            <a:pPr eaLnBrk="1" hangingPunct="1"/>
            <a:r>
              <a:rPr lang="cs-CZ" altLang="cs-CZ" dirty="0"/>
              <a:t>Telefonní linka</a:t>
            </a:r>
          </a:p>
          <a:p>
            <a:pPr lvl="2" eaLnBrk="1" hangingPunct="1"/>
            <a:r>
              <a:rPr lang="cs-CZ" altLang="cs-CZ" dirty="0"/>
              <a:t>ADSL modem</a:t>
            </a:r>
          </a:p>
          <a:p>
            <a:pPr eaLnBrk="1" hangingPunct="1"/>
            <a:r>
              <a:rPr lang="cs-CZ" altLang="cs-CZ" dirty="0"/>
              <a:t>Mobilní připojení</a:t>
            </a:r>
          </a:p>
          <a:p>
            <a:pPr lvl="2" eaLnBrk="1" hangingPunct="1"/>
            <a:r>
              <a:rPr lang="cs-CZ" altLang="cs-CZ" dirty="0"/>
              <a:t>Modem nebo mobilní telefon</a:t>
            </a:r>
          </a:p>
          <a:p>
            <a:pPr eaLnBrk="1" hangingPunct="1"/>
            <a:r>
              <a:rPr lang="cs-CZ" altLang="cs-CZ" dirty="0"/>
              <a:t>Bezdrátové připojení – WIFI</a:t>
            </a:r>
          </a:p>
          <a:p>
            <a:pPr lvl="2" eaLnBrk="1" hangingPunct="1"/>
            <a:r>
              <a:rPr lang="cs-CZ" altLang="cs-CZ" dirty="0"/>
              <a:t>Speciální zařízení/karta, anténa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0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2682643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Směry IoT</a:t>
            </a:r>
          </a:p>
        </p:txBody>
      </p:sp>
      <p:sp>
        <p:nvSpPr>
          <p:cNvPr id="12288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Dva hlavní směry: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Průmyslový Internet věcí (iIoT - Industry IoT)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Spotřebitelský Internet věcí (cIoT - Customer IoT)</a:t>
            </a:r>
          </a:p>
          <a:p>
            <a:pPr lvl="2"/>
            <a:endParaRPr lang="cs-CZ" altLang="cs-CZ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  <p:pic>
        <p:nvPicPr>
          <p:cNvPr id="12288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3284538"/>
            <a:ext cx="59594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Uživatelský IoT</a:t>
            </a:r>
          </a:p>
        </p:txBody>
      </p:sp>
      <p:sp>
        <p:nvSpPr>
          <p:cNvPr id="124931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Zaměřuje na spotřebitelská zařízení, IT a telekomunikační zařízení a další.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Užívána zařízení zjednodušující každodenní život pomocí automatizace v domácnosti, chytrých zařízení nebo pomocí nositelné elektroniky.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Hlavní výhodou je zvýšení uživatelského zážitku (QoE - Quality of Experience).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altLang="cs-CZ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68136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Výsledek obrázku pro wear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149726"/>
            <a:ext cx="5537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Aplikace uživatelského IoT</a:t>
            </a:r>
          </a:p>
        </p:txBody>
      </p:sp>
      <p:sp>
        <p:nvSpPr>
          <p:cNvPr id="12698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b="1"/>
              <a:t>Chytré domácnosti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Dálkové ovládání spotřebičů pro větší komfort nebo šetření energie.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Detekce otevření dveří a oken pro prevenci před zloději.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Monitorování spotřeby elektrické energie a vody pro možnost dosažení úspor.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Inteligentní nakupování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Aplikace umožní poradit při nákupu např. podle zákazníkových zvyků, preferencí, či velikostí, nebo podle přítomnosti alergických látek, nebo doby exspirace.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Platby za zboží a služby pomocí NFC obsaženého v mobilním telefonu nebo nositelné elektronice.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Nositelná elektronika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/>
              <a:t>Chytré hodinky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Fitness náramky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Snímače životních funkcí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00072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Průmyslový IoT</a:t>
            </a:r>
          </a:p>
        </p:txBody>
      </p:sp>
      <p:sp>
        <p:nvSpPr>
          <p:cNvPr id="12902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Jedná se o IoT zařízení a systémy, které jsou používány v průmyslových odvětvích, jako jsou průmyslová automatizace, energetický průmysl a zdravotnictví.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Hlavním zaměřením je efektivnější využívání zdrojů, snížení provozních nákladů, zvýšení efektivity či bezpečnosti.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 V praxi může sloužit například pro zajištění bezpečnosti pracovníků či automatizaci údržby.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1479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527550"/>
            <a:ext cx="3956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Aplikace průmyslového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400" b="1" dirty="0"/>
              <a:t>průmyslová automatizace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Automatická diagnostika přístrojů a monitorování jejich stavu s možností upozornění na případné závady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Zabezpečení prostor proti neoprávněnému vstupu pro zajištění bezpečnosti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dopravní průmysl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Automaticky řízené automobily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Sledování a lokalizace zásilek např. ve velkých skladech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energetický průmysl (</a:t>
            </a:r>
            <a:r>
              <a:rPr lang="cs-CZ" sz="1400" dirty="0"/>
              <a:t>Monitorování a řízení spotřeby energie)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chytrá města</a:t>
            </a:r>
            <a:r>
              <a:rPr lang="cs-CZ" sz="1400" dirty="0"/>
              <a:t> (např. Pardubice, Nymburk, Písek, …)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>
                <a:solidFill>
                  <a:srgbClr val="C00000"/>
                </a:solidFill>
              </a:rPr>
              <a:t>zdravotnictví</a:t>
            </a: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Sledování stavu pacientů – monitorování stavu</a:t>
            </a:r>
            <a:r>
              <a:rPr lang="cs-CZ" sz="1400" dirty="0">
                <a:solidFill>
                  <a:srgbClr val="C00000"/>
                </a:solidFill>
              </a:rPr>
              <a:t> 				     </a:t>
            </a:r>
            <a:r>
              <a:rPr lang="cs-CZ" sz="1400" u="sng" dirty="0">
                <a:solidFill>
                  <a:srgbClr val="C00000"/>
                </a:solidFill>
              </a:rPr>
              <a:t>pacientů v nemocnicích nebo starých lidí žijících doma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Detekce pádů</a:t>
            </a:r>
          </a:p>
          <a:p>
            <a:pPr marL="457200" lvl="1" indent="0">
              <a:buNone/>
              <a:defRPr/>
            </a:pP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58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mHEALTH</a:t>
            </a:r>
          </a:p>
        </p:txBody>
      </p:sp>
      <p:sp>
        <p:nvSpPr>
          <p:cNvPr id="11776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Využití mobilních technologí (IoT) pro potřeby e-health</a:t>
            </a:r>
          </a:p>
          <a:p>
            <a:r>
              <a:rPr lang="cs-CZ" altLang="cs-CZ" sz="2000"/>
              <a:t>Propojení stavu (snímání biometrik) pacienta, registru lékáren, registru pojišťovny a evidence lékaře.</a:t>
            </a:r>
          </a:p>
        </p:txBody>
      </p:sp>
      <p:pic>
        <p:nvPicPr>
          <p:cNvPr id="11776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763838"/>
            <a:ext cx="76231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MySignals Sensor Platform</a:t>
            </a:r>
          </a:p>
        </p:txBody>
      </p:sp>
      <p:sp>
        <p:nvSpPr>
          <p:cNvPr id="13312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Vývojová platforma pro měření biometrických veličin.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Měří více jak 15 biometrických parametrů.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Možnost připojení a zpracování dat dalších senzorů.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Výstupy: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Mobilní telefon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Počítačová aplikace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Cloud/Web rozhraní</a:t>
            </a:r>
          </a:p>
        </p:txBody>
      </p:sp>
      <p:pic>
        <p:nvPicPr>
          <p:cNvPr id="133124" name="Picture 4" descr="MySignals Traffic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141664"/>
            <a:ext cx="46021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MySignals Sensor Platform</a:t>
            </a:r>
          </a:p>
        </p:txBody>
      </p:sp>
      <p:pic>
        <p:nvPicPr>
          <p:cNvPr id="135171" name="Picture 2" descr="MySignals with sensors conn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71589"/>
            <a:ext cx="7110412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9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MySignals Sensor Platform</a:t>
            </a:r>
          </a:p>
        </p:txBody>
      </p:sp>
      <p:pic>
        <p:nvPicPr>
          <p:cNvPr id="137219" name="Picture 2" descr="http://cooking-hacks.com/wp/wp-content/uploads/2013/03/e-healt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4" y="2060576"/>
            <a:ext cx="7515225" cy="3338513"/>
          </a:xfrm>
          <a:noFill/>
        </p:spPr>
      </p:pic>
    </p:spTree>
    <p:extLst>
      <p:ext uri="{BB962C8B-B14F-4D97-AF65-F5344CB8AC3E}">
        <p14:creationId xmlns:p14="http://schemas.microsoft.com/office/powerpoint/2010/main" val="23400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MySignals Sensor Platform</a:t>
            </a:r>
          </a:p>
        </p:txBody>
      </p:sp>
      <p:pic>
        <p:nvPicPr>
          <p:cNvPr id="139267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971925"/>
            <a:ext cx="3106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2" descr="https://www.cooking-hacks.com/media/cooking/images/documentation/mysignals_software/mysignals_box_smartphone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2633663"/>
            <a:ext cx="270033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9" y="1344613"/>
            <a:ext cx="44275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Kabelová televize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3608" y="1392621"/>
            <a:ext cx="6291262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V místech dostupnosti kabelové televize</a:t>
            </a:r>
          </a:p>
          <a:p>
            <a:pPr eaLnBrk="1" hangingPunct="1"/>
            <a:r>
              <a:rPr lang="cs-CZ" altLang="cs-CZ" sz="2000" dirty="0"/>
              <a:t>Rychlost až 500 </a:t>
            </a:r>
            <a:r>
              <a:rPr lang="cs-CZ" altLang="cs-CZ" sz="2000" dirty="0" err="1"/>
              <a:t>Mb</a:t>
            </a:r>
            <a:r>
              <a:rPr lang="cs-CZ" altLang="cs-CZ" sz="2000" dirty="0"/>
              <a:t>/s</a:t>
            </a:r>
          </a:p>
          <a:p>
            <a:pPr eaLnBrk="1" hangingPunct="1"/>
            <a:r>
              <a:rPr lang="cs-CZ" altLang="cs-CZ" sz="2000" dirty="0"/>
              <a:t>Metalické x optické připojení</a:t>
            </a:r>
          </a:p>
          <a:p>
            <a:pPr marL="948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+mn-ea"/>
                <a:cs typeface="+mn-cs"/>
              </a:rPr>
              <a:t>Metalické má výrazně </a:t>
            </a:r>
            <a:r>
              <a:rPr lang="cs-CZ" altLang="cs-CZ" b="1" dirty="0">
                <a:ea typeface="+mn-ea"/>
                <a:cs typeface="+mn-cs"/>
              </a:rPr>
              <a:t>horší </a:t>
            </a:r>
            <a:r>
              <a:rPr lang="cs-CZ" altLang="cs-CZ" b="1" dirty="0" err="1">
                <a:ea typeface="+mn-ea"/>
                <a:cs typeface="+mn-cs"/>
              </a:rPr>
              <a:t>upload</a:t>
            </a:r>
            <a:endParaRPr lang="cs-CZ" altLang="cs-CZ" b="1" dirty="0">
              <a:ea typeface="+mn-ea"/>
              <a:cs typeface="+mn-cs"/>
            </a:endParaRPr>
          </a:p>
          <a:p>
            <a:pPr eaLnBrk="1" hangingPunct="1"/>
            <a:r>
              <a:rPr lang="cs-CZ" altLang="cs-CZ" sz="2000" dirty="0"/>
              <a:t>Speciální modem</a:t>
            </a:r>
          </a:p>
          <a:p>
            <a:r>
              <a:rPr lang="en-US" altLang="cs-CZ" sz="2000" dirty="0"/>
              <a:t>http://www.upc.cz</a:t>
            </a:r>
            <a:endParaRPr lang="cs-CZ" altLang="cs-CZ" sz="2000" dirty="0"/>
          </a:p>
          <a:p>
            <a:r>
              <a:rPr lang="en-US" altLang="cs-CZ" sz="2000" dirty="0"/>
              <a:t>http://</a:t>
            </a:r>
            <a:r>
              <a:rPr lang="cs-CZ" altLang="cs-CZ" sz="2000" dirty="0"/>
              <a:t>www.netbox.cz</a:t>
            </a:r>
            <a:endParaRPr lang="en-US" altLang="cs-CZ" sz="2000" dirty="0"/>
          </a:p>
          <a:p>
            <a:pPr eaLnBrk="1" hangingPunct="1"/>
            <a:r>
              <a:rPr lang="en-US" altLang="cs-CZ" sz="2000" dirty="0"/>
              <a:t>http://www.selfnet.cz</a:t>
            </a:r>
            <a:endParaRPr lang="cs-CZ" altLang="cs-CZ" sz="2000" dirty="0"/>
          </a:p>
          <a:p>
            <a:pPr eaLnBrk="1" hangingPunct="1"/>
            <a:r>
              <a:rPr lang="en-US" altLang="cs-CZ" sz="2000" dirty="0"/>
              <a:t>http://rychlost.cz/pripojeni-internetu/kabelova-tv/</a:t>
            </a:r>
          </a:p>
          <a:p>
            <a:pPr eaLnBrk="1" hangingPunct="1"/>
            <a:endParaRPr lang="cs-CZ" altLang="cs-CZ" sz="2000" dirty="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2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1829516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517651"/>
            <a:ext cx="27670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25713"/>
            <a:ext cx="4451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E-Hospital (case study)</a:t>
            </a:r>
          </a:p>
        </p:txBody>
      </p:sp>
      <p:pic>
        <p:nvPicPr>
          <p:cNvPr id="141317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297364"/>
            <a:ext cx="44513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Obrázek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276726"/>
            <a:ext cx="38084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9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Případová studie elektronické nemocnice </a:t>
            </a:r>
          </a:p>
        </p:txBody>
      </p:sp>
    </p:spTree>
    <p:extLst>
      <p:ext uri="{BB962C8B-B14F-4D97-AF65-F5344CB8AC3E}">
        <p14:creationId xmlns:p14="http://schemas.microsoft.com/office/powerpoint/2010/main" val="222996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/>
              <a:t>Požadavky na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/>
              <a:t>Hlavní požadavky na IoT: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sběr </a:t>
            </a:r>
            <a:r>
              <a:rPr lang="cs-CZ" altLang="cs-CZ" sz="2400"/>
              <a:t>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uložení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analýzu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sdílení</a:t>
            </a:r>
            <a:r>
              <a:rPr lang="cs-CZ" altLang="cs-CZ" sz="2400"/>
              <a:t> výsledků.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endParaRPr lang="cs-CZ" altLang="cs-CZ" sz="2400"/>
          </a:p>
          <a:p>
            <a:pPr>
              <a:lnSpc>
                <a:spcPct val="150000"/>
              </a:lnSpc>
            </a:pPr>
            <a:r>
              <a:rPr lang="cs-CZ" altLang="cs-CZ" sz="2400"/>
              <a:t>Dále musí architektura splňovat přísné požadavky na </a:t>
            </a:r>
            <a:r>
              <a:rPr lang="cs-CZ" altLang="cs-CZ" sz="2400" b="1"/>
              <a:t>bezpečnost</a:t>
            </a:r>
            <a:r>
              <a:rPr lang="cs-CZ" altLang="cs-CZ" sz="2400"/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0208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Test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68413"/>
            <a:ext cx="7772400" cy="4114800"/>
          </a:xfrm>
          <a:noFill/>
        </p:spPr>
        <p:txBody>
          <a:bodyPr/>
          <a:lstStyle/>
          <a:p>
            <a:r>
              <a:rPr lang="en-US" altLang="cs-CZ" sz="2400"/>
              <a:t>V I</a:t>
            </a:r>
            <a:r>
              <a:rPr lang="cs-CZ" altLang="cs-CZ" sz="2400"/>
              <a:t>S</a:t>
            </a:r>
            <a:r>
              <a:rPr lang="en-US" altLang="cs-CZ" sz="2400"/>
              <a:t>u:</a:t>
            </a:r>
          </a:p>
          <a:p>
            <a:r>
              <a:rPr lang="en-US" altLang="cs-CZ" sz="2400"/>
              <a:t>Student – vybrat p</a:t>
            </a:r>
            <a:r>
              <a:rPr lang="cs-CZ" altLang="cs-CZ" sz="2400"/>
              <a:t>ředmět UPS – Odpovědníky </a:t>
            </a:r>
          </a:p>
          <a:p>
            <a:r>
              <a:rPr lang="cs-CZ" altLang="cs-CZ" sz="2400"/>
              <a:t>Vybrat odpovědník Test UPS – </a:t>
            </a:r>
            <a:endParaRPr lang="en-US" altLang="cs-CZ" sz="2400"/>
          </a:p>
          <a:p>
            <a:pPr lvl="1"/>
            <a:r>
              <a:rPr lang="cs-CZ" altLang="cs-CZ"/>
              <a:t>Chci sestavit první sadu otázek</a:t>
            </a:r>
            <a:endParaRPr lang="en-US" altLang="cs-CZ"/>
          </a:p>
          <a:p>
            <a:pPr lvl="1"/>
            <a:r>
              <a:rPr lang="cs-CZ" altLang="cs-CZ"/>
              <a:t>Na konci „Uložit a vyhodnotit“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en-US" altLang="cs-CZ" sz="2400"/>
              <a:t>20 ot</a:t>
            </a:r>
            <a:r>
              <a:rPr lang="cs-CZ" altLang="cs-CZ" sz="2400"/>
              <a:t>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60 minut – </a:t>
            </a:r>
            <a:r>
              <a:rPr lang="cs-CZ" altLang="cs-CZ" sz="2400">
                <a:solidFill>
                  <a:srgbClr val="FF0000"/>
                </a:solidFill>
              </a:rPr>
              <a:t>Nelze přerušit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5 pokusů provedení hodnocení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U některých je více správných odpovědí (každá za bod)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Odečítání bodů za chybnou odpověď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Minimum pro splnění je 15 bodů</a:t>
            </a:r>
          </a:p>
        </p:txBody>
      </p:sp>
    </p:spTree>
    <p:extLst>
      <p:ext uri="{BB962C8B-B14F-4D97-AF65-F5344CB8AC3E}">
        <p14:creationId xmlns:p14="http://schemas.microsoft.com/office/powerpoint/2010/main" val="99225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797C0D-2EC0-4C69-A183-500053778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4A5040D-5351-4C4A-897A-FEDAC71E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R</a:t>
            </a:r>
            <a:r>
              <a:rPr lang="cs-CZ" altLang="cs-CZ" sz="3600" dirty="0" err="1"/>
              <a:t>ychlost</a:t>
            </a:r>
            <a:r>
              <a:rPr lang="cs-CZ" altLang="cs-CZ" sz="3600" dirty="0"/>
              <a:t> připojení v pevných optických sítích</a:t>
            </a:r>
            <a:endParaRPr lang="cs-CZ" sz="36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029B4462-B796-4981-BDF1-6863E783F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39119"/>
              </p:ext>
            </p:extLst>
          </p:nvPr>
        </p:nvGraphicFramePr>
        <p:xfrm>
          <a:off x="1562099" y="2472055"/>
          <a:ext cx="8829676" cy="2707640"/>
        </p:xfrm>
        <a:graphic>
          <a:graphicData uri="http://schemas.openxmlformats.org/drawingml/2006/table">
            <a:tbl>
              <a:tblPr/>
              <a:tblGrid>
                <a:gridCol w="2207419">
                  <a:extLst>
                    <a:ext uri="{9D8B030D-6E8A-4147-A177-3AD203B41FA5}">
                      <a16:colId xmlns:a16="http://schemas.microsoft.com/office/drawing/2014/main" val="3084121598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440722058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19539433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412617085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01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dirty="0" err="1">
                          <a:effectLst/>
                          <a:latin typeface="inherit"/>
                        </a:rPr>
                        <a:t>Centrio</a:t>
                      </a:r>
                      <a:endParaRPr lang="cs-CZ" b="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32,14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 dirty="0">
                          <a:effectLst/>
                          <a:latin typeface="inherit"/>
                        </a:rPr>
                        <a:t>8 %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9 %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4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dirty="0" err="1">
                          <a:effectLst/>
                          <a:latin typeface="inherit"/>
                        </a:rPr>
                        <a:t>Cesnet</a:t>
                      </a:r>
                      <a:endParaRPr lang="cs-CZ" b="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34,60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 dirty="0">
                          <a:effectLst/>
                          <a:latin typeface="inherit"/>
                        </a:rPr>
                        <a:t>-48 %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-15 %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6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dirty="0">
                          <a:effectLst/>
                          <a:latin typeface="inherit"/>
                        </a:rPr>
                        <a:t>Kabel1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35,31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 dirty="0">
                          <a:effectLst/>
                          <a:latin typeface="inherit"/>
                        </a:rPr>
                        <a:t>-15 %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18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Netbox.cz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35,49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29 %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4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TETAnet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34,52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-10 %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00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T-Systems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41,91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87 %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-20 %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3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OpenSans-Bold"/>
                        </a:rPr>
                        <a:t>Celkem</a:t>
                      </a:r>
                      <a:endParaRPr lang="cs-CZ" b="1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>
                          <a:effectLst/>
                          <a:latin typeface="inherit"/>
                        </a:rPr>
                        <a:t>34,70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>
                          <a:effectLst/>
                          <a:latin typeface="inherit"/>
                        </a:rPr>
                        <a:t>-18 %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 dirty="0">
                          <a:effectLst/>
                          <a:latin typeface="inherit"/>
                        </a:rPr>
                        <a:t>15 %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95550"/>
                  </a:ext>
                </a:extLst>
              </a:tr>
            </a:tbl>
          </a:graphicData>
        </a:graphic>
      </p:graphicFrame>
      <p:sp>
        <p:nvSpPr>
          <p:cNvPr id="6" name="TextovéPole 2">
            <a:extLst>
              <a:ext uri="{FF2B5EF4-FFF2-40B4-BE49-F238E27FC236}">
                <a16:creationId xmlns:a16="http://schemas.microsoft.com/office/drawing/2014/main" id="{83FA4FC9-1F52-4CE7-BF6A-CA8242DA0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2102723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 201</a:t>
            </a:r>
            <a:r>
              <a:rPr lang="en-US" altLang="cs-CZ" sz="1800" b="1" dirty="0"/>
              <a:t>9</a:t>
            </a:r>
            <a:endParaRPr lang="cs-CZ" altLang="cs-CZ" sz="18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0CF1BAA-F1A9-494C-8468-0EEA4473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5535454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zdroj: www.dsl.cz</a:t>
            </a:r>
          </a:p>
        </p:txBody>
      </p:sp>
    </p:spTree>
    <p:extLst>
      <p:ext uri="{BB962C8B-B14F-4D97-AF65-F5344CB8AC3E}">
        <p14:creationId xmlns:p14="http://schemas.microsoft.com/office/powerpoint/2010/main" val="35046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Telefonní linka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265281" y="1807801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dirty="0"/>
              <a:t>ADSL ( až </a:t>
            </a:r>
            <a:r>
              <a:rPr lang="en-US" altLang="cs-CZ" dirty="0"/>
              <a:t>16</a:t>
            </a:r>
            <a:r>
              <a:rPr lang="cs-CZ" altLang="cs-CZ" dirty="0"/>
              <a:t> </a:t>
            </a:r>
            <a:r>
              <a:rPr lang="cs-CZ" altLang="cs-CZ" dirty="0" err="1"/>
              <a:t>Mb</a:t>
            </a:r>
            <a:r>
              <a:rPr lang="cs-CZ" altLang="cs-CZ" dirty="0"/>
              <a:t>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VDSL (</a:t>
            </a:r>
            <a:r>
              <a:rPr lang="cs-CZ" altLang="cs-CZ" dirty="0" err="1"/>
              <a:t>teroreticky</a:t>
            </a:r>
            <a:r>
              <a:rPr lang="cs-CZ" altLang="cs-CZ" dirty="0"/>
              <a:t> až </a:t>
            </a:r>
            <a:r>
              <a:rPr lang="cs-CZ" altLang="cs-CZ" sz="2800" dirty="0"/>
              <a:t>100 </a:t>
            </a:r>
            <a:r>
              <a:rPr lang="cs-CZ" altLang="cs-CZ" sz="2800" dirty="0" err="1"/>
              <a:t>Mb</a:t>
            </a:r>
            <a:r>
              <a:rPr lang="cs-CZ" altLang="cs-CZ" sz="2800" dirty="0"/>
              <a:t>/s)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Nabízeno do 1,3 km od ústředny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Každý typ vyžaduje specifický modem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3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6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7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9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5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7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8396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x</a:t>
            </a:r>
            <a:r>
              <a:rPr lang="cs-CZ" altLang="cs-CZ"/>
              <a:t>DSL připojení - rychlost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29747" name="TextovéPole 1"/>
          <p:cNvSpPr txBox="1">
            <a:spLocks noChangeArrowheads="1"/>
          </p:cNvSpPr>
          <p:nvPr/>
        </p:nvSpPr>
        <p:spPr bwMode="auto">
          <a:xfrm>
            <a:off x="1524001" y="1899339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</a:t>
            </a:r>
            <a:r>
              <a:rPr lang="en-US" altLang="cs-CZ" sz="1800" b="1" dirty="0"/>
              <a:t> 2019</a:t>
            </a:r>
            <a:endParaRPr lang="cs-CZ" altLang="cs-CZ" sz="1800" b="1" dirty="0"/>
          </a:p>
        </p:txBody>
      </p:sp>
      <p:graphicFrame>
        <p:nvGraphicFramePr>
          <p:cNvPr id="6" name="Zástupný obsah 4">
            <a:extLst>
              <a:ext uri="{FF2B5EF4-FFF2-40B4-BE49-F238E27FC236}">
                <a16:creationId xmlns:a16="http://schemas.microsoft.com/office/drawing/2014/main" id="{16B9B7D8-1821-4097-BA52-26BE6BC9D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001716"/>
              </p:ext>
            </p:extLst>
          </p:nvPr>
        </p:nvGraphicFramePr>
        <p:xfrm>
          <a:off x="1438274" y="2563653"/>
          <a:ext cx="8372476" cy="3251200"/>
        </p:xfrm>
        <a:graphic>
          <a:graphicData uri="http://schemas.openxmlformats.org/drawingml/2006/table">
            <a:tbl>
              <a:tblPr/>
              <a:tblGrid>
                <a:gridCol w="2093119">
                  <a:extLst>
                    <a:ext uri="{9D8B030D-6E8A-4147-A177-3AD203B41FA5}">
                      <a16:colId xmlns:a16="http://schemas.microsoft.com/office/drawing/2014/main" val="4171094992"/>
                    </a:ext>
                  </a:extLst>
                </a:gridCol>
                <a:gridCol w="2093119">
                  <a:extLst>
                    <a:ext uri="{9D8B030D-6E8A-4147-A177-3AD203B41FA5}">
                      <a16:colId xmlns:a16="http://schemas.microsoft.com/office/drawing/2014/main" val="2828944280"/>
                    </a:ext>
                  </a:extLst>
                </a:gridCol>
                <a:gridCol w="2093119">
                  <a:extLst>
                    <a:ext uri="{9D8B030D-6E8A-4147-A177-3AD203B41FA5}">
                      <a16:colId xmlns:a16="http://schemas.microsoft.com/office/drawing/2014/main" val="676118554"/>
                    </a:ext>
                  </a:extLst>
                </a:gridCol>
                <a:gridCol w="2093119">
                  <a:extLst>
                    <a:ext uri="{9D8B030D-6E8A-4147-A177-3AD203B41FA5}">
                      <a16:colId xmlns:a16="http://schemas.microsoft.com/office/drawing/2014/main" val="3606305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1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AVONET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17,28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-17 %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-16 %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82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Český Bezdrát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21,21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-6 %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21 %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53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GTS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18,00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-10 %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13 %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89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b="0">
                          <a:effectLst/>
                          <a:latin typeface="inherit"/>
                        </a:rPr>
                        <a:t>O2 Czech Republic, a.s.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21,27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0 %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11 %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36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20,98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-4 %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19 %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2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22,75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8 %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0">
                          <a:effectLst/>
                          <a:latin typeface="inherit"/>
                        </a:rPr>
                        <a:t>26 %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7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b="0">
                          <a:effectLst/>
                          <a:latin typeface="OpenSans-Bold"/>
                        </a:rPr>
                        <a:t>Celkem</a:t>
                      </a:r>
                      <a:endParaRPr lang="cs-CZ" b="1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>
                          <a:effectLst/>
                          <a:latin typeface="inherit"/>
                        </a:rPr>
                        <a:t>21,13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>
                          <a:effectLst/>
                          <a:latin typeface="inherit"/>
                        </a:rPr>
                        <a:t>-1 %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b="1" dirty="0">
                          <a:effectLst/>
                          <a:latin typeface="inherit"/>
                        </a:rPr>
                        <a:t>12 %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7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WiFi-připojení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8786" y="1662552"/>
            <a:ext cx="6019800" cy="4416425"/>
          </a:xfrm>
          <a:noFill/>
        </p:spPr>
        <p:txBody>
          <a:bodyPr/>
          <a:lstStyle/>
          <a:p>
            <a:pPr eaLnBrk="1" hangingPunct="1"/>
            <a:r>
              <a:rPr lang="cs-CZ" altLang="cs-CZ" sz="1800" dirty="0" err="1"/>
              <a:t>Outdoor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Komerční/komunitní sítě</a:t>
            </a:r>
          </a:p>
          <a:p>
            <a:pPr eaLnBrk="1" hangingPunct="1"/>
            <a:r>
              <a:rPr lang="cs-CZ" altLang="cs-CZ" sz="1800" dirty="0"/>
              <a:t>Rychlost až 5</a:t>
            </a:r>
            <a:r>
              <a:rPr lang="en-US" altLang="cs-CZ" sz="1800" dirty="0"/>
              <a:t>4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</a:p>
          <a:p>
            <a:pPr eaLnBrk="1" hangingPunct="1"/>
            <a:r>
              <a:rPr lang="cs-CZ" altLang="cs-CZ" sz="1800" dirty="0"/>
              <a:t>Speciální cenově dostupné vybavení</a:t>
            </a:r>
          </a:p>
          <a:p>
            <a:pPr eaLnBrk="1" hangingPunct="1"/>
            <a:r>
              <a:rPr lang="en-US" altLang="cs-CZ" sz="1800" dirty="0" err="1"/>
              <a:t>Riziko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ru</a:t>
            </a:r>
            <a:r>
              <a:rPr lang="cs-CZ" altLang="cs-CZ" sz="1800" dirty="0" err="1"/>
              <a:t>šení</a:t>
            </a:r>
            <a:r>
              <a:rPr lang="cs-CZ" altLang="cs-CZ" sz="1800" dirty="0"/>
              <a:t>, odposlouchávání, neoprávněného připojení</a:t>
            </a:r>
            <a:endParaRPr lang="en-US" altLang="cs-CZ" sz="1800" dirty="0"/>
          </a:p>
          <a:p>
            <a:pPr eaLnBrk="1" hangingPunct="1"/>
            <a:r>
              <a:rPr lang="cs-CZ" altLang="cs-CZ" sz="1800" dirty="0"/>
              <a:t>Přístupový bod /Access  point/ hot spot</a:t>
            </a:r>
          </a:p>
          <a:p>
            <a:r>
              <a:rPr lang="cs-CZ" altLang="cs-CZ" sz="1800" dirty="0">
                <a:hlinkClick r:id="rId2"/>
              </a:rPr>
              <a:t>http://www.internetprovsechny.cz/wifi/</a:t>
            </a:r>
            <a:endParaRPr lang="cs-CZ" altLang="cs-CZ" sz="1800" dirty="0"/>
          </a:p>
          <a:p>
            <a:r>
              <a:rPr lang="cs-CZ" altLang="cs-CZ" sz="1800" dirty="0">
                <a:hlinkClick r:id="rId3"/>
              </a:rPr>
              <a:t>https://it.muni.cz/sluzby/wifi</a:t>
            </a:r>
            <a:endParaRPr lang="cs-CZ" altLang="cs-CZ" sz="1800" dirty="0"/>
          </a:p>
          <a:p>
            <a:pPr lvl="1"/>
            <a:r>
              <a:rPr lang="en-US" altLang="cs-CZ" sz="1600" dirty="0" err="1"/>
              <a:t>Eduroam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2807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Wi-Fi připojení - rychlost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4583113" y="1096964"/>
            <a:ext cx="3299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 sz="2000" b="1" dirty="0"/>
              <a:t>V </a:t>
            </a:r>
            <a:r>
              <a:rPr lang="en-US" altLang="cs-CZ" sz="2000" b="1" dirty="0" err="1"/>
              <a:t>ro</a:t>
            </a:r>
            <a:r>
              <a:rPr lang="cs-CZ" altLang="cs-CZ" sz="2000" b="1" dirty="0"/>
              <a:t>zmezí 5 – 21 </a:t>
            </a:r>
            <a:r>
              <a:rPr lang="cs-CZ" altLang="cs-CZ" sz="2000" b="1" dirty="0" err="1"/>
              <a:t>Mb</a:t>
            </a:r>
            <a:r>
              <a:rPr lang="en-US" altLang="cs-CZ" sz="2000" b="1" dirty="0"/>
              <a:t>/s </a:t>
            </a:r>
            <a:endParaRPr lang="cs-CZ" altLang="cs-CZ" sz="2000" b="1" dirty="0"/>
          </a:p>
          <a:p>
            <a:pPr>
              <a:spcBef>
                <a:spcPct val="0"/>
              </a:spcBef>
            </a:pPr>
            <a:r>
              <a:rPr lang="cs-CZ" altLang="cs-CZ" sz="2000" b="1" dirty="0"/>
              <a:t>P</a:t>
            </a:r>
            <a:r>
              <a:rPr lang="en-US" altLang="cs-CZ" sz="2000" b="1" dirty="0"/>
              <a:t>r</a:t>
            </a:r>
            <a:r>
              <a:rPr lang="cs-CZ" altLang="cs-CZ" sz="2000" b="1" dirty="0" err="1"/>
              <a:t>ůměr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kolem</a:t>
            </a:r>
            <a:r>
              <a:rPr lang="en-US" altLang="cs-CZ" sz="2000" b="1" dirty="0"/>
              <a:t> 20</a:t>
            </a:r>
            <a:r>
              <a:rPr lang="cs-CZ" altLang="cs-CZ" sz="2000" b="1" dirty="0"/>
              <a:t> </a:t>
            </a:r>
            <a:r>
              <a:rPr lang="en-US" altLang="cs-CZ" sz="2000" b="1" dirty="0"/>
              <a:t>Mb/s</a:t>
            </a:r>
            <a:endParaRPr lang="cs-CZ" altLang="cs-CZ" sz="2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780A6A-3A6C-42A9-8A64-2FC58EAA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38" y="2003320"/>
            <a:ext cx="5810549" cy="40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Mobilní připojení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1"/>
            <a:ext cx="6019800" cy="4632325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GPRS ( až 128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 </a:t>
            </a:r>
          </a:p>
          <a:p>
            <a:pPr eaLnBrk="1" hangingPunct="1"/>
            <a:r>
              <a:rPr lang="cs-CZ" altLang="cs-CZ" sz="2000" dirty="0"/>
              <a:t>2G - EDGE ( až 512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</a:t>
            </a:r>
          </a:p>
          <a:p>
            <a:pPr eaLnBrk="1" hangingPunct="1"/>
            <a:r>
              <a:rPr lang="en-US" altLang="cs-CZ" sz="2000" dirty="0"/>
              <a:t>3G</a:t>
            </a:r>
            <a:r>
              <a:rPr lang="cs-CZ" altLang="cs-CZ" sz="2000" dirty="0"/>
              <a:t> </a:t>
            </a:r>
            <a:r>
              <a:rPr lang="en-US" altLang="cs-CZ" sz="2000" dirty="0"/>
              <a:t>-</a:t>
            </a:r>
            <a:r>
              <a:rPr lang="cs-CZ" altLang="cs-CZ" sz="2000" dirty="0"/>
              <a:t> UMTS/HSDPA  (</a:t>
            </a:r>
            <a:r>
              <a:rPr lang="en-US" altLang="cs-CZ" sz="2000" dirty="0"/>
              <a:t>1024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 a více)</a:t>
            </a:r>
          </a:p>
          <a:p>
            <a:pPr eaLnBrk="1" hangingPunct="1"/>
            <a:r>
              <a:rPr lang="cs-CZ" altLang="cs-CZ" sz="2000" b="1" dirty="0"/>
              <a:t>4G - </a:t>
            </a:r>
            <a:r>
              <a:rPr lang="en-US" altLang="cs-CZ" sz="2000" b="1" dirty="0"/>
              <a:t>LTE (80 Mb/s a v</a:t>
            </a:r>
            <a:r>
              <a:rPr lang="cs-CZ" altLang="cs-CZ" sz="2000" b="1" dirty="0" err="1"/>
              <a:t>íce</a:t>
            </a:r>
            <a:r>
              <a:rPr lang="cs-CZ" altLang="cs-CZ" sz="2000" b="1" dirty="0"/>
              <a:t>)</a:t>
            </a:r>
          </a:p>
          <a:p>
            <a:pPr lvl="1" eaLnBrk="1" hangingPunct="1"/>
            <a:r>
              <a:rPr lang="cs-CZ" altLang="cs-CZ" sz="1600" b="1" dirty="0"/>
              <a:t>Větší pokrytí než 3G</a:t>
            </a:r>
          </a:p>
          <a:p>
            <a:pPr lvl="1" eaLnBrk="1" hangingPunct="1"/>
            <a:r>
              <a:rPr lang="cs-CZ" altLang="cs-CZ" sz="1600" dirty="0"/>
              <a:t>Novější </a:t>
            </a:r>
            <a:r>
              <a:rPr lang="cs-CZ" altLang="cs-CZ" sz="1600" dirty="0" err="1"/>
              <a:t>smartphony</a:t>
            </a:r>
            <a:r>
              <a:rPr lang="cs-CZ" altLang="cs-CZ" sz="1600" dirty="0"/>
              <a:t> a modemy</a:t>
            </a:r>
          </a:p>
          <a:p>
            <a:pPr lvl="1"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797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8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0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2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3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9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11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2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74873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Mobilní připojení - rychlost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4888" name="TextovéPole 1"/>
          <p:cNvSpPr txBox="1">
            <a:spLocks noChangeArrowheads="1"/>
          </p:cNvSpPr>
          <p:nvPr/>
        </p:nvSpPr>
        <p:spPr bwMode="auto">
          <a:xfrm>
            <a:off x="1181099" y="1524864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 201</a:t>
            </a:r>
            <a:r>
              <a:rPr lang="en-US" altLang="cs-CZ" sz="1800" b="1" dirty="0"/>
              <a:t>9</a:t>
            </a:r>
            <a:endParaRPr lang="cs-CZ" altLang="cs-CZ" sz="1800" b="1" dirty="0"/>
          </a:p>
        </p:txBody>
      </p:sp>
      <p:graphicFrame>
        <p:nvGraphicFramePr>
          <p:cNvPr id="6" name="Zástupný obsah 4">
            <a:extLst>
              <a:ext uri="{FF2B5EF4-FFF2-40B4-BE49-F238E27FC236}">
                <a16:creationId xmlns:a16="http://schemas.microsoft.com/office/drawing/2014/main" id="{553A5753-71B2-4404-88B1-A5C34F237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42966"/>
              </p:ext>
            </p:extLst>
          </p:nvPr>
        </p:nvGraphicFramePr>
        <p:xfrm>
          <a:off x="1181099" y="1997804"/>
          <a:ext cx="8924925" cy="4260310"/>
        </p:xfrm>
        <a:graphic>
          <a:graphicData uri="http://schemas.openxmlformats.org/drawingml/2006/table">
            <a:tbl>
              <a:tblPr/>
              <a:tblGrid>
                <a:gridCol w="1784985">
                  <a:extLst>
                    <a:ext uri="{9D8B030D-6E8A-4147-A177-3AD203B41FA5}">
                      <a16:colId xmlns:a16="http://schemas.microsoft.com/office/drawing/2014/main" val="2335786333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164110458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4037781877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13966939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645544987"/>
                    </a:ext>
                  </a:extLst>
                </a:gridCol>
              </a:tblGrid>
              <a:tr h="6585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Technologie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Poskytovatel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Rychlost v Mb/s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Meziměsíční změna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Meziroční změna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55414"/>
                  </a:ext>
                </a:extLst>
              </a:tr>
              <a:tr h="2509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31,86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-15 %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-9 %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57561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33,56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-33 %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-23 %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43531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LTE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34,02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-6 %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-26 %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43032"/>
                  </a:ext>
                </a:extLst>
              </a:tr>
              <a:tr h="2509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3G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10,53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25 %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-9 %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05326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3G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8,04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-17 %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37 %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57928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3G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6,28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-2 %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-16 %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14352"/>
                  </a:ext>
                </a:extLst>
              </a:tr>
              <a:tr h="2509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O2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0,09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11 %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-19 %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2605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T-Mobile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0,15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29 %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74 %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20876"/>
                  </a:ext>
                </a:extLst>
              </a:tr>
              <a:tr h="454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2G</a:t>
                      </a:r>
                    </a:p>
                  </a:txBody>
                  <a:tcPr marL="23588" marR="23588" marT="23588" marB="23588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>
                          <a:effectLst/>
                          <a:latin typeface="inherit"/>
                        </a:rPr>
                        <a:t>Vodafone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0,07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>
                          <a:effectLst/>
                          <a:latin typeface="inherit"/>
                        </a:rPr>
                        <a:t>-35 %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dirty="0">
                          <a:effectLst/>
                          <a:latin typeface="inherit"/>
                        </a:rPr>
                        <a:t>0 %</a:t>
                      </a:r>
                    </a:p>
                  </a:txBody>
                  <a:tcPr marL="23588" marR="23588" marT="23588" marB="23588" anchor="ctr">
                    <a:lnL>
                      <a:noFill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3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Organizace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Podmínky zápočtu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</a:t>
            </a:r>
            <a:r>
              <a:rPr lang="cs-CZ" altLang="cs-CZ" sz="2400" dirty="0"/>
              <a:t>Registrace v is.muni.cz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</a:t>
            </a:r>
            <a:r>
              <a:rPr lang="cs-CZ" altLang="cs-CZ" sz="2400" dirty="0"/>
              <a:t>Účast na teoretické části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/>
              <a:t> </a:t>
            </a:r>
            <a:r>
              <a:rPr lang="cs-CZ" altLang="cs-CZ" sz="2400" dirty="0"/>
              <a:t>Zvládnutí elektronického testu </a:t>
            </a:r>
            <a:br>
              <a:rPr lang="cs-CZ" altLang="cs-CZ" sz="2400" dirty="0"/>
            </a:br>
            <a:r>
              <a:rPr lang="en-US" altLang="cs-CZ" sz="2400" dirty="0"/>
              <a:t>   </a:t>
            </a:r>
            <a:r>
              <a:rPr lang="cs-CZ" altLang="cs-CZ" sz="2400" dirty="0"/>
              <a:t>(po skončení přednášky)</a:t>
            </a:r>
          </a:p>
        </p:txBody>
      </p:sp>
    </p:spTree>
    <p:extLst>
      <p:ext uri="{BB962C8B-B14F-4D97-AF65-F5344CB8AC3E}">
        <p14:creationId xmlns:p14="http://schemas.microsoft.com/office/powerpoint/2010/main" val="419162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Rychlost připojení přes GSM</a:t>
            </a: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Mnoho termínů a zkratek – GPRS, EDGE, UMTS, HSPA, HSPA+, HSDPA, HSUPA, WCDMA, 3G, 4G, LTE….</a:t>
            </a:r>
          </a:p>
        </p:txBody>
      </p:sp>
      <p:pic>
        <p:nvPicPr>
          <p:cNvPr id="100356" name="Picture 2" descr="http://tasel.files.wordpress.com/2012/03/all-net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62264"/>
            <a:ext cx="74231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ovéPole 3"/>
          <p:cNvSpPr txBox="1">
            <a:spLocks noChangeArrowheads="1"/>
          </p:cNvSpPr>
          <p:nvPr/>
        </p:nvSpPr>
        <p:spPr bwMode="auto">
          <a:xfrm>
            <a:off x="2927351" y="6361113"/>
            <a:ext cx="1876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Zdroj: tasel.wordpress.com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25925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LTE pokrytí</a:t>
            </a:r>
          </a:p>
        </p:txBody>
      </p:sp>
      <p:sp>
        <p:nvSpPr>
          <p:cNvPr id="3584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/>
              <a:t> </a:t>
            </a:r>
            <a:r>
              <a:rPr lang="cs-CZ" altLang="cs-CZ" sz="2400" dirty="0"/>
              <a:t>Velká dynamika</a:t>
            </a:r>
          </a:p>
          <a:p>
            <a:pPr lvl="1"/>
            <a:r>
              <a:rPr lang="cs-CZ" altLang="cs-CZ" sz="2400" dirty="0"/>
              <a:t> Stránky poskytovatelů nebo</a:t>
            </a:r>
          </a:p>
          <a:p>
            <a:pPr lvl="1"/>
            <a:r>
              <a:rPr lang="cs-CZ" altLang="cs-CZ" sz="2400" dirty="0"/>
              <a:t> http://lte.ctu.cz/pokryti/</a:t>
            </a:r>
          </a:p>
          <a:p>
            <a:pPr lvl="1"/>
            <a:r>
              <a:rPr lang="cs-CZ" altLang="cs-CZ" sz="2400" dirty="0"/>
              <a:t> Pro všechny operátory</a:t>
            </a:r>
          </a:p>
          <a:p>
            <a:pPr marL="324000" lvl="1" indent="0">
              <a:buNone/>
            </a:pPr>
            <a:endParaRPr lang="cs-CZ" altLang="cs-CZ" sz="2400" dirty="0"/>
          </a:p>
          <a:p>
            <a:pPr lvl="1"/>
            <a:r>
              <a:rPr lang="cs-CZ" altLang="cs-CZ" sz="2400" dirty="0"/>
              <a:t>LTE pásma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 LTE-800 = základní pro ČR</a:t>
            </a:r>
          </a:p>
        </p:txBody>
      </p:sp>
    </p:spTree>
    <p:extLst>
      <p:ext uri="{BB962C8B-B14F-4D97-AF65-F5344CB8AC3E}">
        <p14:creationId xmlns:p14="http://schemas.microsoft.com/office/powerpoint/2010/main" val="168105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Výběr připojení k internetu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 dirty="0" err="1"/>
              <a:t>Zp</a:t>
            </a:r>
            <a:r>
              <a:rPr lang="cs-CZ" altLang="cs-CZ" sz="2000" dirty="0" err="1"/>
              <a:t>ůsob</a:t>
            </a:r>
            <a:r>
              <a:rPr lang="cs-CZ" altLang="cs-CZ" sz="2000" dirty="0"/>
              <a:t> použití</a:t>
            </a:r>
            <a:r>
              <a:rPr lang="en-US" altLang="cs-CZ" sz="2000" dirty="0"/>
              <a:t> – </a:t>
            </a:r>
            <a:r>
              <a:rPr lang="en-US" altLang="cs-CZ" sz="2000" dirty="0" err="1"/>
              <a:t>pevn</a:t>
            </a:r>
            <a:r>
              <a:rPr lang="cs-CZ" altLang="cs-CZ" sz="2000" dirty="0"/>
              <a:t>é</a:t>
            </a:r>
            <a:r>
              <a:rPr lang="en-US" altLang="cs-CZ" sz="2000" dirty="0"/>
              <a:t> PC</a:t>
            </a:r>
            <a:r>
              <a:rPr lang="cs-CZ" altLang="cs-CZ" sz="2000" dirty="0"/>
              <a:t> x</a:t>
            </a:r>
            <a:r>
              <a:rPr lang="en-US" altLang="cs-CZ" sz="2000" dirty="0"/>
              <a:t> notebook</a:t>
            </a:r>
          </a:p>
          <a:p>
            <a:pPr eaLnBrk="1" hangingPunct="1"/>
            <a:r>
              <a:rPr lang="en-US" altLang="cs-CZ" sz="2000" dirty="0" err="1"/>
              <a:t>Dostupnost</a:t>
            </a:r>
            <a:r>
              <a:rPr lang="cs-CZ" altLang="cs-CZ" sz="2000" dirty="0"/>
              <a:t> v daných lokalitách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pokryt</a:t>
            </a:r>
            <a:r>
              <a:rPr lang="cs-CZ" altLang="cs-CZ" sz="2000" dirty="0"/>
              <a:t>í</a:t>
            </a:r>
            <a:endParaRPr lang="en-US" altLang="cs-CZ" sz="2000" dirty="0"/>
          </a:p>
          <a:p>
            <a:pPr eaLnBrk="1" hangingPunct="1"/>
            <a:r>
              <a:rPr lang="cs-CZ" altLang="cs-CZ" sz="2000" dirty="0"/>
              <a:t>Rychlost, většinou v </a:t>
            </a:r>
            <a:r>
              <a:rPr lang="cs-CZ" altLang="cs-CZ" sz="2000" dirty="0" err="1"/>
              <a:t>M</a:t>
            </a:r>
            <a:r>
              <a:rPr lang="cs-CZ" altLang="cs-CZ" sz="2000" dirty="0" err="1">
                <a:solidFill>
                  <a:srgbClr val="FF0000"/>
                </a:solidFill>
              </a:rPr>
              <a:t>b</a:t>
            </a:r>
            <a:r>
              <a:rPr lang="cs-CZ" altLang="cs-CZ" sz="2000" dirty="0"/>
              <a:t>/s</a:t>
            </a:r>
          </a:p>
          <a:p>
            <a:pPr lvl="1" eaLnBrk="1" hangingPunct="1"/>
            <a:r>
              <a:rPr lang="cs-CZ" altLang="cs-CZ" sz="1800" dirty="0"/>
              <a:t>symetrické x </a:t>
            </a:r>
            <a:r>
              <a:rPr lang="cs-CZ" altLang="cs-CZ" sz="1800" b="1" dirty="0"/>
              <a:t>asymetrické</a:t>
            </a:r>
            <a:r>
              <a:rPr lang="cs-CZ" altLang="cs-CZ" sz="1800" dirty="0"/>
              <a:t> </a:t>
            </a:r>
            <a:r>
              <a:rPr lang="en-US" altLang="cs-CZ" sz="1800" dirty="0"/>
              <a:t>(</a:t>
            </a:r>
            <a:r>
              <a:rPr lang="cs-CZ" altLang="cs-CZ" sz="1800" dirty="0" err="1"/>
              <a:t>download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upload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en-US" altLang="cs-CZ" sz="1800" dirty="0"/>
              <a:t>(</a:t>
            </a:r>
            <a:r>
              <a:rPr lang="cs-CZ" altLang="cs-CZ" sz="1800" dirty="0"/>
              <a:t>např.: </a:t>
            </a:r>
            <a:r>
              <a:rPr lang="en-US" altLang="cs-CZ" sz="1800" dirty="0"/>
              <a:t>20/</a:t>
            </a:r>
            <a:r>
              <a:rPr lang="cs-CZ" altLang="cs-CZ" sz="1800" dirty="0"/>
              <a:t>2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Skutečnou rychlost ověřit v praxi</a:t>
            </a:r>
          </a:p>
          <a:p>
            <a:pPr eaLnBrk="1" hangingPunct="1"/>
            <a:r>
              <a:rPr lang="cs-CZ" altLang="cs-CZ" sz="2000" dirty="0"/>
              <a:t>Fair user </a:t>
            </a:r>
            <a:r>
              <a:rPr lang="cs-CZ" altLang="cs-CZ" sz="2000" dirty="0" err="1"/>
              <a:t>policy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FUP</a:t>
            </a:r>
            <a:r>
              <a:rPr lang="en-US" altLang="cs-CZ" sz="2000" dirty="0"/>
              <a:t>)</a:t>
            </a:r>
            <a:r>
              <a:rPr lang="cs-CZ" altLang="cs-CZ" sz="2000" dirty="0"/>
              <a:t> – omezení rychlosti po přenesení určitého množství dat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Agregace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např.: </a:t>
            </a:r>
            <a:r>
              <a:rPr lang="en-US" altLang="cs-CZ" sz="2000" dirty="0"/>
              <a:t>1:32)</a:t>
            </a:r>
            <a:r>
              <a:rPr lang="cs-CZ" altLang="cs-CZ" sz="2000" dirty="0"/>
              <a:t> – (ADSL, bezdrátové připojení)</a:t>
            </a:r>
            <a:endParaRPr lang="en-US" altLang="cs-CZ" sz="2000" dirty="0"/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Aktuální rychlost mezi dvěma počítači lze orientačně změřit pomocí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speedmetrů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Např.: 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http://nastroje.lupa.cz/</a:t>
            </a:r>
            <a:r>
              <a:rPr lang="cs-CZ" altLang="cs-CZ" sz="2000" dirty="0" err="1">
                <a:latin typeface="Times New Roman" panose="02020603050405020304" pitchFamily="18" charset="0"/>
                <a:hlinkClick r:id="rId2"/>
              </a:rPr>
              <a:t>mereni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-rychlosti/</a:t>
            </a:r>
            <a:r>
              <a:rPr lang="cs-CZ" altLang="cs-CZ" sz="2000" dirty="0">
                <a:latin typeface="Times New Roman" panose="02020603050405020304" pitchFamily="18" charset="0"/>
              </a:rPr>
              <a:t>, www.dsl.cz</a:t>
            </a:r>
            <a:endParaRPr lang="cs-CZ" altLang="cs-CZ" sz="2000" dirty="0"/>
          </a:p>
          <a:p>
            <a:pPr eaLnBrk="1" hangingPunct="1"/>
            <a:endParaRPr lang="en-US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5179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Vzájemná komunikace počítačů v síti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56138" y="1341439"/>
            <a:ext cx="3097212" cy="460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Model   Klient – Server</a:t>
            </a:r>
          </a:p>
        </p:txBody>
      </p:sp>
      <p:sp>
        <p:nvSpPr>
          <p:cNvPr id="43012" name="computr2"/>
          <p:cNvSpPr>
            <a:spLocks noEditPoints="1" noChangeArrowheads="1"/>
          </p:cNvSpPr>
          <p:nvPr/>
        </p:nvSpPr>
        <p:spPr bwMode="auto">
          <a:xfrm>
            <a:off x="4122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3" name="computr2"/>
          <p:cNvSpPr>
            <a:spLocks noEditPoints="1" noChangeArrowheads="1"/>
          </p:cNvSpPr>
          <p:nvPr/>
        </p:nvSpPr>
        <p:spPr bwMode="auto">
          <a:xfrm>
            <a:off x="8313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3894138" y="2971801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8096250" y="3048001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3016" name="AutoShape 10"/>
          <p:cNvSpPr>
            <a:spLocks noChangeArrowheads="1"/>
          </p:cNvSpPr>
          <p:nvPr/>
        </p:nvSpPr>
        <p:spPr bwMode="auto">
          <a:xfrm>
            <a:off x="5570538" y="3124200"/>
            <a:ext cx="2125662" cy="685800"/>
          </a:xfrm>
          <a:prstGeom prst="rightArrow">
            <a:avLst>
              <a:gd name="adj1" fmla="val 50000"/>
              <a:gd name="adj2" fmla="val 77488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Požadavek</a:t>
            </a:r>
          </a:p>
        </p:txBody>
      </p:sp>
      <p:sp>
        <p:nvSpPr>
          <p:cNvPr id="43017" name="AutoShape 11"/>
          <p:cNvSpPr>
            <a:spLocks noChangeArrowheads="1"/>
          </p:cNvSpPr>
          <p:nvPr/>
        </p:nvSpPr>
        <p:spPr bwMode="auto">
          <a:xfrm>
            <a:off x="5570538" y="40386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Odpověď</a:t>
            </a:r>
          </a:p>
        </p:txBody>
      </p:sp>
      <p:pic>
        <p:nvPicPr>
          <p:cNvPr id="43018" name="Picture 12" descr="BD06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1"/>
            <a:ext cx="1219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1676400" y="29718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UŽIVATEL</a:t>
            </a:r>
          </a:p>
        </p:txBody>
      </p:sp>
      <p:sp>
        <p:nvSpPr>
          <p:cNvPr id="43020" name="AutoShape 14"/>
          <p:cNvSpPr>
            <a:spLocks noChangeArrowheads="1"/>
          </p:cNvSpPr>
          <p:nvPr/>
        </p:nvSpPr>
        <p:spPr bwMode="auto">
          <a:xfrm>
            <a:off x="3200400" y="3657601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4022725" y="4724401"/>
            <a:ext cx="1539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</a:t>
            </a:r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7620001" y="4724401"/>
            <a:ext cx="3063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 = SLUŽBA</a:t>
            </a:r>
          </a:p>
        </p:txBody>
      </p:sp>
      <p:sp>
        <p:nvSpPr>
          <p:cNvPr id="43023" name="Text Box 17"/>
          <p:cNvSpPr txBox="1">
            <a:spLocks noChangeArrowheads="1"/>
          </p:cNvSpPr>
          <p:nvPr/>
        </p:nvSpPr>
        <p:spPr bwMode="auto">
          <a:xfrm>
            <a:off x="2424114" y="5661025"/>
            <a:ext cx="322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Jakého používáte klienta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pro danou službu?</a:t>
            </a:r>
          </a:p>
        </p:txBody>
      </p:sp>
      <p:sp>
        <p:nvSpPr>
          <p:cNvPr id="43024" name="AutoShape 18"/>
          <p:cNvSpPr>
            <a:spLocks noChangeArrowheads="1"/>
          </p:cNvSpPr>
          <p:nvPr/>
        </p:nvSpPr>
        <p:spPr bwMode="auto">
          <a:xfrm>
            <a:off x="6167438" y="2060576"/>
            <a:ext cx="2233612" cy="9366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Kdo, po kom, co chce</a:t>
            </a:r>
          </a:p>
        </p:txBody>
      </p:sp>
      <p:sp>
        <p:nvSpPr>
          <p:cNvPr id="43025" name="AutoShape 19"/>
          <p:cNvSpPr>
            <a:spLocks noChangeArrowheads="1"/>
          </p:cNvSpPr>
          <p:nvPr/>
        </p:nvSpPr>
        <p:spPr bwMode="auto">
          <a:xfrm>
            <a:off x="6240464" y="5516563"/>
            <a:ext cx="2016125" cy="863600"/>
          </a:xfrm>
          <a:prstGeom prst="wedgeRoundRectCallout">
            <a:avLst>
              <a:gd name="adj1" fmla="val -41181"/>
              <a:gd name="adj2" fmla="val -15183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Pro koho, od koho</a:t>
            </a:r>
          </a:p>
        </p:txBody>
      </p:sp>
    </p:spTree>
    <p:extLst>
      <p:ext uri="{BB962C8B-B14F-4D97-AF65-F5344CB8AC3E}">
        <p14:creationId xmlns:p14="http://schemas.microsoft.com/office/powerpoint/2010/main" val="234812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Síťové služby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5622" y="1423988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DHCP, DNS</a:t>
            </a:r>
          </a:p>
          <a:p>
            <a:pPr eaLnBrk="1" hangingPunct="1"/>
            <a:r>
              <a:rPr lang="cs-CZ" altLang="cs-CZ" sz="2000" dirty="0"/>
              <a:t>HTTP</a:t>
            </a:r>
            <a:r>
              <a:rPr lang="en-US" altLang="cs-CZ" sz="2000" dirty="0"/>
              <a:t>, FTP, SSH, POP3</a:t>
            </a:r>
            <a:r>
              <a:rPr lang="cs-CZ" altLang="cs-CZ" sz="2000" dirty="0"/>
              <a:t>, IMAP, SMTP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Typicky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jeden</a:t>
            </a:r>
            <a:r>
              <a:rPr lang="en-US" altLang="cs-CZ" sz="2000" dirty="0"/>
              <a:t> server </a:t>
            </a:r>
            <a:r>
              <a:rPr lang="en-US" altLang="cs-CZ" sz="2000" dirty="0" err="1"/>
              <a:t>poskytuje</a:t>
            </a:r>
            <a:r>
              <a:rPr lang="en-US" altLang="cs-CZ" sz="2000" dirty="0"/>
              <a:t> v</a:t>
            </a:r>
            <a:r>
              <a:rPr lang="cs-CZ" altLang="cs-CZ" sz="2000" dirty="0" err="1"/>
              <a:t>íce</a:t>
            </a:r>
            <a:r>
              <a:rPr lang="cs-CZ" altLang="cs-CZ" sz="2000" dirty="0"/>
              <a:t> služeb</a:t>
            </a:r>
          </a:p>
          <a:p>
            <a:pPr eaLnBrk="1" hangingPunct="1"/>
            <a:r>
              <a:rPr lang="cs-CZ" altLang="cs-CZ" sz="2000" dirty="0"/>
              <a:t>Server je identifikován IP adresou </a:t>
            </a:r>
            <a:r>
              <a:rPr lang="en-US" altLang="cs-CZ" sz="2000" dirty="0"/>
              <a:t>(tel. </a:t>
            </a:r>
            <a:r>
              <a:rPr lang="cs-CZ" altLang="cs-CZ" sz="2000" dirty="0"/>
              <a:t>číslo</a:t>
            </a:r>
            <a:r>
              <a:rPr lang="en-US" altLang="cs-CZ" sz="2000" dirty="0"/>
              <a:t>)</a:t>
            </a:r>
            <a:r>
              <a:rPr lang="cs-CZ" altLang="cs-CZ" sz="2000" dirty="0"/>
              <a:t>, služba svým číslem zvaným </a:t>
            </a:r>
            <a:r>
              <a:rPr lang="cs-CZ" altLang="cs-CZ" sz="2000" dirty="0">
                <a:solidFill>
                  <a:srgbClr val="FF0000"/>
                </a:solidFill>
              </a:rPr>
              <a:t>port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klapka</a:t>
            </a:r>
            <a:r>
              <a:rPr lang="en-US" altLang="cs-CZ" sz="2000" dirty="0"/>
              <a:t>)</a:t>
            </a:r>
          </a:p>
          <a:p>
            <a:pPr eaLnBrk="1" hangingPunct="1"/>
            <a:r>
              <a:rPr lang="cs-CZ" altLang="cs-CZ" sz="2000" dirty="0"/>
              <a:t>Kompletní adresa služby je IP adresa serveru + číslo portu</a:t>
            </a:r>
          </a:p>
          <a:p>
            <a:pPr eaLnBrk="1" hangingPunct="1"/>
            <a:r>
              <a:rPr lang="en-US" altLang="cs-CZ" sz="2000" dirty="0" err="1"/>
              <a:t>Ka</a:t>
            </a:r>
            <a:r>
              <a:rPr lang="cs-CZ" altLang="cs-CZ" sz="2000" dirty="0" err="1"/>
              <a:t>ždá</a:t>
            </a:r>
            <a:r>
              <a:rPr lang="cs-CZ" altLang="cs-CZ" sz="2000" dirty="0"/>
              <a:t> služba má definovaný standardní port, např. HTTP port č. 80</a:t>
            </a:r>
          </a:p>
          <a:p>
            <a:pPr eaLnBrk="1" hangingPunct="1">
              <a:buFontTx/>
              <a:buNone/>
            </a:pPr>
            <a:endParaRPr lang="en-US" altLang="cs-CZ" sz="2000" dirty="0"/>
          </a:p>
          <a:p>
            <a:pPr eaLnBrk="1" hangingPunct="1">
              <a:buFontTx/>
              <a:buNone/>
            </a:pPr>
            <a:endParaRPr lang="en-US" altLang="cs-CZ" sz="2000" dirty="0"/>
          </a:p>
          <a:p>
            <a:pPr eaLnBrk="1" hangingPunct="1"/>
            <a:endParaRPr lang="cs-CZ" altLang="cs-CZ" sz="2000" dirty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08213" y="5527676"/>
            <a:ext cx="714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Zobrazení aktuálně využívaných služeb – </a:t>
            </a:r>
            <a:r>
              <a:rPr lang="cs-CZ" altLang="cs-CZ" sz="2400" b="1">
                <a:latin typeface="Times New Roman" panose="02020603050405020304" pitchFamily="18" charset="0"/>
              </a:rPr>
              <a:t>cmd + netstat</a:t>
            </a:r>
          </a:p>
        </p:txBody>
      </p:sp>
      <p:sp>
        <p:nvSpPr>
          <p:cNvPr id="44037" name="AutoShape 5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9264650" y="5445126"/>
            <a:ext cx="433388" cy="504825"/>
          </a:xfrm>
          <a:prstGeom prst="actionButtonDocumen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7126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/>
              <a:t>Služba DHCP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Automatická konfigurace síťového připojení vašeho počítače v lokální síti</a:t>
            </a:r>
          </a:p>
          <a:p>
            <a:pPr marL="7200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DHCP protokol nastavuje veškeré parametry nutné pro připojení PC do sítě, zejména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</a:t>
            </a:r>
            <a:r>
              <a:rPr lang="cs-CZ" altLang="cs-CZ" dirty="0"/>
              <a:t>PC</a:t>
            </a:r>
            <a:r>
              <a:rPr lang="en-US" altLang="cs-CZ" dirty="0"/>
              <a:t> (</a:t>
            </a:r>
            <a:r>
              <a:rPr lang="cs-CZ" altLang="cs-CZ" dirty="0"/>
              <a:t>147.251.147.250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en-US" altLang="cs-CZ" b="1" dirty="0" err="1"/>
              <a:t>M</a:t>
            </a:r>
            <a:r>
              <a:rPr lang="cs-CZ" altLang="cs-CZ" b="1" dirty="0" err="1"/>
              <a:t>ask</a:t>
            </a:r>
            <a:r>
              <a:rPr lang="en-US" altLang="cs-CZ" b="1" dirty="0"/>
              <a:t>a</a:t>
            </a:r>
            <a:r>
              <a:rPr lang="cs-CZ" altLang="cs-CZ" b="1" dirty="0"/>
              <a:t> sítě 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cs-CZ" altLang="cs-CZ" dirty="0"/>
              <a:t>255.255.255.0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brány </a:t>
            </a:r>
            <a:r>
              <a:rPr lang="cs-CZ" altLang="cs-CZ" dirty="0"/>
              <a:t>(</a:t>
            </a:r>
            <a:r>
              <a:rPr lang="cs-CZ" altLang="cs-CZ" dirty="0" err="1"/>
              <a:t>gateway</a:t>
            </a:r>
            <a:r>
              <a:rPr lang="cs-CZ" altLang="cs-CZ" dirty="0"/>
              <a:t>) </a:t>
            </a:r>
            <a:r>
              <a:rPr lang="en-US" altLang="cs-CZ" dirty="0"/>
              <a:t>(</a:t>
            </a:r>
            <a:r>
              <a:rPr lang="cs-CZ" altLang="cs-CZ" dirty="0"/>
              <a:t>147.251.147.1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adresy DNS serveru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cs-CZ" altLang="cs-CZ" dirty="0"/>
              <a:t>147.251.26.1</a:t>
            </a:r>
            <a:r>
              <a:rPr lang="en-US" altLang="cs-CZ" dirty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Připojení počítače (síťové karty = MAC adresy) může povolit/zakázat administrátor sítě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42261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DNS služba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Překlad internetových jmen na IP adresy</a:t>
            </a:r>
          </a:p>
          <a:p>
            <a:pPr eaLnBrk="1" hangingPunct="1"/>
            <a:r>
              <a:rPr lang="cs-CZ" altLang="cs-CZ" sz="2400" dirty="0"/>
              <a:t>Ne každá IP adresa má definováno internetové jméno</a:t>
            </a:r>
          </a:p>
          <a:p>
            <a:pPr eaLnBrk="1" hangingPunct="1"/>
            <a:r>
              <a:rPr lang="cs-CZ" altLang="cs-CZ" sz="2400" dirty="0"/>
              <a:t>Překlad realizují DNS servery, které udržují seznam známých internetových jmen a případně se dotazují dalších DNS serverů na neznámá jména</a:t>
            </a:r>
          </a:p>
          <a:p>
            <a:pPr eaLnBrk="1" hangingPunct="1"/>
            <a:r>
              <a:rPr lang="cs-CZ" altLang="cs-CZ" sz="2400" dirty="0"/>
              <a:t>Bez dostupnosti této služby nelze využívat internetová jména, pouze IP adresy</a:t>
            </a:r>
          </a:p>
        </p:txBody>
      </p:sp>
    </p:spTree>
    <p:extLst>
      <p:ext uri="{BB962C8B-B14F-4D97-AF65-F5344CB8AC3E}">
        <p14:creationId xmlns:p14="http://schemas.microsoft.com/office/powerpoint/2010/main" val="188412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Webové stránky HTTP</a:t>
            </a:r>
            <a:r>
              <a:rPr lang="en-US" altLang="cs-CZ"/>
              <a:t>(S)</a:t>
            </a:r>
            <a:endParaRPr lang="cs-CZ" altLang="cs-CZ"/>
          </a:p>
        </p:txBody>
      </p:sp>
      <p:sp>
        <p:nvSpPr>
          <p:cNvPr id="45059" name="computr2"/>
          <p:cNvSpPr>
            <a:spLocks noEditPoints="1" noChangeArrowheads="1"/>
          </p:cNvSpPr>
          <p:nvPr/>
        </p:nvSpPr>
        <p:spPr bwMode="auto">
          <a:xfrm>
            <a:off x="3589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computr2"/>
          <p:cNvSpPr>
            <a:spLocks noEditPoints="1" noChangeArrowheads="1"/>
          </p:cNvSpPr>
          <p:nvPr/>
        </p:nvSpPr>
        <p:spPr bwMode="auto">
          <a:xfrm>
            <a:off x="7780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360739" y="1412875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7562850" y="14890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5063" name="AutoShape 8"/>
          <p:cNvSpPr>
            <a:spLocks noChangeArrowheads="1"/>
          </p:cNvSpPr>
          <p:nvPr/>
        </p:nvSpPr>
        <p:spPr bwMode="auto">
          <a:xfrm>
            <a:off x="4724400" y="1565275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Žádost o stránku</a:t>
            </a:r>
          </a:p>
        </p:txBody>
      </p:sp>
      <p:sp>
        <p:nvSpPr>
          <p:cNvPr id="45064" name="AutoShape 9"/>
          <p:cNvSpPr>
            <a:spLocks noChangeArrowheads="1"/>
          </p:cNvSpPr>
          <p:nvPr/>
        </p:nvSpPr>
        <p:spPr bwMode="auto">
          <a:xfrm>
            <a:off x="4656138" y="2479675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stránku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743201" y="3054351"/>
            <a:ext cx="189026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imes New Roman" panose="02020603050405020304" pitchFamily="18" charset="0"/>
              </a:rPr>
              <a:t>Prohlížeče: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Internet </a:t>
            </a:r>
            <a:r>
              <a:rPr lang="en-US" altLang="cs-CZ" sz="1800" dirty="0"/>
              <a:t>E</a:t>
            </a:r>
            <a:r>
              <a:rPr lang="cs-CZ" altLang="cs-CZ" sz="1800" dirty="0" err="1"/>
              <a:t>xplorer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Mozilla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Firefox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Chrome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Edge</a:t>
            </a:r>
            <a:endParaRPr lang="en-US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Safari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7772401" y="2860676"/>
            <a:ext cx="1262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Times New Roman" panose="02020603050405020304" pitchFamily="18" charset="0"/>
              </a:rPr>
              <a:t>Servery</a:t>
            </a:r>
            <a:r>
              <a:rPr lang="en-US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Apache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7818438" y="3860800"/>
            <a:ext cx="151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Porty: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 –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HTTPS - 443</a:t>
            </a:r>
          </a:p>
        </p:txBody>
      </p:sp>
    </p:spTree>
    <p:extLst>
      <p:ext uri="{BB962C8B-B14F-4D97-AF65-F5344CB8AC3E}">
        <p14:creationId xmlns:p14="http://schemas.microsoft.com/office/powerpoint/2010/main" val="3510255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HTTP x HTTPS</a:t>
            </a:r>
            <a:endParaRPr lang="cs-CZ" altLang="cs-CZ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944939"/>
            <a:ext cx="38465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063750" y="1557338"/>
            <a:ext cx="76327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Veškerá komunikace klienta se serverem je šifrována – data jsou během přenosu nečitelná</a:t>
            </a:r>
          </a:p>
          <a:p>
            <a:pPr eaLnBrk="1" hangingPunct="1"/>
            <a:r>
              <a:rPr lang="cs-CZ" altLang="cs-CZ" sz="2400"/>
              <a:t>HTTPS má vlastní port 443</a:t>
            </a:r>
          </a:p>
          <a:p>
            <a:pPr eaLnBrk="1" hangingPunct="1"/>
            <a:r>
              <a:rPr lang="cs-CZ" altLang="cs-CZ" sz="2400"/>
              <a:t>Server musí podporovat službu HTTPS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933825"/>
            <a:ext cx="39608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08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/>
              <a:t>COOKIES</a:t>
            </a:r>
            <a:endParaRPr lang="cs-CZ" altLang="cs-CZ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Malé soubory ukládané na vašem počítači</a:t>
            </a:r>
          </a:p>
          <a:p>
            <a:r>
              <a:rPr lang="cs-CZ" altLang="cs-CZ" sz="2000" dirty="0"/>
              <a:t>Svázané s konkrétním serverem</a:t>
            </a:r>
          </a:p>
          <a:p>
            <a:r>
              <a:rPr lang="cs-CZ" altLang="cs-CZ" sz="2000" dirty="0"/>
              <a:t>Prohlížeč je zasílá s požadavkem na server</a:t>
            </a:r>
          </a:p>
          <a:p>
            <a:r>
              <a:rPr lang="cs-CZ" altLang="cs-CZ" sz="2000" dirty="0"/>
              <a:t>Server je tvoří/upravuje, posílá prohlížeči</a:t>
            </a:r>
          </a:p>
          <a:p>
            <a:r>
              <a:rPr lang="cs-CZ" altLang="cs-CZ" sz="2000" dirty="0"/>
              <a:t>Server si vás "pamatuje„</a:t>
            </a:r>
          </a:p>
          <a:p>
            <a:r>
              <a:rPr lang="cs-CZ" altLang="cs-CZ" sz="2000" dirty="0"/>
              <a:t>Kampaň k ochraně soukromí </a:t>
            </a:r>
          </a:p>
          <a:p>
            <a:r>
              <a:rPr lang="cs-CZ" altLang="cs-CZ" sz="2000" dirty="0"/>
              <a:t>Riziko převzetí spojení po vašem přihlášení ke službě</a:t>
            </a:r>
          </a:p>
          <a:p>
            <a:pPr lvl="1"/>
            <a:r>
              <a:rPr lang="cs-CZ" altLang="cs-CZ" sz="1800" dirty="0"/>
              <a:t> otevřená WIFI, při nešifrovaném spojení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7539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Osnova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81200" y="1163638"/>
            <a:ext cx="8229600" cy="485775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Pojmy, termíny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cs-CZ" sz="1800" dirty="0"/>
              <a:t>P</a:t>
            </a:r>
            <a:r>
              <a:rPr lang="cs-CZ" altLang="cs-CZ" sz="1800" dirty="0" err="1"/>
              <a:t>řipojení</a:t>
            </a:r>
            <a:r>
              <a:rPr lang="cs-CZ" altLang="cs-CZ" sz="1800" dirty="0"/>
              <a:t> k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Možnosti připojení, co je zapotřebí, srovnání</a:t>
            </a: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Síťové služby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altLang="cs-CZ" sz="1600" dirty="0"/>
              <a:t>- </a:t>
            </a:r>
            <a:r>
              <a:rPr lang="cs-CZ" altLang="cs-CZ" sz="1600" dirty="0"/>
              <a:t>HTTP, FTP, Email, vzdálený přístup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Bezpečnost na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Hesla a průzkumník vůbec, Firewall, email, </a:t>
            </a:r>
            <a:r>
              <a:rPr lang="cs-CZ" altLang="cs-CZ" sz="1600" dirty="0" err="1"/>
              <a:t>spyware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phishing</a:t>
            </a:r>
            <a:endParaRPr lang="cs-CZ" altLang="cs-CZ" sz="1600" dirty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Mobilní zařízení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Šifrování a elektronický podpis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1800" dirty="0"/>
              <a:t>Český E-</a:t>
            </a:r>
            <a:r>
              <a:rPr lang="cs-CZ" sz="1800" dirty="0" err="1"/>
              <a:t>government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cs-CZ" altLang="cs-CZ" sz="1800" dirty="0"/>
              <a:t>Pro DPS studium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Elektronické zdravotnictví ČR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9985804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Odstranění uložených cookies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IE</a:t>
            </a:r>
          </a:p>
          <a:p>
            <a:pPr lvl="1"/>
            <a:r>
              <a:rPr lang="cs-CZ" altLang="cs-CZ" dirty="0"/>
              <a:t>Možnosti Internetu – Obecné</a:t>
            </a:r>
          </a:p>
          <a:p>
            <a:pPr lvl="2"/>
            <a:r>
              <a:rPr lang="cs-CZ" altLang="cs-CZ" sz="1800" dirty="0"/>
              <a:t>Odstranit…</a:t>
            </a:r>
          </a:p>
          <a:p>
            <a:r>
              <a:rPr lang="cs-CZ" altLang="cs-CZ" sz="2400" dirty="0" err="1"/>
              <a:t>Firefox</a:t>
            </a:r>
            <a:endParaRPr lang="cs-CZ" altLang="cs-CZ" sz="2400" dirty="0"/>
          </a:p>
          <a:p>
            <a:pPr lvl="1"/>
            <a:r>
              <a:rPr lang="cs-CZ" altLang="cs-CZ" dirty="0"/>
              <a:t>Nabídka Možnosti – Soukromí</a:t>
            </a:r>
          </a:p>
          <a:p>
            <a:pPr lvl="2"/>
            <a:r>
              <a:rPr lang="cs-CZ" altLang="cs-CZ" sz="1800" dirty="0"/>
              <a:t>Odebrat soubory </a:t>
            </a:r>
            <a:r>
              <a:rPr lang="cs-CZ" altLang="cs-CZ" sz="1800" dirty="0" err="1"/>
              <a:t>cookies</a:t>
            </a:r>
            <a:r>
              <a:rPr lang="cs-CZ" altLang="cs-CZ" sz="1800" dirty="0"/>
              <a:t> </a:t>
            </a:r>
          </a:p>
          <a:p>
            <a:r>
              <a:rPr lang="cs-CZ" altLang="cs-CZ" sz="2400" dirty="0"/>
              <a:t>Chrome</a:t>
            </a:r>
          </a:p>
          <a:p>
            <a:pPr lvl="1"/>
            <a:r>
              <a:rPr lang="cs-CZ" altLang="cs-CZ" dirty="0"/>
              <a:t>Nastavení – Ochrana soukromí</a:t>
            </a:r>
          </a:p>
          <a:p>
            <a:pPr lvl="2"/>
            <a:r>
              <a:rPr lang="cs-CZ" altLang="cs-CZ" sz="1600" dirty="0"/>
              <a:t>Vymazat údaje o prohlížení</a:t>
            </a:r>
          </a:p>
          <a:p>
            <a:r>
              <a:rPr lang="cs-CZ" altLang="cs-CZ" sz="2400" dirty="0" err="1"/>
              <a:t>Edge</a:t>
            </a:r>
            <a:endParaRPr lang="cs-CZ" altLang="cs-CZ" sz="2400" dirty="0"/>
          </a:p>
          <a:p>
            <a:pPr lvl="1"/>
            <a:r>
              <a:rPr lang="cs-CZ" altLang="cs-CZ" dirty="0"/>
              <a:t>Nastavení – Vymazat údaje o procházení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57259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Emailové služby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498725" y="1793876"/>
            <a:ext cx="71961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E-mailová schránka =  soubor</a:t>
            </a:r>
            <a:r>
              <a:rPr lang="en-US" altLang="cs-CZ" sz="2800" dirty="0"/>
              <a:t>(y)</a:t>
            </a:r>
            <a:r>
              <a:rPr lang="cs-CZ" altLang="cs-CZ" sz="2800" dirty="0"/>
              <a:t> primárně ležící na poštovním serveru</a:t>
            </a:r>
          </a:p>
          <a:p>
            <a:pPr eaLnBrk="1" hangingPunct="1"/>
            <a:r>
              <a:rPr lang="cs-CZ" altLang="cs-CZ" sz="2800" dirty="0"/>
              <a:t>Poštovní servery spolu komunikují – přeposílají maily</a:t>
            </a:r>
          </a:p>
          <a:p>
            <a:pPr eaLnBrk="1" hangingPunct="1"/>
            <a:r>
              <a:rPr lang="en-US" altLang="cs-CZ" sz="2800" dirty="0"/>
              <a:t>E-</a:t>
            </a:r>
            <a:r>
              <a:rPr lang="en-US" altLang="cs-CZ" sz="2800" dirty="0" err="1"/>
              <a:t>mailov</a:t>
            </a:r>
            <a:r>
              <a:rPr lang="cs-CZ" altLang="cs-CZ" sz="2800" dirty="0"/>
              <a:t>é programy x e-mail přes webové rozhraní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Služby pro čtení pošty</a:t>
            </a:r>
          </a:p>
          <a:p>
            <a:pPr eaLnBrk="1" hangingPunct="1"/>
            <a:r>
              <a:rPr lang="cs-CZ" altLang="cs-CZ" sz="2800" dirty="0"/>
              <a:t>Služba pro odesílání pošty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8876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19" y="38279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Email přes webové rozhraní</a:t>
            </a:r>
          </a:p>
        </p:txBody>
      </p:sp>
      <p:sp>
        <p:nvSpPr>
          <p:cNvPr id="56323" name="computr2"/>
          <p:cNvSpPr>
            <a:spLocks noEditPoints="1" noChangeArrowheads="1"/>
          </p:cNvSpPr>
          <p:nvPr/>
        </p:nvSpPr>
        <p:spPr bwMode="auto">
          <a:xfrm>
            <a:off x="2362201" y="19324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33601" y="1295846"/>
            <a:ext cx="110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733800" y="1703832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3733800" y="2237232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09800" y="2804161"/>
            <a:ext cx="1079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Times New Roman" panose="02020603050405020304" pitchFamily="18" charset="0"/>
              </a:rPr>
              <a:t>Eudora</a:t>
            </a:r>
            <a:endParaRPr lang="cs-CZ" altLang="cs-CZ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81800" y="1932433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29" name="computr2"/>
          <p:cNvSpPr>
            <a:spLocks noEditPoints="1" noChangeArrowheads="1"/>
          </p:cNvSpPr>
          <p:nvPr/>
        </p:nvSpPr>
        <p:spPr bwMode="auto">
          <a:xfrm>
            <a:off x="5715001" y="20086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602289" y="139903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místní</a:t>
            </a:r>
          </a:p>
        </p:txBody>
      </p:sp>
      <p:sp>
        <p:nvSpPr>
          <p:cNvPr id="56331" name="computr2"/>
          <p:cNvSpPr>
            <a:spLocks noEditPoints="1" noChangeArrowheads="1"/>
          </p:cNvSpPr>
          <p:nvPr/>
        </p:nvSpPr>
        <p:spPr bwMode="auto">
          <a:xfrm>
            <a:off x="2393951" y="49037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3765550" y="4675188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3765550" y="5208588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241551" y="5665789"/>
            <a:ext cx="1136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Webový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prohlížeč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334000" y="5775326"/>
            <a:ext cx="884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HTTP</a:t>
            </a:r>
          </a:p>
        </p:txBody>
      </p:sp>
      <p:sp>
        <p:nvSpPr>
          <p:cNvPr id="56336" name="computr2"/>
          <p:cNvSpPr>
            <a:spLocks noEditPoints="1" noChangeArrowheads="1"/>
          </p:cNvSpPr>
          <p:nvPr/>
        </p:nvSpPr>
        <p:spPr bwMode="auto">
          <a:xfrm>
            <a:off x="5746751" y="49799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634039" y="4370389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0189360" y="4551138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39" name="computr2"/>
          <p:cNvSpPr>
            <a:spLocks noEditPoints="1" noChangeArrowheads="1"/>
          </p:cNvSpPr>
          <p:nvPr/>
        </p:nvSpPr>
        <p:spPr bwMode="auto">
          <a:xfrm>
            <a:off x="8489951" y="5013325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377239" y="4403726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7010400" y="4800600"/>
            <a:ext cx="1212850" cy="304800"/>
          </a:xfrm>
          <a:prstGeom prst="rightArrow">
            <a:avLst>
              <a:gd name="adj1" fmla="val 50000"/>
              <a:gd name="adj2" fmla="val 9947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7010400" y="53340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6324601" y="5775326"/>
            <a:ext cx="160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POP3/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858544" y="3831436"/>
            <a:ext cx="551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Seznam.cz, centrum.cz, email.cz,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gmail</a:t>
            </a:r>
            <a:r>
              <a:rPr lang="cs-CZ" altLang="cs-CZ" sz="2400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99519" y="46993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400" kern="0" dirty="0"/>
              <a:t>Email přes lokálního klienta</a:t>
            </a:r>
          </a:p>
        </p:txBody>
      </p:sp>
    </p:spTree>
    <p:extLst>
      <p:ext uri="{BB962C8B-B14F-4D97-AF65-F5344CB8AC3E}">
        <p14:creationId xmlns:p14="http://schemas.microsoft.com/office/powerpoint/2010/main" val="324910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Služby POP3 a IMAP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971800" y="1557338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POP3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934200" y="1557338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IMAP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225676" y="2055813"/>
            <a:ext cx="29559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všechny nové emaily – celé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Odstraní je ze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Třídění emailů do složek na lokálním počítači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pro off-line čtení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172200" y="1979613"/>
            <a:ext cx="3657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pouze hlavičky emailů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Obsah emailu zašle až na vyžádání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Všechny emailové složky na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při čtení pošty z více počítačů</a:t>
            </a:r>
          </a:p>
        </p:txBody>
      </p:sp>
    </p:spTree>
    <p:extLst>
      <p:ext uri="{BB962C8B-B14F-4D97-AF65-F5344CB8AC3E}">
        <p14:creationId xmlns:p14="http://schemas.microsoft.com/office/powerpoint/2010/main" val="233766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Odesílání pošty služba SMTP</a:t>
            </a:r>
          </a:p>
        </p:txBody>
      </p:sp>
      <p:sp>
        <p:nvSpPr>
          <p:cNvPr id="54275" name="computr2"/>
          <p:cNvSpPr>
            <a:spLocks noEditPoints="1" noChangeArrowheads="1"/>
          </p:cNvSpPr>
          <p:nvPr/>
        </p:nvSpPr>
        <p:spPr bwMode="auto">
          <a:xfrm>
            <a:off x="3436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computr2"/>
          <p:cNvSpPr>
            <a:spLocks noEditPoints="1" noChangeArrowheads="1"/>
          </p:cNvSpPr>
          <p:nvPr/>
        </p:nvSpPr>
        <p:spPr bwMode="auto">
          <a:xfrm>
            <a:off x="7627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208339" y="2133600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7410450" y="1905001"/>
            <a:ext cx="1339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(lokální)</a:t>
            </a:r>
          </a:p>
        </p:txBody>
      </p:sp>
      <p:sp>
        <p:nvSpPr>
          <p:cNvPr id="54279" name="AutoShape 8"/>
          <p:cNvSpPr>
            <a:spLocks noChangeArrowheads="1"/>
          </p:cNvSpPr>
          <p:nvPr/>
        </p:nvSpPr>
        <p:spPr bwMode="auto">
          <a:xfrm>
            <a:off x="4572000" y="2286000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Email k odeslání</a:t>
            </a:r>
          </a:p>
        </p:txBody>
      </p:sp>
      <p:sp>
        <p:nvSpPr>
          <p:cNvPr id="54280" name="AutoShape 9"/>
          <p:cNvSpPr>
            <a:spLocks noChangeArrowheads="1"/>
          </p:cNvSpPr>
          <p:nvPr/>
        </p:nvSpPr>
        <p:spPr bwMode="auto">
          <a:xfrm>
            <a:off x="4503738" y="32004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Přijato/nepřijato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3260726" y="3927476"/>
            <a:ext cx="1269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Eudora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543800" y="3765551"/>
            <a:ext cx="1066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SMTP</a:t>
            </a:r>
          </a:p>
        </p:txBody>
      </p:sp>
      <p:sp>
        <p:nvSpPr>
          <p:cNvPr id="54283" name="AutoShape 12"/>
          <p:cNvSpPr>
            <a:spLocks noChangeArrowheads="1"/>
          </p:cNvSpPr>
          <p:nvPr/>
        </p:nvSpPr>
        <p:spPr bwMode="auto">
          <a:xfrm rot="3000000">
            <a:off x="8914607" y="198199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4" name="AutoShape 13"/>
          <p:cNvSpPr>
            <a:spLocks noChangeArrowheads="1"/>
          </p:cNvSpPr>
          <p:nvPr/>
        </p:nvSpPr>
        <p:spPr bwMode="auto">
          <a:xfrm rot="8400000">
            <a:off x="8991601" y="32908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4727576" y="1989139"/>
            <a:ext cx="159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jméno a heslo</a:t>
            </a:r>
          </a:p>
        </p:txBody>
      </p:sp>
    </p:spTree>
    <p:extLst>
      <p:ext uri="{BB962C8B-B14F-4D97-AF65-F5344CB8AC3E}">
        <p14:creationId xmlns:p14="http://schemas.microsoft.com/office/powerpoint/2010/main" val="216757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VPN</a:t>
            </a:r>
            <a:r>
              <a:rPr lang="en-US" altLang="cs-CZ" dirty="0"/>
              <a:t> (Virtual private network)</a:t>
            </a:r>
            <a:endParaRPr lang="cs-CZ" altLang="cs-CZ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87062" y="1866955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Služba simuluje připojení vzdáleného počítače do lokální sítě</a:t>
            </a:r>
          </a:p>
          <a:p>
            <a:pPr eaLnBrk="1" hangingPunct="1"/>
            <a:r>
              <a:rPr lang="cs-CZ" altLang="cs-CZ" sz="2000" dirty="0"/>
              <a:t>„Tunel“ do vzdálené sítě</a:t>
            </a:r>
          </a:p>
          <a:p>
            <a:pPr eaLnBrk="1" hangingPunct="1"/>
            <a:r>
              <a:rPr lang="cs-CZ" altLang="cs-CZ" sz="2000" dirty="0"/>
              <a:t>Vzdálenému počítači je přidělena lokální IP adresa </a:t>
            </a:r>
          </a:p>
          <a:p>
            <a:pPr eaLnBrk="1" hangingPunct="1"/>
            <a:r>
              <a:rPr lang="cs-CZ" altLang="cs-CZ" sz="2000" dirty="0"/>
              <a:t>Vzdálené PC se pak stává „téměř“ plnohodnotnou součástí vnitřní sítě</a:t>
            </a:r>
          </a:p>
          <a:p>
            <a:pPr eaLnBrk="1" hangingPunct="1"/>
            <a:r>
              <a:rPr lang="cs-CZ" altLang="cs-CZ" sz="2000" dirty="0">
                <a:hlinkClick r:id="rId2"/>
              </a:rPr>
              <a:t>http://vpn.muni.cz/</a:t>
            </a:r>
            <a:r>
              <a:rPr lang="en-US" altLang="cs-CZ" sz="2000" dirty="0"/>
              <a:t> (</a:t>
            </a:r>
            <a:r>
              <a:rPr lang="en-US" altLang="cs-CZ" sz="2000" dirty="0" err="1"/>
              <a:t>OpenVPN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Nutná instalace, administrátorská oprávnění</a:t>
            </a:r>
          </a:p>
          <a:p>
            <a:pPr eaLnBrk="1" hangingPunct="1"/>
            <a:r>
              <a:rPr lang="cs-CZ" altLang="cs-CZ" sz="2000" dirty="0"/>
              <a:t>UČO + sekundární heslo</a:t>
            </a:r>
          </a:p>
        </p:txBody>
      </p:sp>
    </p:spTree>
    <p:extLst>
      <p:ext uri="{BB962C8B-B14F-4D97-AF65-F5344CB8AC3E}">
        <p14:creationId xmlns:p14="http://schemas.microsoft.com/office/powerpoint/2010/main" val="1505833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VPN 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Popis služby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VPN (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private</a:t>
            </a:r>
            <a:r>
              <a:rPr lang="cs-CZ" sz="1600" dirty="0"/>
              <a:t> network) poskytuje zaměstnancům i studentům přístup do univerzitní sítě například z domu, zahraničí nebo jiné univerzity. Po připojení k VPN se počítač bude chovat tak, jako by byl připojen přímo k univerzitní síti. </a:t>
            </a:r>
          </a:p>
          <a:p>
            <a:pPr>
              <a:defRPr/>
            </a:pPr>
            <a:r>
              <a:rPr lang="cs-CZ" sz="1600" dirty="0"/>
              <a:t>Studenti a zaměstnanci mohou tak využívat služeb, které jsou dostupné pouze z univerzitní sítě, i když v této síti zrovna nejsou. Po připojení k VPN získáte veřejnou adresu z rozsahu MU a tím například: </a:t>
            </a:r>
          </a:p>
          <a:p>
            <a:pPr lvl="1">
              <a:defRPr/>
            </a:pPr>
            <a:r>
              <a:rPr lang="cs-CZ" sz="1400" dirty="0"/>
              <a:t>přístup k placeným informačním zdrojům MU odkudkoliv (seznam dostupných zdrojů pro MU: http://ezdroje.muni.cz/</a:t>
            </a:r>
            <a:r>
              <a:rPr lang="cs-CZ" sz="1400" dirty="0" err="1"/>
              <a:t>prehled</a:t>
            </a:r>
            <a:r>
              <a:rPr lang="cs-CZ" sz="1400" dirty="0"/>
              <a:t>/</a:t>
            </a:r>
            <a:r>
              <a:rPr lang="cs-CZ" sz="1400" dirty="0" err="1"/>
              <a:t>abecedne.php?lang</a:t>
            </a:r>
            <a:r>
              <a:rPr lang="cs-CZ" sz="1400" dirty="0"/>
              <a:t>=</a:t>
            </a:r>
            <a:r>
              <a:rPr lang="cs-CZ" sz="1400" dirty="0" err="1"/>
              <a:t>cs</a:t>
            </a:r>
            <a:r>
              <a:rPr lang="cs-CZ" sz="1400" dirty="0"/>
              <a:t>),</a:t>
            </a:r>
          </a:p>
          <a:p>
            <a:pPr lvl="1">
              <a:defRPr/>
            </a:pPr>
            <a:r>
              <a:rPr lang="cs-CZ" sz="1400" dirty="0"/>
              <a:t>přístup ke službám dostupným pouze ze sítě MU (např. specializovaná zařízení a přístroje nebo přístup k univerzitním licencím).</a:t>
            </a:r>
          </a:p>
          <a:p>
            <a:pPr marL="457200" lvl="1" indent="0">
              <a:buNone/>
              <a:defRPr/>
            </a:pPr>
            <a:endParaRPr lang="cs-CZ" sz="1200" dirty="0"/>
          </a:p>
          <a:p>
            <a:pPr>
              <a:defRPr/>
            </a:pPr>
            <a:r>
              <a:rPr lang="cs-CZ" sz="1600" dirty="0"/>
              <a:t>Připojit k VPN můžete například PC s Windows, Mac OSX, Linux nebo jiným, mobilním zařízení s OS Android nebo </a:t>
            </a:r>
            <a:r>
              <a:rPr lang="cs-CZ" sz="1600" dirty="0" err="1"/>
              <a:t>iOS</a:t>
            </a:r>
            <a:r>
              <a:rPr lang="cs-CZ" sz="1600" dirty="0"/>
              <a:t>. </a:t>
            </a:r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0214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zásady při práci s PC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0" y="3886201"/>
            <a:ext cx="6400800" cy="982663"/>
          </a:xfrm>
        </p:spPr>
        <p:txBody>
          <a:bodyPr/>
          <a:lstStyle/>
          <a:p>
            <a:pPr algn="ct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při práci v počítačové síti</a:t>
            </a:r>
          </a:p>
        </p:txBody>
      </p:sp>
    </p:spTree>
    <p:extLst>
      <p:ext uri="{BB962C8B-B14F-4D97-AF65-F5344CB8AC3E}">
        <p14:creationId xmlns:p14="http://schemas.microsoft.com/office/powerpoint/2010/main" val="342184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/>
              <a:t>o nám hrozí?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r>
              <a:rPr lang="cs-CZ" altLang="cs-CZ" sz="2400" u="sng" dirty="0"/>
              <a:t>Ztráta dat</a:t>
            </a:r>
          </a:p>
          <a:p>
            <a:pPr lvl="1"/>
            <a:r>
              <a:rPr lang="cs-CZ" altLang="cs-CZ" sz="1800" dirty="0"/>
              <a:t>V případě selhání hardware, ztráty nebo odcizení PC, zavirování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b="1" dirty="0"/>
              <a:t>Následky ztráty dat jsou individuální, záleží na povaze dat.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400" dirty="0"/>
              <a:t>Možnosti zálohování</a:t>
            </a:r>
          </a:p>
          <a:p>
            <a:pPr lvl="1"/>
            <a:r>
              <a:rPr lang="cs-CZ" altLang="cs-CZ" sz="1800" dirty="0"/>
              <a:t>CD/DVD</a:t>
            </a:r>
          </a:p>
          <a:p>
            <a:pPr lvl="1"/>
            <a:r>
              <a:rPr lang="cs-CZ" altLang="cs-CZ" sz="1800" dirty="0"/>
              <a:t>Jiný počítač</a:t>
            </a:r>
          </a:p>
          <a:p>
            <a:pPr lvl="1"/>
            <a:r>
              <a:rPr lang="cs-CZ" altLang="cs-CZ" sz="1800" dirty="0"/>
              <a:t>USB disk</a:t>
            </a:r>
          </a:p>
          <a:p>
            <a:pPr lvl="1"/>
            <a:r>
              <a:rPr lang="cs-CZ" altLang="cs-CZ" sz="1800" dirty="0"/>
              <a:t>NAS (</a:t>
            </a:r>
            <a:r>
              <a:rPr lang="cs-CZ" altLang="cs-CZ" sz="1800" b="1" dirty="0"/>
              <a:t>N</a:t>
            </a:r>
            <a:r>
              <a:rPr lang="cs-CZ" altLang="cs-CZ" sz="1800" dirty="0"/>
              <a:t>etwork </a:t>
            </a:r>
            <a:r>
              <a:rPr lang="cs-CZ" altLang="cs-CZ" sz="1800" b="1" dirty="0" err="1"/>
              <a:t>A</a:t>
            </a:r>
            <a:r>
              <a:rPr lang="cs-CZ" altLang="cs-CZ" sz="1800" dirty="0" err="1"/>
              <a:t>ttached</a:t>
            </a:r>
            <a:r>
              <a:rPr lang="cs-CZ" altLang="cs-CZ" sz="1800" dirty="0"/>
              <a:t> </a:t>
            </a:r>
            <a:r>
              <a:rPr lang="cs-CZ" altLang="cs-CZ" sz="1800" b="1" dirty="0" err="1"/>
              <a:t>S</a:t>
            </a:r>
            <a:r>
              <a:rPr lang="cs-CZ" altLang="cs-CZ" sz="1800" dirty="0" err="1"/>
              <a:t>torage</a:t>
            </a:r>
            <a:r>
              <a:rPr lang="cs-CZ" altLang="cs-CZ" sz="1800" dirty="0"/>
              <a:t> – „datové úložiště na síti“) </a:t>
            </a:r>
          </a:p>
          <a:p>
            <a:pPr lvl="1"/>
            <a:r>
              <a:rPr lang="cs-CZ" altLang="cs-CZ" sz="1800" dirty="0" err="1"/>
              <a:t>Cloudové</a:t>
            </a:r>
            <a:r>
              <a:rPr lang="cs-CZ" altLang="cs-CZ" sz="1800" dirty="0"/>
              <a:t> úložiště</a:t>
            </a:r>
          </a:p>
          <a:p>
            <a:pPr lvl="2"/>
            <a:r>
              <a:rPr lang="cs-CZ" altLang="cs-CZ" sz="1600" dirty="0" err="1"/>
              <a:t>OneDrive</a:t>
            </a:r>
            <a:endParaRPr lang="cs-CZ" altLang="cs-CZ" sz="1600" dirty="0"/>
          </a:p>
          <a:p>
            <a:pPr lvl="2"/>
            <a:r>
              <a:rPr lang="cs-CZ" altLang="cs-CZ" sz="1600" dirty="0" err="1"/>
              <a:t>GoogleDrive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765734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/>
              <a:t>o nám hrozí?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defRPr/>
            </a:pPr>
            <a:r>
              <a:rPr lang="cs-CZ" altLang="cs-CZ" sz="2400" u="sng" dirty="0"/>
              <a:t>Útok hackera</a:t>
            </a:r>
          </a:p>
          <a:p>
            <a:pPr lvl="1">
              <a:defRPr/>
            </a:pPr>
            <a:r>
              <a:rPr lang="cs-CZ" altLang="cs-CZ" sz="1800" b="1" dirty="0"/>
              <a:t>Automatizovaný a plošný </a:t>
            </a:r>
            <a:r>
              <a:rPr lang="cs-CZ" altLang="cs-CZ" sz="1800" dirty="0"/>
              <a:t>(e</a:t>
            </a:r>
            <a:r>
              <a:rPr lang="en-US" altLang="cs-CZ" sz="1800" dirty="0"/>
              <a:t>-mail</a:t>
            </a:r>
            <a:r>
              <a:rPr lang="cs-CZ" altLang="cs-CZ" sz="1800" dirty="0"/>
              <a:t>, www</a:t>
            </a:r>
            <a:r>
              <a:rPr lang="en-US" altLang="cs-CZ" sz="1800" dirty="0"/>
              <a:t>, IM, </a:t>
            </a:r>
            <a:r>
              <a:rPr lang="en-US" altLang="cs-CZ" sz="1800" dirty="0" err="1"/>
              <a:t>soci</a:t>
            </a:r>
            <a:r>
              <a:rPr lang="cs-CZ" altLang="cs-CZ" sz="1800" dirty="0" err="1"/>
              <a:t>ální</a:t>
            </a:r>
            <a:r>
              <a:rPr lang="cs-CZ" altLang="cs-CZ" sz="1800" dirty="0"/>
              <a:t> sítě)</a:t>
            </a:r>
          </a:p>
          <a:p>
            <a:pPr lvl="2">
              <a:defRPr/>
            </a:pPr>
            <a:r>
              <a:rPr lang="cs-CZ" altLang="cs-CZ" sz="1400" dirty="0"/>
              <a:t>Cílem hackera je ovládnout váš PC, získat z něj citlivé údaje (čísla kreditních karet, hesla…), odcizit hotovost z účtu nebo jej použít k dalším útokům</a:t>
            </a:r>
          </a:p>
          <a:p>
            <a:pPr lvl="1">
              <a:defRPr/>
            </a:pPr>
            <a:r>
              <a:rPr lang="cs-CZ" altLang="cs-CZ" sz="1800" dirty="0"/>
              <a:t>Cílený přímo na Vás</a:t>
            </a:r>
          </a:p>
          <a:p>
            <a:pPr lvl="2">
              <a:defRPr/>
            </a:pPr>
            <a:r>
              <a:rPr lang="cs-CZ" altLang="cs-CZ" sz="1400" dirty="0"/>
              <a:t>Cílem může být získání citlivých firemních dat (konkurenční boj, diskreditace)</a:t>
            </a:r>
          </a:p>
          <a:p>
            <a:pPr lvl="2">
              <a:defRPr/>
            </a:pPr>
            <a:endParaRPr lang="cs-CZ" altLang="cs-CZ" sz="1400" dirty="0"/>
          </a:p>
          <a:p>
            <a:pPr lvl="2">
              <a:defRPr/>
            </a:pPr>
            <a:endParaRPr lang="cs-CZ" altLang="cs-CZ" sz="1400" dirty="0"/>
          </a:p>
          <a:p>
            <a:pPr>
              <a:buFontTx/>
              <a:buNone/>
              <a:defRPr/>
            </a:pPr>
            <a:r>
              <a:rPr lang="cs-CZ" altLang="cs-CZ" sz="2400" dirty="0"/>
              <a:t>Možné následky útoku:</a:t>
            </a:r>
          </a:p>
          <a:p>
            <a:pPr lvl="1">
              <a:defRPr/>
            </a:pPr>
            <a:r>
              <a:rPr lang="cs-CZ" altLang="cs-CZ" sz="1800" dirty="0"/>
              <a:t>Přímá finanční ztráta (odcizení peněz z účtu přes kreditní kartu)</a:t>
            </a:r>
          </a:p>
          <a:p>
            <a:pPr lvl="2">
              <a:defRPr/>
            </a:pPr>
            <a:r>
              <a:rPr lang="cs-CZ" altLang="cs-CZ" sz="1400" dirty="0"/>
              <a:t>Správné nastavení limitů na kartě</a:t>
            </a:r>
          </a:p>
          <a:p>
            <a:pPr lvl="1">
              <a:defRPr/>
            </a:pPr>
            <a:r>
              <a:rPr lang="cs-CZ" altLang="cs-CZ" sz="1800" dirty="0"/>
              <a:t>Policejní stíhání (obvinění z použití PC k nelegálním aktivitám)</a:t>
            </a:r>
          </a:p>
          <a:p>
            <a:pPr lvl="1">
              <a:defRPr/>
            </a:pPr>
            <a:r>
              <a:rPr lang="cs-CZ" altLang="cs-CZ" sz="1800" dirty="0"/>
              <a:t>Problémy v zaměstnání (zablokovaný email, VPN, …)</a:t>
            </a:r>
          </a:p>
          <a:p>
            <a:pPr lvl="1">
              <a:defRPr/>
            </a:pPr>
            <a:r>
              <a:rPr lang="cs-CZ" altLang="cs-CZ" sz="1800" dirty="0"/>
              <a:t>Vydírání a diskreditace (zveřejnění citlivých informací, fotografií, e-mailů…)</a:t>
            </a:r>
          </a:p>
          <a:p>
            <a:pPr lvl="1">
              <a:defRPr/>
            </a:pPr>
            <a:r>
              <a:rPr lang="cs-CZ" altLang="cs-CZ" sz="1800" dirty="0"/>
              <a:t>Ztráta dat (</a:t>
            </a:r>
            <a:r>
              <a:rPr lang="cs-CZ" altLang="cs-CZ" sz="1800" b="1" dirty="0" err="1"/>
              <a:t>RansomWare</a:t>
            </a:r>
            <a:r>
              <a:rPr lang="cs-CZ" altLang="cs-CZ" sz="1800" dirty="0"/>
              <a:t>) </a:t>
            </a:r>
          </a:p>
          <a:p>
            <a:pPr lvl="2">
              <a:defRPr/>
            </a:pPr>
            <a:r>
              <a:rPr lang="cs-CZ" sz="1400" b="1" dirty="0" err="1"/>
              <a:t>WannaCry</a:t>
            </a:r>
            <a:r>
              <a:rPr lang="cs-CZ" sz="1400" b="1" dirty="0"/>
              <a:t> (květen 2017)</a:t>
            </a:r>
            <a:endParaRPr lang="en-US" sz="1400" b="1" dirty="0"/>
          </a:p>
          <a:p>
            <a:pPr lvl="2">
              <a:defRPr/>
            </a:pPr>
            <a:r>
              <a:rPr lang="en-US" altLang="cs-CZ" sz="1400" b="1" dirty="0"/>
              <a:t>Bene</a:t>
            </a:r>
            <a:r>
              <a:rPr lang="cs-CZ" altLang="cs-CZ" sz="1400" b="1" dirty="0" err="1"/>
              <a:t>šovská</a:t>
            </a:r>
            <a:r>
              <a:rPr lang="cs-CZ" altLang="cs-CZ" sz="1400" b="1" dirty="0"/>
              <a:t> nemocnice (prosinec 2019) 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82471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 a jejich o</a:t>
            </a:r>
            <a:r>
              <a:rPr lang="en-US" altLang="cs-CZ"/>
              <a:t>bjem</a:t>
            </a:r>
            <a:endParaRPr lang="cs-CZ" alt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Jak vyjádřit informaci</a:t>
            </a:r>
          </a:p>
          <a:p>
            <a:pPr eaLnBrk="1" hangingPunct="1">
              <a:defRPr/>
            </a:pPr>
            <a:r>
              <a:rPr lang="cs-CZ" altLang="cs-CZ" sz="2400" b="1" dirty="0"/>
              <a:t>1 bit </a:t>
            </a:r>
            <a:r>
              <a:rPr lang="en-US" altLang="cs-CZ" sz="2400" b="1" dirty="0"/>
              <a:t>(b)  - z</a:t>
            </a:r>
            <a:r>
              <a:rPr lang="cs-CZ" altLang="cs-CZ" sz="2400" b="1" dirty="0" err="1"/>
              <a:t>ákladní</a:t>
            </a:r>
            <a:r>
              <a:rPr lang="cs-CZ" altLang="cs-CZ" sz="2400" b="1" dirty="0"/>
              <a:t> informační jednotka 1/0</a:t>
            </a:r>
          </a:p>
          <a:p>
            <a:pPr eaLnBrk="1" hangingPunct="1">
              <a:defRPr/>
            </a:pPr>
            <a:r>
              <a:rPr lang="cs-CZ" altLang="cs-CZ" sz="2400" b="1" dirty="0"/>
              <a:t>1 Byte </a:t>
            </a:r>
            <a:r>
              <a:rPr lang="en-US" altLang="cs-CZ" sz="2400" b="1" dirty="0"/>
              <a:t>(B) – 8 bit</a:t>
            </a:r>
            <a:r>
              <a:rPr lang="cs-CZ" altLang="cs-CZ" sz="2400" b="1" dirty="0"/>
              <a:t>ů, celé číslo od 0 do 255, </a:t>
            </a:r>
            <a:endParaRPr lang="en-US" altLang="cs-CZ" sz="2400" b="1" dirty="0"/>
          </a:p>
          <a:p>
            <a:pPr lvl="1" eaLnBrk="1" hangingPunct="1">
              <a:defRPr/>
            </a:pPr>
            <a:r>
              <a:rPr lang="cs-CZ" altLang="cs-CZ" b="1" dirty="0"/>
              <a:t>1 textový znak</a:t>
            </a:r>
            <a:r>
              <a:rPr lang="en-US" altLang="cs-CZ" b="1" dirty="0"/>
              <a:t> (ASCII), nap</a:t>
            </a:r>
            <a:r>
              <a:rPr lang="cs-CZ" altLang="cs-CZ" b="1" dirty="0"/>
              <a:t>ř. "A" = 65</a:t>
            </a:r>
          </a:p>
          <a:p>
            <a:pPr eaLnBrk="1" hangingPunct="1">
              <a:defRPr/>
            </a:pPr>
            <a:r>
              <a:rPr lang="cs-CZ" altLang="cs-CZ" sz="2400" dirty="0"/>
              <a:t>1 </a:t>
            </a:r>
            <a:r>
              <a:rPr lang="cs-CZ" altLang="cs-CZ" sz="2400" dirty="0" err="1"/>
              <a:t>Kb</a:t>
            </a:r>
            <a:r>
              <a:rPr lang="cs-CZ" altLang="cs-CZ" sz="2400" dirty="0"/>
              <a:t> </a:t>
            </a:r>
            <a:r>
              <a:rPr lang="en-US" altLang="cs-CZ" sz="2400" dirty="0"/>
              <a:t>=</a:t>
            </a:r>
            <a:r>
              <a:rPr lang="cs-CZ" altLang="cs-CZ" sz="2400" dirty="0"/>
              <a:t> 1024 bitů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1 KB  </a:t>
            </a:r>
            <a:r>
              <a:rPr lang="en-US" altLang="cs-CZ" sz="2400" dirty="0"/>
              <a:t>=</a:t>
            </a:r>
            <a:r>
              <a:rPr lang="cs-CZ" altLang="cs-CZ" sz="2400" dirty="0"/>
              <a:t> 1024 Bytů</a:t>
            </a:r>
          </a:p>
        </p:txBody>
      </p:sp>
    </p:spTree>
    <p:extLst>
      <p:ext uri="{BB962C8B-B14F-4D97-AF65-F5344CB8AC3E}">
        <p14:creationId xmlns:p14="http://schemas.microsoft.com/office/powerpoint/2010/main" val="3304464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Úvod – jak se bránit?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dirty="0"/>
              <a:t>PC jako pracovní nástroj: je nutné dodržovat bezpečnostní pravidla jako s každým jiným nástrojem, zejména v těchto oblastech: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Práce s emailem a přílohami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Instant </a:t>
            </a:r>
            <a:r>
              <a:rPr lang="cs-CZ" sz="1600" dirty="0" err="1"/>
              <a:t>messaging</a:t>
            </a:r>
            <a:r>
              <a:rPr lang="cs-CZ" sz="1600" dirty="0"/>
              <a:t> (</a:t>
            </a:r>
            <a:r>
              <a:rPr lang="cs-CZ" sz="1600" dirty="0" err="1"/>
              <a:t>Skype</a:t>
            </a:r>
            <a:r>
              <a:rPr lang="cs-CZ" sz="1600" dirty="0"/>
              <a:t>, ICQ, </a:t>
            </a:r>
            <a:r>
              <a:rPr lang="cs-CZ" sz="1600" dirty="0" err="1"/>
              <a:t>Jabber</a:t>
            </a:r>
            <a:r>
              <a:rPr lang="cs-CZ" sz="1600" dirty="0"/>
              <a:t>…)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Sociální sítě (</a:t>
            </a:r>
            <a:r>
              <a:rPr lang="cs-CZ" sz="1600" dirty="0" err="1"/>
              <a:t>Facebook</a:t>
            </a:r>
            <a:r>
              <a:rPr lang="cs-CZ" sz="1600" dirty="0"/>
              <a:t>, </a:t>
            </a:r>
            <a:r>
              <a:rPr lang="cs-CZ" sz="1600" dirty="0" err="1"/>
              <a:t>Google</a:t>
            </a:r>
            <a:r>
              <a:rPr lang="cs-CZ" sz="1600" dirty="0"/>
              <a:t>+, </a:t>
            </a:r>
            <a:r>
              <a:rPr lang="cs-CZ" sz="1600" dirty="0" err="1"/>
              <a:t>LinkedIn</a:t>
            </a:r>
            <a:r>
              <a:rPr lang="cs-CZ" sz="1600" dirty="0"/>
              <a:t>, </a:t>
            </a:r>
            <a:r>
              <a:rPr lang="cs-CZ" sz="1600" dirty="0" err="1"/>
              <a:t>Twitter</a:t>
            </a:r>
            <a:r>
              <a:rPr lang="cs-CZ" sz="1600" dirty="0"/>
              <a:t>…)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</a:t>
            </a:r>
            <a:r>
              <a:rPr lang="cs-CZ" sz="2000" b="1" dirty="0"/>
              <a:t>rozumět hlášením operačního systému </a:t>
            </a:r>
            <a:r>
              <a:rPr lang="cs-CZ" sz="2000" dirty="0"/>
              <a:t>a dalších programů, které vyžadují uživatelskou akci a adekvátně reagovat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udržovat OS, antivir a všechny používané aplikace aktualizované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Data jsou často důležitější než samotný hardware – je důležité </a:t>
            </a:r>
            <a:r>
              <a:rPr lang="cs-CZ" sz="2000" b="1" dirty="0"/>
              <a:t>zálohovat</a:t>
            </a:r>
            <a:r>
              <a:rPr lang="cs-CZ" sz="2000" dirty="0"/>
              <a:t>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Vím, co se z mého PC zálohuje, kam a v jakých intervalech</a:t>
            </a:r>
            <a:r>
              <a:rPr lang="en-US" sz="1600" dirty="0"/>
              <a:t>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/>
              <a:t>Um</a:t>
            </a:r>
            <a:r>
              <a:rPr lang="cs-CZ" sz="1600" dirty="0" err="1"/>
              <a:t>ím</a:t>
            </a:r>
            <a:r>
              <a:rPr lang="cs-CZ" sz="1600" dirty="0"/>
              <a:t> si zkontrolovat, zda zálohování funguje?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Umím si zálohovaná data v případě potřeby obnovit</a:t>
            </a:r>
            <a:r>
              <a:rPr lang="en-US" sz="1600" dirty="0"/>
              <a:t>?</a:t>
            </a:r>
            <a:endParaRPr lang="cs-CZ" sz="1600" dirty="0"/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Přístupové údaje k různým službám – jaká mám kde hesla</a:t>
            </a:r>
            <a:r>
              <a:rPr lang="en-US" sz="2000" dirty="0"/>
              <a:t>? </a:t>
            </a:r>
            <a:r>
              <a:rPr lang="en-US" sz="2000" dirty="0" err="1"/>
              <a:t>Kam</a:t>
            </a:r>
            <a:r>
              <a:rPr lang="en-US" sz="2000" dirty="0"/>
              <a:t> je </a:t>
            </a:r>
            <a:r>
              <a:rPr lang="en-US" sz="2000" dirty="0" err="1"/>
              <a:t>ukl</a:t>
            </a:r>
            <a:r>
              <a:rPr lang="cs-CZ" sz="2000" dirty="0" err="1"/>
              <a:t>ádám</a:t>
            </a:r>
            <a:r>
              <a:rPr lang="cs-CZ" sz="2000" dirty="0"/>
              <a:t>?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Správně zabezpečená </a:t>
            </a:r>
            <a:r>
              <a:rPr lang="cs-CZ" sz="2000" dirty="0" err="1"/>
              <a:t>WiFi</a:t>
            </a:r>
            <a:r>
              <a:rPr lang="cs-CZ" sz="2000" dirty="0"/>
              <a:t> síť</a:t>
            </a:r>
          </a:p>
        </p:txBody>
      </p:sp>
    </p:spTree>
    <p:extLst>
      <p:ext uri="{BB962C8B-B14F-4D97-AF65-F5344CB8AC3E}">
        <p14:creationId xmlns:p14="http://schemas.microsoft.com/office/powerpoint/2010/main" val="151754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256212"/>
          </a:xfrm>
        </p:spPr>
        <p:txBody>
          <a:bodyPr/>
          <a:lstStyle/>
          <a:p>
            <a:r>
              <a:rPr lang="cs-CZ" altLang="cs-CZ" sz="2400"/>
              <a:t>Hrozby:</a:t>
            </a:r>
          </a:p>
          <a:p>
            <a:pPr lvl="1"/>
            <a:r>
              <a:rPr lang="cs-CZ" altLang="cs-CZ" sz="1800"/>
              <a:t>SPAM – nevyžádané zprávy posílané za účelem:</a:t>
            </a:r>
          </a:p>
          <a:p>
            <a:pPr lvl="2"/>
            <a:r>
              <a:rPr lang="cs-CZ" altLang="cs-CZ" sz="1400"/>
              <a:t>Rozesílání reklamy</a:t>
            </a:r>
          </a:p>
          <a:p>
            <a:pPr lvl="2"/>
            <a:r>
              <a:rPr lang="cs-CZ" altLang="cs-CZ" sz="1400"/>
              <a:t>Sběru aktivních emailových adres</a:t>
            </a:r>
          </a:p>
          <a:p>
            <a:pPr lvl="2"/>
            <a:r>
              <a:rPr lang="cs-CZ" altLang="cs-CZ" sz="1400"/>
              <a:t>Distribuce škodlivého kódu</a:t>
            </a:r>
          </a:p>
          <a:p>
            <a:pPr lvl="2"/>
            <a:r>
              <a:rPr lang="cs-CZ" altLang="cs-CZ" sz="1400"/>
              <a:t>Vylákání peněz</a:t>
            </a:r>
            <a:endParaRPr lang="cs-CZ" altLang="cs-CZ" sz="1800"/>
          </a:p>
          <a:p>
            <a:pPr lvl="1"/>
            <a:r>
              <a:rPr lang="cs-CZ" altLang="cs-CZ" sz="1800"/>
              <a:t>Phishing – nevyžádaná zpráva, hromadně rozesílaná za účelem:</a:t>
            </a:r>
          </a:p>
          <a:p>
            <a:pPr lvl="2"/>
            <a:r>
              <a:rPr lang="cs-CZ" altLang="cs-CZ" sz="1400"/>
              <a:t>Vylákání přístupových údajů k různým službám</a:t>
            </a:r>
          </a:p>
          <a:p>
            <a:pPr lvl="2"/>
            <a:r>
              <a:rPr lang="cs-CZ" altLang="cs-CZ" sz="1400"/>
              <a:t>Vylákání soukromých informací</a:t>
            </a:r>
          </a:p>
          <a:p>
            <a:pPr lvl="1"/>
            <a:r>
              <a:rPr lang="cs-CZ" altLang="cs-CZ" sz="1800"/>
              <a:t>Spear Phishing – nevyžádaná zpráva cílená </a:t>
            </a:r>
            <a:r>
              <a:rPr lang="en-US" altLang="cs-CZ" sz="1800"/>
              <a:t>a upraven</a:t>
            </a:r>
            <a:r>
              <a:rPr lang="cs-CZ" altLang="cs-CZ" sz="1800"/>
              <a:t>á pro konkrétního uživatele</a:t>
            </a:r>
          </a:p>
          <a:p>
            <a:pPr lvl="2"/>
            <a:r>
              <a:rPr lang="cs-CZ" altLang="cs-CZ" sz="1400"/>
              <a:t>Převážně na objednávku</a:t>
            </a:r>
          </a:p>
          <a:p>
            <a:pPr lvl="2"/>
            <a:r>
              <a:rPr lang="cs-CZ" altLang="cs-CZ" sz="1400"/>
              <a:t>Cílem bývá zavlečení škodlivého kódu do vnitřní sítě organizace za účelem získání přístupu k citlivým firemním datům</a:t>
            </a:r>
            <a:endParaRPr lang="en-US" altLang="cs-CZ" sz="1400"/>
          </a:p>
          <a:p>
            <a:pPr lvl="2"/>
            <a:r>
              <a:rPr lang="en-US" altLang="cs-CZ" sz="1400"/>
              <a:t>Jde o velmi z</a:t>
            </a:r>
            <a:r>
              <a:rPr lang="cs-CZ" altLang="cs-CZ" sz="1400"/>
              <a:t>ákeřný útok, na který se mohou nachytat i zkušení uživatelé</a:t>
            </a:r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254894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000"/>
              <a:t>Pravidla:</a:t>
            </a:r>
          </a:p>
          <a:p>
            <a:pPr>
              <a:buFontTx/>
              <a:buNone/>
            </a:pPr>
            <a:endParaRPr lang="cs-CZ" altLang="cs-CZ" sz="2000"/>
          </a:p>
          <a:p>
            <a:pPr lvl="1">
              <a:spcAft>
                <a:spcPts val="600"/>
              </a:spcAft>
            </a:pPr>
            <a:r>
              <a:rPr lang="cs-CZ" altLang="cs-CZ" sz="1600"/>
              <a:t>Neklikat na odkazy v neznámých zprávách (nebezpečí podvržení adresy, nasměrování na stránku se škodlivým kódem)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Neotvírat přílohy v neznámých a podezřelých zprávách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Nikam neposílat loginy a hesla, čísla kreditních karet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Všímat si podezřelých rysů ve zprávách (strojově přeložený text, odkazy vedou jinam než jejich popis, zprávy předstírající že pocházejí od masově používaných služeb (Facebook, banky atd…), podezřelá adresa odesílatele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Neignorovat případná varování antivirových programů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Nenechat se zastrašit (Pokud nenainstalujete software X.Y., váš počítač bude ohrožen…)</a:t>
            </a:r>
          </a:p>
        </p:txBody>
      </p:sp>
    </p:spTree>
    <p:extLst>
      <p:ext uri="{BB962C8B-B14F-4D97-AF65-F5344CB8AC3E}">
        <p14:creationId xmlns:p14="http://schemas.microsoft.com/office/powerpoint/2010/main" val="2344177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 zavirovaného emailu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200"/>
              <a:t>Vážená paní, vážený pane,</a:t>
            </a:r>
          </a:p>
          <a:p>
            <a:r>
              <a:rPr lang="cs-CZ" altLang="cs-CZ" sz="1200"/>
              <a:t>děkujeme za projevenou důvěru v internetové obchody obchody24.cz.</a:t>
            </a:r>
          </a:p>
          <a:p>
            <a:r>
              <a:rPr lang="cs-CZ" altLang="cs-CZ" sz="1200"/>
              <a:t>Tímto emailem potvrzujeme, že jsme v pořádku přijali vaši objednávku.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Číslo objednávky (variabilní symbol): JCBDF729B439057 Datum a čas objednávky: 11.01.15 00:45 Kontaktní údaje:</a:t>
            </a:r>
          </a:p>
          <a:p>
            <a:r>
              <a:rPr lang="cs-CZ" altLang="cs-CZ" sz="1200"/>
              <a:t>Barbora Záňová </a:t>
            </a:r>
          </a:p>
          <a:p>
            <a:r>
              <a:rPr lang="cs-CZ" altLang="cs-CZ" sz="1200"/>
              <a:t>+420 604 920 148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Vaše objednávka: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SONY DSC-F828 Cyber-Shot 8 mil. obraz.bodu, bílá:   1 x 23 549,00 Kč =23 549,00 Kč</a:t>
            </a:r>
          </a:p>
          <a:p>
            <a:r>
              <a:rPr lang="cs-CZ" altLang="cs-CZ" sz="1200"/>
              <a:t>Doúprava PPL: 113 Kč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Celková cena nákupu vč. DPH: 23 662,00 Kč Způsob platby: Platba předem – platební karta</a:t>
            </a:r>
          </a:p>
          <a:p>
            <a:r>
              <a:rPr lang="cs-CZ" altLang="cs-CZ" sz="1200"/>
              <a:t>Poznámka:  Potvrzení  platby a fakturu najdete v přiloženém souboru (</a:t>
            </a:r>
            <a:r>
              <a:rPr lang="cs-CZ" altLang="cs-CZ" sz="1200">
                <a:solidFill>
                  <a:srgbClr val="FF0000"/>
                </a:solidFill>
              </a:rPr>
              <a:t>ucet111D535.zip</a:t>
            </a:r>
            <a:r>
              <a:rPr lang="cs-CZ" altLang="cs-CZ" sz="1200"/>
              <a:t>)</a:t>
            </a:r>
          </a:p>
          <a:p>
            <a:r>
              <a:rPr lang="cs-CZ" altLang="cs-CZ" sz="1200"/>
              <a:t>-</a:t>
            </a:r>
          </a:p>
          <a:p>
            <a:r>
              <a:rPr lang="cs-CZ" altLang="cs-CZ" sz="1200"/>
              <a:t>Nyní prosím vyčkejte na našeho operátora, který se s vámi spojí maximálně do 1 pracovního dne a dohodne podrobnosti ohledně Vaší objednávky.</a:t>
            </a:r>
          </a:p>
          <a:p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50931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95" y="1355835"/>
            <a:ext cx="5711334" cy="45259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49" y="1355835"/>
            <a:ext cx="5869823" cy="33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0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Instant Messaging (Skype, Jabber, ICQ)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000" dirty="0"/>
              <a:t>Hrozby ve zprávách: jsou podobné hrozbám E-</a:t>
            </a:r>
            <a:r>
              <a:rPr lang="cs-CZ" sz="2000" dirty="0" err="1"/>
              <a:t>mailovým</a:t>
            </a:r>
            <a:endParaRPr lang="cs-CZ" sz="2000" dirty="0"/>
          </a:p>
          <a:p>
            <a:pPr lvl="1">
              <a:defRPr/>
            </a:pPr>
            <a:r>
              <a:rPr lang="cs-CZ" sz="1600" dirty="0"/>
              <a:t>IM SPAM – nevyžádané zprávy posílané za účelem:</a:t>
            </a:r>
          </a:p>
          <a:p>
            <a:pPr lvl="2">
              <a:defRPr/>
            </a:pPr>
            <a:r>
              <a:rPr lang="cs-CZ" sz="1200" dirty="0"/>
              <a:t>Rozesílání reklamy</a:t>
            </a:r>
          </a:p>
          <a:p>
            <a:pPr lvl="2">
              <a:defRPr/>
            </a:pPr>
            <a:r>
              <a:rPr lang="cs-CZ" sz="1200" dirty="0"/>
              <a:t>Sběru aktivních emailových adres</a:t>
            </a:r>
          </a:p>
          <a:p>
            <a:pPr lvl="2">
              <a:defRPr/>
            </a:pPr>
            <a:r>
              <a:rPr lang="cs-CZ" sz="1200" dirty="0"/>
              <a:t>Distribuce škodlivého kódu</a:t>
            </a:r>
          </a:p>
          <a:p>
            <a:pPr lvl="2">
              <a:defRPr/>
            </a:pPr>
            <a:r>
              <a:rPr lang="cs-CZ" sz="1200" dirty="0"/>
              <a:t>Vylákání peněz</a:t>
            </a:r>
            <a:endParaRPr lang="cs-CZ" sz="1600" dirty="0"/>
          </a:p>
          <a:p>
            <a:pPr lvl="1">
              <a:defRPr/>
            </a:pPr>
            <a:r>
              <a:rPr lang="cs-CZ" sz="1600" dirty="0" err="1"/>
              <a:t>Phishing</a:t>
            </a:r>
            <a:r>
              <a:rPr lang="cs-CZ" sz="1600" dirty="0"/>
              <a:t> – nevyžádaná zpráva, hromadně rozesílaná za účelem:</a:t>
            </a:r>
          </a:p>
          <a:p>
            <a:pPr lvl="2">
              <a:defRPr/>
            </a:pPr>
            <a:r>
              <a:rPr lang="cs-CZ" sz="1200" dirty="0"/>
              <a:t>Vylákání přístupových údajů k různým službám</a:t>
            </a:r>
          </a:p>
          <a:p>
            <a:pPr lvl="2">
              <a:defRPr/>
            </a:pPr>
            <a:r>
              <a:rPr lang="cs-CZ" sz="1200" dirty="0"/>
              <a:t>Vylákání soukromých informací</a:t>
            </a:r>
          </a:p>
          <a:p>
            <a:pPr lvl="1">
              <a:defRPr/>
            </a:pPr>
            <a:r>
              <a:rPr lang="cs-CZ" sz="1600" dirty="0" err="1"/>
              <a:t>Spear</a:t>
            </a:r>
            <a:r>
              <a:rPr lang="cs-CZ" sz="1600" dirty="0"/>
              <a:t> </a:t>
            </a:r>
            <a:r>
              <a:rPr lang="cs-CZ" sz="1600" dirty="0" err="1"/>
              <a:t>Phishing</a:t>
            </a:r>
            <a:r>
              <a:rPr lang="cs-CZ" sz="1600" dirty="0"/>
              <a:t> – nevyžádaná zpráva cílená na konkrétního uživatele</a:t>
            </a:r>
          </a:p>
          <a:p>
            <a:pPr lvl="2">
              <a:defRPr/>
            </a:pPr>
            <a:r>
              <a:rPr lang="cs-CZ" sz="1200" dirty="0"/>
              <a:t>Převážně na objednávku</a:t>
            </a:r>
          </a:p>
          <a:p>
            <a:pPr lvl="2">
              <a:defRPr/>
            </a:pPr>
            <a:r>
              <a:rPr lang="cs-CZ" sz="1200" dirty="0"/>
              <a:t>Cílem bývá zavlečení škodlivého kódu do vnitřní sítě organizace za účelem získání přístupu k citlivým firemním datům</a:t>
            </a:r>
          </a:p>
          <a:p>
            <a:pPr>
              <a:defRPr/>
            </a:pPr>
            <a:r>
              <a:rPr lang="cs-CZ" sz="2000" dirty="0"/>
              <a:t>Hrozby pramenící z neaktualizovaného IM klienta</a:t>
            </a:r>
          </a:p>
          <a:p>
            <a:pPr lvl="1">
              <a:defRPr/>
            </a:pPr>
            <a:r>
              <a:rPr lang="cs-CZ" sz="1600" dirty="0"/>
              <a:t>Neaktualizovaný IM klient může být zneužit k instalaci škodlivého kódu do PC bez vědomí uživatele</a:t>
            </a:r>
          </a:p>
          <a:p>
            <a:pPr>
              <a:defRPr/>
            </a:pPr>
            <a:r>
              <a:rPr lang="cs-CZ" sz="2000" dirty="0"/>
              <a:t>Pravidla:</a:t>
            </a:r>
          </a:p>
          <a:p>
            <a:pPr lvl="1">
              <a:defRPr/>
            </a:pPr>
            <a:r>
              <a:rPr lang="cs-CZ" sz="1600" dirty="0"/>
              <a:t>Neklikat na odkazy ve zprávách od neznámých osob (nebezpečí nasměrování na stránku se škodlivým kódem</a:t>
            </a:r>
          </a:p>
          <a:p>
            <a:pPr lvl="1">
              <a:defRPr/>
            </a:pPr>
            <a:r>
              <a:rPr lang="cs-CZ" sz="1600" dirty="0"/>
              <a:t>Neotvírat soubory od neznámých osob</a:t>
            </a:r>
          </a:p>
          <a:p>
            <a:pPr lvl="1">
              <a:defRPr/>
            </a:pPr>
            <a:r>
              <a:rPr lang="cs-CZ" sz="1600" dirty="0"/>
              <a:t>Nikam nezadávat ani neposílat </a:t>
            </a:r>
            <a:r>
              <a:rPr lang="cs-CZ" sz="1600" dirty="0" err="1"/>
              <a:t>loginy</a:t>
            </a:r>
            <a:r>
              <a:rPr lang="cs-CZ" sz="1600" dirty="0"/>
              <a:t> a hesla, čísla kreditních karet</a:t>
            </a:r>
          </a:p>
          <a:p>
            <a:pPr lvl="1">
              <a:defRPr/>
            </a:pPr>
            <a:r>
              <a:rPr lang="cs-CZ" sz="1600" dirty="0"/>
              <a:t>Všímat si podezřelých zpráv od známých osob v kontaktech – mohou mít zavirovaný počítač a zprávu odesílá virus</a:t>
            </a:r>
          </a:p>
          <a:p>
            <a:pPr lvl="1">
              <a:defRPr/>
            </a:pPr>
            <a:r>
              <a:rPr lang="cs-CZ" sz="1600" dirty="0"/>
              <a:t>Neignorovat případná varování antivirových programů</a:t>
            </a:r>
          </a:p>
          <a:p>
            <a:pPr lvl="1">
              <a:defRPr/>
            </a:pPr>
            <a:r>
              <a:rPr lang="cs-CZ" sz="1600" dirty="0"/>
              <a:t>Nenechat se zastrašit (Pokud nenainstalujete software X.Y., váš počítač bude ohrožen…)</a:t>
            </a:r>
          </a:p>
          <a:p>
            <a:pPr lvl="1">
              <a:defRPr/>
            </a:pPr>
            <a:r>
              <a:rPr lang="cs-CZ" sz="1600" b="1" dirty="0"/>
              <a:t>Zabezpečit pravidelnou aktualizaci používaného klienta na poslední verzi</a:t>
            </a:r>
          </a:p>
        </p:txBody>
      </p:sp>
    </p:spTree>
    <p:extLst>
      <p:ext uri="{BB962C8B-B14F-4D97-AF65-F5344CB8AC3E}">
        <p14:creationId xmlns:p14="http://schemas.microsoft.com/office/powerpoint/2010/main" val="290885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2800"/>
              <a:t>Cloudov</a:t>
            </a:r>
            <a:r>
              <a:rPr lang="cs-CZ" altLang="cs-CZ" sz="2800"/>
              <a:t>é služby (OneDrive, Google Disk,…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dirty="0"/>
              <a:t>Hrozby: odevzdání vašich dat cizímu subjektu</a:t>
            </a:r>
          </a:p>
          <a:p>
            <a:pPr lvl="1">
              <a:defRPr/>
            </a:pPr>
            <a:r>
              <a:rPr lang="cs-CZ" sz="1600" dirty="0"/>
              <a:t>U většiny </a:t>
            </a:r>
            <a:r>
              <a:rPr lang="cs-CZ" sz="1600" dirty="0" err="1"/>
              <a:t>cloudových</a:t>
            </a:r>
            <a:r>
              <a:rPr lang="cs-CZ" sz="1600" dirty="0"/>
              <a:t> služeb jejich používáním souhlasíte s tím, </a:t>
            </a:r>
            <a:r>
              <a:rPr lang="cs-CZ" sz="1600" b="1" dirty="0"/>
              <a:t>že data tam nahraná může firma použít k jakýmkoli účelům</a:t>
            </a:r>
            <a:r>
              <a:rPr lang="cs-CZ" sz="1600" dirty="0"/>
              <a:t>, předávat je dalším subjektům, publikovat, analyzovat atd. </a:t>
            </a:r>
          </a:p>
          <a:p>
            <a:pPr lvl="1">
              <a:defRPr/>
            </a:pPr>
            <a:r>
              <a:rPr lang="cs-CZ" sz="1600" dirty="0"/>
              <a:t>Týká se to drtivé většiny nešifrovaných </a:t>
            </a:r>
            <a:r>
              <a:rPr lang="cs-CZ" sz="1600" dirty="0" err="1"/>
              <a:t>cloudových</a:t>
            </a:r>
            <a:r>
              <a:rPr lang="cs-CZ" sz="1600" dirty="0"/>
              <a:t> poskytovatelů i poskytovatelů emailových služeb – </a:t>
            </a:r>
          </a:p>
          <a:p>
            <a:pPr lvl="2">
              <a:defRPr/>
            </a:pPr>
            <a:r>
              <a:rPr lang="cs-CZ" sz="1200" dirty="0"/>
              <a:t>Google Disk, </a:t>
            </a:r>
          </a:p>
          <a:p>
            <a:pPr lvl="2">
              <a:defRPr/>
            </a:pPr>
            <a:r>
              <a:rPr lang="cs-CZ" sz="1200" dirty="0"/>
              <a:t>Microsoft </a:t>
            </a:r>
            <a:r>
              <a:rPr lang="cs-CZ" sz="1200" dirty="0" err="1"/>
              <a:t>OneDrive</a:t>
            </a:r>
            <a:r>
              <a:rPr lang="cs-CZ" sz="1200" dirty="0"/>
              <a:t>, </a:t>
            </a:r>
          </a:p>
          <a:p>
            <a:pPr lvl="2">
              <a:defRPr/>
            </a:pPr>
            <a:r>
              <a:rPr lang="cs-CZ" sz="1200" dirty="0"/>
              <a:t>Seznam, </a:t>
            </a:r>
          </a:p>
          <a:p>
            <a:pPr lvl="2">
              <a:defRPr/>
            </a:pPr>
            <a:r>
              <a:rPr lang="cs-CZ" sz="1200" dirty="0"/>
              <a:t>Volny.cz atd. </a:t>
            </a:r>
          </a:p>
          <a:p>
            <a:pPr lvl="1">
              <a:defRPr/>
            </a:pPr>
            <a:r>
              <a:rPr lang="cs-CZ" sz="1600" b="1" dirty="0"/>
              <a:t>Tyto služby jsou nevhodné pro jakkoliv citlivá data – osobní údaje, vědecké publikace….</a:t>
            </a:r>
          </a:p>
          <a:p>
            <a:pPr lvl="1">
              <a:defRPr/>
            </a:pPr>
            <a:r>
              <a:rPr lang="cs-CZ" sz="1600" dirty="0"/>
              <a:t>Možné řešení – </a:t>
            </a:r>
            <a:r>
              <a:rPr lang="cs-CZ" sz="1600" b="1" dirty="0"/>
              <a:t>šifrované </a:t>
            </a:r>
            <a:r>
              <a:rPr lang="cs-CZ" sz="1600" b="1" dirty="0" err="1"/>
              <a:t>cloudové</a:t>
            </a:r>
            <a:r>
              <a:rPr lang="cs-CZ" sz="1600" b="1" dirty="0"/>
              <a:t> služby </a:t>
            </a:r>
            <a:r>
              <a:rPr lang="cs-CZ" sz="1600" dirty="0"/>
              <a:t>– takové, kde poskytovatel služby do Vašich dat nevidí, protože se ukládají na jejich serverech šifrovaně a klíč má pouze uživatel. </a:t>
            </a:r>
          </a:p>
          <a:p>
            <a:pPr lvl="2">
              <a:defRPr/>
            </a:pPr>
            <a:r>
              <a:rPr lang="cs-CZ" sz="1300" dirty="0"/>
              <a:t>Emailové služby – </a:t>
            </a:r>
            <a:r>
              <a:rPr lang="cs-CZ" sz="1300" dirty="0" err="1"/>
              <a:t>Protonmail</a:t>
            </a:r>
            <a:r>
              <a:rPr lang="cs-CZ" sz="1300" dirty="0"/>
              <a:t>, </a:t>
            </a:r>
            <a:r>
              <a:rPr lang="cs-CZ" sz="1300" dirty="0" err="1"/>
              <a:t>Lavabit</a:t>
            </a:r>
            <a:r>
              <a:rPr lang="cs-CZ" sz="1300" dirty="0"/>
              <a:t>,…</a:t>
            </a:r>
          </a:p>
          <a:p>
            <a:pPr lvl="2">
              <a:defRPr/>
            </a:pPr>
            <a:r>
              <a:rPr lang="cs-CZ" sz="1300" dirty="0"/>
              <a:t>Služby pro ukládání dat – </a:t>
            </a:r>
            <a:r>
              <a:rPr lang="cs-CZ" sz="1300" dirty="0" err="1"/>
              <a:t>SpiderOak</a:t>
            </a:r>
            <a:r>
              <a:rPr lang="cs-CZ" sz="1300" dirty="0"/>
              <a:t>, </a:t>
            </a:r>
            <a:r>
              <a:rPr lang="cs-CZ" sz="1300" dirty="0" err="1"/>
              <a:t>Mega</a:t>
            </a:r>
            <a:r>
              <a:rPr lang="cs-CZ" sz="1300" dirty="0"/>
              <a:t> (?),…</a:t>
            </a:r>
          </a:p>
          <a:p>
            <a:pPr marL="514350" lvl="1" indent="0">
              <a:buNone/>
              <a:defRPr/>
            </a:pPr>
            <a:endParaRPr lang="cs-CZ" sz="1700" dirty="0"/>
          </a:p>
          <a:p>
            <a:pPr marL="514350" lvl="1" indent="0">
              <a:buNone/>
              <a:defRPr/>
            </a:pPr>
            <a:r>
              <a:rPr lang="cs-CZ" sz="1700" dirty="0"/>
              <a:t>Pokud nechcete odevzdat svá data cizí firmě, používejte pouze šifrované </a:t>
            </a:r>
            <a:r>
              <a:rPr lang="cs-CZ" sz="1700" dirty="0" err="1"/>
              <a:t>cloudové</a:t>
            </a:r>
            <a:r>
              <a:rPr lang="cs-CZ" sz="1700" dirty="0"/>
              <a:t> služby. Vždy je vhodné číst podmínky použití dané služby.</a:t>
            </a:r>
          </a:p>
        </p:txBody>
      </p:sp>
    </p:spTree>
    <p:extLst>
      <p:ext uri="{BB962C8B-B14F-4D97-AF65-F5344CB8AC3E}">
        <p14:creationId xmlns:p14="http://schemas.microsoft.com/office/powerpoint/2010/main" val="2107791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Sociální sítě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1600" b="1"/>
              <a:t>Facebook</a:t>
            </a:r>
            <a:r>
              <a:rPr lang="cs-CZ" altLang="cs-CZ" sz="1600"/>
              <a:t> – zneužíván pro šíření spamu, hoaxů, škodlivého kódu</a:t>
            </a:r>
          </a:p>
          <a:p>
            <a:pPr lvl="1"/>
            <a:r>
              <a:rPr lang="cs-CZ" altLang="cs-CZ" sz="1600"/>
              <a:t>Nebezpečná je důvěra v přátele: kliknu na cokoli, co postne někdo z mých přátel</a:t>
            </a:r>
          </a:p>
          <a:p>
            <a:pPr lvl="1"/>
            <a:r>
              <a:rPr lang="cs-CZ" altLang="cs-CZ" sz="1600"/>
              <a:t>Obtížná orientace v prostředí, které se často mění – pasti na neznalé uživatele</a:t>
            </a:r>
          </a:p>
          <a:p>
            <a:pPr lvl="1"/>
            <a:r>
              <a:rPr lang="cs-CZ" altLang="cs-CZ" sz="1600"/>
              <a:t>Clickjacking – kombinace sociálního inženýrství a tlačítek To se mi líbí</a:t>
            </a:r>
          </a:p>
          <a:p>
            <a:pPr lvl="2"/>
            <a:r>
              <a:rPr lang="cs-CZ" altLang="cs-CZ" sz="1400"/>
              <a:t>Příklad: Klikněte postupně na všechna tlačítka To se mi líbí pro zobrazení videa apod.</a:t>
            </a:r>
          </a:p>
          <a:p>
            <a:pPr lvl="2"/>
            <a:r>
              <a:rPr lang="cs-CZ" altLang="cs-CZ" sz="1400"/>
              <a:t>Na konci často pouze webová stránka se škodlivým kódem, stránka tahající z lidí peníze nebo zvyšující si uměle návštěvnost</a:t>
            </a:r>
          </a:p>
          <a:p>
            <a:r>
              <a:rPr lang="cs-CZ" altLang="cs-CZ" sz="1600" b="1"/>
              <a:t>Google+ </a:t>
            </a:r>
            <a:r>
              <a:rPr lang="cs-CZ" altLang="cs-CZ" sz="1600"/>
              <a:t>- platí obdobná pravidla jako pro Facebook, zatím méně rozšířené</a:t>
            </a:r>
          </a:p>
          <a:p>
            <a:r>
              <a:rPr lang="cs-CZ" altLang="cs-CZ" sz="1600" b="1"/>
              <a:t>Twitter </a:t>
            </a:r>
            <a:r>
              <a:rPr lang="cs-CZ" altLang="cs-CZ" sz="1600"/>
              <a:t>– šíření adres stránek obsahujících škodlivý kód</a:t>
            </a:r>
          </a:p>
          <a:p>
            <a:endParaRPr lang="cs-CZ" altLang="cs-CZ" sz="1800" b="1"/>
          </a:p>
          <a:p>
            <a:pPr>
              <a:buFontTx/>
              <a:buNone/>
            </a:pPr>
            <a:endParaRPr lang="cs-CZ" altLang="cs-CZ" sz="1800" b="1"/>
          </a:p>
          <a:p>
            <a:pPr>
              <a:buFontTx/>
              <a:buNone/>
            </a:pPr>
            <a:r>
              <a:rPr lang="cs-CZ" altLang="cs-CZ" sz="1800" b="1"/>
              <a:t>Základní pravidlo – neklikat na cokoli, přemýšlet. I počítače vašich přátel mohou být napadeny škodlivým kódem, který na jejich FB profilu posílá příspěvky…</a:t>
            </a:r>
          </a:p>
          <a:p>
            <a:pPr>
              <a:buFontTx/>
              <a:buNone/>
            </a:pPr>
            <a:r>
              <a:rPr lang="cs-CZ" altLang="cs-CZ" sz="1800" b="1"/>
              <a:t>Na sociální sítě přistupujeme většinou přes internetový prohlížeč – tedy platí zásady zabezpečení prohlížeče (viz. dále)</a:t>
            </a:r>
          </a:p>
          <a:p>
            <a:pPr>
              <a:buFontTx/>
              <a:buNone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793937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Antivirus a antispyware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400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400" dirty="0"/>
              <a:t>Pokud nepoužíváme nějaký </a:t>
            </a:r>
            <a:r>
              <a:rPr lang="cs-CZ" sz="1400" b="1" dirty="0"/>
              <a:t>placený antivirový program</a:t>
            </a:r>
            <a:r>
              <a:rPr lang="cs-CZ" sz="1400" dirty="0"/>
              <a:t>, je vhodné použít </a:t>
            </a:r>
            <a:r>
              <a:rPr lang="cs-CZ" sz="1400" b="1" dirty="0"/>
              <a:t>zdarma dostupné antivirové produkty.</a:t>
            </a:r>
          </a:p>
          <a:p>
            <a:pPr marL="0" indent="0">
              <a:buNone/>
              <a:defRPr/>
            </a:pPr>
            <a:r>
              <a:rPr lang="cs-CZ" sz="1400" dirty="0"/>
              <a:t>Pro domácí nekomerční použití jsou to například</a:t>
            </a:r>
          </a:p>
          <a:p>
            <a:pPr lvl="1">
              <a:defRPr/>
            </a:pPr>
            <a:r>
              <a:rPr lang="cs-CZ" sz="1400" b="1" dirty="0"/>
              <a:t>Microsoft </a:t>
            </a:r>
            <a:r>
              <a:rPr lang="cs-CZ" sz="1400" b="1" dirty="0" err="1"/>
              <a:t>Security</a:t>
            </a:r>
            <a:r>
              <a:rPr lang="cs-CZ" sz="1400" b="1" dirty="0"/>
              <a:t> Essentials </a:t>
            </a:r>
            <a:r>
              <a:rPr lang="cs-CZ" sz="1400" dirty="0"/>
              <a:t>– produkt Microsoftu, distribuovaný přes Microsoft Update. Nenáročný, dostačující, v češtině</a:t>
            </a:r>
          </a:p>
          <a:p>
            <a:pPr lvl="1">
              <a:defRPr/>
            </a:pPr>
            <a:r>
              <a:rPr lang="cs-CZ" sz="1400" b="1" dirty="0" err="1"/>
              <a:t>Avast</a:t>
            </a:r>
            <a:r>
              <a:rPr lang="cs-CZ" sz="1400" b="1" dirty="0"/>
              <a:t> Free Antivirus </a:t>
            </a:r>
            <a:r>
              <a:rPr lang="cs-CZ" sz="1400" dirty="0"/>
              <a:t>– produkt české firmy AVAST Software, velmi oblíbený, automatické aktualizace, mírně náročnější na systémové zdroje, nutná obnova bezplatné registrace po 1 roce</a:t>
            </a:r>
          </a:p>
          <a:p>
            <a:pPr lvl="1">
              <a:defRPr/>
            </a:pPr>
            <a:r>
              <a:rPr lang="cs-CZ" sz="1400" b="1" dirty="0"/>
              <a:t>AVG Antivirus FREE </a:t>
            </a:r>
            <a:r>
              <a:rPr lang="cs-CZ" sz="1400" dirty="0"/>
              <a:t>– další český produkt, také vhodný pro běžné použití</a:t>
            </a:r>
          </a:p>
          <a:p>
            <a:pPr lvl="1">
              <a:defRPr/>
            </a:pPr>
            <a:r>
              <a:rPr lang="cs-CZ" sz="1400" b="1" dirty="0"/>
              <a:t>Panda </a:t>
            </a:r>
            <a:r>
              <a:rPr lang="cs-CZ" sz="1400" b="1" dirty="0" err="1"/>
              <a:t>Cloud</a:t>
            </a:r>
            <a:r>
              <a:rPr lang="cs-CZ" sz="1400" b="1" dirty="0"/>
              <a:t> Antivirus FREE </a:t>
            </a:r>
            <a:r>
              <a:rPr lang="cs-CZ" sz="1400" dirty="0"/>
              <a:t>– antivir pracující na </a:t>
            </a:r>
            <a:r>
              <a:rPr lang="cs-CZ" sz="1400" dirty="0" err="1"/>
              <a:t>cloudové</a:t>
            </a:r>
            <a:r>
              <a:rPr lang="cs-CZ" sz="1400" dirty="0"/>
              <a:t> bázi, menší zátěž PC</a:t>
            </a:r>
          </a:p>
          <a:p>
            <a:pPr lvl="1">
              <a:defRPr/>
            </a:pPr>
            <a:r>
              <a:rPr lang="cs-CZ" sz="1400" b="1" dirty="0" err="1"/>
              <a:t>Comodo</a:t>
            </a:r>
            <a:r>
              <a:rPr lang="cs-CZ" sz="1400" b="1" dirty="0"/>
              <a:t> Antivirus </a:t>
            </a:r>
            <a:r>
              <a:rPr lang="cs-CZ" sz="1400" dirty="0"/>
              <a:t>– základní ochrana od firmy </a:t>
            </a:r>
            <a:r>
              <a:rPr lang="cs-CZ" sz="1400" dirty="0" err="1"/>
              <a:t>Comodo</a:t>
            </a: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marL="57150" indent="0">
              <a:buNone/>
              <a:defRPr/>
            </a:pPr>
            <a:r>
              <a:rPr lang="en-US" sz="1500" dirty="0" err="1"/>
              <a:t>Antiviry</a:t>
            </a:r>
            <a:r>
              <a:rPr lang="cs-CZ" sz="1500" dirty="0"/>
              <a:t> si většinou automaticky aktualizují své virové databáze, je třeba nechat tuto funkci povolenou</a:t>
            </a:r>
            <a:r>
              <a:rPr lang="en-US" sz="1500" dirty="0"/>
              <a:t>!</a:t>
            </a:r>
            <a:endParaRPr lang="cs-CZ" sz="1500" dirty="0"/>
          </a:p>
          <a:p>
            <a:pPr marL="57150" indent="0">
              <a:buNone/>
              <a:defRPr/>
            </a:pPr>
            <a:endParaRPr lang="cs-CZ" sz="1800" dirty="0"/>
          </a:p>
          <a:p>
            <a:pPr marL="57150" indent="0">
              <a:buNone/>
              <a:defRPr/>
            </a:pPr>
            <a:r>
              <a:rPr lang="cs-CZ" sz="1800" b="1" dirty="0" err="1"/>
              <a:t>Antispyware</a:t>
            </a:r>
            <a:r>
              <a:rPr lang="cs-CZ" sz="1800" dirty="0"/>
              <a:t> – </a:t>
            </a:r>
            <a:r>
              <a:rPr lang="cs-CZ" sz="1600" dirty="0"/>
              <a:t>software na odstranění a blokování </a:t>
            </a:r>
            <a:r>
              <a:rPr lang="cs-CZ" sz="1600" dirty="0" err="1"/>
              <a:t>spyware</a:t>
            </a:r>
            <a:r>
              <a:rPr lang="cs-CZ" sz="1600" dirty="0"/>
              <a:t> (programy, které odesílají data o uživateli třetí straně bez jeho vědomí)</a:t>
            </a:r>
          </a:p>
          <a:p>
            <a:pPr lvl="1">
              <a:defRPr/>
            </a:pPr>
            <a:r>
              <a:rPr lang="cs-CZ" sz="1400" b="1" dirty="0" err="1"/>
              <a:t>Spybot</a:t>
            </a:r>
            <a:r>
              <a:rPr lang="cs-CZ" sz="1400" b="1" dirty="0"/>
              <a:t> </a:t>
            </a:r>
            <a:r>
              <a:rPr lang="cs-CZ" sz="1400" b="1" dirty="0" err="1"/>
              <a:t>Search</a:t>
            </a:r>
            <a:r>
              <a:rPr lang="cs-CZ" sz="1400" b="1" dirty="0"/>
              <a:t> &amp; </a:t>
            </a:r>
            <a:r>
              <a:rPr lang="cs-CZ" sz="1400" b="1" dirty="0" err="1"/>
              <a:t>Destroy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účely, český překlad</a:t>
            </a:r>
          </a:p>
          <a:p>
            <a:pPr lvl="1">
              <a:defRPr/>
            </a:pPr>
            <a:r>
              <a:rPr lang="cs-CZ" sz="1400" b="1" dirty="0" err="1"/>
              <a:t>Spyware</a:t>
            </a:r>
            <a:r>
              <a:rPr lang="cs-CZ" sz="1400" b="1" dirty="0"/>
              <a:t> </a:t>
            </a:r>
            <a:r>
              <a:rPr lang="cs-CZ" sz="1400" b="1" dirty="0" err="1"/>
              <a:t>Terminator</a:t>
            </a:r>
            <a:r>
              <a:rPr lang="cs-CZ" sz="1400" b="1" dirty="0"/>
              <a:t> </a:t>
            </a:r>
            <a:r>
              <a:rPr lang="cs-CZ" sz="1400" dirty="0"/>
              <a:t>– zdarma i pro komerční účely, český překlad</a:t>
            </a:r>
          </a:p>
          <a:p>
            <a:pPr lvl="1">
              <a:defRPr/>
            </a:pPr>
            <a:r>
              <a:rPr lang="cs-CZ" sz="1400" b="1" dirty="0"/>
              <a:t>Ad </a:t>
            </a:r>
            <a:r>
              <a:rPr lang="cs-CZ" sz="1400" b="1" dirty="0" err="1"/>
              <a:t>Aware</a:t>
            </a:r>
            <a:r>
              <a:rPr lang="cs-CZ" sz="1400" b="1" dirty="0"/>
              <a:t> SE </a:t>
            </a:r>
            <a:r>
              <a:rPr lang="cs-CZ" sz="1400" b="1" dirty="0" err="1"/>
              <a:t>Personal</a:t>
            </a:r>
            <a:r>
              <a:rPr lang="cs-CZ" sz="1400" b="1" dirty="0"/>
              <a:t> </a:t>
            </a:r>
            <a:r>
              <a:rPr lang="cs-CZ" sz="1400" b="1" dirty="0" err="1"/>
              <a:t>Edition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</a:t>
            </a:r>
          </a:p>
          <a:p>
            <a:pPr lvl="1">
              <a:defRPr/>
            </a:pPr>
            <a:r>
              <a:rPr lang="cs-CZ" sz="1400" b="1" dirty="0"/>
              <a:t>Windows </a:t>
            </a:r>
            <a:r>
              <a:rPr lang="cs-CZ" sz="1400" b="1" dirty="0" err="1"/>
              <a:t>Defender</a:t>
            </a:r>
            <a:r>
              <a:rPr lang="cs-CZ" sz="1400" b="1" dirty="0"/>
              <a:t> </a:t>
            </a:r>
            <a:r>
              <a:rPr lang="cs-CZ" sz="1400" dirty="0"/>
              <a:t>– standardní součást Windows Vista a vyšších verzí</a:t>
            </a:r>
          </a:p>
          <a:p>
            <a:pPr lvl="1"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 err="1"/>
              <a:t>Antispyware</a:t>
            </a:r>
            <a:r>
              <a:rPr lang="cs-CZ" sz="1400" dirty="0"/>
              <a:t> není většinou nutné používat stále, ale je vhodné občas nějaký nainstalovat a nechat </a:t>
            </a:r>
            <a:r>
              <a:rPr lang="cs-CZ" sz="1400" dirty="0" err="1"/>
              <a:t>proskenovat</a:t>
            </a:r>
            <a:r>
              <a:rPr lang="cs-CZ" sz="1400" dirty="0"/>
              <a:t> počítač.</a:t>
            </a:r>
          </a:p>
        </p:txBody>
      </p:sp>
    </p:spTree>
    <p:extLst>
      <p:ext uri="{BB962C8B-B14F-4D97-AF65-F5344CB8AC3E}">
        <p14:creationId xmlns:p14="http://schemas.microsoft.com/office/powerpoint/2010/main" val="835000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Přístupová hesla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302571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800" dirty="0"/>
              <a:t>Běžně využíváme mnoho různých internetových služeb – máme mnoho přístupových údajů</a:t>
            </a:r>
          </a:p>
          <a:p>
            <a:pPr>
              <a:defRPr/>
            </a:pPr>
            <a:r>
              <a:rPr lang="cs-CZ" sz="1800" dirty="0"/>
              <a:t>Nebezpečné tendence – všude používat stejné a jednoduché heslo</a:t>
            </a:r>
          </a:p>
          <a:p>
            <a:pPr>
              <a:defRPr/>
            </a:pPr>
            <a:r>
              <a:rPr lang="cs-CZ" sz="1800" dirty="0"/>
              <a:t>Známé služby čelí častým útokům hackerů s cílem ukrást přístupové údaje uživatelů (často úspěšně)</a:t>
            </a:r>
          </a:p>
          <a:p>
            <a:pPr>
              <a:defRPr/>
            </a:pPr>
            <a:r>
              <a:rPr lang="cs-CZ" sz="1800" dirty="0"/>
              <a:t>Pokud mám všude stejný </a:t>
            </a:r>
            <a:r>
              <a:rPr lang="cs-CZ" sz="1800" dirty="0" err="1"/>
              <a:t>login</a:t>
            </a:r>
            <a:r>
              <a:rPr lang="cs-CZ" sz="1800" dirty="0"/>
              <a:t> a heslo, hacker najednou získá přístup do všech mých účtů</a:t>
            </a:r>
            <a:r>
              <a:rPr lang="en-US" sz="1800" dirty="0"/>
              <a:t>!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Zásady: </a:t>
            </a:r>
          </a:p>
          <a:p>
            <a:pPr lvl="1">
              <a:defRPr/>
            </a:pPr>
            <a:r>
              <a:rPr lang="cs-CZ" sz="1800" dirty="0"/>
              <a:t>do důležitých služeb (přístupy do banky atd.) používat </a:t>
            </a:r>
            <a:r>
              <a:rPr lang="cs-CZ" sz="1800" b="1" dirty="0"/>
              <a:t>unikátní přístupové údaje</a:t>
            </a:r>
          </a:p>
          <a:p>
            <a:pPr lvl="1">
              <a:defRPr/>
            </a:pPr>
            <a:r>
              <a:rPr lang="cs-CZ" sz="1800" dirty="0"/>
              <a:t>Jako přístupové údaje jsou často vyžadovány e-mail a heslo. </a:t>
            </a:r>
            <a:r>
              <a:rPr lang="cs-CZ" sz="1800" b="1" dirty="0"/>
              <a:t>Nikdy nezadávat stejné heslo, jako máme do emailu</a:t>
            </a:r>
            <a:r>
              <a:rPr lang="en-US" sz="1800" b="1" dirty="0"/>
              <a:t>!! </a:t>
            </a:r>
            <a:r>
              <a:rPr lang="en-US" sz="1800" dirty="0"/>
              <a:t>P</a:t>
            </a:r>
            <a:r>
              <a:rPr lang="cs-CZ" sz="1800" dirty="0" err="1"/>
              <a:t>ři</a:t>
            </a:r>
            <a:r>
              <a:rPr lang="cs-CZ" sz="1800" dirty="0"/>
              <a:t> vyzrazení těchto údajů hackeři začnou využívat váš e-mail k šíření spamu a virů, hrozí zablokování účtu.</a:t>
            </a:r>
          </a:p>
          <a:p>
            <a:pPr lvl="1">
              <a:defRPr/>
            </a:pPr>
            <a:r>
              <a:rPr lang="cs-CZ" sz="1800" dirty="0"/>
              <a:t>Pokud máme hesel mnoho, zvážit použití </a:t>
            </a:r>
            <a:r>
              <a:rPr lang="cs-CZ" sz="1800" b="1" dirty="0"/>
              <a:t>softwarového správce hesel</a:t>
            </a:r>
          </a:p>
          <a:p>
            <a:pPr marL="5715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1776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Počítačová síť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Propojení dvou a více počítačů</a:t>
            </a:r>
          </a:p>
          <a:p>
            <a:pPr eaLnBrk="1" hangingPunct="1"/>
            <a:r>
              <a:rPr lang="cs-CZ" altLang="cs-CZ" sz="2400" dirty="0"/>
              <a:t>Součástí sítě jsou síťové prvky</a:t>
            </a:r>
            <a:endParaRPr lang="en-US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dirty="0"/>
              <a:t>Po</a:t>
            </a:r>
            <a:r>
              <a:rPr lang="cs-CZ" altLang="cs-CZ" dirty="0"/>
              <a:t>čítač (zařízení)</a:t>
            </a:r>
            <a:r>
              <a:rPr lang="en-US" altLang="cs-CZ" dirty="0"/>
              <a:t> se s</a:t>
            </a:r>
            <a:r>
              <a:rPr lang="cs-CZ" altLang="cs-CZ" dirty="0" err="1"/>
              <a:t>íťovou</a:t>
            </a:r>
            <a:r>
              <a:rPr lang="cs-CZ" altLang="cs-CZ" dirty="0"/>
              <a:t> kartou, modemem, </a:t>
            </a:r>
            <a:r>
              <a:rPr lang="cs-CZ" altLang="cs-CZ" dirty="0" err="1"/>
              <a:t>wifi</a:t>
            </a:r>
            <a:r>
              <a:rPr lang="cs-CZ" altLang="cs-CZ" dirty="0"/>
              <a:t> adaptér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Kabeláž </a:t>
            </a:r>
            <a:r>
              <a:rPr lang="en-US" altLang="cs-CZ" dirty="0"/>
              <a:t>(</a:t>
            </a:r>
            <a:r>
              <a:rPr lang="cs-CZ" altLang="cs-CZ" dirty="0"/>
              <a:t>metalická, optická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Rozbočovače, směrovače a přepínače, </a:t>
            </a:r>
            <a:r>
              <a:rPr lang="cs-CZ" altLang="cs-CZ" dirty="0" err="1"/>
              <a:t>wifiroutery</a:t>
            </a:r>
            <a:r>
              <a:rPr lang="cs-CZ" altLang="cs-CZ" dirty="0"/>
              <a:t>, antény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Zařízení poskytující síťové služby, síťové tiskárny…</a:t>
            </a:r>
          </a:p>
          <a:p>
            <a:pPr eaLnBrk="1" hangingPunct="1"/>
            <a:r>
              <a:rPr lang="cs-CZ" altLang="cs-CZ" sz="2400" dirty="0"/>
              <a:t>Kvalitu sítě, respektive konkrétní cesty v síti, lze hodnotit podle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b="1" dirty="0"/>
              <a:t>Propustnosti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rychlosti</a:t>
            </a:r>
            <a:r>
              <a:rPr lang="en-US" altLang="cs-CZ" dirty="0"/>
              <a:t>) s</a:t>
            </a:r>
            <a:r>
              <a:rPr lang="cs-CZ" altLang="cs-CZ" dirty="0" err="1"/>
              <a:t>ítě</a:t>
            </a:r>
            <a:r>
              <a:rPr lang="cs-CZ" altLang="cs-CZ" dirty="0"/>
              <a:t> - (K/</a:t>
            </a:r>
            <a:r>
              <a:rPr lang="en-US" altLang="cs-CZ" dirty="0"/>
              <a:t>M</a:t>
            </a:r>
            <a:r>
              <a:rPr lang="cs-CZ" altLang="cs-CZ" dirty="0"/>
              <a:t>/G) bity za sekundu (</a:t>
            </a:r>
            <a:r>
              <a:rPr lang="cs-CZ" altLang="cs-CZ" b="1" dirty="0"/>
              <a:t>b/s</a:t>
            </a:r>
            <a:r>
              <a:rPr lang="cs-CZ" altLang="cs-CZ" dirty="0"/>
              <a:t>)</a:t>
            </a:r>
            <a:endParaRPr lang="en-US" altLang="cs-CZ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b="1" dirty="0" err="1"/>
              <a:t>Rychlosti</a:t>
            </a:r>
            <a:r>
              <a:rPr lang="en-US" altLang="cs-CZ" b="1" dirty="0"/>
              <a:t> </a:t>
            </a:r>
            <a:r>
              <a:rPr lang="en-US" altLang="cs-CZ" b="1" dirty="0" err="1"/>
              <a:t>odezvy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milisekundy</a:t>
            </a:r>
            <a:r>
              <a:rPr lang="en-US" altLang="cs-CZ" dirty="0"/>
              <a:t>)</a:t>
            </a:r>
            <a:r>
              <a:rPr lang="cs-CZ" altLang="cs-CZ" dirty="0"/>
              <a:t> – program </a:t>
            </a:r>
            <a:r>
              <a:rPr lang="cs-CZ" altLang="cs-CZ" b="1" dirty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1120692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 dirty="0"/>
              <a:t>Přístupová hesla</a:t>
            </a:r>
            <a:r>
              <a:rPr lang="en-US" altLang="cs-CZ" sz="2800" dirty="0"/>
              <a:t> – </a:t>
            </a:r>
            <a:r>
              <a:rPr lang="en-US" altLang="cs-CZ" sz="2800" dirty="0" err="1"/>
              <a:t>spr</a:t>
            </a:r>
            <a:r>
              <a:rPr lang="cs-CZ" altLang="cs-CZ" sz="2800" dirty="0" err="1"/>
              <a:t>ávce</a:t>
            </a:r>
            <a:r>
              <a:rPr lang="cs-CZ" altLang="cs-CZ" sz="2800" dirty="0"/>
              <a:t> hesel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5002212"/>
          </a:xfrm>
        </p:spPr>
        <p:txBody>
          <a:bodyPr>
            <a:noAutofit/>
          </a:bodyPr>
          <a:lstStyle/>
          <a:p>
            <a:pPr marL="57150" indent="0">
              <a:buNone/>
              <a:defRPr/>
            </a:pPr>
            <a:endParaRPr lang="cs-CZ" sz="1400" dirty="0"/>
          </a:p>
          <a:p>
            <a:pPr marL="57150" indent="0">
              <a:buNone/>
              <a:defRPr/>
            </a:pPr>
            <a:r>
              <a:rPr lang="cs-CZ" sz="1400" b="1" dirty="0"/>
              <a:t>Správce hesel </a:t>
            </a:r>
            <a:r>
              <a:rPr lang="cs-CZ" sz="1400" dirty="0"/>
              <a:t>– užitečný pomocník pro bezpečnou práci s hesly</a:t>
            </a:r>
          </a:p>
          <a:p>
            <a:pPr marL="57150" indent="0">
              <a:buNone/>
              <a:defRPr/>
            </a:pPr>
            <a:r>
              <a:rPr lang="cs-CZ" sz="1400" dirty="0"/>
              <a:t>Je třeba si pamatovat pouze jedno hlavní heslo, ostatní hesla jsou bezpečně a přehledně uloženy v programu. </a:t>
            </a:r>
          </a:p>
          <a:p>
            <a:pPr marL="57150" indent="0">
              <a:buNone/>
              <a:defRPr/>
            </a:pPr>
            <a:r>
              <a:rPr lang="cs-CZ" sz="1400" dirty="0"/>
              <a:t>Mezi nejznámější software této kategorie patří:</a:t>
            </a:r>
          </a:p>
          <a:p>
            <a:pPr indent="-285750">
              <a:defRPr/>
            </a:pPr>
            <a:r>
              <a:rPr lang="cs-CZ" sz="1400" b="1" dirty="0" err="1"/>
              <a:t>KeePass</a:t>
            </a:r>
            <a:r>
              <a:rPr lang="cs-CZ" sz="1400" b="1" dirty="0"/>
              <a:t> </a:t>
            </a:r>
            <a:r>
              <a:rPr lang="cs-CZ" sz="1400" b="1" dirty="0" err="1"/>
              <a:t>Password</a:t>
            </a:r>
            <a:r>
              <a:rPr lang="cs-CZ" sz="1400" b="1" dirty="0"/>
              <a:t> </a:t>
            </a:r>
            <a:r>
              <a:rPr lang="cs-CZ" sz="1400" b="1" dirty="0" err="1"/>
              <a:t>Safe</a:t>
            </a:r>
            <a:r>
              <a:rPr lang="cs-CZ" sz="1400" b="1" dirty="0"/>
              <a:t> </a:t>
            </a:r>
            <a:r>
              <a:rPr lang="cs-CZ" sz="1400" dirty="0"/>
              <a:t>– přehledný správce hesel, zdarma i pro komerční použití, existuje i verze pro mobilní telefony</a:t>
            </a:r>
          </a:p>
          <a:p>
            <a:pPr indent="-285750">
              <a:defRPr/>
            </a:pPr>
            <a:r>
              <a:rPr lang="cs-CZ" sz="1400" b="1" dirty="0" err="1"/>
              <a:t>LastPass</a:t>
            </a:r>
            <a:r>
              <a:rPr lang="cs-CZ" sz="1400" dirty="0"/>
              <a:t> – doplněk pro internetové prohlížeče, </a:t>
            </a:r>
            <a:r>
              <a:rPr lang="cs-CZ" sz="1400" dirty="0" err="1"/>
              <a:t>předvyplní</a:t>
            </a:r>
            <a:r>
              <a:rPr lang="cs-CZ" sz="1400" dirty="0"/>
              <a:t> internetové formuláře, generuje hesla</a:t>
            </a:r>
          </a:p>
          <a:p>
            <a:pPr indent="-285750">
              <a:defRPr/>
            </a:pPr>
            <a:r>
              <a:rPr lang="cs-CZ" sz="1400" b="1" dirty="0" err="1"/>
              <a:t>Password</a:t>
            </a:r>
            <a:r>
              <a:rPr lang="cs-CZ" sz="1400" b="1" dirty="0"/>
              <a:t> Agent </a:t>
            </a:r>
            <a:r>
              <a:rPr lang="cs-CZ" sz="1400" dirty="0"/>
              <a:t>– umí uchovat hesla a další informace, možnost instalace na USB klíčenku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15" y="4097210"/>
            <a:ext cx="2936285" cy="2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8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6804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ovéPole 10"/>
          <p:cNvSpPr txBox="1">
            <a:spLocks noChangeArrowheads="1"/>
          </p:cNvSpPr>
          <p:nvPr/>
        </p:nvSpPr>
        <p:spPr bwMode="auto">
          <a:xfrm>
            <a:off x="2822575" y="5773738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AP vystavuje nebezpečí vás!!</a:t>
            </a:r>
          </a:p>
        </p:txBody>
      </p:sp>
      <p:sp>
        <p:nvSpPr>
          <p:cNvPr id="76807" name="TextovéPole 10"/>
          <p:cNvSpPr txBox="1">
            <a:spLocks noChangeArrowheads="1"/>
          </p:cNvSpPr>
          <p:nvPr/>
        </p:nvSpPr>
        <p:spPr bwMode="auto">
          <a:xfrm>
            <a:off x="1987550" y="1123951"/>
            <a:ext cx="8140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Vstupní branou do domácí sítě je často </a:t>
            </a:r>
            <a:r>
              <a:rPr lang="cs-CZ" altLang="cs-CZ" sz="1800" b="1"/>
              <a:t>domácí router</a:t>
            </a:r>
            <a:r>
              <a:rPr lang="cs-CZ" altLang="cs-CZ" sz="1800"/>
              <a:t>. Jeho kvalita a adekvátní zabezpečení zásadně ovlivňuje bezpečnost celé domácí sítě.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Problémem levných routerů bývá nedostupnost sw. aktualizací od výrobce a nekvalitní software – tyto routery bývají nebezpečné.</a:t>
            </a:r>
          </a:p>
        </p:txBody>
      </p:sp>
      <p:sp>
        <p:nvSpPr>
          <p:cNvPr id="76808" name="TextovéPole 7"/>
          <p:cNvSpPr txBox="1">
            <a:spLocks noChangeArrowheads="1"/>
          </p:cNvSpPr>
          <p:nvPr/>
        </p:nvSpPr>
        <p:spPr bwMode="auto">
          <a:xfrm>
            <a:off x="1987551" y="3790951"/>
            <a:ext cx="8353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Existující formy zabezpečení domácích AP </a:t>
            </a:r>
            <a:r>
              <a:rPr lang="en-US" altLang="cs-CZ" sz="1800"/>
              <a:t>(Access point, bezdr</a:t>
            </a:r>
            <a:r>
              <a:rPr lang="cs-CZ" altLang="cs-CZ" sz="1800"/>
              <a:t>átový </a:t>
            </a:r>
            <a:r>
              <a:rPr lang="en-US" altLang="cs-CZ" sz="1800"/>
              <a:t>router)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Otevřená síť (bez zabezpečení) (nepoužívat ani omylem, kom. není šifrována)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WEP (zastaralé, </a:t>
            </a:r>
            <a:r>
              <a:rPr lang="en-US" altLang="cs-CZ" sz="1800"/>
              <a:t>d</a:t>
            </a:r>
            <a:r>
              <a:rPr lang="cs-CZ" altLang="cs-CZ" sz="1800"/>
              <a:t>ávno prolomeno)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Šifrování WPA-PSK nebo WPA2-PSK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WPA</a:t>
            </a:r>
            <a:r>
              <a:rPr lang="en-US" altLang="cs-CZ" sz="1800"/>
              <a:t>(2) – Enterprise (Eduroam, podnikov</a:t>
            </a:r>
            <a:r>
              <a:rPr lang="cs-CZ" altLang="cs-CZ" sz="1800"/>
              <a:t>é)</a:t>
            </a:r>
          </a:p>
        </p:txBody>
      </p:sp>
      <p:sp>
        <p:nvSpPr>
          <p:cNvPr id="76809" name="TextovéPole 10"/>
          <p:cNvSpPr txBox="1">
            <a:spLocks noChangeArrowheads="1"/>
          </p:cNvSpPr>
          <p:nvPr/>
        </p:nvSpPr>
        <p:spPr bwMode="auto">
          <a:xfrm>
            <a:off x="2001838" y="2832100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Základní pravidlo je </a:t>
            </a:r>
            <a:r>
              <a:rPr lang="cs-CZ" altLang="cs-CZ" sz="1800" b="1"/>
              <a:t>neponechávat</a:t>
            </a:r>
            <a:r>
              <a:rPr lang="cs-CZ" altLang="cs-CZ" sz="1800"/>
              <a:t> AP ve výchozím nastavení od výrobce</a:t>
            </a:r>
            <a:r>
              <a:rPr lang="en-US" altLang="cs-CZ" sz="1800"/>
              <a:t>!! Nastavit administr</a:t>
            </a:r>
            <a:r>
              <a:rPr lang="cs-CZ" altLang="cs-CZ" sz="1800"/>
              <a:t>á</a:t>
            </a:r>
            <a:r>
              <a:rPr lang="en-US" altLang="cs-CZ" sz="1800"/>
              <a:t>torsk</a:t>
            </a:r>
            <a:r>
              <a:rPr lang="cs-CZ" altLang="cs-CZ" sz="1800"/>
              <a:t>é</a:t>
            </a:r>
            <a:r>
              <a:rPr lang="en-US" altLang="cs-CZ" sz="1800"/>
              <a:t> </a:t>
            </a:r>
            <a:r>
              <a:rPr lang="cs-CZ" altLang="cs-CZ" sz="1800"/>
              <a:t>h</a:t>
            </a:r>
            <a:r>
              <a:rPr lang="en-US" altLang="cs-CZ" sz="1800"/>
              <a:t>eslo a zvolit vhodn</a:t>
            </a:r>
            <a:r>
              <a:rPr lang="cs-CZ" altLang="cs-CZ" sz="1800"/>
              <a:t>é zabezpečení Wi</a:t>
            </a:r>
            <a:r>
              <a:rPr lang="en-US" altLang="cs-CZ" sz="1800"/>
              <a:t>-</a:t>
            </a:r>
            <a:r>
              <a:rPr lang="cs-CZ" altLang="cs-CZ" sz="1800"/>
              <a:t>Fi:</a:t>
            </a:r>
          </a:p>
        </p:txBody>
      </p:sp>
    </p:spTree>
    <p:extLst>
      <p:ext uri="{BB962C8B-B14F-4D97-AF65-F5344CB8AC3E}">
        <p14:creationId xmlns:p14="http://schemas.microsoft.com/office/powerpoint/2010/main" val="302589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7828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ovéPole 9"/>
          <p:cNvSpPr txBox="1">
            <a:spLocks noChangeArrowheads="1"/>
          </p:cNvSpPr>
          <p:nvPr/>
        </p:nvSpPr>
        <p:spPr bwMode="auto">
          <a:xfrm>
            <a:off x="1890713" y="1141413"/>
            <a:ext cx="85026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V dom</a:t>
            </a:r>
            <a:r>
              <a:rPr lang="cs-CZ" altLang="cs-CZ" sz="1800"/>
              <a:t>ácích podmínkách preferujeme zabezpečení </a:t>
            </a:r>
            <a:r>
              <a:rPr lang="cs-CZ" altLang="cs-CZ" sz="1800" b="1"/>
              <a:t>WPA2-PSK</a:t>
            </a:r>
            <a:r>
              <a:rPr lang="cs-CZ" altLang="cs-CZ" sz="1800"/>
              <a:t> v kombinaci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 šifrováním </a:t>
            </a:r>
            <a:r>
              <a:rPr lang="cs-CZ" altLang="cs-CZ" sz="1800" b="1"/>
              <a:t>AES</a:t>
            </a:r>
            <a:r>
              <a:rPr lang="cs-CZ" altLang="cs-CZ" sz="1800"/>
              <a:t> (někdy označováno jako CCMP)</a:t>
            </a:r>
            <a:endParaRPr lang="en-US" altLang="cs-CZ" sz="1800"/>
          </a:p>
          <a:p>
            <a:pPr eaLnBrk="1" hangingPunct="1">
              <a:spcBef>
                <a:spcPct val="0"/>
              </a:spcBef>
            </a:pPr>
            <a:r>
              <a:rPr lang="en-US" altLang="cs-CZ" sz="1800"/>
              <a:t> nab</a:t>
            </a:r>
            <a:r>
              <a:rPr lang="cs-CZ" altLang="cs-CZ" sz="1800"/>
              <a:t>ízí rozumnou míru bezpečnosti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je nutné zvolit </a:t>
            </a:r>
            <a:r>
              <a:rPr lang="cs-CZ" altLang="cs-CZ" sz="1800" b="1"/>
              <a:t>kvalitní PSK </a:t>
            </a:r>
            <a:r>
              <a:rPr lang="en-US" altLang="cs-CZ" sz="1800"/>
              <a:t>( rozumn</a:t>
            </a:r>
            <a:r>
              <a:rPr lang="cs-CZ" altLang="cs-CZ" sz="1800"/>
              <a:t>ě dlouhé a složité heslo 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doporučuje se </a:t>
            </a:r>
            <a:r>
              <a:rPr lang="cs-CZ" altLang="cs-CZ" sz="1800" b="1"/>
              <a:t>alespoň 13 znaků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kombinace písmen a číslic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nepoužívat známá hesla (existují seznamy nejpoužívanějších hesel)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vypnout WPS (QSS) </a:t>
            </a:r>
            <a:r>
              <a:rPr lang="cs-CZ" altLang="cs-CZ" sz="1800"/>
              <a:t>(WiFi Protected Setup) na AP (prolomeno v prosinci </a:t>
            </a:r>
            <a:r>
              <a:rPr lang="en-US" altLang="cs-CZ" sz="1800"/>
              <a:t>201</a:t>
            </a:r>
            <a:r>
              <a:rPr lang="cs-CZ" altLang="cs-CZ" sz="1800"/>
              <a:t>1</a:t>
            </a:r>
            <a:r>
              <a:rPr lang="en-US" altLang="cs-CZ" sz="1800"/>
              <a:t>)</a:t>
            </a: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Pokud má router přednastavené jméno sítě a náhodné heslo od dodavatele,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 nutné jej změnit na vlastní, bezpečné (časté například u UPC)</a:t>
            </a:r>
          </a:p>
        </p:txBody>
      </p:sp>
      <p:sp>
        <p:nvSpPr>
          <p:cNvPr id="77831" name="TextovéPole 10"/>
          <p:cNvSpPr txBox="1">
            <a:spLocks noChangeArrowheads="1"/>
          </p:cNvSpPr>
          <p:nvPr/>
        </p:nvSpPr>
        <p:spPr bwMode="auto">
          <a:xfrm>
            <a:off x="2822576" y="5773739"/>
            <a:ext cx="645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router vystavuje nebezpečí vás!!</a:t>
            </a:r>
          </a:p>
        </p:txBody>
      </p:sp>
      <p:sp>
        <p:nvSpPr>
          <p:cNvPr id="77832" name="TextovéPole 10"/>
          <p:cNvSpPr txBox="1">
            <a:spLocks noChangeArrowheads="1"/>
          </p:cNvSpPr>
          <p:nvPr/>
        </p:nvSpPr>
        <p:spPr bwMode="auto">
          <a:xfrm>
            <a:off x="1958975" y="4427539"/>
            <a:ext cx="8140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Vhodné je nelitovat vyšší investice a koupit kvalitní </a:t>
            </a:r>
            <a:r>
              <a:rPr lang="cs-CZ" altLang="cs-CZ" sz="1800" dirty="0" err="1"/>
              <a:t>router</a:t>
            </a:r>
            <a:r>
              <a:rPr lang="cs-CZ" altLang="cs-CZ" sz="1800" dirty="0"/>
              <a:t>, který kromě vyšší rychlosti nabídne i kvalitní software a bezpečnostní aktualizace. Těchto </a:t>
            </a:r>
            <a:r>
              <a:rPr lang="cs-CZ" altLang="cs-CZ" sz="1800" dirty="0" err="1"/>
              <a:t>routerů</a:t>
            </a:r>
            <a:r>
              <a:rPr lang="cs-CZ" altLang="cs-CZ" sz="1800" dirty="0"/>
              <a:t> však není na trhu mnoho (</a:t>
            </a:r>
            <a:r>
              <a:rPr lang="cs-CZ" altLang="cs-CZ" sz="1800" dirty="0" err="1"/>
              <a:t>Turris</a:t>
            </a:r>
            <a:r>
              <a:rPr lang="cs-CZ" altLang="cs-CZ" sz="1800" dirty="0"/>
              <a:t> Omnia od CZ NIC).</a:t>
            </a:r>
          </a:p>
        </p:txBody>
      </p:sp>
    </p:spTree>
    <p:extLst>
      <p:ext uri="{BB962C8B-B14F-4D97-AF65-F5344CB8AC3E}">
        <p14:creationId xmlns:p14="http://schemas.microsoft.com/office/powerpoint/2010/main" val="1277808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Mobiln</a:t>
            </a:r>
            <a:r>
              <a:rPr lang="cs-CZ" altLang="cs-CZ"/>
              <a:t>í zařízení</a:t>
            </a:r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Obyčejné x chytré telefony</a:t>
            </a:r>
          </a:p>
          <a:p>
            <a:r>
              <a:rPr lang="cs-CZ" altLang="cs-CZ"/>
              <a:t>OS telefonů a kompatibilita</a:t>
            </a:r>
          </a:p>
          <a:p>
            <a:r>
              <a:rPr lang="cs-CZ" altLang="cs-CZ"/>
              <a:t>Internet v telefonu, tabletu</a:t>
            </a:r>
          </a:p>
          <a:p>
            <a:r>
              <a:rPr lang="cs-CZ" altLang="cs-CZ"/>
              <a:t>Bezpečnost a rizika plynoucí z mobility</a:t>
            </a:r>
          </a:p>
        </p:txBody>
      </p:sp>
    </p:spTree>
    <p:extLst>
      <p:ext uri="{BB962C8B-B14F-4D97-AF65-F5344CB8AC3E}">
        <p14:creationId xmlns:p14="http://schemas.microsoft.com/office/powerpoint/2010/main" val="1678923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Oby</a:t>
            </a:r>
            <a:r>
              <a:rPr lang="cs-CZ" altLang="cs-CZ" sz="3600"/>
              <a:t>čejné x chytré telefony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Chytrý telefon </a:t>
            </a:r>
            <a:r>
              <a:rPr lang="en-US" sz="2000" dirty="0"/>
              <a:t>(smartphone) – </a:t>
            </a:r>
            <a:r>
              <a:rPr lang="cs-CZ" sz="2000" dirty="0"/>
              <a:t>obsahuje pokročilý operační systém, umožňuje instalaci a úpravy dalších programů, které dále rozšiřují možnosti telefonu.</a:t>
            </a:r>
          </a:p>
          <a:p>
            <a:pPr>
              <a:defRPr/>
            </a:pPr>
            <a:r>
              <a:rPr lang="cs-CZ" sz="2000" dirty="0"/>
              <a:t>Příklady OS pro </a:t>
            </a:r>
            <a:r>
              <a:rPr lang="cs-CZ" sz="2000" dirty="0" err="1"/>
              <a:t>smartphony</a:t>
            </a:r>
            <a:r>
              <a:rPr lang="cs-CZ" sz="2000" dirty="0"/>
              <a:t>: </a:t>
            </a:r>
            <a:r>
              <a:rPr lang="cs-CZ" sz="2000" b="1" dirty="0"/>
              <a:t>Android, </a:t>
            </a:r>
            <a:r>
              <a:rPr lang="cs-CZ" sz="2000" b="1" dirty="0" err="1"/>
              <a:t>iOS</a:t>
            </a:r>
            <a:r>
              <a:rPr lang="cs-CZ" sz="2000" dirty="0"/>
              <a:t>, Windows </a:t>
            </a:r>
            <a:r>
              <a:rPr lang="cs-CZ" sz="2000" dirty="0" err="1"/>
              <a:t>Phone</a:t>
            </a:r>
            <a:r>
              <a:rPr lang="cs-CZ" sz="2000" dirty="0"/>
              <a:t>, </a:t>
            </a:r>
            <a:r>
              <a:rPr lang="cs-CZ" sz="2000" dirty="0" err="1"/>
              <a:t>Firefox</a:t>
            </a:r>
            <a:r>
              <a:rPr lang="cs-CZ" sz="2000" dirty="0"/>
              <a:t> OS, </a:t>
            </a:r>
            <a:r>
              <a:rPr lang="cs-CZ" sz="2000" dirty="0" err="1"/>
              <a:t>Tizen</a:t>
            </a:r>
            <a:r>
              <a:rPr lang="cs-CZ" sz="2000" dirty="0"/>
              <a:t>, </a:t>
            </a:r>
            <a:r>
              <a:rPr lang="cs-CZ" sz="2000" dirty="0" err="1"/>
              <a:t>Symbian</a:t>
            </a:r>
            <a:r>
              <a:rPr lang="cs-CZ" sz="2000" dirty="0"/>
              <a:t>, </a:t>
            </a:r>
            <a:r>
              <a:rPr lang="cs-CZ" sz="2000" dirty="0" err="1"/>
              <a:t>MeeGo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Výhody: velké množství aplikací a tím i možností, co lze s telefonem dělat (kancelář, hry, čtení knih, internetové aplikace, navigace atd.)</a:t>
            </a:r>
          </a:p>
          <a:p>
            <a:pPr>
              <a:defRPr/>
            </a:pPr>
            <a:r>
              <a:rPr lang="cs-CZ" sz="2000" dirty="0"/>
              <a:t>Nevýhody: typicky kratší výdrž baterie, často větší rozměry, různá bezpečnostní rizika (viry, vyzrazení soukromých informací), cena</a:t>
            </a:r>
          </a:p>
          <a:p>
            <a:pPr>
              <a:defRPr/>
            </a:pPr>
            <a:r>
              <a:rPr lang="cs-CZ" sz="2000" dirty="0"/>
              <a:t>V roce 2013 se poprvé prodalo celosvětově více </a:t>
            </a:r>
            <a:r>
              <a:rPr lang="cs-CZ" sz="2000" dirty="0" err="1"/>
              <a:t>smartphonů</a:t>
            </a:r>
            <a:r>
              <a:rPr lang="cs-CZ" sz="2000" dirty="0"/>
              <a:t> než obyčejných telefonů.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121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Tablety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r>
              <a:rPr lang="cs-CZ" altLang="cs-CZ" sz="2400" dirty="0"/>
              <a:t>Dotyková zařízení, OS často stejný jako na </a:t>
            </a:r>
            <a:r>
              <a:rPr lang="cs-CZ" altLang="cs-CZ" sz="2400" dirty="0" err="1"/>
              <a:t>smartphonech</a:t>
            </a:r>
            <a:r>
              <a:rPr lang="cs-CZ" altLang="cs-CZ" sz="2400" dirty="0"/>
              <a:t>, mohou mít i telefonní funkce. </a:t>
            </a:r>
          </a:p>
          <a:p>
            <a:r>
              <a:rPr lang="cs-CZ" altLang="cs-CZ" sz="2400" dirty="0"/>
              <a:t>Tvoří mezičlánek mezi </a:t>
            </a:r>
            <a:r>
              <a:rPr lang="cs-CZ" altLang="cs-CZ" sz="2400" dirty="0" err="1"/>
              <a:t>smartphony</a:t>
            </a:r>
            <a:r>
              <a:rPr lang="cs-CZ" altLang="cs-CZ" sz="2400" dirty="0"/>
              <a:t> a klasickými osobními počítači. Některé novější tablety jsou plnohodnotnými počítači se standardním OS</a:t>
            </a:r>
          </a:p>
          <a:p>
            <a:r>
              <a:rPr lang="cs-CZ" altLang="cs-CZ" sz="2400" dirty="0"/>
              <a:t>Používané OS: </a:t>
            </a:r>
            <a:r>
              <a:rPr lang="cs-CZ" altLang="cs-CZ" sz="2400" b="1" dirty="0"/>
              <a:t>Android, </a:t>
            </a:r>
            <a:r>
              <a:rPr lang="cs-CZ" altLang="cs-CZ" sz="2400" b="1" dirty="0" err="1"/>
              <a:t>iOS</a:t>
            </a:r>
            <a:r>
              <a:rPr lang="cs-CZ" altLang="cs-CZ" sz="2400" b="1" dirty="0"/>
              <a:t>, </a:t>
            </a:r>
            <a:r>
              <a:rPr lang="cs-CZ" altLang="cs-CZ" sz="2400" dirty="0"/>
              <a:t>Linux, Windows</a:t>
            </a:r>
          </a:p>
          <a:p>
            <a:r>
              <a:rPr lang="cs-CZ" altLang="cs-CZ" sz="2400" dirty="0"/>
              <a:t>Prodeje klesají, nastupují menší „</a:t>
            </a:r>
            <a:r>
              <a:rPr lang="cs-CZ" altLang="cs-CZ" sz="2400" dirty="0" err="1"/>
              <a:t>phablety</a:t>
            </a:r>
            <a:r>
              <a:rPr lang="cs-CZ" altLang="cs-CZ" sz="2400" dirty="0"/>
              <a:t>“</a:t>
            </a:r>
          </a:p>
        </p:txBody>
      </p:sp>
      <p:pic>
        <p:nvPicPr>
          <p:cNvPr id="97284" name="Picture 2" descr="http://upload.wikimedia.org/wikipedia/en/thumb/5/51/IPad1stGen.jpg/220px-IPad1s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0" y="3527933"/>
            <a:ext cx="209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02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cs-CZ" altLang="cs-CZ" sz="3600"/>
              <a:t>Kompatibilita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400"/>
              <a:t>Různé OS mobilních zařízení NEJSOU mezi sebou kompatibilní (nelze spouštět programy pro Android např. na iPhonech)</a:t>
            </a:r>
          </a:p>
          <a:p>
            <a:r>
              <a:rPr lang="cs-CZ" altLang="cs-CZ" sz="2400"/>
              <a:t>Nejvíce používané programy však bývají napsány pro nejpoužívanější OS (např. Skype existuje pro Android, iOS i Symbian nebo Windows)</a:t>
            </a:r>
          </a:p>
          <a:p>
            <a:r>
              <a:rPr lang="cs-CZ" altLang="cs-CZ" sz="2400"/>
              <a:t>Z pohledu uživatele tedy absence kompatibility nepředstavuje většinou problém, je však třeba na to myslet při koupi nového zařízení – programy koupené pro iOS nelze instalovat na Android – nutné zakoupit znovu.</a:t>
            </a:r>
          </a:p>
        </p:txBody>
      </p:sp>
    </p:spTree>
    <p:extLst>
      <p:ext uri="{BB962C8B-B14F-4D97-AF65-F5344CB8AC3E}">
        <p14:creationId xmlns:p14="http://schemas.microsoft.com/office/powerpoint/2010/main" val="1678446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Internet v mobilních zařízeních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err="1"/>
              <a:t>Přípojení</a:t>
            </a:r>
            <a:r>
              <a:rPr lang="cs-CZ" altLang="cs-CZ" sz="2400" dirty="0"/>
              <a:t> je bezdrátové (</a:t>
            </a:r>
            <a:r>
              <a:rPr lang="cs-CZ" altLang="cs-CZ" sz="2400" dirty="0" err="1"/>
              <a:t>WiFi</a:t>
            </a:r>
            <a:r>
              <a:rPr lang="cs-CZ" altLang="cs-CZ" sz="2400" dirty="0"/>
              <a:t>, GSM). </a:t>
            </a:r>
          </a:p>
          <a:p>
            <a:r>
              <a:rPr lang="cs-CZ" altLang="cs-CZ" sz="2400" dirty="0"/>
              <a:t>Obsahují plnohodnotný internetový prohlížeč, emailový klient, komunikátory, </a:t>
            </a:r>
            <a:r>
              <a:rPr lang="cs-CZ" altLang="cs-CZ" sz="2400" dirty="0" err="1"/>
              <a:t>VoIP</a:t>
            </a:r>
            <a:r>
              <a:rPr lang="cs-CZ" altLang="cs-CZ" sz="2400" dirty="0"/>
              <a:t> klienty, VPN, terminálové klienty, vzdálenou plochu atd.).</a:t>
            </a:r>
          </a:p>
          <a:p>
            <a:r>
              <a:rPr lang="cs-CZ" altLang="cs-CZ" sz="2400" dirty="0"/>
              <a:t>Při připojení přes GSM může být limitujícím faktorem datový tarif. Po vyčerpání datového limitu se připojení zpomalí a práce s internetem se stává nepohodlná nebo nefunguje prakticky vůbec. Důležitý je správný výběr datového tarifu.</a:t>
            </a:r>
          </a:p>
        </p:txBody>
      </p:sp>
    </p:spTree>
    <p:extLst>
      <p:ext uri="{BB962C8B-B14F-4D97-AF65-F5344CB8AC3E}">
        <p14:creationId xmlns:p14="http://schemas.microsoft.com/office/powerpoint/2010/main" val="4258960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Hlavní problémy:</a:t>
            </a:r>
          </a:p>
          <a:p>
            <a:pPr lvl="1">
              <a:defRPr/>
            </a:pPr>
            <a:r>
              <a:rPr lang="cs-CZ" sz="2400" dirty="0"/>
              <a:t>Operační systémy a jejich aktualizace</a:t>
            </a:r>
          </a:p>
          <a:p>
            <a:pPr marL="1314450" lvl="3">
              <a:defRPr/>
            </a:pPr>
            <a:r>
              <a:rPr lang="cs-CZ" sz="1600" dirty="0"/>
              <a:t>Ze strany výrobců zařízení je aktualizace OS v reakci na nové bezpečnostní zranitelnosti často pomalá nebo žádná. Hlavně starší modely telefonů bývají často výrobcem ponechány bez aktualizací a tedy zranitelné vůči dávno známým chybám.</a:t>
            </a:r>
          </a:p>
          <a:p>
            <a:pPr lvl="1">
              <a:defRPr/>
            </a:pPr>
            <a:r>
              <a:rPr lang="cs-CZ" sz="2400" dirty="0"/>
              <a:t> Nepozornost uživatele</a:t>
            </a:r>
          </a:p>
          <a:p>
            <a:pPr lvl="3">
              <a:defRPr/>
            </a:pPr>
            <a:r>
              <a:rPr lang="cs-CZ" sz="1600" dirty="0"/>
              <a:t>Při instalaci nových aplikací se OS vždy ptá uživatele, zda smí aplikaci udělit oprávnění k určitým činnostem v rámci systému (např. čtení/posílání SMS, přístup na internet atd.). Uživatelé by měli dávat pozor, jaká oprávnění aplikaci udělí a jaké aplikace instalují.</a:t>
            </a:r>
          </a:p>
        </p:txBody>
      </p:sp>
    </p:spTree>
    <p:extLst>
      <p:ext uri="{BB962C8B-B14F-4D97-AF65-F5344CB8AC3E}">
        <p14:creationId xmlns:p14="http://schemas.microsoft.com/office/powerpoint/2010/main" val="12459200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 lvl="1"/>
            <a:r>
              <a:rPr lang="cs-CZ" altLang="cs-CZ" sz="2400" dirty="0"/>
              <a:t>Data a přístupy v mobilních zařízeních</a:t>
            </a:r>
          </a:p>
          <a:p>
            <a:pPr lvl="2"/>
            <a:r>
              <a:rPr lang="cs-CZ" altLang="cs-CZ" sz="1600" dirty="0"/>
              <a:t>Zařízení často obsahují důvěrná data uživatelů nebo přístupy k různým službám (email, bankovnictví apod.). Často však nebývají adekvátně zabezpečena pro případ ztráty zařízení. </a:t>
            </a:r>
            <a:r>
              <a:rPr lang="cs-CZ" altLang="cs-CZ" sz="1600" b="1" dirty="0"/>
              <a:t>PIN ani odemčení gestem nestačí</a:t>
            </a:r>
            <a:r>
              <a:rPr lang="en-US" altLang="cs-CZ" sz="1600" b="1" dirty="0"/>
              <a:t>!!</a:t>
            </a:r>
            <a:r>
              <a:rPr lang="en-US" altLang="cs-CZ" sz="1600" dirty="0"/>
              <a:t> </a:t>
            </a:r>
            <a:r>
              <a:rPr lang="cs-CZ" altLang="cs-CZ" sz="1600" dirty="0"/>
              <a:t>Dostačující ochranou je </a:t>
            </a:r>
            <a:r>
              <a:rPr lang="cs-CZ" altLang="cs-CZ" sz="1600" b="1" dirty="0"/>
              <a:t>šifrování</a:t>
            </a:r>
            <a:r>
              <a:rPr lang="cs-CZ" altLang="cs-CZ" sz="1600" dirty="0"/>
              <a:t> celého zařízení včetně SD karty. Tuto možnost dnes nabízí většina současných modelů. Vhodná je i aktivace možnosti </a:t>
            </a:r>
            <a:r>
              <a:rPr lang="cs-CZ" altLang="cs-CZ" sz="1600" b="1" dirty="0"/>
              <a:t>vzdáleného vymazání</a:t>
            </a:r>
            <a:r>
              <a:rPr lang="cs-CZ" altLang="cs-CZ" sz="1600" dirty="0"/>
              <a:t> zařízení v případě ztráty.</a:t>
            </a:r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</p:spTree>
    <p:extLst>
      <p:ext uri="{BB962C8B-B14F-4D97-AF65-F5344CB8AC3E}">
        <p14:creationId xmlns:p14="http://schemas.microsoft.com/office/powerpoint/2010/main" val="78865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Propojení lokálních sítí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455988" y="28956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0" name="modem"/>
          <p:cNvSpPr>
            <a:spLocks noEditPoints="1" noChangeArrowheads="1"/>
          </p:cNvSpPr>
          <p:nvPr/>
        </p:nvSpPr>
        <p:spPr bwMode="auto">
          <a:xfrm>
            <a:off x="3079751" y="26670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computr2"/>
          <p:cNvSpPr>
            <a:spLocks noEditPoints="1" noChangeArrowheads="1"/>
          </p:cNvSpPr>
          <p:nvPr/>
        </p:nvSpPr>
        <p:spPr bwMode="auto">
          <a:xfrm>
            <a:off x="24653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computr2"/>
          <p:cNvSpPr>
            <a:spLocks noEditPoints="1" noChangeArrowheads="1"/>
          </p:cNvSpPr>
          <p:nvPr/>
        </p:nvSpPr>
        <p:spPr bwMode="auto">
          <a:xfrm>
            <a:off x="24653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3" name="computr2"/>
          <p:cNvSpPr>
            <a:spLocks noEditPoints="1" noChangeArrowheads="1"/>
          </p:cNvSpPr>
          <p:nvPr/>
        </p:nvSpPr>
        <p:spPr bwMode="auto">
          <a:xfrm>
            <a:off x="3074988" y="3276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4" name="computr2"/>
          <p:cNvSpPr>
            <a:spLocks noEditPoints="1" noChangeArrowheads="1"/>
          </p:cNvSpPr>
          <p:nvPr/>
        </p:nvSpPr>
        <p:spPr bwMode="auto">
          <a:xfrm>
            <a:off x="34559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computr2"/>
          <p:cNvSpPr>
            <a:spLocks noEditPoints="1" noChangeArrowheads="1"/>
          </p:cNvSpPr>
          <p:nvPr/>
        </p:nvSpPr>
        <p:spPr bwMode="auto">
          <a:xfrm>
            <a:off x="37607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computr2"/>
          <p:cNvSpPr>
            <a:spLocks noEditPoints="1" noChangeArrowheads="1"/>
          </p:cNvSpPr>
          <p:nvPr/>
        </p:nvSpPr>
        <p:spPr bwMode="auto">
          <a:xfrm>
            <a:off x="36845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303588" y="2895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2770188" y="27432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2770188" y="28956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922588" y="22860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>
            <a:off x="3379788" y="2438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2" name="computr2"/>
          <p:cNvSpPr>
            <a:spLocks noEditPoints="1" noChangeArrowheads="1"/>
          </p:cNvSpPr>
          <p:nvPr/>
        </p:nvSpPr>
        <p:spPr bwMode="auto">
          <a:xfrm>
            <a:off x="27701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H="1">
            <a:off x="3455988" y="26670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5741988" y="45720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5" name="modem"/>
          <p:cNvSpPr>
            <a:spLocks noEditPoints="1" noChangeArrowheads="1"/>
          </p:cNvSpPr>
          <p:nvPr/>
        </p:nvSpPr>
        <p:spPr bwMode="auto">
          <a:xfrm>
            <a:off x="5365751" y="43434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6" name="computr2"/>
          <p:cNvSpPr>
            <a:spLocks noEditPoints="1" noChangeArrowheads="1"/>
          </p:cNvSpPr>
          <p:nvPr/>
        </p:nvSpPr>
        <p:spPr bwMode="auto">
          <a:xfrm>
            <a:off x="47513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7" name="computr2"/>
          <p:cNvSpPr>
            <a:spLocks noEditPoints="1" noChangeArrowheads="1"/>
          </p:cNvSpPr>
          <p:nvPr/>
        </p:nvSpPr>
        <p:spPr bwMode="auto">
          <a:xfrm>
            <a:off x="47513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8" name="computr2"/>
          <p:cNvSpPr>
            <a:spLocks noEditPoints="1" noChangeArrowheads="1"/>
          </p:cNvSpPr>
          <p:nvPr/>
        </p:nvSpPr>
        <p:spPr bwMode="auto">
          <a:xfrm>
            <a:off x="5360988" y="4953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9" name="computr2"/>
          <p:cNvSpPr>
            <a:spLocks noEditPoints="1" noChangeArrowheads="1"/>
          </p:cNvSpPr>
          <p:nvPr/>
        </p:nvSpPr>
        <p:spPr bwMode="auto">
          <a:xfrm>
            <a:off x="60467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0" name="computr2"/>
          <p:cNvSpPr>
            <a:spLocks noEditPoints="1" noChangeArrowheads="1"/>
          </p:cNvSpPr>
          <p:nvPr/>
        </p:nvSpPr>
        <p:spPr bwMode="auto">
          <a:xfrm>
            <a:off x="59705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1" name="Line 26"/>
          <p:cNvSpPr>
            <a:spLocks noChangeShapeType="1"/>
          </p:cNvSpPr>
          <p:nvPr/>
        </p:nvSpPr>
        <p:spPr bwMode="auto">
          <a:xfrm>
            <a:off x="5589588" y="4572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5056188" y="44196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 flipV="1">
            <a:off x="5056188" y="4572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 flipH="1">
            <a:off x="5589588" y="40386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5" name="computr2"/>
          <p:cNvSpPr>
            <a:spLocks noEditPoints="1" noChangeArrowheads="1"/>
          </p:cNvSpPr>
          <p:nvPr/>
        </p:nvSpPr>
        <p:spPr bwMode="auto">
          <a:xfrm>
            <a:off x="5513388" y="3810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 flipH="1">
            <a:off x="5741988" y="43434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8866188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8" name="modem"/>
          <p:cNvSpPr>
            <a:spLocks noEditPoints="1" noChangeArrowheads="1"/>
          </p:cNvSpPr>
          <p:nvPr/>
        </p:nvSpPr>
        <p:spPr bwMode="auto">
          <a:xfrm>
            <a:off x="8489951" y="29718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9" name="computr2"/>
          <p:cNvSpPr>
            <a:spLocks noEditPoints="1" noChangeArrowheads="1"/>
          </p:cNvSpPr>
          <p:nvPr/>
        </p:nvSpPr>
        <p:spPr bwMode="auto">
          <a:xfrm>
            <a:off x="78755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computr2"/>
          <p:cNvSpPr>
            <a:spLocks noEditPoints="1" noChangeArrowheads="1"/>
          </p:cNvSpPr>
          <p:nvPr/>
        </p:nvSpPr>
        <p:spPr bwMode="auto">
          <a:xfrm>
            <a:off x="78755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computr2"/>
          <p:cNvSpPr>
            <a:spLocks noEditPoints="1" noChangeArrowheads="1"/>
          </p:cNvSpPr>
          <p:nvPr/>
        </p:nvSpPr>
        <p:spPr bwMode="auto">
          <a:xfrm>
            <a:off x="8485188" y="3581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computr2"/>
          <p:cNvSpPr>
            <a:spLocks noEditPoints="1" noChangeArrowheads="1"/>
          </p:cNvSpPr>
          <p:nvPr/>
        </p:nvSpPr>
        <p:spPr bwMode="auto">
          <a:xfrm>
            <a:off x="88661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computr2"/>
          <p:cNvSpPr>
            <a:spLocks noEditPoints="1" noChangeArrowheads="1"/>
          </p:cNvSpPr>
          <p:nvPr/>
        </p:nvSpPr>
        <p:spPr bwMode="auto">
          <a:xfrm>
            <a:off x="91709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4" name="computr2"/>
          <p:cNvSpPr>
            <a:spLocks noEditPoints="1" noChangeArrowheads="1"/>
          </p:cNvSpPr>
          <p:nvPr/>
        </p:nvSpPr>
        <p:spPr bwMode="auto">
          <a:xfrm>
            <a:off x="90947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5" name="Line 40"/>
          <p:cNvSpPr>
            <a:spLocks noChangeShapeType="1"/>
          </p:cNvSpPr>
          <p:nvPr/>
        </p:nvSpPr>
        <p:spPr bwMode="auto">
          <a:xfrm>
            <a:off x="8713788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6" name="Line 41"/>
          <p:cNvSpPr>
            <a:spLocks noChangeShapeType="1"/>
          </p:cNvSpPr>
          <p:nvPr/>
        </p:nvSpPr>
        <p:spPr bwMode="auto">
          <a:xfrm>
            <a:off x="8180388" y="30480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7" name="Line 42"/>
          <p:cNvSpPr>
            <a:spLocks noChangeShapeType="1"/>
          </p:cNvSpPr>
          <p:nvPr/>
        </p:nvSpPr>
        <p:spPr bwMode="auto">
          <a:xfrm flipV="1">
            <a:off x="8180388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8" name="Line 43"/>
          <p:cNvSpPr>
            <a:spLocks noChangeShapeType="1"/>
          </p:cNvSpPr>
          <p:nvPr/>
        </p:nvSpPr>
        <p:spPr bwMode="auto">
          <a:xfrm>
            <a:off x="8332788" y="25908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flipH="1">
            <a:off x="8789988" y="27432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0" name="computr2"/>
          <p:cNvSpPr>
            <a:spLocks noEditPoints="1" noChangeArrowheads="1"/>
          </p:cNvSpPr>
          <p:nvPr/>
        </p:nvSpPr>
        <p:spPr bwMode="auto">
          <a:xfrm>
            <a:off x="81803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46"/>
          <p:cNvSpPr>
            <a:spLocks noChangeShapeType="1"/>
          </p:cNvSpPr>
          <p:nvPr/>
        </p:nvSpPr>
        <p:spPr bwMode="auto">
          <a:xfrm flipH="1">
            <a:off x="8866188" y="2971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2" name="Line 47"/>
          <p:cNvSpPr>
            <a:spLocks noChangeShapeType="1"/>
          </p:cNvSpPr>
          <p:nvPr/>
        </p:nvSpPr>
        <p:spPr bwMode="auto">
          <a:xfrm>
            <a:off x="4065588" y="3276600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3" name="Line 48"/>
          <p:cNvSpPr>
            <a:spLocks noChangeShapeType="1"/>
          </p:cNvSpPr>
          <p:nvPr/>
        </p:nvSpPr>
        <p:spPr bwMode="auto">
          <a:xfrm flipV="1">
            <a:off x="5818188" y="3505200"/>
            <a:ext cx="2057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4" name="Line 49"/>
          <p:cNvSpPr>
            <a:spLocks noChangeShapeType="1"/>
          </p:cNvSpPr>
          <p:nvPr/>
        </p:nvSpPr>
        <p:spPr bwMode="auto">
          <a:xfrm>
            <a:off x="5881688" y="4048125"/>
            <a:ext cx="3200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5" name="Text Box 50"/>
          <p:cNvSpPr txBox="1">
            <a:spLocks noChangeArrowheads="1"/>
          </p:cNvSpPr>
          <p:nvPr/>
        </p:nvSpPr>
        <p:spPr bwMode="auto">
          <a:xfrm>
            <a:off x="4656138" y="2133601"/>
            <a:ext cx="2728912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Routery</a:t>
            </a:r>
            <a:r>
              <a:rPr lang="cs-CZ" altLang="cs-CZ" sz="2400" dirty="0">
                <a:latin typeface="Times New Roman" panose="02020603050405020304" pitchFamily="18" charset="0"/>
              </a:rPr>
              <a:t> / směrovače</a:t>
            </a:r>
          </a:p>
        </p:txBody>
      </p:sp>
      <p:sp>
        <p:nvSpPr>
          <p:cNvPr id="19506" name="Line 51"/>
          <p:cNvSpPr>
            <a:spLocks noChangeShapeType="1"/>
          </p:cNvSpPr>
          <p:nvPr/>
        </p:nvSpPr>
        <p:spPr bwMode="auto">
          <a:xfrm flipH="1">
            <a:off x="3989388" y="2667000"/>
            <a:ext cx="838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7" name="Line 52"/>
          <p:cNvSpPr>
            <a:spLocks noChangeShapeType="1"/>
          </p:cNvSpPr>
          <p:nvPr/>
        </p:nvSpPr>
        <p:spPr bwMode="auto">
          <a:xfrm>
            <a:off x="7113588" y="27432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8" name="Line 53"/>
          <p:cNvSpPr>
            <a:spLocks noChangeShapeType="1"/>
          </p:cNvSpPr>
          <p:nvPr/>
        </p:nvSpPr>
        <p:spPr bwMode="auto">
          <a:xfrm flipH="1">
            <a:off x="5741988" y="26670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9" name="Text Box 54"/>
          <p:cNvSpPr txBox="1">
            <a:spLocks noChangeArrowheads="1"/>
          </p:cNvSpPr>
          <p:nvPr/>
        </p:nvSpPr>
        <p:spPr bwMode="auto">
          <a:xfrm>
            <a:off x="6240464" y="530066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19510" name="Text Box 58"/>
          <p:cNvSpPr txBox="1">
            <a:spLocks noChangeArrowheads="1"/>
          </p:cNvSpPr>
          <p:nvPr/>
        </p:nvSpPr>
        <p:spPr bwMode="auto">
          <a:xfrm>
            <a:off x="3792539" y="5300663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Intranet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787961" y="4550537"/>
            <a:ext cx="103906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latin typeface="Times New Roman" panose="02020603050405020304" pitchFamily="18" charset="0"/>
              </a:rPr>
              <a:t>Switch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2236787" y="2971800"/>
            <a:ext cx="985837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2859089" y="4571999"/>
            <a:ext cx="2438400" cy="195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68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Šifrování a elektronický podpis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471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9827" y="476250"/>
            <a:ext cx="8229600" cy="446034"/>
          </a:xfrm>
        </p:spPr>
        <p:txBody>
          <a:bodyPr/>
          <a:lstStyle/>
          <a:p>
            <a:pPr eaLnBrk="1" hangingPunct="1"/>
            <a:r>
              <a:rPr lang="cs-CZ" altLang="cs-CZ" dirty="0"/>
              <a:t>Šifrování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8427" y="1189640"/>
            <a:ext cx="7772400" cy="581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 dirty="0" err="1"/>
              <a:t>Zm</a:t>
            </a:r>
            <a:r>
              <a:rPr lang="cs-CZ" altLang="cs-CZ" sz="2000" dirty="0" err="1"/>
              <a:t>ěna</a:t>
            </a:r>
            <a:r>
              <a:rPr lang="cs-CZ" altLang="cs-CZ" sz="2000" dirty="0"/>
              <a:t> podoby </a:t>
            </a:r>
            <a:r>
              <a:rPr lang="en-US" altLang="cs-CZ" sz="2000" dirty="0"/>
              <a:t>(</a:t>
            </a:r>
            <a:r>
              <a:rPr lang="cs-CZ" altLang="cs-CZ" sz="2000" dirty="0"/>
              <a:t>zakódování</a:t>
            </a:r>
            <a:r>
              <a:rPr lang="en-US" altLang="cs-CZ" sz="2000" dirty="0"/>
              <a:t>) </a:t>
            </a:r>
            <a:r>
              <a:rPr lang="cs-CZ" altLang="cs-CZ" sz="2000" dirty="0"/>
              <a:t>textu a dat do formy, která je bez znalosti dešifrovacího klíče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hesla</a:t>
            </a:r>
            <a:r>
              <a:rPr lang="en-US" altLang="cs-CZ" sz="2000" dirty="0"/>
              <a:t>) </a:t>
            </a:r>
            <a:r>
              <a:rPr lang="cs-CZ" altLang="cs-CZ" sz="2000" dirty="0"/>
              <a:t>nečitelná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marL="72000" indent="0" eaLnBrk="1" hangingPunct="1">
              <a:lnSpc>
                <a:spcPct val="90000"/>
              </a:lnSpc>
              <a:buNone/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šifrovat např.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Dokumenty </a:t>
            </a:r>
            <a:r>
              <a:rPr lang="en-US" altLang="cs-CZ" dirty="0"/>
              <a:t>(7zip, </a:t>
            </a:r>
            <a:r>
              <a:rPr lang="en-US" altLang="cs-CZ" dirty="0" err="1"/>
              <a:t>winrar</a:t>
            </a:r>
            <a:r>
              <a:rPr lang="en-US" altLang="cs-CZ" dirty="0"/>
              <a:t> - </a:t>
            </a:r>
            <a:r>
              <a:rPr lang="en-US" altLang="cs-CZ" dirty="0" err="1"/>
              <a:t>symetricky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Emaily </a:t>
            </a:r>
            <a:r>
              <a:rPr lang="en-US" altLang="cs-CZ" dirty="0"/>
              <a:t>(</a:t>
            </a:r>
            <a:r>
              <a:rPr lang="cs-CZ" altLang="cs-CZ" dirty="0"/>
              <a:t>podpora </a:t>
            </a:r>
            <a:r>
              <a:rPr lang="en-US" altLang="cs-CZ" dirty="0" err="1"/>
              <a:t>emailov</a:t>
            </a:r>
            <a:r>
              <a:rPr lang="cs-CZ" altLang="cs-CZ" dirty="0" err="1"/>
              <a:t>ých</a:t>
            </a:r>
            <a:r>
              <a:rPr lang="cs-CZ" altLang="cs-CZ" dirty="0"/>
              <a:t> </a:t>
            </a:r>
            <a:r>
              <a:rPr lang="en-US" altLang="cs-CZ" dirty="0"/>
              <a:t>klient</a:t>
            </a:r>
            <a:r>
              <a:rPr lang="cs-CZ" altLang="cs-CZ" dirty="0"/>
              <a:t>ů, veřejný klíč adresáta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Síťovou </a:t>
            </a:r>
            <a:r>
              <a:rPr lang="cs-CZ" altLang="cs-CZ" dirty="0" err="1"/>
              <a:t>komunikac</a:t>
            </a:r>
            <a:r>
              <a:rPr lang="en-US" altLang="cs-CZ" dirty="0" err="1"/>
              <a:t>i</a:t>
            </a:r>
            <a:r>
              <a:rPr lang="cs-CZ" altLang="cs-CZ" dirty="0"/>
              <a:t> (https, </a:t>
            </a:r>
            <a:r>
              <a:rPr lang="en-US" altLang="cs-CZ" dirty="0" err="1"/>
              <a:t>sftp</a:t>
            </a:r>
            <a:r>
              <a:rPr lang="en-US" altLang="cs-CZ" dirty="0"/>
              <a:t>, </a:t>
            </a:r>
            <a:r>
              <a:rPr lang="cs-CZ" altLang="cs-CZ" dirty="0" err="1"/>
              <a:t>imaps</a:t>
            </a:r>
            <a:r>
              <a:rPr lang="cs-CZ" altLang="cs-CZ" dirty="0"/>
              <a:t>, </a:t>
            </a:r>
            <a:r>
              <a:rPr lang="cs-CZ" altLang="cs-CZ" dirty="0" err="1"/>
              <a:t>ssh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Disky </a:t>
            </a:r>
            <a:r>
              <a:rPr lang="en-US" altLang="cs-CZ" dirty="0"/>
              <a:t>(</a:t>
            </a:r>
            <a:r>
              <a:rPr lang="en-US" altLang="cs-CZ" dirty="0" err="1"/>
              <a:t>truecrypt</a:t>
            </a:r>
            <a:r>
              <a:rPr lang="en-US" altLang="cs-CZ" dirty="0"/>
              <a:t>, </a:t>
            </a:r>
            <a:r>
              <a:rPr lang="en-US" altLang="cs-CZ" dirty="0" err="1"/>
              <a:t>realcrypt</a:t>
            </a:r>
            <a:r>
              <a:rPr lang="cs-CZ" altLang="cs-CZ" dirty="0"/>
              <a:t>, </a:t>
            </a:r>
            <a:r>
              <a:rPr lang="cs-CZ" altLang="cs-CZ" dirty="0" err="1"/>
              <a:t>bitlocker</a:t>
            </a:r>
            <a:r>
              <a:rPr lang="en-US" altLang="cs-CZ" dirty="0"/>
              <a:t>)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Utajení obsahu komunikace a dokumentů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64" y="1777507"/>
            <a:ext cx="28765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817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šifrování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Jednodušší podoba, pro šifrování i dešifrování je použit jediný klíč - heslo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Klíč má dvě části, </a:t>
            </a:r>
            <a:r>
              <a:rPr lang="cs-CZ" altLang="cs-CZ" b="1"/>
              <a:t>soukromou</a:t>
            </a:r>
            <a:r>
              <a:rPr lang="cs-CZ" altLang="cs-CZ"/>
              <a:t> a </a:t>
            </a:r>
            <a:r>
              <a:rPr lang="cs-CZ" altLang="cs-CZ" b="1"/>
              <a:t>veřejnou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Pokud mi chce někdo zaslat </a:t>
            </a:r>
            <a:r>
              <a:rPr lang="cs-CZ" altLang="cs-CZ" b="1"/>
              <a:t>šifrované</a:t>
            </a:r>
            <a:r>
              <a:rPr lang="cs-CZ" altLang="cs-CZ"/>
              <a:t> informace, zašifruje je pomocí </a:t>
            </a:r>
            <a:r>
              <a:rPr lang="cs-CZ" altLang="cs-CZ" b="1"/>
              <a:t>veřejné části klíče příjemce</a:t>
            </a:r>
            <a:r>
              <a:rPr lang="cs-CZ" altLang="cs-CZ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Jediný, kdo dokáže tato data dešifrovat je vlastník privátní části klíče, tedy já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41305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Asymetrické šifrování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43" y="1600201"/>
            <a:ext cx="4632115" cy="4525963"/>
          </a:xfrm>
        </p:spPr>
      </p:pic>
    </p:spTree>
    <p:extLst>
      <p:ext uri="{BB962C8B-B14F-4D97-AF65-F5344CB8AC3E}">
        <p14:creationId xmlns:p14="http://schemas.microsoft.com/office/powerpoint/2010/main" val="1632827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Elektronický podpis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5662" y="1434663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cs-CZ" sz="2000" b="1" dirty="0" err="1"/>
              <a:t>Vyu</a:t>
            </a:r>
            <a:r>
              <a:rPr lang="cs-CZ" altLang="cs-CZ" sz="2000" b="1" dirty="0" err="1"/>
              <a:t>žívá</a:t>
            </a:r>
            <a:r>
              <a:rPr lang="cs-CZ" altLang="cs-CZ" sz="2000" b="1" dirty="0"/>
              <a:t> prvky asymetrického šifrování</a:t>
            </a:r>
          </a:p>
          <a:p>
            <a:pPr eaLnBrk="1" hangingPunct="1"/>
            <a:r>
              <a:rPr lang="cs-CZ" altLang="cs-CZ" sz="2000" dirty="0"/>
              <a:t>Pokud chci nějaký text digitálně </a:t>
            </a:r>
            <a:r>
              <a:rPr lang="cs-CZ" altLang="cs-CZ" sz="2000" b="1" dirty="0"/>
              <a:t>podepsat</a:t>
            </a:r>
            <a:r>
              <a:rPr lang="cs-CZ" altLang="cs-CZ" sz="2000" dirty="0"/>
              <a:t>, stačí pro podepsání použít </a:t>
            </a:r>
            <a:r>
              <a:rPr lang="en-US" altLang="cs-CZ" sz="2000" b="1" dirty="0" err="1"/>
              <a:t>soukromou</a:t>
            </a:r>
            <a:r>
              <a:rPr lang="cs-CZ" altLang="cs-CZ" sz="2000" dirty="0"/>
              <a:t> část klíče </a:t>
            </a:r>
            <a:r>
              <a:rPr lang="en-US" altLang="cs-CZ" sz="2000" dirty="0"/>
              <a:t>(</a:t>
            </a:r>
            <a:r>
              <a:rPr lang="cs-CZ" altLang="cs-CZ" sz="2000" dirty="0"/>
              <a:t>provede emailový klient, PDF editor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Každý, kdo zná veřejnou část mého klíče (je odesílána automaticky s podepsaným emailem) pak může mnou digitálně podepsaný text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Přečíst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jsem autorem/odesílatelem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nebyl text někým neoprávněně po</a:t>
            </a:r>
            <a:r>
              <a:rPr lang="en-US" altLang="cs-CZ" sz="1800" b="1" dirty="0"/>
              <a:t>z</a:t>
            </a:r>
            <a:r>
              <a:rPr lang="cs-CZ" altLang="cs-CZ" sz="1800" b="1" dirty="0"/>
              <a:t>měněn</a:t>
            </a:r>
          </a:p>
          <a:p>
            <a:pPr eaLnBrk="1" hangingPunct="1"/>
            <a:r>
              <a:rPr lang="cs-CZ" altLang="cs-CZ" sz="2000" dirty="0"/>
              <a:t>Podepsaný email/dokument </a:t>
            </a:r>
            <a:r>
              <a:rPr lang="cs-CZ" altLang="cs-CZ" sz="2000" b="1" dirty="0"/>
              <a:t>není šifrovaný</a:t>
            </a:r>
            <a:r>
              <a:rPr lang="en-US" altLang="cs-CZ" sz="2000" b="1" dirty="0"/>
              <a:t>!! </a:t>
            </a:r>
            <a:endParaRPr lang="cs-CZ" altLang="cs-CZ" sz="2000" b="1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sz="1000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/>
              <a:t>Nemusíte </a:t>
            </a:r>
            <a:r>
              <a:rPr lang="en-US" altLang="cs-CZ" dirty="0" err="1"/>
              <a:t>nic</a:t>
            </a:r>
            <a:r>
              <a:rPr lang="en-US" altLang="cs-CZ" dirty="0"/>
              <a:t> </a:t>
            </a:r>
            <a:r>
              <a:rPr lang="cs-CZ" altLang="cs-CZ" dirty="0"/>
              <a:t>„počítat“ nebo si pamatovat, provede emailový klient nebo jiná aplikace (</a:t>
            </a:r>
            <a:r>
              <a:rPr lang="cs-CZ" altLang="cs-CZ" dirty="0" err="1"/>
              <a:t>pdf</a:t>
            </a:r>
            <a:r>
              <a:rPr lang="cs-CZ" altLang="cs-CZ" dirty="0"/>
              <a:t> </a:t>
            </a:r>
            <a:r>
              <a:rPr lang="cs-CZ" altLang="cs-CZ" dirty="0" err="1"/>
              <a:t>reader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dirty="0"/>
          </a:p>
          <a:p>
            <a:pPr eaLnBrk="1" hangingPunct="1"/>
            <a:r>
              <a:rPr lang="cs-CZ" altLang="cs-CZ" sz="2400" b="1" dirty="0"/>
              <a:t>V základní podobě není určen k podepisování archivních dokumentů s dlouhodobou platností </a:t>
            </a:r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82475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71" y="328384"/>
            <a:ext cx="1123950" cy="1439862"/>
          </a:xfrm>
        </p:spPr>
      </p:pic>
      <p:sp>
        <p:nvSpPr>
          <p:cNvPr id="5" name="Šipka doprava 4"/>
          <p:cNvSpPr/>
          <p:nvPr/>
        </p:nvSpPr>
        <p:spPr>
          <a:xfrm>
            <a:off x="3647728" y="609836"/>
            <a:ext cx="18722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Výpočet </a:t>
            </a:r>
            <a:r>
              <a:rPr lang="cs-CZ" sz="1800" dirty="0" err="1">
                <a:solidFill>
                  <a:schemeClr val="bg1"/>
                </a:solidFill>
              </a:rPr>
              <a:t>hash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15569" y="476672"/>
            <a:ext cx="20570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6240016" y="18339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879977" y="284208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464153" y="1639383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Šifrování soukromých klíčem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689510" y="2744924"/>
            <a:ext cx="24482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0800000">
            <a:off x="3647728" y="2975248"/>
            <a:ext cx="158417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25898" y="1882957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Připojení k dokumentu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391" y="4293096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279577" y="5661249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09723" y="5760641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Elektronický podpis</a:t>
            </a:r>
          </a:p>
        </p:txBody>
      </p:sp>
    </p:spTree>
    <p:extLst>
      <p:ext uri="{BB962C8B-B14F-4D97-AF65-F5344CB8AC3E}">
        <p14:creationId xmlns:p14="http://schemas.microsoft.com/office/powerpoint/2010/main" val="3700754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ipka doprava 4"/>
          <p:cNvSpPr/>
          <p:nvPr/>
        </p:nvSpPr>
        <p:spPr>
          <a:xfrm>
            <a:off x="3621955" y="656692"/>
            <a:ext cx="23762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Samotný dokument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02399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5297722" y="3075150"/>
            <a:ext cx="29647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197897" y="292494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Výpočet HASH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486824" y="3327178"/>
            <a:ext cx="246065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134970" y="2941986"/>
            <a:ext cx="22544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Dešifrování </a:t>
            </a:r>
            <a:r>
              <a:rPr lang="cs-CZ" sz="2000" b="1" dirty="0">
                <a:solidFill>
                  <a:schemeClr val="bg1"/>
                </a:solidFill>
              </a:rPr>
              <a:t>podpisu</a:t>
            </a:r>
            <a:r>
              <a:rPr lang="cs-CZ" sz="2000" dirty="0">
                <a:solidFill>
                  <a:schemeClr val="bg1"/>
                </a:solidFill>
              </a:rPr>
              <a:t> veřejným klíčem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376" y="260648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099562" y="1628801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05297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014" y="302844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93523" y="545193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=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08228" y="536116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Ověření podpisu</a:t>
            </a:r>
          </a:p>
        </p:txBody>
      </p:sp>
    </p:spTree>
    <p:extLst>
      <p:ext uri="{BB962C8B-B14F-4D97-AF65-F5344CB8AC3E}">
        <p14:creationId xmlns:p14="http://schemas.microsoft.com/office/powerpoint/2010/main" val="610599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Digit</a:t>
            </a:r>
            <a:r>
              <a:rPr lang="cs-CZ" altLang="cs-CZ"/>
              <a:t>ální certifikát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4"/>
            <a:ext cx="7772400" cy="48974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Fyzicky = počítačový soubor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certifika</a:t>
            </a:r>
            <a:r>
              <a:rPr lang="cs-CZ" sz="2000" dirty="0"/>
              <a:t>ční autority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Vydává certifikační autorita 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Omezená platnost certifikátu (obvykle 1 rok)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Obsahuje</a:t>
            </a:r>
            <a:endParaRPr lang="cs-CZ" sz="18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Údaje o subjektu </a:t>
            </a:r>
            <a:r>
              <a:rPr lang="cs-CZ" sz="1800" dirty="0"/>
              <a:t>(uživatel, server)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Jméno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E-</a:t>
            </a:r>
            <a:r>
              <a:rPr lang="cs-CZ" sz="1600" dirty="0" err="1"/>
              <a:t>mailová</a:t>
            </a:r>
            <a:r>
              <a:rPr lang="cs-CZ" sz="1600" dirty="0"/>
              <a:t> adresa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Další identifikační údaje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Veřejný klíč subjektu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Oddělenou komponentou je příslušný soukromý klíč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2000" dirty="0"/>
              <a:t>Lze odvolat (revokovat) v případě vyzrazení soukromého klíče</a:t>
            </a:r>
          </a:p>
          <a:p>
            <a:pPr eaLnBrk="1" hangingPunct="1">
              <a:defRPr/>
            </a:pPr>
            <a:r>
              <a:rPr lang="cs-CZ" sz="2000" b="1" dirty="0"/>
              <a:t>K</a:t>
            </a:r>
            <a:r>
              <a:rPr lang="en-US" sz="2000" b="1" dirty="0" err="1"/>
              <a:t>valifikovan</a:t>
            </a:r>
            <a:r>
              <a:rPr lang="cs-CZ" sz="2000" b="1" dirty="0"/>
              <a:t>ý </a:t>
            </a:r>
            <a:r>
              <a:rPr lang="cs-CZ" sz="2000" dirty="0"/>
              <a:t>x komerční certifikát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240" y="3068960"/>
            <a:ext cx="160337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8822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en-US" dirty="0" err="1"/>
              <a:t>valifikovan</a:t>
            </a:r>
            <a:r>
              <a:rPr lang="cs-CZ" dirty="0"/>
              <a:t>ý x komerční certifikát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Zákon č. 297/2016 Sb. Zákon o službách vytvářejících důvěru pro elektronické transakce</a:t>
            </a:r>
            <a:endParaRPr lang="cs-CZ" sz="2000" dirty="0"/>
          </a:p>
          <a:p>
            <a:r>
              <a:rPr lang="cs-CZ" dirty="0"/>
              <a:t>Kvalifikovaný certifikát</a:t>
            </a:r>
          </a:p>
          <a:p>
            <a:pPr lvl="1"/>
            <a:r>
              <a:rPr lang="cs-CZ" b="1" dirty="0"/>
              <a:t>Vydává kvalifikovaný poskytovatel </a:t>
            </a:r>
            <a:r>
              <a:rPr lang="cs-CZ" dirty="0"/>
              <a:t>služeb vytvářejících důvěru </a:t>
            </a:r>
            <a:endParaRPr lang="cs-CZ" b="1" dirty="0"/>
          </a:p>
          <a:p>
            <a:pPr lvl="1"/>
            <a:r>
              <a:rPr lang="cs-CZ" b="1" dirty="0"/>
              <a:t>https://www.mvcr.cz/clanek/seznam-kvalifikovanych-poskytovatelu-sluzeb-vytvarejicich-duveru-a-poskytovanych-kvalifikovanych-sluzeb-vytvarejicich-duveru.aspx</a:t>
            </a:r>
            <a:endParaRPr lang="cs-CZ" dirty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Česká pošta (</a:t>
            </a:r>
            <a:r>
              <a:rPr lang="cs-CZ" sz="2400" dirty="0" err="1">
                <a:ea typeface="+mn-ea"/>
                <a:cs typeface="+mn-cs"/>
              </a:rPr>
              <a:t>PostSignum</a:t>
            </a:r>
            <a:r>
              <a:rPr lang="cs-CZ" sz="2400" dirty="0">
                <a:ea typeface="+mn-ea"/>
                <a:cs typeface="+mn-cs"/>
              </a:rPr>
              <a:t>)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/>
              <a:t>První certifikační autorita, a. s.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eIdentity</a:t>
            </a:r>
            <a:r>
              <a:rPr lang="cs-CZ" sz="2400" dirty="0"/>
              <a:t> a. s.</a:t>
            </a:r>
          </a:p>
        </p:txBody>
      </p:sp>
    </p:spTree>
    <p:extLst>
      <p:ext uri="{BB962C8B-B14F-4D97-AF65-F5344CB8AC3E}">
        <p14:creationId xmlns:p14="http://schemas.microsoft.com/office/powerpoint/2010/main" val="2973863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Digitální certifikát – jak získat prakticky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Vydávají tzv. certifikační autority </a:t>
            </a:r>
            <a:r>
              <a:rPr lang="en-US" altLang="cs-CZ" sz="2000" dirty="0"/>
              <a:t>(nap</a:t>
            </a:r>
            <a:r>
              <a:rPr lang="cs-CZ" altLang="cs-CZ" sz="2000" dirty="0"/>
              <a:t>ř. Česká pošta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Přihlášení do webové</a:t>
            </a:r>
            <a:r>
              <a:rPr lang="en-US" altLang="cs-CZ" sz="1800" dirty="0"/>
              <a:t> (</a:t>
            </a:r>
            <a:r>
              <a:rPr lang="cs-CZ" altLang="cs-CZ" sz="1800" dirty="0"/>
              <a:t>případně stažení off-line</a:t>
            </a:r>
            <a:r>
              <a:rPr lang="en-US" altLang="cs-CZ" sz="1800" dirty="0"/>
              <a:t>)</a:t>
            </a:r>
            <a:r>
              <a:rPr lang="cs-CZ" altLang="cs-CZ" sz="1800" dirty="0"/>
              <a:t> aplikace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Vlastnoruční vygenerování a uložení páru klíčů s heslem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Vyplnění žádosti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Návštěva pobočky s žádostí, ověření údajů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Zařazení veřejné části klíče certifikační autoritou do seznamu ověřených klíčů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Obdržení podepsaného certifikátu s veřejným klíčem a identifikací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snadno integrovat do používaných emailových aplikací ve formě certifikátu = zaručený digitální (elektronický) podpis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000" dirty="0"/>
              <a:t>Na MU </a:t>
            </a:r>
            <a:r>
              <a:rPr lang="en-US" altLang="cs-CZ" sz="2000" dirty="0" err="1"/>
              <a:t>lze</a:t>
            </a:r>
            <a:r>
              <a:rPr lang="en-US" altLang="cs-CZ" sz="2000" dirty="0"/>
              <a:t> z</a:t>
            </a:r>
            <a:r>
              <a:rPr lang="cs-CZ" altLang="cs-CZ" sz="2000" dirty="0" err="1"/>
              <a:t>ískat</a:t>
            </a:r>
            <a:r>
              <a:rPr lang="cs-CZ" altLang="cs-CZ" sz="2000" dirty="0"/>
              <a:t> osobní digitální certifikát pro uživatele zdarma na adrese http://pki.cesnet.cz/cs/tcs-personal.html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14373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Identifikace PC v síti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Identifikace síťové karty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„jedinečná“ MAC adresa (fyzická adresa)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00-0A-E4-C0-36-81</a:t>
            </a:r>
            <a:endParaRPr lang="en-US" altLang="cs-CZ" sz="1800" dirty="0"/>
          </a:p>
          <a:p>
            <a:pPr lvl="2"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IP adresa (obdoba IČO nebo telefonu)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„jedinečné“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147.251.14</a:t>
            </a:r>
            <a:r>
              <a:rPr lang="en-US" altLang="cs-CZ" sz="1800" dirty="0"/>
              <a:t>7</a:t>
            </a:r>
            <a:r>
              <a:rPr lang="cs-CZ" altLang="cs-CZ" sz="1800" dirty="0"/>
              <a:t>.</a:t>
            </a:r>
            <a:r>
              <a:rPr lang="en-US" altLang="cs-CZ" sz="1800" dirty="0"/>
              <a:t>76</a:t>
            </a:r>
          </a:p>
          <a:p>
            <a:pPr lvl="2"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Internetové jméno (obdoba pošt. adresy) - URL </a:t>
            </a:r>
          </a:p>
          <a:p>
            <a:pPr lvl="2">
              <a:lnSpc>
                <a:spcPct val="90000"/>
              </a:lnSpc>
            </a:pPr>
            <a:endParaRPr lang="en-US" altLang="cs-CZ" sz="1800" dirty="0"/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Celosvětově jedinečné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www.</a:t>
            </a:r>
            <a:r>
              <a:rPr lang="en-US" altLang="cs-CZ" sz="1800" dirty="0" err="1"/>
              <a:t>i</a:t>
            </a:r>
            <a:r>
              <a:rPr lang="cs-CZ" altLang="cs-CZ" sz="1800" dirty="0"/>
              <a:t>ba.muni.cz</a:t>
            </a:r>
          </a:p>
          <a:p>
            <a:pPr lvl="2" eaLnBrk="1" hangingPunct="1"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900725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Elektronick</a:t>
            </a:r>
            <a:r>
              <a:rPr lang="cs-CZ" dirty="0"/>
              <a:t>ý</a:t>
            </a:r>
            <a:r>
              <a:rPr lang="en-US" dirty="0"/>
              <a:t> </a:t>
            </a:r>
            <a:r>
              <a:rPr lang="cs-CZ" dirty="0"/>
              <a:t>p</a:t>
            </a:r>
            <a:r>
              <a:rPr lang="en-US" dirty="0" err="1"/>
              <a:t>odpis</a:t>
            </a:r>
            <a:r>
              <a:rPr lang="en-US" dirty="0"/>
              <a:t> a </a:t>
            </a:r>
            <a:r>
              <a:rPr lang="cs-CZ" dirty="0"/>
              <a:t>e</a:t>
            </a:r>
            <a:r>
              <a:rPr lang="en-US" dirty="0"/>
              <a:t>IDAS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cs-CZ" sz="2000" dirty="0"/>
              <a:t>elektronický podpis (FO) – vyjadřuje souhlas</a:t>
            </a:r>
          </a:p>
          <a:p>
            <a:r>
              <a:rPr lang="cs-CZ" sz="2000" dirty="0"/>
              <a:t>elektronickou pečeť (PO)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kvalifikovaný elektronický podpis</a:t>
            </a:r>
            <a:r>
              <a:rPr lang="cs-CZ" sz="1600" dirty="0"/>
              <a:t> (QES, </a:t>
            </a:r>
            <a:r>
              <a:rPr lang="cs-CZ" sz="1600" dirty="0" err="1"/>
              <a:t>Qualified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): </a:t>
            </a:r>
          </a:p>
          <a:p>
            <a:pPr lvl="1"/>
            <a:r>
              <a:rPr lang="cs-CZ" sz="1600" dirty="0"/>
              <a:t>Musí být založen na kvalifikovaném certifikátu pro elektronický podpis </a:t>
            </a:r>
          </a:p>
          <a:p>
            <a:pPr lvl="1"/>
            <a:r>
              <a:rPr lang="cs-CZ" sz="1600" dirty="0"/>
              <a:t>Musí být vytvořen pomocí kvalifikovaného (bezpečného) prostředku pro vytváření elektronických podpisů (čipová karta a USB token</a:t>
            </a:r>
            <a:r>
              <a:rPr lang="en-US" sz="1600" dirty="0"/>
              <a:t> = </a:t>
            </a:r>
            <a:r>
              <a:rPr lang="cs-CZ" sz="1600" b="1" dirty="0"/>
              <a:t>QSCD</a:t>
            </a:r>
            <a:r>
              <a:rPr lang="cs-CZ" sz="1600" dirty="0"/>
              <a:t> (od: </a:t>
            </a:r>
            <a:r>
              <a:rPr lang="cs-CZ" sz="1600" dirty="0" err="1"/>
              <a:t>Qualified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 </a:t>
            </a:r>
            <a:r>
              <a:rPr lang="cs-CZ" sz="1600" dirty="0" err="1"/>
              <a:t>Creation</a:t>
            </a:r>
            <a:r>
              <a:rPr lang="cs-CZ" sz="1600" dirty="0"/>
              <a:t> </a:t>
            </a:r>
            <a:r>
              <a:rPr lang="cs-CZ" sz="1600" dirty="0" err="1"/>
              <a:t>Device</a:t>
            </a:r>
            <a:r>
              <a:rPr lang="cs-CZ" sz="1600" dirty="0"/>
              <a:t>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podpis, založený na kvalifikovaném certifikátu</a:t>
            </a:r>
            <a:endParaRPr lang="cs-CZ" sz="1600" dirty="0"/>
          </a:p>
          <a:p>
            <a:pPr lvl="1"/>
            <a:r>
              <a:rPr lang="cs-CZ" sz="1600" dirty="0"/>
              <a:t>Musí být založený na kvalifikovaném certifikátu</a:t>
            </a:r>
          </a:p>
          <a:p>
            <a:pPr lvl="1"/>
            <a:r>
              <a:rPr lang="cs-CZ" sz="1600" dirty="0"/>
              <a:t>Není nutný kvalifikovaný prostředek (certifikovaná čipová karta/token).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</a:t>
            </a:r>
            <a:r>
              <a:rPr lang="cs-CZ" sz="1600" dirty="0"/>
              <a:t> (</a:t>
            </a:r>
            <a:r>
              <a:rPr lang="cs-CZ" sz="1600" dirty="0" err="1"/>
              <a:t>AdES</a:t>
            </a:r>
            <a:r>
              <a:rPr lang="cs-CZ" sz="1600" dirty="0"/>
              <a:t>, </a:t>
            </a:r>
            <a:r>
              <a:rPr lang="cs-CZ" sz="1600" dirty="0" err="1"/>
              <a:t>Advanced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 </a:t>
            </a:r>
          </a:p>
          <a:p>
            <a:pPr lvl="1"/>
            <a:r>
              <a:rPr lang="cs-CZ" sz="1600" dirty="0"/>
              <a:t>Bez specifických požadavků na certifikát</a:t>
            </a:r>
            <a:endParaRPr lang="cs-CZ" sz="2800" dirty="0"/>
          </a:p>
          <a:p>
            <a:pPr marL="72000" indent="0">
              <a:buNone/>
            </a:pPr>
            <a:endParaRPr lang="cs-CZ" sz="1600" b="1" dirty="0"/>
          </a:p>
          <a:p>
            <a:pPr marL="72000" indent="0">
              <a:buNone/>
            </a:pPr>
            <a:r>
              <a:rPr lang="cs-CZ" sz="1600" b="1" dirty="0"/>
              <a:t>Uznávaný elektronický podpis </a:t>
            </a:r>
            <a:r>
              <a:rPr lang="cs-CZ" sz="1600" dirty="0"/>
              <a:t>= společné označení pro a. i b.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92418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časové razítko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Doložení, že dokument v daném okamžiku existoval v příslušné podobě.</a:t>
            </a:r>
          </a:p>
          <a:p>
            <a:r>
              <a:rPr lang="cs-CZ" sz="2400" dirty="0"/>
              <a:t>Kombinuje se s elektronickým podpisem</a:t>
            </a:r>
          </a:p>
          <a:p>
            <a:pPr lvl="1"/>
            <a:r>
              <a:rPr lang="cs-CZ" sz="1800" dirty="0"/>
              <a:t>„Prodlužují“ platnost el. podpisu</a:t>
            </a:r>
          </a:p>
          <a:p>
            <a:r>
              <a:rPr lang="cs-CZ" sz="2400" dirty="0"/>
              <a:t>Omezená platnost, ale delší než el. podpis</a:t>
            </a:r>
          </a:p>
          <a:p>
            <a:r>
              <a:rPr lang="cs-CZ" sz="2400" dirty="0"/>
              <a:t>Prosté a kvalifikované razítko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8" y="4408387"/>
            <a:ext cx="4798137" cy="16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41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Elektronické podpisy v praxi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z="2000" b="1" dirty="0" err="1"/>
              <a:t>Chov</a:t>
            </a:r>
            <a:r>
              <a:rPr lang="cs-CZ" altLang="cs-CZ" sz="2000" b="1" dirty="0" err="1"/>
              <a:t>ání</a:t>
            </a:r>
            <a:r>
              <a:rPr lang="cs-CZ" altLang="cs-CZ" sz="2000" b="1" dirty="0"/>
              <a:t> aplikací </a:t>
            </a:r>
          </a:p>
          <a:p>
            <a:pPr>
              <a:defRPr/>
            </a:pPr>
            <a:endParaRPr lang="cs-CZ" altLang="cs-CZ" sz="2000" b="1" dirty="0"/>
          </a:p>
          <a:p>
            <a:pPr lvl="1">
              <a:defRPr/>
            </a:pPr>
            <a:r>
              <a:rPr lang="cs-CZ" altLang="cs-CZ" sz="1400" b="1" dirty="0"/>
              <a:t>Když nám programy řeknou, že konkrétní podpis je platný, musíme si sami zjistit, zda jde o uznávaný podpis, či jde o podpis komerčním certifikátem. </a:t>
            </a:r>
          </a:p>
          <a:p>
            <a:pPr marL="457200" lvl="1" indent="0">
              <a:buNone/>
              <a:defRPr/>
            </a:pPr>
            <a:endParaRPr lang="cs-CZ" altLang="cs-CZ" sz="1400" b="1" dirty="0"/>
          </a:p>
          <a:p>
            <a:pPr lvl="1">
              <a:defRPr/>
            </a:pPr>
            <a:r>
              <a:rPr lang="cs-CZ" altLang="cs-CZ" sz="1400" b="1" dirty="0"/>
              <a:t>A když nám naopak řeknou, že platnost podpisu nedokáží ověřit (tj. že platnost podpisu je neznámá), může to být způsobeno jen tím, že příslušný certifikát není umís</a:t>
            </a:r>
            <a:r>
              <a:rPr lang="cs-CZ" altLang="cs-CZ" sz="1400" b="1" i="1" dirty="0"/>
              <a:t>těn na správném místě v úložišti důvěryhodných certifikátů.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Aplikace často neověřují revokaci certifikátů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U emailu není součástí podpisu Předmět emailu ani zobrazená adresa odesílatele</a:t>
            </a:r>
          </a:p>
          <a:p>
            <a:pPr lvl="1">
              <a:defRPr/>
            </a:pPr>
            <a:r>
              <a:rPr lang="cs-CZ" altLang="cs-CZ" sz="1400" b="1" i="1" dirty="0"/>
              <a:t>Neověřuje se shoda emailu odesílatele s emailem v certifikátu</a:t>
            </a:r>
          </a:p>
          <a:p>
            <a:pPr>
              <a:defRPr/>
            </a:pPr>
            <a:endParaRPr lang="cs-CZ" alt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53561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5805489"/>
            <a:ext cx="5534025" cy="847725"/>
          </a:xfrm>
        </p:spPr>
      </p:pic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746126"/>
            <a:ext cx="5019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ovéPole 5"/>
          <p:cNvSpPr txBox="1">
            <a:spLocks noChangeArrowheads="1"/>
          </p:cNvSpPr>
          <p:nvPr/>
        </p:nvSpPr>
        <p:spPr bwMode="auto">
          <a:xfrm>
            <a:off x="7032625" y="1557338"/>
            <a:ext cx="33909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Bob </a:t>
            </a:r>
            <a:r>
              <a:rPr lang="cs-CZ" altLang="cs-CZ" sz="1800" b="1"/>
              <a:t>podepíše</a:t>
            </a:r>
            <a:r>
              <a:rPr lang="cs-CZ" altLang="cs-CZ" sz="1800"/>
              <a:t> zprávu Alici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svým </a:t>
            </a:r>
            <a:r>
              <a:rPr lang="cs-CZ" altLang="cs-CZ" sz="1800">
                <a:solidFill>
                  <a:srgbClr val="FF0000"/>
                </a:solidFill>
              </a:rPr>
              <a:t>soukromým klíčem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E-mail </a:t>
            </a:r>
            <a:r>
              <a:rPr lang="cs-CZ" altLang="cs-CZ" sz="1800" b="1"/>
              <a:t>zašifruje</a:t>
            </a:r>
            <a:r>
              <a:rPr lang="cs-CZ" altLang="cs-CZ" sz="1800"/>
              <a:t>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00B050"/>
                </a:solidFill>
              </a:rPr>
              <a:t>veřejným</a:t>
            </a:r>
            <a:r>
              <a:rPr lang="cs-CZ" altLang="cs-CZ" sz="1800"/>
              <a:t> klíčem Alice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Alice </a:t>
            </a:r>
            <a:r>
              <a:rPr lang="cs-CZ" altLang="cs-CZ" sz="1800" b="1"/>
              <a:t>dešifruje</a:t>
            </a:r>
            <a:r>
              <a:rPr lang="cs-CZ" altLang="cs-CZ" sz="1800"/>
              <a:t> zprávu svým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FF0000"/>
                </a:solidFill>
              </a:rPr>
              <a:t>privátním</a:t>
            </a:r>
            <a:r>
              <a:rPr lang="cs-CZ" altLang="cs-CZ" sz="1800"/>
              <a:t> klíčem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/>
          </a:p>
          <a:p>
            <a:pPr eaLnBrk="1" hangingPunct="1">
              <a:spcBef>
                <a:spcPct val="0"/>
              </a:spcBef>
            </a:pPr>
            <a:r>
              <a:rPr lang="cs-CZ" altLang="cs-CZ" sz="1800" b="1"/>
              <a:t> Ověří</a:t>
            </a:r>
            <a:r>
              <a:rPr lang="cs-CZ" altLang="cs-CZ" sz="1800"/>
              <a:t> Bobův podpis pomocí </a:t>
            </a:r>
            <a:br>
              <a:rPr lang="cs-CZ" altLang="cs-CZ" sz="1800"/>
            </a:br>
            <a:r>
              <a:rPr lang="cs-CZ" altLang="cs-CZ" sz="1800"/>
              <a:t>  jeho </a:t>
            </a:r>
            <a:r>
              <a:rPr lang="cs-CZ" altLang="cs-CZ" sz="1800">
                <a:solidFill>
                  <a:srgbClr val="00B050"/>
                </a:solidFill>
              </a:rPr>
              <a:t>veřejného</a:t>
            </a:r>
            <a:r>
              <a:rPr lang="cs-CZ" altLang="cs-CZ" sz="1800"/>
              <a:t> klíče</a:t>
            </a: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31763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2000"/>
              <a:t>Šifrovaný email</a:t>
            </a:r>
          </a:p>
        </p:txBody>
      </p:sp>
    </p:spTree>
    <p:extLst>
      <p:ext uri="{BB962C8B-B14F-4D97-AF65-F5344CB8AC3E}">
        <p14:creationId xmlns:p14="http://schemas.microsoft.com/office/powerpoint/2010/main" val="17742488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odkazy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38"/>
            <a:ext cx="8229600" cy="4525962"/>
          </a:xfrm>
        </p:spPr>
        <p:txBody>
          <a:bodyPr/>
          <a:lstStyle/>
          <a:p>
            <a:r>
              <a:rPr lang="cs-CZ" altLang="cs-CZ" sz="2400" dirty="0"/>
              <a:t>Kniha </a:t>
            </a:r>
            <a:r>
              <a:rPr lang="cs-CZ" altLang="cs-CZ" sz="2400" b="1" dirty="0"/>
              <a:t>Báječný svět elektronického podpisu (zdarma)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>
                <a:hlinkClick r:id="rId2"/>
              </a:rPr>
              <a:t>http://knihy.nic.cz/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pdf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https://www.lupa.cz/n/elektronicky-podpis/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881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65" y="1693467"/>
            <a:ext cx="1694248" cy="100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2" y="1632851"/>
            <a:ext cx="1386162" cy="103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074690" y="3262117"/>
            <a:ext cx="642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C00000"/>
                </a:solidFill>
              </a:rPr>
              <a:t>1) Něco jedinečného vím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Vzdálené ověřování osoby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74690" y="3991699"/>
            <a:ext cx="66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C00000"/>
                </a:solidFill>
              </a:rPr>
              <a:t>2) Něco jedinečného mám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2" y="4904227"/>
            <a:ext cx="2331334" cy="78399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564136" y="4150983"/>
            <a:ext cx="6087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FF"/>
                </a:solidFill>
              </a:rPr>
              <a:t>Úroveň důvěryhodnosti (</a:t>
            </a:r>
            <a:r>
              <a:rPr lang="en-US" sz="2000" b="1" dirty="0">
                <a:solidFill>
                  <a:srgbClr val="0000FF"/>
                </a:solidFill>
              </a:rPr>
              <a:t>Level of assurance</a:t>
            </a:r>
            <a:r>
              <a:rPr lang="cs-CZ" sz="2000" b="1" dirty="0">
                <a:solidFill>
                  <a:srgbClr val="0000FF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FF"/>
                </a:solidFill>
              </a:rPr>
              <a:t>Nízká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FF"/>
                </a:solidFill>
              </a:rPr>
              <a:t>Značná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00FF"/>
                </a:solidFill>
              </a:rPr>
              <a:t>Vysoká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4110087" y="3817271"/>
            <a:ext cx="1140643" cy="94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Obousměrná vodorovná šipka 14"/>
          <p:cNvSpPr/>
          <p:nvPr/>
        </p:nvSpPr>
        <p:spPr bwMode="auto">
          <a:xfrm>
            <a:off x="3012900" y="2190211"/>
            <a:ext cx="4320480" cy="14948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76188" y="1527107"/>
            <a:ext cx="504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… aneb jak se vzdáleně prokázat, že jsem to já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64136" y="3591589"/>
            <a:ext cx="4394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00"/>
              </a:buClr>
            </a:pPr>
            <a:r>
              <a:rPr kumimoji="0" lang="cs-CZ" alt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prokazování identity</a:t>
            </a:r>
          </a:p>
        </p:txBody>
      </p:sp>
    </p:spTree>
    <p:extLst>
      <p:ext uri="{BB962C8B-B14F-4D97-AF65-F5344CB8AC3E}">
        <p14:creationId xmlns:p14="http://schemas.microsoft.com/office/powerpoint/2010/main" val="2959537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Bezpečnostní úroveň prokázání elektronické identity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Prostředky dle úrovně důvěryhodnosti: </a:t>
            </a:r>
          </a:p>
          <a:p>
            <a:pPr lvl="1"/>
            <a:r>
              <a:rPr lang="cs-CZ" dirty="0" err="1"/>
              <a:t>Low</a:t>
            </a:r>
            <a:r>
              <a:rPr lang="cs-CZ" dirty="0"/>
              <a:t> - např.: </a:t>
            </a:r>
            <a:r>
              <a:rPr lang="cs-CZ" dirty="0" err="1"/>
              <a:t>login</a:t>
            </a:r>
            <a:r>
              <a:rPr lang="cs-CZ" dirty="0"/>
              <a:t> + heslo</a:t>
            </a:r>
          </a:p>
          <a:p>
            <a:pPr lvl="1"/>
            <a:r>
              <a:rPr lang="en-US" dirty="0"/>
              <a:t>S</a:t>
            </a:r>
            <a:r>
              <a:rPr lang="cs-CZ" dirty="0" err="1"/>
              <a:t>ubstantional</a:t>
            </a:r>
            <a:r>
              <a:rPr lang="cs-CZ" dirty="0"/>
              <a:t> -  </a:t>
            </a:r>
            <a:r>
              <a:rPr lang="cs-CZ" dirty="0" err="1"/>
              <a:t>dvoufaktorová</a:t>
            </a:r>
            <a:r>
              <a:rPr lang="cs-CZ" dirty="0"/>
              <a:t> autentizace = potvrzovací SMS, OTP =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endParaRPr lang="cs-CZ" dirty="0"/>
          </a:p>
          <a:p>
            <a:pPr lvl="1"/>
            <a:r>
              <a:rPr lang="cs-CZ" dirty="0" err="1"/>
              <a:t>High</a:t>
            </a:r>
            <a:r>
              <a:rPr lang="cs-CZ" dirty="0"/>
              <a:t> (čipová karta, elektronický občanský průkaz)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41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Prostředky prokazování identity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41" y="4302622"/>
            <a:ext cx="2331334" cy="78399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86154" y="1413499"/>
            <a:ext cx="2290307" cy="2352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Hesla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Tokeny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Karty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Biometrika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Mobilní telefony</a:t>
            </a:r>
            <a:endParaRPr lang="cs-CZ" sz="2000" dirty="0"/>
          </a:p>
        </p:txBody>
      </p:sp>
      <p:sp>
        <p:nvSpPr>
          <p:cNvPr id="10" name="Šipka dolů 9"/>
          <p:cNvSpPr/>
          <p:nvPr/>
        </p:nvSpPr>
        <p:spPr>
          <a:xfrm rot="16200000">
            <a:off x="4019789" y="2392249"/>
            <a:ext cx="419100" cy="70977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837368" y="3428431"/>
            <a:ext cx="528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/>
              <a:t>B) </a:t>
            </a:r>
            <a:r>
              <a:rPr lang="en-US" sz="1800" b="1" dirty="0"/>
              <a:t>D</a:t>
            </a:r>
            <a:r>
              <a:rPr lang="cs-CZ" sz="1800" b="1" dirty="0" err="1"/>
              <a:t>le</a:t>
            </a:r>
            <a:r>
              <a:rPr lang="cs-CZ" sz="1800" b="1" dirty="0"/>
              <a:t> NIA konceptu „Identity provider“</a:t>
            </a:r>
          </a:p>
          <a:p>
            <a:r>
              <a:rPr lang="cs-CZ" sz="1800" b="1" dirty="0"/>
              <a:t>     Poskytovatel </a:t>
            </a:r>
            <a:r>
              <a:rPr lang="cs-CZ" sz="1800" b="1" dirty="0" err="1"/>
              <a:t>identitních</a:t>
            </a:r>
            <a:r>
              <a:rPr lang="cs-CZ" sz="1800" b="1" dirty="0"/>
              <a:t> prostředků </a:t>
            </a:r>
            <a:endParaRPr lang="en-US" sz="1800" b="1" dirty="0"/>
          </a:p>
        </p:txBody>
      </p:sp>
      <p:sp>
        <p:nvSpPr>
          <p:cNvPr id="12" name="Obdélník 11"/>
          <p:cNvSpPr/>
          <p:nvPr/>
        </p:nvSpPr>
        <p:spPr>
          <a:xfrm>
            <a:off x="3158429" y="1273792"/>
            <a:ext cx="720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 vydávání těchto prostředků a vlastní ověřování přístupů se stará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42288" y="2057271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/>
              <a:t>A) Poskytovatel cílové služby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879756" y="3213052"/>
            <a:ext cx="5863472" cy="2092751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7558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Poskytovatel </a:t>
            </a:r>
            <a:r>
              <a:rPr lang="cs-CZ" sz="4000" b="1" dirty="0" err="1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identitních</a:t>
            </a:r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prostředků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86154" y="1413499"/>
            <a:ext cx="6582251" cy="3261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Stát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Elektronický občanský průkaz od 1. 7. 2018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Heslo + jednorázový SMS kód</a:t>
            </a:r>
          </a:p>
          <a:p>
            <a:pPr lvl="1">
              <a:lnSpc>
                <a:spcPct val="150000"/>
              </a:lnSpc>
            </a:pPr>
            <a:endParaRPr lang="cs-CZ" sz="20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Soukromý poskytovatel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Běží certifikace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/>
              <a:t>Bankovní identita</a:t>
            </a:r>
          </a:p>
        </p:txBody>
      </p:sp>
    </p:spTree>
    <p:extLst>
      <p:ext uri="{BB962C8B-B14F-4D97-AF65-F5344CB8AC3E}">
        <p14:creationId xmlns:p14="http://schemas.microsoft.com/office/powerpoint/2010/main" val="184264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014412"/>
          </a:xfrm>
        </p:spPr>
        <p:txBody>
          <a:bodyPr/>
          <a:lstStyle/>
          <a:p>
            <a:r>
              <a:rPr lang="cs-CZ" altLang="cs-CZ" sz="3600" dirty="0"/>
              <a:t>Kde lze použít elektronický podpis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3"/>
            <a:ext cx="8229600" cy="4176712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při podání přehledu o příjmech a výdajích OSVČ</a:t>
            </a:r>
          </a:p>
          <a:p>
            <a:pPr>
              <a:defRPr/>
            </a:pPr>
            <a:r>
              <a:rPr lang="cs-CZ" sz="1800" dirty="0"/>
              <a:t>u přihlášky a odhlášky k nemocenskému pojištění</a:t>
            </a:r>
          </a:p>
          <a:p>
            <a:pPr>
              <a:defRPr/>
            </a:pPr>
            <a:r>
              <a:rPr lang="cs-CZ" sz="1800" dirty="0"/>
              <a:t>u přiznání k DPH</a:t>
            </a:r>
          </a:p>
          <a:p>
            <a:pPr>
              <a:defRPr/>
            </a:pPr>
            <a:r>
              <a:rPr lang="cs-CZ" sz="1800" dirty="0"/>
              <a:t>při elektronické komunikaci se státní správou</a:t>
            </a:r>
          </a:p>
          <a:p>
            <a:pPr>
              <a:defRPr/>
            </a:pPr>
            <a:r>
              <a:rPr lang="cs-CZ" sz="1800" dirty="0"/>
              <a:t>při elektronické komunikaci s krajskými a městskými úřady</a:t>
            </a:r>
          </a:p>
          <a:p>
            <a:pPr>
              <a:defRPr/>
            </a:pPr>
            <a:r>
              <a:rPr lang="cs-CZ" sz="1800" dirty="0"/>
              <a:t>při elektronické komunikaci se zdravotními pojišťovnami</a:t>
            </a:r>
          </a:p>
          <a:p>
            <a:pPr>
              <a:defRPr/>
            </a:pPr>
            <a:r>
              <a:rPr lang="cs-CZ" sz="1800" dirty="0"/>
              <a:t>při žádosti o sociální dávky</a:t>
            </a:r>
          </a:p>
          <a:p>
            <a:pPr>
              <a:defRPr/>
            </a:pPr>
            <a:r>
              <a:rPr lang="cs-CZ" sz="1800" dirty="0"/>
              <a:t>při podávání žádostí o dotace EU</a:t>
            </a:r>
          </a:p>
          <a:p>
            <a:pPr>
              <a:defRPr/>
            </a:pPr>
            <a:r>
              <a:rPr lang="cs-CZ" sz="1800" dirty="0"/>
              <a:t>při podepisování faktur</a:t>
            </a:r>
          </a:p>
          <a:p>
            <a:pPr>
              <a:defRPr/>
            </a:pPr>
            <a:r>
              <a:rPr lang="cs-CZ" sz="1800" dirty="0"/>
              <a:t>jako elektronický podpis PDF dokumentů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Při komunikaci se státními institucemi je nutné používat certifikáty vydané Českou poštou (tzv. zaručený elektronický podpis)</a:t>
            </a:r>
          </a:p>
        </p:txBody>
      </p:sp>
      <p:sp>
        <p:nvSpPr>
          <p:cNvPr id="90116" name="Nadpis 1"/>
          <p:cNvSpPr txBox="1">
            <a:spLocks/>
          </p:cNvSpPr>
          <p:nvPr/>
        </p:nvSpPr>
        <p:spPr bwMode="auto">
          <a:xfrm>
            <a:off x="1870075" y="6286500"/>
            <a:ext cx="568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tx2"/>
                </a:solidFill>
              </a:rPr>
              <a:t>Zdroj: cs.wikipedia.org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954431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IP adresa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IPv4 x IPv6</a:t>
            </a:r>
            <a:endParaRPr lang="en-US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IPv4: 32b = 2</a:t>
            </a:r>
            <a:r>
              <a:rPr lang="cs-CZ" altLang="cs-CZ" sz="2400" baseline="30000" dirty="0"/>
              <a:t>32</a:t>
            </a:r>
            <a:r>
              <a:rPr lang="en-US" altLang="cs-CZ" sz="2400" dirty="0"/>
              <a:t> </a:t>
            </a:r>
            <a:r>
              <a:rPr lang="cs-CZ" altLang="cs-CZ" sz="2400" dirty="0"/>
              <a:t>IP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r>
              <a:rPr lang="cs-CZ" altLang="cs-CZ" sz="2400" dirty="0"/>
              <a:t>=</a:t>
            </a:r>
            <a:r>
              <a:rPr lang="en-US" altLang="cs-CZ" sz="2400" dirty="0"/>
              <a:t>&gt; cca 4</a:t>
            </a:r>
            <a:r>
              <a:rPr lang="cs-CZ" altLang="cs-CZ" sz="2400" dirty="0"/>
              <a:t> * 10</a:t>
            </a:r>
            <a:r>
              <a:rPr lang="cs-CZ" altLang="cs-CZ" sz="2400" baseline="30000" dirty="0"/>
              <a:t>9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IPv6</a:t>
            </a:r>
            <a:r>
              <a:rPr lang="cs-CZ" altLang="cs-CZ" sz="2400" dirty="0"/>
              <a:t>: </a:t>
            </a:r>
            <a:r>
              <a:rPr lang="en-US" altLang="cs-CZ" sz="2400" dirty="0"/>
              <a:t> </a:t>
            </a:r>
            <a:r>
              <a:rPr lang="cs-CZ" altLang="cs-CZ" sz="2400" dirty="0"/>
              <a:t>postupně zaváděna </a:t>
            </a:r>
            <a:r>
              <a:rPr lang="en-US" altLang="cs-CZ" sz="2400" dirty="0"/>
              <a:t>128b</a:t>
            </a:r>
            <a:r>
              <a:rPr lang="cs-CZ" altLang="cs-CZ" sz="2400" dirty="0"/>
              <a:t> =&gt; 3,4 * 10</a:t>
            </a:r>
            <a:r>
              <a:rPr lang="cs-CZ" altLang="cs-CZ" sz="2400" baseline="30000" dirty="0"/>
              <a:t>38 </a:t>
            </a:r>
            <a:r>
              <a:rPr lang="cs-CZ" altLang="cs-CZ" sz="2400" dirty="0"/>
              <a:t>adres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336988" y="3886200"/>
            <a:ext cx="3095625" cy="1570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Times New Roman" panose="02020603050405020304" pitchFamily="18" charset="0"/>
              </a:rPr>
              <a:t>Stejn</a:t>
            </a:r>
            <a:r>
              <a:rPr lang="cs-CZ" altLang="cs-CZ" sz="2400">
                <a:latin typeface="Times New Roman" panose="02020603050405020304" pitchFamily="18" charset="0"/>
              </a:rPr>
              <a:t>ý počítač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přenesený do jiné sítě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má zpravidla jinou IP adresu!</a:t>
            </a:r>
          </a:p>
        </p:txBody>
      </p:sp>
    </p:spTree>
    <p:extLst>
      <p:ext uri="{BB962C8B-B14F-4D97-AF65-F5344CB8AC3E}">
        <p14:creationId xmlns:p14="http://schemas.microsoft.com/office/powerpoint/2010/main" val="32173652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E-</a:t>
            </a:r>
            <a:r>
              <a:rPr lang="cs-CZ" dirty="0" err="1"/>
              <a:t>government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Datové schránky</a:t>
            </a:r>
          </a:p>
          <a:p>
            <a:r>
              <a:rPr lang="cs-CZ" dirty="0"/>
              <a:t>Základní registry</a:t>
            </a:r>
          </a:p>
          <a:p>
            <a:r>
              <a:rPr lang="cs-CZ" dirty="0"/>
              <a:t>Elektronický občanský průkaz</a:t>
            </a:r>
          </a:p>
          <a:p>
            <a:r>
              <a:rPr lang="cs-CZ" dirty="0"/>
              <a:t>Portál občana</a:t>
            </a:r>
          </a:p>
        </p:txBody>
      </p:sp>
    </p:spTree>
    <p:extLst>
      <p:ext uri="{BB962C8B-B14F-4D97-AF65-F5344CB8AC3E}">
        <p14:creationId xmlns:p14="http://schemas.microsoft.com/office/powerpoint/2010/main" val="4114885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Datové schránky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sz="2000" dirty="0"/>
              <a:t>V komunikaci se státní správou lze použít ke stejnému účelu jako elektronický podpis</a:t>
            </a:r>
          </a:p>
          <a:p>
            <a:r>
              <a:rPr lang="cs-CZ" altLang="cs-CZ" sz="2000" dirty="0"/>
              <a:t>Zřízení a komunikace se státní správou </a:t>
            </a:r>
            <a:r>
              <a:rPr lang="cs-CZ" altLang="cs-CZ" sz="2000" dirty="0">
                <a:solidFill>
                  <a:srgbClr val="FF0000"/>
                </a:solidFill>
              </a:rPr>
              <a:t>zdarma</a:t>
            </a:r>
          </a:p>
          <a:p>
            <a:r>
              <a:rPr lang="cs-CZ" altLang="cs-CZ" sz="2000" dirty="0"/>
              <a:t>Není omezena platnost jako u certifikátů</a:t>
            </a:r>
          </a:p>
          <a:p>
            <a:r>
              <a:rPr lang="cs-CZ" altLang="cs-CZ" sz="2000" dirty="0"/>
              <a:t>Uchovává dokumenty pouze 90 dnů</a:t>
            </a:r>
          </a:p>
          <a:p>
            <a:r>
              <a:rPr lang="cs-CZ" altLang="cs-CZ" sz="2000" dirty="0"/>
              <a:t>Funguje jako „webový email“, místo emailové adresy je kód datové schránky</a:t>
            </a:r>
          </a:p>
          <a:p>
            <a:r>
              <a:rPr lang="cs-CZ" altLang="cs-CZ" sz="2000" dirty="0"/>
              <a:t>Komunikace mimo orgány státní moci je zpoplatněna</a:t>
            </a:r>
          </a:p>
          <a:p>
            <a:r>
              <a:rPr lang="cs-CZ" altLang="cs-CZ" sz="2000" dirty="0"/>
              <a:t>Zřízení na poště, jednoduchý formulář a OP</a:t>
            </a:r>
          </a:p>
        </p:txBody>
      </p:sp>
    </p:spTree>
    <p:extLst>
      <p:ext uri="{BB962C8B-B14F-4D97-AF65-F5344CB8AC3E}">
        <p14:creationId xmlns:p14="http://schemas.microsoft.com/office/powerpoint/2010/main" val="504686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registry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ROB – registr obyvatel</a:t>
            </a:r>
          </a:p>
          <a:p>
            <a:pPr lvl="1"/>
            <a:r>
              <a:rPr lang="cs-CZ" sz="1800" dirty="0"/>
              <a:t>Propojené s evidencí obyvatel a cizinců</a:t>
            </a:r>
          </a:p>
          <a:p>
            <a:pPr lvl="1"/>
            <a:r>
              <a:rPr lang="cs-CZ" sz="1800" dirty="0"/>
              <a:t>Omezený přístup</a:t>
            </a:r>
          </a:p>
          <a:p>
            <a:r>
              <a:rPr lang="cs-CZ" sz="2400" dirty="0"/>
              <a:t>ROS – registr osob (podnikatelských)</a:t>
            </a:r>
          </a:p>
          <a:p>
            <a:r>
              <a:rPr lang="cs-CZ" sz="2400" dirty="0"/>
              <a:t>RUIAN – </a:t>
            </a:r>
            <a:r>
              <a:rPr lang="pt-BR" sz="2400" dirty="0"/>
              <a:t>Registr územní identifikace, adres a nemovitostí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Rodné číslo x AIFO (</a:t>
            </a:r>
            <a:r>
              <a:rPr lang="cs-CZ" sz="2400" dirty="0" err="1"/>
              <a:t>agendový</a:t>
            </a:r>
            <a:r>
              <a:rPr lang="cs-CZ" sz="2400" dirty="0"/>
              <a:t> identifikátor fyzické osoby)</a:t>
            </a:r>
          </a:p>
          <a:p>
            <a:pPr lvl="1"/>
            <a:r>
              <a:rPr lang="cs-CZ" sz="1800" dirty="0"/>
              <a:t>Různá identifikace občana v různých agendách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7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Elektronický občanský průkaz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Vydávaný od 1.7. 2018</a:t>
            </a:r>
          </a:p>
          <a:p>
            <a:r>
              <a:rPr lang="cs-CZ" sz="2400" dirty="0"/>
              <a:t>Kontaktní technologie</a:t>
            </a:r>
          </a:p>
          <a:p>
            <a:r>
              <a:rPr lang="cs-CZ" sz="2400" dirty="0"/>
              <a:t>Umožňuje přihlášení k elektronickým službám státu</a:t>
            </a:r>
          </a:p>
          <a:p>
            <a:r>
              <a:rPr lang="cs-CZ" sz="2400" dirty="0"/>
              <a:t>Nutná aktivace na úřadu</a:t>
            </a:r>
          </a:p>
          <a:p>
            <a:r>
              <a:rPr lang="cs-CZ" sz="2400" dirty="0"/>
              <a:t>Umožňuje nahrát podpisový certifikát</a:t>
            </a:r>
          </a:p>
          <a:p>
            <a:r>
              <a:rPr lang="cs-CZ" sz="2400" dirty="0"/>
              <a:t>Potřebujete čtečku karet (v notebooku či externí)</a:t>
            </a:r>
          </a:p>
          <a:p>
            <a:r>
              <a:rPr lang="cs-CZ" sz="2400" dirty="0"/>
              <a:t>Přístupové kódy (PIN)</a:t>
            </a:r>
          </a:p>
          <a:p>
            <a:pPr lvl="1"/>
            <a:r>
              <a:rPr lang="cs-CZ" sz="1800" dirty="0"/>
              <a:t>BOK, IOK, DOK, PIN, PUK, QPIN</a:t>
            </a:r>
          </a:p>
        </p:txBody>
      </p:sp>
    </p:spTree>
    <p:extLst>
      <p:ext uri="{BB962C8B-B14F-4D97-AF65-F5344CB8AC3E}">
        <p14:creationId xmlns:p14="http://schemas.microsoft.com/office/powerpoint/2010/main" val="6889566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 občana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https://obcan.portal.gov.cz</a:t>
            </a:r>
            <a:endParaRPr lang="cs-CZ" dirty="0"/>
          </a:p>
          <a:p>
            <a:r>
              <a:rPr lang="cs-CZ" dirty="0"/>
              <a:t>Přihlášení přes </a:t>
            </a:r>
            <a:r>
              <a:rPr lang="cs-CZ" dirty="0" err="1"/>
              <a:t>eOP</a:t>
            </a:r>
            <a:r>
              <a:rPr lang="cs-CZ" dirty="0"/>
              <a:t> nebo datovou schránku</a:t>
            </a:r>
          </a:p>
          <a:p>
            <a:r>
              <a:rPr lang="cs-CZ" dirty="0"/>
              <a:t>Postupný náběh služeb</a:t>
            </a:r>
          </a:p>
          <a:p>
            <a:r>
              <a:rPr lang="cs-CZ" dirty="0"/>
              <a:t>Přehled dokladů</a:t>
            </a:r>
          </a:p>
          <a:p>
            <a:r>
              <a:rPr lang="cs-CZ" dirty="0"/>
              <a:t>e-Recept</a:t>
            </a:r>
          </a:p>
        </p:txBody>
      </p:sp>
    </p:spTree>
    <p:extLst>
      <p:ext uri="{BB962C8B-B14F-4D97-AF65-F5344CB8AC3E}">
        <p14:creationId xmlns:p14="http://schemas.microsoft.com/office/powerpoint/2010/main" val="39627650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Elektronické zdravotnictví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173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Telemedicína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Telemedic</a:t>
            </a:r>
            <a:r>
              <a:rPr lang="cs-CZ" dirty="0" err="1"/>
              <a:t>ína</a:t>
            </a:r>
            <a:r>
              <a:rPr lang="cs-CZ" dirty="0"/>
              <a:t> = kanál pro oboustrannou vzdálenou výměnu informací a pokynů</a:t>
            </a:r>
          </a:p>
          <a:p>
            <a:pPr>
              <a:buFontTx/>
              <a:buNone/>
              <a:defRPr/>
            </a:pPr>
            <a:r>
              <a:rPr lang="cs-CZ" dirty="0"/>
              <a:t>						</a:t>
            </a:r>
            <a:endParaRPr lang="cs-CZ" i="1" dirty="0"/>
          </a:p>
          <a:p>
            <a:pPr lvl="1">
              <a:defRPr/>
            </a:pPr>
            <a:r>
              <a:rPr lang="cs-CZ" sz="2400" dirty="0"/>
              <a:t>Má dva uzly, nejčastěji lékaře a pacienta</a:t>
            </a:r>
          </a:p>
          <a:p>
            <a:pPr lvl="2">
              <a:defRPr/>
            </a:pPr>
            <a:r>
              <a:rPr lang="cs-CZ" sz="1600" dirty="0"/>
              <a:t>Ale i ZZ, VŠ</a:t>
            </a:r>
          </a:p>
          <a:p>
            <a:pPr>
              <a:defRPr/>
            </a:pPr>
            <a:r>
              <a:rPr lang="cs-CZ" dirty="0"/>
              <a:t>Kanálem jsou přenášena data, ve kterých hledáme informaci</a:t>
            </a:r>
          </a:p>
          <a:p>
            <a:pPr lvl="1">
              <a:defRPr/>
            </a:pPr>
            <a:r>
              <a:rPr lang="cs-CZ" dirty="0"/>
              <a:t>Zkreslení a interpretace</a:t>
            </a:r>
          </a:p>
          <a:p>
            <a:pPr lvl="1">
              <a:defRPr/>
            </a:pPr>
            <a:r>
              <a:rPr lang="cs-CZ" dirty="0"/>
              <a:t>Vždy se jedná o VÍCE či méně zkreslený obraz reality daný v zásadě úrovní poznání a technickými možnostmi</a:t>
            </a:r>
          </a:p>
        </p:txBody>
      </p:sp>
    </p:spTree>
    <p:extLst>
      <p:ext uri="{BB962C8B-B14F-4D97-AF65-F5344CB8AC3E}">
        <p14:creationId xmlns:p14="http://schemas.microsoft.com/office/powerpoint/2010/main" val="894881207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Rozvoj telemedicíny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Rozvoj technologií</a:t>
            </a:r>
          </a:p>
          <a:p>
            <a:pPr lvl="1">
              <a:defRPr/>
            </a:pPr>
            <a:r>
              <a:rPr lang="cs-CZ" dirty="0"/>
              <a:t>Senzory a přístrojové vybavení</a:t>
            </a:r>
          </a:p>
          <a:p>
            <a:pPr lvl="1">
              <a:defRPr/>
            </a:pPr>
            <a:r>
              <a:rPr lang="cs-CZ" dirty="0"/>
              <a:t>Zpracování signálů v reálném čase</a:t>
            </a:r>
          </a:p>
          <a:p>
            <a:pPr lvl="1">
              <a:defRPr/>
            </a:pPr>
            <a:r>
              <a:rPr lang="cs-CZ" dirty="0"/>
              <a:t>Rozšiřování kapacity přenosového kanálu</a:t>
            </a:r>
          </a:p>
          <a:p>
            <a:pPr lvl="1">
              <a:defRPr/>
            </a:pPr>
            <a:r>
              <a:rPr lang="cs-CZ" dirty="0"/>
              <a:t>Inteligentní domácnost, miniaturizace přístrojů</a:t>
            </a:r>
          </a:p>
          <a:p>
            <a:pPr lvl="1">
              <a:defRPr/>
            </a:pPr>
            <a:r>
              <a:rPr lang="cs-CZ" dirty="0"/>
              <a:t>Posilování intervence na dálku směrem k pacientovi</a:t>
            </a:r>
          </a:p>
          <a:p>
            <a:pPr>
              <a:defRPr/>
            </a:pPr>
            <a:r>
              <a:rPr lang="cs-CZ" dirty="0"/>
              <a:t>Rozvoj nových postupů v medicíně</a:t>
            </a:r>
          </a:p>
          <a:p>
            <a:pPr lvl="1">
              <a:defRPr/>
            </a:pPr>
            <a:r>
              <a:rPr lang="cs-CZ" dirty="0"/>
              <a:t>Nové vyšetřovací metody a postupy</a:t>
            </a:r>
          </a:p>
          <a:p>
            <a:pPr lvl="1">
              <a:defRPr/>
            </a:pPr>
            <a:r>
              <a:rPr lang="cs-CZ" dirty="0"/>
              <a:t>Nové </a:t>
            </a:r>
            <a:r>
              <a:rPr lang="cs-CZ" dirty="0" err="1"/>
              <a:t>Guidelines</a:t>
            </a:r>
            <a:r>
              <a:rPr lang="cs-CZ" dirty="0"/>
              <a:t> a metodiky, standardy</a:t>
            </a:r>
            <a:endParaRPr lang="en-US" dirty="0"/>
          </a:p>
          <a:p>
            <a:pPr lvl="1">
              <a:defRPr/>
            </a:pPr>
            <a:r>
              <a:rPr lang="en-US" dirty="0" err="1"/>
              <a:t>Zm</a:t>
            </a:r>
            <a:r>
              <a:rPr lang="cs-CZ" dirty="0"/>
              <a:t>ě</a:t>
            </a:r>
            <a:r>
              <a:rPr lang="en-US" dirty="0" err="1"/>
              <a:t>ny</a:t>
            </a:r>
            <a:r>
              <a:rPr lang="en-US" dirty="0"/>
              <a:t> v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cs-CZ" dirty="0"/>
              <a:t>a úhradě ZP</a:t>
            </a:r>
          </a:p>
          <a:p>
            <a:pPr lvl="1">
              <a:defRPr/>
            </a:pPr>
            <a:r>
              <a:rPr lang="cs-CZ" dirty="0"/>
              <a:t>Nové odbornosti</a:t>
            </a:r>
          </a:p>
          <a:p>
            <a:pPr>
              <a:defRPr/>
            </a:pPr>
            <a:r>
              <a:rPr lang="cs-CZ" dirty="0"/>
              <a:t>Telemedicína bude společností poptávána</a:t>
            </a:r>
          </a:p>
          <a:p>
            <a:pPr lvl="1">
              <a:defRPr/>
            </a:pPr>
            <a:r>
              <a:rPr lang="cs-CZ" dirty="0"/>
              <a:t>Přináší pacientům komfort a bezpečí</a:t>
            </a:r>
          </a:p>
          <a:p>
            <a:pPr lvl="2">
              <a:defRPr/>
            </a:pPr>
            <a:r>
              <a:rPr lang="cs-CZ" dirty="0"/>
              <a:t>Přesto, že představuje invazi do soukromí pacientů i lékařů</a:t>
            </a:r>
          </a:p>
          <a:p>
            <a:pPr lvl="2">
              <a:defRPr/>
            </a:pPr>
            <a:r>
              <a:rPr lang="cs-CZ" dirty="0"/>
              <a:t>Přesto, že úhrada služeb jak ze strany plátců ZP, tak pacientů je problematická</a:t>
            </a:r>
          </a:p>
          <a:p>
            <a:pPr lvl="1">
              <a:defRPr/>
            </a:pPr>
            <a:r>
              <a:rPr lang="cs-CZ" dirty="0"/>
              <a:t>Přináší úspory v systému ZP a sociálních služeb</a:t>
            </a:r>
          </a:p>
          <a:p>
            <a:pPr lvl="2">
              <a:defRPr/>
            </a:pPr>
            <a:r>
              <a:rPr lang="cs-CZ" dirty="0"/>
              <a:t>Systém ZP musí s telemedicínou počítat jako s alternativou a musí tak být nastaven</a:t>
            </a:r>
          </a:p>
          <a:p>
            <a:pPr lvl="2">
              <a:defRPr/>
            </a:pPr>
            <a:r>
              <a:rPr lang="cs-CZ" dirty="0"/>
              <a:t>Je třeba dbát na užitečnost </a:t>
            </a:r>
            <a:r>
              <a:rPr lang="cs-CZ" dirty="0" err="1"/>
              <a:t>telemedicínského</a:t>
            </a:r>
            <a:r>
              <a:rPr lang="cs-CZ" dirty="0"/>
              <a:t> postupu v konkrétních aplikacích. Tato hranice se ale bude s rozvojem a nižší cenou technologií posouvat.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134065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Případy pro telemedicínu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Chronická choroba</a:t>
            </a:r>
          </a:p>
          <a:p>
            <a:pPr lvl="1">
              <a:defRPr/>
            </a:pPr>
            <a:r>
              <a:rPr lang="cs-CZ" dirty="0"/>
              <a:t>Bezpečnost a komfort</a:t>
            </a:r>
          </a:p>
          <a:p>
            <a:pPr lvl="1">
              <a:defRPr/>
            </a:pPr>
            <a:r>
              <a:rPr lang="cs-CZ" dirty="0"/>
              <a:t>Efektivní a pružná úprava medikace</a:t>
            </a:r>
          </a:p>
          <a:p>
            <a:pPr>
              <a:defRPr/>
            </a:pPr>
            <a:r>
              <a:rPr lang="cs-CZ" dirty="0"/>
              <a:t>Dlouhodobá vyšetření typu </a:t>
            </a:r>
            <a:r>
              <a:rPr lang="en-US" dirty="0"/>
              <a:t>(</a:t>
            </a:r>
            <a:r>
              <a:rPr lang="cs-CZ" dirty="0" err="1"/>
              <a:t>Holter</a:t>
            </a:r>
            <a:r>
              <a:rPr lang="en-US" dirty="0"/>
              <a:t>)</a:t>
            </a:r>
            <a:endParaRPr lang="cs-CZ" dirty="0"/>
          </a:p>
          <a:p>
            <a:pPr lvl="1">
              <a:defRPr/>
            </a:pPr>
            <a:r>
              <a:rPr lang="cs-CZ" dirty="0"/>
              <a:t>Komfort a záznam realizován při běžných životních aktivitách</a:t>
            </a:r>
          </a:p>
          <a:p>
            <a:pPr>
              <a:defRPr/>
            </a:pPr>
            <a:r>
              <a:rPr lang="cs-CZ" dirty="0"/>
              <a:t>Náhrada hospitalizace s nízkým rizikem akutních stavů</a:t>
            </a:r>
          </a:p>
          <a:p>
            <a:pPr lvl="1">
              <a:defRPr/>
            </a:pPr>
            <a:r>
              <a:rPr lang="en-US" dirty="0" err="1"/>
              <a:t>Komfort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cs-CZ" dirty="0"/>
              <a:t>cenu snížení bezpečí? </a:t>
            </a:r>
            <a:r>
              <a:rPr lang="en-US" dirty="0"/>
              <a:t>(</a:t>
            </a:r>
            <a:r>
              <a:rPr lang="en-US" dirty="0" err="1"/>
              <a:t>akutn</a:t>
            </a:r>
            <a:r>
              <a:rPr lang="cs-CZ" dirty="0"/>
              <a:t>í komplikace x </a:t>
            </a:r>
            <a:r>
              <a:rPr lang="cs-CZ" dirty="0" err="1"/>
              <a:t>nosokomiálka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cs-CZ" dirty="0"/>
              <a:t>Úspora pro systém ZP</a:t>
            </a:r>
          </a:p>
          <a:p>
            <a:pPr>
              <a:defRPr/>
            </a:pPr>
            <a:r>
              <a:rPr lang="cs-CZ" dirty="0"/>
              <a:t>Imobilita, paliativní péče, stáří</a:t>
            </a:r>
          </a:p>
        </p:txBody>
      </p:sp>
    </p:spTree>
    <p:extLst>
      <p:ext uri="{BB962C8B-B14F-4D97-AF65-F5344CB8AC3E}">
        <p14:creationId xmlns:p14="http://schemas.microsoft.com/office/powerpoint/2010/main" val="4153652661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Aktuální stav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Národní </a:t>
            </a:r>
            <a:r>
              <a:rPr lang="cs-CZ" dirty="0" err="1"/>
              <a:t>telemedicínské</a:t>
            </a:r>
            <a:r>
              <a:rPr lang="cs-CZ" dirty="0"/>
              <a:t> centrum </a:t>
            </a:r>
          </a:p>
          <a:p>
            <a:pPr lvl="1">
              <a:defRPr/>
            </a:pPr>
            <a:r>
              <a:rPr lang="cs-CZ" dirty="0"/>
              <a:t>Olomouc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http://www.ntmc.cz/</a:t>
            </a:r>
            <a:endParaRPr lang="cs-CZ" dirty="0"/>
          </a:p>
          <a:p>
            <a:pPr lvl="1">
              <a:defRPr/>
            </a:pPr>
            <a:r>
              <a:rPr lang="cs-CZ" dirty="0"/>
              <a:t>Kardiologie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Vzdálené monitorování</a:t>
            </a:r>
          </a:p>
          <a:p>
            <a:pPr lvl="1">
              <a:defRPr/>
            </a:pPr>
            <a:r>
              <a:rPr lang="cs-CZ" dirty="0"/>
              <a:t>Komunikace s pacientem</a:t>
            </a:r>
          </a:p>
          <a:p>
            <a:pPr lvl="2">
              <a:defRPr/>
            </a:pPr>
            <a:r>
              <a:rPr lang="cs-CZ" dirty="0"/>
              <a:t>Program ITAREPS (schizofrenie)</a:t>
            </a:r>
          </a:p>
          <a:p>
            <a:pPr lvl="2">
              <a:defRPr/>
            </a:pPr>
            <a:r>
              <a:rPr lang="cs-CZ" dirty="0"/>
              <a:t>„Dohledová“ centra </a:t>
            </a:r>
          </a:p>
          <a:p>
            <a:pPr lvl="1">
              <a:defRPr/>
            </a:pPr>
            <a:r>
              <a:rPr lang="cs-CZ" dirty="0"/>
              <a:t>Vzdálený monitoring lékařských přístrojů</a:t>
            </a:r>
          </a:p>
        </p:txBody>
      </p:sp>
    </p:spTree>
    <p:extLst>
      <p:ext uri="{BB962C8B-B14F-4D97-AF65-F5344CB8AC3E}">
        <p14:creationId xmlns:p14="http://schemas.microsoft.com/office/powerpoint/2010/main" val="63233164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IP adresa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cs-CZ" sz="2400" dirty="0" err="1"/>
              <a:t>Pevn</a:t>
            </a:r>
            <a:r>
              <a:rPr lang="cs-CZ" altLang="cs-CZ" sz="2400" dirty="0"/>
              <a:t>á x dynamická IP adresa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altLang="cs-CZ" sz="2400" dirty="0"/>
              <a:t>Veřejná x neveřejná IP adresa</a:t>
            </a:r>
            <a:endParaRPr lang="en-US" altLang="cs-CZ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altLang="cs-CZ" sz="24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Neveřejná IP není celosvětově unikátní – pouze v rámci lokální podsítě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Neveřejné adresy nemívají přiřazené internetové jméno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Dynamická + neveřejná IP – typický konzument služeb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Pevná + veřejná IP – typický poskytovatel služeb</a:t>
            </a:r>
            <a:endParaRPr lang="en-US" altLang="cs-CZ" dirty="0"/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endParaRPr lang="en-US" altLang="cs-CZ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hlinkClick r:id="rId2"/>
              </a:rPr>
              <a:t>http://www.ip-adress.com/</a:t>
            </a: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cs-CZ" b="1" dirty="0" err="1"/>
              <a:t>cmd</a:t>
            </a:r>
            <a:r>
              <a:rPr lang="en-US" altLang="cs-CZ" b="1" dirty="0"/>
              <a:t> - ipconfig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701163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</a:t>
            </a:r>
            <a:r>
              <a:rPr lang="cs-CZ" sz="3600" dirty="0" err="1"/>
              <a:t>árodní</a:t>
            </a:r>
            <a:r>
              <a:rPr lang="cs-CZ" sz="3600" dirty="0"/>
              <a:t> registr zdravotnických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Dle zákona 372/2011 Sb.</a:t>
            </a:r>
          </a:p>
          <a:p>
            <a:r>
              <a:rPr lang="cs-CZ" sz="2000" dirty="0"/>
              <a:t>Lékařští i nelékařští pracovníci</a:t>
            </a:r>
          </a:p>
          <a:p>
            <a:r>
              <a:rPr lang="cs-CZ" sz="2000" dirty="0"/>
              <a:t>Záznam zakládá vzdělavatel automaticky po ukončení vzdělání</a:t>
            </a:r>
          </a:p>
          <a:p>
            <a:pPr lvl="1"/>
            <a:r>
              <a:rPr lang="cs-CZ" sz="1800" dirty="0"/>
              <a:t>Základní obor, specializace, certifikační kurzy</a:t>
            </a:r>
          </a:p>
          <a:p>
            <a:r>
              <a:rPr lang="cs-CZ" sz="2000" dirty="0"/>
              <a:t>Registrace zaměstnanců zaměstnavatelem (poskytovatelem zdravotních služeb)</a:t>
            </a:r>
          </a:p>
          <a:p>
            <a:r>
              <a:rPr lang="cs-CZ" sz="2000" b="1" dirty="0"/>
              <a:t>Pracovník</a:t>
            </a:r>
            <a:r>
              <a:rPr lang="cs-CZ" sz="2000" dirty="0"/>
              <a:t> = nahlíží, doplňuje kontaktní údaje, pořizuje výpis</a:t>
            </a:r>
          </a:p>
          <a:p>
            <a:r>
              <a:rPr lang="en-US" sz="2000" b="1" dirty="0" err="1"/>
              <a:t>Poskytovatel</a:t>
            </a:r>
            <a:r>
              <a:rPr lang="en-US" sz="2000" dirty="0"/>
              <a:t> – </a:t>
            </a:r>
            <a:r>
              <a:rPr lang="en-US" sz="2000" dirty="0" err="1"/>
              <a:t>povinnost</a:t>
            </a:r>
            <a:r>
              <a:rPr lang="en-US" sz="2000" dirty="0"/>
              <a:t> </a:t>
            </a:r>
            <a:r>
              <a:rPr lang="en-US" sz="2000" dirty="0" err="1"/>
              <a:t>registrovat</a:t>
            </a:r>
            <a:r>
              <a:rPr lang="en-US" sz="2000" dirty="0"/>
              <a:t> </a:t>
            </a:r>
            <a:r>
              <a:rPr lang="cs-CZ" sz="2000" dirty="0"/>
              <a:t>zaměstnané zdravotnické pracovníky</a:t>
            </a:r>
            <a:r>
              <a:rPr lang="en-US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53902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E-recept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Centrální úložiště receptů</a:t>
            </a:r>
          </a:p>
          <a:p>
            <a:r>
              <a:rPr lang="cs-CZ" sz="2400" dirty="0"/>
              <a:t>Probíhá ztotožňování pacientů oproti ROB (není nutné)</a:t>
            </a:r>
          </a:p>
          <a:p>
            <a:r>
              <a:rPr lang="cs-CZ" sz="2400" dirty="0"/>
              <a:t>Kolem 5 mil. e-receptů měsíčně</a:t>
            </a:r>
          </a:p>
          <a:p>
            <a:r>
              <a:rPr lang="cs-CZ" sz="2400" dirty="0"/>
              <a:t>Serverový certifikát (za poskytovatele = za IČ)</a:t>
            </a:r>
          </a:p>
          <a:p>
            <a:r>
              <a:rPr lang="cs-CZ" sz="2400" dirty="0"/>
              <a:t>Uznávaný </a:t>
            </a:r>
            <a:r>
              <a:rPr lang="en-US" sz="2400" dirty="0" err="1"/>
              <a:t>elektroni</a:t>
            </a:r>
            <a:r>
              <a:rPr lang="cs-CZ" sz="2400" dirty="0" err="1"/>
              <a:t>cký</a:t>
            </a:r>
            <a:r>
              <a:rPr lang="cs-CZ" sz="2400" dirty="0"/>
              <a:t> podpis (lékař)</a:t>
            </a:r>
          </a:p>
          <a:p>
            <a:r>
              <a:rPr lang="cs-CZ" sz="2400" dirty="0" err="1"/>
              <a:t>Login</a:t>
            </a:r>
            <a:r>
              <a:rPr lang="cs-CZ" sz="2400" dirty="0"/>
              <a:t> a heslo lékaře, lékárníka</a:t>
            </a:r>
          </a:p>
          <a:p>
            <a:r>
              <a:rPr lang="cs-CZ" sz="2400" dirty="0"/>
              <a:t>https://www.epreskripce.cz/</a:t>
            </a:r>
          </a:p>
        </p:txBody>
      </p:sp>
    </p:spTree>
    <p:extLst>
      <p:ext uri="{BB962C8B-B14F-4D97-AF65-F5344CB8AC3E}">
        <p14:creationId xmlns:p14="http://schemas.microsoft.com/office/powerpoint/2010/main" val="35901872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Výměna klinických dat v ČR</a:t>
            </a:r>
          </a:p>
        </p:txBody>
      </p:sp>
      <p:sp>
        <p:nvSpPr>
          <p:cNvPr id="10854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dirty="0"/>
              <a:t>Typy komunikace</a:t>
            </a:r>
          </a:p>
          <a:p>
            <a:pPr lvl="1"/>
            <a:r>
              <a:rPr lang="cs-CZ" altLang="cs-CZ" sz="2400" dirty="0"/>
              <a:t>Mezi informačními systémy v rámci zařízení</a:t>
            </a:r>
          </a:p>
          <a:p>
            <a:pPr lvl="1">
              <a:lnSpc>
                <a:spcPct val="150000"/>
              </a:lnSpc>
            </a:pPr>
            <a:r>
              <a:rPr lang="cs-CZ" altLang="cs-CZ" sz="2400" dirty="0"/>
              <a:t>Mezi zdravotnickými zařízeními (ZZ)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Obrazová data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PACS, DICOM ,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err="1"/>
              <a:t>ePACS</a:t>
            </a:r>
            <a:r>
              <a:rPr lang="cs-CZ" altLang="cs-CZ" sz="1600" dirty="0"/>
              <a:t> (</a:t>
            </a:r>
            <a:r>
              <a:rPr lang="cs-CZ" sz="1600" dirty="0"/>
              <a:t>http://www.epacs.cz/)</a:t>
            </a:r>
            <a:r>
              <a:rPr lang="cs-CZ" altLang="cs-CZ" sz="1600" dirty="0"/>
              <a:t>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ReDiMed</a:t>
            </a:r>
            <a:r>
              <a:rPr lang="cs-CZ" altLang="cs-CZ" sz="1600" dirty="0"/>
              <a:t> (</a:t>
            </a:r>
            <a:r>
              <a:rPr lang="cs-CZ" sz="1600" dirty="0">
                <a:hlinkClick r:id="rId2"/>
              </a:rPr>
              <a:t>https://www.medimed.cz/</a:t>
            </a:r>
            <a:r>
              <a:rPr lang="cs-CZ" sz="1600" dirty="0" err="1">
                <a:hlinkClick r:id="rId2"/>
              </a:rPr>
              <a:t>redimed</a:t>
            </a:r>
            <a:r>
              <a:rPr lang="cs-CZ" sz="1600" dirty="0"/>
              <a:t>)</a:t>
            </a:r>
            <a:endParaRPr lang="cs-CZ" altLang="cs-CZ" sz="16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Klinická data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eMeDOcS</a:t>
            </a:r>
            <a:r>
              <a:rPr lang="cs-CZ" b="1"/>
              <a:t> , </a:t>
            </a:r>
            <a:r>
              <a:rPr lang="cs-CZ" altLang="cs-CZ" sz="1600"/>
              <a:t>MEDICAL </a:t>
            </a:r>
            <a:r>
              <a:rPr lang="cs-CZ" altLang="cs-CZ" sz="1600" dirty="0"/>
              <a:t>NET (CGM)</a:t>
            </a:r>
            <a:r>
              <a:rPr lang="cs-CZ" altLang="cs-CZ" sz="1600" b="1" dirty="0"/>
              <a:t>, </a:t>
            </a:r>
            <a:r>
              <a:rPr lang="cs-CZ" altLang="cs-CZ" sz="1600" dirty="0"/>
              <a:t>MISE (STAPRO), E-zpráva</a:t>
            </a:r>
          </a:p>
          <a:p>
            <a:pPr lvl="1"/>
            <a:r>
              <a:rPr lang="cs-CZ" altLang="cs-CZ" sz="2400" dirty="0"/>
              <a:t>Mezi ZZ a pojišťovnami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K-Dávky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Portály zdravotních pojišťoven (komerční certifikáty)</a:t>
            </a:r>
          </a:p>
        </p:txBody>
      </p:sp>
    </p:spTree>
    <p:extLst>
      <p:ext uri="{BB962C8B-B14F-4D97-AF65-F5344CB8AC3E}">
        <p14:creationId xmlns:p14="http://schemas.microsoft.com/office/powerpoint/2010/main" val="16848401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1EE37D-BAF1-4AAD-89F1-FAF67570E9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3F40247-F22B-46C9-98D7-BD3D192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Mezistátní výměna dat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619D06-3A0E-484C-AEDC-2B4A2009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Pacientský souhrn (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)</a:t>
            </a:r>
          </a:p>
          <a:p>
            <a:r>
              <a:rPr lang="cs-CZ" dirty="0" err="1"/>
              <a:t>ePreskripce</a:t>
            </a:r>
            <a:r>
              <a:rPr lang="cs-CZ" dirty="0"/>
              <a:t> a </a:t>
            </a:r>
            <a:r>
              <a:rPr lang="cs-CZ" dirty="0" err="1"/>
              <a:t>eDispenzace</a:t>
            </a:r>
            <a:r>
              <a:rPr lang="cs-CZ" dirty="0"/>
              <a:t> </a:t>
            </a:r>
          </a:p>
          <a:p>
            <a:r>
              <a:rPr lang="cs-CZ" dirty="0">
                <a:hlinkClick r:id="rId2"/>
              </a:rPr>
              <a:t>https://www.nixzd.cz/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4041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Datové zdroje ve zdravotnictví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268413"/>
            <a:ext cx="8229600" cy="4525962"/>
          </a:xfrm>
        </p:spPr>
        <p:txBody>
          <a:bodyPr/>
          <a:lstStyle/>
          <a:p>
            <a:r>
              <a:rPr lang="cs-CZ" altLang="cs-CZ" sz="2000"/>
              <a:t>Vlastníci</a:t>
            </a:r>
          </a:p>
          <a:p>
            <a:pPr lvl="1"/>
            <a:r>
              <a:rPr lang="cs-CZ" altLang="cs-CZ" sz="1800"/>
              <a:t>Zdravotnická zařízení</a:t>
            </a:r>
          </a:p>
          <a:p>
            <a:pPr lvl="2"/>
            <a:r>
              <a:rPr lang="cs-CZ" altLang="cs-CZ" sz="1600"/>
              <a:t>Zprávy – ambulantní, propouštěcí, …</a:t>
            </a:r>
          </a:p>
          <a:p>
            <a:pPr lvl="2"/>
            <a:r>
              <a:rPr lang="cs-CZ" altLang="cs-CZ" sz="1600"/>
              <a:t>Laboratorní data</a:t>
            </a:r>
          </a:p>
          <a:p>
            <a:pPr lvl="2"/>
            <a:r>
              <a:rPr lang="cs-CZ" altLang="cs-CZ" sz="1600"/>
              <a:t>Léková preskripce</a:t>
            </a:r>
          </a:p>
          <a:p>
            <a:pPr lvl="2"/>
            <a:r>
              <a:rPr lang="cs-CZ" altLang="cs-CZ" sz="1600"/>
              <a:t>Data pro zdravotní pojišťovny</a:t>
            </a:r>
          </a:p>
          <a:p>
            <a:pPr lvl="2"/>
            <a:r>
              <a:rPr lang="cs-CZ" altLang="cs-CZ" sz="1600"/>
              <a:t>Hlášení, výkazy</a:t>
            </a:r>
          </a:p>
          <a:p>
            <a:pPr lvl="2"/>
            <a:r>
              <a:rPr lang="cs-CZ" altLang="cs-CZ" sz="1600"/>
              <a:t>Data klinických studií</a:t>
            </a:r>
          </a:p>
          <a:p>
            <a:pPr lvl="1"/>
            <a:r>
              <a:rPr lang="cs-CZ" altLang="cs-CZ"/>
              <a:t>Plátci zdravotní péče</a:t>
            </a:r>
          </a:p>
          <a:p>
            <a:pPr lvl="2"/>
            <a:r>
              <a:rPr lang="cs-CZ" altLang="cs-CZ" sz="1600"/>
              <a:t>Přehled léčby/výkonů/léků</a:t>
            </a:r>
          </a:p>
          <a:p>
            <a:pPr lvl="1"/>
            <a:r>
              <a:rPr lang="cs-CZ" altLang="cs-CZ"/>
              <a:t>ÚZIS - Ústav zdravotnických informací a statistiky ČR</a:t>
            </a:r>
          </a:p>
          <a:p>
            <a:pPr lvl="2"/>
            <a:r>
              <a:rPr lang="cs-CZ" altLang="cs-CZ" sz="1600"/>
              <a:t>Program statistických zjišťování </a:t>
            </a:r>
          </a:p>
          <a:p>
            <a:pPr lvl="2"/>
            <a:r>
              <a:rPr lang="cs-CZ" altLang="cs-CZ" sz="1600"/>
              <a:t>Národní zdravotní registry</a:t>
            </a:r>
          </a:p>
          <a:p>
            <a:pPr lvl="1"/>
            <a:r>
              <a:rPr lang="cs-CZ" altLang="cs-CZ"/>
              <a:t>SÚKL – Státní ústav kontroly léčiv</a:t>
            </a:r>
          </a:p>
          <a:p>
            <a:pPr lvl="2"/>
            <a:r>
              <a:rPr lang="cs-CZ" altLang="cs-CZ" sz="1600"/>
              <a:t>Elektronická preskripce</a:t>
            </a:r>
          </a:p>
          <a:p>
            <a:pPr lvl="2"/>
            <a:endParaRPr lang="cs-CZ" altLang="cs-CZ" sz="1800"/>
          </a:p>
          <a:p>
            <a:pPr lvl="2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13350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Národní zdravotní registry</a:t>
            </a:r>
          </a:p>
        </p:txBody>
      </p:sp>
      <p:sp>
        <p:nvSpPr>
          <p:cNvPr id="1105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/>
              <a:t>Součást Národního zdravotnického informačního systému (NZIS)</a:t>
            </a:r>
          </a:p>
          <a:p>
            <a:r>
              <a:rPr lang="cs-CZ" altLang="cs-CZ" sz="2400" b="1"/>
              <a:t>Spravuje ÚZIS</a:t>
            </a:r>
            <a:endParaRPr lang="cs-CZ" altLang="cs-CZ" sz="2400"/>
          </a:p>
          <a:p>
            <a:pPr lvl="1"/>
            <a:r>
              <a:rPr lang="cs-CZ" altLang="cs-CZ" sz="1800"/>
              <a:t>Národní onkologický registr (NOR)</a:t>
            </a:r>
          </a:p>
          <a:p>
            <a:pPr lvl="1"/>
            <a:r>
              <a:rPr lang="cs-CZ" altLang="cs-CZ" sz="1800"/>
              <a:t>Národní registr hospitalizovaných (NRHOSP)</a:t>
            </a:r>
          </a:p>
          <a:p>
            <a:pPr lvl="1"/>
            <a:r>
              <a:rPr lang="cs-CZ" altLang="cs-CZ" sz="1800"/>
              <a:t>Národní registr reprodukčního zdraví (NRRZ)</a:t>
            </a:r>
          </a:p>
          <a:p>
            <a:pPr lvl="1"/>
            <a:r>
              <a:rPr lang="cs-CZ" altLang="cs-CZ" sz="1800"/>
              <a:t>Národní registr kardiovaskulárních operací a intervencí (NRKOI)</a:t>
            </a:r>
          </a:p>
          <a:p>
            <a:pPr lvl="1"/>
            <a:r>
              <a:rPr lang="cs-CZ" altLang="cs-CZ" sz="1800"/>
              <a:t>Národní registr kloubních náhrad (NRKN)</a:t>
            </a:r>
          </a:p>
          <a:p>
            <a:pPr lvl="1"/>
            <a:r>
              <a:rPr lang="cs-CZ" altLang="cs-CZ" sz="1800"/>
              <a:t>Národní registr nemocí z povolání (NRNP)</a:t>
            </a:r>
          </a:p>
          <a:p>
            <a:pPr lvl="1"/>
            <a:r>
              <a:rPr lang="cs-CZ" altLang="cs-CZ" sz="1800"/>
              <a:t>Národní registr léčby uživatelů drog (NRLUD)</a:t>
            </a:r>
          </a:p>
          <a:p>
            <a:pPr lvl="1"/>
            <a:r>
              <a:rPr lang="cs-CZ" altLang="cs-CZ" sz="1800"/>
              <a:t>Národní registr úrazů (NRU)</a:t>
            </a:r>
          </a:p>
          <a:p>
            <a:pPr lvl="1"/>
            <a:r>
              <a:rPr lang="cs-CZ" altLang="cs-CZ" sz="1800"/>
              <a:t>Národní registr pitev a toxikologických vyšetření prováděných na oddělení soudního lékařství (NRPTV)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350900528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dat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9526"/>
            <a:ext cx="8229600" cy="4525963"/>
          </a:xfrm>
        </p:spPr>
        <p:txBody>
          <a:bodyPr/>
          <a:lstStyle/>
          <a:p>
            <a:r>
              <a:rPr lang="cs-CZ" altLang="cs-CZ" sz="2000"/>
              <a:t>Laboratorní data</a:t>
            </a:r>
          </a:p>
          <a:p>
            <a:pPr lvl="1"/>
            <a:r>
              <a:rPr lang="cs-CZ" altLang="cs-CZ" sz="1800"/>
              <a:t>NČLP – Národní číselník laboratorních položek</a:t>
            </a:r>
          </a:p>
          <a:p>
            <a:pPr lvl="1"/>
            <a:r>
              <a:rPr lang="cs-CZ" altLang="cs-CZ" sz="1800"/>
              <a:t>Dělení: Systém</a:t>
            </a:r>
            <a:r>
              <a:rPr lang="en-US" altLang="cs-CZ" sz="1800"/>
              <a:t> (krev)</a:t>
            </a:r>
            <a:r>
              <a:rPr lang="cs-CZ" altLang="cs-CZ" sz="1800"/>
              <a:t>, komponenta</a:t>
            </a:r>
            <a:r>
              <a:rPr lang="en-US" altLang="cs-CZ" sz="1800"/>
              <a:t>(ERY)</a:t>
            </a:r>
            <a:r>
              <a:rPr lang="cs-CZ" altLang="cs-CZ" sz="1800"/>
              <a:t>, druh veličiny</a:t>
            </a:r>
            <a:r>
              <a:rPr lang="en-US" altLang="cs-CZ" sz="1800"/>
              <a:t>(po</a:t>
            </a:r>
            <a:r>
              <a:rPr lang="cs-CZ" altLang="cs-CZ" sz="1800"/>
              <a:t>čet), jednotka</a:t>
            </a:r>
            <a:r>
              <a:rPr lang="en-US" altLang="cs-CZ" sz="1800"/>
              <a:t>,</a:t>
            </a:r>
            <a:r>
              <a:rPr lang="cs-CZ" altLang="cs-CZ" sz="1800"/>
              <a:t> procedura(FLOWCYT)</a:t>
            </a:r>
          </a:p>
          <a:p>
            <a:r>
              <a:rPr lang="cs-CZ" altLang="cs-CZ" sz="2000"/>
              <a:t>Léky</a:t>
            </a:r>
          </a:p>
          <a:p>
            <a:pPr lvl="1"/>
            <a:r>
              <a:rPr lang="cs-CZ" altLang="cs-CZ" sz="1800"/>
              <a:t>Kód SÚKL  - odpovídá kódu v číselníku VZP </a:t>
            </a:r>
          </a:p>
          <a:p>
            <a:pPr lvl="2"/>
            <a:r>
              <a:rPr lang="cs-CZ" altLang="cs-CZ" sz="1400"/>
              <a:t>7místné číslo</a:t>
            </a:r>
          </a:p>
          <a:p>
            <a:pPr lvl="2"/>
            <a:r>
              <a:rPr lang="cs-CZ" altLang="cs-CZ" sz="1400"/>
              <a:t>Konkrétní výrobek</a:t>
            </a:r>
          </a:p>
          <a:p>
            <a:pPr lvl="2"/>
            <a:r>
              <a:rPr lang="cs-CZ" altLang="cs-CZ" sz="1400"/>
              <a:t>0046224 – Panadol - POR TBL FLM 24X500MG</a:t>
            </a:r>
          </a:p>
          <a:p>
            <a:pPr lvl="2"/>
            <a:r>
              <a:rPr lang="cs-CZ" altLang="cs-CZ" sz="1400"/>
              <a:t>http://www.sukl.cz/modules/medication/search.php</a:t>
            </a:r>
          </a:p>
          <a:p>
            <a:pPr lvl="1"/>
            <a:r>
              <a:rPr lang="cs-CZ" altLang="cs-CZ" sz="1800"/>
              <a:t>ATC klasifikace</a:t>
            </a:r>
          </a:p>
          <a:p>
            <a:pPr lvl="2"/>
            <a:r>
              <a:rPr lang="cs-CZ" altLang="cs-CZ" sz="1400"/>
              <a:t>Účinná látka</a:t>
            </a:r>
          </a:p>
          <a:p>
            <a:pPr lvl="2"/>
            <a:r>
              <a:rPr lang="cs-CZ" altLang="cs-CZ" sz="1400"/>
              <a:t>Anatomicko-terapeuticko-chemické skupiny</a:t>
            </a:r>
          </a:p>
          <a:p>
            <a:pPr lvl="2"/>
            <a:r>
              <a:rPr lang="cs-CZ" altLang="cs-CZ" sz="1400"/>
              <a:t>Hierarchické uspořádání kódu</a:t>
            </a:r>
          </a:p>
          <a:p>
            <a:pPr lvl="2"/>
            <a:r>
              <a:rPr lang="cs-CZ" altLang="cs-CZ" sz="1400">
                <a:hlinkClick r:id="rId2"/>
              </a:rPr>
              <a:t>N02BE01</a:t>
            </a:r>
            <a:r>
              <a:rPr lang="cs-CZ" altLang="cs-CZ" sz="1400"/>
              <a:t>  - Paracetamol (N Nervový systém)</a:t>
            </a:r>
          </a:p>
          <a:p>
            <a:pPr lvl="2"/>
            <a:r>
              <a:rPr lang="cs-CZ" altLang="cs-CZ" sz="1400">
                <a:hlinkClick r:id="rId3"/>
              </a:rPr>
              <a:t>L01BC02 </a:t>
            </a:r>
            <a:r>
              <a:rPr lang="cs-CZ" altLang="cs-CZ" sz="1400"/>
              <a:t> - Fluorouracil (L </a:t>
            </a:r>
            <a:r>
              <a:rPr lang="cs-CZ" altLang="cs-CZ" sz="1400" b="1"/>
              <a:t>Cytostatika a imunomodulační léčiva) </a:t>
            </a:r>
            <a:endParaRPr lang="cs-CZ" altLang="cs-CZ" sz="1400"/>
          </a:p>
          <a:p>
            <a:pPr lvl="2"/>
            <a:r>
              <a:rPr lang="cs-CZ" altLang="cs-CZ" sz="1400">
                <a:hlinkClick r:id="rId4"/>
              </a:rPr>
              <a:t>www.whocc.no</a:t>
            </a:r>
            <a:r>
              <a:rPr lang="cs-CZ" altLang="cs-CZ" sz="1400"/>
              <a:t>, http://www.sukl.cz/modules/medication/atc_tree.php</a:t>
            </a:r>
          </a:p>
          <a:p>
            <a:pPr lvl="1"/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9926946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dat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Plátci zdravotní péče</a:t>
            </a:r>
          </a:p>
          <a:p>
            <a:pPr lvl="1"/>
            <a:r>
              <a:rPr lang="cs-CZ" altLang="cs-CZ" dirty="0"/>
              <a:t>Standard VZP (K Dávky)</a:t>
            </a:r>
          </a:p>
          <a:p>
            <a:pPr lvl="1"/>
            <a:r>
              <a:rPr lang="cs-CZ" altLang="cs-CZ" dirty="0"/>
              <a:t>Metodika pro pořizování a předávání dokladů VZP ČR </a:t>
            </a:r>
          </a:p>
          <a:p>
            <a:pPr lvl="1"/>
            <a:r>
              <a:rPr lang="cs-CZ" altLang="cs-CZ" dirty="0">
                <a:hlinkClick r:id="rId2"/>
              </a:rPr>
              <a:t>www.vzp.cz</a:t>
            </a:r>
            <a:r>
              <a:rPr lang="cs-CZ" altLang="cs-CZ" dirty="0"/>
              <a:t> – Poskytovatelé</a:t>
            </a:r>
          </a:p>
          <a:p>
            <a:pPr lvl="1"/>
            <a:r>
              <a:rPr lang="cs-CZ" altLang="cs-CZ" dirty="0"/>
              <a:t>Číselníky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Číselník výkonů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HVLP – hromadně vyráběné léčivé přípravky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Zdravotní prostředky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MKN-10 – Mezinárodní klasifikace nemocí verze 10</a:t>
            </a:r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861524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MKN 10 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Český překlad ICD – 10 </a:t>
            </a:r>
          </a:p>
          <a:p>
            <a:r>
              <a:rPr lang="en-US" altLang="cs-CZ" sz="2400"/>
              <a:t>International Statistical Classification of Diseases and Related Health Problems </a:t>
            </a:r>
            <a:endParaRPr lang="cs-CZ" altLang="cs-CZ" sz="2400"/>
          </a:p>
          <a:p>
            <a:r>
              <a:rPr lang="cs-CZ" altLang="cs-CZ" sz="2400"/>
              <a:t>Cca 14 tis. položek</a:t>
            </a:r>
          </a:p>
          <a:p>
            <a:r>
              <a:rPr lang="cs-CZ" altLang="cs-CZ" sz="2400"/>
              <a:t>Hierarchická struktura kódu</a:t>
            </a:r>
          </a:p>
          <a:p>
            <a:pPr lvl="1"/>
            <a:r>
              <a:rPr lang="cs-CZ" altLang="cs-CZ"/>
              <a:t>Xnnn,  Xnn – onemocnění </a:t>
            </a:r>
          </a:p>
          <a:p>
            <a:pPr lvl="1"/>
            <a:r>
              <a:rPr lang="cs-CZ" altLang="cs-CZ"/>
              <a:t>A, B – Infekční onemocnění</a:t>
            </a:r>
          </a:p>
          <a:p>
            <a:pPr lvl="1"/>
            <a:r>
              <a:rPr lang="cs-CZ" altLang="cs-CZ"/>
              <a:t>C – zhoubné nádory</a:t>
            </a:r>
          </a:p>
          <a:p>
            <a:pPr lvl="2"/>
            <a:r>
              <a:rPr lang="cs-CZ" altLang="cs-CZ" sz="1800"/>
              <a:t>C50 karcinom prsu</a:t>
            </a:r>
          </a:p>
          <a:p>
            <a:pPr lvl="2"/>
            <a:r>
              <a:rPr lang="cs-CZ" altLang="cs-CZ" sz="1800"/>
              <a:t>C502 karcinom prsu - horní vnitř.kvadrant prsu</a:t>
            </a:r>
          </a:p>
          <a:p>
            <a:r>
              <a:rPr lang="cs-CZ" altLang="cs-CZ" sz="2600"/>
              <a:t>http://www.uzis.cz/cz/mkn/index.html </a:t>
            </a:r>
            <a:endParaRPr lang="en-US" altLang="cs-CZ" sz="2600"/>
          </a:p>
          <a:p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18981438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Klasifikace v onkologii</a:t>
            </a:r>
          </a:p>
        </p:txBody>
      </p:sp>
      <p:sp>
        <p:nvSpPr>
          <p:cNvPr id="1146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Klasifikace MKN – O</a:t>
            </a:r>
          </a:p>
          <a:p>
            <a:pPr lvl="1"/>
            <a:r>
              <a:rPr lang="cs-CZ" altLang="cs-CZ"/>
              <a:t>Aktuálně verze 3</a:t>
            </a:r>
          </a:p>
          <a:p>
            <a:pPr lvl="1"/>
            <a:r>
              <a:rPr lang="cs-CZ" altLang="cs-CZ"/>
              <a:t>Překlad mezinárodní klasifikace ICD - O</a:t>
            </a:r>
          </a:p>
          <a:p>
            <a:pPr lvl="1"/>
            <a:r>
              <a:rPr lang="cs-CZ" altLang="cs-CZ"/>
              <a:t>Morfologický kód</a:t>
            </a:r>
          </a:p>
          <a:p>
            <a:pPr lvl="2"/>
            <a:r>
              <a:rPr lang="cs-CZ" altLang="cs-CZ" sz="1800" b="1"/>
              <a:t>M - 8140/ 3 1</a:t>
            </a:r>
          </a:p>
          <a:p>
            <a:pPr lvl="3">
              <a:buFontTx/>
              <a:buNone/>
            </a:pPr>
            <a:r>
              <a:rPr lang="cs-CZ" altLang="cs-CZ" sz="1600" b="1"/>
              <a:t>  histologie/chování (grade)</a:t>
            </a:r>
            <a:endParaRPr lang="cs-CZ" altLang="cs-CZ" sz="1600"/>
          </a:p>
          <a:p>
            <a:pPr lvl="1"/>
            <a:r>
              <a:rPr lang="cs-CZ" altLang="cs-CZ"/>
              <a:t>Topografický kód</a:t>
            </a:r>
          </a:p>
          <a:p>
            <a:pPr lvl="2"/>
            <a:r>
              <a:rPr lang="cs-CZ" altLang="cs-CZ" sz="1800" b="1"/>
              <a:t>C50.2 Horní vnitřní kvadrant prsu</a:t>
            </a:r>
          </a:p>
          <a:p>
            <a:r>
              <a:rPr lang="cs-CZ" altLang="cs-CZ" sz="2400"/>
              <a:t>TNM klasifikace</a:t>
            </a:r>
          </a:p>
          <a:p>
            <a:pPr lvl="1"/>
            <a:r>
              <a:rPr lang="cs-CZ" altLang="cs-CZ"/>
              <a:t>Rozsah nádorového onemocnění</a:t>
            </a:r>
          </a:p>
          <a:p>
            <a:pPr lvl="2"/>
            <a:r>
              <a:rPr lang="cs-CZ" altLang="cs-CZ" sz="1600"/>
              <a:t>T – velikost vlastního tumoru (T1 až T4)</a:t>
            </a:r>
          </a:p>
          <a:p>
            <a:pPr lvl="2"/>
            <a:r>
              <a:rPr lang="cs-CZ" altLang="cs-CZ" sz="1600"/>
              <a:t>N – postižení sousedících lymfatických uzlin (N0 – N3)</a:t>
            </a:r>
          </a:p>
          <a:p>
            <a:pPr lvl="2"/>
            <a:r>
              <a:rPr lang="cs-CZ" altLang="cs-CZ" sz="1600"/>
              <a:t>M – metastatické postižení (M0/M1)</a:t>
            </a:r>
          </a:p>
        </p:txBody>
      </p:sp>
    </p:spTree>
    <p:extLst>
      <p:ext uri="{BB962C8B-B14F-4D97-AF65-F5344CB8AC3E}">
        <p14:creationId xmlns:p14="http://schemas.microsoft.com/office/powerpoint/2010/main" val="25150218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3007</TotalTime>
  <Words>7794</Words>
  <Application>Microsoft Office PowerPoint</Application>
  <PresentationFormat>Širokoúhlá obrazovka</PresentationFormat>
  <Paragraphs>1302</Paragraphs>
  <Slides>122</Slides>
  <Notes>15</Notes>
  <HiddenSlides>25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122</vt:i4>
      </vt:variant>
    </vt:vector>
  </HeadingPairs>
  <TitlesOfParts>
    <vt:vector size="130" baseType="lpstr">
      <vt:lpstr>Arial</vt:lpstr>
      <vt:lpstr>Century Schoolbook</vt:lpstr>
      <vt:lpstr>inherit</vt:lpstr>
      <vt:lpstr>OpenSans-Bold</vt:lpstr>
      <vt:lpstr>Tahoma</vt:lpstr>
      <vt:lpstr>Times New Roman</vt:lpstr>
      <vt:lpstr>Wingdings</vt:lpstr>
      <vt:lpstr>Prezentace_MU_CZ</vt:lpstr>
      <vt:lpstr>Uživatel počítačové sítě</vt:lpstr>
      <vt:lpstr>Organizace kurzu</vt:lpstr>
      <vt:lpstr>Osnova</vt:lpstr>
      <vt:lpstr>Data a jejich objem</vt:lpstr>
      <vt:lpstr>Počítačová síť</vt:lpstr>
      <vt:lpstr>Propojení lokálních sítí</vt:lpstr>
      <vt:lpstr>Identifikace PC v síti</vt:lpstr>
      <vt:lpstr>IP adresa</vt:lpstr>
      <vt:lpstr>IP adresa</vt:lpstr>
      <vt:lpstr>Neveřejné IP adresy 192.168.*.*</vt:lpstr>
      <vt:lpstr>Fyzické připojení PC do sítě</vt:lpstr>
      <vt:lpstr>Kabelová televize</vt:lpstr>
      <vt:lpstr>Rychlost připojení v pevných optických sítích</vt:lpstr>
      <vt:lpstr>Telefonní linka</vt:lpstr>
      <vt:lpstr>xDSL připojení - rychlost</vt:lpstr>
      <vt:lpstr>WiFi-připojení</vt:lpstr>
      <vt:lpstr>Wi-Fi připojení - rychlost</vt:lpstr>
      <vt:lpstr>Mobilní připojení</vt:lpstr>
      <vt:lpstr>Mobilní připojení - rychlost</vt:lpstr>
      <vt:lpstr>Rychlost připojení přes GSM</vt:lpstr>
      <vt:lpstr>LTE pokrytí</vt:lpstr>
      <vt:lpstr>Výběr připojení k internetu</vt:lpstr>
      <vt:lpstr>Vzájemná komunikace počítačů v síti</vt:lpstr>
      <vt:lpstr>Síťové služby</vt:lpstr>
      <vt:lpstr>Služba DHCP</vt:lpstr>
      <vt:lpstr>DNS služba </vt:lpstr>
      <vt:lpstr>Webové stránky HTTP(S)</vt:lpstr>
      <vt:lpstr>HTTP x HTTPS</vt:lpstr>
      <vt:lpstr>COOKIES</vt:lpstr>
      <vt:lpstr>Odstranění uložených cookies</vt:lpstr>
      <vt:lpstr>Emailové služby</vt:lpstr>
      <vt:lpstr>Email přes webové rozhraní</vt:lpstr>
      <vt:lpstr>Služby POP3 a IMAP</vt:lpstr>
      <vt:lpstr>Odesílání pošty služba SMTP</vt:lpstr>
      <vt:lpstr>VPN (Virtual private network)</vt:lpstr>
      <vt:lpstr>VPN MU</vt:lpstr>
      <vt:lpstr>Bezpečnostní zásady při práci s PC</vt:lpstr>
      <vt:lpstr>Co nám hrozí?</vt:lpstr>
      <vt:lpstr>Co nám hrozí?</vt:lpstr>
      <vt:lpstr>Úvod – jak se bránit?</vt:lpstr>
      <vt:lpstr>Bezpečnost E-mailu</vt:lpstr>
      <vt:lpstr>Bezpečnost E-mailu</vt:lpstr>
      <vt:lpstr>Příklad zavirovaného emailu</vt:lpstr>
      <vt:lpstr>Fishing</vt:lpstr>
      <vt:lpstr>Instant Messaging (Skype, Jabber, ICQ)</vt:lpstr>
      <vt:lpstr>Cloudové služby (OneDrive, Google Disk,… )</vt:lpstr>
      <vt:lpstr>Sociální sítě</vt:lpstr>
      <vt:lpstr>Antivirus a antispyware</vt:lpstr>
      <vt:lpstr>Přístupová hesla</vt:lpstr>
      <vt:lpstr>Přístupová hesla – správce hesel</vt:lpstr>
      <vt:lpstr>Zabezpečení domácí sítě</vt:lpstr>
      <vt:lpstr>Zabezpečení domácí sítě</vt:lpstr>
      <vt:lpstr>Mobilní zařízení</vt:lpstr>
      <vt:lpstr>Obyčejné x chytré telefony</vt:lpstr>
      <vt:lpstr>Tablety</vt:lpstr>
      <vt:lpstr>Kompatibilita</vt:lpstr>
      <vt:lpstr>Internet v mobilních zařízeních</vt:lpstr>
      <vt:lpstr>Bezpečnost mobilních zařízení</vt:lpstr>
      <vt:lpstr>Bezpečnost mobilních zařízení</vt:lpstr>
      <vt:lpstr>Šifrování a elektronický podpis</vt:lpstr>
      <vt:lpstr>Šifrování</vt:lpstr>
      <vt:lpstr>Typy šifrování</vt:lpstr>
      <vt:lpstr>Asymetrické šifrování</vt:lpstr>
      <vt:lpstr>Elektronický podpis</vt:lpstr>
      <vt:lpstr>Prezentace aplikace PowerPoint</vt:lpstr>
      <vt:lpstr>Prezentace aplikace PowerPoint</vt:lpstr>
      <vt:lpstr>Digitální certifikát</vt:lpstr>
      <vt:lpstr>Kvalifikovaný x komerční certifikát  </vt:lpstr>
      <vt:lpstr>Digitální certifikát – jak získat prakticky</vt:lpstr>
      <vt:lpstr>Elektronický podpis a eIDAS</vt:lpstr>
      <vt:lpstr>Elektronické časové razítko</vt:lpstr>
      <vt:lpstr>Elektronické podpisy v praxi</vt:lpstr>
      <vt:lpstr>Šifrovaný email</vt:lpstr>
      <vt:lpstr>Další odkazy</vt:lpstr>
      <vt:lpstr>Prezentace aplikace PowerPoint</vt:lpstr>
      <vt:lpstr>Bezpečnostní úroveň prokázání elektronické identity</vt:lpstr>
      <vt:lpstr>Prezentace aplikace PowerPoint</vt:lpstr>
      <vt:lpstr>Prezentace aplikace PowerPoint</vt:lpstr>
      <vt:lpstr>Kde lze použít elektronický podpis</vt:lpstr>
      <vt:lpstr>Český E-government</vt:lpstr>
      <vt:lpstr>Datové schránky</vt:lpstr>
      <vt:lpstr>Základní registry</vt:lpstr>
      <vt:lpstr>Elektronický občanský průkaz</vt:lpstr>
      <vt:lpstr>Portál občana</vt:lpstr>
      <vt:lpstr>Elektronické zdravotnictví</vt:lpstr>
      <vt:lpstr>Telemedicína</vt:lpstr>
      <vt:lpstr>Rozvoj telemedicíny</vt:lpstr>
      <vt:lpstr>Případy pro telemedicínu</vt:lpstr>
      <vt:lpstr>Aktuální stav v ČR</vt:lpstr>
      <vt:lpstr>Národní registr zdravotnických pracovníků</vt:lpstr>
      <vt:lpstr>E-recept</vt:lpstr>
      <vt:lpstr>Výměna klinických dat v ČR</vt:lpstr>
      <vt:lpstr>Mezistátní výměna dat</vt:lpstr>
      <vt:lpstr>Datové zdroje ve zdravotnictví</vt:lpstr>
      <vt:lpstr>Národní zdravotní registry</vt:lpstr>
      <vt:lpstr>Struktura dat</vt:lpstr>
      <vt:lpstr>Struktura dat</vt:lpstr>
      <vt:lpstr>MKN 10 </vt:lpstr>
      <vt:lpstr>Klasifikace v onkologii</vt:lpstr>
      <vt:lpstr>DASTA</vt:lpstr>
      <vt:lpstr>DASTA verze 3</vt:lpstr>
      <vt:lpstr>DASTA verze 4</vt:lpstr>
      <vt:lpstr>DASTA - omezení</vt:lpstr>
      <vt:lpstr>HL7</vt:lpstr>
      <vt:lpstr>CDA</vt:lpstr>
      <vt:lpstr>SNOMED</vt:lpstr>
      <vt:lpstr>SNOMED</vt:lpstr>
      <vt:lpstr>Internet věcí (IoT)</vt:lpstr>
      <vt:lpstr>IoT – síťové technologie</vt:lpstr>
      <vt:lpstr>Směry IoT</vt:lpstr>
      <vt:lpstr>Uživatelský IoT</vt:lpstr>
      <vt:lpstr>Aplikace uživatelského IoT</vt:lpstr>
      <vt:lpstr>Průmyslový IoT</vt:lpstr>
      <vt:lpstr>Aplikace průmyslového IoT</vt:lpstr>
      <vt:lpstr>mHEALTH</vt:lpstr>
      <vt:lpstr>MySignals Sensor Platform</vt:lpstr>
      <vt:lpstr>MySignals Sensor Platform</vt:lpstr>
      <vt:lpstr>MySignals Sensor Platform</vt:lpstr>
      <vt:lpstr>MySignals Sensor Platform</vt:lpstr>
      <vt:lpstr>E-Hospital (case study)</vt:lpstr>
      <vt:lpstr>Požadavky na IoT</vt:lpstr>
      <vt:lpstr>Test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gregor</dc:creator>
  <cp:lastModifiedBy>Daniel Klimes</cp:lastModifiedBy>
  <cp:revision>71</cp:revision>
  <cp:lastPrinted>1601-01-01T00:00:00Z</cp:lastPrinted>
  <dcterms:created xsi:type="dcterms:W3CDTF">2018-11-22T13:20:01Z</dcterms:created>
  <dcterms:modified xsi:type="dcterms:W3CDTF">2020-02-01T12:57:39Z</dcterms:modified>
</cp:coreProperties>
</file>