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55"/>
  </p:notesMasterIdLst>
  <p:handoutMasterIdLst>
    <p:handoutMasterId r:id="rId56"/>
  </p:handoutMasterIdLst>
  <p:sldIdLst>
    <p:sldId id="256" r:id="rId3"/>
    <p:sldId id="265" r:id="rId4"/>
    <p:sldId id="266" r:id="rId5"/>
    <p:sldId id="31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75" r:id="rId22"/>
    <p:sldId id="283" r:id="rId23"/>
    <p:sldId id="284" r:id="rId24"/>
    <p:sldId id="285" r:id="rId25"/>
    <p:sldId id="286" r:id="rId26"/>
    <p:sldId id="287" r:id="rId27"/>
    <p:sldId id="288" r:id="rId28"/>
    <p:sldId id="290" r:id="rId29"/>
    <p:sldId id="291" r:id="rId30"/>
    <p:sldId id="292" r:id="rId31"/>
    <p:sldId id="293" r:id="rId32"/>
    <p:sldId id="295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7" r:id="rId48"/>
    <p:sldId id="311" r:id="rId49"/>
    <p:sldId id="318" r:id="rId50"/>
    <p:sldId id="313" r:id="rId51"/>
    <p:sldId id="314" r:id="rId52"/>
    <p:sldId id="315" r:id="rId53"/>
    <p:sldId id="312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7" autoAdjust="0"/>
    <p:restoredTop sz="86410"/>
  </p:normalViewPr>
  <p:slideViewPr>
    <p:cSldViewPr>
      <p:cViewPr>
        <p:scale>
          <a:sx n="100" d="100"/>
          <a:sy n="100" d="100"/>
        </p:scale>
        <p:origin x="-1944" y="-42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7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8C2B-0E51-49F1-BE58-7B6C0DF73D99}" type="datetime1">
              <a:rPr lang="en-US" smtClean="0"/>
              <a:t>11/5/2019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598-394A-4D98-911E-2623520C210C}" type="datetime1">
              <a:rPr lang="en-US" smtClean="0"/>
              <a:t>11/5/2019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C0B4-45D3-43AD-A5C7-9E902DDF157C}" type="datetime1">
              <a:rPr lang="en-US" smtClean="0"/>
              <a:t>11/5/2019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7CA4-B7A6-4EB9-A2E4-54B6B0AD0C51}" type="datetime1">
              <a:rPr lang="en-US" smtClean="0"/>
              <a:t>11/5/2019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6F61-0E71-43FB-A2D8-C279506EA6F6}" type="datetime1">
              <a:rPr lang="en-US" smtClean="0"/>
              <a:t>11/5/2019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6E43-9F87-41EF-BB47-778B8CE08FDB}" type="datetime1">
              <a:rPr lang="en-US" smtClean="0"/>
              <a:t>11/5/2019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F36-704D-4B25-BBB4-5E5F1D6FC7AD}" type="datetime1">
              <a:rPr lang="en-US" smtClean="0"/>
              <a:t>11/5/2019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DC06FBB8-9762-4B18-AF73-6C563F451229}" type="datetime1">
              <a:rPr lang="en-US" smtClean="0"/>
              <a:t>11/5/2019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Vznik, změny a ukončení pracovněprávního vztahu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právo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A5919BF-C4CC-46CA-80BA-DD023ECB602F}"/>
              </a:ext>
            </a:extLst>
          </p:cNvPr>
          <p:cNvSpPr txBox="1"/>
          <p:nvPr/>
        </p:nvSpPr>
        <p:spPr>
          <a:xfrm>
            <a:off x="5867455" y="62373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Mgr. Petra Lančová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C16131C-3E0B-4EFB-89D2-84BBC52E4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Zkušební doba </a:t>
            </a:r>
            <a:r>
              <a:rPr lang="cs-CZ" sz="2000" b="1" dirty="0"/>
              <a:t>může</a:t>
            </a:r>
            <a:r>
              <a:rPr lang="cs-CZ" sz="2000" dirty="0"/>
              <a:t> být sjednána</a:t>
            </a:r>
            <a:endParaRPr lang="cs-CZ" sz="2000" b="1" dirty="0"/>
          </a:p>
          <a:p>
            <a:pPr lvl="2" algn="just"/>
            <a:r>
              <a:rPr lang="cs-CZ" sz="1600" dirty="0"/>
              <a:t>3 měsíce po sobě jdoucí ode dne vzniku pracovního poměru,</a:t>
            </a:r>
          </a:p>
          <a:p>
            <a:pPr lvl="2" algn="just"/>
            <a:r>
              <a:rPr lang="cs-CZ" sz="1600" dirty="0"/>
              <a:t>6 měsíců po sobě jdoucích ode dne vzniku pracovního poměru u vedoucího zaměstnance.</a:t>
            </a:r>
          </a:p>
          <a:p>
            <a:pPr marL="0" indent="0" algn="just">
              <a:buNone/>
            </a:pPr>
            <a:r>
              <a:rPr lang="cs-CZ" sz="2000" b="1" dirty="0"/>
              <a:t>	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možné sjednat rovněž v souvislosti se jmenováním na vedoucí pracovní místo 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/>
              <a:t>sjednat </a:t>
            </a:r>
            <a:r>
              <a:rPr lang="cs-CZ" sz="2000" b="1" u="sng" dirty="0"/>
              <a:t>nejpozději</a:t>
            </a:r>
            <a:r>
              <a:rPr lang="cs-CZ" sz="2000" dirty="0"/>
              <a:t> v den, který byl sjednán jako den nástupu do práce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nesmí být dodatečně prodlužována</a:t>
            </a:r>
          </a:p>
          <a:p>
            <a:pPr algn="just"/>
            <a:r>
              <a:rPr lang="cs-CZ" sz="2000" dirty="0"/>
              <a:t>nesmí být sjednána delší, než je polovina sjednané doby trvání pracovního poměru</a:t>
            </a:r>
          </a:p>
          <a:p>
            <a:pPr algn="just"/>
            <a:r>
              <a:rPr lang="cs-CZ" sz="2000" dirty="0"/>
              <a:t>musí být sjednána </a:t>
            </a:r>
            <a:r>
              <a:rPr lang="cs-CZ" sz="2000" b="1" dirty="0"/>
              <a:t>písemně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– zkušební doba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F19DE2D-0007-4A1C-AFF8-57E3E2187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97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nejpozději do 1 měsíce od vzniku pracovního poměru</a:t>
            </a:r>
          </a:p>
          <a:p>
            <a:pPr algn="just"/>
            <a:r>
              <a:rPr lang="cs-CZ" sz="2000" dirty="0"/>
              <a:t>platí i o změnách těchto údajů</a:t>
            </a:r>
          </a:p>
          <a:p>
            <a:pPr algn="just"/>
            <a:r>
              <a:rPr lang="cs-CZ" sz="2000" b="1" dirty="0"/>
              <a:t>Informace musí obsahovat: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Jméno a příjmení zaměstnance a název a sídlo zaměstnavatele, je-li právnickou osobou, nebo jméno, popřípadě jména a příjmení a adresu zaměstnavatele, je-li fyzickou osobou,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bližší označení druhu a místa výkonu práce,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délce dovolené, popřípadě uvedení způsobu určování dovolené,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výpovědních dobách,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týdenní pracovní době a jejím rozvržení,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mzdě nebo platu a způsobu odměňování, splatnosti mzdy nebo platu, termínu výplaty mzdy nebo platu, místu a způsobu vyplácení mzdy nebo platu,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kolektivních smlouvách, které upravují pracovní podmínky zaměstnance, a označení smluvních stran těchto kolektivních smluv.</a:t>
            </a:r>
          </a:p>
          <a:p>
            <a:pPr algn="just"/>
            <a:r>
              <a:rPr lang="cs-CZ" sz="2000" dirty="0"/>
              <a:t>Seznámit s pracovním řádem, BOZP, kolektivní smlouva a vnitřní předpisy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ADCD5E9-6F01-42CC-8C53-D19BC3D26C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50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Od </a:t>
            </a:r>
            <a:r>
              <a:rPr lang="cs-CZ" sz="2000" b="1" dirty="0"/>
              <a:t>vzniku</a:t>
            </a:r>
            <a:r>
              <a:rPr lang="cs-CZ" sz="2000" dirty="0"/>
              <a:t> pracovního poměru je zaměstnavatel:</a:t>
            </a:r>
          </a:p>
          <a:p>
            <a:pPr algn="just"/>
            <a:r>
              <a:rPr lang="cs-CZ" sz="2000" dirty="0"/>
              <a:t>povinen přidělovat zaměstnanci práci podle pracovní smlouvy</a:t>
            </a:r>
          </a:p>
          <a:p>
            <a:pPr algn="just"/>
            <a:r>
              <a:rPr lang="cs-CZ" sz="2000" dirty="0"/>
              <a:t>platit mu za vykonanou práci mzdu nebo plat</a:t>
            </a:r>
          </a:p>
          <a:p>
            <a:pPr algn="just"/>
            <a:r>
              <a:rPr lang="cs-CZ" sz="2000" dirty="0"/>
              <a:t>vytvářet podmínky pro plnění jeho pracovních úkolů</a:t>
            </a:r>
          </a:p>
          <a:p>
            <a:pPr algn="just"/>
            <a:r>
              <a:rPr lang="cs-CZ" sz="2000" dirty="0"/>
              <a:t>dodržovat ostatní pracovní podmínky stanovené právními předpisy, smlouvou nebo stanovené vnitřním předpisem.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Od </a:t>
            </a:r>
            <a:r>
              <a:rPr lang="cs-CZ" sz="2000" b="1" dirty="0"/>
              <a:t>vzniku</a:t>
            </a:r>
            <a:r>
              <a:rPr lang="cs-CZ" sz="2000" dirty="0"/>
              <a:t> pracovního poměru je zaměstnavatel:</a:t>
            </a:r>
          </a:p>
          <a:p>
            <a:pPr algn="just"/>
            <a:r>
              <a:rPr lang="cs-CZ" sz="2000" dirty="0"/>
              <a:t>podle pokynů zaměstnavatele konat osobně práce </a:t>
            </a:r>
          </a:p>
          <a:p>
            <a:pPr algn="just"/>
            <a:r>
              <a:rPr lang="cs-CZ" sz="2000" dirty="0"/>
              <a:t>podle pracovní smlouvy</a:t>
            </a:r>
          </a:p>
          <a:p>
            <a:pPr algn="just"/>
            <a:r>
              <a:rPr lang="cs-CZ" sz="2000" dirty="0"/>
              <a:t>v rozvržené týdenní pracovní době</a:t>
            </a:r>
          </a:p>
          <a:p>
            <a:pPr algn="just"/>
            <a:r>
              <a:rPr lang="cs-CZ" sz="2000" dirty="0"/>
              <a:t>dodržovat povinnosti, které mu vyplývají z pracovního poměru.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vyplývající z PP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659DD7F-62CD-4F18-A09C-ACB3FB7B49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48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Obsah pracovního poměru je možné změnit jen tehdy, </a:t>
            </a:r>
            <a:r>
              <a:rPr lang="cs-CZ" sz="2000" b="1" dirty="0"/>
              <a:t>dohodnou-li se </a:t>
            </a:r>
            <a:r>
              <a:rPr lang="cs-CZ" sz="2000" dirty="0"/>
              <a:t>zaměstnavatel a zaměstnanec na jeho změně.</a:t>
            </a:r>
          </a:p>
          <a:p>
            <a:pPr lvl="2" algn="just"/>
            <a:r>
              <a:rPr lang="cs-CZ" sz="1600" dirty="0"/>
              <a:t>Změnou je také jmenování na vedoucí místo</a:t>
            </a:r>
          </a:p>
          <a:p>
            <a:pPr marL="914400" lvl="2" indent="0" algn="just">
              <a:buNone/>
            </a:pPr>
            <a:endParaRPr lang="cs-CZ" sz="1600" dirty="0"/>
          </a:p>
          <a:p>
            <a:pPr algn="just"/>
            <a:r>
              <a:rPr lang="cs-CZ" sz="2000" dirty="0"/>
              <a:t>Konat práce jiného druhu nebo v jiném místě, než byly sjednány v pracovní smlouvě – pouze kde to zákon ukládá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D81013B-4460-4414-8CD7-6237CE17F8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50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Povinnost zaměstnavatele:</a:t>
            </a:r>
          </a:p>
          <a:p>
            <a:pPr lvl="2" algn="just"/>
            <a:r>
              <a:rPr lang="cs-CZ" sz="1600" dirty="0"/>
              <a:t>zdravotní stav + lékařský posudek (dlouhodobá ztráta způsobilosti)</a:t>
            </a:r>
          </a:p>
          <a:p>
            <a:pPr lvl="2" algn="just"/>
            <a:r>
              <a:rPr lang="cs-CZ" sz="1600" dirty="0"/>
              <a:t>pracovní úraz + lékařský posudek</a:t>
            </a:r>
          </a:p>
          <a:p>
            <a:pPr lvl="2" algn="just"/>
            <a:r>
              <a:rPr lang="cs-CZ" sz="1600" dirty="0"/>
              <a:t>těhotná/kojící/9m po porodu + práce pro ně nevhodně/posudek</a:t>
            </a:r>
          </a:p>
          <a:p>
            <a:pPr lvl="2" algn="just"/>
            <a:r>
              <a:rPr lang="cs-CZ" sz="1600" dirty="0"/>
              <a:t>infekce + posudek/KHS</a:t>
            </a:r>
          </a:p>
          <a:p>
            <a:pPr lvl="2" algn="just"/>
            <a:r>
              <a:rPr lang="cs-CZ" sz="1600" dirty="0"/>
              <a:t>rozhodnutí soudu/správního orgánu</a:t>
            </a:r>
          </a:p>
          <a:p>
            <a:pPr lvl="2" algn="just"/>
            <a:r>
              <a:rPr lang="cs-CZ" sz="1600" dirty="0"/>
              <a:t>nezpůsobilý pro noční práce + posudek</a:t>
            </a:r>
          </a:p>
          <a:p>
            <a:pPr lvl="2" algn="just"/>
            <a:r>
              <a:rPr lang="cs-CZ" sz="1600" dirty="0"/>
              <a:t>těhotná/kojící/9m po porodu – </a:t>
            </a:r>
            <a:r>
              <a:rPr lang="cs-CZ" sz="1600" b="1" dirty="0"/>
              <a:t>pokud o to požádá</a:t>
            </a:r>
          </a:p>
          <a:p>
            <a:pPr marL="914400" lvl="2" indent="0" algn="just">
              <a:buNone/>
            </a:pPr>
            <a:endParaRPr lang="cs-CZ" sz="1600" b="1" dirty="0"/>
          </a:p>
          <a:p>
            <a:pPr algn="just"/>
            <a:r>
              <a:rPr lang="cs-CZ" sz="2000" dirty="0"/>
              <a:t>Možnost zaměstnavatele:</a:t>
            </a:r>
          </a:p>
          <a:p>
            <a:pPr lvl="2" algn="just"/>
            <a:endParaRPr lang="cs-CZ" sz="1600" dirty="0"/>
          </a:p>
          <a:p>
            <a:pPr lvl="2" algn="just"/>
            <a:r>
              <a:rPr lang="cs-CZ" sz="1600" dirty="0"/>
              <a:t>dal-li zaměstnanci výpověď z důvodů uvedených v § 52 písm. f) a g) (porušování)</a:t>
            </a:r>
          </a:p>
          <a:p>
            <a:pPr lvl="2" algn="just"/>
            <a:r>
              <a:rPr lang="cs-CZ" sz="1600" dirty="0"/>
              <a:t>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2" algn="just"/>
            <a:r>
              <a:rPr lang="cs-CZ" sz="1600" dirty="0"/>
              <a:t>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pPr lvl="2" algn="just"/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na jinou práci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CE9D044-F5DD-49F4-901C-E69DF9D52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Pokud nelze v rámci smlouvy, může i na jiný druh práce – </a:t>
            </a:r>
            <a:r>
              <a:rPr lang="cs-CZ" sz="2000" b="1" dirty="0"/>
              <a:t>i kdyby zaměstnanec nesouhlasil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I bez souhlasu – na nezbytnou dobu při mimořádných událostech (např. živelné katastrofy)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Povinnost přihlížet k tomu, aby byla práce pro zaměstnance vhodná (zdravotní stav, schopnosti, pokud možno i kvalifikace)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Povinnost </a:t>
            </a:r>
            <a:r>
              <a:rPr lang="cs-CZ" sz="2000" b="1" dirty="0"/>
              <a:t>předem </a:t>
            </a:r>
            <a:r>
              <a:rPr lang="cs-CZ" sz="2000" b="1" u="sng" dirty="0"/>
              <a:t>projednat</a:t>
            </a:r>
            <a:r>
              <a:rPr lang="cs-CZ" sz="2000" b="1" dirty="0"/>
              <a:t> </a:t>
            </a:r>
            <a:r>
              <a:rPr lang="cs-CZ" sz="2000" dirty="0"/>
              <a:t>se zaměstnancem důvod převedení na jinou práci a dobu, po kterou má převedení trvat</a:t>
            </a:r>
            <a:endParaRPr lang="cs-CZ" sz="1600" dirty="0"/>
          </a:p>
          <a:p>
            <a:pPr lvl="2" algn="just"/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na jinou práci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6FCF3C2-EB6A-4756-954D-3C52B302B3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05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cestou se rozumí časově omezené vyslání zaměstnance zaměstnavatelem k výkonu práce </a:t>
            </a:r>
            <a:r>
              <a:rPr lang="cs-CZ" sz="2000" b="1" dirty="0"/>
              <a:t>mimo sjednané místo výkonu práce</a:t>
            </a:r>
            <a:r>
              <a:rPr lang="cs-CZ" sz="2000" dirty="0"/>
              <a:t>. 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nutná </a:t>
            </a:r>
            <a:r>
              <a:rPr lang="cs-CZ" sz="2000" b="1" u="sng" dirty="0"/>
              <a:t>dohoda</a:t>
            </a:r>
            <a:r>
              <a:rPr lang="cs-CZ" sz="2000" dirty="0"/>
              <a:t> se zaměstnancem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koná práci podle pokynů vedoucího zaměstnance, který ho na pracovní cestu vyslal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Pracovní cesta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D53818A-CCE8-4075-B565-EC2DEBE76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4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Přeložit zaměstnance k výkonu práce do jiného místa, než bylo sjednáno v pracovní smlouvě, je možné pouze:</a:t>
            </a:r>
          </a:p>
          <a:p>
            <a:pPr lvl="2" algn="just"/>
            <a:r>
              <a:rPr lang="cs-CZ" sz="2000" dirty="0"/>
              <a:t>s jeho souhlasem</a:t>
            </a:r>
          </a:p>
          <a:p>
            <a:pPr lvl="2" algn="just"/>
            <a:r>
              <a:rPr lang="cs-CZ" sz="2000" dirty="0"/>
              <a:t>v rámci zaměstnavatele</a:t>
            </a:r>
          </a:p>
          <a:p>
            <a:pPr lvl="2" algn="just"/>
            <a:r>
              <a:rPr lang="cs-CZ" sz="2000" dirty="0"/>
              <a:t>pokud to nezbytně vyžaduje jeho provozní potřeba.</a:t>
            </a:r>
          </a:p>
          <a:p>
            <a:pPr marL="914400" lvl="2" indent="0" algn="just">
              <a:buNone/>
            </a:pP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Přeložení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A91AA17-A242-4F73-B3CB-8ABEBDE5E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09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dočasném přidělení zaměstnance k jinému zaměstnavateli </a:t>
            </a:r>
          </a:p>
          <a:p>
            <a:pPr algn="just"/>
            <a:r>
              <a:rPr lang="cs-CZ" sz="2000" dirty="0"/>
              <a:t>nejdříve po uplynutí 6 měsíců ode dne vzniku pracovního poměru</a:t>
            </a:r>
          </a:p>
          <a:p>
            <a:pPr algn="just"/>
            <a:r>
              <a:rPr lang="cs-CZ" sz="2000" dirty="0"/>
              <a:t>za dočasné přidělení zaměstnance k jinému zaměstnavateli nesmí být poskytována úplata</a:t>
            </a:r>
          </a:p>
          <a:p>
            <a:pPr algn="just"/>
            <a:r>
              <a:rPr lang="cs-CZ" sz="2000" dirty="0"/>
              <a:t>Po dobu dočasného přidělení poskytuje zaměstnanci </a:t>
            </a:r>
            <a:r>
              <a:rPr lang="cs-CZ" sz="2000" b="1" dirty="0"/>
              <a:t>mzdu nebo plat</a:t>
            </a:r>
            <a:r>
              <a:rPr lang="cs-CZ" sz="2000" dirty="0"/>
              <a:t>, popřípadě též cestovní náhrady zaměstnavatel, </a:t>
            </a:r>
            <a:r>
              <a:rPr lang="cs-CZ" sz="2000" b="1" dirty="0"/>
              <a:t>který zaměstnance dočasně přidělil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Pracovní a mzdové nebo platové podmínky zaměstnance dočasně přiděleného k jinému zaměstnavateli </a:t>
            </a:r>
            <a:r>
              <a:rPr lang="cs-CZ" sz="2000" b="1" dirty="0"/>
              <a:t>nesmějí být horší</a:t>
            </a:r>
            <a:r>
              <a:rPr lang="cs-CZ" sz="2000" dirty="0"/>
              <a:t>, než jsou nebo by byly podmínky srovnatelného zaměstnance zaměstnavatele, k němuž je zaměstnanec dočasně přidělen.</a:t>
            </a:r>
          </a:p>
          <a:p>
            <a:pPr algn="just"/>
            <a:r>
              <a:rPr lang="cs-CZ" sz="2000" b="1" dirty="0"/>
              <a:t>nepoužije se v případech prohlubování nebo zvyšování kvalifikace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Dočasné přidělení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0262D88-F125-4D96-A09E-E54FCF791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99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100" dirty="0"/>
              <a:t>Odpadnou-li důvody, pro které byl zaměstnanec převeden na jinou práci nebo byl přeložen do jiného místa, než bylo sjednáno, nebo uplynula-li doba, na kterou byla tato změna sjednána, zaměstnavatel je povinen </a:t>
            </a:r>
            <a:r>
              <a:rPr lang="cs-CZ" sz="2100" b="1" dirty="0"/>
              <a:t>zařadit zaměstnance podle pracovní smlouvy</a:t>
            </a:r>
            <a:r>
              <a:rPr lang="cs-CZ" sz="2100" dirty="0"/>
              <a:t>, nedohodne-li se s ním na změně pracovní smlouvy.</a:t>
            </a:r>
          </a:p>
          <a:p>
            <a:pPr marL="0" indent="0" algn="just">
              <a:buNone/>
            </a:pPr>
            <a:endParaRPr lang="cs-CZ" sz="2100" dirty="0"/>
          </a:p>
          <a:p>
            <a:pPr algn="just"/>
            <a:r>
              <a:rPr lang="cs-CZ" sz="2100" dirty="0"/>
              <a:t>Jestliže zaměstnavatel zaměstnance převádí na jinou práci, než odpovídá pracovní smlouvě, a zaměstnanec s takovým opatřením nesouhlasí, může jej zaměstnavatel převést </a:t>
            </a:r>
            <a:r>
              <a:rPr lang="cs-CZ" sz="2100" b="1" dirty="0"/>
              <a:t>jen po </a:t>
            </a:r>
            <a:r>
              <a:rPr lang="cs-CZ" sz="2100" b="1" u="sng" dirty="0"/>
              <a:t>projednání</a:t>
            </a:r>
            <a:r>
              <a:rPr lang="cs-CZ" sz="2100" b="1" dirty="0"/>
              <a:t> s odborovou organizací</a:t>
            </a:r>
            <a:r>
              <a:rPr lang="cs-CZ" sz="2100" dirty="0"/>
              <a:t>. </a:t>
            </a:r>
          </a:p>
          <a:p>
            <a:pPr lvl="2" algn="just"/>
            <a:r>
              <a:rPr lang="cs-CZ" sz="2100" dirty="0"/>
              <a:t>Není třeba, pokud na méně než 21 dní</a:t>
            </a:r>
          </a:p>
          <a:p>
            <a:pPr marL="914400" lvl="2" indent="0" algn="just">
              <a:buNone/>
            </a:pPr>
            <a:endParaRPr lang="cs-CZ" sz="2100" dirty="0"/>
          </a:p>
          <a:p>
            <a:pPr algn="just"/>
            <a:r>
              <a:rPr lang="cs-CZ" sz="2100" dirty="0"/>
              <a:t>Nastoupí-li zaměstnanec </a:t>
            </a:r>
            <a:r>
              <a:rPr lang="cs-CZ" sz="2100" b="1" dirty="0"/>
              <a:t>po skončení výkonu veřejné funkce </a:t>
            </a:r>
            <a:r>
              <a:rPr lang="cs-CZ" sz="2100" dirty="0"/>
              <a:t>nebo </a:t>
            </a:r>
            <a:r>
              <a:rPr lang="cs-CZ" sz="2100" b="1" dirty="0"/>
              <a:t>činnosti pro odborovou organizac</a:t>
            </a:r>
            <a:r>
              <a:rPr lang="cs-CZ" sz="2100" dirty="0"/>
              <a:t>i, pro kterou byl uvolněn v rozsahu pracovní doby, nebo po skončení vojenského cvičení nebo služby v operačním nasazení nebo zaměstnankyně </a:t>
            </a:r>
            <a:r>
              <a:rPr lang="cs-CZ" sz="2100" b="1" dirty="0"/>
              <a:t>po skončení mateřské dovolené nebo zaměstnanec po skončení rodičovské dovolené</a:t>
            </a:r>
            <a:r>
              <a:rPr lang="cs-CZ" sz="2100" dirty="0"/>
              <a:t> v rozsahu doby, po kterou je zaměstnankyně oprávněna čerpat mateřskou dovolenou, nebo </a:t>
            </a:r>
            <a:r>
              <a:rPr lang="cs-CZ" sz="2100" b="1" dirty="0"/>
              <a:t>po skončení doby poskytování dlouhodobé péče </a:t>
            </a:r>
            <a:r>
              <a:rPr lang="cs-CZ" sz="2100" dirty="0"/>
              <a:t>v případech podle zákona o nemocenském pojištění se souhlasem zaměstnavatele podle § 191a, nebo </a:t>
            </a:r>
            <a:r>
              <a:rPr lang="cs-CZ" sz="2100" b="1" dirty="0"/>
              <a:t>po skončení doby ošetřování dítěte </a:t>
            </a:r>
            <a:r>
              <a:rPr lang="cs-CZ" sz="2100" dirty="0"/>
              <a:t>mladšího než 10 let nebo jiného člena domácnosti v případech podle zákona o nemocenském pojištění a doby péče o dítě mladší než 10 let z důvodů stanovených zákonem o nemocenském pojištění, do práce, anebo nastoupí-li do práce zaměstnanec </a:t>
            </a:r>
            <a:r>
              <a:rPr lang="cs-CZ" sz="2100" b="1" dirty="0"/>
              <a:t>po skončení dočasné pracovní neschopnosti nebo karantény</a:t>
            </a:r>
            <a:r>
              <a:rPr lang="cs-CZ" sz="2100" dirty="0"/>
              <a:t>, </a:t>
            </a:r>
            <a:r>
              <a:rPr lang="cs-CZ" sz="2100" b="1" u="sng" dirty="0"/>
              <a:t>je zaměstnavatel povinen zařadit je na jejich původní práci a pracoviště.</a:t>
            </a:r>
            <a:r>
              <a:rPr lang="cs-CZ" sz="2100" dirty="0"/>
              <a:t> </a:t>
            </a:r>
            <a:r>
              <a:rPr lang="cs-CZ" sz="2100" b="1" dirty="0"/>
              <a:t>Není-li to možné proto, že původní práce odpadla nebo pracoviště bylo zrušeno, je zaměstnavatel </a:t>
            </a:r>
            <a:r>
              <a:rPr lang="cs-CZ" sz="2000" b="1" dirty="0"/>
              <a:t>povinen zařadit je podle pracovní smlouvy.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Společné pro změny PP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6C56410-2BF1-433E-B739-7BDF55FFBA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7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b="1" dirty="0" smtClean="0"/>
              <a:t>Zákon č. 262/2006 Sb., zákoník práce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 smtClean="0"/>
              <a:t>zák</a:t>
            </a:r>
            <a:r>
              <a:rPr lang="cs-CZ" altLang="cs-CZ" sz="1800" dirty="0"/>
              <a:t>. č. 2/1991 Sb., o kolektivním vyjednávání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96/2004 Sb., zákon o nelékařských zdravotnických povoláních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435/2004 Sb., o zaměstnanosti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251/2005 Sb., o inspekci práce 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179/2006 Sb., o ověřování a uznávání výsledků dalšího vzdělávání 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187/2006 Sb., o nemocenském pojištění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309/2006 Sb., o zajištění dalších podmínek bezpečnosti a ochrany zdraví při práci 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GDPR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….a další zákony a prováděcí předpisy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pracovního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07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pracovní poměr trvá po dobu neurčitou, nebyla-li výslovně sjednána doba jeho trvání</a:t>
            </a:r>
          </a:p>
          <a:p>
            <a:pPr algn="just"/>
            <a:r>
              <a:rPr lang="cs-CZ" sz="2000" dirty="0"/>
              <a:t>na dobu určitou mezi týmiž smluvními stranami </a:t>
            </a:r>
            <a:r>
              <a:rPr lang="cs-CZ" sz="2000" b="1" dirty="0"/>
              <a:t>nesmí přesáhnout 3 roky </a:t>
            </a:r>
            <a:r>
              <a:rPr lang="cs-CZ" sz="2000" dirty="0"/>
              <a:t>a ode dne vzniku prvního pracovního poměru na dobu určitou</a:t>
            </a:r>
          </a:p>
          <a:p>
            <a:pPr algn="just"/>
            <a:r>
              <a:rPr lang="cs-CZ" sz="2000" dirty="0"/>
              <a:t>může být opakována </a:t>
            </a:r>
            <a:r>
              <a:rPr lang="cs-CZ" sz="2000" b="1" dirty="0"/>
              <a:t>nejvýše dvakrát</a:t>
            </a:r>
          </a:p>
          <a:p>
            <a:pPr algn="just"/>
            <a:r>
              <a:rPr lang="cs-CZ" sz="2000" dirty="0"/>
              <a:t>za opakování pracovního poměru na dobu určitou se považuje rovněž i jeho </a:t>
            </a:r>
            <a:r>
              <a:rPr lang="cs-CZ" sz="2000" b="1" dirty="0"/>
              <a:t>prodloužení</a:t>
            </a:r>
          </a:p>
          <a:p>
            <a:pPr algn="just"/>
            <a:r>
              <a:rPr lang="cs-CZ" sz="2000" dirty="0"/>
              <a:t>jestliže od skončení předchozího pracovního poměru na dobu určitou uplynula doba 3 let, k předchozímu pracovnímu poměru na dobu určitou mezi týmiž smluvními stranami </a:t>
            </a:r>
            <a:r>
              <a:rPr lang="cs-CZ" sz="2000" b="1" dirty="0"/>
              <a:t>se nepřihlíží</a:t>
            </a:r>
          </a:p>
          <a:p>
            <a:pPr algn="just"/>
            <a:r>
              <a:rPr lang="cs-CZ" sz="2000" dirty="0"/>
              <a:t>vážné provozní důvody nebo důvody spočívající ve zvláštní povaze práce – lze opakovaně na dobu určitou POKUD dohoda s OO stanoví bližší podmínky (vymezení důvodů, pravidla, okruh zaměstnanců, doba na kterou se dohoda uzavírá) – </a:t>
            </a:r>
            <a:r>
              <a:rPr lang="cs-CZ" sz="2000" dirty="0" err="1"/>
              <a:t>mpžné</a:t>
            </a:r>
            <a:r>
              <a:rPr lang="cs-CZ" sz="2000" dirty="0"/>
              <a:t> nahradit </a:t>
            </a:r>
            <a:r>
              <a:rPr lang="cs-CZ" sz="2000" dirty="0" err="1"/>
              <a:t>vnitřím</a:t>
            </a:r>
            <a:r>
              <a:rPr lang="cs-CZ" sz="2000" dirty="0"/>
              <a:t> předpisem, když není OO</a:t>
            </a:r>
          </a:p>
          <a:p>
            <a:pPr algn="just"/>
            <a:r>
              <a:rPr lang="cs-CZ" sz="2000" b="1" dirty="0"/>
              <a:t>Pokud sjedná v rozporu a zaměstnanec oznámí, že trvá na tom, aby ho dále zaměstnával, platí, že se jedná o pracovní poměr na dobu neurčitou. – k soudu možné jen do 2 měsíců ode dne, kdy měl PP skončit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na dobu určitou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78EBB6A-9D42-43D8-939F-A055E50BE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7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Pracovní poměr může být rozvázán </a:t>
            </a:r>
            <a:r>
              <a:rPr lang="cs-CZ" sz="2000" b="1" dirty="0"/>
              <a:t>jen</a:t>
            </a:r>
            <a:r>
              <a:rPr lang="cs-CZ" sz="2000" dirty="0"/>
              <a:t>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pracovního poměru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43608" y="2255416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DOHODOU</a:t>
            </a:r>
          </a:p>
        </p:txBody>
      </p:sp>
      <p:sp>
        <p:nvSpPr>
          <p:cNvPr id="5" name="Obdélník 4"/>
          <p:cNvSpPr/>
          <p:nvPr/>
        </p:nvSpPr>
        <p:spPr>
          <a:xfrm>
            <a:off x="4381128" y="3717032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ZRUŠENÍM VE ZKUŠEBNÍ DOBĚ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3717032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OKAMŽITÝM ZRUŠENÍM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4381128" y="2255416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VÝPOVĚDÍ</a:t>
            </a:r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xmlns="" id="{74E176B6-558D-44AF-A03F-8D386FDA1A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28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Pracovní poměr může dále skončit: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pracovního poměru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371703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SMRTÍ ZAMĚSTNANCE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43608" y="227687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UPLYNUTÍM SJEDNANÉ DOBY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369668" y="227687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CIZINICI – SKONČENÍM POBYTU V ČR, VYHOŠTĚNÍM, SKONČENÍM POVOLENÍ K ZAMĚSTNÁNÍ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10A8774-35EF-4CF9-87F0-EB9A6870EB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47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poměr </a:t>
            </a:r>
            <a:r>
              <a:rPr lang="cs-CZ" sz="2000" b="1" dirty="0"/>
              <a:t>končí sjednaným dnem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musí mít </a:t>
            </a:r>
            <a:r>
              <a:rPr lang="cs-CZ" sz="2000" b="1" dirty="0"/>
              <a:t>písemnou formu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každá smluvní strana musí obdržet jedno vyhotovení dohody o rozvázání pracovního poměru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7049F1F-B4BB-42C2-95A6-FA3525DFB6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79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musí být písemná, jinak se k ní nepřihlíží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zaměstnavatel jen z vyjmenovaných důvodů</a:t>
            </a:r>
          </a:p>
          <a:p>
            <a:pPr lvl="2" algn="just"/>
            <a:r>
              <a:rPr lang="cs-CZ" sz="1600" dirty="0"/>
              <a:t>důvod musí být ve výpovědi vymezen! </a:t>
            </a:r>
          </a:p>
          <a:p>
            <a:pPr lvl="2" algn="just"/>
            <a:r>
              <a:rPr lang="pl-PL" sz="1600" dirty="0"/>
              <a:t>tak, aby jej nebylo možno zaměnit s jiným důvodem</a:t>
            </a:r>
          </a:p>
          <a:p>
            <a:pPr lvl="2" algn="just"/>
            <a:r>
              <a:rPr lang="cs-CZ" sz="1600" dirty="0"/>
              <a:t>nesmí být dodatečně měněn</a:t>
            </a:r>
          </a:p>
          <a:p>
            <a:pPr marL="914400" lvl="2" indent="0" algn="just">
              <a:buNone/>
            </a:pPr>
            <a:endParaRPr lang="cs-CZ" sz="1600" dirty="0"/>
          </a:p>
          <a:p>
            <a:pPr algn="just"/>
            <a:r>
              <a:rPr lang="cs-CZ" sz="2000" dirty="0"/>
              <a:t>zaměstnanec kdykoliv i bez důvodu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výpověď může být odvolána pouze se souhlasem druhé smluvní strany</a:t>
            </a:r>
          </a:p>
          <a:p>
            <a:pPr algn="just"/>
            <a:r>
              <a:rPr lang="cs-CZ" sz="2000" dirty="0"/>
              <a:t>odvolání výpovědi i souhlas s jejím odvoláním musí být písemné</a:t>
            </a:r>
          </a:p>
          <a:p>
            <a:pPr algn="just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C47DA70-ED89-43C3-822B-1E13B45D0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52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pracovní poměr končí uplynutím výpovědní doby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musí být stejná pro zaměstnavatele i zaměstnance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nejméně 2 měsíce (kromě přechodu práv a povinností – končí nejpozději dnem, který předchází dni nabytí účinnosti přechodu práv a povinností z pracovněprávních vztahů  dále)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může být prodloužena ALE výhradně písemnou smlouvou mezi zaměstnancem a zaměstnavatelem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 </a:t>
            </a:r>
            <a:r>
              <a:rPr lang="cs-CZ" sz="2000" b="1" dirty="0"/>
              <a:t>začíná prvním dnem kalendářního měsíce následujícího po doručení </a:t>
            </a:r>
            <a:r>
              <a:rPr lang="cs-CZ" sz="2000" dirty="0"/>
              <a:t>výpovědi a končí uplynutím posledního dne příslušného kalendářního měsíce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Výpovědní doba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1E95FFC-39ED-448F-9C1B-A94220AD7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91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Zaměstnavatel může dát zaměstnanci výpověď </a:t>
            </a:r>
            <a:r>
              <a:rPr lang="cs-CZ" sz="1400" b="1" u="sng" dirty="0"/>
              <a:t>jen</a:t>
            </a:r>
            <a:r>
              <a:rPr lang="cs-CZ" sz="1400" dirty="0"/>
              <a:t> z těchto důvodů: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ruší-li se zaměstnavatel nebo jeho část,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přemísťuje-li se zaměstnavatel nebo jeho část,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stane-li se zaměstnanec nadbytečným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nesmí-li zaměstnanec podle lékařského posudku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pozbyl-li zaměstnanec vzhledem ke svému zdravotnímu stavu podle lékařského posudku dlouhodobě zdravotní způsobilost,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nesplňuje-li zaměstnanec předpoklady stanovené právními předpisy pro výkon sjednané práce nebo nesplňuje-li bez zavinění zaměstnavatele požadavky pro řádný výkon této práce; spočívá-li nesplňování těchto požadavků v neuspokojivých pracovních výsledcích,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jsou-li u zaměstnance dány důvody, pro které by s ním zaměstnavatel mohl okamžitě zrušit pracovní poměr, nebo pro závažné porušení povinnosti 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poruší-li zaměstnanec zvlášť hrubým způsobem jinou povinnost zaměstnance stanovenou v § 301a.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daná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9EA405B-C189-4667-81CB-A4D384A11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45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mají-li za následek, že zaměstnavatel nemá nadále (objektivně vzato) možnost přidělovat zaměstnancům nebo některým z nich práci podle pracovní smlouvy:</a:t>
            </a:r>
          </a:p>
          <a:p>
            <a:pPr lvl="1" algn="just"/>
            <a:r>
              <a:rPr lang="cs-CZ" sz="1600" dirty="0"/>
              <a:t>buď vůbec, nebo v místě, sjednaném jako místo výkonu práce</a:t>
            </a:r>
          </a:p>
          <a:p>
            <a:pPr lvl="1" algn="just"/>
            <a:r>
              <a:rPr lang="cs-CZ" sz="1600" dirty="0"/>
              <a:t>jeden nebo více zaměstnanců se pro něho stalo nadbytečnými, neboť zaměstnavatel má sice možnost přidělovat všem svým zaměstnancům nadále práci podle pracovní smlouvy, avšak práce některého (některých) z nich pro něho nadále není potřebná</a:t>
            </a:r>
          </a:p>
          <a:p>
            <a:pPr algn="just"/>
            <a:r>
              <a:rPr lang="cs-CZ" sz="2000" dirty="0"/>
              <a:t>Fyzická nebo právnická osoba „se ruší“ jako zaměstnavatel vždy, jestliže přestane podnikat – důvod je nepodstatný</a:t>
            </a:r>
          </a:p>
          <a:p>
            <a:pPr algn="just"/>
            <a:r>
              <a:rPr lang="cs-CZ" sz="2000" dirty="0"/>
              <a:t>Přemístění - zcela nebo jen zčásti na jiném místě než dosud</a:t>
            </a:r>
          </a:p>
          <a:p>
            <a:pPr algn="just"/>
            <a:r>
              <a:rPr lang="cs-CZ" sz="2000" dirty="0"/>
              <a:t>Nadbytečnost - zaměstnavateli umožňuje, aby reguloval počet svých zaměstnanců a jejich profesní nebo kvalifikační složení tak, aby zaměstnával jen takový počet zaměstnanců a v takovém profesním nebo kvalifikačním složení, jak to odpovídá jeho potřebám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z organizačních důvodů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B1DAE53-DFBC-4AFE-88BB-E81741614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47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/>
              <a:t>Za splnění VŠECH následujících předpokladů:</a:t>
            </a:r>
          </a:p>
          <a:p>
            <a:pPr algn="just"/>
            <a:r>
              <a:rPr lang="cs-CZ" sz="2000" dirty="0"/>
              <a:t>rozhodnutí o změně úkolů zaměstnavatele, technického vybavení, snížení počtu zaměstnanců za účelem zvýšení efektivnosti práce nebo o jiných organizačních změnách (dále též jen „rozhodnutí o organizačních změnách“),</a:t>
            </a:r>
          </a:p>
          <a:p>
            <a:pPr algn="just"/>
            <a:r>
              <a:rPr lang="cs-CZ" sz="2000" dirty="0"/>
              <a:t>nadbytečnosti zaměstnance, a</a:t>
            </a:r>
          </a:p>
          <a:p>
            <a:pPr algn="just"/>
            <a:r>
              <a:rPr lang="cs-CZ" sz="2000" dirty="0"/>
              <a:t>příčinné souvislosti mezi rozhodnutím o organizačních změnách a nadbytečností zaměstnance.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Výpověď z pracovního poměru pro nadbytečnost podle § 52 písm. c) je třeba </a:t>
            </a:r>
            <a:r>
              <a:rPr lang="cs-CZ" sz="2000" b="1" dirty="0"/>
              <a:t>odlišovat od fikce tohoto výpovědního důvodu</a:t>
            </a:r>
            <a:r>
              <a:rPr lang="cs-CZ" sz="2000" dirty="0"/>
              <a:t>, která je dána, byl-li zaměstnanec odvolán z vedoucího pracovního místa nebo se ho vzdal, neskončil-li pracovní poměr jinak a nemá-li zaměstnavatel pro zaměstnance jinou práci odpovídající jeho zdravotnímu stavu a kvalifikaci nebo odmítl-li zaměstnanec nabídku takové práce.</a:t>
            </a:r>
          </a:p>
          <a:p>
            <a:pPr algn="just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pro nadbytečnost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F00C8C6-68A2-417C-9C5B-C2592F840E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8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Předpoklady pro výkon sjednaného druhu práce stanoví zákon nebo jiné obecně závazné právní předpisy</a:t>
            </a:r>
          </a:p>
          <a:p>
            <a:pPr algn="just"/>
            <a:r>
              <a:rPr lang="cs-CZ" sz="2000" dirty="0"/>
              <a:t>Požadavky na řádný výkon práce vymezuje zaměstnavatel – např. uspokojivé pracovní výsledky zaměstnance</a:t>
            </a:r>
          </a:p>
          <a:p>
            <a:pPr algn="just"/>
            <a:r>
              <a:rPr lang="cs-CZ" sz="2000" dirty="0"/>
              <a:t>Právní význam současně mají jen tehdy, jestliže zaměstnavatel nezavinil, že by byly zaměstnancem nesplnitelné</a:t>
            </a:r>
          </a:p>
          <a:p>
            <a:pPr algn="just"/>
            <a:r>
              <a:rPr lang="cs-CZ" sz="2000" dirty="0"/>
              <a:t>V případě neuspokojivých výsledků NAVÍC - Vyžaduje se, aby zaměstnavatel podal výpověď nejpozději do 12 měsíců ode dne, kdy zaměstnance </a:t>
            </a:r>
            <a:r>
              <a:rPr lang="cs-CZ" sz="2000" b="1" dirty="0"/>
              <a:t>písemně vyzval k odstranění neuspokojivých pracovních </a:t>
            </a:r>
            <a:r>
              <a:rPr lang="cs-CZ" sz="2000" dirty="0"/>
              <a:t>výsledků, jestliže zaměstnanec neuspokojivé pracovní výsledky neodstranil, ačkoli mu k tomu byla poskytnuta přiměřená lhůta. – BEZ VÝZVY NEPLATNÉ – nutné doručit do vlastních rukou</a:t>
            </a:r>
          </a:p>
          <a:p>
            <a:pPr algn="just"/>
            <a:r>
              <a:rPr lang="cs-CZ" sz="2000" dirty="0"/>
              <a:t>Výzva musí výslovně stanovit lhůtu k nápravě, musí být přiměřená – jinak neplatná výpověď</a:t>
            </a:r>
          </a:p>
          <a:p>
            <a:pPr marL="0" indent="0" algn="just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1500" dirty="0"/>
              <a:t>(Jsou-li neuspokojivé pracovní výsledky způsobeny tím, že zaměstnanec svým zaviněním (aspoň nedbalostním) porušuje povinnosti vyplývající z právních předpisů vztahujících se k jím vykonávané práci, nejde o výpovědní důvod podle § 52 písm. f); zaměstnanec může v tomto případě dostat výpověď podle § 52 písm. g).)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Výpověď z důvodu nesplňování předpokladů nebo požadavků pro výkon práce [§ 52 písm. f)]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10AA2CD-CE91-42DD-A742-E8C0D5533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Bef>
                <a:spcPts val="0"/>
              </a:spcBef>
              <a:buNone/>
              <a:defRPr/>
            </a:pPr>
            <a:r>
              <a:rPr lang="cs-CZ" altLang="cs-CZ" sz="2000" dirty="0"/>
              <a:t>Čl.28 - Zaměstnanci mají právo na </a:t>
            </a:r>
            <a:r>
              <a:rPr lang="cs-CZ" altLang="cs-CZ" sz="2000" b="1" dirty="0"/>
              <a:t>spravedlivou odměnu </a:t>
            </a:r>
            <a:r>
              <a:rPr lang="cs-CZ" altLang="cs-CZ" sz="2000" dirty="0"/>
              <a:t>za práci a na </a:t>
            </a:r>
            <a:r>
              <a:rPr lang="cs-CZ" altLang="cs-CZ" sz="2000" b="1" dirty="0"/>
              <a:t>uspokojivé pracovní podmínky</a:t>
            </a:r>
            <a:r>
              <a:rPr lang="cs-CZ" altLang="cs-CZ" sz="2000" dirty="0"/>
              <a:t>. Podrobnosti stanoví zákon.</a:t>
            </a:r>
          </a:p>
          <a:p>
            <a:pPr marL="0" indent="0" algn="just" defTabSz="891737">
              <a:spcBef>
                <a:spcPts val="0"/>
              </a:spcBef>
              <a:buNone/>
              <a:defRPr/>
            </a:pPr>
            <a:endParaRPr lang="cs-CZ" altLang="cs-CZ" sz="2000" dirty="0"/>
          </a:p>
          <a:p>
            <a:pPr marL="0" indent="0" algn="just" defTabSz="891737">
              <a:spcBef>
                <a:spcPts val="0"/>
              </a:spcBef>
              <a:buNone/>
              <a:defRPr/>
            </a:pPr>
            <a:r>
              <a:rPr lang="cs-CZ" altLang="cs-CZ" sz="2000" dirty="0"/>
              <a:t>Čl.29 - (1) </a:t>
            </a:r>
            <a:r>
              <a:rPr lang="cs-CZ" altLang="cs-CZ" sz="2000" b="1" dirty="0"/>
              <a:t>Ženy, mladiství a osoby zdravotně postižené </a:t>
            </a:r>
            <a:r>
              <a:rPr lang="cs-CZ" altLang="cs-CZ" sz="2000" dirty="0"/>
              <a:t>mají právo na zvýšenou ochranu zdraví při práci a na zvláštní pracovní podmínky.  (2) Mladiství a osoby zdravotně postižené mají právo na zvláštní ochranu v pracovních vztazích a na pomoc při přípravě k povolání. </a:t>
            </a:r>
            <a:endParaRPr lang="cs-CZ" sz="2000" dirty="0"/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E1E4949-4FF4-4D1F-8012-8D4C450F9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63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byl-li zaměstnanec pravomocně odsouzen pro </a:t>
            </a:r>
            <a:r>
              <a:rPr lang="cs-CZ" sz="2000" b="1" dirty="0"/>
              <a:t>úmyslný trestný čin </a:t>
            </a:r>
            <a:r>
              <a:rPr lang="cs-CZ" sz="2000" dirty="0"/>
              <a:t>k nepodmíněnému trestu odnětí svobody na dobu delší než 1 rok, nebo byl-li pravomocně odsouzen pro úmyslný trestný čin spáchaný při plnění pracovních úkolů nebo v přímé souvislosti s ním k nepodmíněnému trestu odnětí svobody na dobu nejméně 6 měsíců [srov. § 55 odst. 1 písm. a) komentář k § 55];</a:t>
            </a:r>
          </a:p>
          <a:p>
            <a:pPr algn="just"/>
            <a:r>
              <a:rPr lang="cs-CZ" sz="2000" dirty="0"/>
              <a:t>porušil-li zaměstnanec </a:t>
            </a:r>
            <a:r>
              <a:rPr lang="cs-CZ" sz="2000" b="1" dirty="0"/>
              <a:t>povinnost vyplývající z právních předpisů </a:t>
            </a:r>
            <a:r>
              <a:rPr lang="cs-CZ" sz="2000" dirty="0"/>
              <a:t>vztahujících se k jím vykonávané práci závažně nebo </a:t>
            </a:r>
            <a:r>
              <a:rPr lang="cs-CZ" sz="2000" b="1" dirty="0"/>
              <a:t>zvlášť hrubým způsobem</a:t>
            </a:r>
            <a:r>
              <a:rPr lang="cs-CZ" sz="2000" dirty="0"/>
              <a:t>;</a:t>
            </a:r>
          </a:p>
          <a:p>
            <a:pPr algn="just"/>
            <a:r>
              <a:rPr lang="cs-CZ" sz="2000" dirty="0"/>
              <a:t>porušoval-li zaměstnanec </a:t>
            </a:r>
            <a:r>
              <a:rPr lang="cs-CZ" sz="2000" b="1" dirty="0"/>
              <a:t>soustavně</a:t>
            </a:r>
            <a:r>
              <a:rPr lang="cs-CZ" sz="2000" dirty="0"/>
              <a:t> povinnosti </a:t>
            </a:r>
            <a:r>
              <a:rPr lang="cs-CZ" sz="2000" b="1" dirty="0"/>
              <a:t>vyplývající z právních předpisů</a:t>
            </a:r>
            <a:r>
              <a:rPr lang="cs-CZ" sz="2000" dirty="0"/>
              <a:t> vztahujících se k jím vykonávané práci méně závažným způsobem, a to za předpokladu, že byl v </a:t>
            </a:r>
            <a:r>
              <a:rPr lang="cs-CZ" sz="2000" b="1" dirty="0"/>
              <a:t>době posledních 6 měsíců </a:t>
            </a:r>
            <a:r>
              <a:rPr lang="cs-CZ" sz="2000" dirty="0"/>
              <a:t>v souvislosti s porušením této povinnosti </a:t>
            </a:r>
            <a:r>
              <a:rPr lang="cs-CZ" sz="2000" b="1" dirty="0"/>
              <a:t>písemně upozorněn na možnost výpovědi.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do 2 měsíců ode dne, kdy se o důvodu k výpovědi nebo k okamžitému zrušení pracovního poměru dověděl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Výpověď z důvodu porušování povinnosti vyplývající z právních předpisů vztahujících se k zaměstnancem vykonávané práci a z důvodů pro okamžité zrušení pracovního poměru [§ 52 písm. g)]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D0B52EF-67D8-4833-80DE-C2DD7076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76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500" dirty="0"/>
              <a:t>Zákoník práce rozlišuje zvlášť hrubé, závažné a méně závažné porušení této povinnosti z pracovního poměru, aniž by tyto pojmy definoval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Není významné, jak určité jednání (chování) zaměstnance hodnotí zaměstnavatel ve svém pracovním řádu nebo jiném vnitřním předpisu – soud tímto není vázán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Soud vždy posuzuje v každém jednotlivém případě, jak budou definovány pojmy „zvlášť hrubé“, „závažné“ a „méně závažné porušení“ povinnosti zaměstnance z pracovního poměru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soud může přihlédnout při zkoumání intenzity porušení povinnosti zaměstnance z pracovního poměru k osobě zaměstnance, k pracovnímu místu, které zastává, k jeho dosavadnímu postoji k plnění pracovních úkolů, k době a situaci, v níž došlo k porušení těchto povinností, k míře zavinění zaměstnance, ke způsobu a intenzitě porušení konkrétních povinností zaměstnance atd.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O soustavné méně závažné porušování povinností se jedná tehdy, dopustil-li se zaměstnanec </a:t>
            </a:r>
            <a:r>
              <a:rPr lang="cs-CZ" sz="1500" b="1" dirty="0"/>
              <a:t>nejméně tří porušení</a:t>
            </a:r>
            <a:r>
              <a:rPr lang="cs-CZ" sz="1500" dirty="0"/>
              <a:t> svých povinností při plnění pracovního závazku, </a:t>
            </a:r>
            <a:r>
              <a:rPr lang="cs-CZ" sz="1500" b="1" dirty="0"/>
              <a:t>které nedosahují intenzity zvlášť hrubého </a:t>
            </a:r>
            <a:r>
              <a:rPr lang="cs-CZ" sz="1500" dirty="0"/>
              <a:t>nebo závažného porušení </a:t>
            </a:r>
            <a:r>
              <a:rPr lang="cs-CZ" sz="1500" b="1" dirty="0"/>
              <a:t>a mezi nimiž je přiměřená časová souvislost</a:t>
            </a:r>
            <a:r>
              <a:rPr lang="cs-CZ" sz="1500" dirty="0"/>
              <a:t>. I když zaměstnanec porušil své povinnosti ve třech případech, není tedy výpovědní důvod podle § 52 písm. g) dán, uplynula-li mezi nimi taková (tak dlouhá) doba, která nasvědčuje tomu, že šlo jen o ojedinělá (sice opakovaná, ale zásadně jednorázová) vybočení z řádného plnění pracovních povinností.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Stupeň intenzity porušení povinností zaměstnanců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B9D1013-579D-4291-B0F8-6F93D120F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49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800" dirty="0"/>
              <a:t>V § 301a se konkretizuje, jaké mají zaměstnanci povinnosti; v době prvních 14 kalendářních dnů jsou zaměstnanci povinni „dodržovat stanovený režim práce neschopného pojištěnce, pokud jde o povinnost zdržovat se v době dočasné pracovní neschopnosti v místě pobytu a dodržovat dobu a rozsah povolených vycházek podle zákona o nemocenském pojištění“</a:t>
            </a:r>
          </a:p>
          <a:p>
            <a:pPr algn="just"/>
            <a:r>
              <a:rPr lang="cs-CZ" sz="1800" dirty="0"/>
              <a:t>Zaměstnanec poruší režim dočasně práce neschopného pojištěnce ve smyslu § 301a tehdy:</a:t>
            </a:r>
          </a:p>
          <a:p>
            <a:pPr lvl="2" algn="just"/>
            <a:r>
              <a:rPr lang="cs-CZ" sz="1800" dirty="0"/>
              <a:t>nezdržuje-li se v místě, které sdělil ošetřujícímu lékaři při vzniku dočasné pracovní neschopnosti, nebo v místě, do něhož změnil svůj pobyt v době dočasné pracovní neschopnosti s předchozím souhlasem ošetřujícího lékaře</a:t>
            </a:r>
          </a:p>
          <a:p>
            <a:pPr lvl="2" algn="just"/>
            <a:r>
              <a:rPr lang="cs-CZ" sz="1800" dirty="0"/>
              <a:t>nedodržuje-li rozsah a dobu vycházek stanovených ošetřujícím lékařem</a:t>
            </a:r>
          </a:p>
          <a:p>
            <a:pPr algn="just"/>
            <a:r>
              <a:rPr lang="cs-CZ" sz="1800" dirty="0"/>
              <a:t>Jen jestliže bylo ze strany zaměstnance </a:t>
            </a:r>
            <a:r>
              <a:rPr lang="cs-CZ" sz="1800" b="1" dirty="0"/>
              <a:t>zaviněno</a:t>
            </a:r>
            <a:r>
              <a:rPr lang="cs-CZ" sz="1800" dirty="0"/>
              <a:t> a jen jedná-li se o porušení </a:t>
            </a:r>
            <a:r>
              <a:rPr lang="cs-CZ" sz="1800" b="1" dirty="0"/>
              <a:t>„zvlášť hrubým způsobem“</a:t>
            </a:r>
          </a:p>
          <a:p>
            <a:pPr marL="0" indent="0" algn="just">
              <a:buNone/>
            </a:pPr>
            <a:endParaRPr lang="cs-CZ" sz="1800" b="1" dirty="0"/>
          </a:p>
          <a:p>
            <a:pPr algn="just"/>
            <a:r>
              <a:rPr lang="cs-CZ" sz="1800" dirty="0"/>
              <a:t>do 1 měsíce ode dne, kdy se o tomto důvodu k výpovědi dověděl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Výpověď z důvodu porušení stanoveného režimu dočasně práce neschopného pojištěnce podle zákona o nemocenském pojištění [§ 52 písm. h)]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B96CB40-0519-4B92-978E-3729C48FC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20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Zákaz výpovědi v ochranné době</a:t>
            </a:r>
            <a:r>
              <a:rPr lang="cs-CZ" sz="1600" i="1" dirty="0"/>
              <a:t>:</a:t>
            </a:r>
          </a:p>
          <a:p>
            <a:r>
              <a:rPr lang="cs-CZ" sz="1600" dirty="0"/>
              <a:t>v době, kdy je zaměstnanec uznán </a:t>
            </a:r>
            <a:r>
              <a:rPr lang="cs-CZ" sz="1600" b="1" dirty="0"/>
              <a:t>dočasně práce neschopným</a:t>
            </a:r>
            <a:r>
              <a:rPr lang="cs-CZ" sz="1600" dirty="0"/>
              <a:t>, pokud si tuto neschopnost úmyslně nepřivodil nebo nevznikla-li tato neschopnost jako bezprostřední následek opilosti</a:t>
            </a:r>
          </a:p>
          <a:p>
            <a:r>
              <a:rPr lang="cs-CZ" sz="1600" dirty="0"/>
              <a:t>při výkonu </a:t>
            </a:r>
            <a:r>
              <a:rPr lang="cs-CZ" sz="1600" b="1" dirty="0"/>
              <a:t>vojenského cvičení </a:t>
            </a:r>
            <a:r>
              <a:rPr lang="cs-CZ" sz="1600" dirty="0"/>
              <a:t>nebo služby v operačním nasazení ode dne, kdy byl zaměstnanci doručen povolávací rozkaz</a:t>
            </a:r>
          </a:p>
          <a:p>
            <a:r>
              <a:rPr lang="cs-CZ" sz="1600" dirty="0"/>
              <a:t>v době, kdy je zaměstnanec dlouhodobě plně uvolněn pro </a:t>
            </a:r>
            <a:r>
              <a:rPr lang="cs-CZ" sz="1600" b="1" dirty="0"/>
              <a:t>výkon veřejné funkce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je zaměstnankyně </a:t>
            </a:r>
            <a:r>
              <a:rPr lang="cs-CZ" sz="1600" b="1" dirty="0"/>
              <a:t>těhotná</a:t>
            </a:r>
            <a:r>
              <a:rPr lang="cs-CZ" sz="1600" dirty="0"/>
              <a:t> nebo kdy zaměstnankyně čerpá </a:t>
            </a:r>
            <a:r>
              <a:rPr lang="cs-CZ" sz="1600" b="1" dirty="0"/>
              <a:t>mateřskou dovolenou</a:t>
            </a:r>
            <a:r>
              <a:rPr lang="cs-CZ" sz="1600" dirty="0"/>
              <a:t> nebo kdy zaměstnankyně nebo zaměstnanec čerpají </a:t>
            </a:r>
            <a:r>
              <a:rPr lang="cs-CZ" sz="1600" b="1" dirty="0"/>
              <a:t>rodičovskou dovolenou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je zaměstnanec, který pracuje v noci, uznán na základě lékařského posudku vydaného poskytovatelem pracovnělékařských služeb dočasně </a:t>
            </a:r>
            <a:r>
              <a:rPr lang="cs-CZ" sz="1600" b="1" dirty="0"/>
              <a:t>nezpůsobilým pro noční práci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zaměstnanec </a:t>
            </a:r>
            <a:r>
              <a:rPr lang="cs-CZ" sz="1600" b="1" dirty="0"/>
              <a:t>poskytuje dlouhodobou péči </a:t>
            </a:r>
            <a:r>
              <a:rPr lang="cs-CZ" sz="1600" dirty="0"/>
              <a:t>v případech podle § 41a a 41c zákona o nemocenském pojištění se souhlasem zaměstnavatele podle § 191a, v době, kdy ošetřuje dítě mladší než 10 let nebo jiného člena domácnosti v případech podle zákona o nemocenském </a:t>
            </a:r>
          </a:p>
          <a:p>
            <a:pPr algn="just"/>
            <a:endParaRPr lang="cs-CZ" sz="1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výpovědi dané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259CF43-C7B6-4E4C-9FC8-5F4B9D0313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31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Byla-li dána zaměstnanci výpověď před počátkem ochranné doby tak, že by výpovědní doba měla uplynout v ochranné době, </a:t>
            </a:r>
            <a:r>
              <a:rPr lang="cs-CZ" sz="2000" b="1" dirty="0"/>
              <a:t>ochranná doba se do výpovědní doby nezapočítává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Pracovní poměr skončí teprve uplynutím zbývající části výpovědní doby po skončení ochranné doby, ledaže zaměstnanec sdělí zaměstnavateli, že na prodloužení pracovního poměru netrvá.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výpovědi dané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ACF9AF0-FEA5-41C9-BC11-E219B44A55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Zákaz výpovědi se nevztahuje na výpověď danou zaměstnanci</a:t>
            </a:r>
          </a:p>
          <a:p>
            <a:r>
              <a:rPr lang="cs-CZ" sz="2000" dirty="0"/>
              <a:t>pro organizační změny uvedené v § 52 písm. a) a b) – zrušení  a přemístění</a:t>
            </a:r>
          </a:p>
          <a:p>
            <a:r>
              <a:rPr lang="cs-CZ" sz="2000" dirty="0"/>
              <a:t>pro organizační změny uvedené v § 52 písm. b) - ALE to neplatí v případě těhotné/mateřské/rodičovské,</a:t>
            </a:r>
          </a:p>
          <a:p>
            <a:r>
              <a:rPr lang="cs-CZ" sz="2000" dirty="0"/>
              <a:t>z důvodu, pro který může zaměstnavatel okamžitě zrušit pracovní poměr, - ALE to neplatí v případě těhotné/mateřské/rodičovské</a:t>
            </a:r>
          </a:p>
          <a:p>
            <a:pPr lvl="2"/>
            <a:r>
              <a:rPr lang="cs-CZ" sz="1600" dirty="0"/>
              <a:t> byla-li dána zaměstnankyni nebo zaměstnanci z tohoto důvodu výpověď před nástupem mateřské dovolené (rodičovské dovolené) tak, že by výpovědní doba uplynula v době této mateřské dovolené (rodičovské dovolené), skončí výpovědní doba současně s mateřskou dovolenou (rodičovskou dovolenou),</a:t>
            </a:r>
          </a:p>
          <a:p>
            <a:r>
              <a:rPr lang="cs-CZ" sz="2000" dirty="0"/>
              <a:t>pro jiné porušení povinnosti vyplývající z právních předpisů vztahujících se k vykonávané práci [§ 52 písm. g)] nebo porušení jiné povinnosti zaměstnance stanovené v § 301a zvlášť hrubým způsobem [§ 52 písm. h)]; - ALE to neplatí v případě těhotné/mateřské/rodičovské.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Zákaz výpovědi dané zaměstnavatelem - výjimky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820D66A-AF0E-4418-8455-04D2EC67D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8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byl-li zaměstnanec </a:t>
            </a:r>
            <a:r>
              <a:rPr lang="cs-CZ" sz="2000" b="1" dirty="0"/>
              <a:t>pravomocně odsouzen pro úmyslný trestný čin </a:t>
            </a:r>
            <a:r>
              <a:rPr lang="cs-CZ" sz="2000" dirty="0"/>
              <a:t>k nepodmíněnému trestu odnětí svobody na dobu delší než </a:t>
            </a:r>
            <a:r>
              <a:rPr lang="cs-CZ" sz="2000" b="1" dirty="0"/>
              <a:t>1 rok</a:t>
            </a:r>
            <a:r>
              <a:rPr lang="cs-CZ" sz="2000" dirty="0"/>
              <a:t>, nebo byl-li pravomocně odsouzen pro úmyslný trestný čin spáchaný při plnění pracovních úkolů nebo </a:t>
            </a:r>
            <a:r>
              <a:rPr lang="cs-CZ" sz="2000" b="1" dirty="0"/>
              <a:t>v přímé souvislosti s ním k nepodmíněnému trestu odnětí svobody na dobu nejméně 6 měsíců</a:t>
            </a: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porušil-li zaměstnanec povinnost vyplývající z právních předpisů vztahujících se k jím vykonávané práci zvlášť hrubým způsobem.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Zaměstnavatel </a:t>
            </a:r>
            <a:r>
              <a:rPr lang="cs-CZ" sz="2000" b="1" dirty="0"/>
              <a:t>nesmí okamžitě zrušit pracovní poměr </a:t>
            </a:r>
            <a:r>
              <a:rPr lang="cs-CZ" sz="2000" dirty="0"/>
              <a:t>s těhotnou zaměstnankyní, zaměstnankyní na mateřské dovolené, zaměstnancem nebo zaměstnankyní, kteří čerpají rodičovskou dovolenou.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Okamžité zrušení PP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ED2C31-ADAD-4F32-97F5-5E29A0FD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90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podle lékařského posudku vydaného poskytovatelem pracovnělékařských nemůže dále konat práci bez vážného ohrožení svého zdraví a zaměstnavatel mu neumožnil v době 15 dnů ode dne předložení tohoto posudku výkon jiné pro něho vhodné práce, nebo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zaměstnavatel mu </a:t>
            </a:r>
            <a:r>
              <a:rPr lang="cs-CZ" sz="1600" b="1" dirty="0"/>
              <a:t>nevyplatil mzdu nebo plat </a:t>
            </a:r>
            <a:r>
              <a:rPr lang="cs-CZ" sz="1600" dirty="0"/>
              <a:t>nebo náhradu mzdy nebo platu anebo jakoukoli jejich část </a:t>
            </a:r>
            <a:r>
              <a:rPr lang="cs-CZ" sz="1600" b="1" dirty="0"/>
              <a:t>do 15 dnů po uplynutí období splatnosti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Zaměstnanci, který okamžitě zrušil pracovní poměr, přísluší od zaměstnavatele </a:t>
            </a:r>
            <a:r>
              <a:rPr lang="cs-CZ" sz="1600" b="1" dirty="0"/>
              <a:t>náhrada mzdy nebo platu </a:t>
            </a:r>
            <a:r>
              <a:rPr lang="cs-CZ" sz="1600" dirty="0"/>
              <a:t>ve výši průměrného výdělku za dobu, </a:t>
            </a:r>
            <a:r>
              <a:rPr lang="cs-CZ" sz="1600" b="1" dirty="0"/>
              <a:t>která odpovídá délce výpovědní doby. </a:t>
            </a:r>
          </a:p>
          <a:p>
            <a:endParaRPr lang="cs-CZ" sz="1600" b="1" dirty="0"/>
          </a:p>
          <a:p>
            <a:r>
              <a:rPr lang="cs-CZ" sz="1600" dirty="0"/>
              <a:t>do 2 měsíců ode dne, kdy se o důvodu k okamžitému zrušení dověděl, nejpozději do 1 roku ode dne, kdy tento důvod vznikl.</a:t>
            </a:r>
          </a:p>
          <a:p>
            <a:endParaRPr lang="cs-CZ" sz="1600" b="1" dirty="0"/>
          </a:p>
          <a:p>
            <a:r>
              <a:rPr lang="cs-CZ" sz="1600" dirty="0"/>
              <a:t>V okamžitém zrušení pracovního poměru musí zaměstnavatel i zaměstnanec skutkově </a:t>
            </a:r>
            <a:r>
              <a:rPr lang="cs-CZ" sz="1600" b="1" dirty="0"/>
              <a:t>vymezit jeho důvod </a:t>
            </a:r>
            <a:r>
              <a:rPr lang="cs-CZ" sz="1600" dirty="0"/>
              <a:t>tak, aby jej nebylo možno zaměnit s jiným. Uvedený důvod nesmí být dodatečně měněn. Okamžité zrušení pracovního poměru </a:t>
            </a:r>
            <a:r>
              <a:rPr lang="cs-CZ" sz="1600" b="1" dirty="0"/>
              <a:t>musí být písemné</a:t>
            </a:r>
            <a:r>
              <a:rPr lang="cs-CZ" sz="1600" dirty="0"/>
              <a:t>, jinak se k němu nepřihlíží.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Okamžité zrušení PP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3B8D0B4-38A0-4D40-BDC6-8DAA7E421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533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000" dirty="0"/>
              <a:t>Pokračuje-li zaměstnanec po uplynutí sjednané doby (§ 48 odst. 2) s vědomím zaměstnavatele dále v konání prací, platí, že se jedná o pracovní poměr na dobu neurčitou.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Skončení pracovního poměru na dobu určitou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9E7FAC4-8651-4FEC-9E68-8352938E3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44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Zaměstnavatel i zaměstnanec</a:t>
            </a:r>
          </a:p>
          <a:p>
            <a:endParaRPr lang="cs-CZ" sz="2000" dirty="0"/>
          </a:p>
          <a:p>
            <a:r>
              <a:rPr lang="cs-CZ" sz="2000" dirty="0"/>
              <a:t>Z jakéhokoli důvodu nebo i bez uvedení důvodu</a:t>
            </a:r>
          </a:p>
          <a:p>
            <a:endParaRPr lang="cs-CZ" sz="2000" dirty="0"/>
          </a:p>
          <a:p>
            <a:r>
              <a:rPr lang="cs-CZ" sz="2000" dirty="0"/>
              <a:t>Zaměstnavatel nesmí ve zkušební době zrušit pracovní poměr v době prvních 14 kalendářních dnů trvání dočasné pracovní neschopnosti (karantény) zaměstnance</a:t>
            </a:r>
          </a:p>
          <a:p>
            <a:endParaRPr lang="cs-CZ" sz="2000" dirty="0"/>
          </a:p>
          <a:p>
            <a:r>
              <a:rPr lang="cs-CZ" sz="2000" dirty="0"/>
              <a:t>Nutná písemná forma</a:t>
            </a:r>
          </a:p>
          <a:p>
            <a:endParaRPr lang="cs-CZ" sz="2000" dirty="0"/>
          </a:p>
          <a:p>
            <a:r>
              <a:rPr lang="cs-CZ" sz="2000" dirty="0"/>
              <a:t>PP končí doručením zrušení, není-li v něm uveden den pozdější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Zrušení pracovního poměru ve zkušební době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73DD606-709E-4069-88B5-11D805077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4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smtClean="0"/>
              <a:t>zaměstnance a zaměstnavatele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5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U výpovědi z organizačních důvodů (písm. a) až c)) nebo dohoda ze stejných důvodů ve výši nejméně:</a:t>
            </a:r>
          </a:p>
          <a:p>
            <a:pPr lvl="1"/>
            <a:r>
              <a:rPr lang="cs-CZ" sz="1600" dirty="0"/>
              <a:t>jednonásobku jeho průměrného výdělku, jestliže jeho pracovní poměr u zaměstnavatele trval méně než 1 rok,</a:t>
            </a:r>
          </a:p>
          <a:p>
            <a:pPr lvl="1"/>
            <a:r>
              <a:rPr lang="cs-CZ" sz="1600" dirty="0"/>
              <a:t>dvojnásobku jeho průměrného výdělku, jestliže jeho pracovní poměr u zaměstnavatele trval alespoň 1 rok a méně než 2 roky,</a:t>
            </a:r>
          </a:p>
          <a:p>
            <a:pPr lvl="1"/>
            <a:r>
              <a:rPr lang="cs-CZ" sz="1600" dirty="0"/>
              <a:t>trojnásobku jeho průměrného výdělku, jestliže jeho pracovní poměr u zaměstnavatele trval alespoň 2 roky.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 výpovědi pro pracovní úraz (písm. d)) nebo dohody z téhož důvodu ve výši nejméně dvanáctinásobku průměrného výdělku.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2000" dirty="0"/>
              <a:t>Odstupné je zaměstnavatel povinen zaměstnanci vyplatit po skončení pracovního poměru v nejbližším výplatním termínu určeném u zaměstnavatele pro výplatu mzdy nebo platu, pokud se písemně nedohodne se zaměstnancem na výplatě odstupného v den skončení pracovního poměru nebo na pozdějším termínu výplaty.</a:t>
            </a:r>
          </a:p>
          <a:p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Odstupné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469376-B77A-4758-9915-B219917EBF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57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Nutné aby zaměstnanec oznámil, že s výpovědí NESOUHLASÍ, tj. že trvá na tom, aby jej zaměstnavatel dále zaměstnával</a:t>
            </a:r>
          </a:p>
          <a:p>
            <a:r>
              <a:rPr lang="cs-CZ" sz="2000" dirty="0"/>
              <a:t>A to bez zbytečného odklad</a:t>
            </a:r>
          </a:p>
          <a:p>
            <a:r>
              <a:rPr lang="cs-CZ" sz="2000" dirty="0"/>
              <a:t>Písemně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Povinnost poskytnout náhradu mzdy/platu</a:t>
            </a:r>
          </a:p>
          <a:p>
            <a:r>
              <a:rPr lang="cs-CZ" sz="2000" dirty="0"/>
              <a:t>ve výši průměrného výdělku</a:t>
            </a:r>
          </a:p>
          <a:p>
            <a:r>
              <a:rPr lang="cs-CZ" sz="2000" dirty="0"/>
              <a:t>ode dne, kdy oznámil zaměstnavateli, že trvá na dalším zaměstnávání</a:t>
            </a:r>
          </a:p>
          <a:p>
            <a:r>
              <a:rPr lang="cs-CZ" sz="2000" dirty="0"/>
              <a:t>až do doby, kdy mu zaměstnavatel umožní pokračovat v práci nebo kdy dojde k platnému skončení pracovního poměru</a:t>
            </a:r>
          </a:p>
          <a:p>
            <a:r>
              <a:rPr lang="cs-CZ" sz="2000" dirty="0"/>
              <a:t>pokud za dobu delší než 6 měsíců – možná moderace soudu (zohlední zda byl mezitím zaměstnán jinde, jakou práci nebo proč ne…)</a:t>
            </a:r>
          </a:p>
          <a:p>
            <a:endParaRPr lang="cs-CZ" sz="20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Neplatné rozvázání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935EA48-8EB0-4694-A5E8-D06C7CB164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27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Pokud zaměstnanec neoznámí – pokud se nedohodnou jinak – </a:t>
            </a:r>
            <a:r>
              <a:rPr lang="cs-CZ" sz="2000" b="1" dirty="0"/>
              <a:t>platí že PP skončil dohodou</a:t>
            </a:r>
          </a:p>
          <a:p>
            <a:r>
              <a:rPr lang="cs-CZ" sz="2000" dirty="0"/>
              <a:t>Při neplatné výpovědi ke dni uplynutí výpovědní doby</a:t>
            </a:r>
          </a:p>
          <a:p>
            <a:r>
              <a:rPr lang="cs-CZ" sz="2000" dirty="0"/>
              <a:t>Při neplatném okamžitém zrušení dnem kdy měl skončit zrušením</a:t>
            </a:r>
          </a:p>
          <a:p>
            <a:endParaRPr lang="cs-CZ" sz="2000" dirty="0"/>
          </a:p>
          <a:p>
            <a:r>
              <a:rPr lang="cs-CZ" sz="2000" dirty="0"/>
              <a:t>Právo na náhradu mzdy za dobu výpovědní doby</a:t>
            </a:r>
          </a:p>
          <a:p>
            <a:endParaRPr lang="cs-CZ" sz="2000" dirty="0"/>
          </a:p>
          <a:p>
            <a:r>
              <a:rPr lang="cs-CZ" sz="2000" dirty="0"/>
              <a:t>U neplatné dohody obdobně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Neplatné rozvázání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3510E1E-5565-474D-BD09-08A0AB0D39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074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Zaměstnavatel písemně oznámí, že trvá na tom, aby dále konal svou práci</a:t>
            </a:r>
          </a:p>
          <a:p>
            <a:r>
              <a:rPr lang="cs-CZ" sz="2000" dirty="0"/>
              <a:t>Platí že PP trvá</a:t>
            </a:r>
          </a:p>
          <a:p>
            <a:r>
              <a:rPr lang="cs-CZ" sz="2000" dirty="0"/>
              <a:t>Pokud zaměstnanec nevyhoví – právo zaměstnavatele na náhradu škody ode dne kdy oznámil</a:t>
            </a:r>
          </a:p>
          <a:p>
            <a:endParaRPr lang="cs-CZ" sz="2000" dirty="0"/>
          </a:p>
          <a:p>
            <a:r>
              <a:rPr lang="cs-CZ" sz="2000" dirty="0"/>
              <a:t>Pokud zaměstnavatel neoznámí a nedohodnou se jinak – platí že PP skončil</a:t>
            </a:r>
          </a:p>
          <a:p>
            <a:pPr lvl="1"/>
            <a:r>
              <a:rPr lang="cs-CZ" sz="1600" dirty="0"/>
              <a:t>Při neplatné výpovědi ke dni uplynutí výpovědní doby</a:t>
            </a:r>
          </a:p>
          <a:p>
            <a:pPr lvl="1"/>
            <a:r>
              <a:rPr lang="cs-CZ" sz="1600" dirty="0"/>
              <a:t>Při neplatném okamžitém zrušení dnem kdy měl skončit zrušením</a:t>
            </a:r>
          </a:p>
          <a:p>
            <a:r>
              <a:rPr lang="cs-CZ" sz="2000" dirty="0"/>
              <a:t>V takovém případě nelze uplatňovat náhradu škody</a:t>
            </a:r>
          </a:p>
          <a:p>
            <a:endParaRPr lang="cs-CZ" sz="2000" dirty="0"/>
          </a:p>
          <a:p>
            <a:r>
              <a:rPr lang="cs-CZ" sz="2000" dirty="0"/>
              <a:t>U neplatné dohody zaměstnavatel náhradu škody uplatňovat nesmí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Neplatné rozvázání pracovního poměru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95736DE-E97E-4D03-8B38-E39CB6049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585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Vše výše uvedené je nutné uplatnit u soudu </a:t>
            </a:r>
            <a:r>
              <a:rPr lang="cs-CZ" sz="2400" b="1" u="sng" dirty="0"/>
              <a:t>nejpozději ve lhůtě 2 měsíců </a:t>
            </a:r>
            <a:r>
              <a:rPr lang="cs-CZ" sz="2400" dirty="0"/>
              <a:t>ode dne, kdy měl PP skončit tímto neplatným rozvázáním!!!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Neplatné rozvázání pracovního poměru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05264E8-E260-4075-8AEF-29552A246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35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Vedoucí zaměstnanec může být odvolán nebo se může místa vzdát</a:t>
            </a:r>
          </a:p>
          <a:p>
            <a:r>
              <a:rPr lang="cs-CZ" sz="2000" dirty="0"/>
              <a:t>Musí být písemné</a:t>
            </a:r>
          </a:p>
          <a:p>
            <a:r>
              <a:rPr lang="cs-CZ" sz="2000" dirty="0"/>
              <a:t>Končí dnem následujícím po doručení odvolání/vzdání se, pokud nebylo uvedeno jinak</a:t>
            </a:r>
          </a:p>
          <a:p>
            <a:r>
              <a:rPr lang="cs-CZ" sz="2000" dirty="0"/>
              <a:t>Pracovní poměr tím NEKONČÍ</a:t>
            </a:r>
          </a:p>
          <a:p>
            <a:r>
              <a:rPr lang="cs-CZ" sz="2000" dirty="0"/>
              <a:t>Zaměstnavatel povinen navrhnout změnu dalšího pracovního zařazení na jinou odpovídající práci (zdravotní stav a kvalifikace)</a:t>
            </a:r>
          </a:p>
          <a:p>
            <a:r>
              <a:rPr lang="cs-CZ" sz="2000" dirty="0"/>
              <a:t>Pokud taková práce není nebo odmítne – platí že je dán výpovědní důvod podle ů 52 písm. c) – odstupné jen při zrušení místa v důsledku organizační změny</a:t>
            </a:r>
          </a:p>
          <a:p>
            <a:r>
              <a:rPr lang="cs-CZ" sz="2000" dirty="0"/>
              <a:t>Může být i na dobu určitou – končí uplynutím doby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Místo vedoucího zaměstnance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67A0D9C-B649-42E3-AB42-ADDBD195C6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322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3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Dohoda o provedení práce</a:t>
            </a:r>
          </a:p>
          <a:p>
            <a:r>
              <a:rPr lang="cs-CZ" sz="2000" dirty="0"/>
              <a:t>Max 300 hodin/rok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Dohoda o pracovní činnosti</a:t>
            </a:r>
          </a:p>
          <a:p>
            <a:r>
              <a:rPr lang="cs-CZ" sz="2000" dirty="0"/>
              <a:t>Max polovina stanovené týdenní pracovní doby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Možnosti ukončení: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/>
              <a:t>dohodou smluvních stran ke sjednanému dni,</a:t>
            </a:r>
          </a:p>
          <a:p>
            <a:pPr marL="0" indent="0">
              <a:buNone/>
            </a:pPr>
            <a:r>
              <a:rPr lang="cs-CZ" sz="2000" dirty="0"/>
              <a:t>b) výpovědí danou z jakéhokoli důvodu nebo bez uvedení důvodu s patnáctidenní výpovědní dobou, která začíná dnem, v němž byla výpověď doručena druhé smluvní straně, nebo</a:t>
            </a:r>
          </a:p>
          <a:p>
            <a:pPr marL="0" indent="0">
              <a:buNone/>
            </a:pPr>
            <a:r>
              <a:rPr lang="cs-CZ" sz="2000" dirty="0"/>
              <a:t>c) okamžitým zrušením;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Nutná písemná forma pro uzavření i pro ukončení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Dohody o pracích konaných mimo pracovní poměr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439A874-FE8C-4FB8-B14C-C9633E0A86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377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Zvláštní pravidla pro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převedení </a:t>
            </a:r>
            <a:r>
              <a:rPr lang="cs-CZ" dirty="0"/>
              <a:t>na jinou práci a přeložení,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dočasné </a:t>
            </a:r>
            <a:r>
              <a:rPr lang="cs-CZ" dirty="0"/>
              <a:t>přidělení,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odstupné</a:t>
            </a:r>
            <a:r>
              <a:rPr lang="cs-CZ" dirty="0"/>
              <a:t>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pracovní </a:t>
            </a:r>
            <a:r>
              <a:rPr lang="cs-CZ" dirty="0"/>
              <a:t>dobu a dobu odpočinku; výkon práce však nesmí přesáhnout 12 hodin během 24 hodin po sobě jdoucích,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překážky </a:t>
            </a:r>
            <a:r>
              <a:rPr lang="cs-CZ" dirty="0"/>
              <a:t>v práci na straně zaměstnance,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dovolenou</a:t>
            </a:r>
            <a:r>
              <a:rPr lang="cs-CZ" dirty="0"/>
              <a:t>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skončení </a:t>
            </a:r>
            <a:r>
              <a:rPr lang="cs-CZ" dirty="0"/>
              <a:t>pracovního poměru,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odměňování </a:t>
            </a:r>
            <a:r>
              <a:rPr lang="cs-CZ" dirty="0"/>
              <a:t>(dále jen „odměna z dohody“), s výjimkou minimální mzdy, a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 smtClean="0"/>
              <a:t>cestovní </a:t>
            </a:r>
            <a:r>
              <a:rPr lang="cs-CZ" dirty="0"/>
              <a:t>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7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E5CA0F60-55CA-4300-B85A-C45ADC8D4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862" y="1719262"/>
            <a:ext cx="6772275" cy="3419475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OPAKOVÁNÍ NA ZÁVĚR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572CBCB-59B7-4EC3-A673-BD482E19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0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volné místo není potřeba nikde ohlašovat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obsazování volného místa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2000" dirty="0"/>
              <a:t>Soukromé společnosti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2000" dirty="0"/>
              <a:t>Veřejné instituce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rozdíl praxe X zákon</a:t>
            </a:r>
          </a:p>
          <a:p>
            <a:pPr marL="914400" lvl="2" indent="0" algn="just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uzavřením smlouvy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D1F0AD5-5F03-4A76-BFDD-135F28731E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544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BDE3EC4-056D-4917-B156-7718D2637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62" y="1404937"/>
            <a:ext cx="5324475" cy="4048125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OPAKOVÁNÍ NA ZÁVĚR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BD237AE-2583-409F-AC5C-70B8913A5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31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1BC585B-865F-46CD-AA4E-2A8B92619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462212"/>
            <a:ext cx="6238875" cy="1933575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OPAKOVÁNÍ NA ZÁVĚR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82B3B46-17E1-4459-BEB0-0C42B07562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793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KONEC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D2EB0C9-C228-4168-B527-02D5D116B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7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zaměstnavatel povinen seznámit fyzickou osobu s právy a povinnostmi, které by pro ni z pracovní smlouvy vyplynuly, 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s pracovními podmínkami a podmínkami odměňování, a povinnostmi, které vyplývají ze zvláštních právních předpisů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zdravotní prohlídka  (koncipovaná jako povinnost zaměstnavatele) – máme povinnost se podrobit?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zaměstnání. – také při procesu výběru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uzavřením smlouvy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5ABB717-1A11-433B-B47F-67542F2E2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0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zakládá se </a:t>
            </a:r>
            <a:r>
              <a:rPr lang="cs-CZ" sz="2000" b="1" dirty="0"/>
              <a:t>pracovní smlouvou </a:t>
            </a:r>
            <a:r>
              <a:rPr lang="cs-CZ" sz="2000" dirty="0"/>
              <a:t>mezi zaměstnavatelem a zaměstnancem, není-li stanoveno jinak</a:t>
            </a:r>
          </a:p>
          <a:p>
            <a:pPr marL="0" indent="0" algn="just">
              <a:buNone/>
            </a:pPr>
            <a:endParaRPr lang="cs-CZ" sz="2000" dirty="0"/>
          </a:p>
          <a:p>
            <a:r>
              <a:rPr lang="cs-CZ" sz="2000" b="1" dirty="0"/>
              <a:t>Jmenováním na vedoucí pracovní místo </a:t>
            </a:r>
            <a:r>
              <a:rPr lang="cs-CZ" sz="2000" dirty="0"/>
              <a:t>se zakládá pracovní poměr v případech stanovených zvláštním právním předpisem; nestanoví-li to zvláštní právní předpis, zakládá se pracovní poměr jmenováním pouze u vedoucího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 složky státu,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organizační složky státu,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státního podniku,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státního fondu,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příspěvkové organizace,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příspěvkové organizace,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v Policii České republiky.</a:t>
            </a:r>
          </a:p>
          <a:p>
            <a:pPr marL="400050" lvl="1" indent="0">
              <a:buNone/>
            </a:pPr>
            <a:endParaRPr lang="cs-CZ" sz="1600" dirty="0"/>
          </a:p>
          <a:p>
            <a:pPr algn="just"/>
            <a:r>
              <a:rPr lang="cs-CZ" sz="2000" b="1" dirty="0"/>
              <a:t>vzniká dnem, který byl sjednán v pracovní smlouvě jako den nástupu do práce </a:t>
            </a:r>
            <a:r>
              <a:rPr lang="cs-CZ" sz="2000" dirty="0"/>
              <a:t>nebo dnem, který byl uveden jako den jmenování na pracovní místo vedoucího zaměstnance.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1D86324-03F3-4A81-91E3-FA53625FC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9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- náležitosti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824944" y="1772816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Druh práce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803488" y="3259956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Místo výkonu práce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803488" y="4725144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Den nástupu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07C4A23-9417-416D-BB86-C23403EED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smlouva </a:t>
            </a:r>
            <a:r>
              <a:rPr lang="cs-CZ" sz="2000" b="1" dirty="0"/>
              <a:t>musí být uzavřena písemně</a:t>
            </a:r>
          </a:p>
          <a:p>
            <a:pPr lvl="2" algn="just"/>
            <a:r>
              <a:rPr lang="cs-CZ" sz="1600" dirty="0"/>
              <a:t>může být i elektronicky, ALE</a:t>
            </a:r>
          </a:p>
          <a:p>
            <a:pPr lvl="2" algn="just"/>
            <a:r>
              <a:rPr lang="cs-CZ" sz="1600" dirty="0"/>
              <a:t>nutný podpis obou stran</a:t>
            </a:r>
          </a:p>
          <a:p>
            <a:pPr lvl="2" algn="just"/>
            <a:r>
              <a:rPr lang="cs-CZ" sz="1600" dirty="0"/>
              <a:t>uzavřena okamžikem druhého podpisu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	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nedodržení požadavku písemnosti: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chemeClr val="tx1"/>
                </a:solidFill>
              </a:rPr>
              <a:t>zaměstnanec ještě nezačal práci vykonávat - </a:t>
            </a:r>
            <a:r>
              <a:rPr lang="cs-CZ" sz="1600" b="1" dirty="0"/>
              <a:t>strana, která nezavdala příčinu </a:t>
            </a:r>
            <a:r>
              <a:rPr lang="cs-CZ" sz="1600" dirty="0"/>
              <a:t>nedodržení písemné formy, se může dovolat neplatnosti ústně uzavřené pracovní smlouvy a pracovní poměr tak vůbec nevznikne.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chemeClr val="tx1"/>
                </a:solidFill>
              </a:rPr>
              <a:t>zaměstnanec již začal vykonávat práci - </a:t>
            </a:r>
            <a:r>
              <a:rPr lang="cs-CZ" sz="1600" b="1" dirty="0"/>
              <a:t>možnost dovolat se neplatnosti smlouvy je vyloučena</a:t>
            </a:r>
            <a:r>
              <a:rPr lang="cs-CZ" sz="1600" dirty="0"/>
              <a:t>.</a:t>
            </a:r>
            <a:endParaRPr lang="cs-CZ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/>
              <a:t>důsledek nedodržení formy – pokuta až 10.000.000,- Kč</a:t>
            </a:r>
          </a:p>
          <a:p>
            <a:pPr algn="just"/>
            <a:r>
              <a:rPr lang="cs-CZ" sz="2000" dirty="0"/>
              <a:t>možno dodatečně vadu zhojit (ALE nelze dodatečně zkušební dobu)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- forma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4840314-2FD7-49D8-8FC0-597497B36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779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329A1A-65F1-45C2-8F63-031A9D934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3962</Words>
  <Application>Microsoft Office PowerPoint</Application>
  <PresentationFormat>Předvádění na obrazovce (4:3)</PresentationFormat>
  <Paragraphs>444</Paragraphs>
  <Slides>52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DesignTemplate</vt:lpstr>
      <vt:lpstr>Pracovní právo</vt:lpstr>
      <vt:lpstr>Prameny pracovního práva</vt:lpstr>
      <vt:lpstr>Listina základních práv a svobod</vt:lpstr>
      <vt:lpstr>Personální politika</vt:lpstr>
      <vt:lpstr>Před uzavřením smlouvy</vt:lpstr>
      <vt:lpstr>Před uzavřením smlouvy</vt:lpstr>
      <vt:lpstr>Pracovní poměr</vt:lpstr>
      <vt:lpstr>Pracovní smlouva - náležitosti</vt:lpstr>
      <vt:lpstr>Pracovní smlouva - forma</vt:lpstr>
      <vt:lpstr>Pracovní smlouva – zkušební doba</vt:lpstr>
      <vt:lpstr>Informování o obsahu pracovního poměru</vt:lpstr>
      <vt:lpstr>Povinnosti vyplývající z PP</vt:lpstr>
      <vt:lpstr>Změny pracovního poměru</vt:lpstr>
      <vt:lpstr>Převedení na jinou práci</vt:lpstr>
      <vt:lpstr>Převedení na jinou práci</vt:lpstr>
      <vt:lpstr> Pracovní cesta</vt:lpstr>
      <vt:lpstr> Přeložení</vt:lpstr>
      <vt:lpstr> Dočasné přidělení</vt:lpstr>
      <vt:lpstr> Společné pro změny PP</vt:lpstr>
      <vt:lpstr>Smlouva na dobu určitou</vt:lpstr>
      <vt:lpstr>Skončení pracovního poměru</vt:lpstr>
      <vt:lpstr>Skončení pracovního poměru</vt:lpstr>
      <vt:lpstr>Dohoda</vt:lpstr>
      <vt:lpstr>VÝPOVĚĎ</vt:lpstr>
      <vt:lpstr>Výpovědní doba</vt:lpstr>
      <vt:lpstr>Výpověď daná zaměstnavatelem</vt:lpstr>
      <vt:lpstr>Výpověď z organizačních důvodů</vt:lpstr>
      <vt:lpstr>Výpověď pro nadbytečnost</vt:lpstr>
      <vt:lpstr>Výpověď z důvodu nesplňování předpokladů nebo požadavků pro výkon práce [§ 52 písm. f)]</vt:lpstr>
      <vt:lpstr>Výpověď z důvodu porušování povinnosti vyplývající z právních předpisů vztahujících se k zaměstnancem vykonávané práci a z důvodů pro okamžité zrušení pracovního poměru [§ 52 písm. g)]</vt:lpstr>
      <vt:lpstr>Stupeň intenzity porušení povinností zaměstnanců</vt:lpstr>
      <vt:lpstr>Výpověď z důvodu porušení stanoveného režimu dočasně práce neschopného pojištěnce podle zákona o nemocenském pojištění [§ 52 písm. h)]</vt:lpstr>
      <vt:lpstr>Zákaz výpovědi dané zaměstnavatelem</vt:lpstr>
      <vt:lpstr>Zákaz výpovědi dané zaměstnavatelem</vt:lpstr>
      <vt:lpstr>Zákaz výpovědi dané zaměstnavatelem - výjimky</vt:lpstr>
      <vt:lpstr>Okamžité zrušení PP zaměstnavatelem</vt:lpstr>
      <vt:lpstr>Okamžité zrušení PP zaměstnancem</vt:lpstr>
      <vt:lpstr> Skončení pracovního poměru na dobu určitou</vt:lpstr>
      <vt:lpstr>  Zrušení pracovního poměru ve zkušební době</vt:lpstr>
      <vt:lpstr>  Odstupné</vt:lpstr>
      <vt:lpstr>   Neplatné rozvázání pracovního poměru</vt:lpstr>
      <vt:lpstr>   Neplatné rozvázání pracovního poměru</vt:lpstr>
      <vt:lpstr>   Neplatné rozvázání pracovního poměru zaměstnancem</vt:lpstr>
      <vt:lpstr>   Neplatné rozvázání pracovního poměru zaměstnancem</vt:lpstr>
      <vt:lpstr>   Místo vedoucího zaměstnance</vt:lpstr>
      <vt:lpstr>Alternativy</vt:lpstr>
      <vt:lpstr>   Dohody o pracích konaných mimo pracovní poměr</vt:lpstr>
      <vt:lpstr>Dohody mimo pracovní poměr </vt:lpstr>
      <vt:lpstr>   OPAKOVÁNÍ NA ZÁVĚR</vt:lpstr>
      <vt:lpstr>   OPAKOVÁNÍ NA ZÁVĚR</vt:lpstr>
      <vt:lpstr>   OPAKOVÁNÍ NA ZÁVĚR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2019-09-10T06:48:14Z</dcterms:created>
  <dcterms:modified xsi:type="dcterms:W3CDTF">2019-11-05T09:16:36Z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