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7" r:id="rId3"/>
    <p:sldId id="261" r:id="rId4"/>
    <p:sldId id="262" r:id="rId5"/>
    <p:sldId id="263" r:id="rId6"/>
    <p:sldId id="258" r:id="rId7"/>
    <p:sldId id="273" r:id="rId8"/>
    <p:sldId id="277" r:id="rId9"/>
    <p:sldId id="278" r:id="rId10"/>
    <p:sldId id="279" r:id="rId11"/>
    <p:sldId id="280" r:id="rId12"/>
    <p:sldId id="281" r:id="rId13"/>
    <p:sldId id="282" r:id="rId14"/>
    <p:sldId id="274" r:id="rId15"/>
    <p:sldId id="283" r:id="rId16"/>
    <p:sldId id="275" r:id="rId17"/>
    <p:sldId id="284" r:id="rId18"/>
    <p:sldId id="285" r:id="rId19"/>
    <p:sldId id="286" r:id="rId20"/>
    <p:sldId id="276" r:id="rId21"/>
    <p:sldId id="287" r:id="rId22"/>
    <p:sldId id="288" r:id="rId23"/>
    <p:sldId id="289" r:id="rId24"/>
    <p:sldId id="290" r:id="rId25"/>
    <p:sldId id="291" r:id="rId26"/>
    <p:sldId id="260" r:id="rId27"/>
    <p:sldId id="264" r:id="rId28"/>
    <p:sldId id="266" r:id="rId29"/>
    <p:sldId id="265" r:id="rId30"/>
    <p:sldId id="267" r:id="rId31"/>
    <p:sldId id="268" r:id="rId32"/>
    <p:sldId id="269" r:id="rId33"/>
    <p:sldId id="270" r:id="rId34"/>
    <p:sldId id="271" r:id="rId35"/>
    <p:sldId id="272" r:id="rId36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47550-8282-4523-8A8F-650D0EE2F465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385AE-8E72-4BD6-9764-4D40004F5D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72787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460B7-6E1B-4FC9-879D-CA4F7A1B7D50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BD4AC-FBA3-4AB2-A331-0CD61C298F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7263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BD4AC-FBA3-4AB2-A331-0CD61C298FF4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6672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CBD4AC-FBA3-4AB2-A331-0CD61C298FF4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592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95E849F-DDB8-47FD-B5D7-2719731AACF9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59BC1-7124-4835-81E6-38BE2DFC081A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1117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849F-DDB8-47FD-B5D7-2719731AACF9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59BC1-7124-4835-81E6-38BE2DFC08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341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849F-DDB8-47FD-B5D7-2719731AACF9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59BC1-7124-4835-81E6-38BE2DFC081A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66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849F-DDB8-47FD-B5D7-2719731AACF9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59BC1-7124-4835-81E6-38BE2DFC08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457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849F-DDB8-47FD-B5D7-2719731AACF9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59BC1-7124-4835-81E6-38BE2DFC081A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9553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849F-DDB8-47FD-B5D7-2719731AACF9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59BC1-7124-4835-81E6-38BE2DFC08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8277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849F-DDB8-47FD-B5D7-2719731AACF9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59BC1-7124-4835-81E6-38BE2DFC08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6519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849F-DDB8-47FD-B5D7-2719731AACF9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59BC1-7124-4835-81E6-38BE2DFC08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5616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849F-DDB8-47FD-B5D7-2719731AACF9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59BC1-7124-4835-81E6-38BE2DFC08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1379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849F-DDB8-47FD-B5D7-2719731AACF9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59BC1-7124-4835-81E6-38BE2DFC08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498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E849F-DDB8-47FD-B5D7-2719731AACF9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59BC1-7124-4835-81E6-38BE2DFC081A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8099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95E849F-DDB8-47FD-B5D7-2719731AACF9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3559BC1-7124-4835-81E6-38BE2DFC081A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2661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3200" dirty="0" err="1"/>
              <a:t>MalnutricE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vybrané diety se zaměřením na poporodní péči</a:t>
            </a:r>
            <a:br>
              <a:rPr lang="cs-CZ" sz="3200" dirty="0"/>
            </a:br>
            <a:r>
              <a:rPr lang="cs-CZ" sz="3200" dirty="0"/>
              <a:t>strava po operacích</a:t>
            </a:r>
            <a:br>
              <a:rPr lang="cs-CZ" sz="3200" dirty="0"/>
            </a:br>
            <a:r>
              <a:rPr lang="cs-CZ" sz="3200" dirty="0"/>
              <a:t>enterální výživa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Růžena Manišová</a:t>
            </a:r>
          </a:p>
          <a:p>
            <a:r>
              <a:rPr lang="cs-CZ" dirty="0"/>
              <a:t>31.10.2019</a:t>
            </a:r>
          </a:p>
        </p:txBody>
      </p:sp>
    </p:spTree>
    <p:extLst>
      <p:ext uri="{BB962C8B-B14F-4D97-AF65-F5344CB8AC3E}">
        <p14:creationId xmlns:p14="http://schemas.microsoft.com/office/powerpoint/2010/main" val="2665980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Gestační diabetes – dietní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b="1" dirty="0"/>
              <a:t>Diabetická dieta + pravidelná pohybová aktivita </a:t>
            </a:r>
            <a:r>
              <a:rPr lang="cs-CZ" dirty="0"/>
              <a:t>postačí u ¾ žen k dosažení výborné kompenzace GDM.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Obvykle dieta se 250 g S (2 150 kcal/den), event. 300 g S (2 400 kcal/den)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U obézních 180–225 g S, 23–25 kcal/kg před těhotenstvím u obézních, 30–34 kcal/kg u žen s normální hmotností před těhotenstvím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5555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Gestační diabetes – dietní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Obecně lze říci, že se jedná o racionální stravu</a:t>
            </a:r>
          </a:p>
          <a:p>
            <a:r>
              <a:rPr lang="cs-CZ" dirty="0"/>
              <a:t>Důležité je vynechat/maximálně omezit jednoduché sacharidy (cukry)</a:t>
            </a:r>
          </a:p>
          <a:p>
            <a:r>
              <a:rPr lang="cs-CZ" dirty="0"/>
              <a:t>Jako zdroj energie pro vyvíjející se plod - polysacharidy (chléb, moučné výrobky, luštěniny, těstoviny, rýže)</a:t>
            </a:r>
          </a:p>
          <a:p>
            <a:pPr lvl="1"/>
            <a:r>
              <a:rPr lang="cs-CZ" dirty="0"/>
              <a:t>hladiny cukru v krvi po nich pomaleji stoupají</a:t>
            </a:r>
          </a:p>
          <a:p>
            <a:r>
              <a:rPr lang="cs-CZ" dirty="0"/>
              <a:t>Výměnná jednotka = takové množství pokrmu, které ovlivní hladinu cukru v krvi přibližně stejně (1VJ = 10–12 g sacharidů)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10359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Gestační diabetes – dietní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Jezte menší porce, pravidelně tj. 6–7x denně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Vyvarujte se jednorázovému většímu přísunu sacharidových pokrmů – i v případě pomalých cukrů by došlo k vyššímu vzestupu glykemie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Sacharidy rovnoměrně rozložte do pravidelných dávek během celého dne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Konkrétní množství sacharidů/cukrů v potravině pomůže stanovit nutriční terapeut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Nesnažte se držet žádné diety bez cukrů nebo redukční diety, vaše dítě potřebuje pro svůj vývoj dostatek energie, dbejte na zdroj sacharidů v jídelníčku</a:t>
            </a:r>
          </a:p>
        </p:txBody>
      </p:sp>
    </p:spTree>
    <p:extLst>
      <p:ext uri="{BB962C8B-B14F-4D97-AF65-F5344CB8AC3E}">
        <p14:creationId xmlns:p14="http://schemas.microsoft.com/office/powerpoint/2010/main" val="10960350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Pozor!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Těhotně ženy s gestační cukrovkou nejsou běžná kategorie chronických diabetiček</a:t>
            </a:r>
          </a:p>
          <a:p>
            <a:pPr lvl="1"/>
            <a:r>
              <a:rPr lang="cs-CZ" dirty="0"/>
              <a:t>často pouze hraniční hodnoty zvýšené glykemie</a:t>
            </a:r>
          </a:p>
          <a:p>
            <a:r>
              <a:rPr lang="cs-CZ" dirty="0"/>
              <a:t>Stává se pak chybou, že je nasazen až příliš restriktivní režim se zbytečně nízkým příjmem sacharidů </a:t>
            </a:r>
            <a:r>
              <a:rPr lang="cs-CZ" dirty="0">
                <a:sym typeface="Wingdings 3" panose="05040102010807070707" pitchFamily="18" charset="2"/>
              </a:rPr>
              <a:t></a:t>
            </a:r>
            <a:r>
              <a:rPr lang="cs-CZ" dirty="0"/>
              <a:t> riziko </a:t>
            </a:r>
            <a:r>
              <a:rPr lang="cs-CZ" b="1" dirty="0" err="1">
                <a:solidFill>
                  <a:schemeClr val="accent2">
                    <a:lumMod val="75000"/>
                  </a:schemeClr>
                </a:solidFill>
              </a:rPr>
              <a:t>ketoacidózy</a:t>
            </a:r>
            <a:r>
              <a:rPr lang="cs-CZ" dirty="0"/>
              <a:t>!!!</a:t>
            </a:r>
          </a:p>
          <a:p>
            <a:pPr lvl="1"/>
            <a:r>
              <a:rPr lang="cs-CZ" dirty="0"/>
              <a:t>závažné důsledky a vliv na plod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67346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Strava po císařské řezu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Chirurgický zákrok v dutině břišní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Po operaci je nařízen první </a:t>
            </a:r>
            <a:r>
              <a:rPr lang="cs-CZ" u="sng" dirty="0"/>
              <a:t>3 dny pooperační </a:t>
            </a:r>
            <a:r>
              <a:rPr lang="cs-CZ" dirty="0"/>
              <a:t> dietní režim </a:t>
            </a:r>
          </a:p>
          <a:p>
            <a:pPr lvl="1"/>
            <a:r>
              <a:rPr lang="cs-CZ" dirty="0"/>
              <a:t>1. den (JIP) – pouze tekutiny, vývar</a:t>
            </a:r>
          </a:p>
          <a:p>
            <a:pPr lvl="1"/>
            <a:r>
              <a:rPr lang="cs-CZ" dirty="0"/>
              <a:t>2. a 3. den – dieta č. 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Stolice do 72 hodin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Od 3. nebo 4. dne po zákroku, kdy se obnoví pohyb střevních kliček, pozvolný přechod na normální běžnou stravu – dieta č. 3 (nenadýmavá)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Následujíc týden až dva nezatěžovat trávicí trakt těžkými jídly, doporučena lehká dietní strava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31745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Strava po císařském řezu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Důležitý je dostatek tekutin, i vzhledem ke kojení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Prevence pooperačních komplikací GIT </a:t>
            </a:r>
          </a:p>
          <a:p>
            <a:pPr lvl="1"/>
            <a:r>
              <a:rPr lang="cs-CZ" dirty="0" err="1"/>
              <a:t>parasympatomimetika</a:t>
            </a:r>
            <a:r>
              <a:rPr lang="cs-CZ" dirty="0"/>
              <a:t> – zvyšují tonus hladké svaloviny, a tím navozují peristaltiku</a:t>
            </a:r>
          </a:p>
          <a:p>
            <a:pPr lvl="1"/>
            <a:r>
              <a:rPr lang="cs-CZ" dirty="0"/>
              <a:t>dostatek tekutin a časná mobilizace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Pokud nedojde k vyprázdnění do 72 hodin </a:t>
            </a:r>
            <a:r>
              <a:rPr lang="cs-CZ" dirty="0">
                <a:sym typeface="Wingdings 3" panose="05040102010807070707" pitchFamily="18" charset="2"/>
              </a:rPr>
              <a:t></a:t>
            </a:r>
            <a:r>
              <a:rPr lang="cs-CZ" dirty="0"/>
              <a:t> klyzma nebo laxativa, glycerinové čípky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Dieta je určena dle typu anestezie a je nutné trávicí trakt zatěžovat postupně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Nepodáváme nadýmavá a dráždivá jídla, pro lepší regeneraci matky a nástup laktace zvýšit příjem minerálních látek a bílkovin ve stravě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08342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Prevence zácpy po operacích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Narkóza a operace mohou zpomalit pohyby střevních kliček – zácpa i několik dní, nebo silná plynatost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Řešení: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Dietní opatření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Nedietní opatření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err="1"/>
              <a:t>Laktulóza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39265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Dietní opatření u zácpy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Pravidelná konzumace stravy v klidném nerušeném prostředí.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Dostatečný příjem vlákniny ve stravě</a:t>
            </a:r>
          </a:p>
          <a:p>
            <a:pPr lvl="1"/>
            <a:r>
              <a:rPr lang="cs-CZ" dirty="0"/>
              <a:t>ovoce, zelenina</a:t>
            </a:r>
          </a:p>
          <a:p>
            <a:pPr lvl="1"/>
            <a:r>
              <a:rPr lang="cs-CZ" dirty="0"/>
              <a:t>celozrnné výrobky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Konzumace potravin s přirozeným projímavým účinkem</a:t>
            </a:r>
          </a:p>
          <a:p>
            <a:pPr lvl="1"/>
            <a:r>
              <a:rPr lang="cs-CZ" dirty="0"/>
              <a:t>sušené ovoce (švestky, meruňky, datle, fíky)</a:t>
            </a:r>
          </a:p>
          <a:p>
            <a:pPr lvl="1"/>
            <a:r>
              <a:rPr lang="cs-CZ" dirty="0"/>
              <a:t>hrušky, zakysané mléčné výrobky, želatina, káva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Vhodné je využití </a:t>
            </a:r>
            <a:r>
              <a:rPr lang="cs-CZ" dirty="0" err="1"/>
              <a:t>probiotik</a:t>
            </a:r>
            <a:r>
              <a:rPr lang="cs-CZ" dirty="0"/>
              <a:t> a </a:t>
            </a:r>
            <a:r>
              <a:rPr lang="cs-CZ" dirty="0" err="1"/>
              <a:t>prebiotik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Dostatečný příjem tekutin.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b="1" dirty="0" err="1">
                <a:solidFill>
                  <a:schemeClr val="accent6">
                    <a:lumMod val="75000"/>
                  </a:schemeClr>
                </a:solidFill>
              </a:rPr>
              <a:t>Psyllium</a:t>
            </a:r>
            <a:r>
              <a:rPr lang="cs-CZ" dirty="0"/>
              <a:t> – čištěné obaly semen rostliny </a:t>
            </a:r>
            <a:r>
              <a:rPr lang="cs-CZ" i="1" dirty="0" err="1"/>
              <a:t>Plantago</a:t>
            </a:r>
            <a:r>
              <a:rPr lang="cs-CZ" i="1" dirty="0"/>
              <a:t> ovata </a:t>
            </a:r>
            <a:r>
              <a:rPr lang="cs-CZ" dirty="0"/>
              <a:t>– indický jitrocel (tekutiny!!!)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5194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Nedietní opatření u zácpy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Úprava životosprávy</a:t>
            </a:r>
          </a:p>
          <a:p>
            <a:pPr lvl="1"/>
            <a:r>
              <a:rPr lang="cs-CZ" dirty="0"/>
              <a:t>rozbor a úprava denního režimu – pravidelnost, pestrost</a:t>
            </a:r>
          </a:p>
          <a:p>
            <a:pPr lvl="1"/>
            <a:r>
              <a:rPr lang="cs-CZ" dirty="0"/>
              <a:t>nácvik defekačního reflexu, nikdy nepotlačovat nucení na stolici</a:t>
            </a:r>
          </a:p>
          <a:p>
            <a:pPr lvl="1"/>
            <a:r>
              <a:rPr lang="cs-CZ" dirty="0"/>
              <a:t>pitný režim</a:t>
            </a:r>
          </a:p>
          <a:p>
            <a:pPr lvl="1"/>
            <a:r>
              <a:rPr lang="cs-CZ" dirty="0"/>
              <a:t>pohybová aktivita</a:t>
            </a:r>
          </a:p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Fyzikální terapie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lvl="1"/>
            <a:r>
              <a:rPr lang="cs-CZ" dirty="0"/>
              <a:t>břišní masáže – po operacích velmi opatrně!</a:t>
            </a:r>
          </a:p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Farmakologická léčba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dirty="0"/>
              <a:t>– laxativa</a:t>
            </a:r>
          </a:p>
          <a:p>
            <a:pPr lvl="1"/>
            <a:r>
              <a:rPr lang="cs-CZ" dirty="0"/>
              <a:t>hlavně u akutní zácpy</a:t>
            </a:r>
          </a:p>
          <a:p>
            <a:pPr lvl="1"/>
            <a:r>
              <a:rPr lang="cs-CZ" dirty="0"/>
              <a:t>u chronické zácpy vysazení dráždivých laxativ</a:t>
            </a:r>
          </a:p>
          <a:p>
            <a:pPr lvl="1"/>
            <a:r>
              <a:rPr lang="cs-CZ" dirty="0" err="1"/>
              <a:t>laktulóza</a:t>
            </a:r>
            <a:r>
              <a:rPr lang="cs-CZ" dirty="0"/>
              <a:t> (osmotické laxativum)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25842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Laktulóza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Disacharid (galaktóza, fruktóza) ve vodě rozpustný</a:t>
            </a:r>
          </a:p>
          <a:p>
            <a:r>
              <a:rPr lang="cs-CZ" dirty="0"/>
              <a:t>V tenkém střevě se nevstřebává</a:t>
            </a:r>
          </a:p>
          <a:p>
            <a:pPr lvl="1"/>
            <a:r>
              <a:rPr lang="cs-CZ" dirty="0"/>
              <a:t>beze změny prochází do tlustého střeva, kde je štěpena bakteriální flórou na MK s krátkým řetězcem, vodík, CO</a:t>
            </a:r>
            <a:r>
              <a:rPr lang="cs-CZ" baseline="-25000" dirty="0"/>
              <a:t>2</a:t>
            </a:r>
            <a:r>
              <a:rPr lang="cs-CZ" dirty="0"/>
              <a:t> a metan</a:t>
            </a:r>
          </a:p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Účinky</a:t>
            </a:r>
          </a:p>
          <a:p>
            <a:pPr lvl="1"/>
            <a:r>
              <a:rPr lang="cs-CZ" dirty="0"/>
              <a:t>stimulace střeva ke zvýšené peristaltice</a:t>
            </a:r>
          </a:p>
          <a:p>
            <a:pPr lvl="1"/>
            <a:r>
              <a:rPr lang="cs-CZ" dirty="0"/>
              <a:t>udržení obsahu vody ve střevním lumen</a:t>
            </a:r>
          </a:p>
          <a:p>
            <a:pPr lvl="1"/>
            <a:r>
              <a:rPr lang="cs-CZ" dirty="0"/>
              <a:t>snížení pH střevního obsahu</a:t>
            </a:r>
          </a:p>
          <a:p>
            <a:pPr lvl="1"/>
            <a:r>
              <a:rPr lang="cs-CZ" dirty="0"/>
              <a:t>zvýšení objemu střevního obsahu</a:t>
            </a:r>
          </a:p>
          <a:p>
            <a:pPr lvl="1"/>
            <a:r>
              <a:rPr lang="cs-CZ" dirty="0"/>
              <a:t>rozmnožení bakteriální mikroflóry</a:t>
            </a:r>
          </a:p>
          <a:p>
            <a:r>
              <a:rPr lang="cs-CZ" dirty="0"/>
              <a:t>Účinek nastupuje do 24–48 hodin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7325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cs-CZ" sz="5000">
                <a:solidFill>
                  <a:srgbClr val="FFFFFF"/>
                </a:solidFill>
              </a:rPr>
              <a:t>Malnutrice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r>
              <a:rPr lang="cs-CZ" sz="2200"/>
              <a:t>Patologický stav způsobený nedostatkem nebo nevyrovnaným příjmem živin</a:t>
            </a:r>
          </a:p>
        </p:txBody>
      </p:sp>
    </p:spTree>
    <p:extLst>
      <p:ext uri="{BB962C8B-B14F-4D97-AF65-F5344CB8AC3E}">
        <p14:creationId xmlns:p14="http://schemas.microsoft.com/office/powerpoint/2010/main" val="9643841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Anémie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Snížená koncentrace hemoglobinu v krvi pod fyziologickou mez pro daný věk a pohlaví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Nejohroženější skupinou jsou těhotné ženy a děti předškolního věku</a:t>
            </a:r>
          </a:p>
          <a:p>
            <a:r>
              <a:rPr lang="cs-CZ" dirty="0"/>
              <a:t>Normální hodnoty:</a:t>
            </a:r>
          </a:p>
          <a:p>
            <a:pPr lvl="1"/>
            <a:r>
              <a:rPr lang="cs-CZ" dirty="0"/>
              <a:t>u mužů </a:t>
            </a:r>
            <a:r>
              <a:rPr lang="cs-CZ" b="1" dirty="0">
                <a:solidFill>
                  <a:srgbClr val="CC0000"/>
                </a:solidFill>
              </a:rPr>
              <a:t>136–176 g/l</a:t>
            </a:r>
          </a:p>
          <a:p>
            <a:pPr lvl="1"/>
            <a:r>
              <a:rPr lang="cs-CZ" dirty="0"/>
              <a:t>u žen </a:t>
            </a:r>
            <a:r>
              <a:rPr lang="cs-CZ" b="1" dirty="0">
                <a:solidFill>
                  <a:srgbClr val="CC0000"/>
                </a:solidFill>
              </a:rPr>
              <a:t>120–168 g/l</a:t>
            </a:r>
          </a:p>
          <a:p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Může být symptom, který se vyskytuje u řady patologických stavů</a:t>
            </a:r>
          </a:p>
        </p:txBody>
      </p:sp>
    </p:spTree>
    <p:extLst>
      <p:ext uri="{BB962C8B-B14F-4D97-AF65-F5344CB8AC3E}">
        <p14:creationId xmlns:p14="http://schemas.microsoft.com/office/powerpoint/2010/main" val="37175902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Anémie – příčiny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>
                <a:solidFill>
                  <a:schemeClr val="accent6">
                    <a:lumMod val="75000"/>
                  </a:schemeClr>
                </a:solidFill>
              </a:rPr>
              <a:t>Zvýšené ztráty erytrocytů</a:t>
            </a:r>
            <a:r>
              <a:rPr lang="cs-CZ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400" dirty="0"/>
              <a:t>(hemolýza, krvácení).</a:t>
            </a:r>
          </a:p>
          <a:p>
            <a:r>
              <a:rPr lang="cs-CZ" sz="2400" b="1" dirty="0">
                <a:solidFill>
                  <a:schemeClr val="accent6">
                    <a:lumMod val="75000"/>
                  </a:schemeClr>
                </a:solidFill>
              </a:rPr>
              <a:t>Snížená tvorba erytrocytů</a:t>
            </a:r>
            <a:r>
              <a:rPr lang="cs-CZ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400" dirty="0"/>
              <a:t>(poruchy kmenové buňky; nedostatek erytropoetinu, vitamínu B</a:t>
            </a:r>
            <a:r>
              <a:rPr lang="cs-CZ" sz="2400" baseline="-25000" dirty="0"/>
              <a:t>12</a:t>
            </a:r>
            <a:r>
              <a:rPr lang="cs-CZ" sz="2400" dirty="0"/>
              <a:t>, kyseliny listové).</a:t>
            </a:r>
          </a:p>
          <a:p>
            <a:r>
              <a:rPr lang="cs-CZ" sz="2400" b="1" dirty="0">
                <a:solidFill>
                  <a:schemeClr val="accent6">
                    <a:lumMod val="75000"/>
                  </a:schemeClr>
                </a:solidFill>
              </a:rPr>
              <a:t>Zvýšení objemu plazmy </a:t>
            </a:r>
            <a:r>
              <a:rPr lang="cs-CZ" sz="2400" dirty="0"/>
              <a:t>– tzv. relativní (</a:t>
            </a:r>
            <a:r>
              <a:rPr lang="cs-CZ" sz="2400" dirty="0" err="1"/>
              <a:t>diluční</a:t>
            </a:r>
            <a:r>
              <a:rPr lang="cs-CZ" sz="2400" dirty="0"/>
              <a:t>) anémie.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23085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Anémie - dělení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10061883" cy="4023360"/>
          </a:xfrm>
        </p:spPr>
        <p:txBody>
          <a:bodyPr>
            <a:normAutofit lnSpcReduction="10000"/>
          </a:bodyPr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Dle velikosti </a:t>
            </a:r>
            <a:r>
              <a:rPr lang="cs-CZ" b="1" dirty="0" err="1">
                <a:solidFill>
                  <a:schemeClr val="accent6">
                    <a:lumMod val="75000"/>
                  </a:schemeClr>
                </a:solidFill>
              </a:rPr>
              <a:t>ery</a:t>
            </a:r>
            <a:endParaRPr lang="cs-CZ" b="1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cs-CZ" dirty="0" err="1"/>
              <a:t>Normocytární</a:t>
            </a:r>
            <a:r>
              <a:rPr lang="cs-CZ" dirty="0"/>
              <a:t> </a:t>
            </a:r>
            <a:r>
              <a:rPr lang="cs-CZ" sz="1600" dirty="0"/>
              <a:t>(po akutním krvácení, aplastická anémie, některé hemolytické anémie)</a:t>
            </a:r>
          </a:p>
          <a:p>
            <a:pPr lvl="1"/>
            <a:r>
              <a:rPr lang="cs-CZ" dirty="0" err="1"/>
              <a:t>Makrocytární</a:t>
            </a:r>
            <a:r>
              <a:rPr lang="cs-CZ" dirty="0"/>
              <a:t> </a:t>
            </a:r>
            <a:r>
              <a:rPr lang="cs-CZ" sz="1600" dirty="0"/>
              <a:t>(nedostatek vitaminu B</a:t>
            </a:r>
            <a:r>
              <a:rPr lang="cs-CZ" sz="1600" baseline="-25000" dirty="0"/>
              <a:t>12</a:t>
            </a:r>
            <a:r>
              <a:rPr lang="cs-CZ" sz="1600" dirty="0"/>
              <a:t> nebo kyseliny listové)</a:t>
            </a:r>
          </a:p>
          <a:p>
            <a:pPr lvl="1"/>
            <a:r>
              <a:rPr lang="cs-CZ" dirty="0" err="1"/>
              <a:t>Mikrocitární</a:t>
            </a:r>
            <a:r>
              <a:rPr lang="cs-CZ" dirty="0"/>
              <a:t> </a:t>
            </a:r>
            <a:r>
              <a:rPr lang="cs-CZ" sz="1600" dirty="0"/>
              <a:t>(nedostatek </a:t>
            </a:r>
            <a:r>
              <a:rPr lang="cs-CZ" sz="1600" dirty="0" err="1"/>
              <a:t>Fe</a:t>
            </a:r>
            <a:r>
              <a:rPr lang="cs-CZ" sz="1600" dirty="0"/>
              <a:t>, </a:t>
            </a:r>
            <a:r>
              <a:rPr lang="cs-CZ" sz="1600" dirty="0" err="1"/>
              <a:t>sférocytóza</a:t>
            </a:r>
            <a:r>
              <a:rPr lang="cs-CZ" sz="1600" dirty="0"/>
              <a:t>, talasémie, po chronickém krvácení)</a:t>
            </a:r>
          </a:p>
          <a:p>
            <a:pPr marL="128016" lvl="1" indent="0">
              <a:buNone/>
            </a:pPr>
            <a:endParaRPr lang="cs-CZ" dirty="0"/>
          </a:p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Dle barvitelnosti</a:t>
            </a:r>
          </a:p>
          <a:p>
            <a:pPr lvl="1"/>
            <a:r>
              <a:rPr lang="cs-CZ" dirty="0" err="1"/>
              <a:t>Normochromní</a:t>
            </a:r>
            <a:r>
              <a:rPr lang="cs-CZ" dirty="0"/>
              <a:t> </a:t>
            </a:r>
            <a:r>
              <a:rPr lang="cs-CZ" sz="1600" dirty="0"/>
              <a:t>(akutním krvácení)</a:t>
            </a:r>
          </a:p>
          <a:p>
            <a:pPr lvl="1"/>
            <a:r>
              <a:rPr lang="cs-CZ" dirty="0" err="1"/>
              <a:t>Hypochromní</a:t>
            </a:r>
            <a:r>
              <a:rPr lang="cs-CZ" dirty="0"/>
              <a:t> </a:t>
            </a:r>
            <a:r>
              <a:rPr lang="cs-CZ" sz="1600" dirty="0"/>
              <a:t>(nedostatek </a:t>
            </a:r>
            <a:r>
              <a:rPr lang="cs-CZ" sz="1600" dirty="0" err="1"/>
              <a:t>Fe</a:t>
            </a:r>
            <a:r>
              <a:rPr lang="cs-CZ" sz="1600" dirty="0"/>
              <a:t>, talasémie)</a:t>
            </a:r>
          </a:p>
          <a:p>
            <a:pPr lvl="1"/>
            <a:r>
              <a:rPr lang="cs-CZ" sz="1600" dirty="0" err="1"/>
              <a:t>Hyperchromní</a:t>
            </a:r>
            <a:r>
              <a:rPr lang="cs-CZ" sz="1600" dirty="0"/>
              <a:t> (nedostatek vit. B</a:t>
            </a:r>
            <a:r>
              <a:rPr lang="cs-CZ" sz="1600" baseline="-25000" dirty="0"/>
              <a:t>12</a:t>
            </a:r>
            <a:r>
              <a:rPr lang="cs-CZ" sz="1600" dirty="0"/>
              <a:t>)</a:t>
            </a:r>
          </a:p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Dle mechanismu vzniku</a:t>
            </a:r>
          </a:p>
          <a:p>
            <a:pPr lvl="1"/>
            <a:r>
              <a:rPr lang="cs-CZ" dirty="0"/>
              <a:t>Z nedostatečné tvorby </a:t>
            </a:r>
            <a:r>
              <a:rPr lang="cs-CZ" dirty="0" err="1"/>
              <a:t>ery</a:t>
            </a:r>
            <a:endParaRPr lang="cs-CZ" dirty="0"/>
          </a:p>
          <a:p>
            <a:pPr lvl="1"/>
            <a:r>
              <a:rPr lang="cs-CZ" dirty="0"/>
              <a:t>Z nadměrných ztrát </a:t>
            </a:r>
            <a:r>
              <a:rPr lang="cs-CZ" dirty="0" err="1"/>
              <a:t>ery</a:t>
            </a:r>
            <a:r>
              <a:rPr lang="cs-CZ" dirty="0"/>
              <a:t> </a:t>
            </a:r>
            <a:r>
              <a:rPr lang="cs-CZ" sz="1600" dirty="0"/>
              <a:t>(hemolýza, krvácení…)</a:t>
            </a:r>
          </a:p>
        </p:txBody>
      </p:sp>
    </p:spTree>
    <p:extLst>
      <p:ext uri="{BB962C8B-B14F-4D97-AF65-F5344CB8AC3E}">
        <p14:creationId xmlns:p14="http://schemas.microsoft.com/office/powerpoint/2010/main" val="38716527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Sideropenická</a:t>
            </a:r>
            <a:r>
              <a:rPr lang="cs-CZ" dirty="0"/>
              <a:t> anémie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Porucha syntézy hemoglobinu z nedostatku </a:t>
            </a:r>
            <a:r>
              <a:rPr lang="cs-CZ" dirty="0" err="1"/>
              <a:t>Fe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Většina všech anemií v těhotenství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Mikrocytární</a:t>
            </a:r>
            <a:r>
              <a:rPr lang="cs-CZ" dirty="0"/>
              <a:t> </a:t>
            </a:r>
            <a:r>
              <a:rPr lang="cs-CZ" dirty="0" err="1"/>
              <a:t>hypochromní</a:t>
            </a:r>
            <a:r>
              <a:rPr lang="cs-CZ" dirty="0"/>
              <a:t> anémie</a:t>
            </a:r>
          </a:p>
          <a:p>
            <a:r>
              <a:rPr lang="cs-CZ" b="1" dirty="0"/>
              <a:t>Příčiny vzniku:</a:t>
            </a:r>
          </a:p>
          <a:p>
            <a:pPr lvl="1"/>
            <a:r>
              <a:rPr lang="cs-CZ" dirty="0"/>
              <a:t>nedostatečný přívod železa</a:t>
            </a:r>
          </a:p>
          <a:p>
            <a:pPr lvl="2"/>
            <a:r>
              <a:rPr lang="cs-CZ" dirty="0" err="1"/>
              <a:t>celiakie</a:t>
            </a:r>
            <a:r>
              <a:rPr lang="cs-CZ" dirty="0"/>
              <a:t>, Crohnova choroba, stavy po resekci žaludku nebo střeva</a:t>
            </a:r>
          </a:p>
          <a:p>
            <a:pPr lvl="1"/>
            <a:r>
              <a:rPr lang="cs-CZ" dirty="0"/>
              <a:t>nadměrné ztráty železa krví</a:t>
            </a:r>
          </a:p>
          <a:p>
            <a:pPr lvl="2"/>
            <a:r>
              <a:rPr lang="cs-CZ" dirty="0"/>
              <a:t>peptické vředy, silná menstruace, </a:t>
            </a:r>
            <a:r>
              <a:rPr lang="cs-CZ" dirty="0" err="1"/>
              <a:t>metrorhagie</a:t>
            </a:r>
            <a:endParaRPr lang="cs-CZ" dirty="0"/>
          </a:p>
          <a:p>
            <a:pPr lvl="1"/>
            <a:r>
              <a:rPr lang="cs-CZ" dirty="0"/>
              <a:t>zvýšené nároky na krvetvorbu v graviditě</a:t>
            </a:r>
          </a:p>
          <a:p>
            <a:r>
              <a:rPr lang="cs-CZ" b="1" dirty="0"/>
              <a:t>Příznaky: </a:t>
            </a:r>
          </a:p>
          <a:p>
            <a:pPr lvl="1"/>
            <a:r>
              <a:rPr lang="cs-CZ" dirty="0"/>
              <a:t>Únava, dušnost, bolesti hlavy, zimomřivost, ragády ústních koutků, poruchy růstu vlasů, nehtů, atrofie kůže, změny na sliznicích…</a:t>
            </a:r>
          </a:p>
        </p:txBody>
      </p:sp>
    </p:spTree>
    <p:extLst>
      <p:ext uri="{BB962C8B-B14F-4D97-AF65-F5344CB8AC3E}">
        <p14:creationId xmlns:p14="http://schemas.microsoft.com/office/powerpoint/2010/main" val="30501576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ŽELEZO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286000"/>
            <a:ext cx="5280878" cy="4023360"/>
          </a:xfrm>
        </p:spPr>
        <p:txBody>
          <a:bodyPr/>
          <a:lstStyle/>
          <a:p>
            <a:r>
              <a:rPr lang="cs-CZ" sz="2000" dirty="0"/>
              <a:t>Výskyt v těle:</a:t>
            </a:r>
          </a:p>
          <a:p>
            <a:pPr lvl="1"/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Hemové</a:t>
            </a:r>
          </a:p>
          <a:p>
            <a:pPr lvl="1"/>
            <a:r>
              <a:rPr lang="cs-CZ" b="1" dirty="0" err="1">
                <a:solidFill>
                  <a:schemeClr val="accent6">
                    <a:lumMod val="75000"/>
                  </a:schemeClr>
                </a:solidFill>
              </a:rPr>
              <a:t>Nehemové</a:t>
            </a:r>
            <a:r>
              <a:rPr lang="cs-CZ" dirty="0"/>
              <a:t> (</a:t>
            </a:r>
            <a:r>
              <a:rPr lang="cs-CZ" dirty="0" err="1"/>
              <a:t>transferrin</a:t>
            </a:r>
            <a:r>
              <a:rPr lang="cs-CZ" dirty="0"/>
              <a:t>, </a:t>
            </a:r>
            <a:r>
              <a:rPr lang="cs-CZ" dirty="0" err="1"/>
              <a:t>hemosiderrin</a:t>
            </a:r>
            <a:r>
              <a:rPr lang="cs-CZ" dirty="0"/>
              <a:t>, </a:t>
            </a:r>
            <a:r>
              <a:rPr lang="cs-CZ" dirty="0" err="1"/>
              <a:t>ferritin</a:t>
            </a:r>
            <a:r>
              <a:rPr lang="cs-CZ" dirty="0"/>
              <a:t>)</a:t>
            </a:r>
          </a:p>
          <a:p>
            <a:pPr marL="128016" lvl="1" indent="0">
              <a:buNone/>
            </a:pPr>
            <a:endParaRPr lang="cs-CZ" dirty="0"/>
          </a:p>
          <a:p>
            <a:pPr marL="128016" lvl="1" indent="0">
              <a:buNone/>
            </a:pPr>
            <a:r>
              <a:rPr lang="cs-CZ" sz="2000" dirty="0"/>
              <a:t>Denní potřeba:</a:t>
            </a:r>
          </a:p>
          <a:p>
            <a:pPr lvl="1"/>
            <a:r>
              <a:rPr lang="cs-CZ" dirty="0"/>
              <a:t>10-15 mg/den</a:t>
            </a:r>
          </a:p>
          <a:p>
            <a:pPr lvl="1"/>
            <a:r>
              <a:rPr lang="cs-CZ" dirty="0"/>
              <a:t>Těhotné, kojící ženy vyšší potřeba</a:t>
            </a:r>
          </a:p>
          <a:p>
            <a:pPr marL="128016" lvl="1" indent="0">
              <a:buNone/>
            </a:pPr>
            <a:endParaRPr lang="cs-CZ" dirty="0"/>
          </a:p>
          <a:p>
            <a:pPr marL="128016" lvl="1" indent="0">
              <a:buNone/>
            </a:pPr>
            <a:endParaRPr lang="cs-CZ" dirty="0"/>
          </a:p>
          <a:p>
            <a:pPr marL="128016" lvl="1" indent="0">
              <a:buNone/>
            </a:pPr>
            <a:endParaRPr lang="cs-CZ" dirty="0"/>
          </a:p>
          <a:p>
            <a:pPr marL="128016" lvl="1" indent="0">
              <a:buNone/>
            </a:pP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509070" y="2101334"/>
            <a:ext cx="3259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Denní potřeba </a:t>
            </a:r>
            <a:r>
              <a:rPr lang="cs-CZ" b="1" dirty="0" err="1">
                <a:solidFill>
                  <a:schemeClr val="accent6">
                    <a:lumMod val="75000"/>
                  </a:schemeClr>
                </a:solidFill>
              </a:rPr>
              <a:t>Fe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 dle EFSA: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307B9C8-29A7-4759-B508-FFE6C05C6EB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6158" t="36508" r="31072" b="36984"/>
          <a:stretch/>
        </p:blipFill>
        <p:spPr>
          <a:xfrm>
            <a:off x="6587517" y="2422514"/>
            <a:ext cx="4822958" cy="315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974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Železo - 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76082" y="1798884"/>
            <a:ext cx="6639415" cy="4558373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Hemové </a:t>
            </a:r>
            <a:r>
              <a:rPr lang="cs-CZ" b="1" dirty="0" err="1">
                <a:solidFill>
                  <a:srgbClr val="C00000"/>
                </a:solidFill>
              </a:rPr>
              <a:t>Fe</a:t>
            </a:r>
            <a:endParaRPr lang="cs-CZ" b="1" dirty="0">
              <a:solidFill>
                <a:srgbClr val="C00000"/>
              </a:solidFill>
            </a:endParaRPr>
          </a:p>
          <a:p>
            <a:pPr lvl="1"/>
            <a:r>
              <a:rPr lang="cs-CZ" dirty="0"/>
              <a:t>maso, játra, ryby…</a:t>
            </a:r>
          </a:p>
          <a:p>
            <a:pPr lvl="1"/>
            <a:r>
              <a:rPr lang="cs-CZ" dirty="0"/>
              <a:t>biologická dostupnost cca 20 – 30 %</a:t>
            </a:r>
          </a:p>
          <a:p>
            <a:pPr lvl="1"/>
            <a:endParaRPr lang="cs-CZ" dirty="0"/>
          </a:p>
          <a:p>
            <a:pPr marL="128016" lvl="1" indent="0">
              <a:buNone/>
            </a:pPr>
            <a:r>
              <a:rPr lang="cs-CZ" sz="2000" b="1" dirty="0" err="1">
                <a:solidFill>
                  <a:schemeClr val="accent6">
                    <a:lumMod val="75000"/>
                  </a:schemeClr>
                </a:solidFill>
              </a:rPr>
              <a:t>Nehemové</a:t>
            </a: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2000" b="1" dirty="0" err="1">
                <a:solidFill>
                  <a:schemeClr val="accent6">
                    <a:lumMod val="75000"/>
                  </a:schemeClr>
                </a:solidFill>
              </a:rPr>
              <a:t>Fe</a:t>
            </a:r>
            <a:endParaRPr lang="cs-CZ" sz="2000" b="1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cs-CZ" dirty="0"/>
              <a:t>vejce, skořápkové plody, obiloviny, luštěniny, kakao, zelenina, mateřské mléko</a:t>
            </a:r>
          </a:p>
          <a:p>
            <a:pPr lvl="1"/>
            <a:r>
              <a:rPr lang="cs-CZ" dirty="0"/>
              <a:t>Biologická dostupnost – velké rozdíly podle zdroje, ale ve srovnání s hemovým železem velmi malá – cca 5% </a:t>
            </a:r>
          </a:p>
          <a:p>
            <a:pPr marL="128016" lvl="1" indent="0">
              <a:buNone/>
            </a:pPr>
            <a:endParaRPr lang="cs-CZ" dirty="0"/>
          </a:p>
          <a:p>
            <a:r>
              <a:rPr lang="cs-CZ" sz="1800" b="1" dirty="0"/>
              <a:t>Vstřebatelnost zvyšují:</a:t>
            </a:r>
            <a:r>
              <a:rPr lang="cs-CZ" sz="1800" dirty="0"/>
              <a:t> živočišná bílkovina, vitamin C a organické kyseliny</a:t>
            </a:r>
          </a:p>
          <a:p>
            <a:r>
              <a:rPr lang="cs-CZ" sz="1800" b="1" dirty="0"/>
              <a:t>Vstřebatelnost snižují: </a:t>
            </a:r>
            <a:r>
              <a:rPr lang="cs-CZ" sz="1800" dirty="0"/>
              <a:t>tanin, lignin, kyselina šťavelová, kyselina </a:t>
            </a:r>
            <a:r>
              <a:rPr lang="cs-CZ" sz="1800" dirty="0" err="1"/>
              <a:t>fytová</a:t>
            </a:r>
            <a:r>
              <a:rPr lang="cs-CZ" sz="1800" dirty="0"/>
              <a:t>, fosfáty, Ca, </a:t>
            </a:r>
            <a:r>
              <a:rPr lang="cs-CZ" sz="1800" dirty="0" err="1"/>
              <a:t>Cu</a:t>
            </a:r>
            <a:r>
              <a:rPr lang="cs-CZ" sz="1800" dirty="0"/>
              <a:t>, </a:t>
            </a:r>
            <a:r>
              <a:rPr lang="cs-CZ" sz="1800" dirty="0" err="1"/>
              <a:t>Zn</a:t>
            </a:r>
            <a:r>
              <a:rPr lang="cs-CZ" sz="1800" dirty="0"/>
              <a:t>, proteiny v mléce, kofein, salicyláty, </a:t>
            </a:r>
            <a:r>
              <a:rPr lang="cs-CZ" sz="1800" dirty="0" err="1"/>
              <a:t>antacida</a:t>
            </a:r>
            <a:r>
              <a:rPr lang="cs-CZ" sz="1800" dirty="0"/>
              <a:t>, tuk, iontoměniče, </a:t>
            </a:r>
            <a:r>
              <a:rPr lang="cs-CZ" sz="1800" dirty="0" err="1"/>
              <a:t>klofibrát</a:t>
            </a:r>
            <a:endParaRPr lang="cs-CZ" sz="1800" dirty="0"/>
          </a:p>
          <a:p>
            <a:pPr marL="128016" lvl="1" indent="0">
              <a:buNone/>
            </a:pPr>
            <a:r>
              <a:rPr lang="cs-CZ" dirty="0"/>
              <a:t>	</a:t>
            </a:r>
          </a:p>
          <a:p>
            <a:pPr marL="128016" lvl="1" indent="0">
              <a:buNone/>
            </a:pPr>
            <a:r>
              <a:rPr lang="cs-CZ" sz="2000" b="1" dirty="0"/>
              <a:t>	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315439"/>
              </p:ext>
            </p:extLst>
          </p:nvPr>
        </p:nvGraphicFramePr>
        <p:xfrm>
          <a:off x="7870477" y="1433769"/>
          <a:ext cx="3752979" cy="222504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418702">
                  <a:extLst>
                    <a:ext uri="{9D8B030D-6E8A-4147-A177-3AD203B41FA5}">
                      <a16:colId xmlns:a16="http://schemas.microsoft.com/office/drawing/2014/main" val="1766100900"/>
                    </a:ext>
                  </a:extLst>
                </a:gridCol>
                <a:gridCol w="1334277">
                  <a:extLst>
                    <a:ext uri="{9D8B030D-6E8A-4147-A177-3AD203B41FA5}">
                      <a16:colId xmlns:a16="http://schemas.microsoft.com/office/drawing/2014/main" val="1770486192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Množství</a:t>
                      </a:r>
                      <a:r>
                        <a:rPr lang="cs-CZ" baseline="0" dirty="0"/>
                        <a:t> železa na 100 g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9584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Vepřová</a:t>
                      </a:r>
                      <a:r>
                        <a:rPr lang="cs-CZ" baseline="0" dirty="0"/>
                        <a:t> játra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15,3 mg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30227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Telecí játra</a:t>
                      </a:r>
                    </a:p>
                  </a:txBody>
                  <a:tcPr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10,2 mg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14129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Kuřecí droby</a:t>
                      </a:r>
                    </a:p>
                  </a:txBody>
                  <a:tcPr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5,9 mg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859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Hovězí kýta (vařená)</a:t>
                      </a:r>
                    </a:p>
                  </a:txBody>
                  <a:tcPr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4,9 mg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71173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Kuřecí prsa bez kůže</a:t>
                      </a:r>
                    </a:p>
                  </a:txBody>
                  <a:tcPr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3,0 mg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8566205"/>
                  </a:ext>
                </a:extLst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0595864"/>
              </p:ext>
            </p:extLst>
          </p:nvPr>
        </p:nvGraphicFramePr>
        <p:xfrm>
          <a:off x="7870477" y="3810565"/>
          <a:ext cx="3752979" cy="283464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599920">
                  <a:extLst>
                    <a:ext uri="{9D8B030D-6E8A-4147-A177-3AD203B41FA5}">
                      <a16:colId xmlns:a16="http://schemas.microsoft.com/office/drawing/2014/main" val="1766100900"/>
                    </a:ext>
                  </a:extLst>
                </a:gridCol>
                <a:gridCol w="1153059">
                  <a:extLst>
                    <a:ext uri="{9D8B030D-6E8A-4147-A177-3AD203B41FA5}">
                      <a16:colId xmlns:a16="http://schemas.microsoft.com/office/drawing/2014/main" val="1770486192"/>
                    </a:ext>
                  </a:extLst>
                </a:gridCol>
              </a:tblGrid>
              <a:tr h="289339"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Množství</a:t>
                      </a:r>
                      <a:r>
                        <a:rPr lang="cs-CZ" baseline="0" dirty="0"/>
                        <a:t> železa na 100 g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9584760"/>
                  </a:ext>
                </a:extLst>
              </a:tr>
              <a:tr h="289339">
                <a:tc>
                  <a:txBody>
                    <a:bodyPr/>
                    <a:lstStyle/>
                    <a:p>
                      <a:r>
                        <a:rPr lang="cs-CZ" dirty="0"/>
                        <a:t>Hřib smrkový (sušený)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69,7 mg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3022772"/>
                  </a:ext>
                </a:extLst>
              </a:tr>
              <a:tr h="497152">
                <a:tc>
                  <a:txBody>
                    <a:bodyPr/>
                    <a:lstStyle/>
                    <a:p>
                      <a:r>
                        <a:rPr lang="cs-CZ" dirty="0"/>
                        <a:t>Čokoláda hořká</a:t>
                      </a:r>
                      <a:r>
                        <a:rPr lang="cs-CZ" baseline="0" dirty="0"/>
                        <a:t> (70–85%)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11,9 mg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1412948"/>
                  </a:ext>
                </a:extLst>
              </a:tr>
              <a:tr h="289339">
                <a:tc>
                  <a:txBody>
                    <a:bodyPr/>
                    <a:lstStyle/>
                    <a:p>
                      <a:r>
                        <a:rPr lang="cs-CZ" dirty="0"/>
                        <a:t>Ořechy lískové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5,8 mg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044867"/>
                  </a:ext>
                </a:extLst>
              </a:tr>
              <a:tr h="289339">
                <a:tc>
                  <a:txBody>
                    <a:bodyPr/>
                    <a:lstStyle/>
                    <a:p>
                      <a:r>
                        <a:rPr lang="cs-CZ" dirty="0"/>
                        <a:t>Čočka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5,0 mg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7117337"/>
                  </a:ext>
                </a:extLst>
              </a:tr>
              <a:tr h="289339">
                <a:tc>
                  <a:txBody>
                    <a:bodyPr/>
                    <a:lstStyle/>
                    <a:p>
                      <a:r>
                        <a:rPr lang="cs-CZ" dirty="0"/>
                        <a:t>Žloutek (slepičí)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4,7 mg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8566205"/>
                  </a:ext>
                </a:extLst>
              </a:tr>
              <a:tr h="289339">
                <a:tc>
                  <a:txBody>
                    <a:bodyPr/>
                    <a:lstStyle/>
                    <a:p>
                      <a:r>
                        <a:rPr lang="cs-CZ" dirty="0"/>
                        <a:t>Špenát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3,3 mg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6176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2795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cs-CZ" sz="5000">
                <a:solidFill>
                  <a:srgbClr val="FFFFFF"/>
                </a:solidFill>
              </a:rPr>
              <a:t>Enterální výživa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Výživa zahrnující všechny formy nutriční podpory „potravinami pro zvláštní lékařské účely“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Aplikována do gastrointestinálního traktu a zahrnuje</a:t>
            </a:r>
          </a:p>
          <a:p>
            <a:pPr lvl="1"/>
            <a:r>
              <a:rPr lang="cs-CZ" dirty="0"/>
              <a:t>perorální nutriční doplňky (PND)</a:t>
            </a:r>
          </a:p>
          <a:p>
            <a:pPr lvl="1"/>
            <a:r>
              <a:rPr lang="cs-CZ" dirty="0" err="1"/>
              <a:t>sondovou</a:t>
            </a:r>
            <a:r>
              <a:rPr lang="cs-CZ" dirty="0"/>
              <a:t> výživu podávanou jak gastrickou, tak enterální sondou</a:t>
            </a:r>
          </a:p>
          <a:p>
            <a:pPr lvl="1"/>
            <a:r>
              <a:rPr lang="cs-CZ" dirty="0"/>
              <a:t>výživu přiváděnou perkutánním katétrem do žaludku či střeva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Přirozený způsob výživy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95888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Indikace EV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/>
              <a:t>Indikace EV: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fungující GIT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pacient není schopen jíst (z nějaké příčiny), nelze použít </a:t>
            </a:r>
            <a:r>
              <a:rPr lang="cs-CZ" dirty="0" err="1"/>
              <a:t>p.o</a:t>
            </a:r>
            <a:r>
              <a:rPr lang="cs-CZ" dirty="0"/>
              <a:t>. příjem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r>
              <a:rPr lang="cs-CZ" dirty="0"/>
              <a:t>Poruchy polykání </a:t>
            </a:r>
          </a:p>
          <a:p>
            <a:r>
              <a:rPr lang="cs-CZ" dirty="0"/>
              <a:t>Bezvědomí </a:t>
            </a:r>
          </a:p>
          <a:p>
            <a:r>
              <a:rPr lang="cs-CZ" dirty="0"/>
              <a:t>Nádorová onemocnění jícnu </a:t>
            </a:r>
          </a:p>
          <a:p>
            <a:r>
              <a:rPr lang="cs-CZ" dirty="0"/>
              <a:t>Vrozené vývojové vady jícnu </a:t>
            </a:r>
          </a:p>
          <a:p>
            <a:r>
              <a:rPr lang="cs-CZ" dirty="0"/>
              <a:t>Operace na GIT</a:t>
            </a:r>
          </a:p>
          <a:p>
            <a:r>
              <a:rPr lang="cs-CZ" dirty="0"/>
              <a:t>Mentální anorexie </a:t>
            </a:r>
          </a:p>
          <a:p>
            <a:r>
              <a:rPr lang="cs-CZ" dirty="0"/>
              <a:t>CMP 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81255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Kontraindikace EV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úplná ztráta funkce střeva (selhání, těžké záněty, poruchy motility v pooperačním stavu)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úplná střevní obstrukce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velké ztráty střevního obsahu píštělemi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nemožnost přístupu do GIT (traumata, popáleniny)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22352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Rozdělení přípravků EV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3500" y="1998617"/>
            <a:ext cx="9720073" cy="4288972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Polymerní enterální výživy</a:t>
            </a:r>
          </a:p>
          <a:p>
            <a:pPr lvl="1"/>
            <a:r>
              <a:rPr lang="cs-CZ" dirty="0"/>
              <a:t>neštěpenou bílkovinu (rostlinnou či živočišnou)</a:t>
            </a:r>
          </a:p>
          <a:p>
            <a:pPr lvl="1"/>
            <a:r>
              <a:rPr lang="cs-CZ" dirty="0"/>
              <a:t>oligosacharidy, maltodextriny či škrob</a:t>
            </a:r>
          </a:p>
          <a:p>
            <a:pPr lvl="1"/>
            <a:r>
              <a:rPr lang="cs-CZ" dirty="0"/>
              <a:t>rostlinný olej</a:t>
            </a:r>
          </a:p>
          <a:p>
            <a:pPr lvl="1"/>
            <a:r>
              <a:rPr lang="cs-CZ" dirty="0"/>
              <a:t>minerální látky, stopové prvky, vitamíny dle RDA</a:t>
            </a:r>
          </a:p>
          <a:p>
            <a:pPr lvl="1"/>
            <a:r>
              <a:rPr lang="cs-CZ" dirty="0" err="1"/>
              <a:t>bezlaktózové</a:t>
            </a:r>
            <a:r>
              <a:rPr lang="cs-CZ" dirty="0"/>
              <a:t>, obvykle bezlepkové, nízká osmolalita, mohou být ochuceny</a:t>
            </a:r>
          </a:p>
          <a:p>
            <a:pPr lvl="1"/>
            <a:r>
              <a:rPr lang="cs-CZ" dirty="0"/>
              <a:t>dobré chuťové vlastnosti,  bez obtíží využívány i perorální cestou</a:t>
            </a:r>
          </a:p>
          <a:p>
            <a:pPr lvl="1"/>
            <a:r>
              <a:rPr lang="cs-CZ" dirty="0"/>
              <a:t>do žaludku, sondou do duodena a jejuna (za </a:t>
            </a:r>
            <a:r>
              <a:rPr lang="cs-CZ" dirty="0" err="1"/>
              <a:t>Treitsovu</a:t>
            </a:r>
            <a:r>
              <a:rPr lang="cs-CZ" dirty="0"/>
              <a:t> řasu)</a:t>
            </a:r>
          </a:p>
          <a:p>
            <a:pPr lvl="1"/>
            <a:endParaRPr lang="cs-CZ" dirty="0"/>
          </a:p>
          <a:p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Oligomerní a elementární přípravky</a:t>
            </a:r>
          </a:p>
          <a:p>
            <a:pPr lvl="1"/>
            <a:r>
              <a:rPr lang="cs-CZ" dirty="0"/>
              <a:t>složeny ze živin, které vyžadují jen minimální trávení</a:t>
            </a:r>
          </a:p>
          <a:p>
            <a:pPr lvl="1"/>
            <a:r>
              <a:rPr lang="cs-CZ" dirty="0"/>
              <a:t>jsou bezlaktózové, bezlepkové a prakticky bezezbytkové</a:t>
            </a:r>
          </a:p>
          <a:p>
            <a:pPr lvl="1"/>
            <a:r>
              <a:rPr lang="cs-CZ" dirty="0"/>
              <a:t>vyšší osmolalita, často nepříjemná chuť a pach – nevhodné pro </a:t>
            </a:r>
            <a:r>
              <a:rPr lang="cs-CZ" dirty="0" err="1"/>
              <a:t>sipping</a:t>
            </a:r>
            <a:endParaRPr lang="cs-CZ" dirty="0"/>
          </a:p>
          <a:p>
            <a:pPr lvl="1"/>
            <a:r>
              <a:rPr lang="cs-CZ" dirty="0"/>
              <a:t>elementární × oligomerní přípravky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4775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malnutrice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Rizikové skupiny pacientů:</a:t>
            </a:r>
          </a:p>
          <a:p>
            <a:pPr lvl="1"/>
            <a:r>
              <a:rPr lang="cs-CZ" sz="1900" dirty="0"/>
              <a:t>S chronickými respiračními chorobami</a:t>
            </a:r>
          </a:p>
          <a:p>
            <a:pPr lvl="1"/>
            <a:r>
              <a:rPr lang="cs-CZ" sz="1900" dirty="0"/>
              <a:t>Se zánětlivým střevním onemocněním</a:t>
            </a:r>
          </a:p>
          <a:p>
            <a:pPr lvl="1"/>
            <a:r>
              <a:rPr lang="cs-CZ" sz="1900" dirty="0"/>
              <a:t>S nádorovým onemocněním</a:t>
            </a:r>
          </a:p>
          <a:p>
            <a:pPr lvl="1"/>
            <a:r>
              <a:rPr lang="cs-CZ" sz="1900" dirty="0"/>
              <a:t>V kritickém stavu</a:t>
            </a:r>
          </a:p>
          <a:p>
            <a:pPr lvl="1"/>
            <a:endParaRPr lang="cs-CZ" dirty="0"/>
          </a:p>
          <a:p>
            <a:pPr marL="128016" lvl="1" indent="0">
              <a:buNone/>
            </a:pPr>
            <a:r>
              <a:rPr lang="cs-CZ" sz="2200" b="1" dirty="0"/>
              <a:t>Příčiny malnutrice:</a:t>
            </a:r>
          </a:p>
          <a:p>
            <a:pPr lvl="1"/>
            <a:r>
              <a:rPr lang="cs-CZ" sz="1900" dirty="0"/>
              <a:t>Nedostatečný příjem</a:t>
            </a:r>
          </a:p>
          <a:p>
            <a:pPr lvl="1"/>
            <a:r>
              <a:rPr lang="cs-CZ" sz="1900" dirty="0"/>
              <a:t>Poruchy digesce</a:t>
            </a:r>
          </a:p>
          <a:p>
            <a:pPr lvl="1"/>
            <a:r>
              <a:rPr lang="cs-CZ" sz="1900" dirty="0"/>
              <a:t>Poruchy resorpce</a:t>
            </a:r>
          </a:p>
          <a:p>
            <a:pPr lvl="1"/>
            <a:r>
              <a:rPr lang="cs-CZ" sz="1900" dirty="0"/>
              <a:t>Metabolické poruchy</a:t>
            </a:r>
          </a:p>
          <a:p>
            <a:pPr lvl="1"/>
            <a:r>
              <a:rPr lang="cs-CZ" sz="1900" dirty="0"/>
              <a:t>Zvýšená potřeba, zvýšené ztráty</a:t>
            </a:r>
          </a:p>
          <a:p>
            <a:pPr marL="128016" lvl="1" indent="0">
              <a:buNone/>
            </a:pP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1511182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Rozdělení přípravků EV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Speciální (orgánově specifické) výživy</a:t>
            </a:r>
          </a:p>
          <a:p>
            <a:pPr lvl="1"/>
            <a:r>
              <a:rPr lang="cs-CZ" dirty="0"/>
              <a:t>jaterní (méně aromatických AMK)</a:t>
            </a:r>
          </a:p>
          <a:p>
            <a:pPr lvl="1"/>
            <a:r>
              <a:rPr lang="cs-CZ" dirty="0"/>
              <a:t>renální (více esenciálních AMK, koncentrovanější, iontové složení)</a:t>
            </a:r>
          </a:p>
          <a:p>
            <a:pPr lvl="1"/>
            <a:r>
              <a:rPr lang="cs-CZ" dirty="0" err="1"/>
              <a:t>imunomodulační</a:t>
            </a:r>
            <a:endParaRPr lang="cs-CZ" dirty="0"/>
          </a:p>
          <a:p>
            <a:pPr lvl="1"/>
            <a:r>
              <a:rPr lang="cs-CZ" dirty="0"/>
              <a:t>intestinální (více </a:t>
            </a:r>
            <a:r>
              <a:rPr lang="cs-CZ" dirty="0" err="1"/>
              <a:t>glutaminu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diabetické (komplexní sacharidy, PUFA)</a:t>
            </a:r>
          </a:p>
          <a:p>
            <a:pPr lvl="1"/>
            <a:r>
              <a:rPr lang="cs-CZ" dirty="0"/>
              <a:t>pro osoby s respirační insuficiencí (méně sacharidů, více tuků)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02437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Podávání </a:t>
            </a:r>
            <a:r>
              <a:rPr lang="cs-CZ" dirty="0" err="1"/>
              <a:t>ev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286000"/>
            <a:ext cx="5158958" cy="4023360"/>
          </a:xfrm>
        </p:spPr>
        <p:txBody>
          <a:bodyPr/>
          <a:lstStyle/>
          <a:p>
            <a:pPr lvl="0"/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Způsob podání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cs-CZ" dirty="0" err="1"/>
              <a:t>Sipping</a:t>
            </a:r>
            <a:endParaRPr lang="cs-CZ" dirty="0"/>
          </a:p>
          <a:p>
            <a:pPr lvl="1"/>
            <a:r>
              <a:rPr lang="cs-CZ" dirty="0"/>
              <a:t>NGS</a:t>
            </a:r>
          </a:p>
          <a:p>
            <a:pPr lvl="1"/>
            <a:r>
              <a:rPr lang="cs-CZ" dirty="0"/>
              <a:t>NJS</a:t>
            </a:r>
          </a:p>
          <a:p>
            <a:pPr lvl="1"/>
            <a:r>
              <a:rPr lang="cs-CZ" dirty="0"/>
              <a:t>PEG, chirurgická gastrostomie či </a:t>
            </a:r>
            <a:r>
              <a:rPr lang="cs-CZ" dirty="0" err="1"/>
              <a:t>jejunostomie</a:t>
            </a:r>
            <a:endParaRPr lang="cs-CZ" dirty="0"/>
          </a:p>
          <a:p>
            <a:pPr lvl="0"/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Technika podání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cs-CZ" dirty="0" err="1"/>
              <a:t>sipping</a:t>
            </a:r>
            <a:endParaRPr lang="cs-CZ" dirty="0"/>
          </a:p>
          <a:p>
            <a:pPr lvl="1"/>
            <a:r>
              <a:rPr lang="cs-CZ" dirty="0"/>
              <a:t>bolusové podání</a:t>
            </a:r>
          </a:p>
          <a:p>
            <a:pPr lvl="1"/>
            <a:r>
              <a:rPr lang="cs-CZ" dirty="0"/>
              <a:t>gravitační set</a:t>
            </a:r>
          </a:p>
          <a:p>
            <a:pPr lvl="1"/>
            <a:r>
              <a:rPr lang="cs-CZ" dirty="0"/>
              <a:t>enterální pumpa</a:t>
            </a:r>
          </a:p>
          <a:p>
            <a:endParaRPr lang="cs-CZ" dirty="0"/>
          </a:p>
        </p:txBody>
      </p:sp>
      <p:pic>
        <p:nvPicPr>
          <p:cNvPr id="2050" name="Picture 2" descr="Výsledek obrázku pro nazogastrická son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2253" y="2084832"/>
            <a:ext cx="3971774" cy="3712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9829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Komplikace </a:t>
            </a:r>
            <a:r>
              <a:rPr lang="cs-CZ" dirty="0" err="1"/>
              <a:t>ev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Mechanické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 Chybná poloha sondy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 Komplikace při endoskopických výkonech (PEG)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 Chirurgické komplikace při operačních </a:t>
            </a:r>
            <a:r>
              <a:rPr lang="cs-CZ" dirty="0" err="1"/>
              <a:t>gastro</a:t>
            </a:r>
            <a:r>
              <a:rPr lang="cs-CZ" dirty="0"/>
              <a:t>- či </a:t>
            </a:r>
            <a:r>
              <a:rPr lang="cs-CZ" dirty="0" err="1"/>
              <a:t>jejunostomiích</a:t>
            </a: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 Ucpání sond, extrakce, nefunkčnost pump</a:t>
            </a:r>
          </a:p>
        </p:txBody>
      </p:sp>
    </p:spTree>
    <p:extLst>
      <p:ext uri="{BB962C8B-B14F-4D97-AF65-F5344CB8AC3E}">
        <p14:creationId xmlns:p14="http://schemas.microsoft.com/office/powerpoint/2010/main" val="16794297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Komplikace </a:t>
            </a:r>
            <a:r>
              <a:rPr lang="cs-CZ" dirty="0" err="1"/>
              <a:t>ev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084832"/>
            <a:ext cx="9720073" cy="422452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3100" b="1" dirty="0">
                <a:solidFill>
                  <a:schemeClr val="accent6">
                    <a:lumMod val="75000"/>
                  </a:schemeClr>
                </a:solidFill>
              </a:rPr>
              <a:t>Funkční</a:t>
            </a:r>
          </a:p>
          <a:p>
            <a:r>
              <a:rPr lang="cs-CZ" b="1" dirty="0"/>
              <a:t>Průjem</a:t>
            </a:r>
          </a:p>
          <a:p>
            <a:pPr lvl="1"/>
            <a:r>
              <a:rPr lang="cs-CZ" dirty="0"/>
              <a:t>výskyt průjmů v souvislosti s EV – do 10 %</a:t>
            </a:r>
          </a:p>
          <a:p>
            <a:pPr lvl="1"/>
            <a:r>
              <a:rPr lang="cs-CZ" dirty="0"/>
              <a:t>někdy obtížné odlišit od jiné etiologie</a:t>
            </a:r>
          </a:p>
          <a:p>
            <a:pPr lvl="1"/>
            <a:r>
              <a:rPr lang="cs-CZ" dirty="0" err="1"/>
              <a:t>dysmikrobie</a:t>
            </a:r>
            <a:r>
              <a:rPr lang="cs-CZ" dirty="0"/>
              <a:t>, clostridium </a:t>
            </a:r>
            <a:r>
              <a:rPr lang="cs-CZ" dirty="0" err="1"/>
              <a:t>difficile</a:t>
            </a:r>
            <a:endParaRPr lang="cs-CZ" dirty="0"/>
          </a:p>
          <a:p>
            <a:pPr lvl="1"/>
            <a:r>
              <a:rPr lang="cs-CZ" dirty="0"/>
              <a:t>výrazná </a:t>
            </a:r>
            <a:r>
              <a:rPr lang="cs-CZ" dirty="0" err="1"/>
              <a:t>hypalbuminémie</a:t>
            </a:r>
            <a:r>
              <a:rPr lang="cs-CZ" dirty="0"/>
              <a:t> snižuje toleranci EV snížením onkotického gradientu ve střevní sliznici</a:t>
            </a:r>
          </a:p>
          <a:p>
            <a:pPr lvl="1"/>
            <a:r>
              <a:rPr lang="cs-CZ" b="1" dirty="0"/>
              <a:t>při výskytu průjmů</a:t>
            </a:r>
          </a:p>
          <a:p>
            <a:pPr lvl="2"/>
            <a:r>
              <a:rPr lang="cs-CZ" dirty="0"/>
              <a:t>vyloučit infekční příčinu</a:t>
            </a:r>
          </a:p>
          <a:p>
            <a:pPr lvl="2"/>
            <a:r>
              <a:rPr lang="cs-CZ" dirty="0"/>
              <a:t>snížit rychlost EV, zaměnit preparát, úprava medikace</a:t>
            </a:r>
          </a:p>
          <a:p>
            <a:pPr lvl="2"/>
            <a:r>
              <a:rPr lang="cs-CZ" dirty="0"/>
              <a:t>zahuštění stolice pomocí vlákniny, CaCO3</a:t>
            </a:r>
          </a:p>
          <a:p>
            <a:pPr lvl="2"/>
            <a:r>
              <a:rPr lang="cs-CZ" dirty="0" err="1"/>
              <a:t>antidiarrhoika</a:t>
            </a:r>
            <a:endParaRPr lang="cs-CZ" dirty="0"/>
          </a:p>
          <a:p>
            <a:r>
              <a:rPr lang="cs-CZ" b="1" dirty="0"/>
              <a:t>Kontaminace enterálního přípravku</a:t>
            </a:r>
          </a:p>
          <a:p>
            <a:pPr lvl="1"/>
            <a:r>
              <a:rPr lang="cs-CZ" dirty="0"/>
              <a:t>primárním zdrojem jsou nejčastěji ruce personálu</a:t>
            </a:r>
          </a:p>
          <a:p>
            <a:pPr lvl="1"/>
            <a:r>
              <a:rPr lang="cs-CZ" i="1" dirty="0" err="1"/>
              <a:t>Escherichia</a:t>
            </a:r>
            <a:r>
              <a:rPr lang="cs-CZ" i="1" dirty="0"/>
              <a:t> coli</a:t>
            </a:r>
            <a:r>
              <a:rPr lang="cs-CZ" dirty="0"/>
              <a:t>, </a:t>
            </a:r>
            <a:r>
              <a:rPr lang="cs-CZ" i="1" dirty="0" err="1"/>
              <a:t>Enterococcus</a:t>
            </a:r>
            <a:r>
              <a:rPr lang="cs-CZ" i="1" dirty="0"/>
              <a:t> </a:t>
            </a:r>
            <a:r>
              <a:rPr lang="cs-CZ" i="1" dirty="0" err="1"/>
              <a:t>faecalis</a:t>
            </a:r>
            <a:endParaRPr lang="cs-CZ" i="1" dirty="0"/>
          </a:p>
          <a:p>
            <a:pPr lvl="1"/>
            <a:r>
              <a:rPr lang="cs-CZ" dirty="0"/>
              <a:t>ve většině přípravků EV se bakterie skvěle množí</a:t>
            </a:r>
          </a:p>
          <a:p>
            <a:pPr lvl="1"/>
            <a:r>
              <a:rPr lang="cs-CZ" dirty="0"/>
              <a:t>jeden z důvodů, proč neužívat mixovanou stravu</a:t>
            </a:r>
          </a:p>
          <a:p>
            <a:pPr marL="0" indent="0">
              <a:buNone/>
            </a:pPr>
            <a:endParaRPr lang="cs-CZ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8672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Komplikace </a:t>
            </a:r>
            <a:r>
              <a:rPr lang="cs-CZ" dirty="0" err="1"/>
              <a:t>ev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5999"/>
            <a:ext cx="9539369" cy="4071257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Aspirace</a:t>
            </a:r>
          </a:p>
          <a:p>
            <a:pPr lvl="1"/>
            <a:r>
              <a:rPr lang="cs-CZ" dirty="0"/>
              <a:t>proniknutí EV do dýchacích cest</a:t>
            </a:r>
          </a:p>
          <a:p>
            <a:pPr lvl="1"/>
            <a:r>
              <a:rPr lang="cs-CZ" dirty="0"/>
              <a:t>rizika: NGS, horizontální poloha, medikace (spasmolytika, sedativa,…), </a:t>
            </a:r>
            <a:r>
              <a:rPr lang="cs-CZ" dirty="0" err="1"/>
              <a:t>gastroparéza</a:t>
            </a:r>
            <a:r>
              <a:rPr lang="cs-CZ" dirty="0"/>
              <a:t> (pooperační stavy), ileus, poruchy vědomí, neurologická onemocnění</a:t>
            </a:r>
          </a:p>
          <a:p>
            <a:pPr lvl="1"/>
            <a:r>
              <a:rPr lang="cs-CZ" dirty="0"/>
              <a:t>kontrola odpadů do NGS, zavedení NJS či </a:t>
            </a:r>
            <a:r>
              <a:rPr lang="cs-CZ" dirty="0" err="1"/>
              <a:t>biluminální</a:t>
            </a:r>
            <a:r>
              <a:rPr lang="cs-CZ" dirty="0"/>
              <a:t> sondy</a:t>
            </a:r>
          </a:p>
          <a:p>
            <a:r>
              <a:rPr lang="cs-CZ" b="1" dirty="0"/>
              <a:t>Metabolické komplikace</a:t>
            </a:r>
          </a:p>
          <a:p>
            <a:pPr lvl="1"/>
            <a:r>
              <a:rPr lang="cs-CZ" dirty="0"/>
              <a:t>nedostatečné nutriční zajištění (pauzy při podávání EV)</a:t>
            </a:r>
          </a:p>
          <a:p>
            <a:pPr lvl="1"/>
            <a:r>
              <a:rPr lang="cs-CZ" dirty="0"/>
              <a:t>iontové </a:t>
            </a:r>
            <a:r>
              <a:rPr lang="cs-CZ" dirty="0" err="1"/>
              <a:t>dysbalance</a:t>
            </a:r>
            <a:endParaRPr lang="cs-CZ" dirty="0"/>
          </a:p>
          <a:p>
            <a:pPr lvl="1"/>
            <a:r>
              <a:rPr lang="cs-CZ" b="1" dirty="0" err="1"/>
              <a:t>hyperalimentace</a:t>
            </a:r>
            <a:endParaRPr lang="cs-CZ" b="1" dirty="0"/>
          </a:p>
          <a:p>
            <a:pPr lvl="2"/>
            <a:r>
              <a:rPr lang="cs-CZ" dirty="0"/>
              <a:t>méně časté než u PV</a:t>
            </a:r>
          </a:p>
          <a:p>
            <a:pPr lvl="2"/>
            <a:r>
              <a:rPr lang="cs-CZ" dirty="0"/>
              <a:t>hyperglykemie, steatóza jater a svalů</a:t>
            </a:r>
          </a:p>
          <a:p>
            <a:pPr lvl="2"/>
            <a:r>
              <a:rPr lang="cs-CZ" dirty="0" err="1"/>
              <a:t>refeeding</a:t>
            </a:r>
            <a:r>
              <a:rPr lang="cs-CZ" dirty="0"/>
              <a:t> syndrom</a:t>
            </a:r>
          </a:p>
          <a:p>
            <a:pPr lvl="2"/>
            <a:r>
              <a:rPr lang="cs-CZ" dirty="0"/>
              <a:t>syndrom enterální výživy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11007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2406" y="649849"/>
            <a:ext cx="9720072" cy="1499616"/>
          </a:xfrm>
        </p:spPr>
        <p:txBody>
          <a:bodyPr/>
          <a:lstStyle/>
          <a:p>
            <a:r>
              <a:rPr lang="cs-CZ" dirty="0"/>
              <a:t>perorální nutriční suplementy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236447"/>
              </p:ext>
            </p:extLst>
          </p:nvPr>
        </p:nvGraphicFramePr>
        <p:xfrm>
          <a:off x="747144" y="2086664"/>
          <a:ext cx="5137020" cy="329184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465726">
                  <a:extLst>
                    <a:ext uri="{9D8B030D-6E8A-4147-A177-3AD203B41FA5}">
                      <a16:colId xmlns:a16="http://schemas.microsoft.com/office/drawing/2014/main" val="3728217452"/>
                    </a:ext>
                  </a:extLst>
                </a:gridCol>
                <a:gridCol w="2671294">
                  <a:extLst>
                    <a:ext uri="{9D8B030D-6E8A-4147-A177-3AD203B41FA5}">
                      <a16:colId xmlns:a16="http://schemas.microsoft.com/office/drawing/2014/main" val="2881464483"/>
                    </a:ext>
                  </a:extLst>
                </a:gridCol>
              </a:tblGrid>
              <a:tr h="332657">
                <a:tc gridSpan="2">
                  <a:txBody>
                    <a:bodyPr/>
                    <a:lstStyle/>
                    <a:p>
                      <a:r>
                        <a:rPr lang="cs-CZ" dirty="0"/>
                        <a:t>Základní skupiny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8808442"/>
                  </a:ext>
                </a:extLst>
              </a:tr>
              <a:tr h="332657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Standardní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1,5 kcal/ml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4562215"/>
                  </a:ext>
                </a:extLst>
              </a:tr>
              <a:tr h="332657">
                <a:tc rowSpan="2">
                  <a:txBody>
                    <a:bodyPr/>
                    <a:lstStyle/>
                    <a:p>
                      <a:pPr algn="l"/>
                      <a:r>
                        <a:rPr lang="cs-CZ" dirty="0"/>
                        <a:t>Vysokoenergetické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 kcal/ml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8579973"/>
                  </a:ext>
                </a:extLst>
              </a:tr>
              <a:tr h="332657">
                <a:tc vMerge="1">
                  <a:txBody>
                    <a:bodyPr/>
                    <a:lstStyle/>
                    <a:p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označení</a:t>
                      </a:r>
                      <a:r>
                        <a:rPr lang="cs-CZ" baseline="0" dirty="0"/>
                        <a:t> 2 kcal</a:t>
                      </a:r>
                      <a:endParaRPr lang="cs-CZ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209871"/>
                  </a:ext>
                </a:extLst>
              </a:tr>
              <a:tr h="332657">
                <a:tc rowSpan="2">
                  <a:txBody>
                    <a:bodyPr/>
                    <a:lstStyle/>
                    <a:p>
                      <a:pPr algn="l"/>
                      <a:r>
                        <a:rPr lang="cs-CZ" dirty="0" err="1"/>
                        <a:t>Vysokoproteinové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 g bílkovin/lahvičku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2729905"/>
                  </a:ext>
                </a:extLst>
              </a:tr>
              <a:tr h="332657">
                <a:tc vMerge="1">
                  <a:txBody>
                    <a:bodyPr/>
                    <a:lstStyle/>
                    <a:p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označení Protein</a:t>
                      </a:r>
                      <a:endParaRPr lang="cs-CZ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552279"/>
                  </a:ext>
                </a:extLst>
              </a:tr>
              <a:tr h="332657">
                <a:tc rowSpan="2">
                  <a:txBody>
                    <a:bodyPr/>
                    <a:lstStyle/>
                    <a:p>
                      <a:pPr algn="l"/>
                      <a:r>
                        <a:rPr lang="cs-CZ" dirty="0"/>
                        <a:t>Koncentrované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&gt; 2 kcal/ml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624107"/>
                  </a:ext>
                </a:extLst>
              </a:tr>
              <a:tr h="332657">
                <a:tc vMerge="1">
                  <a:txBody>
                    <a:bodyPr/>
                    <a:lstStyle/>
                    <a:p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125 ml, </a:t>
                      </a:r>
                      <a:r>
                        <a:rPr lang="cs-CZ" dirty="0" err="1"/>
                        <a:t>Compact</a:t>
                      </a:r>
                      <a:endParaRPr lang="cs-CZ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1600713"/>
                  </a:ext>
                </a:extLst>
              </a:tr>
              <a:tr h="332657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Přípravky s vlákninou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označení </a:t>
                      </a:r>
                      <a:r>
                        <a:rPr lang="cs-CZ" dirty="0" err="1"/>
                        <a:t>Fibre</a:t>
                      </a:r>
                      <a:r>
                        <a:rPr lang="cs-CZ" dirty="0"/>
                        <a:t>, MF</a:t>
                      </a:r>
                      <a:endParaRPr lang="cs-CZ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222102"/>
                  </a:ext>
                </a:extLst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646141"/>
              </p:ext>
            </p:extLst>
          </p:nvPr>
        </p:nvGraphicFramePr>
        <p:xfrm>
          <a:off x="6088884" y="2086663"/>
          <a:ext cx="5571893" cy="3291841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069850">
                  <a:extLst>
                    <a:ext uri="{9D8B030D-6E8A-4147-A177-3AD203B41FA5}">
                      <a16:colId xmlns:a16="http://schemas.microsoft.com/office/drawing/2014/main" val="3728217452"/>
                    </a:ext>
                  </a:extLst>
                </a:gridCol>
                <a:gridCol w="3502043">
                  <a:extLst>
                    <a:ext uri="{9D8B030D-6E8A-4147-A177-3AD203B41FA5}">
                      <a16:colId xmlns:a16="http://schemas.microsoft.com/office/drawing/2014/main" val="2881464483"/>
                    </a:ext>
                  </a:extLst>
                </a:gridCol>
              </a:tblGrid>
              <a:tr h="377244">
                <a:tc gridSpan="2">
                  <a:txBody>
                    <a:bodyPr/>
                    <a:lstStyle/>
                    <a:p>
                      <a:r>
                        <a:rPr lang="cs-CZ" dirty="0"/>
                        <a:t>Další typy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8808442"/>
                  </a:ext>
                </a:extLst>
              </a:tr>
              <a:tr h="377244">
                <a:tc rowSpan="2">
                  <a:txBody>
                    <a:bodyPr/>
                    <a:lstStyle/>
                    <a:p>
                      <a:pPr algn="l"/>
                      <a:r>
                        <a:rPr lang="cs-CZ" dirty="0" err="1"/>
                        <a:t>Džusová</a:t>
                      </a:r>
                      <a:r>
                        <a:rPr lang="cs-CZ" dirty="0"/>
                        <a:t> varianta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bez tuku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4562215"/>
                  </a:ext>
                </a:extLst>
              </a:tr>
              <a:tr h="377244">
                <a:tc vMerge="1">
                  <a:txBody>
                    <a:bodyPr/>
                    <a:lstStyle/>
                    <a:p>
                      <a:pPr algn="l"/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málo bílkovin (8</a:t>
                      </a:r>
                      <a:r>
                        <a:rPr lang="cs-CZ" baseline="0" dirty="0"/>
                        <a:t> g/balení)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879687"/>
                  </a:ext>
                </a:extLst>
              </a:tr>
              <a:tr h="377244">
                <a:tc rowSpan="2">
                  <a:txBody>
                    <a:bodyPr/>
                    <a:lstStyle/>
                    <a:p>
                      <a:pPr algn="l"/>
                      <a:r>
                        <a:rPr lang="cs-CZ" dirty="0"/>
                        <a:t>Krémové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Obvykle 125 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8579973"/>
                  </a:ext>
                </a:extLst>
              </a:tr>
              <a:tr h="377244">
                <a:tc vMerge="1">
                  <a:txBody>
                    <a:bodyPr/>
                    <a:lstStyle/>
                    <a:p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1,6–2 kcal/g</a:t>
                      </a:r>
                      <a:endParaRPr lang="cs-CZ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209871"/>
                  </a:ext>
                </a:extLst>
              </a:tr>
              <a:tr h="651133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Modulové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samostatný protein, maltodextrin, tuk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2729905"/>
                  </a:ext>
                </a:extLst>
              </a:tr>
              <a:tr h="377244">
                <a:tc rowSpan="2">
                  <a:txBody>
                    <a:bodyPr/>
                    <a:lstStyle/>
                    <a:p>
                      <a:pPr algn="l"/>
                      <a:r>
                        <a:rPr lang="cs-CZ" dirty="0"/>
                        <a:t>Instantní zahušťovadla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modifikovaný škrob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624107"/>
                  </a:ext>
                </a:extLst>
              </a:tr>
              <a:tr h="377244">
                <a:tc vMerge="1">
                  <a:txBody>
                    <a:bodyPr/>
                    <a:lstStyle/>
                    <a:p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usnadňují</a:t>
                      </a:r>
                      <a:r>
                        <a:rPr lang="cs-CZ" baseline="0" dirty="0"/>
                        <a:t> polykání</a:t>
                      </a:r>
                      <a:endParaRPr lang="cs-CZ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1600713"/>
                  </a:ext>
                </a:extLst>
              </a:tr>
            </a:tbl>
          </a:graphicData>
        </a:graphic>
      </p:graphicFrame>
      <p:sp>
        <p:nvSpPr>
          <p:cNvPr id="6" name="Obdélník 5"/>
          <p:cNvSpPr/>
          <p:nvPr/>
        </p:nvSpPr>
        <p:spPr>
          <a:xfrm>
            <a:off x="630500" y="5496941"/>
            <a:ext cx="52536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Podle typu onemocnění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Diabetické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Jaterní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Renální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494525" y="5557901"/>
            <a:ext cx="5380305" cy="1371718"/>
          </a:xfrm>
        </p:spPr>
        <p:txBody>
          <a:bodyPr>
            <a:noAutofit/>
          </a:bodyPr>
          <a:lstStyle/>
          <a:p>
            <a:r>
              <a:rPr lang="cs-CZ" sz="1800" b="1" dirty="0">
                <a:solidFill>
                  <a:schemeClr val="accent6">
                    <a:lumMod val="75000"/>
                  </a:schemeClr>
                </a:solidFill>
              </a:rPr>
              <a:t>Speciálního složení</a:t>
            </a:r>
          </a:p>
          <a:p>
            <a:pPr lvl="1"/>
            <a:r>
              <a:rPr lang="cs-CZ" dirty="0" err="1"/>
              <a:t>Imunomodulační</a:t>
            </a:r>
            <a:endParaRPr lang="cs-CZ" dirty="0"/>
          </a:p>
          <a:p>
            <a:pPr lvl="1"/>
            <a:r>
              <a:rPr lang="cs-CZ" dirty="0"/>
              <a:t>K podpoře hojení…</a:t>
            </a:r>
          </a:p>
        </p:txBody>
      </p:sp>
      <p:pic>
        <p:nvPicPr>
          <p:cNvPr id="3074" name="Picture 2" descr="Výsledek obrázku pro nutridrink complet offe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37" t="11410" r="33261" b="10812"/>
          <a:stretch/>
        </p:blipFill>
        <p:spPr bwMode="auto">
          <a:xfrm>
            <a:off x="7910521" y="431638"/>
            <a:ext cx="707298" cy="1463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Výsledek obrázku pro nutridrink complet offer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25" t="11410" r="32231" b="10812"/>
          <a:stretch/>
        </p:blipFill>
        <p:spPr bwMode="auto">
          <a:xfrm>
            <a:off x="9009257" y="477662"/>
            <a:ext cx="670345" cy="1396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Výsledek obrázku pro fresubin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11" r="30247"/>
          <a:stretch/>
        </p:blipFill>
        <p:spPr bwMode="auto">
          <a:xfrm>
            <a:off x="9940561" y="496477"/>
            <a:ext cx="521917" cy="1333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Výsledek obrázku pro protifa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2478" y="496477"/>
            <a:ext cx="1410789" cy="1410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7368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Malnutrice - rozdělení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9625" y="1902823"/>
            <a:ext cx="9720073" cy="4023360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Rozlišujeme 2 základní typy:</a:t>
            </a:r>
          </a:p>
          <a:p>
            <a:pPr marL="0" indent="0">
              <a:buNone/>
            </a:pPr>
            <a:r>
              <a:rPr lang="cs-CZ" b="1" dirty="0" err="1"/>
              <a:t>Marantický</a:t>
            </a:r>
            <a:r>
              <a:rPr lang="cs-CZ" b="1" dirty="0"/>
              <a:t> typ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err="1"/>
              <a:t>Proteino</a:t>
            </a:r>
            <a:r>
              <a:rPr lang="cs-CZ" dirty="0"/>
              <a:t>-energetická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Energie se získává především z tukových zásob (chrání tělesné proteiny před katabolismem)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Klinická diagnóza je zjevná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Laboratorní nálezy mohou být poměrně delší dobu beze změny nebo jen lehce zhoršené</a:t>
            </a:r>
          </a:p>
          <a:p>
            <a:pPr marL="0" indent="0">
              <a:buNone/>
            </a:pPr>
            <a:r>
              <a:rPr lang="cs-CZ" b="1" dirty="0" err="1"/>
              <a:t>Kwashiorkorový</a:t>
            </a:r>
            <a:r>
              <a:rPr lang="cs-CZ" b="1" dirty="0"/>
              <a:t> typ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Malnutrice způsobená převážně deficitem proteinů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err="1"/>
              <a:t>Katabolizující</a:t>
            </a:r>
            <a:r>
              <a:rPr lang="cs-CZ" dirty="0"/>
              <a:t> účinek stresového hladovění (podvýživa + akutní infekce/zranění…)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Snížená koncentrace plazmatických proteinů - otoky</a:t>
            </a:r>
          </a:p>
        </p:txBody>
      </p:sp>
    </p:spTree>
    <p:extLst>
      <p:ext uri="{BB962C8B-B14F-4D97-AF65-F5344CB8AC3E}">
        <p14:creationId xmlns:p14="http://schemas.microsoft.com/office/powerpoint/2010/main" val="3427614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Malnutrice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Vliv malnutrice na fyziologické funkce: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 kardiovaskulární aparát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 renální funkce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 respirační funkce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 GIT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 imunitní funkce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 hojení, termoregulace…</a:t>
            </a:r>
          </a:p>
        </p:txBody>
      </p:sp>
    </p:spTree>
    <p:extLst>
      <p:ext uri="{BB962C8B-B14F-4D97-AF65-F5344CB8AC3E}">
        <p14:creationId xmlns:p14="http://schemas.microsoft.com/office/powerpoint/2010/main" val="1754459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cs-CZ" sz="5000">
                <a:solidFill>
                  <a:srgbClr val="FFFFFF"/>
                </a:solidFill>
              </a:rPr>
              <a:t>Vybrané diety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r>
              <a:rPr lang="cs-CZ" sz="2200" dirty="0"/>
              <a:t>Gestační diabetes</a:t>
            </a:r>
          </a:p>
          <a:p>
            <a:r>
              <a:rPr lang="cs-CZ" sz="2200" dirty="0"/>
              <a:t>Strava po operacích – císařský řez</a:t>
            </a:r>
          </a:p>
          <a:p>
            <a:r>
              <a:rPr lang="cs-CZ" sz="2200" dirty="0"/>
              <a:t>Strava při anémiích</a:t>
            </a:r>
          </a:p>
        </p:txBody>
      </p:sp>
    </p:spTree>
    <p:extLst>
      <p:ext uri="{BB962C8B-B14F-4D97-AF65-F5344CB8AC3E}">
        <p14:creationId xmlns:p14="http://schemas.microsoft.com/office/powerpoint/2010/main" val="2085325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Gestační diabetes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je porucha metabolizmu glukózy různého stupně, která se objeví v těhotenství a spontánně odezní v průběhu šestinedělí</a:t>
            </a:r>
            <a:endParaRPr lang="cs-CZ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Rizikové faktory</a:t>
            </a:r>
          </a:p>
          <a:p>
            <a:pPr lvl="1"/>
            <a:r>
              <a:rPr lang="cs-CZ" dirty="0"/>
              <a:t>věk nad 30 let</a:t>
            </a:r>
          </a:p>
          <a:p>
            <a:pPr lvl="1"/>
            <a:r>
              <a:rPr lang="cs-CZ" dirty="0"/>
              <a:t>diabetes v rodině</a:t>
            </a:r>
          </a:p>
          <a:p>
            <a:pPr lvl="1"/>
            <a:r>
              <a:rPr lang="cs-CZ" dirty="0"/>
              <a:t>nadváha </a:t>
            </a:r>
          </a:p>
          <a:p>
            <a:pPr lvl="1"/>
            <a:r>
              <a:rPr lang="cs-CZ" dirty="0"/>
              <a:t>kouření</a:t>
            </a:r>
          </a:p>
          <a:p>
            <a:pPr lvl="1"/>
            <a:r>
              <a:rPr lang="cs-CZ" dirty="0"/>
              <a:t>předchozí porod plodu nad 4,0 kg</a:t>
            </a:r>
          </a:p>
          <a:p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Důsledky</a:t>
            </a:r>
          </a:p>
          <a:p>
            <a:pPr lvl="1"/>
            <a:r>
              <a:rPr lang="cs-CZ" dirty="0"/>
              <a:t>zvýšená hladina cukru v krvi proniká přes placentu, může vést ke komplikacím těhotenství</a:t>
            </a:r>
          </a:p>
          <a:p>
            <a:pPr lvl="1"/>
            <a:r>
              <a:rPr lang="cs-CZ" dirty="0"/>
              <a:t>dlouhodobě zvýšené hladiny krevního cukru </a:t>
            </a:r>
            <a:r>
              <a:rPr lang="cs-CZ" dirty="0">
                <a:sym typeface="Wingdings 3" panose="05040102010807070707" pitchFamily="18" charset="2"/>
              </a:rPr>
              <a:t></a:t>
            </a:r>
            <a:r>
              <a:rPr lang="cs-CZ" dirty="0"/>
              <a:t> porody velkých dětí (mají vyšší riziko vývoje diabetu v dospělosti)</a:t>
            </a:r>
          </a:p>
        </p:txBody>
      </p:sp>
    </p:spTree>
    <p:extLst>
      <p:ext uri="{BB962C8B-B14F-4D97-AF65-F5344CB8AC3E}">
        <p14:creationId xmlns:p14="http://schemas.microsoft.com/office/powerpoint/2010/main" val="2067986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Gestační diabetes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objevuje  se nejčastěji v 26. – 28. týdnu těhotenství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nemusí mít žádné příznaky, proto se mezi 24. a 28. týdnem provádí OGTT u všech těhotných</a:t>
            </a:r>
          </a:p>
          <a:p>
            <a:pPr marL="128016" lvl="1" indent="0">
              <a:buNone/>
            </a:pPr>
            <a:r>
              <a:rPr lang="cs-CZ" b="1" dirty="0"/>
              <a:t>OGTT – hodnoty glykémie při gestačním diabetu:</a:t>
            </a:r>
          </a:p>
          <a:p>
            <a:pPr lvl="1"/>
            <a:r>
              <a:rPr lang="cs-CZ" dirty="0"/>
              <a:t>nalačno 5,1 </a:t>
            </a:r>
            <a:r>
              <a:rPr lang="cs-CZ" dirty="0" err="1"/>
              <a:t>mmol</a:t>
            </a:r>
            <a:r>
              <a:rPr lang="cs-CZ" dirty="0"/>
              <a:t>/l a více</a:t>
            </a:r>
          </a:p>
          <a:p>
            <a:pPr lvl="1"/>
            <a:r>
              <a:rPr lang="cs-CZ" dirty="0"/>
              <a:t>v 1. hodině 10,0 </a:t>
            </a:r>
            <a:r>
              <a:rPr lang="cs-CZ" dirty="0" err="1"/>
              <a:t>mmol</a:t>
            </a:r>
            <a:r>
              <a:rPr lang="cs-CZ" dirty="0"/>
              <a:t>/l a více</a:t>
            </a:r>
          </a:p>
          <a:p>
            <a:pPr lvl="1"/>
            <a:r>
              <a:rPr lang="cs-CZ" dirty="0"/>
              <a:t>ve 2. hodině 8,5 </a:t>
            </a:r>
            <a:r>
              <a:rPr lang="cs-CZ" dirty="0" err="1"/>
              <a:t>mmol</a:t>
            </a:r>
            <a:r>
              <a:rPr lang="cs-CZ" dirty="0"/>
              <a:t>/l a více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u těhotných s rizikovými faktory mezi 16. a 18. týdnem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placentární hormony, které jsou nutné pro prospívání plodu, snižují účinek inzulinu a zvyšují tak inzulínovou resistenci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zvýšená hladina krevního cukru ohrožuje těhotnou ženu i plod</a:t>
            </a:r>
          </a:p>
        </p:txBody>
      </p:sp>
    </p:spTree>
    <p:extLst>
      <p:ext uri="{BB962C8B-B14F-4D97-AF65-F5344CB8AC3E}">
        <p14:creationId xmlns:p14="http://schemas.microsoft.com/office/powerpoint/2010/main" val="2600815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Gestační diabetes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Cílové hodnoty glykémie v těhotenství </a:t>
            </a:r>
            <a:r>
              <a:rPr lang="cs-CZ" dirty="0"/>
              <a:t>(DM1T, DM2T, GDM)</a:t>
            </a:r>
          </a:p>
          <a:p>
            <a:pPr lvl="1"/>
            <a:r>
              <a:rPr lang="cs-CZ" b="1" dirty="0"/>
              <a:t>nalačno</a:t>
            </a:r>
            <a:r>
              <a:rPr lang="cs-CZ" dirty="0"/>
              <a:t> 3,3–5,4 </a:t>
            </a:r>
            <a:r>
              <a:rPr lang="cs-CZ" dirty="0" err="1"/>
              <a:t>mmol</a:t>
            </a:r>
            <a:r>
              <a:rPr lang="cs-CZ" dirty="0"/>
              <a:t>/l</a:t>
            </a:r>
          </a:p>
          <a:p>
            <a:pPr lvl="1"/>
            <a:r>
              <a:rPr lang="cs-CZ" b="1" dirty="0"/>
              <a:t>po jídle </a:t>
            </a:r>
            <a:r>
              <a:rPr lang="cs-CZ" dirty="0"/>
              <a:t>5,4–7,1 </a:t>
            </a:r>
            <a:r>
              <a:rPr lang="cs-CZ" dirty="0" err="1"/>
              <a:t>mmol</a:t>
            </a:r>
            <a:r>
              <a:rPr lang="cs-CZ" dirty="0"/>
              <a:t>/l</a:t>
            </a:r>
          </a:p>
          <a:p>
            <a:pPr lvl="1"/>
            <a:r>
              <a:rPr lang="cs-CZ" b="1" dirty="0"/>
              <a:t>glykovaný </a:t>
            </a:r>
            <a:r>
              <a:rPr lang="cs-CZ" b="1" dirty="0" err="1"/>
              <a:t>Hb</a:t>
            </a:r>
            <a:r>
              <a:rPr lang="cs-CZ" b="1" dirty="0"/>
              <a:t> </a:t>
            </a:r>
            <a:r>
              <a:rPr lang="cs-CZ" dirty="0"/>
              <a:t>&lt; 60 </a:t>
            </a:r>
            <a:r>
              <a:rPr lang="cs-CZ" dirty="0" err="1"/>
              <a:t>mmol</a:t>
            </a:r>
            <a:r>
              <a:rPr lang="cs-CZ" dirty="0"/>
              <a:t>/mol (nejlépe 42–48 </a:t>
            </a:r>
            <a:r>
              <a:rPr lang="cs-CZ" dirty="0" err="1"/>
              <a:t>mmol</a:t>
            </a:r>
            <a:r>
              <a:rPr lang="cs-CZ" dirty="0"/>
              <a:t>/mol, ale bez hypoglykémií)</a:t>
            </a:r>
          </a:p>
        </p:txBody>
      </p:sp>
    </p:spTree>
    <p:extLst>
      <p:ext uri="{BB962C8B-B14F-4D97-AF65-F5344CB8AC3E}">
        <p14:creationId xmlns:p14="http://schemas.microsoft.com/office/powerpoint/2010/main" val="26094416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2035</Words>
  <Application>Microsoft Office PowerPoint</Application>
  <PresentationFormat>Širokoúhlá obrazovka</PresentationFormat>
  <Paragraphs>361</Paragraphs>
  <Slides>35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1" baseType="lpstr">
      <vt:lpstr>Arial</vt:lpstr>
      <vt:lpstr>Calibri</vt:lpstr>
      <vt:lpstr>Tw Cen MT</vt:lpstr>
      <vt:lpstr>Tw Cen MT Condensed</vt:lpstr>
      <vt:lpstr>Wingdings 3</vt:lpstr>
      <vt:lpstr>Integrál</vt:lpstr>
      <vt:lpstr>MalnutricE  vybrané diety se zaměřením na poporodní péči strava po operacích enterální výživa</vt:lpstr>
      <vt:lpstr>Malnutrice</vt:lpstr>
      <vt:lpstr>malnutrice</vt:lpstr>
      <vt:lpstr>Malnutrice - rozdělení</vt:lpstr>
      <vt:lpstr>Malnutrice</vt:lpstr>
      <vt:lpstr>Vybrané diety</vt:lpstr>
      <vt:lpstr>Gestační diabetes</vt:lpstr>
      <vt:lpstr>Gestační diabetes</vt:lpstr>
      <vt:lpstr>Gestační diabetes</vt:lpstr>
      <vt:lpstr>Gestační diabetes – dietní opatření</vt:lpstr>
      <vt:lpstr>Gestační diabetes – dietní opatření</vt:lpstr>
      <vt:lpstr>Gestační diabetes – dietní opatření</vt:lpstr>
      <vt:lpstr>Pozor!</vt:lpstr>
      <vt:lpstr>Strava po císařské řezu</vt:lpstr>
      <vt:lpstr>Strava po císařském řezu</vt:lpstr>
      <vt:lpstr>Prevence zácpy po operacích</vt:lpstr>
      <vt:lpstr>Dietní opatření u zácpy</vt:lpstr>
      <vt:lpstr>Nedietní opatření u zácpy</vt:lpstr>
      <vt:lpstr>Laktulóza</vt:lpstr>
      <vt:lpstr>Anémie</vt:lpstr>
      <vt:lpstr>Anémie – příčiny</vt:lpstr>
      <vt:lpstr>Anémie - dělení</vt:lpstr>
      <vt:lpstr>Sideropenická anémie</vt:lpstr>
      <vt:lpstr>ŽELEZO</vt:lpstr>
      <vt:lpstr>Železo - zdroje</vt:lpstr>
      <vt:lpstr>Enterální výživa</vt:lpstr>
      <vt:lpstr>Indikace EV</vt:lpstr>
      <vt:lpstr>Kontraindikace EV</vt:lpstr>
      <vt:lpstr>Rozdělení přípravků EV</vt:lpstr>
      <vt:lpstr>Rozdělení přípravků EV</vt:lpstr>
      <vt:lpstr>Podávání ev</vt:lpstr>
      <vt:lpstr>Komplikace ev</vt:lpstr>
      <vt:lpstr>Komplikace ev</vt:lpstr>
      <vt:lpstr>Komplikace ev</vt:lpstr>
      <vt:lpstr>perorální nutriční suplementy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MalnutricE  vybrané diety se zaměřením na poporodní péči strava po operacích enterální výživa</dc:title>
  <dc:creator>R</dc:creator>
  <cp:lastModifiedBy>R</cp:lastModifiedBy>
  <cp:revision>4</cp:revision>
  <dcterms:created xsi:type="dcterms:W3CDTF">2019-10-30T18:04:22Z</dcterms:created>
  <dcterms:modified xsi:type="dcterms:W3CDTF">2019-11-11T14:43:14Z</dcterms:modified>
</cp:coreProperties>
</file>