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74" r:id="rId4"/>
    <p:sldId id="259" r:id="rId5"/>
    <p:sldId id="260" r:id="rId6"/>
    <p:sldId id="261" r:id="rId7"/>
    <p:sldId id="263" r:id="rId8"/>
    <p:sldId id="275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7BB24-E693-4FE4-8E25-8E49535E1CE4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0FF8-5193-4A23-B9B1-EC5BA7E745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6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9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10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11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12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13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14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15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04664"/>
            <a:ext cx="7772400" cy="32403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sz="2400" dirty="0">
                <a:solidFill>
                  <a:srgbClr val="FFFF00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Lékařská fakulta MU v Brně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základní legislativa </a:t>
            </a:r>
            <a:r>
              <a:rPr lang="cs-CZ" dirty="0" err="1">
                <a:solidFill>
                  <a:schemeClr val="tx1"/>
                </a:solidFill>
              </a:rPr>
              <a:t>pa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6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Zákon č. 373/2011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 specifických zdravotních službách </a:t>
            </a:r>
          </a:p>
          <a:p>
            <a:r>
              <a:rPr lang="cs-CZ" sz="2800" dirty="0"/>
              <a:t>Upravuje poskytování specifických zdravotních služeb.</a:t>
            </a:r>
          </a:p>
          <a:p>
            <a:r>
              <a:rPr lang="cs-CZ" altLang="cs-CZ" sz="2800" dirty="0"/>
              <a:t>Asistovaná reprodukce.</a:t>
            </a:r>
          </a:p>
        </p:txBody>
      </p:sp>
    </p:spTree>
    <p:extLst>
      <p:ext uri="{BB962C8B-B14F-4D97-AF65-F5344CB8AC3E}">
        <p14:creationId xmlns:p14="http://schemas.microsoft.com/office/powerpoint/2010/main" val="11242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321/2008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kterou se mění vyhláška č. 423/2004 Sb., kterou se stanoví kreditní systém pro vydání osvědčení k výkonu zdravotnického povolání bez přímého vedení nebo odborného dohledu zdravotnických pracovníků,</a:t>
            </a:r>
          </a:p>
          <a:p>
            <a:r>
              <a:rPr lang="cs-CZ" altLang="cs-CZ" sz="2800" dirty="0"/>
              <a:t>počet kreditů za jednotlivé formy celoživotního vzdělávání.</a:t>
            </a:r>
          </a:p>
          <a:p>
            <a:r>
              <a:rPr lang="cs-CZ" altLang="cs-CZ" sz="2800" dirty="0"/>
              <a:t>Pravděpodobně neplatná, měla by vyjít nová.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190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55/2011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činnostech zdravotnických pracovníků a jiných odborných pracovníků,</a:t>
            </a:r>
          </a:p>
          <a:p>
            <a:r>
              <a:rPr lang="cs-CZ" sz="2800" dirty="0"/>
              <a:t>§ 5 Porodní asistentka</a:t>
            </a:r>
          </a:p>
          <a:p>
            <a:r>
              <a:rPr lang="cs-CZ" sz="2800" dirty="0"/>
              <a:t>Hlava II – Porodní asistentka se specializovanou způsobilostí - § 68 - 72</a:t>
            </a:r>
          </a:p>
          <a:p>
            <a:r>
              <a:rPr lang="cs-CZ" altLang="cs-CZ" sz="2800" dirty="0"/>
              <a:t>Novelizována Vyhláškou č.2/2016 Sb.</a:t>
            </a:r>
          </a:p>
          <a:p>
            <a:r>
              <a:rPr lang="cs-CZ" altLang="cs-CZ" sz="2800" dirty="0"/>
              <a:t>Vyhláška č. 391/2017 Sb. – poslední novelizace – zkrácené vzdělávání sester</a:t>
            </a:r>
          </a:p>
        </p:txBody>
      </p:sp>
    </p:spTree>
    <p:extLst>
      <p:ext uri="{BB962C8B-B14F-4D97-AF65-F5344CB8AC3E}">
        <p14:creationId xmlns:p14="http://schemas.microsoft.com/office/powerpoint/2010/main" val="331211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92/2012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technické a věcné vybavení zdravotnických zařízení a kontaktních pracovišť domácí péče,</a:t>
            </a:r>
          </a:p>
          <a:p>
            <a:r>
              <a:rPr lang="cs-CZ" sz="2800" dirty="0"/>
              <a:t>2.11 Porodní asistentka</a:t>
            </a:r>
          </a:p>
        </p:txBody>
      </p:sp>
    </p:spTree>
    <p:extLst>
      <p:ext uri="{BB962C8B-B14F-4D97-AF65-F5344CB8AC3E}">
        <p14:creationId xmlns:p14="http://schemas.microsoft.com/office/powerpoint/2010/main" val="200362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99/2012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personální zabezpečení zdravotních služeb,</a:t>
            </a:r>
          </a:p>
          <a:p>
            <a:r>
              <a:rPr lang="cs-CZ" sz="2800" dirty="0"/>
              <a:t>2.11. Porodní asistentka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88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Nařízení vlády č. 31/2010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 oborech specializačního vzdělávání a označení odbornosti zdravotnických pracovníků se specializovanou způsobilostí,</a:t>
            </a:r>
          </a:p>
          <a:p>
            <a:r>
              <a:rPr lang="cs-CZ" dirty="0"/>
              <a:t>Intenzivní péče v porodní asistenci - </a:t>
            </a:r>
            <a:r>
              <a:rPr lang="cs-CZ" i="1" dirty="0"/>
              <a:t>Porodní asistentka pro intenzivní péči</a:t>
            </a:r>
          </a:p>
          <a:p>
            <a:r>
              <a:rPr lang="cs-CZ" dirty="0"/>
              <a:t>Perioperační péče v gynekologii a porodnictví - </a:t>
            </a:r>
            <a:r>
              <a:rPr lang="cs-CZ" i="1" dirty="0"/>
              <a:t>Porodní asistentka pro perioperační péči </a:t>
            </a:r>
          </a:p>
          <a:p>
            <a:r>
              <a:rPr lang="cs-CZ" dirty="0"/>
              <a:t>Komunitní péče v porodní asistenci - </a:t>
            </a:r>
            <a:r>
              <a:rPr lang="cs-CZ" i="1" dirty="0"/>
              <a:t>Porodní asistentka pro komunitní péči</a:t>
            </a:r>
          </a:p>
          <a:p>
            <a:r>
              <a:rPr lang="cs-CZ" dirty="0"/>
              <a:t>Novelizace </a:t>
            </a:r>
            <a:r>
              <a:rPr lang="cs-CZ" dirty="0" err="1"/>
              <a:t>nař</a:t>
            </a:r>
            <a:r>
              <a:rPr lang="cs-CZ" dirty="0"/>
              <a:t>. vlády </a:t>
            </a:r>
            <a:r>
              <a:rPr lang="cs-CZ" sz="3000" dirty="0"/>
              <a:t>č. 164/2018 Sb., pro PA není změna.</a:t>
            </a:r>
          </a:p>
        </p:txBody>
      </p:sp>
    </p:spTree>
    <p:extLst>
      <p:ext uri="{BB962C8B-B14F-4D97-AF65-F5344CB8AC3E}">
        <p14:creationId xmlns:p14="http://schemas.microsoft.com/office/powerpoint/2010/main" val="7163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000" dirty="0"/>
              <a:t>Zákon č. 96/2004 Sb.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Malá novela zákona č. 96/2004 Sb. - </a:t>
            </a:r>
            <a:r>
              <a:rPr lang="cs-CZ" sz="3000" dirty="0"/>
              <a:t>Zákon č. 105/2011 Sb.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Zákon č. 201/2017 Sb., novelizace zákona č. 96/2004 Sb.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000" dirty="0"/>
              <a:t>Zákon č. 372/2011 Sb. – o zdravotních službách.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000" dirty="0"/>
              <a:t>Zákon č. 373/2011 Sb. – o specifických </a:t>
            </a:r>
            <a:r>
              <a:rPr lang="cs-CZ" altLang="cs-CZ" sz="3000" dirty="0" err="1"/>
              <a:t>zdr</a:t>
            </a:r>
            <a:r>
              <a:rPr lang="cs-CZ" altLang="cs-CZ" sz="3000" dirty="0"/>
              <a:t>. službách.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55/2011 Sb. – o činnostech </a:t>
            </a:r>
            <a:r>
              <a:rPr lang="cs-CZ" altLang="cs-CZ" sz="3000" dirty="0" err="1"/>
              <a:t>zdr</a:t>
            </a:r>
            <a:r>
              <a:rPr lang="cs-CZ" altLang="cs-CZ" sz="3000" dirty="0"/>
              <a:t>. </a:t>
            </a:r>
            <a:r>
              <a:rPr lang="cs-CZ" altLang="cs-CZ" sz="3000" dirty="0" err="1"/>
              <a:t>prac</a:t>
            </a:r>
            <a:r>
              <a:rPr lang="cs-CZ" altLang="cs-CZ" sz="3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č.2/2016, novelizace 55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92/2012 Sb. – technické a věcné vybavení.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99/2012 Sb. – personální zabezpečení.</a:t>
            </a:r>
            <a:r>
              <a:rPr lang="cs-CZ" altLang="cs-CZ" sz="28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657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Vyhláška č. 321/2008 Sb. (změna 423/2004 Sb.)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Nařízení vlády č. 31/2010 Sb. – o oborech specializačního vzdělávání a označení odborností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nařízení vlády č. 164/2018 Sb., kterým se mění nařízení vlády č. 31/2010 Sb., o oborech specializačního vzdělávání a označení odbornosti zdravotnických pracovníků se specializovanou způsobilostí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80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Zákon č. 96/2004 Sb.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podmínkách získávání a uznávání způsobilosti k výkonu nelékařských zdravotnických povolání a k výkonu činností souvisejících s poskytováním zdravotní péče a o změně některých souvisejících zákonů</a:t>
            </a:r>
          </a:p>
          <a:p>
            <a:r>
              <a:rPr lang="cs-CZ" sz="2800" dirty="0"/>
              <a:t>zákon o nelékařských zdravotnických povoláních</a:t>
            </a:r>
          </a:p>
          <a:p>
            <a:r>
              <a:rPr lang="cs-CZ" sz="2800" dirty="0"/>
              <a:t>odborná způsobilost a její získávání</a:t>
            </a:r>
          </a:p>
          <a:p>
            <a:r>
              <a:rPr lang="cs-CZ" sz="2800" dirty="0"/>
              <a:t>formy vzdělávání</a:t>
            </a:r>
          </a:p>
          <a:p>
            <a:r>
              <a:rPr lang="cs-CZ" sz="2800" dirty="0"/>
              <a:t>osvědčení k výkonu zdravotnického povolání bez odborného dohledu</a:t>
            </a:r>
          </a:p>
        </p:txBody>
      </p:sp>
    </p:spTree>
    <p:extLst>
      <p:ext uri="{BB962C8B-B14F-4D97-AF65-F5344CB8AC3E}">
        <p14:creationId xmlns:p14="http://schemas.microsoft.com/office/powerpoint/2010/main" val="17232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Zákon č. 105/2011 Sb.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„Malá novela“ zákona č. 96/2004 Sb.</a:t>
            </a:r>
          </a:p>
          <a:p>
            <a:r>
              <a:rPr lang="cs-CZ" sz="2800" dirty="0"/>
              <a:t>přispět ke zvýšení samostatnosti a kompetencí nelékařských zdravotnických pracovníků a podpořit jejich stabilizaci ve zdravotnictví, </a:t>
            </a:r>
          </a:p>
          <a:p>
            <a:r>
              <a:rPr lang="cs-CZ" sz="2800" dirty="0"/>
              <a:t>zjednodušit a zpřesnit právní úpravu a snížit administrativní náročnost, a to zejména s přihlédnutím k řízením o žádosti o prodloužení platnosti osvědčení k výkonu povolání bez odborného dohledu, </a:t>
            </a:r>
          </a:p>
          <a:p>
            <a:r>
              <a:rPr lang="cs-CZ" sz="2800" dirty="0"/>
              <a:t>prodloužit registrační období na 10 let,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156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Výkon zdravotnického povolání bez odborného dohledu 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činnosti, které může vykonávat bez indikace,</a:t>
            </a:r>
          </a:p>
          <a:p>
            <a:r>
              <a:rPr lang="cs-CZ" altLang="cs-CZ" sz="2800" dirty="0"/>
              <a:t>které vykonává na základě indikace,</a:t>
            </a:r>
          </a:p>
          <a:p>
            <a:r>
              <a:rPr lang="cs-CZ" altLang="cs-CZ" sz="2800" dirty="0"/>
              <a:t>které pod přímým vedením lékaře, zubního lékaře nebo farmaceuta. </a:t>
            </a:r>
          </a:p>
          <a:p>
            <a:r>
              <a:rPr lang="cs-CZ" altLang="cs-CZ" sz="2000" dirty="0"/>
              <a:t>Toto ustanovení znamená významné zpřesnění zákonné úpravy a její větší přehlednost ve prospěch rozšíření kompetencí pracovníků nelékařských zdravotnických povolání. Jelikož zákon tuto změnu promítá i do upřesnění zmocňovacího ustanovení § 90 odst. 2 písm. e), bude mít přímý pozitivní vliv i na koncepci prováděcí vyhlášky, kterou se stanoví činnosti zdravotnických pracovníků a jiných odborných pracovníků (vyhláška č. 55/2011 Sb.). </a:t>
            </a:r>
          </a:p>
          <a:p>
            <a:pPr marL="0" indent="0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11109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Další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Prodloužení platnosti osvědčení k výkonu zdravotnického povolání bez odborného dohledu (§ 69) o 4 roky, tedy na 10 let,</a:t>
            </a:r>
          </a:p>
          <a:p>
            <a:r>
              <a:rPr lang="cs-CZ" altLang="cs-CZ" sz="2800" dirty="0"/>
              <a:t>snižuje se správní poplatek za přijetí žádosti o vydání nebo o prodloužení osvědčení k výkonu zdravotnického povolání bez odborného dohledu podle zákona č. 96/2004 Sb., ve znění pozdějších předpisů, z dosavadních 500 Kč na 100 Kč. </a:t>
            </a:r>
          </a:p>
          <a:p>
            <a:pPr marL="0" indent="0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4269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Zákon č. 201/2017 Sb.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novelizace zákona č. 96/2004 Sb. </a:t>
            </a:r>
          </a:p>
          <a:p>
            <a:r>
              <a:rPr lang="cs-CZ" sz="2800" dirty="0"/>
              <a:t>Zrušení povinnosti registrace</a:t>
            </a:r>
          </a:p>
          <a:p>
            <a:r>
              <a:rPr lang="cs-CZ" sz="2800" dirty="0"/>
              <a:t>Zákon č. 284/2018 Sb. – další novelizace, žádné změny pro PA.</a:t>
            </a:r>
          </a:p>
        </p:txBody>
      </p:sp>
    </p:spTree>
    <p:extLst>
      <p:ext uri="{BB962C8B-B14F-4D97-AF65-F5344CB8AC3E}">
        <p14:creationId xmlns:p14="http://schemas.microsoft.com/office/powerpoint/2010/main" val="131833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Zákon č. 372/2011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 zdravotních službách a podmínkách jejich poskytování (zákon o zdravotních službách)</a:t>
            </a:r>
          </a:p>
          <a:p>
            <a:r>
              <a:rPr lang="cs-CZ" dirty="0"/>
              <a:t>Tento zákon upravuje zdravotní služby a podmínky jejich poskytování a s tím spojený výkon státní správy, druhy a formy zdravotní péče, práva a povinnosti pacientů a osob pacientům blízkých, poskytovatelů zdravotních služeb, zdravotnických pracovníků, jiných odborných pracovníků a dalších osob v souvislosti s poskytováním zdravotních služeb, podmínky hodnocení kvality a bezpečí zdravotních služeb, další činnosti související s poskytováním zdravotních služeb a zapracovává příslušné předpisy Evropské unie.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696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807</Words>
  <Application>Microsoft Office PowerPoint</Application>
  <PresentationFormat>Předvádění na obrazovce (4:3)</PresentationFormat>
  <Paragraphs>76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Medián</vt:lpstr>
      <vt:lpstr>    Lékařská fakulta MU v Brně Katedra porodní asistence a zdravotnických záchranářů    základní legislativa pa</vt:lpstr>
      <vt:lpstr>Osnova</vt:lpstr>
      <vt:lpstr>Osnova</vt:lpstr>
      <vt:lpstr>Zákon č. 96/2004 Sb.</vt:lpstr>
      <vt:lpstr>Zákon č. 105/2011 Sb.</vt:lpstr>
      <vt:lpstr>Výkon zdravotnického povolání bez odborného dohledu </vt:lpstr>
      <vt:lpstr>Další</vt:lpstr>
      <vt:lpstr>Zákon č. 201/2017 Sb.</vt:lpstr>
      <vt:lpstr>Zákon č. 372/2011 Sb.</vt:lpstr>
      <vt:lpstr>Zákon č. 373/2011 Sb.</vt:lpstr>
      <vt:lpstr>Vyhláška č. 321/2008 Sb.</vt:lpstr>
      <vt:lpstr>Vyhláška č. 55/2011 Sb.</vt:lpstr>
      <vt:lpstr>Vyhláška č. 92/2012 Sb.</vt:lpstr>
      <vt:lpstr>Vyhláška č. 99/2012 Sb.</vt:lpstr>
      <vt:lpstr>Nařízení vlády č. 31/2010 Sb.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fakulta MU v Brně Katedra porodní asistence   Management ve zdravotnictví    základní legislativa pa a zz</dc:title>
  <dc:creator>Windows User</dc:creator>
  <cp:lastModifiedBy>Lenka Veselá</cp:lastModifiedBy>
  <cp:revision>12</cp:revision>
  <dcterms:created xsi:type="dcterms:W3CDTF">2014-12-10T21:06:32Z</dcterms:created>
  <dcterms:modified xsi:type="dcterms:W3CDTF">2019-12-19T13:01:16Z</dcterms:modified>
</cp:coreProperties>
</file>