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78" r:id="rId8"/>
    <p:sldId id="263" r:id="rId9"/>
    <p:sldId id="264" r:id="rId10"/>
    <p:sldId id="265" r:id="rId11"/>
    <p:sldId id="266" r:id="rId12"/>
    <p:sldId id="267" r:id="rId13"/>
    <p:sldId id="268" r:id="rId14"/>
    <p:sldId id="276" r:id="rId15"/>
    <p:sldId id="27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CC00"/>
    <a:srgbClr val="336699"/>
    <a:srgbClr val="006699"/>
    <a:srgbClr val="0066CC"/>
    <a:srgbClr val="00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56EB488A-B5E2-41CA-AC77-B9BD78D496F1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2E26BC-722A-4BCC-9DCC-DFB6BD538B6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pPr>
              <a:defRPr/>
            </a:pPr>
            <a:fld id="{DB68FEBC-9959-4B77-A9DC-E95606B72252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616C914-00FA-4F9A-97E5-B97FCA125978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Obdélník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92D6B5A-C37F-4A27-A580-6316572915D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F8A71DC9-0A7B-433B-B872-DB7913D4E9F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2" name="Zástupný symbol pro zápatí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2" name="Zástupný symbol pro číslo snímku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>
              <a:defRPr/>
            </a:pPr>
            <a:fld id="{BCE4A869-A34B-4BA1-BCEE-713A7F26DF0F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6" name="Zástupný symbol pro text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5" name="Zástupný symbol pro text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C39D01AE-4E49-4BED-84E4-9ABB08CC27D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FB1E20B-E699-4A0D-8C1D-122EE5245C8C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2FCB202-CF12-48E3-A6DA-93CFF18ED517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1" name="Obdélník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DE2B800C-E257-44EB-AB40-FB9AD8F249BD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  <p:sp>
        <p:nvSpPr>
          <p:cNvPr id="14" name="Zástupný symbol pro zápatí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pPr>
              <a:defRPr/>
            </a:pP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Obdélník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509C393-0338-4317-86EF-38D41292259A}" type="slidenum">
              <a:rPr lang="cs-CZ" smtClean="0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71538" y="1"/>
            <a:ext cx="7772400" cy="3214686"/>
          </a:xfrm>
        </p:spPr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cs-CZ" sz="2000" dirty="0" smtClean="0">
                <a:solidFill>
                  <a:schemeClr val="tx1"/>
                </a:solidFill>
              </a:rPr>
              <a:t>Lékařská fakulta MU v Brně</a:t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>Katedra porodní </a:t>
            </a:r>
            <a:r>
              <a:rPr lang="cs-CZ" sz="2000" dirty="0" smtClean="0">
                <a:solidFill>
                  <a:schemeClr val="tx1"/>
                </a:solidFill>
              </a:rPr>
              <a:t>asistence a zdravotnických záchranářů</a:t>
            </a: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000" dirty="0" smtClean="0">
                <a:solidFill>
                  <a:schemeClr val="tx1"/>
                </a:solidFill>
              </a:rPr>
              <a:t/>
            </a:r>
            <a:br>
              <a:rPr lang="cs-CZ" sz="2000" dirty="0" smtClean="0">
                <a:solidFill>
                  <a:schemeClr val="tx1"/>
                </a:solidFill>
              </a:rPr>
            </a:br>
            <a:r>
              <a:rPr lang="cs-CZ" sz="2800" dirty="0" smtClean="0">
                <a:solidFill>
                  <a:schemeClr val="tx1"/>
                </a:solidFill>
              </a:rPr>
              <a:t/>
            </a:r>
            <a:br>
              <a:rPr lang="cs-CZ" sz="2800" dirty="0" smtClean="0">
                <a:solidFill>
                  <a:schemeClr val="tx1"/>
                </a:solidFill>
              </a:rPr>
            </a:br>
            <a:r>
              <a:rPr lang="cs-CZ" sz="3600" dirty="0" smtClean="0">
                <a:solidFill>
                  <a:schemeClr val="tx1"/>
                </a:solidFill>
              </a:rPr>
              <a:t/>
            </a:r>
            <a:br>
              <a:rPr lang="cs-CZ" sz="3600" dirty="0" smtClean="0">
                <a:solidFill>
                  <a:schemeClr val="tx1"/>
                </a:solidFill>
              </a:rPr>
            </a:br>
            <a:r>
              <a:rPr lang="cs-CZ" dirty="0" smtClean="0">
                <a:solidFill>
                  <a:schemeClr val="tx1"/>
                </a:solidFill>
              </a:rPr>
              <a:t>Management ve zdravotnictví</a:t>
            </a:r>
          </a:p>
        </p:txBody>
      </p:sp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Organizování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Potřeba dosáhnout hospodárnějšího </a:t>
            </a:r>
          </a:p>
          <a:p>
            <a:pPr eaLnBrk="1" hangingPunct="1">
              <a:buFontTx/>
              <a:buNone/>
            </a:pPr>
            <a:r>
              <a:rPr lang="cs-CZ" smtClean="0"/>
              <a:t>   a efektivnějšího výsledku</a:t>
            </a:r>
          </a:p>
          <a:p>
            <a:pPr eaLnBrk="1" hangingPunct="1"/>
            <a:r>
              <a:rPr lang="cs-CZ" smtClean="0"/>
              <a:t>Vytváření oddělení v organizaci</a:t>
            </a:r>
          </a:p>
          <a:p>
            <a:pPr eaLnBrk="1" hangingPunct="1"/>
            <a:r>
              <a:rPr lang="cs-CZ" smtClean="0"/>
              <a:t>Využití systémů ošetřovatelské péče</a:t>
            </a:r>
          </a:p>
          <a:p>
            <a:pPr eaLnBrk="1" hangingPunct="1"/>
            <a:r>
              <a:rPr lang="cs-CZ" smtClean="0"/>
              <a:t>Zodpovědnost manažera za integritu vybraného modelu a za vyhodnocení jeho celkové efektivity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Obsazování pracovních míst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Kolik a jaký typ zaměstnanců</a:t>
            </a:r>
          </a:p>
          <a:p>
            <a:pPr eaLnBrk="1" hangingPunct="1"/>
            <a:r>
              <a:rPr lang="cs-CZ" smtClean="0"/>
              <a:t>Celkový plán určuje vedení ošetřovatelské péče</a:t>
            </a:r>
          </a:p>
          <a:p>
            <a:pPr eaLnBrk="1" hangingPunct="1"/>
            <a:r>
              <a:rPr lang="cs-CZ" smtClean="0"/>
              <a:t>Poměr počtu sester a pacientů, aby byla zabezpečena kvalitní péče</a:t>
            </a:r>
          </a:p>
          <a:p>
            <a:pPr eaLnBrk="1" hangingPunct="1"/>
            <a:r>
              <a:rPr lang="cs-CZ" smtClean="0"/>
              <a:t>Odstranění nebo minimalizace problémů </a:t>
            </a:r>
          </a:p>
          <a:p>
            <a:pPr eaLnBrk="1" hangingPunct="1">
              <a:buFontTx/>
              <a:buNone/>
            </a:pPr>
            <a:r>
              <a:rPr lang="cs-CZ" smtClean="0"/>
              <a:t>   s nadměrným nebo nedostatečným počtem personálu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Řízení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Udělování pokynů</a:t>
            </a:r>
          </a:p>
          <a:p>
            <a:pPr eaLnBrk="1" hangingPunct="1"/>
            <a:r>
              <a:rPr lang="cs-CZ" smtClean="0"/>
              <a:t>Dohled – školení a disciplíny pracovní síly, kontrola</a:t>
            </a:r>
          </a:p>
          <a:p>
            <a:pPr eaLnBrk="1" hangingPunct="1"/>
            <a:r>
              <a:rPr lang="cs-CZ" smtClean="0"/>
              <a:t>Vedení</a:t>
            </a:r>
          </a:p>
          <a:p>
            <a:pPr eaLnBrk="1" hangingPunct="1"/>
            <a:r>
              <a:rPr lang="cs-CZ" smtClean="0"/>
              <a:t>Motivování</a:t>
            </a:r>
          </a:p>
          <a:p>
            <a:pPr eaLnBrk="1" hangingPunct="1"/>
            <a:r>
              <a:rPr lang="cs-CZ" smtClean="0"/>
              <a:t>Komunikace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Koordinace a kontrola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Spojování a synchronizace lidí a aktivit tak, aby harmonicky plnili cíle organizace.</a:t>
            </a:r>
          </a:p>
          <a:p>
            <a:pPr eaLnBrk="1" hangingPunct="1"/>
            <a:endParaRPr lang="cs-CZ" smtClean="0"/>
          </a:p>
          <a:p>
            <a:pPr eaLnBrk="1" hangingPunct="1"/>
            <a:r>
              <a:rPr lang="cs-CZ" smtClean="0"/>
              <a:t>Srovnávání vlastních výsledků se standardy a v případě potřeby nápravná akce.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3" name="Rectangle 7"/>
          <p:cNvSpPr>
            <a:spLocks noGrp="1" noChangeArrowheads="1"/>
          </p:cNvSpPr>
          <p:nvPr>
            <p:ph type="ctrTitle"/>
          </p:nvPr>
        </p:nvSpPr>
        <p:spPr>
          <a:xfrm>
            <a:off x="611560" y="1500174"/>
            <a:ext cx="7918062" cy="1894362"/>
          </a:xfrm>
        </p:spPr>
        <p:txBody>
          <a:bodyPr>
            <a:noAutofit/>
          </a:bodyPr>
          <a:lstStyle/>
          <a:p>
            <a:pPr algn="ctr" eaLnBrk="1" hangingPunct="1">
              <a:defRPr/>
            </a:pPr>
            <a:r>
              <a:rPr lang="cs-CZ" sz="2400" dirty="0" smtClean="0">
                <a:solidFill>
                  <a:schemeClr val="tx1"/>
                </a:solidFill>
              </a:rPr>
              <a:t>Pokud se budete k lidem chovat na základě toho, jací jsou, zůstanou takoví jací jsou.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Pokud však s nimi budete zacházet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na základě toho,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jací by měli být, stanou se většími </a:t>
            </a:r>
            <a:br>
              <a:rPr lang="cs-CZ" sz="2400" dirty="0" smtClean="0">
                <a:solidFill>
                  <a:schemeClr val="tx1"/>
                </a:solidFill>
              </a:rPr>
            </a:br>
            <a:r>
              <a:rPr lang="cs-CZ" sz="2400" dirty="0" smtClean="0">
                <a:solidFill>
                  <a:schemeClr val="tx1"/>
                </a:solidFill>
              </a:rPr>
              <a:t>a lepšími osobami.</a:t>
            </a:r>
          </a:p>
        </p:txBody>
      </p:sp>
      <p:sp>
        <p:nvSpPr>
          <p:cNvPr id="22531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403648" y="3573016"/>
            <a:ext cx="6400800" cy="696912"/>
          </a:xfrm>
        </p:spPr>
        <p:txBody>
          <a:bodyPr>
            <a:normAutofit/>
          </a:bodyPr>
          <a:lstStyle/>
          <a:p>
            <a:pPr algn="ctr" eaLnBrk="1" hangingPunct="1"/>
            <a:r>
              <a:rPr lang="cs-CZ" dirty="0" err="1" smtClean="0">
                <a:solidFill>
                  <a:schemeClr val="tx1"/>
                </a:solidFill>
              </a:rPr>
              <a:t>Goethe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Zdroj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endParaRPr lang="cs-CZ" smtClean="0"/>
          </a:p>
          <a:p>
            <a:pPr eaLnBrk="1" hangingPunct="1">
              <a:buFontTx/>
              <a:buNone/>
            </a:pPr>
            <a:r>
              <a:rPr lang="cs-CZ" smtClean="0"/>
              <a:t>Grohar-Murray, M.E., DiGroce, H.R. – Zásady vedení a řízení v oblasti ošetřovatelské péče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Osnova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5068888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Úrovně managementu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Management v ošetřovatelství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Vývoj úlohy </a:t>
            </a:r>
            <a:r>
              <a:rPr lang="cs-CZ" dirty="0" err="1" smtClean="0"/>
              <a:t>mng</a:t>
            </a:r>
            <a:r>
              <a:rPr lang="cs-CZ" dirty="0" smtClean="0"/>
              <a:t> v ošetřovatelství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Cíle</a:t>
            </a:r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Funkce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800" dirty="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dirty="0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Úrovně managementu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Vrcholový </a:t>
            </a:r>
            <a:r>
              <a:rPr lang="cs-CZ" dirty="0" smtClean="0"/>
              <a:t>management </a:t>
            </a:r>
          </a:p>
          <a:p>
            <a:pPr eaLnBrk="1" hangingPunct="1"/>
            <a:r>
              <a:rPr lang="cs-CZ" dirty="0" smtClean="0"/>
              <a:t>Střední management</a:t>
            </a:r>
          </a:p>
          <a:p>
            <a:pPr eaLnBrk="1" hangingPunct="1"/>
            <a:r>
              <a:rPr lang="cs-CZ" dirty="0" smtClean="0"/>
              <a:t>Management přední linie</a:t>
            </a:r>
          </a:p>
          <a:p>
            <a:pPr eaLnBrk="1" hangingPunct="1"/>
            <a:r>
              <a:rPr lang="cs-CZ" dirty="0" smtClean="0"/>
              <a:t>Specifikace ošetřovatelství – zahrnuto i blaho pacienta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Management v ošetřovatelství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Liší se filozofií služeb.</a:t>
            </a:r>
          </a:p>
          <a:p>
            <a:pPr eaLnBrk="1" hangingPunct="1"/>
            <a:r>
              <a:rPr lang="cs-CZ" dirty="0" smtClean="0"/>
              <a:t>Kvalita péče, která má být poskytována, </a:t>
            </a:r>
          </a:p>
          <a:p>
            <a:pPr eaLnBrk="1" hangingPunct="1">
              <a:buFontTx/>
              <a:buNone/>
            </a:pPr>
            <a:r>
              <a:rPr lang="cs-CZ" dirty="0" smtClean="0"/>
              <a:t>   je stejně důležitá jako </a:t>
            </a:r>
            <a:r>
              <a:rPr lang="cs-CZ" dirty="0" smtClean="0"/>
              <a:t>personál a </a:t>
            </a:r>
            <a:r>
              <a:rPr lang="cs-CZ" dirty="0" smtClean="0"/>
              <a:t>prostředky.</a:t>
            </a:r>
          </a:p>
          <a:p>
            <a:pPr eaLnBrk="1" hangingPunct="1"/>
            <a:r>
              <a:rPr lang="cs-CZ" dirty="0" smtClean="0"/>
              <a:t>Vyžadovány uvážlivé a specifické profesionální strategie.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Vývoj úlohy oš. mng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dirty="0" smtClean="0"/>
              <a:t>Dříve </a:t>
            </a:r>
            <a:r>
              <a:rPr lang="cs-CZ" dirty="0" smtClean="0"/>
              <a:t>více využíván autoritativní styl</a:t>
            </a:r>
          </a:p>
          <a:p>
            <a:pPr eaLnBrk="1" hangingPunct="1"/>
            <a:r>
              <a:rPr lang="cs-CZ" dirty="0" smtClean="0"/>
              <a:t>Potřeba kontroly, silný pocit zodpovědnosti</a:t>
            </a:r>
          </a:p>
          <a:p>
            <a:pPr eaLnBrk="1" hangingPunct="1"/>
            <a:r>
              <a:rPr lang="cs-CZ" dirty="0" smtClean="0"/>
              <a:t>Iluze kontroly a moci nad zaměstnanci</a:t>
            </a:r>
          </a:p>
          <a:p>
            <a:pPr eaLnBrk="1" hangingPunct="1"/>
            <a:r>
              <a:rPr lang="cs-CZ" dirty="0" smtClean="0"/>
              <a:t>Místo </a:t>
            </a:r>
            <a:r>
              <a:rPr lang="cs-CZ" dirty="0" smtClean="0"/>
              <a:t>kontroly zodpovědnost pracovníků</a:t>
            </a:r>
          </a:p>
          <a:p>
            <a:pPr eaLnBrk="1" hangingPunct="1"/>
            <a:r>
              <a:rPr lang="cs-CZ" dirty="0" smtClean="0"/>
              <a:t>Nyní je manažer </a:t>
            </a:r>
            <a:r>
              <a:rPr lang="cs-CZ" dirty="0" err="1" smtClean="0"/>
              <a:t>facilitátorem</a:t>
            </a:r>
            <a:r>
              <a:rPr lang="cs-CZ" dirty="0" smtClean="0"/>
              <a:t> týmu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dirty="0" smtClean="0">
                <a:solidFill>
                  <a:schemeClr val="tx1"/>
                </a:solidFill>
              </a:rPr>
              <a:t>Cíle </a:t>
            </a:r>
            <a:r>
              <a:rPr lang="cs-CZ" dirty="0" err="1" smtClean="0">
                <a:solidFill>
                  <a:schemeClr val="tx1"/>
                </a:solidFill>
              </a:rPr>
              <a:t>mng</a:t>
            </a:r>
            <a:r>
              <a:rPr lang="cs-CZ" dirty="0" smtClean="0">
                <a:solidFill>
                  <a:schemeClr val="tx1"/>
                </a:solidFill>
              </a:rPr>
              <a:t> v ošetřovatelství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600200"/>
            <a:ext cx="8229600" cy="49974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dirty="0" smtClean="0"/>
              <a:t>Vysoká intenzita práce </a:t>
            </a:r>
            <a:r>
              <a:rPr lang="en-US" dirty="0" smtClean="0"/>
              <a:t>=&gt;</a:t>
            </a:r>
            <a:r>
              <a:rPr lang="cs-CZ" dirty="0" smtClean="0"/>
              <a:t>náročné řízení</a:t>
            </a:r>
            <a:r>
              <a:rPr lang="cs-CZ" dirty="0" smtClean="0"/>
              <a:t>.</a:t>
            </a:r>
          </a:p>
          <a:p>
            <a:pPr eaLnBrk="1" hangingPunct="1">
              <a:lnSpc>
                <a:spcPct val="90000"/>
              </a:lnSpc>
            </a:pPr>
            <a:endParaRPr lang="cs-CZ" dirty="0" smtClean="0"/>
          </a:p>
          <a:p>
            <a:pPr eaLnBrk="1" hangingPunct="1">
              <a:lnSpc>
                <a:spcPct val="90000"/>
              </a:lnSpc>
            </a:pPr>
            <a:r>
              <a:rPr lang="cs-CZ" dirty="0" smtClean="0"/>
              <a:t>Vytvoření prostředí, kde bude možné poskytovat kvalitní </a:t>
            </a:r>
            <a:r>
              <a:rPr lang="cs-CZ" dirty="0" smtClean="0"/>
              <a:t>oš</a:t>
            </a:r>
            <a:r>
              <a:rPr lang="cs-CZ" dirty="0" smtClean="0"/>
              <a:t>etřovatelskou</a:t>
            </a:r>
            <a:r>
              <a:rPr lang="cs-CZ" dirty="0" smtClean="0"/>
              <a:t> </a:t>
            </a:r>
            <a:r>
              <a:rPr lang="cs-CZ" dirty="0" smtClean="0"/>
              <a:t>péči</a:t>
            </a:r>
            <a:r>
              <a:rPr lang="cs-CZ" dirty="0" smtClean="0"/>
              <a:t>.</a:t>
            </a: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Povinnosti manažera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cs-CZ" sz="3200" dirty="0" smtClean="0"/>
              <a:t>Plnění </a:t>
            </a:r>
            <a:r>
              <a:rPr lang="cs-CZ" sz="3200" dirty="0"/>
              <a:t>cílů organizace nebo </a:t>
            </a:r>
            <a:r>
              <a:rPr lang="cs-CZ" sz="3200" dirty="0" smtClean="0"/>
              <a:t>oddělení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Udržování </a:t>
            </a:r>
            <a:r>
              <a:rPr lang="cs-CZ" sz="3200" dirty="0"/>
              <a:t>a zvyšování kvality </a:t>
            </a:r>
            <a:r>
              <a:rPr lang="cs-CZ" sz="3200" dirty="0" smtClean="0"/>
              <a:t>péče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Zvyšování </a:t>
            </a:r>
            <a:r>
              <a:rPr lang="cs-CZ" sz="3200" dirty="0"/>
              <a:t>motivace zaměstnanců a </a:t>
            </a:r>
            <a:r>
              <a:rPr lang="cs-CZ" sz="3200" dirty="0" smtClean="0"/>
              <a:t>pacientů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Zvyšování </a:t>
            </a:r>
            <a:r>
              <a:rPr lang="cs-CZ" sz="3200" dirty="0"/>
              <a:t>schopnosti přijímat </a:t>
            </a:r>
            <a:r>
              <a:rPr lang="cs-CZ" sz="3200" dirty="0" smtClean="0"/>
              <a:t>změny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Budování </a:t>
            </a:r>
            <a:r>
              <a:rPr lang="cs-CZ" sz="3200" dirty="0"/>
              <a:t>týmového </a:t>
            </a:r>
            <a:r>
              <a:rPr lang="cs-CZ" sz="3200" dirty="0" smtClean="0"/>
              <a:t>ducha</a:t>
            </a:r>
          </a:p>
          <a:p>
            <a:pPr>
              <a:lnSpc>
                <a:spcPct val="90000"/>
              </a:lnSpc>
            </a:pPr>
            <a:r>
              <a:rPr lang="cs-CZ" sz="3200" dirty="0" smtClean="0"/>
              <a:t>Profesní </a:t>
            </a:r>
            <a:r>
              <a:rPr lang="cs-CZ" sz="3200" dirty="0"/>
              <a:t>růst personálu</a:t>
            </a:r>
            <a:r>
              <a:rPr lang="cs-CZ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11435135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Funkce managementu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Plánování</a:t>
            </a:r>
          </a:p>
          <a:p>
            <a:pPr eaLnBrk="1" hangingPunct="1"/>
            <a:r>
              <a:rPr lang="cs-CZ" smtClean="0"/>
              <a:t>Organizování</a:t>
            </a:r>
          </a:p>
          <a:p>
            <a:pPr eaLnBrk="1" hangingPunct="1"/>
            <a:r>
              <a:rPr lang="cs-CZ" smtClean="0"/>
              <a:t>Obsazování pracovních míst</a:t>
            </a:r>
          </a:p>
          <a:p>
            <a:pPr eaLnBrk="1" hangingPunct="1"/>
            <a:r>
              <a:rPr lang="cs-CZ" smtClean="0"/>
              <a:t>Řízení</a:t>
            </a:r>
          </a:p>
          <a:p>
            <a:pPr eaLnBrk="1" hangingPunct="1"/>
            <a:r>
              <a:rPr lang="cs-CZ" smtClean="0"/>
              <a:t>Koordinace</a:t>
            </a:r>
          </a:p>
          <a:p>
            <a:pPr eaLnBrk="1" hangingPunct="1"/>
            <a:r>
              <a:rPr lang="cs-CZ" smtClean="0"/>
              <a:t>Kontrola</a:t>
            </a:r>
          </a:p>
          <a:p>
            <a:pPr eaLnBrk="1" hangingPunct="1">
              <a:buFontTx/>
              <a:buNone/>
            </a:pPr>
            <a:endParaRPr lang="cs-CZ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cs-CZ" smtClean="0">
                <a:solidFill>
                  <a:schemeClr val="tx1"/>
                </a:solidFill>
              </a:rPr>
              <a:t>Plánování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/>
          <a:lstStyle/>
          <a:p>
            <a:pPr eaLnBrk="1" hangingPunct="1"/>
            <a:r>
              <a:rPr lang="cs-CZ" smtClean="0"/>
              <a:t>Využití času, aktivit, prostředků</a:t>
            </a:r>
          </a:p>
          <a:p>
            <a:pPr eaLnBrk="1" hangingPunct="1"/>
            <a:r>
              <a:rPr lang="cs-CZ" smtClean="0"/>
              <a:t>Stálý plán pro každodenní nebo standardní aktivity – všeobecný rámec rozdělení času</a:t>
            </a:r>
          </a:p>
          <a:p>
            <a:pPr eaLnBrk="1" hangingPunct="1"/>
            <a:r>
              <a:rPr lang="cs-CZ" smtClean="0"/>
              <a:t>Plán ošetřovatelské péče</a:t>
            </a:r>
          </a:p>
          <a:p>
            <a:pPr eaLnBrk="1" hangingPunct="1"/>
            <a:r>
              <a:rPr lang="cs-CZ" smtClean="0"/>
              <a:t>Strategické plánování</a:t>
            </a:r>
          </a:p>
          <a:p>
            <a:pPr eaLnBrk="1" hangingPunct="1"/>
            <a:r>
              <a:rPr lang="cs-CZ" smtClean="0"/>
              <a:t>Dlouhodobé plánování</a:t>
            </a:r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án">
  <a:themeElements>
    <a:clrScheme name="Mediá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á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469</TotalTime>
  <Words>328</Words>
  <Application>Microsoft Office PowerPoint</Application>
  <PresentationFormat>Předvádění na obrazovce (4:3)</PresentationFormat>
  <Paragraphs>76</Paragraphs>
  <Slides>15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Medián</vt:lpstr>
      <vt:lpstr>Lékařská fakulta MU v Brně Katedra porodní asistence a zdravotnických záchranářů     Management ve zdravotnictví</vt:lpstr>
      <vt:lpstr>Osnova</vt:lpstr>
      <vt:lpstr>Úrovně managementu</vt:lpstr>
      <vt:lpstr>Management v ošetřovatelství</vt:lpstr>
      <vt:lpstr>Vývoj úlohy oš. mng</vt:lpstr>
      <vt:lpstr>Cíle mng v ošetřovatelství</vt:lpstr>
      <vt:lpstr>Povinnosti manažera</vt:lpstr>
      <vt:lpstr>Funkce managementu</vt:lpstr>
      <vt:lpstr>Plánování</vt:lpstr>
      <vt:lpstr>Organizování</vt:lpstr>
      <vt:lpstr>Obsazování pracovních míst</vt:lpstr>
      <vt:lpstr>Řízení</vt:lpstr>
      <vt:lpstr>Koordinace a kontrola</vt:lpstr>
      <vt:lpstr>Pokud se budete k lidem chovat na základě toho, jací jsou, zůstanou takoví jací jsou. Pokud však s nimi budete zacházet  na základě toho,  jací by měli být, stanou se většími  a lepšími osobami.</vt:lpstr>
      <vt:lpstr>Zdroj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Řízení a organizace ošetřovatelské péče</dc:title>
  <dc:creator>Lenka</dc:creator>
  <cp:lastModifiedBy>Windows User</cp:lastModifiedBy>
  <cp:revision>27</cp:revision>
  <dcterms:created xsi:type="dcterms:W3CDTF">2008-09-14T17:29:12Z</dcterms:created>
  <dcterms:modified xsi:type="dcterms:W3CDTF">2018-10-17T19:05:39Z</dcterms:modified>
</cp:coreProperties>
</file>