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258" r:id="rId3"/>
    <p:sldId id="267" r:id="rId4"/>
    <p:sldId id="268" r:id="rId5"/>
    <p:sldId id="259" r:id="rId6"/>
    <p:sldId id="262" r:id="rId7"/>
    <p:sldId id="263" r:id="rId8"/>
    <p:sldId id="264" r:id="rId9"/>
    <p:sldId id="265" r:id="rId10"/>
    <p:sldId id="256" r:id="rId11"/>
    <p:sldId id="257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465" autoAdjust="0"/>
  </p:normalViewPr>
  <p:slideViewPr>
    <p:cSldViewPr snapToGrid="0">
      <p:cViewPr varScale="1">
        <p:scale>
          <a:sx n="75" d="100"/>
          <a:sy n="75" d="100"/>
        </p:scale>
        <p:origin x="19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CCCA7-C272-476B-839E-995D63D74FB2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B2D59-28CD-4013-BA51-199FA6B34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0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Perinat%C3%A1ln%C3%AD_asfyxi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B2D59-28CD-4013-BA51-199FA6B34EA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019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Vyzkoušejte si na sousedech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20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Vyhodnocení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8–10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bodů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normální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novorozenec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7–4 body –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lehká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porodní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asfyxie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 3 –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těžká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porodní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asfyxie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96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Někdy</a:t>
            </a:r>
            <a:r>
              <a:rPr lang="cs-CZ" baseline="0" dirty="0" smtClean="0"/>
              <a:t> je potřeba podložit dítě ručníkem apod..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8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70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 plodu funkci plic plní placenta, plíce jsou vyplněny plicní tekutinou. V plicních kapilárách je vysoká cévní rezistence a z tohoto důvodu protéká plícemi pouze 12-15 % krve, která plíce zásobuje kyslíkem a živinami. Krev, která se plně okysličí v placentě, jde pupeční žilou a přechází do dolní duté žíly přes spojku umístěnou pod játry, nazývanou 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venosus</a:t>
            </a:r>
            <a:r>
              <a:rPr lang="cs-CZ" dirty="0" smtClean="0"/>
              <a:t>. Díky proudům a Eustachově chlopni v pravé srdeční síni je velké množství této krve směrováno rovnou přes </a:t>
            </a:r>
            <a:r>
              <a:rPr lang="cs-CZ" dirty="0" err="1" smtClean="0"/>
              <a:t>foramen</a:t>
            </a:r>
            <a:r>
              <a:rPr lang="cs-CZ" dirty="0" smtClean="0"/>
              <a:t> </a:t>
            </a:r>
            <a:r>
              <a:rPr lang="cs-CZ" dirty="0" err="1" smtClean="0"/>
              <a:t>ovale</a:t>
            </a:r>
            <a:r>
              <a:rPr lang="cs-CZ" dirty="0" smtClean="0"/>
              <a:t> do levé síně. Zároveň je takto zabráněno i promíchání s odkysličenou krví z horní duté žíly. Dále krev pokračuje do levé komory a do aorty. Tímto způsobem je zajištěno, že se největší množství krve s vysokým obsahem kyslíku dostane přes karotidy do mozku. Dále také do pravé horní končetiny, což je důležité vědět ze sesterského hlediska pro monitoraci </a:t>
            </a:r>
            <a:r>
              <a:rPr lang="cs-CZ" dirty="0" err="1" smtClean="0"/>
              <a:t>preduktální</a:t>
            </a:r>
            <a:r>
              <a:rPr lang="cs-CZ" dirty="0" smtClean="0"/>
              <a:t> saturace O2. Tato krev přichází zpět odkysličená horní dutou žílou do pravé srdeční síně a pravé komory. Z té jde už zmíněných 12-15 % krve plicnicí do plic. Zbylé množství krve plíce obchází, prochází přímo z plicnice přes 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arteriosus</a:t>
            </a:r>
            <a:r>
              <a:rPr lang="cs-CZ" dirty="0" smtClean="0"/>
              <a:t> do aorty, kde se naředí s okysličenou krví z aortálního oblouku. Přibližně 65 % krve odchází z vnitřních iliakálních artérií pupečními artériemi zpět do placenty a zbylá krev zásobuje dolní končetiny. (2,5) (viz obrázek č. 1) Obr. č. 1 Krevní oběh plodu Zdroj: http://3.bp.blogspot.com/- </a:t>
            </a:r>
            <a:r>
              <a:rPr lang="cs-CZ" dirty="0" err="1" smtClean="0"/>
              <a:t>VND_TrXwRGo</a:t>
            </a:r>
            <a:r>
              <a:rPr lang="cs-CZ" dirty="0" smtClean="0"/>
              <a:t>/</a:t>
            </a:r>
            <a:r>
              <a:rPr lang="cs-CZ" dirty="0" err="1" smtClean="0"/>
              <a:t>Tal_ZaSuCwI</a:t>
            </a:r>
            <a:r>
              <a:rPr lang="cs-CZ" dirty="0" smtClean="0"/>
              <a:t>/</a:t>
            </a:r>
            <a:r>
              <a:rPr lang="cs-CZ" dirty="0" err="1" smtClean="0"/>
              <a:t>AAAAAAAADmA</a:t>
            </a:r>
            <a:r>
              <a:rPr lang="cs-CZ" dirty="0" smtClean="0"/>
              <a:t>/01fdXPi9Tc0/s1600/The%2Bfetal%2 Bcirculation.png 16 Hlavní roli v přestavbě krevního oběhu po narození hrají plíce. Pokud není ustanovena funkční reziduální kapacita plic, nemůže ani dojít k potřebným změnám krevního oběhu. (5) Po narození přestane funkci plic plnit placenta, dojde k nádechu novorozence, </a:t>
            </a:r>
            <a:r>
              <a:rPr lang="cs-CZ" dirty="0" err="1" smtClean="0"/>
              <a:t>plícní</a:t>
            </a:r>
            <a:r>
              <a:rPr lang="cs-CZ" dirty="0" smtClean="0"/>
              <a:t> tekutina je vytěsněna, plíce se rozvinou a tím poklesne plicní cévní resistence. Krev začne proudit plícemi, čímž se zvýší návrat krve z plic do levé síně. Ve chvíli, kdy se naplněním levé síně zvýší uvnitř tlak, spontánně dojde k funkčnímu uzávěru </a:t>
            </a:r>
            <a:r>
              <a:rPr lang="cs-CZ" dirty="0" err="1" smtClean="0"/>
              <a:t>foramen</a:t>
            </a:r>
            <a:r>
              <a:rPr lang="cs-CZ" dirty="0" smtClean="0"/>
              <a:t> ovále. Okysličením a tlakovými změnami se uzavírá i 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arteriosus</a:t>
            </a:r>
            <a:r>
              <a:rPr lang="cs-CZ" dirty="0" smtClean="0"/>
              <a:t> a krevní oběh se mění na definitivní.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B2D59-28CD-4013-BA51-199FA6B34EA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575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!!!!!! Není</a:t>
            </a:r>
            <a:r>
              <a:rPr lang="cs-CZ" baseline="0" dirty="0" smtClean="0"/>
              <a:t> můj </a:t>
            </a:r>
            <a:r>
              <a:rPr lang="cs-CZ" baseline="0" dirty="0" err="1" smtClean="0"/>
              <a:t>slide</a:t>
            </a:r>
            <a:r>
              <a:rPr lang="cs-CZ" baseline="0" dirty="0" smtClean="0"/>
              <a:t> –</a:t>
            </a:r>
          </a:p>
          <a:p>
            <a:endParaRPr lang="cs-CZ" baseline="0" dirty="0" smtClean="0"/>
          </a:p>
          <a:p>
            <a:r>
              <a:rPr lang="cs-CZ" altLang="en-US" dirty="0" smtClean="0">
                <a:solidFill>
                  <a:schemeClr val="accent2"/>
                </a:solidFill>
              </a:rPr>
              <a:t>Větší tendence k podchlazení</a:t>
            </a:r>
          </a:p>
          <a:p>
            <a:r>
              <a:rPr lang="cs-CZ" altLang="en-US" dirty="0" smtClean="0">
                <a:solidFill>
                  <a:schemeClr val="accent2"/>
                </a:solidFill>
              </a:rPr>
              <a:t>Nedostatek podkožní tukové tkáně</a:t>
            </a:r>
          </a:p>
          <a:p>
            <a:r>
              <a:rPr lang="cs-CZ" altLang="en-US" dirty="0" smtClean="0">
                <a:solidFill>
                  <a:schemeClr val="accent2"/>
                </a:solidFill>
              </a:rPr>
              <a:t>Chybí svalový třes</a:t>
            </a:r>
          </a:p>
          <a:p>
            <a:r>
              <a:rPr lang="cs-CZ" altLang="en-US" dirty="0" smtClean="0">
                <a:solidFill>
                  <a:schemeClr val="accent2"/>
                </a:solidFill>
              </a:rPr>
              <a:t>Odbourávání hnědé tukové tkáně</a:t>
            </a:r>
          </a:p>
          <a:p>
            <a:r>
              <a:rPr lang="cs-CZ" altLang="en-US" dirty="0" smtClean="0">
                <a:solidFill>
                  <a:schemeClr val="accent2"/>
                </a:solidFill>
              </a:rPr>
              <a:t>Zvýšená spotřeba kyslíku</a:t>
            </a:r>
          </a:p>
          <a:p>
            <a:r>
              <a:rPr lang="cs-CZ" altLang="en-US" dirty="0" smtClean="0">
                <a:solidFill>
                  <a:schemeClr val="accent2"/>
                </a:solidFill>
              </a:rPr>
              <a:t>Metabolická </a:t>
            </a:r>
            <a:r>
              <a:rPr lang="cs-CZ" altLang="en-US" dirty="0" err="1" smtClean="0">
                <a:solidFill>
                  <a:schemeClr val="accent2"/>
                </a:solidFill>
              </a:rPr>
              <a:t>acidosa</a:t>
            </a:r>
            <a:endParaRPr lang="cs-CZ" altLang="en-US" dirty="0" smtClean="0">
              <a:solidFill>
                <a:schemeClr val="accent2"/>
              </a:solidFill>
            </a:endParaRPr>
          </a:p>
          <a:p>
            <a:r>
              <a:rPr lang="cs-CZ" altLang="en-US" dirty="0" smtClean="0">
                <a:solidFill>
                  <a:schemeClr val="accent2"/>
                </a:solidFill>
              </a:rPr>
              <a:t>Ideální teplota – neoblečený, 32-34 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4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B2D59-28CD-4013-BA51-199FA6B34EA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45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Efektivní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kašel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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Křik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pláč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schopnost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odpovědět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dotaz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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Hlasitý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kašel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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Schopnost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dítěte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nadechnout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zakašláním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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vědomí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Neefektivní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kašel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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Žádné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hlasové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projevy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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Neschopnost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dítěte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nadechnout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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Cyanóza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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Snižující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vědomí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6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– </a:t>
            </a:r>
          </a:p>
          <a:p>
            <a:r>
              <a:rPr lang="cs-CZ" baseline="0" dirty="0" smtClean="0"/>
              <a:t>Nejčastější arytmie u dětí obecně – Nejčastější život ohrožující arytmie – bradykardie (důvod pro nás ve většině případů, není primární potřeba defibrilace </a:t>
            </a:r>
          </a:p>
          <a:p>
            <a:endParaRPr lang="cs-CZ" baseline="0" dirty="0" smtClean="0"/>
          </a:p>
          <a:p>
            <a:r>
              <a:rPr lang="cs-CZ" baseline="0" dirty="0" smtClean="0"/>
              <a:t>Nezapomeneme na to kdy nezahajujeme</a:t>
            </a:r>
          </a:p>
          <a:p>
            <a:endParaRPr lang="cs-CZ" baseline="0" dirty="0" smtClean="0"/>
          </a:p>
          <a:p>
            <a:r>
              <a:rPr lang="cs-CZ" baseline="0" dirty="0" smtClean="0"/>
              <a:t>Nezapomeneme na zajištění bezpečí nás a dítěte (pryč ze silnice, dobré označení, zamořená místnost, vypnutí el. Proudu…)</a:t>
            </a:r>
          </a:p>
          <a:p>
            <a:endParaRPr lang="cs-CZ" baseline="0" dirty="0" smtClean="0"/>
          </a:p>
          <a:p>
            <a:r>
              <a:rPr lang="cs-CZ" dirty="0" smtClean="0"/>
              <a:t>A – </a:t>
            </a:r>
          </a:p>
          <a:p>
            <a:endParaRPr lang="cs-CZ" baseline="0" dirty="0" smtClean="0"/>
          </a:p>
          <a:p>
            <a:r>
              <a:rPr lang="cs-CZ" baseline="0" dirty="0" smtClean="0"/>
              <a:t>B – odhalení -&gt; zrak, poslech, cit (5-10 sekund) – začínáme 5 vdechy při nepřítomnosti RR</a:t>
            </a:r>
          </a:p>
          <a:p>
            <a:endParaRPr lang="cs-CZ" baseline="0" dirty="0" smtClean="0"/>
          </a:p>
          <a:p>
            <a:r>
              <a:rPr lang="cs-CZ" baseline="0" dirty="0" smtClean="0"/>
              <a:t>C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B2D59-28CD-4013-BA51-199FA6B34EA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90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Začněte</a:t>
            </a:r>
            <a:r>
              <a:rPr lang="en-US" dirty="0" smtClean="0"/>
              <a:t> s </a:t>
            </a:r>
            <a:r>
              <a:rPr lang="en-US" dirty="0" err="1" smtClean="0"/>
              <a:t>kompresemi</a:t>
            </a:r>
            <a:r>
              <a:rPr lang="en-US" dirty="0" smtClean="0"/>
              <a:t> v </a:t>
            </a:r>
            <a:r>
              <a:rPr lang="en-US" dirty="0" err="1" smtClean="0"/>
              <a:t>dolní</a:t>
            </a:r>
            <a:r>
              <a:rPr lang="en-US" dirty="0" smtClean="0"/>
              <a:t> </a:t>
            </a:r>
            <a:r>
              <a:rPr lang="en-US" dirty="0" err="1" smtClean="0"/>
              <a:t>polovině</a:t>
            </a:r>
            <a:endParaRPr lang="en-US" dirty="0" smtClean="0"/>
          </a:p>
          <a:p>
            <a:r>
              <a:rPr lang="en-US" dirty="0" smtClean="0"/>
              <a:t>sterna do 1/3 </a:t>
            </a:r>
            <a:r>
              <a:rPr lang="en-US" dirty="0" err="1" smtClean="0"/>
              <a:t>hloubky</a:t>
            </a:r>
            <a:r>
              <a:rPr lang="en-US" dirty="0" smtClean="0"/>
              <a:t> </a:t>
            </a:r>
            <a:r>
              <a:rPr lang="en-US" dirty="0" err="1" smtClean="0"/>
              <a:t>hrudníku</a:t>
            </a:r>
            <a:r>
              <a:rPr lang="en-US" dirty="0" smtClean="0"/>
              <a:t> (</a:t>
            </a:r>
            <a:r>
              <a:rPr lang="en-US" dirty="0" err="1" smtClean="0"/>
              <a:t>cca</a:t>
            </a:r>
            <a:r>
              <a:rPr lang="en-US" dirty="0" smtClean="0"/>
              <a:t> 4 cm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kojence</a:t>
            </a:r>
            <a:r>
              <a:rPr lang="en-US" dirty="0" smtClean="0"/>
              <a:t> a 5 cm u </a:t>
            </a:r>
            <a:r>
              <a:rPr lang="en-US" dirty="0" err="1" smtClean="0"/>
              <a:t>dítěte</a:t>
            </a:r>
            <a:r>
              <a:rPr lang="en-US" dirty="0" smtClean="0"/>
              <a:t>) </a:t>
            </a:r>
            <a:r>
              <a:rPr lang="en-US" dirty="0" err="1" smtClean="0"/>
              <a:t>rychlostí</a:t>
            </a:r>
            <a:r>
              <a:rPr lang="en-US" dirty="0" smtClean="0"/>
              <a:t> 100-</a:t>
            </a:r>
          </a:p>
          <a:p>
            <a:r>
              <a:rPr lang="en-US" dirty="0" smtClean="0"/>
              <a:t>120/min.</a:t>
            </a:r>
            <a:endParaRPr lang="cs-CZ" dirty="0" smtClean="0"/>
          </a:p>
          <a:p>
            <a:endParaRPr lang="cs-CZ" dirty="0" smtClean="0"/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Jestliže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známky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oběhu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Pokračujte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resuscitaci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dýchání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dítě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nezačne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dýchat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dýchá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zůstává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bezvědomí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uložte je do zotavovací polohy, dobře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zajistěte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pravidelně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kontrolujte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dirty="0" smtClean="0"/>
          </a:p>
          <a:p>
            <a:endParaRPr lang="cs-CZ" dirty="0" smtClean="0"/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Nepřerušujte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resuscitaci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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Dítě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nezačne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dýchat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hýbat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se,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probouzet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otevírat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oči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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Nepřijede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kvalifikovaná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nevystřídá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vás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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Nebudete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vyčerpaní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5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1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Pulz</a:t>
            </a:r>
            <a:r>
              <a:rPr lang="cs-CZ" baseline="0" dirty="0" smtClean="0"/>
              <a:t> kontrolují vyškolení zachránci. S pulsem menším než 60, u kterého jsou jasné známky šoku, zahajujeme KPR </a:t>
            </a:r>
          </a:p>
          <a:p>
            <a:r>
              <a:rPr lang="cs-CZ" baseline="0" dirty="0" smtClean="0"/>
              <a:t>Vyškolení zahráni 15:2, u </a:t>
            </a:r>
            <a:r>
              <a:rPr lang="cs-CZ" baseline="0" dirty="0" err="1" smtClean="0"/>
              <a:t>lajků</a:t>
            </a:r>
            <a:r>
              <a:rPr lang="cs-CZ" baseline="0" dirty="0" smtClean="0"/>
              <a:t> dle rozvahy 30:2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CECB-B2F6-45C0-A8E1-E7A89DE3A61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33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B2D59-28CD-4013-BA51-199FA6B34EA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34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" y="414000"/>
            <a:ext cx="206223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254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9" y="718714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9" y="718714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2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05" y="6048047"/>
            <a:ext cx="115369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68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07" y="2019301"/>
            <a:ext cx="5474056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6" y="2434289"/>
            <a:ext cx="9582328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71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A2A7-000A-4B36-BE8A-8518139D38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C43-71F4-45F2-9E7D-86CA2B5CD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1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A2A7-000A-4B36-BE8A-8518139D38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C43-71F4-45F2-9E7D-86CA2B5CD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8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905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" y="414000"/>
            <a:ext cx="2065729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75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1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6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66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1695076"/>
            <a:ext cx="5218412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61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2" y="1692004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2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1" y="4414270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7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765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692152"/>
            <a:ext cx="5218412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64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1" y="692150"/>
            <a:ext cx="107532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625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1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1C686F55-59B9-4927-B76B-8BFAE95672F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07775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pomoc – základní resuscitace u dětí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502" y="4199531"/>
            <a:ext cx="11361600" cy="698497"/>
          </a:xfrm>
        </p:spPr>
        <p:txBody>
          <a:bodyPr/>
          <a:lstStyle/>
          <a:p>
            <a:r>
              <a:rPr lang="cs-CZ" dirty="0" smtClean="0"/>
              <a:t>Pospíšil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75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PALS - dítě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4955" y="5155326"/>
            <a:ext cx="4935681" cy="118001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83975" y="1867333"/>
            <a:ext cx="10789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Pulz kontrolují vyškolení zachránci. S pulsem menším než 60, u kterého jsou jasné známky šoku, zahajujeme KPR </a:t>
            </a:r>
          </a:p>
          <a:p>
            <a:endParaRPr lang="cs-CZ" dirty="0" smtClean="0"/>
          </a:p>
          <a:p>
            <a:r>
              <a:rPr lang="cs-CZ" dirty="0" smtClean="0"/>
              <a:t>Vyškolení zachránci </a:t>
            </a:r>
            <a:r>
              <a:rPr lang="cs-CZ" dirty="0"/>
              <a:t>15:2, u </a:t>
            </a:r>
            <a:r>
              <a:rPr lang="cs-CZ" dirty="0" smtClean="0"/>
              <a:t>laiků </a:t>
            </a:r>
            <a:r>
              <a:rPr lang="cs-CZ" dirty="0"/>
              <a:t>dle rozvahy 30:2</a:t>
            </a:r>
          </a:p>
        </p:txBody>
      </p:sp>
    </p:spTree>
    <p:extLst>
      <p:ext uri="{BB962C8B-B14F-4D97-AF65-F5344CB8AC3E}">
        <p14:creationId xmlns:p14="http://schemas.microsoft.com/office/powerpoint/2010/main" val="337348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PALS – kojenec (1 měsíc – 2 roky)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877" t="19139" r="5944" b="25509"/>
          <a:stretch/>
        </p:blipFill>
        <p:spPr>
          <a:xfrm>
            <a:off x="7419108" y="2815937"/>
            <a:ext cx="3262746" cy="2254827"/>
          </a:xfrm>
        </p:spPr>
      </p:pic>
      <p:sp>
        <p:nvSpPr>
          <p:cNvPr id="3" name="Obdélník 2"/>
          <p:cNvSpPr/>
          <p:nvPr/>
        </p:nvSpPr>
        <p:spPr>
          <a:xfrm>
            <a:off x="720001" y="1809090"/>
            <a:ext cx="542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Vyškolený zachránce – hledá pulz ne déle než 10 sekund</a:t>
            </a:r>
          </a:p>
        </p:txBody>
      </p:sp>
    </p:spTree>
    <p:extLst>
      <p:ext uri="{BB962C8B-B14F-4D97-AF65-F5344CB8AC3E}">
        <p14:creationId xmlns:p14="http://schemas.microsoft.com/office/powerpoint/2010/main" val="315420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 – Kde lze hodnotit pulz a kvalitu </a:t>
            </a:r>
            <a:r>
              <a:rPr lang="cs-CZ" dirty="0" smtClean="0"/>
              <a:t>oběhu(3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948695"/>
            <a:ext cx="10515600" cy="4351337"/>
          </a:xfrm>
        </p:spPr>
        <p:txBody>
          <a:bodyPr/>
          <a:lstStyle/>
          <a:p>
            <a:r>
              <a:rPr lang="en-US" dirty="0" err="1" smtClean="0"/>
              <a:t>Novorozenec</a:t>
            </a:r>
            <a:r>
              <a:rPr lang="en-US" dirty="0" smtClean="0"/>
              <a:t> 100-160 /min.</a:t>
            </a:r>
            <a:endParaRPr lang="cs-CZ" dirty="0" smtClean="0"/>
          </a:p>
          <a:p>
            <a:endParaRPr lang="cs-CZ" dirty="0" smtClean="0"/>
          </a:p>
          <a:p>
            <a:endParaRPr lang="en-US" dirty="0"/>
          </a:p>
          <a:p>
            <a:r>
              <a:rPr lang="cs-CZ" dirty="0" smtClean="0"/>
              <a:t>Kojenec - </a:t>
            </a:r>
            <a:r>
              <a:rPr lang="en-US" dirty="0" err="1" smtClean="0"/>
              <a:t>Batole</a:t>
            </a:r>
            <a:r>
              <a:rPr lang="en-US" dirty="0" smtClean="0"/>
              <a:t> </a:t>
            </a:r>
            <a:r>
              <a:rPr lang="cs-CZ" dirty="0" smtClean="0"/>
              <a:t>90</a:t>
            </a:r>
            <a:r>
              <a:rPr lang="en-US" dirty="0" smtClean="0"/>
              <a:t>-1</a:t>
            </a:r>
            <a:r>
              <a:rPr lang="cs-CZ" dirty="0" smtClean="0"/>
              <a:t>50</a:t>
            </a:r>
            <a:r>
              <a:rPr lang="en-US" dirty="0" smtClean="0"/>
              <a:t> /min.</a:t>
            </a:r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r>
              <a:rPr lang="cs-CZ" dirty="0" smtClean="0"/>
              <a:t>Junior 80 </a:t>
            </a:r>
            <a:r>
              <a:rPr lang="en-US" dirty="0" smtClean="0"/>
              <a:t>-</a:t>
            </a:r>
            <a:r>
              <a:rPr lang="cs-CZ" dirty="0" smtClean="0"/>
              <a:t> 130</a:t>
            </a:r>
            <a:r>
              <a:rPr lang="en-US" dirty="0" smtClean="0"/>
              <a:t> /min.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427" y="4331983"/>
            <a:ext cx="1719755" cy="21610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931" y="1612293"/>
            <a:ext cx="2442748" cy="20445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316" y="2270645"/>
            <a:ext cx="2086140" cy="27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564" y="522573"/>
            <a:ext cx="10753201" cy="451576"/>
          </a:xfrm>
        </p:spPr>
        <p:txBody>
          <a:bodyPr/>
          <a:lstStyle/>
          <a:p>
            <a:r>
              <a:rPr lang="cs-CZ" dirty="0" smtClean="0"/>
              <a:t>Novorozenci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041" y="1285877"/>
            <a:ext cx="9126280" cy="49798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1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APGAR SCORE (po 1.– 5. – 10.min.) 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2188" y="1691322"/>
            <a:ext cx="7796212" cy="46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Správná pozice dítěte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097" y="2870514"/>
            <a:ext cx="8242506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správně prodechnout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Velikost masky 1 pro novorozence v termínu a velikost 0 pro nedonošeného novorozence.</a:t>
            </a:r>
          </a:p>
          <a:p>
            <a:endParaRPr lang="cs-CZ" dirty="0" smtClean="0"/>
          </a:p>
          <a:p>
            <a:r>
              <a:rPr lang="cs-CZ" dirty="0" smtClean="0"/>
              <a:t>Frekvence 30-50/min – tlak minimálně nezbytný k nadzvednutí hrudníku.</a:t>
            </a:r>
            <a:endParaRPr lang="cs-CZ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39" y="4020654"/>
            <a:ext cx="7864522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Komprese hrudníku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6458" y="1691322"/>
            <a:ext cx="4319977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540" y="733096"/>
            <a:ext cx="49911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5027" y="237233"/>
            <a:ext cx="4062846" cy="65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Asfyktický novorozenec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Nepřítomnost dýchání do 30 sekund</a:t>
            </a:r>
          </a:p>
          <a:p>
            <a:endParaRPr lang="cs-CZ" dirty="0"/>
          </a:p>
          <a:p>
            <a:r>
              <a:rPr lang="cs-CZ" dirty="0" err="1" smtClean="0"/>
              <a:t>Disrytmické</a:t>
            </a:r>
            <a:r>
              <a:rPr lang="cs-CZ" dirty="0" smtClean="0"/>
              <a:t>/Nepravidelné dýchání do 90 sekund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80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je kdo?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2510" y="1733839"/>
            <a:ext cx="5768182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308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547195"/>
            <a:ext cx="9144000" cy="914400"/>
          </a:xfrm>
        </p:spPr>
        <p:txBody>
          <a:bodyPr/>
          <a:lstStyle/>
          <a:p>
            <a:r>
              <a:rPr lang="cs-CZ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Proč novorozenec ztrácí teplo ?</a:t>
            </a:r>
          </a:p>
        </p:txBody>
      </p:sp>
      <p:pic>
        <p:nvPicPr>
          <p:cNvPr id="36867" name="Picture 3" descr="P101002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9731" y="1575895"/>
            <a:ext cx="6408738" cy="480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17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Dost už s tou teorií 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Diskuse a nácviky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8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Dušení/tonutí – asfyktická zástava oběhu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320" y="1891862"/>
            <a:ext cx="62136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Gordonův</a:t>
            </a:r>
            <a:r>
              <a:rPr lang="cs-CZ" dirty="0" smtClean="0"/>
              <a:t> chvat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2268" y="1828800"/>
            <a:ext cx="84401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27" y="359179"/>
            <a:ext cx="4478482" cy="6346988"/>
          </a:xfrm>
        </p:spPr>
      </p:pic>
    </p:spTree>
    <p:extLst>
      <p:ext uri="{BB962C8B-B14F-4D97-AF65-F5344CB8AC3E}">
        <p14:creationId xmlns:p14="http://schemas.microsoft.com/office/powerpoint/2010/main" val="291378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Dýchání u dětí 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701" y="1821418"/>
            <a:ext cx="5676900" cy="3371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327" y="1691322"/>
            <a:ext cx="5610225" cy="363204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66800" y="5516880"/>
            <a:ext cx="350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Hlavu udržujeme v neutrální poloze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6918960" y="5535692"/>
            <a:ext cx="493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Proveďte</a:t>
            </a:r>
            <a:r>
              <a:rPr lang="en-US" dirty="0"/>
              <a:t> </a:t>
            </a:r>
            <a:r>
              <a:rPr lang="en-US" dirty="0" err="1"/>
              <a:t>záklon</a:t>
            </a:r>
            <a:r>
              <a:rPr lang="en-US" dirty="0"/>
              <a:t> </a:t>
            </a:r>
            <a:r>
              <a:rPr lang="en-US" dirty="0" err="1"/>
              <a:t>hlavy</a:t>
            </a:r>
            <a:r>
              <a:rPr lang="en-US" dirty="0"/>
              <a:t> a </a:t>
            </a:r>
            <a:r>
              <a:rPr lang="en-US" dirty="0" err="1"/>
              <a:t>vytahujte</a:t>
            </a:r>
            <a:r>
              <a:rPr lang="en-US" dirty="0"/>
              <a:t> </a:t>
            </a:r>
            <a:r>
              <a:rPr lang="en-US" dirty="0" err="1"/>
              <a:t>bradu</a:t>
            </a:r>
            <a:r>
              <a:rPr lang="en-US" dirty="0"/>
              <a:t> </a:t>
            </a:r>
            <a:r>
              <a:rPr lang="en-US" dirty="0" err="1"/>
              <a:t>vzhůru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41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Komprese hrudníku u dětí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127" y="1798002"/>
            <a:ext cx="5514975" cy="39814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56" y="1567815"/>
            <a:ext cx="4667181" cy="42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staršího věku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9128" y="1691322"/>
            <a:ext cx="4743450" cy="4114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87005" y="5910369"/>
            <a:ext cx="11687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nejistotě či výrazných známkách dospělosti, lze zvolit algoritmus BLS pro dospělé – důležité je zahájit pomoc včas.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178629" y="592884"/>
            <a:ext cx="4352308" cy="692075"/>
          </a:xfrm>
        </p:spPr>
        <p:txBody>
          <a:bodyPr>
            <a:normAutofit/>
          </a:bodyPr>
          <a:lstStyle/>
          <a:p>
            <a:r>
              <a:rPr lang="cs-CZ" dirty="0" smtClean="0"/>
              <a:t>Klíčová znalost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8719" y="2280673"/>
            <a:ext cx="10011506" cy="236806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Bez adekvátní oxygenace, nebude možno obnovit srdeční rytmus.</a:t>
            </a:r>
            <a:endParaRPr lang="cs-CZ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72</TotalTime>
  <Words>911</Words>
  <Application>Microsoft Office PowerPoint</Application>
  <PresentationFormat>Širokoúhlá obrazovka</PresentationFormat>
  <Paragraphs>117</Paragraphs>
  <Slides>21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Wingdings</vt:lpstr>
      <vt:lpstr>Prezentace_MU_CZ</vt:lpstr>
      <vt:lpstr>První pomoc – základní resuscitace u dětí</vt:lpstr>
      <vt:lpstr>Kdo je kdo?</vt:lpstr>
      <vt:lpstr>Dušení/tonutí – asfyktická zástava oběhu</vt:lpstr>
      <vt:lpstr>Gordonův chvat</vt:lpstr>
      <vt:lpstr>Prezentace aplikace PowerPoint</vt:lpstr>
      <vt:lpstr>Dýchání u dětí </vt:lpstr>
      <vt:lpstr>Komprese hrudníku u dětí</vt:lpstr>
      <vt:lpstr>Děti staršího věku</vt:lpstr>
      <vt:lpstr>Klíčová znalost</vt:lpstr>
      <vt:lpstr>PALS - dítě</vt:lpstr>
      <vt:lpstr>PALS – kojenec (1 měsíc – 2 roky) </vt:lpstr>
      <vt:lpstr>C – Kde lze hodnotit pulz a kvalitu oběhu(3)</vt:lpstr>
      <vt:lpstr>Novorozenci</vt:lpstr>
      <vt:lpstr>APGAR SCORE (po 1.– 5. – 10.min.) </vt:lpstr>
      <vt:lpstr>Správná pozice dítěte</vt:lpstr>
      <vt:lpstr>Jak správně prodechnout </vt:lpstr>
      <vt:lpstr>Komprese hrudníku</vt:lpstr>
      <vt:lpstr>Prezentace aplikace PowerPoint</vt:lpstr>
      <vt:lpstr>Asfyktický novorozenec </vt:lpstr>
      <vt:lpstr>Proč novorozenec ztrácí teplo ?</vt:lpstr>
      <vt:lpstr>Dost už s tou teorií !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PALS - dítě</dc:title>
  <dc:creator>Michal Pospíšil</dc:creator>
  <cp:lastModifiedBy>Michal Pospíšil</cp:lastModifiedBy>
  <cp:revision>10</cp:revision>
  <dcterms:created xsi:type="dcterms:W3CDTF">2019-09-16T14:31:53Z</dcterms:created>
  <dcterms:modified xsi:type="dcterms:W3CDTF">2019-10-31T14:17:48Z</dcterms:modified>
</cp:coreProperties>
</file>