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73771-ABDA-4D0C-B95C-01F9DFF551FA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F82E6-5B5E-4CCB-97DE-F871D0539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87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Ticho, tišit bolest, tekutiny, transport, teplo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82E6-5B5E-4CCB-97DE-F871D053942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8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Volám když jsou celkové příznaky nebo znám případy z minulosti.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82E6-5B5E-4CCB-97DE-F871D05394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34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Uklidnění, soustředit se na zpomalení dechu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82E6-5B5E-4CCB-97DE-F871D053942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51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Nejcitlivější orgán – mozek – postižen – až agresivit, jinak nevolnost a zmatenost, hyperpnoe</a:t>
            </a:r>
          </a:p>
          <a:p>
            <a:endParaRPr lang="cs-CZ" dirty="0"/>
          </a:p>
          <a:p>
            <a:r>
              <a:rPr lang="cs-CZ" dirty="0"/>
              <a:t>Glukometr - </a:t>
            </a:r>
            <a:r>
              <a:rPr lang="cs-CZ" dirty="0" err="1"/>
              <a:t>glukagen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F82E6-5B5E-4CCB-97DE-F871D053942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2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224 91 92 93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82E6-5B5E-4CCB-97DE-F871D053942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24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Teplý čaj a sladký – kdy nedávat?</a:t>
            </a:r>
          </a:p>
          <a:p>
            <a:r>
              <a:rPr lang="cs-CZ" dirty="0" smtClean="0"/>
              <a:t>Netřít, zahřát vlastním</a:t>
            </a:r>
            <a:r>
              <a:rPr lang="cs-CZ" baseline="0" dirty="0" smtClean="0"/>
              <a:t> tělem, sundat hodinky, </a:t>
            </a:r>
            <a:r>
              <a:rPr lang="cs-CZ" baseline="0" dirty="0" err="1" smtClean="0"/>
              <a:t>puchyře</a:t>
            </a:r>
            <a:r>
              <a:rPr lang="cs-CZ" baseline="0" dirty="0" smtClean="0"/>
              <a:t> nepíchat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82E6-5B5E-4CCB-97DE-F871D053942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84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Blesk </a:t>
            </a:r>
            <a:r>
              <a:rPr lang="cs-CZ" baseline="0" dirty="0" smtClean="0"/>
              <a:t> - slepota, protržení bubínku, ztráta citlivosti končetin.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F82E6-5B5E-4CCB-97DE-F871D053942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74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88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06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8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653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75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957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27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89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17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089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23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508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FA2D78D6-8A5E-4F80-A400-F00CCCAD8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kMa-n1O0o&amp;feature=youtu.be" TargetMode="External"/><Relationship Id="rId2" Type="http://schemas.openxmlformats.org/officeDocument/2006/relationships/hyperlink" Target="https://www.youtube.com/watch?v=SldI4p9VMr8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5F0FF-0EF5-494E-AE8B-F26392AF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prví pomoci - </a:t>
            </a:r>
            <a:r>
              <a:rPr lang="cs-CZ" dirty="0" err="1"/>
              <a:t>PubQuiz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172397-CF00-40CC-9FE6-628F92419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Pospíšil</a:t>
            </a:r>
          </a:p>
        </p:txBody>
      </p:sp>
    </p:spTree>
    <p:extLst>
      <p:ext uri="{BB962C8B-B14F-4D97-AF65-F5344CB8AC3E}">
        <p14:creationId xmlns:p14="http://schemas.microsoft.com/office/powerpoint/2010/main" val="2976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8F968-3AF1-40E5-A405-A6557238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C27F80-81E2-46AF-983F-66B535F33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příznaky?</a:t>
            </a:r>
          </a:p>
          <a:p>
            <a:r>
              <a:rPr lang="cs-CZ" dirty="0"/>
              <a:t>FAST?</a:t>
            </a:r>
          </a:p>
          <a:p>
            <a:r>
              <a:rPr lang="cs-CZ" dirty="0"/>
              <a:t>Prevence?</a:t>
            </a:r>
          </a:p>
        </p:txBody>
      </p:sp>
    </p:spTree>
    <p:extLst>
      <p:ext uri="{BB962C8B-B14F-4D97-AF65-F5344CB8AC3E}">
        <p14:creationId xmlns:p14="http://schemas.microsoft.com/office/powerpoint/2010/main" val="6278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F89D2-B814-44AF-9180-516C8E5A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Dušnost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15C538-527D-409C-865E-4428FF86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příznaky – subjektivní x objektivní?</a:t>
            </a:r>
          </a:p>
          <a:p>
            <a:r>
              <a:rPr lang="cs-CZ" dirty="0"/>
              <a:t>Jak pomůžeme postiženému při vědomí?</a:t>
            </a:r>
          </a:p>
          <a:p>
            <a:r>
              <a:rPr lang="cs-CZ" dirty="0"/>
              <a:t>Léky – jaké a jak?</a:t>
            </a:r>
          </a:p>
          <a:p>
            <a:r>
              <a:rPr lang="cs-CZ" dirty="0"/>
              <a:t>Hyperventilace – projevy, pomoc</a:t>
            </a:r>
          </a:p>
        </p:txBody>
      </p:sp>
    </p:spTree>
    <p:extLst>
      <p:ext uri="{BB962C8B-B14F-4D97-AF65-F5344CB8AC3E}">
        <p14:creationId xmlns:p14="http://schemas.microsoft.com/office/powerpoint/2010/main" val="169042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7E92A-5B0F-44F5-B013-482B268B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BA5F9-C9C8-4A55-B149-141C82AC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60117"/>
            <a:ext cx="10753200" cy="4139998"/>
          </a:xfrm>
        </p:spPr>
        <p:txBody>
          <a:bodyPr/>
          <a:lstStyle/>
          <a:p>
            <a:r>
              <a:rPr lang="cs-CZ" dirty="0"/>
              <a:t>Typické příznaky?</a:t>
            </a:r>
          </a:p>
          <a:p>
            <a:r>
              <a:rPr lang="cs-CZ" dirty="0"/>
              <a:t>Pacient je při vědomí – co s ním?</a:t>
            </a:r>
          </a:p>
          <a:p>
            <a:r>
              <a:rPr lang="cs-CZ" dirty="0"/>
              <a:t>Pacient je velice zmaten, somnolentní, možná hůř?!</a:t>
            </a:r>
          </a:p>
          <a:p>
            <a:r>
              <a:rPr lang="cs-CZ" dirty="0"/>
              <a:t>Už je v bezvědomí, co s ním?</a:t>
            </a:r>
          </a:p>
          <a:p>
            <a:r>
              <a:rPr lang="cs-CZ" dirty="0"/>
              <a:t>Co mývá u sebe takový diabetik? Umíme to použít</a:t>
            </a:r>
          </a:p>
        </p:txBody>
      </p:sp>
    </p:spTree>
    <p:extLst>
      <p:ext uri="{BB962C8B-B14F-4D97-AF65-F5344CB8AC3E}">
        <p14:creationId xmlns:p14="http://schemas.microsoft.com/office/powerpoint/2010/main" val="24995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59D76-F650-42CD-BC7C-2AC350E3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0CB4B7-8C10-4144-8356-B23C896A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692001"/>
            <a:ext cx="10980831" cy="48055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Typické příznaky + </a:t>
            </a:r>
            <a:r>
              <a:rPr lang="cs-CZ" dirty="0" smtClean="0"/>
              <a:t>terminologie?  </a:t>
            </a:r>
            <a:r>
              <a:rPr lang="cs-CZ" dirty="0"/>
              <a:t>Co dělá a nedělá takový postižený?</a:t>
            </a:r>
          </a:p>
          <a:p>
            <a:r>
              <a:rPr lang="cs-CZ" dirty="0"/>
              <a:t>Co dělat než křeče odezní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Příčiny?</a:t>
            </a:r>
            <a:endParaRPr lang="cs-CZ" dirty="0"/>
          </a:p>
          <a:p>
            <a:r>
              <a:rPr lang="cs-CZ" dirty="0"/>
              <a:t>Kdy voláme 155?</a:t>
            </a:r>
          </a:p>
          <a:p>
            <a:r>
              <a:rPr lang="cs-CZ" dirty="0"/>
              <a:t>Už to přestalo, co teď</a:t>
            </a:r>
            <a:r>
              <a:rPr lang="cs-CZ" dirty="0" smtClean="0"/>
              <a:t>?</a:t>
            </a:r>
          </a:p>
          <a:p>
            <a:r>
              <a:rPr lang="cs-CZ" dirty="0" smtClean="0"/>
              <a:t>Febrilní křeče – co to je a kdy vznikají?</a:t>
            </a:r>
          </a:p>
          <a:p>
            <a:r>
              <a:rPr lang="cs-CZ" dirty="0" smtClean="0"/>
              <a:t>Co je to aura?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0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Intoxikace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6648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Prevence a připravenost…</a:t>
            </a:r>
          </a:p>
          <a:p>
            <a:r>
              <a:rPr lang="cs-CZ" dirty="0" smtClean="0"/>
              <a:t>Co je to TIS? Znáte číslo?</a:t>
            </a:r>
          </a:p>
          <a:p>
            <a:r>
              <a:rPr lang="cs-CZ" dirty="0" smtClean="0"/>
              <a:t>Kdy volat 155 a co vše asi budou chtít?</a:t>
            </a:r>
          </a:p>
          <a:p>
            <a:r>
              <a:rPr lang="cs-CZ" dirty="0" smtClean="0"/>
              <a:t>Vdechnutí toxické látky? Jak vypadá první pomoc a prevence?</a:t>
            </a:r>
          </a:p>
          <a:p>
            <a:r>
              <a:rPr lang="cs-CZ" dirty="0" smtClean="0"/>
              <a:t>Požití toxické látky? Jak je to s vyvoláváním zvracení, má smysl?</a:t>
            </a:r>
          </a:p>
          <a:p>
            <a:r>
              <a:rPr lang="cs-CZ" dirty="0" err="1" smtClean="0"/>
              <a:t>Fridex</a:t>
            </a:r>
            <a:r>
              <a:rPr lang="cs-CZ" dirty="0" smtClean="0"/>
              <a:t> a </a:t>
            </a:r>
            <a:r>
              <a:rPr lang="cs-CZ" dirty="0" err="1" smtClean="0"/>
              <a:t>methanol</a:t>
            </a:r>
            <a:r>
              <a:rPr lang="cs-CZ" dirty="0" smtClean="0"/>
              <a:t> – co je </a:t>
            </a:r>
            <a:r>
              <a:rPr lang="cs-CZ" dirty="0" err="1" smtClean="0"/>
              <a:t>antidotum</a:t>
            </a:r>
            <a:r>
              <a:rPr lang="cs-CZ" dirty="0" smtClean="0"/>
              <a:t>?</a:t>
            </a:r>
          </a:p>
          <a:p>
            <a:r>
              <a:rPr lang="cs-CZ" dirty="0" smtClean="0"/>
              <a:t>Při zasažení kůže a sliznic: Co dělat  a na co pozor?</a:t>
            </a:r>
          </a:p>
          <a:p>
            <a:r>
              <a:rPr lang="cs-CZ" dirty="0" smtClean="0"/>
              <a:t>Kousnutí jedovatým zvířetem – symptomy?</a:t>
            </a:r>
          </a:p>
          <a:p>
            <a:r>
              <a:rPr lang="cs-CZ" dirty="0" smtClean="0"/>
              <a:t>Kousnutí jedovatým zvířetem – první pomoc?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7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Podchlazení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5710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Jak se řekne latinsky?</a:t>
            </a:r>
          </a:p>
          <a:p>
            <a:r>
              <a:rPr lang="cs-CZ" dirty="0" smtClean="0"/>
              <a:t>Jak vyšetřujeme – jak se projevuje?</a:t>
            </a:r>
          </a:p>
          <a:p>
            <a:r>
              <a:rPr lang="cs-CZ" dirty="0" smtClean="0"/>
              <a:t>Je v bezvědomí, co teď?</a:t>
            </a:r>
          </a:p>
          <a:p>
            <a:r>
              <a:rPr lang="cs-CZ" dirty="0" smtClean="0"/>
              <a:t>Je při vědomí, ale studený a spavý?</a:t>
            </a:r>
          </a:p>
          <a:p>
            <a:r>
              <a:rPr lang="cs-CZ" dirty="0" smtClean="0"/>
              <a:t>Postižený je při vědomí a nekontrolovaně se třese?</a:t>
            </a:r>
            <a:endParaRPr lang="cs-CZ" dirty="0"/>
          </a:p>
          <a:p>
            <a:r>
              <a:rPr lang="cs-CZ" dirty="0" smtClean="0"/>
              <a:t>Kdy svléct mokré oblečení?</a:t>
            </a:r>
          </a:p>
          <a:p>
            <a:r>
              <a:rPr lang="cs-CZ" dirty="0" smtClean="0"/>
              <a:t>Omrzliny – jak postupovat?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39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Úrazové stavy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186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Pátrejte po masivním krvácení – jak?</a:t>
            </a:r>
          </a:p>
          <a:p>
            <a:r>
              <a:rPr lang="cs-CZ" dirty="0" smtClean="0"/>
              <a:t>Hodnotím dýchání – zásady?</a:t>
            </a:r>
          </a:p>
          <a:p>
            <a:r>
              <a:rPr lang="cs-CZ" dirty="0" smtClean="0"/>
              <a:t>Poranění hlavy</a:t>
            </a:r>
          </a:p>
          <a:p>
            <a:r>
              <a:rPr lang="cs-CZ" dirty="0" smtClean="0"/>
              <a:t>Poranění hrudníku</a:t>
            </a:r>
          </a:p>
          <a:p>
            <a:r>
              <a:rPr lang="cs-CZ" dirty="0" smtClean="0"/>
              <a:t>Poranění břicha</a:t>
            </a:r>
          </a:p>
          <a:p>
            <a:r>
              <a:rPr lang="cs-CZ" dirty="0" smtClean="0"/>
              <a:t>Poranění pánve</a:t>
            </a:r>
          </a:p>
          <a:p>
            <a:r>
              <a:rPr lang="cs-CZ" dirty="0" smtClean="0"/>
              <a:t>Poranění páteře</a:t>
            </a:r>
          </a:p>
          <a:p>
            <a:r>
              <a:rPr lang="cs-CZ" dirty="0" smtClean="0"/>
              <a:t>Poranění končetin</a:t>
            </a:r>
          </a:p>
          <a:p>
            <a:r>
              <a:rPr lang="cs-CZ" dirty="0" smtClean="0"/>
              <a:t>Amputace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6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Termické působení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Úpal, vznik a příznaky?</a:t>
            </a:r>
          </a:p>
          <a:p>
            <a:r>
              <a:rPr lang="cs-CZ" dirty="0" smtClean="0"/>
              <a:t>Úžeh</a:t>
            </a:r>
          </a:p>
          <a:p>
            <a:r>
              <a:rPr lang="cs-CZ" dirty="0" smtClean="0"/>
              <a:t>Popáleniny, dělení?</a:t>
            </a:r>
          </a:p>
          <a:p>
            <a:r>
              <a:rPr lang="cs-CZ" dirty="0" smtClean="0"/>
              <a:t>Popáleniny – nejrizikovější typy?</a:t>
            </a:r>
          </a:p>
          <a:p>
            <a:r>
              <a:rPr lang="cs-CZ" dirty="0" smtClean="0"/>
              <a:t>Rozsah popálenin – pravidlo jedné dlaně? Co je závažné?</a:t>
            </a:r>
          </a:p>
          <a:p>
            <a:r>
              <a:rPr lang="cs-CZ" dirty="0" smtClean="0"/>
              <a:t>Kdy voláme 155?</a:t>
            </a:r>
          </a:p>
          <a:p>
            <a:r>
              <a:rPr lang="cs-CZ" dirty="0" smtClean="0"/>
              <a:t>Jak chladit? Mazat něčím?</a:t>
            </a:r>
          </a:p>
          <a:p>
            <a:r>
              <a:rPr lang="cs-CZ" dirty="0" smtClean="0"/>
              <a:t>Jak se aklimatizovat při cestách do zahraničí?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9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Úrazy el. proudem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Úrazy nízkého napětí</a:t>
            </a:r>
          </a:p>
          <a:p>
            <a:r>
              <a:rPr lang="cs-CZ" dirty="0" smtClean="0"/>
              <a:t>Úrazy vysokého napětí</a:t>
            </a:r>
          </a:p>
          <a:p>
            <a:r>
              <a:rPr lang="cs-CZ" dirty="0" smtClean="0"/>
              <a:t>Úrazy bleskem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Lichtenbergovy</a:t>
            </a:r>
            <a:r>
              <a:rPr lang="cs-CZ" dirty="0" smtClean="0"/>
              <a:t> obrazce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737" y="1479210"/>
            <a:ext cx="5215140" cy="4140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68" y="2006260"/>
            <a:ext cx="49053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– Video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www.youtube.com/watch?v=SldI4p9VMr8&amp;feature=youtu.be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https://www.youtube.com/watch?v=nCkMa-n1O0o&amp;feature=youtu.be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1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2BF47-76C2-4109-B048-F21414C1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C2D9D7-5C0C-4616-97A3-D03230EE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Bezvědomí</a:t>
            </a:r>
          </a:p>
          <a:p>
            <a:r>
              <a:rPr lang="cs-CZ" dirty="0"/>
              <a:t>Dušení</a:t>
            </a:r>
          </a:p>
          <a:p>
            <a:r>
              <a:rPr lang="cs-CZ" dirty="0"/>
              <a:t>Krvácení</a:t>
            </a:r>
          </a:p>
          <a:p>
            <a:r>
              <a:rPr lang="cs-CZ" dirty="0"/>
              <a:t>Interní stavy – alergie, bolesti na hrudi, CMP, dušnost, hypoglykémie, křečové stavy</a:t>
            </a:r>
          </a:p>
          <a:p>
            <a:r>
              <a:rPr lang="cs-CZ" dirty="0"/>
              <a:t>Intoxikace</a:t>
            </a:r>
          </a:p>
          <a:p>
            <a:r>
              <a:rPr lang="cs-CZ" dirty="0"/>
              <a:t>Podchlazení</a:t>
            </a:r>
          </a:p>
          <a:p>
            <a:r>
              <a:rPr lang="cs-CZ" dirty="0"/>
              <a:t>Úrazy</a:t>
            </a:r>
          </a:p>
          <a:p>
            <a:r>
              <a:rPr lang="cs-CZ" dirty="0"/>
              <a:t>Popáleniny</a:t>
            </a:r>
          </a:p>
          <a:p>
            <a:r>
              <a:rPr lang="cs-CZ" dirty="0"/>
              <a:t>Elektrický proud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53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2C432-1D22-4C11-B4D1-BE4A6A99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Bezvědomí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CECF7-DE1B-43DB-BBE2-DF3AB7AC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 bez reakce na …</a:t>
            </a:r>
          </a:p>
          <a:p>
            <a:r>
              <a:rPr lang="cs-CZ" dirty="0"/>
              <a:t>Vždy dbáme na ..</a:t>
            </a:r>
          </a:p>
          <a:p>
            <a:r>
              <a:rPr lang="cs-CZ" dirty="0"/>
              <a:t>Zprůchodníme dýchací cesty jak?</a:t>
            </a:r>
          </a:p>
          <a:p>
            <a:r>
              <a:rPr lang="cs-CZ" dirty="0"/>
              <a:t>Rozpoznejte normální dýchání od terminálního, jak?</a:t>
            </a:r>
          </a:p>
          <a:p>
            <a:r>
              <a:rPr lang="cs-CZ" dirty="0"/>
              <a:t>Není normální, co teď?</a:t>
            </a:r>
          </a:p>
          <a:p>
            <a:r>
              <a:rPr lang="cs-CZ" dirty="0"/>
              <a:t>Resuscitace? A co děti? A jak často se střídáme?</a:t>
            </a:r>
          </a:p>
          <a:p>
            <a:r>
              <a:rPr lang="cs-CZ" dirty="0"/>
              <a:t>Postižený dýchá, ale je v bezvědomí, co s ním?</a:t>
            </a:r>
          </a:p>
        </p:txBody>
      </p:sp>
    </p:spTree>
    <p:extLst>
      <p:ext uri="{BB962C8B-B14F-4D97-AF65-F5344CB8AC3E}">
        <p14:creationId xmlns:p14="http://schemas.microsoft.com/office/powerpoint/2010/main" val="37788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A7315-DA3B-48C4-9D07-DA01FB02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Zotavovací, </a:t>
            </a:r>
            <a:r>
              <a:rPr lang="cs-CZ" dirty="0" err="1"/>
              <a:t>Rautekova</a:t>
            </a:r>
            <a:r>
              <a:rPr lang="cs-CZ" dirty="0"/>
              <a:t>, stabilizovaná….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50428-C6FA-42FB-8FD8-0FA0BEEB0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si nejste jisti tak …</a:t>
            </a:r>
          </a:p>
          <a:p>
            <a:r>
              <a:rPr lang="cs-CZ" dirty="0"/>
              <a:t>Pokud ano, otočte jej, ale </a:t>
            </a:r>
            <a:r>
              <a:rPr lang="cs-CZ" dirty="0" smtClean="0"/>
              <a:t>jak – </a:t>
            </a:r>
            <a:r>
              <a:rPr lang="cs-CZ" dirty="0" err="1" smtClean="0"/>
              <a:t>předvěď</a:t>
            </a:r>
            <a:r>
              <a:rPr lang="cs-CZ" smtClean="0"/>
              <a:t>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C6373-E352-4F1C-8175-EC58200EF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29" y="3351632"/>
            <a:ext cx="7716327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DFFB8-DE8A-4551-B3DB-A678E1CE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5A436-EE41-4EBB-BC1B-6E4E83A86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92002"/>
            <a:ext cx="10753200" cy="4139998"/>
          </a:xfrm>
        </p:spPr>
        <p:txBody>
          <a:bodyPr/>
          <a:lstStyle/>
          <a:p>
            <a:r>
              <a:rPr lang="cs-CZ" dirty="0"/>
              <a:t>Postižený je při vědomí, ale …</a:t>
            </a:r>
          </a:p>
          <a:p>
            <a:r>
              <a:rPr lang="cs-CZ" dirty="0"/>
              <a:t>… když není schopen mluvit a kašlat</a:t>
            </a:r>
          </a:p>
          <a:p>
            <a:r>
              <a:rPr lang="cs-CZ" dirty="0"/>
              <a:t>5x pan </a:t>
            </a:r>
            <a:r>
              <a:rPr lang="cs-CZ" dirty="0" err="1"/>
              <a:t>Gordon</a:t>
            </a:r>
            <a:r>
              <a:rPr lang="cs-CZ" dirty="0"/>
              <a:t> a 5x pan </a:t>
            </a:r>
            <a:r>
              <a:rPr lang="cs-CZ" dirty="0" err="1"/>
              <a:t>Heimlich</a:t>
            </a:r>
            <a:endParaRPr lang="cs-CZ" dirty="0"/>
          </a:p>
          <a:p>
            <a:r>
              <a:rPr lang="cs-CZ" dirty="0"/>
              <a:t>Postižený ztratil vědomí, co  teď?</a:t>
            </a:r>
          </a:p>
          <a:p>
            <a:r>
              <a:rPr lang="cs-CZ" dirty="0"/>
              <a:t>Když se dusí dítě, co budeme dělat?</a:t>
            </a:r>
          </a:p>
          <a:p>
            <a:r>
              <a:rPr lang="cs-CZ" dirty="0"/>
              <a:t>Cizí těleso je vidět? Co s ním?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80006D-ED04-4116-8B60-1E8EC8D0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84" y="4056580"/>
            <a:ext cx="2776926" cy="22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5B31D-DCE9-4386-ACE4-CA0E2BA0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B57AF-758B-43B6-8D86-D57555B0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15" y="1560117"/>
            <a:ext cx="10753200" cy="465604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Prsty do rány, ale čí?</a:t>
            </a:r>
          </a:p>
          <a:p>
            <a:r>
              <a:rPr lang="cs-CZ" dirty="0"/>
              <a:t>Co se zraněným? </a:t>
            </a:r>
          </a:p>
          <a:p>
            <a:r>
              <a:rPr lang="cs-CZ" dirty="0"/>
              <a:t>Kdy mám volat a koho?</a:t>
            </a:r>
          </a:p>
          <a:p>
            <a:r>
              <a:rPr lang="cs-CZ" dirty="0" err="1"/>
              <a:t>Tlakáč</a:t>
            </a:r>
            <a:r>
              <a:rPr lang="cs-CZ" dirty="0"/>
              <a:t> – co o něm víte?</a:t>
            </a:r>
          </a:p>
          <a:p>
            <a:r>
              <a:rPr lang="cs-CZ" dirty="0"/>
              <a:t>Komfort pro pacienta? Jakože mu mám nachystat svačinu?</a:t>
            </a:r>
          </a:p>
          <a:p>
            <a:r>
              <a:rPr lang="cs-CZ" dirty="0"/>
              <a:t>Pravidlo 5 T – znáte? Myslíte si, že je dobré?</a:t>
            </a:r>
          </a:p>
          <a:p>
            <a:r>
              <a:rPr lang="cs-CZ" dirty="0" err="1"/>
              <a:t>Zaškrcovadlo</a:t>
            </a:r>
            <a:r>
              <a:rPr lang="cs-CZ" dirty="0"/>
              <a:t>/škrtidlo/turniket – co to je a co o něm mám vědět?</a:t>
            </a:r>
          </a:p>
          <a:p>
            <a:r>
              <a:rPr lang="cs-CZ" dirty="0"/>
              <a:t>Znehybnění – zlatý standard záchrany</a:t>
            </a:r>
          </a:p>
        </p:txBody>
      </p:sp>
    </p:spTree>
    <p:extLst>
      <p:ext uri="{BB962C8B-B14F-4D97-AF65-F5344CB8AC3E}">
        <p14:creationId xmlns:p14="http://schemas.microsoft.com/office/powerpoint/2010/main" val="21485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973A4-F04E-4542-BD03-91DD83FA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reakce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7F2AA-2995-4BBD-A67A-EE291469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7469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Jak rozpoznat závažnou formu? Co jsou to „celkové“ příznaky</a:t>
            </a:r>
          </a:p>
          <a:p>
            <a:r>
              <a:rPr lang="cs-CZ" dirty="0"/>
              <a:t>Kožní příznaky</a:t>
            </a:r>
          </a:p>
          <a:p>
            <a:r>
              <a:rPr lang="cs-CZ" dirty="0"/>
              <a:t>Progrese závažného stavu – anafylaktický šok. Po čem pátrám?</a:t>
            </a:r>
          </a:p>
          <a:p>
            <a:r>
              <a:rPr lang="cs-CZ" dirty="0"/>
              <a:t>Pravidlo při využití osobních léků „na míru“</a:t>
            </a:r>
          </a:p>
          <a:p>
            <a:r>
              <a:rPr lang="cs-CZ" dirty="0"/>
              <a:t>Postižený nereaguje na nic, upadá do bezvědomí, co teď?</a:t>
            </a:r>
          </a:p>
          <a:p>
            <a:r>
              <a:rPr lang="cs-CZ" dirty="0"/>
              <a:t>Mohu zmírnit otok v okolí DC ?</a:t>
            </a:r>
          </a:p>
          <a:p>
            <a:r>
              <a:rPr lang="cs-CZ" dirty="0"/>
              <a:t>Kdy volám 155 u alergické reakce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8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F54D0-6AAF-4CF3-B35A-4AB21E97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 na hrudi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11F1A-3BC8-47DA-B79A-B9F30B281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Typické příznaky jsou …</a:t>
            </a:r>
          </a:p>
          <a:p>
            <a:r>
              <a:rPr lang="cs-CZ" dirty="0"/>
              <a:t>Co je cílem PP u </a:t>
            </a:r>
            <a:r>
              <a:rPr lang="cs-CZ" dirty="0" err="1"/>
              <a:t>BnH</a:t>
            </a:r>
            <a:r>
              <a:rPr lang="cs-CZ" dirty="0"/>
              <a:t> ?</a:t>
            </a:r>
          </a:p>
          <a:p>
            <a:r>
              <a:rPr lang="cs-CZ" dirty="0"/>
              <a:t>Pacient je při vědomí, jak mu pomůžu?</a:t>
            </a:r>
          </a:p>
          <a:p>
            <a:r>
              <a:rPr lang="cs-CZ" dirty="0"/>
              <a:t>Podávám nějaké léky?</a:t>
            </a:r>
          </a:p>
          <a:p>
            <a:r>
              <a:rPr lang="cs-CZ" dirty="0"/>
              <a:t>ASA? Jó? A kolik mg?</a:t>
            </a:r>
          </a:p>
          <a:p>
            <a:r>
              <a:rPr lang="cs-CZ" dirty="0"/>
              <a:t>Zavolal jsem 155, čekám a on sebou sekne, co teď?</a:t>
            </a:r>
          </a:p>
          <a:p>
            <a:r>
              <a:rPr lang="cs-CZ" dirty="0"/>
              <a:t>Jaká je prevence bolesti na hrudi?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7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239</TotalTime>
  <Words>775</Words>
  <Application>Microsoft Office PowerPoint</Application>
  <PresentationFormat>Širokoúhlá obrazovka</PresentationFormat>
  <Paragraphs>140</Paragraphs>
  <Slides>19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Prezentace_MU_CZ</vt:lpstr>
      <vt:lpstr>Základy prví pomoci - PubQuiz</vt:lpstr>
      <vt:lpstr>Analýza – Video </vt:lpstr>
      <vt:lpstr>Obsah </vt:lpstr>
      <vt:lpstr>Bezvědomí</vt:lpstr>
      <vt:lpstr>Zotavovací, Rautekova, stabilizovaná….</vt:lpstr>
      <vt:lpstr>Dušení</vt:lpstr>
      <vt:lpstr>Krvácení</vt:lpstr>
      <vt:lpstr>Alergická reakce</vt:lpstr>
      <vt:lpstr>Bolesti na hrudi</vt:lpstr>
      <vt:lpstr>CMP</vt:lpstr>
      <vt:lpstr>Dušnost</vt:lpstr>
      <vt:lpstr>Hypoglykémie</vt:lpstr>
      <vt:lpstr>Křeče</vt:lpstr>
      <vt:lpstr>Intoxikace</vt:lpstr>
      <vt:lpstr>Podchlazení</vt:lpstr>
      <vt:lpstr>Úrazové stavy </vt:lpstr>
      <vt:lpstr>Termické působení</vt:lpstr>
      <vt:lpstr>Úrazy el. proudem</vt:lpstr>
      <vt:lpstr>Lichtenbergovy obrazce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prví pomoci shrnutí</dc:title>
  <dc:creator>Michal Pospíšil</dc:creator>
  <cp:lastModifiedBy>Michal Pospíšil</cp:lastModifiedBy>
  <cp:revision>24</cp:revision>
  <dcterms:created xsi:type="dcterms:W3CDTF">2019-11-25T20:48:52Z</dcterms:created>
  <dcterms:modified xsi:type="dcterms:W3CDTF">2019-11-27T14:26:48Z</dcterms:modified>
</cp:coreProperties>
</file>