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16" r:id="rId12"/>
    <p:sldId id="317" r:id="rId13"/>
    <p:sldId id="318" r:id="rId14"/>
    <p:sldId id="319" r:id="rId15"/>
    <p:sldId id="302" r:id="rId16"/>
    <p:sldId id="304" r:id="rId17"/>
    <p:sldId id="305" r:id="rId18"/>
    <p:sldId id="306" r:id="rId19"/>
    <p:sldId id="303" r:id="rId20"/>
    <p:sldId id="307" r:id="rId21"/>
    <p:sldId id="309" r:id="rId22"/>
    <p:sldId id="310" r:id="rId23"/>
    <p:sldId id="311" r:id="rId24"/>
    <p:sldId id="312" r:id="rId25"/>
    <p:sldId id="314" r:id="rId26"/>
    <p:sldId id="315" r:id="rId27"/>
    <p:sldId id="313" r:id="rId28"/>
    <p:sldId id="292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Ab1TytgTs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MpzQeFKrY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Proč si s pacientem (ne)rozumíme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81504044-BECC-4947-8D81-0305260C6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je pro nás zajímavé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nás baví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nás přitahuje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čemu rozumíme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považujeme za důležité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jak jsme schopni komunikovat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</p:txBody>
      </p:sp>
    </p:spTree>
    <p:extLst>
      <p:ext uri="{BB962C8B-B14F-4D97-AF65-F5344CB8AC3E}">
        <p14:creationId xmlns:p14="http://schemas.microsoft.com/office/powerpoint/2010/main" val="324879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</p:txBody>
      </p:sp>
    </p:spTree>
    <p:extLst>
      <p:ext uri="{BB962C8B-B14F-4D97-AF65-F5344CB8AC3E}">
        <p14:creationId xmlns:p14="http://schemas.microsoft.com/office/powerpoint/2010/main" val="23001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Medicína je nástroj, který mi rychle pomůže (opravit) tělo</a:t>
            </a:r>
          </a:p>
        </p:txBody>
      </p:sp>
    </p:spTree>
    <p:extLst>
      <p:ext uri="{BB962C8B-B14F-4D97-AF65-F5344CB8AC3E}">
        <p14:creationId xmlns:p14="http://schemas.microsoft.com/office/powerpoint/2010/main" val="399207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Medicína je nástroj, který mi rychle pomůže (opravit) tělo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Škola je nástroj, který má moje děti vzdělat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73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Učitelé mají vysoký kulturní kapitál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Děti z rodin, kde je vysoký kulturní kapitál, s nimi umí lépe komunikovat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Školství oceňuje rodinné pozadí a tváří se, že oceňuje znalosti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Jazykové kódy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Omezený jazykový kód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malá slovní zásoba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jednoduché gramatické struktury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problém s abstraktním myšlením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Jazykové kódy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Omezený jazykový kód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Rozvinutý jazykový kód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schopnost komunikovat se „vzdělanými“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(učitelé, státní úředníci, lékaři…)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Basil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Bernstein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Transformace kapitálů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 -</a:t>
            </a:r>
            <a:r>
              <a:rPr 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&gt;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Kulturní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Kulturní -</a:t>
            </a:r>
            <a:r>
              <a:rPr 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&gt; </a:t>
            </a:r>
            <a:r>
              <a:rPr lang="en-US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Ekonomick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lidé jednají zrovna takto?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https://www.youtube.com/watch?v=0Ab1TytgTsc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má pravdu?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B002E8-B1D7-4F3C-9BD4-07B6CC72A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35805"/>
            <a:ext cx="6934200" cy="552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95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má pravdu?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Každá věc vypadá z různých pohledů různě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pohledy jsou správné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se pozná, kde kdo stojí?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14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Karl Mannheim: Ideologie a utopie (zač. 20. století)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Demokratizace a rozšiřování volebního práva poprvé promíchali různé vrstvy obyvatelstva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Zjistilo se, že každá skupina má jiné vnímání, jiné uvažování, jiné cíle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91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Falešné vědomí: způsob vnímání pravdy určitou skupinou obyvatel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Ideologie: falešné vědomí prosazované jako pravda vládnoucí třídou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14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uprostřed pšeničného pole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bez medikace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do vody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s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dulou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v nemocnici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92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 toho ven?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Můžeme poznat, co je skutečná pravda?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21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 toho ven?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Sociálně nezakotvená inteligence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Směs lidí z různých sociálních skupin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Díky vzdělání se z těchto skupin odpoutávají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Díky vzdělání schopni nahlédnout různé pohledy a odhalit skutečnou pravdu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4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vědění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existují způsoby myšlení, které nelze </a:t>
            </a:r>
          </a:p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pochopit, dokud neznáme jejich </a:t>
            </a:r>
          </a:p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společenský původ</a:t>
            </a:r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23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lidé jednají zrovna takto?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 socializace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probíhá v rodině v prvních letech života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základní normy chování, hodnoty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Sekundární socializace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probíhá ve společnosti (škola, práce)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vliv okolí, spolužáků, televize…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povlečení, hrnce, buchty v ranci, peníze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http://www.m-journal.cz/files/daniela%20marketing%20journal/rijen/loajalita-stehovani_560x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0816" y="2780928"/>
            <a:ext cx="6137528" cy="4077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sociální: vazby a kontakty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Každej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je něčí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známej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!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https://youtu.be/CMpzQeFKrYc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sociální: vazby a kontakty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kulturní: vzdělání v širším smyslu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tvoří shluky (distinktivní řezy)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tvoří shluky (distinktivní řezy)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podobným kapitálem se podobně chovají – mají stejný habitus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2317</TotalTime>
  <Words>457</Words>
  <Application>Microsoft Office PowerPoint</Application>
  <PresentationFormat>Předvádění na obrazovce (4:3)</PresentationFormat>
  <Paragraphs>132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Proč lidé jednají zrovna takto?</vt:lpstr>
      <vt:lpstr>Proč lidé jednají zrovna takto?</vt:lpstr>
      <vt:lpstr>Co si odnášíme z rodiny?</vt:lpstr>
      <vt:lpstr>Co si odnášíme z rodiny?</vt:lpstr>
      <vt:lpstr>Co si odnášíme z rodiny?</vt:lpstr>
      <vt:lpstr>Co si odnášíme z rodiny?</vt:lpstr>
      <vt:lpstr>Sociální pole</vt:lpstr>
      <vt:lpstr>Sociální pole</vt:lpstr>
      <vt:lpstr>Habitus</vt:lpstr>
      <vt:lpstr>Habitus</vt:lpstr>
      <vt:lpstr>Habitus</vt:lpstr>
      <vt:lpstr>Habitus</vt:lpstr>
      <vt:lpstr>Habitus</vt:lpstr>
      <vt:lpstr>Habitus</vt:lpstr>
      <vt:lpstr>Habitus</vt:lpstr>
      <vt:lpstr>Jazykové kódy</vt:lpstr>
      <vt:lpstr>Jazykové kódy</vt:lpstr>
      <vt:lpstr>Habitus</vt:lpstr>
      <vt:lpstr>Kdo má pravdu?</vt:lpstr>
      <vt:lpstr>Kdo má pravdu?</vt:lpstr>
      <vt:lpstr>Sociálně podmíněná pravda</vt:lpstr>
      <vt:lpstr>Sociálně podmíněná pravda</vt:lpstr>
      <vt:lpstr>Sociálně podmíněná pravda</vt:lpstr>
      <vt:lpstr>Jak z toho ven?</vt:lpstr>
      <vt:lpstr>Jak z toho ven?</vt:lpstr>
      <vt:lpstr>Sociologie vědění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227</cp:revision>
  <dcterms:created xsi:type="dcterms:W3CDTF">2006-09-04T06:54:07Z</dcterms:created>
  <dcterms:modified xsi:type="dcterms:W3CDTF">2019-10-26T16:42:48Z</dcterms:modified>
</cp:coreProperties>
</file>