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76" r:id="rId2"/>
    <p:sldId id="293" r:id="rId3"/>
    <p:sldId id="308" r:id="rId4"/>
    <p:sldId id="319" r:id="rId5"/>
    <p:sldId id="309" r:id="rId6"/>
    <p:sldId id="310" r:id="rId7"/>
    <p:sldId id="311" r:id="rId8"/>
    <p:sldId id="312" r:id="rId9"/>
    <p:sldId id="313" r:id="rId10"/>
    <p:sldId id="320" r:id="rId11"/>
    <p:sldId id="321" r:id="rId12"/>
    <p:sldId id="322" r:id="rId13"/>
    <p:sldId id="324" r:id="rId14"/>
    <p:sldId id="325" r:id="rId15"/>
    <p:sldId id="323" r:id="rId16"/>
    <p:sldId id="327" r:id="rId17"/>
    <p:sldId id="328" r:id="rId18"/>
    <p:sldId id="315" r:id="rId19"/>
    <p:sldId id="329" r:id="rId20"/>
    <p:sldId id="330" r:id="rId21"/>
    <p:sldId id="314" r:id="rId22"/>
    <p:sldId id="331" r:id="rId23"/>
    <p:sldId id="332" r:id="rId24"/>
    <p:sldId id="316" r:id="rId25"/>
    <p:sldId id="333" r:id="rId26"/>
    <p:sldId id="317" r:id="rId27"/>
    <p:sldId id="334" r:id="rId28"/>
    <p:sldId id="335" r:id="rId29"/>
    <p:sldId id="336" r:id="rId30"/>
    <p:sldId id="337" r:id="rId31"/>
    <p:sldId id="338" r:id="rId32"/>
    <p:sldId id="339" r:id="rId33"/>
    <p:sldId id="292" r:id="rId3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F3300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Styl Světlá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86" d="100"/>
          <a:sy n="86" d="100"/>
        </p:scale>
        <p:origin x="1543" y="8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286664E-2041-4590-89B1-FF6933D0A0C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F0A9CBD-3CDE-4660-9832-71FE2D498EDF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9720C-BA2E-4C59-B308-DEF50710F2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D854AA-7CD1-4EE5-86AB-38A2BF9721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1F881-0AA9-4FEC-A888-9F8E4ADD825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2DDFD-FAD3-4868-A91D-0D0E31A03B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4B7278-93A3-4020-BCDD-B7D256590E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D8D8FB-CD7D-4D69-9C05-62A7ADB54EB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ED11DC-F18B-4A34-B754-AAC57E8EAB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76380-624B-409A-B27D-13366D46AF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23AED-FEA9-4FBB-9CE6-DF65CCF694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7F023-ED88-425D-B899-9A5DEEBCD39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B6056-ACF8-4A51-B5E3-E5FBEA4E1B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E01BD31-3810-4E20-8A46-494856DB852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546100" indent="-5461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11238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419225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82721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235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692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149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606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4064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6597650"/>
            <a:ext cx="9144000" cy="260350"/>
          </a:xfrm>
          <a:prstGeom prst="rect">
            <a:avLst/>
          </a:prstGeom>
          <a:solidFill>
            <a:srgbClr val="0000D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cs-CZ">
                <a:solidFill>
                  <a:schemeClr val="bg1"/>
                </a:solidFill>
                <a:latin typeface="Verdana" pitchFamily="34" charset="0"/>
              </a:rPr>
              <a:t>www.fss.muni.cz   </a:t>
            </a:r>
          </a:p>
        </p:txBody>
      </p:sp>
      <p:sp>
        <p:nvSpPr>
          <p:cNvPr id="2052" name="TextovéPole 1"/>
          <p:cNvSpPr txBox="1">
            <a:spLocks noChangeArrowheads="1"/>
          </p:cNvSpPr>
          <p:nvPr/>
        </p:nvSpPr>
        <p:spPr bwMode="auto">
          <a:xfrm>
            <a:off x="539750" y="2852738"/>
            <a:ext cx="8135938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b="1" dirty="0">
                <a:latin typeface="Segoe UI Semibold" pitchFamily="34" charset="0"/>
              </a:rPr>
              <a:t>Sociologie medicíny</a:t>
            </a:r>
          </a:p>
          <a:p>
            <a:endParaRPr lang="cs-CZ" sz="2800" b="1" dirty="0">
              <a:latin typeface="Segoe UI Semibold" pitchFamily="34" charset="0"/>
            </a:endParaRPr>
          </a:p>
          <a:p>
            <a:endParaRPr lang="cs-CZ" sz="2800" dirty="0">
              <a:latin typeface="Segoe UI Semibold" pitchFamily="34" charset="0"/>
            </a:endParaRPr>
          </a:p>
          <a:p>
            <a:endParaRPr lang="cs-CZ" sz="2800" dirty="0">
              <a:latin typeface="Segoe UI Semibold" pitchFamily="34" charset="0"/>
            </a:endParaRPr>
          </a:p>
          <a:p>
            <a:endParaRPr lang="cs-CZ" sz="2800" dirty="0">
              <a:latin typeface="Segoe UI Semibold" pitchFamily="34" charset="0"/>
            </a:endParaRPr>
          </a:p>
          <a:p>
            <a:pPr algn="r"/>
            <a:r>
              <a:rPr lang="cs-CZ" sz="2200" dirty="0">
                <a:latin typeface="Segoe UI" pitchFamily="34" charset="0"/>
                <a:cs typeface="Segoe UI" pitchFamily="34" charset="0"/>
              </a:rPr>
              <a:t>Tomáš Doseděl</a:t>
            </a:r>
          </a:p>
          <a:p>
            <a:pPr algn="r"/>
            <a:r>
              <a:rPr lang="cs-CZ" sz="2200" dirty="0">
                <a:latin typeface="Segoe UI" pitchFamily="34" charset="0"/>
                <a:cs typeface="Segoe UI" pitchFamily="34" charset="0"/>
              </a:rPr>
              <a:t>dosedel@fss.muni.cz</a:t>
            </a:r>
          </a:p>
        </p:txBody>
      </p:sp>
      <p:cxnSp>
        <p:nvCxnSpPr>
          <p:cNvPr id="5" name="Přímá spojnice 4"/>
          <p:cNvCxnSpPr/>
          <p:nvPr/>
        </p:nvCxnSpPr>
        <p:spPr>
          <a:xfrm>
            <a:off x="0" y="1341438"/>
            <a:ext cx="91805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Obrázek 5">
            <a:extLst>
              <a:ext uri="{FF2B5EF4-FFF2-40B4-BE49-F238E27FC236}">
                <a16:creationId xmlns:a16="http://schemas.microsoft.com/office/drawing/2014/main" id="{C474D4C0-47FA-4CF6-ABDB-257B2DBC771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750" y="98403"/>
            <a:ext cx="1277115" cy="982982"/>
          </a:xfrm>
          <a:prstGeom prst="rect">
            <a:avLst/>
          </a:prstGeom>
        </p:spPr>
      </p:pic>
    </p:spTree>
  </p:cSld>
  <p:clrMapOvr>
    <a:masterClrMapping/>
  </p:clrMapOvr>
  <p:transition advTm="7797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Moc, bezmoc, autorita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Kdo jsou hlavní hráči v medicíně?</a:t>
            </a:r>
          </a:p>
          <a:p>
            <a:pPr lvl="1"/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Lékaři</a:t>
            </a:r>
          </a:p>
          <a:p>
            <a:pPr lvl="1"/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Zdravotníci</a:t>
            </a:r>
          </a:p>
          <a:p>
            <a:pPr lvl="1"/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(Pacienti)</a:t>
            </a:r>
          </a:p>
          <a:p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4984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Moc, bezmoc, autorita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Kdo jsou hlavní hráči v medicíně?</a:t>
            </a:r>
          </a:p>
          <a:p>
            <a:pPr lvl="1"/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Lékaři</a:t>
            </a:r>
          </a:p>
          <a:p>
            <a:pPr lvl="1"/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Zdravotníci</a:t>
            </a:r>
          </a:p>
          <a:p>
            <a:pPr lvl="1"/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Pacienti</a:t>
            </a:r>
          </a:p>
          <a:p>
            <a:pPr lvl="1"/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Nemocnice</a:t>
            </a:r>
          </a:p>
          <a:p>
            <a:pPr lvl="1"/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Pojišťovny</a:t>
            </a:r>
          </a:p>
          <a:p>
            <a:pPr lvl="1"/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Farmaceutické firmy</a:t>
            </a:r>
          </a:p>
          <a:p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59576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Moc, bezmoc, autorita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Nerovnost na několika úrovních</a:t>
            </a:r>
          </a:p>
        </p:txBody>
      </p:sp>
    </p:spTree>
    <p:extLst>
      <p:ext uri="{BB962C8B-B14F-4D97-AF65-F5344CB8AC3E}">
        <p14:creationId xmlns:p14="http://schemas.microsoft.com/office/powerpoint/2010/main" val="25441799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Moc, bezmoc, autorita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Nerovnost na několika úrovních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Mezi různými institucemi (MZ, ZP, nemocnice)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Mezi stejnými institucemi (FN, okresní nemocnice)</a:t>
            </a:r>
          </a:p>
        </p:txBody>
      </p:sp>
    </p:spTree>
    <p:extLst>
      <p:ext uri="{BB962C8B-B14F-4D97-AF65-F5344CB8AC3E}">
        <p14:creationId xmlns:p14="http://schemas.microsoft.com/office/powerpoint/2010/main" val="3924956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Moc, bezmoc, autorita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Nerovnost na několika úrovních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Mezi různými institucemi (MZ, ZP, nemocnice)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Mezi stejnými institucemi (FN, okresní nemocnice)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Uvnitř instituce (chirurgie, interna, ARO…)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Mezi lidmi (lékař, sestra, pacient)</a:t>
            </a:r>
          </a:p>
        </p:txBody>
      </p:sp>
    </p:spTree>
    <p:extLst>
      <p:ext uri="{BB962C8B-B14F-4D97-AF65-F5344CB8AC3E}">
        <p14:creationId xmlns:p14="http://schemas.microsoft.com/office/powerpoint/2010/main" val="15961897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Moc, bezmoc, autorita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Nerovnost na několika úrovních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Mezi různými institucemi (MZ, ZP, nemocnice)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Mezi stejnými institucemi (FN, okresní nemocnice)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Uvnitř instituce (chirurgie, interna, ARO…)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Mezi lidmi (lékař, sestra, pacient)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Uvnitř profesí (věk, gender, vzdělání)</a:t>
            </a:r>
          </a:p>
        </p:txBody>
      </p:sp>
    </p:spTree>
    <p:extLst>
      <p:ext uri="{BB962C8B-B14F-4D97-AF65-F5344CB8AC3E}">
        <p14:creationId xmlns:p14="http://schemas.microsoft.com/office/powerpoint/2010/main" val="12234756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Musí mít zdravotník „navrch“?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Odstup od pacienta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Poslušnost pacienta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Zdroje moci:</a:t>
            </a:r>
          </a:p>
          <a:p>
            <a:pPr lvl="1"/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1306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Musí mít zdravotník „navrch“?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Odstup od pacienta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Poslušnost pacienta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Zdroje moci:</a:t>
            </a:r>
          </a:p>
          <a:p>
            <a:pPr lvl="1"/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Prestiž povolání</a:t>
            </a:r>
          </a:p>
          <a:p>
            <a:pPr lvl="1"/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Zdravotník má, co pacient potřebuje</a:t>
            </a:r>
          </a:p>
          <a:p>
            <a:pPr lvl="1"/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Pacient si nedokáže pomoci sám</a:t>
            </a:r>
          </a:p>
          <a:p>
            <a:pPr lvl="1"/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Důvěra ve schopnost pomoci</a:t>
            </a:r>
          </a:p>
          <a:p>
            <a:pPr lvl="1"/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lvl="1"/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78271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Privilegia zdravotníka</a:t>
            </a:r>
          </a:p>
        </p:txBody>
      </p:sp>
    </p:spTree>
    <p:extLst>
      <p:ext uri="{BB962C8B-B14F-4D97-AF65-F5344CB8AC3E}">
        <p14:creationId xmlns:p14="http://schemas.microsoft.com/office/powerpoint/2010/main" val="37823995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Privilegia zdravotníka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Může pacienta zpovídat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Může provádět intimní doteky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Může se s pacientem dostávat do citlivých a zahanbujících situací</a:t>
            </a:r>
          </a:p>
        </p:txBody>
      </p:sp>
    </p:spTree>
    <p:extLst>
      <p:ext uri="{BB962C8B-B14F-4D97-AF65-F5344CB8AC3E}">
        <p14:creationId xmlns:p14="http://schemas.microsoft.com/office/powerpoint/2010/main" val="3186826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Role medicíny ve společnosti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Privilegia zdravotníka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Může pacienta zpovídat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Může provádět intimní doteky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Může se s pacientem dostávat do citlivých a zahanbujících situací</a:t>
            </a:r>
          </a:p>
          <a:p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Přitom ale musí udržovat roli zdravotníka</a:t>
            </a:r>
          </a:p>
        </p:txBody>
      </p:sp>
    </p:spTree>
    <p:extLst>
      <p:ext uri="{BB962C8B-B14F-4D97-AF65-F5344CB8AC3E}">
        <p14:creationId xmlns:p14="http://schemas.microsoft.com/office/powerpoint/2010/main" val="19755645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Konec zlaté éry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Do 60.-70. let lékař nezpochybnitelnou autoritou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Co se stalo potom?</a:t>
            </a:r>
          </a:p>
        </p:txBody>
      </p:sp>
    </p:spTree>
    <p:extLst>
      <p:ext uri="{BB962C8B-B14F-4D97-AF65-F5344CB8AC3E}">
        <p14:creationId xmlns:p14="http://schemas.microsoft.com/office/powerpoint/2010/main" val="26955621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Konec zlaté éry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Co se stalo potom?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1. krize vědecké autority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2. rozvoj techniky, dostupnost diagnostiky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3. příklon k řešení rizik místo léčení nemocí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4. nárůst soudních sporů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5. dostupnost informací, alternativ</a:t>
            </a:r>
          </a:p>
        </p:txBody>
      </p:sp>
    </p:spTree>
    <p:extLst>
      <p:ext uri="{BB962C8B-B14F-4D97-AF65-F5344CB8AC3E}">
        <p14:creationId xmlns:p14="http://schemas.microsoft.com/office/powerpoint/2010/main" val="21071683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Konec zlaté éry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Pacient převzal zodpovědnost za své zdraví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Sám se neustále pozoruje, sleduje příznaky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Přestává být pasivním konzumentem péče, chce možnost poučené volby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Zvažuje alternativy</a:t>
            </a:r>
          </a:p>
        </p:txBody>
      </p:sp>
    </p:spTree>
    <p:extLst>
      <p:ext uri="{BB962C8B-B14F-4D97-AF65-F5344CB8AC3E}">
        <p14:creationId xmlns:p14="http://schemas.microsoft.com/office/powerpoint/2010/main" val="36828244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Ukradený porod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Her Royal Highness The Duchess of Cambridge was safely delivered of a son at 4.24pm.</a:t>
            </a:r>
            <a:endParaRPr lang="cs-CZ" dirty="0"/>
          </a:p>
          <a:p>
            <a:r>
              <a:rPr lang="cs-CZ" dirty="0"/>
              <a:t>Její královská výsost, Vévodkyně z Cambridge, byla bezpečně odrozena o syna ve 4.24.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1244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Ukradený porod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Kdo vlastně rodí?</a:t>
            </a:r>
          </a:p>
          <a:p>
            <a:r>
              <a:rPr lang="cs-CZ" dirty="0"/>
              <a:t>Kdo má za porod zodpovědnost?</a:t>
            </a:r>
          </a:p>
          <a:p>
            <a:r>
              <a:rPr lang="cs-CZ" dirty="0"/>
              <a:t>Kdo je v centru pozornosti?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0463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Riziková společnost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Ulrich Beck (1986)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Věda a technika produkuje rizika</a:t>
            </a:r>
          </a:p>
        </p:txBody>
      </p:sp>
    </p:spTree>
    <p:extLst>
      <p:ext uri="{BB962C8B-B14F-4D97-AF65-F5344CB8AC3E}">
        <p14:creationId xmlns:p14="http://schemas.microsoft.com/office/powerpoint/2010/main" val="33577319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Riziková společnost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Ulrich Beck (1986)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Věda a technika produkuje rizika</a:t>
            </a:r>
          </a:p>
          <a:p>
            <a:pPr lvl="1"/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Černobyl</a:t>
            </a:r>
          </a:p>
          <a:p>
            <a:pPr lvl="1"/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Skleníkové plyny</a:t>
            </a:r>
          </a:p>
          <a:p>
            <a:pPr lvl="1"/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Znečištění vod</a:t>
            </a:r>
          </a:p>
        </p:txBody>
      </p:sp>
    </p:spTree>
    <p:extLst>
      <p:ext uri="{BB962C8B-B14F-4D97-AF65-F5344CB8AC3E}">
        <p14:creationId xmlns:p14="http://schemas.microsoft.com/office/powerpoint/2010/main" val="1226135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Riziková společnost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Ulrich Beck (1986)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Věda a technika produkuje rizik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A sama umí mnohá rizika zvládat</a:t>
            </a:r>
          </a:p>
        </p:txBody>
      </p:sp>
    </p:spTree>
    <p:extLst>
      <p:ext uri="{BB962C8B-B14F-4D97-AF65-F5344CB8AC3E}">
        <p14:creationId xmlns:p14="http://schemas.microsoft.com/office/powerpoint/2010/main" val="40699006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Riziková společnost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Ulrich Beck (1986)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Věda a technika produkuje rizik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A sama umí mnohá rizika zvládat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Rizika jsou ale všudypřítomná a nelze se z nich vykoupit jako dřív</a:t>
            </a:r>
          </a:p>
          <a:p>
            <a:pPr marL="725488" lvl="1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Znečištění vzduchu se před vysokou zdí nezastaví</a:t>
            </a:r>
          </a:p>
        </p:txBody>
      </p:sp>
    </p:spTree>
    <p:extLst>
      <p:ext uri="{BB962C8B-B14F-4D97-AF65-F5344CB8AC3E}">
        <p14:creationId xmlns:p14="http://schemas.microsoft.com/office/powerpoint/2010/main" val="3035467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Role medicíny ve společnosti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Léčení pacientů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Rozhodování, kdo je nemocný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Rozhodování, kdo je kvalifikovaný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Stanovování norem, kdo je zdravý, co je správné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Riziková společnost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Klesá autorita vědeckého poznání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Na každý problém lze najít vědeckou studii</a:t>
            </a:r>
          </a:p>
        </p:txBody>
      </p:sp>
    </p:spTree>
    <p:extLst>
      <p:ext uri="{BB962C8B-B14F-4D97-AF65-F5344CB8AC3E}">
        <p14:creationId xmlns:p14="http://schemas.microsoft.com/office/powerpoint/2010/main" val="12863752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Riziková společnost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Klesá autorita vědeckého poznání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Na každý problém lze najít vědeckou studii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Nebo spíše více rozporujících si studií</a:t>
            </a:r>
          </a:p>
        </p:txBody>
      </p:sp>
    </p:spTree>
    <p:extLst>
      <p:ext uri="{BB962C8B-B14F-4D97-AF65-F5344CB8AC3E}">
        <p14:creationId xmlns:p14="http://schemas.microsoft.com/office/powerpoint/2010/main" val="30385592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Riziková společnost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Klesá autorita vědeckého poznání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Na každý problém lze najít vědeckou studii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Nebo spíše více rozporujících si studií</a:t>
            </a:r>
          </a:p>
          <a:p>
            <a:pPr marL="725488" lvl="1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Očkování vymýtilo choroby</a:t>
            </a:r>
          </a:p>
          <a:p>
            <a:pPr marL="725488" lvl="1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Očkování způsobuje autismus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Problematika mezních hodnot</a:t>
            </a:r>
          </a:p>
          <a:p>
            <a:pPr marL="725488" lvl="1" indent="0"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1604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Dotazy a připomínky?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67333"/>
            <a:ext cx="8229600" cy="4525963"/>
          </a:xfrm>
        </p:spPr>
        <p:txBody>
          <a:bodyPr/>
          <a:lstStyle/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				</a:t>
            </a:r>
            <a:r>
              <a:rPr lang="cs-CZ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dotomas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@mail.</a:t>
            </a:r>
            <a:r>
              <a:rPr lang="cs-CZ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muni.cz</a:t>
            </a: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Role medicíny ve společnosti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I nemedicínské problémy jsou pojímány medicínsky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(Bio)</a:t>
            </a:r>
            <a:r>
              <a:rPr lang="cs-CZ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medicinalizace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 života</a:t>
            </a:r>
          </a:p>
          <a:p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149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Hegemonie medicíny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Má symbolickou moc říct, co je norma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Odchylka od normy = nemoc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Tabulky normálních hodnot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Tabulky normálního vývoje</a:t>
            </a:r>
          </a:p>
        </p:txBody>
      </p:sp>
    </p:spTree>
    <p:extLst>
      <p:ext uri="{BB962C8B-B14F-4D97-AF65-F5344CB8AC3E}">
        <p14:creationId xmlns:p14="http://schemas.microsoft.com/office/powerpoint/2010/main" val="1591163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Hegemonie medicíny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BMI 31 – obezita 1. stupně</a:t>
            </a:r>
          </a:p>
          <a:p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00EA36C1-9FB4-4E3C-9346-39DEAAE932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3003376"/>
            <a:ext cx="6096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20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Role statistiky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Musí všechny děti chodit ve 12 měsících?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Musí mít všichni teplotu 36,6°?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Jaký je normální krevní tlak?</a:t>
            </a:r>
          </a:p>
        </p:txBody>
      </p:sp>
    </p:spTree>
    <p:extLst>
      <p:ext uri="{BB962C8B-B14F-4D97-AF65-F5344CB8AC3E}">
        <p14:creationId xmlns:p14="http://schemas.microsoft.com/office/powerpoint/2010/main" val="2912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Důraz na prevenci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Neléčí se akutní choroba, sleduje se rizikový faktor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Rizikový faktor sám o sobě není nemoc (?)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Může a nemusí vést k propuknutí nemoci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(efekt bílého pláště při měření krevního 	tlaku)</a:t>
            </a:r>
          </a:p>
          <a:p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25650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Moc, bezmoc, autorita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Kdo jsou hlavní hráči v medicíně?</a:t>
            </a:r>
          </a:p>
          <a:p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800071"/>
      </p:ext>
    </p:extLst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2327</TotalTime>
  <Words>728</Words>
  <Application>Microsoft Office PowerPoint</Application>
  <PresentationFormat>Předvádění na obrazovce (4:3)</PresentationFormat>
  <Paragraphs>156</Paragraphs>
  <Slides>33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8" baseType="lpstr">
      <vt:lpstr>Arial</vt:lpstr>
      <vt:lpstr>Segoe UI</vt:lpstr>
      <vt:lpstr>Segoe UI Semibold</vt:lpstr>
      <vt:lpstr>Verdana</vt:lpstr>
      <vt:lpstr>Výchozí návrh</vt:lpstr>
      <vt:lpstr>Prezentace aplikace PowerPoint</vt:lpstr>
      <vt:lpstr>Role medicíny ve společnosti</vt:lpstr>
      <vt:lpstr>Role medicíny ve společnosti</vt:lpstr>
      <vt:lpstr>Role medicíny ve společnosti</vt:lpstr>
      <vt:lpstr>Hegemonie medicíny</vt:lpstr>
      <vt:lpstr>Hegemonie medicíny</vt:lpstr>
      <vt:lpstr>Role statistiky</vt:lpstr>
      <vt:lpstr>Důraz na prevenci</vt:lpstr>
      <vt:lpstr>Moc, bezmoc, autorita</vt:lpstr>
      <vt:lpstr>Moc, bezmoc, autorita</vt:lpstr>
      <vt:lpstr>Moc, bezmoc, autorita</vt:lpstr>
      <vt:lpstr>Moc, bezmoc, autorita</vt:lpstr>
      <vt:lpstr>Moc, bezmoc, autorita</vt:lpstr>
      <vt:lpstr>Moc, bezmoc, autorita</vt:lpstr>
      <vt:lpstr>Moc, bezmoc, autorita</vt:lpstr>
      <vt:lpstr>Musí mít zdravotník „navrch“?</vt:lpstr>
      <vt:lpstr>Musí mít zdravotník „navrch“?</vt:lpstr>
      <vt:lpstr>Privilegia zdravotníka</vt:lpstr>
      <vt:lpstr>Privilegia zdravotníka</vt:lpstr>
      <vt:lpstr>Privilegia zdravotníka</vt:lpstr>
      <vt:lpstr>Konec zlaté éry</vt:lpstr>
      <vt:lpstr>Konec zlaté éry</vt:lpstr>
      <vt:lpstr>Konec zlaté éry</vt:lpstr>
      <vt:lpstr>Ukradený porod</vt:lpstr>
      <vt:lpstr>Ukradený porod</vt:lpstr>
      <vt:lpstr>Riziková společnost</vt:lpstr>
      <vt:lpstr>Riziková společnost</vt:lpstr>
      <vt:lpstr>Riziková společnost</vt:lpstr>
      <vt:lpstr>Riziková společnost</vt:lpstr>
      <vt:lpstr>Riziková společnost</vt:lpstr>
      <vt:lpstr>Riziková společnost</vt:lpstr>
      <vt:lpstr>Riziková společnost</vt:lpstr>
      <vt:lpstr>Dotazy a připomínky?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pazourkova</dc:creator>
  <cp:lastModifiedBy>Tomáš Tomáš</cp:lastModifiedBy>
  <cp:revision>238</cp:revision>
  <dcterms:created xsi:type="dcterms:W3CDTF">2006-09-04T06:54:07Z</dcterms:created>
  <dcterms:modified xsi:type="dcterms:W3CDTF">2019-11-19T21:19:45Z</dcterms:modified>
</cp:coreProperties>
</file>