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6" r:id="rId2"/>
    <p:sldId id="344" r:id="rId3"/>
    <p:sldId id="345" r:id="rId4"/>
    <p:sldId id="347" r:id="rId5"/>
    <p:sldId id="348" r:id="rId6"/>
    <p:sldId id="349" r:id="rId7"/>
    <p:sldId id="374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0" r:id="rId19"/>
    <p:sldId id="346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2" r:id="rId30"/>
    <p:sldId id="371" r:id="rId31"/>
    <p:sldId id="373" r:id="rId32"/>
    <p:sldId id="292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cgraOQovG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genderu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C474D4C0-47FA-4CF6-ABDB-257B2DBC7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126955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kluci se neperou • holky nebrečí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holky hrají fotbal • kluci jezdí s 		kočárkem</a:t>
            </a:r>
          </a:p>
        </p:txBody>
      </p:sp>
    </p:spTree>
    <p:extLst>
      <p:ext uri="{BB962C8B-B14F-4D97-AF65-F5344CB8AC3E}">
        <p14:creationId xmlns:p14="http://schemas.microsoft.com/office/powerpoint/2010/main" val="333427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 a učebnice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princ a princezna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máma mele maso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 čemu jsou holky na světě</a:t>
            </a:r>
          </a:p>
        </p:txBody>
      </p:sp>
    </p:spTree>
    <p:extLst>
      <p:ext uri="{BB962C8B-B14F-4D97-AF65-F5344CB8AC3E}">
        <p14:creationId xmlns:p14="http://schemas.microsoft.com/office/powerpoint/2010/main" val="397545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holky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Aby z nich byly maminky,</a:t>
            </a:r>
            <a:br>
              <a:rPr lang="cs-CZ" i="1" dirty="0"/>
            </a:br>
            <a:r>
              <a:rPr lang="cs-CZ" i="1" dirty="0"/>
              <a:t>aby se pěkně usmály</a:t>
            </a:r>
            <a:br>
              <a:rPr lang="cs-CZ" i="1" dirty="0"/>
            </a:br>
            <a:r>
              <a:rPr lang="cs-CZ" i="1" dirty="0"/>
              <a:t>na toho, kdo je malinký.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Aby nás měl kdo pohladit</a:t>
            </a:r>
            <a:br>
              <a:rPr lang="cs-CZ" i="1" dirty="0"/>
            </a:br>
            <a:r>
              <a:rPr lang="cs-CZ" i="1" dirty="0"/>
              <a:t>a povědět nám pohádku.</a:t>
            </a:r>
            <a:br>
              <a:rPr lang="cs-CZ" i="1" dirty="0"/>
            </a:br>
            <a:r>
              <a:rPr lang="cs-CZ" i="1" dirty="0"/>
              <a:t>Proto jsou tady maminky,</a:t>
            </a:r>
            <a:br>
              <a:rPr lang="cs-CZ" i="1" dirty="0"/>
            </a:br>
            <a:r>
              <a:rPr lang="cs-CZ" i="1" dirty="0"/>
              <a:t>aby náš svět byl v pořádku.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0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kluci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Páni kluci jsou tu k tomu, aby svět byl veselý. Vystartují ráno z domu, jako když je vystřelí. </a:t>
            </a:r>
            <a:br>
              <a:rPr lang="cs-CZ" sz="2800" dirty="0"/>
            </a:br>
            <a:r>
              <a:rPr lang="cs-CZ" sz="2800" dirty="0"/>
              <a:t>Nevydrží chvíli v klidu, píšou na zeď, kdo co je, prozkoumají Antarktidu, promění se v kovboje. </a:t>
            </a:r>
            <a:br>
              <a:rPr lang="cs-CZ" sz="2800" dirty="0"/>
            </a:br>
            <a:r>
              <a:rPr lang="cs-CZ" sz="2800" dirty="0"/>
              <a:t>Na potoce staví jezy, loví lvy a vorvaně, vymýšlejí vynálezy, chytí hvězdu do dlaně. </a:t>
            </a:r>
            <a:br>
              <a:rPr lang="cs-CZ" dirty="0"/>
            </a:br>
            <a:r>
              <a:rPr lang="cs-CZ" sz="2800" dirty="0"/>
              <a:t>Neleknou se blesku, hromu, nevadí jim mráz a led. Páni kluci jsou tu k tomu, aby se svět točil vpřed. 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1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pečující o domácnost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kuche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kirche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kindern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muži lovící potravu (chlebodárce)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5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podíl žen, které vstupují na trh práce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průměrné vzdělání žen (aktuálně více SŠ i VŠ vzdělaných žen než mužů)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Dvoukariérová domácnost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</p:txBody>
      </p:sp>
    </p:spTree>
    <p:extLst>
      <p:ext uri="{BB962C8B-B14F-4D97-AF65-F5344CB8AC3E}">
        <p14:creationId xmlns:p14="http://schemas.microsoft.com/office/powerpoint/2010/main" val="4274090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Přebírají část péče o děti a domácnost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 to dost? Je to dost rychle?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Roste podíl svobodných matek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3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Jiří Čunek: Pokud se žena špatně rozhodla, s kým mít dítě, musí nést následky 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Ministerstvo kultury: „Dnes je Velký pátek. Připomínáme si ukřižování Krista a také bolest Marie, která nesla následky problematického rozhodnutí, s kým mít dítě.“ 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19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Dvojí metr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pečující o dítě – hrdina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Žena odcházející do práce – kariéristka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mužů starat se o dítě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žen vykonávat určitá povolání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Genderová struktura se mění jen pomalu</a:t>
            </a:r>
          </a:p>
        </p:txBody>
      </p:sp>
    </p:spTree>
    <p:extLst>
      <p:ext uri="{BB962C8B-B14F-4D97-AF65-F5344CB8AC3E}">
        <p14:creationId xmlns:p14="http://schemas.microsoft.com/office/powerpoint/2010/main" val="82598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Tonda má ženskou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https://youtu.be/jcgraOQovGc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9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</p:spTree>
    <p:extLst>
      <p:ext uri="{BB962C8B-B14F-4D97-AF65-F5344CB8AC3E}">
        <p14:creationId xmlns:p14="http://schemas.microsoft.com/office/powerpoint/2010/main" val="2775458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Pay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Gap: rozdíl mezi platy mužů a žen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ČR: 22 %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Přední místo v EU spolu se Slovenskem, ale také Německem a Rakouskem</a:t>
            </a:r>
          </a:p>
        </p:txBody>
      </p:sp>
    </p:spTree>
    <p:extLst>
      <p:ext uri="{BB962C8B-B14F-4D97-AF65-F5344CB8AC3E}">
        <p14:creationId xmlns:p14="http://schemas.microsoft.com/office/powerpoint/2010/main" val="404829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</p:txBody>
      </p:sp>
    </p:spTree>
    <p:extLst>
      <p:ext uri="{BB962C8B-B14F-4D97-AF65-F5344CB8AC3E}">
        <p14:creationId xmlns:p14="http://schemas.microsoft.com/office/powerpoint/2010/main" val="3934880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podíl pracujících žen i počet odpracovaných hodin je nižší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odlišná povolání s méně kompetitivním prostředím</a:t>
            </a:r>
          </a:p>
        </p:txBody>
      </p:sp>
    </p:spTree>
    <p:extLst>
      <p:ext uri="{BB962C8B-B14F-4D97-AF65-F5344CB8AC3E}">
        <p14:creationId xmlns:p14="http://schemas.microsoft.com/office/powerpoint/2010/main" val="188946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Kariérní přestávky způsobené péčí o děti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vzdělání žen</a:t>
            </a:r>
          </a:p>
        </p:txBody>
      </p:sp>
    </p:spTree>
    <p:extLst>
      <p:ext uri="{BB962C8B-B14F-4D97-AF65-F5344CB8AC3E}">
        <p14:creationId xmlns:p14="http://schemas.microsoft.com/office/powerpoint/2010/main" val="186422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		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		zmizelo</a:t>
            </a:r>
          </a:p>
        </p:txBody>
      </p:sp>
    </p:spTree>
    <p:extLst>
      <p:ext uri="{BB962C8B-B14F-4D97-AF65-F5344CB8AC3E}">
        <p14:creationId xmlns:p14="http://schemas.microsoft.com/office/powerpoint/2010/main" val="373900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jsou dnes vzdělané stejně nebo více než muži a jejich karierní přestávky jsou vzhledem k malému počtu dětí spíše zanedbatelné.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tedy pořád berou méně?</a:t>
            </a:r>
          </a:p>
        </p:txBody>
      </p:sp>
    </p:spTree>
    <p:extLst>
      <p:ext uri="{BB962C8B-B14F-4D97-AF65-F5344CB8AC3E}">
        <p14:creationId xmlns:p14="http://schemas.microsoft.com/office/powerpoint/2010/main" val="968984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</p:spTree>
    <p:extLst>
      <p:ext uri="{BB962C8B-B14F-4D97-AF65-F5344CB8AC3E}">
        <p14:creationId xmlns:p14="http://schemas.microsoft.com/office/powerpoint/2010/main" val="4013609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Roura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pipeline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s vyšším vzděláním jsou mladé a bude trvat, než proniknou na vyšší místa, aby získaly vyšší plat</a:t>
            </a:r>
          </a:p>
        </p:txBody>
      </p:sp>
    </p:spTree>
    <p:extLst>
      <p:ext uri="{BB962C8B-B14F-4D97-AF65-F5344CB8AC3E}">
        <p14:creationId xmlns:p14="http://schemas.microsoft.com/office/powerpoint/2010/main" val="3587907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</p:txBody>
      </p:sp>
    </p:spTree>
    <p:extLst>
      <p:ext uri="{BB962C8B-B14F-4D97-AF65-F5344CB8AC3E}">
        <p14:creationId xmlns:p14="http://schemas.microsoft.com/office/powerpoint/2010/main" val="268587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Lepkavá podlaha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nebo se nemohou odlepit z nejnižších nekvalifikovaných pozic</a:t>
            </a:r>
          </a:p>
        </p:txBody>
      </p:sp>
    </p:spTree>
    <p:extLst>
      <p:ext uri="{BB962C8B-B14F-4D97-AF65-F5344CB8AC3E}">
        <p14:creationId xmlns:p14="http://schemas.microsoft.com/office/powerpoint/2010/main" val="3681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</p:txBody>
      </p:sp>
    </p:spTree>
    <p:extLst>
      <p:ext uri="{BB962C8B-B14F-4D97-AF65-F5344CB8AC3E}">
        <p14:creationId xmlns:p14="http://schemas.microsoft.com/office/powerpoint/2010/main" val="48589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výtah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elevator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Naopak muži jsou často vyneseni na vyšší karierní pozice, aniž by o ně stáli, zejména v hodně feminizovaných kolektivech (školství)</a:t>
            </a:r>
          </a:p>
        </p:txBody>
      </p:sp>
    </p:spTree>
    <p:extLst>
      <p:ext uri="{BB962C8B-B14F-4D97-AF65-F5344CB8AC3E}">
        <p14:creationId xmlns:p14="http://schemas.microsoft.com/office/powerpoint/2010/main" val="3009875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Včelí královna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Queen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Bee)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už žena pronikne na vyšší pozice, neslouží jako podpora pro další ženy, ale naopak všechny podřízené ženy brzdí v další kariéře</a:t>
            </a:r>
          </a:p>
        </p:txBody>
      </p:sp>
    </p:spTree>
    <p:extLst>
      <p:ext uri="{BB962C8B-B14F-4D97-AF65-F5344CB8AC3E}">
        <p14:creationId xmlns:p14="http://schemas.microsoft.com/office/powerpoint/2010/main" val="1547624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Gender: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společenská role příslušníků jednotlivých pohlaví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0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„Člověk se ženou nerodí, ale stává“ (Simone de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Beauvoir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 malička se učíme mužskou a ženskou roli od ostatních (primární a sekundární socializace)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4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77F556FC-BE73-413F-91CE-50A243D76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346500"/>
            <a:ext cx="6914783" cy="5034827"/>
          </a:xfrm>
        </p:spPr>
      </p:pic>
    </p:spTree>
    <p:extLst>
      <p:ext uri="{BB962C8B-B14F-4D97-AF65-F5344CB8AC3E}">
        <p14:creationId xmlns:p14="http://schemas.microsoft.com/office/powerpoint/2010/main" val="146958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9D6741CF-D879-481C-9AD2-637622D7C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07872"/>
            <a:ext cx="5364313" cy="6181568"/>
          </a:xfrm>
        </p:spPr>
      </p:pic>
    </p:spTree>
    <p:extLst>
      <p:ext uri="{BB962C8B-B14F-4D97-AF65-F5344CB8AC3E}">
        <p14:creationId xmlns:p14="http://schemas.microsoft.com/office/powerpoint/2010/main" val="89414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krásná • malá • něžná • roztomilá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kluk jak buk • silák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</p:txBody>
      </p:sp>
    </p:spTree>
    <p:extLst>
      <p:ext uri="{BB962C8B-B14F-4D97-AF65-F5344CB8AC3E}">
        <p14:creationId xmlns:p14="http://schemas.microsoft.com/office/powerpoint/2010/main" val="353323559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912</Words>
  <Application>Microsoft Office PowerPoint</Application>
  <PresentationFormat>Předvádění na obrazovce (4:3)</PresentationFormat>
  <Paragraphs>136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Gender nebo pohlaví?</vt:lpstr>
      <vt:lpstr>Gender nebo pohlaví?</vt:lpstr>
      <vt:lpstr>Gender nebo pohlaví?</vt:lpstr>
      <vt:lpstr>Socializace do genderu</vt:lpstr>
      <vt:lpstr>Socializace do genderu</vt:lpstr>
      <vt:lpstr>Socializace do genderu</vt:lpstr>
      <vt:lpstr>Socializace do genderu</vt:lpstr>
      <vt:lpstr>Socializace do genderu</vt:lpstr>
      <vt:lpstr>Socializace do genderu</vt:lpstr>
      <vt:lpstr>Socializace do genderu</vt:lpstr>
      <vt:lpstr>K čemu jsou holky na světě</vt:lpstr>
      <vt:lpstr>K čemu jsou kluci na světě</vt:lpstr>
      <vt:lpstr>Genderová dělba práce</vt:lpstr>
      <vt:lpstr>Genderová dělba práce</vt:lpstr>
      <vt:lpstr>Genderová dělba práce</vt:lpstr>
      <vt:lpstr>Genderová dělba práce</vt:lpstr>
      <vt:lpstr>Dvojí metr</vt:lpstr>
      <vt:lpstr>Tonda má ženskou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280</cp:revision>
  <dcterms:created xsi:type="dcterms:W3CDTF">2006-09-04T06:54:07Z</dcterms:created>
  <dcterms:modified xsi:type="dcterms:W3CDTF">2019-11-19T21:33:56Z</dcterms:modified>
</cp:coreProperties>
</file>