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46" r:id="rId2"/>
    <p:sldId id="355" r:id="rId3"/>
    <p:sldId id="304" r:id="rId4"/>
    <p:sldId id="351" r:id="rId5"/>
    <p:sldId id="256" r:id="rId6"/>
    <p:sldId id="271" r:id="rId7"/>
    <p:sldId id="261" r:id="rId8"/>
    <p:sldId id="349" r:id="rId9"/>
    <p:sldId id="350" r:id="rId10"/>
    <p:sldId id="275" r:id="rId11"/>
    <p:sldId id="274" r:id="rId12"/>
    <p:sldId id="263" r:id="rId13"/>
    <p:sldId id="264" r:id="rId14"/>
    <p:sldId id="265" r:id="rId15"/>
    <p:sldId id="266" r:id="rId16"/>
    <p:sldId id="267" r:id="rId17"/>
    <p:sldId id="306" r:id="rId18"/>
    <p:sldId id="268" r:id="rId19"/>
    <p:sldId id="307" r:id="rId20"/>
    <p:sldId id="269" r:id="rId21"/>
    <p:sldId id="270" r:id="rId22"/>
    <p:sldId id="276" r:id="rId23"/>
    <p:sldId id="308" r:id="rId24"/>
    <p:sldId id="309" r:id="rId25"/>
    <p:sldId id="277" r:id="rId26"/>
    <p:sldId id="310" r:id="rId27"/>
    <p:sldId id="311" r:id="rId28"/>
    <p:sldId id="285" r:id="rId29"/>
    <p:sldId id="357" r:id="rId30"/>
    <p:sldId id="286" r:id="rId31"/>
    <p:sldId id="284" r:id="rId32"/>
    <p:sldId id="312" r:id="rId33"/>
    <p:sldId id="313" r:id="rId34"/>
    <p:sldId id="314" r:id="rId35"/>
    <p:sldId id="315" r:id="rId36"/>
    <p:sldId id="316" r:id="rId37"/>
    <p:sldId id="317" r:id="rId38"/>
    <p:sldId id="318" r:id="rId39"/>
    <p:sldId id="319" r:id="rId40"/>
    <p:sldId id="320" r:id="rId41"/>
    <p:sldId id="293" r:id="rId42"/>
    <p:sldId id="294" r:id="rId43"/>
    <p:sldId id="295" r:id="rId44"/>
    <p:sldId id="296"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Lst>
  <p:sldSz cx="12192000" cy="6858000"/>
  <p:notesSz cx="6858000" cy="9144000"/>
  <p:custDataLst>
    <p:tags r:id="rId61"/>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72" y="420"/>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25.09.2019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5068D-A757-4671-91C7-FCD8CD2125DF}" type="slidenum">
              <a:rPr lang="cs-CZ" altLang="cs-CZ" b="1" i="1">
                <a:latin typeface="Arial" charset="0"/>
              </a:rPr>
              <a:pPr fontAlgn="base">
                <a:spcBef>
                  <a:spcPct val="0"/>
                </a:spcBef>
                <a:spcAft>
                  <a:spcPct val="0"/>
                </a:spcAft>
              </a:pPr>
              <a:t>7</a:t>
            </a:fld>
            <a:endParaRPr lang="cs-CZ" altLang="cs-CZ" b="1" i="1">
              <a:latin typeface="Arial CE" pitchFamily="34" charset="0"/>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192605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F0A1B-9A95-499D-9EA4-9014FD706C0D}" type="slidenum">
              <a:rPr lang="cs-CZ" altLang="cs-CZ" b="1" i="1">
                <a:latin typeface="Arial" charset="0"/>
              </a:rPr>
              <a:pPr fontAlgn="base">
                <a:spcBef>
                  <a:spcPct val="0"/>
                </a:spcBef>
                <a:spcAft>
                  <a:spcPct val="0"/>
                </a:spcAft>
              </a:pPr>
              <a:t>16</a:t>
            </a:fld>
            <a:endParaRPr lang="cs-CZ" altLang="cs-CZ" b="1" i="1">
              <a:latin typeface="Arial CE" pitchFamily="34" charset="0"/>
            </a:endParaRPr>
          </a:p>
        </p:txBody>
      </p:sp>
      <p:sp>
        <p:nvSpPr>
          <p:cNvPr id="2867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93784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22</a:t>
            </a:fld>
            <a:endParaRPr lang="cs-CZ" altLang="cs-CZ" sz="120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57649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50</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52</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257155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9F6B9B5-5DFB-4413-81CA-E3DD6AF33EF4}" type="slidenum">
              <a:rPr lang="en-US" altLang="cs-CZ" sz="1200">
                <a:solidFill>
                  <a:schemeClr val="tx1"/>
                </a:solidFill>
              </a:rPr>
              <a:pPr/>
              <a:t>54</a:t>
            </a:fld>
            <a:endParaRPr lang="en-US" altLang="cs-CZ" sz="120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cs-CZ">
                <a:latin typeface="Arial" panose="020B0604020202020204" pitchFamily="34" charset="0"/>
              </a:rPr>
              <a:t>Implicit Memory Is Stored in Perceptual, Motor, and Emotional Circuits</a:t>
            </a:r>
          </a:p>
          <a:p>
            <a:pPr eaLnBrk="1" hangingPunct="1">
              <a:lnSpc>
                <a:spcPct val="90000"/>
              </a:lnSpc>
            </a:pPr>
            <a:endParaRPr lang="en-US" altLang="cs-CZ">
              <a:latin typeface="Arial" panose="020B0604020202020204" pitchFamily="34" charset="0"/>
            </a:endParaRPr>
          </a:p>
          <a:p>
            <a:pPr eaLnBrk="1" hangingPunct="1">
              <a:lnSpc>
                <a:spcPct val="90000"/>
              </a:lnSpc>
            </a:pPr>
            <a:r>
              <a:rPr lang="en-US" altLang="cs-CZ">
                <a:latin typeface="Arial" panose="020B0604020202020204" pitchFamily="34" charset="0"/>
              </a:rPr>
              <a:t>Unlike explicit memory, implicit memory does not depend directly on conscious processes nor does recall require a conscious search of memory. This type of memory builds up slowly, through repetition over many trials, and is expressed primarily in performance, not in words. Examples of implicit memory include perceptual and motor skills and the learning of certain types of procedures and rules.</a:t>
            </a:r>
          </a:p>
          <a:p>
            <a:pPr eaLnBrk="1" hangingPunct="1">
              <a:lnSpc>
                <a:spcPct val="90000"/>
              </a:lnSpc>
            </a:pPr>
            <a:endParaRPr lang="en-US" altLang="cs-CZ">
              <a:latin typeface="Arial" panose="020B0604020202020204" pitchFamily="34" charset="0"/>
            </a:endParaRPr>
          </a:p>
          <a:p>
            <a:pPr eaLnBrk="1" hangingPunct="1">
              <a:lnSpc>
                <a:spcPct val="90000"/>
              </a:lnSpc>
            </a:pPr>
            <a:r>
              <a:rPr lang="en-US" altLang="cs-CZ">
                <a:latin typeface="Arial" panose="020B0604020202020204" pitchFamily="34" charset="0"/>
              </a:rPr>
              <a:t>Different forms of implicit memory are acquired through different forms of learning and involve different brain regions. For example, memory acquired through fear conditioning, which has an emotional component, is thought to involve the amygdala. </a:t>
            </a:r>
            <a:r>
              <a:rPr lang="en-US" altLang="cs-CZ" b="1">
                <a:latin typeface="Arial" panose="020B0604020202020204" pitchFamily="34" charset="0"/>
              </a:rPr>
              <a:t>Memory acquired through operant conditioning requires the striatum and cerebellum</a:t>
            </a:r>
            <a:r>
              <a:rPr lang="en-US" altLang="cs-CZ">
                <a:latin typeface="Arial" panose="020B0604020202020204" pitchFamily="34" charset="0"/>
              </a:rPr>
              <a:t>. </a:t>
            </a:r>
            <a:r>
              <a:rPr lang="en-US" altLang="cs-CZ" b="1">
                <a:latin typeface="Arial" panose="020B0604020202020204" pitchFamily="34" charset="0"/>
              </a:rPr>
              <a:t>Memory acquired through classical conditioning, sensitization, and habituation—three simple forms of learning we shall consider later—involves charges in the sensory and motor systems involved in the learning</a:t>
            </a:r>
            <a:r>
              <a:rPr lang="en-US" altLang="cs-CZ">
                <a:latin typeface="Arial" panose="020B0604020202020204" pitchFamily="34" charset="0"/>
              </a:rPr>
              <a:t>.</a:t>
            </a:r>
          </a:p>
          <a:p>
            <a:pPr eaLnBrk="1" hangingPunct="1">
              <a:lnSpc>
                <a:spcPct val="90000"/>
              </a:lnSpc>
            </a:pPr>
            <a:endParaRPr lang="en-US" altLang="cs-CZ">
              <a:latin typeface="Arial" panose="020B0604020202020204" pitchFamily="34" charset="0"/>
            </a:endParaRPr>
          </a:p>
          <a:p>
            <a:pPr eaLnBrk="1" hangingPunct="1">
              <a:lnSpc>
                <a:spcPct val="90000"/>
              </a:lnSpc>
            </a:pPr>
            <a:r>
              <a:rPr lang="en-US" altLang="cs-CZ">
                <a:latin typeface="Arial" panose="020B0604020202020204" pitchFamily="34" charset="0"/>
              </a:rPr>
              <a:t>Implicit memory can be studied in a variety of perceptual or reflex systems in either vertebrates or invertebrates. Indeed, simple invertebrates provide useful models for studying the neural mechanisms of implicit learning.</a:t>
            </a:r>
          </a:p>
          <a:p>
            <a:pPr eaLnBrk="1" hangingPunct="1">
              <a:lnSpc>
                <a:spcPct val="90000"/>
              </a:lnSpc>
            </a:pPr>
            <a:endParaRPr lang="en-US" altLang="cs-CZ">
              <a:latin typeface="Arial" panose="020B0604020202020204" pitchFamily="34" charset="0"/>
            </a:endParaRPr>
          </a:p>
          <a:p>
            <a:pPr eaLnBrk="1" hangingPunct="1">
              <a:lnSpc>
                <a:spcPct val="90000"/>
              </a:lnSpc>
            </a:pPr>
            <a:endParaRPr lang="en-US" altLang="cs-CZ">
              <a:latin typeface="Arial" panose="020B0604020202020204" pitchFamily="34" charset="0"/>
            </a:endParaRPr>
          </a:p>
        </p:txBody>
      </p:sp>
    </p:spTree>
    <p:extLst>
      <p:ext uri="{BB962C8B-B14F-4D97-AF65-F5344CB8AC3E}">
        <p14:creationId xmlns:p14="http://schemas.microsoft.com/office/powerpoint/2010/main" val="265489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56</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57</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58</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25.09.2019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25.09.2019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25.09.2019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11483" y="522288"/>
            <a:ext cx="11074400" cy="1143000"/>
          </a:xfrm>
        </p:spPr>
        <p:txBody>
          <a:bodyPr/>
          <a:lstStyle/>
          <a:p>
            <a:r>
              <a:rPr lang="cs-CZ"/>
              <a:t>Kliknutím lze upravit styl.</a:t>
            </a:r>
          </a:p>
        </p:txBody>
      </p:sp>
      <p:sp>
        <p:nvSpPr>
          <p:cNvPr id="3" name="Zástupný symbol pro tabulku 2"/>
          <p:cNvSpPr>
            <a:spLocks noGrp="1"/>
          </p:cNvSpPr>
          <p:nvPr>
            <p:ph type="tbl" idx="1"/>
          </p:nvPr>
        </p:nvSpPr>
        <p:spPr>
          <a:xfrm>
            <a:off x="767645" y="1981200"/>
            <a:ext cx="10656711" cy="4114800"/>
          </a:xfrm>
        </p:spPr>
        <p:txBody>
          <a:bodyPr rtlCol="0">
            <a:normAutofit/>
          </a:bodyPr>
          <a:lstStyle/>
          <a:p>
            <a:pPr lvl="0"/>
            <a:endParaRPr lang="cs-CZ"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40785636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25.09.2019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25.09.2019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25.09.2019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25.09.2019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25.09.2019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25.09.2019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25.09.2019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25.09.2019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25.09.2019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2" r:id="rId13"/>
    <p:sldLayoutId id="2147483663"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120347" y="258113"/>
            <a:ext cx="11409404" cy="5909310"/>
          </a:xfrm>
          <a:prstGeom prst="rect">
            <a:avLst/>
          </a:prstGeom>
        </p:spPr>
        <p:txBody>
          <a:bodyPr wrap="square">
            <a:spAutoFit/>
          </a:bodyPr>
          <a:lstStyle/>
          <a:p>
            <a:r>
              <a:rPr lang="cs-CZ" sz="3200" b="1" dirty="0">
                <a:latin typeface="Arial" panose="020B0604020202020204" pitchFamily="34" charset="0"/>
                <a:cs typeface="Arial" panose="020B0604020202020204" pitchFamily="34" charset="0"/>
              </a:rPr>
              <a:t>Význam a regulační povaha nervového systému</a:t>
            </a:r>
          </a:p>
          <a:p>
            <a:endParaRPr lang="cs-CZ" dirty="0"/>
          </a:p>
          <a:p>
            <a:endParaRPr lang="cs-CZ" dirty="0"/>
          </a:p>
          <a:p>
            <a:endParaRPr lang="cs-CZ" dirty="0"/>
          </a:p>
          <a:p>
            <a:endParaRPr lang="cs-CZ" dirty="0"/>
          </a:p>
          <a:p>
            <a:endParaRPr lang="cs-CZ" dirty="0"/>
          </a:p>
          <a:p>
            <a:endParaRPr lang="cs-CZ" dirty="0"/>
          </a:p>
          <a:p>
            <a:endParaRPr lang="cs-CZ" dirty="0"/>
          </a:p>
          <a:p>
            <a:r>
              <a:rPr lang="cs-CZ" sz="3200" b="1" dirty="0"/>
              <a:t>Regulace  - základní 2 typy</a:t>
            </a:r>
          </a:p>
          <a:p>
            <a:endParaRPr lang="cs-CZ" sz="3200" b="1" dirty="0"/>
          </a:p>
          <a:p>
            <a:r>
              <a:rPr lang="cs-CZ" sz="2800" b="1" dirty="0"/>
              <a:t>– </a:t>
            </a:r>
            <a:r>
              <a:rPr lang="cs-CZ" sz="2800" b="1" i="1" dirty="0"/>
              <a:t>Nervová</a:t>
            </a:r>
          </a:p>
          <a:p>
            <a:endParaRPr lang="cs-CZ" sz="2800" b="1" i="1" dirty="0"/>
          </a:p>
          <a:p>
            <a:r>
              <a:rPr lang="cs-CZ" sz="2800" b="1" i="1" dirty="0"/>
              <a:t>– Humorální</a:t>
            </a:r>
          </a:p>
          <a:p>
            <a:r>
              <a:rPr lang="cs-CZ" dirty="0">
                <a:latin typeface="Calibri" panose="020F0502020204030204" pitchFamily="34" charset="0"/>
              </a:rPr>
              <a:t>                                                                                                                                 </a:t>
            </a:r>
            <a:r>
              <a:rPr lang="cs-CZ" sz="1200" dirty="0">
                <a:latin typeface="Calibri" panose="020F0502020204030204" pitchFamily="34" charset="0"/>
              </a:rPr>
              <a:t>http://biology.about.com/od/anatomy/p/Hypothalamus.htm </a:t>
            </a:r>
            <a:endParaRPr lang="cs-CZ" sz="1200" dirty="0"/>
          </a:p>
          <a:p>
            <a:endParaRPr lang="cs-CZ" dirty="0"/>
          </a:p>
          <a:p>
            <a:endParaRPr lang="cs-CZ" dirty="0"/>
          </a:p>
          <a:p>
            <a:r>
              <a:rPr lang="cs-CZ" b="1" dirty="0"/>
              <a:t>Centrální nervový systém řídí/ významně ovlivňuje všechny typy regulací </a:t>
            </a:r>
          </a:p>
        </p:txBody>
      </p:sp>
      <p:pic>
        <p:nvPicPr>
          <p:cNvPr id="4" name="Obrázek 3"/>
          <p:cNvPicPr>
            <a:picLocks noChangeAspect="1"/>
          </p:cNvPicPr>
          <p:nvPr/>
        </p:nvPicPr>
        <p:blipFill>
          <a:blip r:embed="rId2"/>
          <a:stretch>
            <a:fillRect/>
          </a:stretch>
        </p:blipFill>
        <p:spPr>
          <a:xfrm>
            <a:off x="7323437" y="1795848"/>
            <a:ext cx="4620526" cy="3200400"/>
          </a:xfrm>
          <a:prstGeom prst="rect">
            <a:avLst/>
          </a:prstGeom>
        </p:spPr>
      </p:pic>
    </p:spTree>
    <p:extLst>
      <p:ext uri="{BB962C8B-B14F-4D97-AF65-F5344CB8AC3E}">
        <p14:creationId xmlns:p14="http://schemas.microsoft.com/office/powerpoint/2010/main" val="134022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Zapojení bazálních ganglií</a:t>
            </a:r>
          </a:p>
        </p:txBody>
      </p:sp>
      <p:sp>
        <p:nvSpPr>
          <p:cNvPr id="3" name="Obdélník 2"/>
          <p:cNvSpPr/>
          <p:nvPr/>
        </p:nvSpPr>
        <p:spPr>
          <a:xfrm>
            <a:off x="508000" y="1472685"/>
            <a:ext cx="11176000" cy="4955203"/>
          </a:xfrm>
          <a:prstGeom prst="rect">
            <a:avLst/>
          </a:prstGeom>
        </p:spPr>
        <p:txBody>
          <a:bodyPr wrap="square">
            <a:spAutoFit/>
          </a:bodyPr>
          <a:lstStyle/>
          <a:p>
            <a:endParaRPr lang="cs-CZ" sz="1400" dirty="0">
              <a:solidFill>
                <a:srgbClr val="000000"/>
              </a:solidFill>
              <a:latin typeface="Calibri" panose="020F0502020204030204" pitchFamily="34" charset="0"/>
            </a:endParaRPr>
          </a:p>
          <a:p>
            <a:r>
              <a:rPr lang="cs-CZ" sz="2400" b="1" dirty="0">
                <a:solidFill>
                  <a:srgbClr val="000000"/>
                </a:solidFill>
                <a:latin typeface="Calibri" panose="020F0502020204030204" pitchFamily="34" charset="0"/>
              </a:rPr>
              <a:t>vstupní (input)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přijímají informace z mozkové kůry;</a:t>
            </a:r>
          </a:p>
          <a:p>
            <a:r>
              <a:rPr lang="cs-CZ" dirty="0">
                <a:solidFill>
                  <a:srgbClr val="000000"/>
                </a:solidFill>
                <a:latin typeface="Calibri" panose="020F0502020204030204" pitchFamily="34" charset="0"/>
              </a:rPr>
              <a:t>jejich neurony jsou inhibiční (</a:t>
            </a:r>
            <a:r>
              <a:rPr lang="cs-CZ" dirty="0" err="1">
                <a:solidFill>
                  <a:srgbClr val="000000"/>
                </a:solidFill>
                <a:latin typeface="Calibri" panose="020F0502020204030204" pitchFamily="34" charset="0"/>
              </a:rPr>
              <a:t>mediátorGABA</a:t>
            </a:r>
            <a:r>
              <a:rPr lang="cs-CZ" dirty="0">
                <a:solidFill>
                  <a:srgbClr val="000000"/>
                </a:solidFill>
                <a:latin typeface="Calibri" panose="020F0502020204030204" pitchFamily="34" charset="0"/>
              </a:rPr>
              <a:t>);</a:t>
            </a:r>
          </a:p>
          <a:p>
            <a:r>
              <a:rPr lang="cs-CZ" dirty="0">
                <a:solidFill>
                  <a:srgbClr val="000000"/>
                </a:solidFill>
                <a:latin typeface="Calibri" panose="020F0502020204030204" pitchFamily="34" charset="0"/>
              </a:rPr>
              <a:t>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ncl.caudatus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putamen</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a:t>
            </a:r>
            <a:r>
              <a:rPr lang="cs-CZ" dirty="0" err="1">
                <a:solidFill>
                  <a:srgbClr val="000000"/>
                </a:solidFill>
                <a:latin typeface="Calibri" panose="020F0502020204030204" pitchFamily="34" charset="0"/>
              </a:rPr>
              <a:t>ncl.accumbens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septi</a:t>
            </a:r>
            <a:r>
              <a:rPr lang="cs-CZ" dirty="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výstupní (output)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vysílají informace přes thalamus do mozkové kůry či přímo do mozkového kmene(retikulární formace);</a:t>
            </a:r>
          </a:p>
          <a:p>
            <a:r>
              <a:rPr lang="cs-CZ" dirty="0">
                <a:solidFill>
                  <a:srgbClr val="000000"/>
                </a:solidFill>
                <a:latin typeface="Calibri" panose="020F0502020204030204" pitchFamily="34" charset="0"/>
              </a:rPr>
              <a:t>jejich neurony jsou také inhibiční (GABA);</a:t>
            </a:r>
          </a:p>
          <a:p>
            <a:r>
              <a:rPr lang="cs-CZ" dirty="0">
                <a:solidFill>
                  <a:srgbClr val="000000"/>
                </a:solidFill>
                <a:latin typeface="Calibri" panose="020F0502020204030204" pitchFamily="34" charset="0"/>
              </a:rPr>
              <a:t>globus </a:t>
            </a:r>
            <a:r>
              <a:rPr lang="cs-CZ" dirty="0" err="1">
                <a:solidFill>
                  <a:srgbClr val="000000"/>
                </a:solidFill>
                <a:latin typeface="Calibri" panose="020F0502020204030204" pitchFamily="34" charset="0"/>
              </a:rPr>
              <a:t>pallidus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medialis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pallidum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kůra) a </a:t>
            </a:r>
            <a:r>
              <a:rPr lang="cs-CZ" dirty="0" err="1">
                <a:solidFill>
                  <a:srgbClr val="000000"/>
                </a:solidFill>
                <a:latin typeface="Calibri" panose="020F0502020204030204" pitchFamily="34" charset="0"/>
              </a:rPr>
              <a:t>substantia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reticularis</a:t>
            </a:r>
            <a:r>
              <a:rPr lang="cs-CZ" dirty="0">
                <a:solidFill>
                  <a:srgbClr val="000000"/>
                </a:solidFill>
                <a:latin typeface="Calibri" panose="020F0502020204030204" pitchFamily="34" charset="0"/>
              </a:rPr>
              <a:t> (→ kmen);</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vmezeřená (</a:t>
            </a:r>
            <a:r>
              <a:rPr lang="cs-CZ" sz="2400" b="1" dirty="0" err="1">
                <a:solidFill>
                  <a:srgbClr val="000000"/>
                </a:solidFill>
                <a:latin typeface="Calibri" panose="020F0502020204030204" pitchFamily="34" charset="0"/>
              </a:rPr>
              <a:t>intrinsic</a:t>
            </a:r>
            <a:r>
              <a:rPr lang="cs-CZ" sz="2400" b="1" dirty="0">
                <a:solidFill>
                  <a:srgbClr val="000000"/>
                </a:solidFill>
                <a:latin typeface="Calibri" panose="020F0502020204030204" pitchFamily="34" charset="0"/>
              </a:rPr>
              <a:t>) bazální ganglia:</a:t>
            </a:r>
            <a:endParaRPr lang="cs-CZ" sz="2400" dirty="0">
              <a:solidFill>
                <a:srgbClr val="000000"/>
              </a:solidFill>
              <a:latin typeface="Calibri" panose="020F0502020204030204" pitchFamily="34" charset="0"/>
            </a:endParaRP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převádějí informace mezi vstupními a výstupním jádry v tzv. nepřímé dráze;</a:t>
            </a:r>
          </a:p>
          <a:p>
            <a:r>
              <a:rPr lang="cs-CZ" sz="1600" dirty="0">
                <a:solidFill>
                  <a:srgbClr val="000000"/>
                </a:solidFill>
                <a:latin typeface="Calibri" panose="020F0502020204030204" pitchFamily="34" charset="0"/>
              </a:rPr>
              <a:t>globus </a:t>
            </a:r>
            <a:r>
              <a:rPr lang="cs-CZ" sz="1600" dirty="0" err="1">
                <a:solidFill>
                  <a:srgbClr val="000000"/>
                </a:solidFill>
                <a:latin typeface="Calibri" panose="020F0502020204030204" pitchFamily="34" charset="0"/>
              </a:rPr>
              <a:t>pallidus</a:t>
            </a:r>
            <a:r>
              <a:rPr lang="cs-CZ" sz="1600" dirty="0">
                <a:solidFill>
                  <a:srgbClr val="000000"/>
                </a:solidFill>
                <a:latin typeface="Calibri" panose="020F0502020204030204" pitchFamily="34" charset="0"/>
              </a:rPr>
              <a:t> </a:t>
            </a:r>
            <a:r>
              <a:rPr lang="cs-CZ" sz="1600" dirty="0" err="1">
                <a:solidFill>
                  <a:srgbClr val="000000"/>
                </a:solidFill>
                <a:latin typeface="Calibri" panose="020F0502020204030204" pitchFamily="34" charset="0"/>
              </a:rPr>
              <a:t>lateralis</a:t>
            </a:r>
            <a:r>
              <a:rPr lang="cs-CZ" sz="1600" dirty="0">
                <a:solidFill>
                  <a:srgbClr val="000000"/>
                </a:solidFill>
                <a:latin typeface="Calibri" panose="020F0502020204030204" pitchFamily="34" charset="0"/>
              </a:rPr>
              <a:t> (inhibiční neurony –GABA);</a:t>
            </a:r>
          </a:p>
          <a:p>
            <a:r>
              <a:rPr lang="cs-CZ" sz="1600" dirty="0" err="1">
                <a:solidFill>
                  <a:srgbClr val="000000"/>
                </a:solidFill>
                <a:latin typeface="Calibri" panose="020F0502020204030204" pitchFamily="34" charset="0"/>
              </a:rPr>
              <a:t>ncl.subthalamicus</a:t>
            </a:r>
            <a:r>
              <a:rPr lang="cs-CZ" sz="1600" dirty="0">
                <a:solidFill>
                  <a:srgbClr val="000000"/>
                </a:solidFill>
                <a:latin typeface="Calibri" panose="020F0502020204030204" pitchFamily="34" charset="0"/>
              </a:rPr>
              <a:t> (excitační neurony –glutamát);</a:t>
            </a: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modulují aktivitu 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 přímé/nepřímé dráhy prostřednictvím dopaminu–</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compacta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substantiae</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nigrae</a:t>
            </a:r>
            <a:r>
              <a:rPr lang="cs-CZ"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13264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27816" y="244021"/>
            <a:ext cx="5536367" cy="6369957"/>
          </a:xfrm>
          <a:prstGeom prst="rect">
            <a:avLst/>
          </a:prstGeom>
        </p:spPr>
      </p:pic>
    </p:spTree>
    <p:extLst>
      <p:ext uri="{BB962C8B-B14F-4D97-AF65-F5344CB8AC3E}">
        <p14:creationId xmlns:p14="http://schemas.microsoft.com/office/powerpoint/2010/main" val="190320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a:t>Bazální ganglia</a:t>
            </a:r>
          </a:p>
        </p:txBody>
      </p:sp>
      <p:sp>
        <p:nvSpPr>
          <p:cNvPr id="23555"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3556" name="Text Box 5"/>
          <p:cNvSpPr txBox="1">
            <a:spLocks noChangeArrowheads="1"/>
          </p:cNvSpPr>
          <p:nvPr/>
        </p:nvSpPr>
        <p:spPr bwMode="auto">
          <a:xfrm>
            <a:off x="2305050" y="2011363"/>
            <a:ext cx="4598988" cy="2654300"/>
          </a:xfrm>
          <a:prstGeom prst="rect">
            <a:avLst/>
          </a:prstGeom>
          <a:noFill/>
          <a:ln w="9525">
            <a:noFill/>
            <a:miter lim="800000"/>
            <a:headEnd/>
            <a:tailEnd/>
          </a:ln>
        </p:spPr>
        <p:txBody>
          <a:bodyPr wrap="none">
            <a:spAutoFit/>
          </a:bodyPr>
          <a:lstStyle/>
          <a:p>
            <a:r>
              <a:rPr lang="cs-CZ" altLang="cs-CZ" sz="2800" b="1" i="1" dirty="0">
                <a:latin typeface="Arial CE" pitchFamily="34" charset="0"/>
              </a:rPr>
              <a:t>Motorická centra schopná</a:t>
            </a:r>
          </a:p>
          <a:p>
            <a:r>
              <a:rPr lang="cs-CZ" altLang="cs-CZ" sz="2800" b="1" i="1" dirty="0">
                <a:latin typeface="Arial CE" pitchFamily="34" charset="0"/>
              </a:rPr>
              <a:t> </a:t>
            </a:r>
          </a:p>
          <a:p>
            <a:pPr>
              <a:buFontTx/>
              <a:buChar char="-"/>
            </a:pPr>
            <a:r>
              <a:rPr lang="cs-CZ" altLang="cs-CZ" sz="2800" b="1" i="1" dirty="0">
                <a:latin typeface="Arial CE" pitchFamily="34" charset="0"/>
              </a:rPr>
              <a:t> regulovat </a:t>
            </a:r>
          </a:p>
          <a:p>
            <a:r>
              <a:rPr lang="cs-CZ" altLang="cs-CZ" sz="2800" b="1" i="1" dirty="0">
                <a:latin typeface="Arial CE" pitchFamily="34" charset="0"/>
              </a:rPr>
              <a:t>a koordinovat motoriku</a:t>
            </a:r>
          </a:p>
          <a:p>
            <a:pPr>
              <a:buFontTx/>
              <a:buChar char="-"/>
            </a:pPr>
            <a:endParaRPr lang="cs-CZ" altLang="cs-CZ" sz="2800" b="1" i="1" dirty="0">
              <a:latin typeface="Arial CE" pitchFamily="34" charset="0"/>
            </a:endParaRPr>
          </a:p>
          <a:p>
            <a:r>
              <a:rPr lang="cs-CZ" altLang="cs-CZ" sz="2800" b="1" i="1" dirty="0">
                <a:latin typeface="Arial CE" pitchFamily="34" charset="0"/>
              </a:rPr>
              <a:t>(ptáci)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454150" y="0"/>
            <a:ext cx="9344025" cy="1143000"/>
          </a:xfrm>
        </p:spPr>
        <p:txBody>
          <a:bodyPr/>
          <a:lstStyle/>
          <a:p>
            <a:r>
              <a:rPr lang="cs-CZ" altLang="cs-CZ" b="1" dirty="0" err="1">
                <a:solidFill>
                  <a:srgbClr val="C00000"/>
                </a:solidFill>
              </a:rPr>
              <a:t>Transmitery</a:t>
            </a:r>
            <a:r>
              <a:rPr lang="cs-CZ" altLang="cs-CZ" b="1" dirty="0">
                <a:solidFill>
                  <a:srgbClr val="C00000"/>
                </a:solidFill>
              </a:rPr>
              <a:t> bazálních ganglií</a:t>
            </a:r>
          </a:p>
        </p:txBody>
      </p:sp>
      <p:graphicFrame>
        <p:nvGraphicFramePr>
          <p:cNvPr id="264238" name="Group 46"/>
          <p:cNvGraphicFramePr>
            <a:graphicFrameLocks noGrp="1"/>
          </p:cNvGraphicFramePr>
          <p:nvPr>
            <p:ph idx="1"/>
            <p:extLst>
              <p:ext uri="{D42A27DB-BD31-4B8C-83A1-F6EECF244321}">
                <p14:modId xmlns:p14="http://schemas.microsoft.com/office/powerpoint/2010/main" val="4228886849"/>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4150" y="0"/>
            <a:ext cx="9344025" cy="1143000"/>
          </a:xfrm>
        </p:spPr>
        <p:txBody>
          <a:bodyPr/>
          <a:lstStyle/>
          <a:p>
            <a:r>
              <a:rPr lang="cs-CZ" altLang="cs-CZ"/>
              <a:t>Transmitery bazálních ganglií</a:t>
            </a:r>
          </a:p>
        </p:txBody>
      </p:sp>
      <p:graphicFrame>
        <p:nvGraphicFramePr>
          <p:cNvPr id="267287" name="Group 23"/>
          <p:cNvGraphicFramePr>
            <a:graphicFrameLocks noGrp="1"/>
          </p:cNvGraphicFramePr>
          <p:nvPr>
            <p:ph idx="1"/>
            <p:extLst>
              <p:ext uri="{D42A27DB-BD31-4B8C-83A1-F6EECF244321}">
                <p14:modId xmlns:p14="http://schemas.microsoft.com/office/powerpoint/2010/main" val="4064500357"/>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ltLang="cs-CZ"/>
              <a:t>Bazální ganglia</a:t>
            </a:r>
          </a:p>
        </p:txBody>
      </p:sp>
      <p:sp>
        <p:nvSpPr>
          <p:cNvPr id="26627"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6628" name="Text Box 4"/>
          <p:cNvSpPr txBox="1">
            <a:spLocks noChangeArrowheads="1"/>
          </p:cNvSpPr>
          <p:nvPr/>
        </p:nvSpPr>
        <p:spPr bwMode="auto">
          <a:xfrm>
            <a:off x="2305050" y="2011363"/>
            <a:ext cx="8675688" cy="4400550"/>
          </a:xfrm>
          <a:prstGeom prst="rect">
            <a:avLst/>
          </a:prstGeom>
          <a:noFill/>
          <a:ln w="9525">
            <a:noFill/>
            <a:miter lim="800000"/>
            <a:headEnd/>
            <a:tailEnd/>
          </a:ln>
        </p:spPr>
        <p:txBody>
          <a:bodyPr wrap="none">
            <a:spAutoFit/>
          </a:bodyPr>
          <a:lstStyle/>
          <a:p>
            <a:r>
              <a:rPr lang="cs-CZ" altLang="cs-CZ" sz="2800" b="1" i="1">
                <a:latin typeface="Arial CE" pitchFamily="34" charset="0"/>
              </a:rPr>
              <a:t>Syndrom hypokineticko-hypertonický - Parkinson</a:t>
            </a:r>
          </a:p>
          <a:p>
            <a:r>
              <a:rPr lang="cs-CZ" altLang="cs-CZ" sz="2800" b="1" i="1">
                <a:latin typeface="Arial CE" pitchFamily="34" charset="0"/>
              </a:rPr>
              <a:t> </a:t>
            </a:r>
          </a:p>
          <a:p>
            <a:pPr>
              <a:buFontTx/>
              <a:buChar char="-"/>
            </a:pPr>
            <a:r>
              <a:rPr lang="cs-CZ" altLang="cs-CZ" sz="2800" b="1" i="1">
                <a:latin typeface="Arial CE" pitchFamily="34" charset="0"/>
              </a:rPr>
              <a:t> bradykineze – zpomalené pohyby</a:t>
            </a:r>
          </a:p>
          <a:p>
            <a:pPr>
              <a:buFontTx/>
              <a:buChar char="-"/>
            </a:pPr>
            <a:r>
              <a:rPr lang="cs-CZ" altLang="cs-CZ" sz="2800" b="1" i="1">
                <a:latin typeface="Arial CE" pitchFamily="34" charset="0"/>
              </a:rPr>
              <a:t> mikrografie – malé písmo</a:t>
            </a:r>
          </a:p>
          <a:p>
            <a:pPr>
              <a:buFontTx/>
              <a:buChar char="-"/>
            </a:pPr>
            <a:r>
              <a:rPr lang="cs-CZ" altLang="cs-CZ" sz="2800" b="1" i="1">
                <a:latin typeface="Arial CE" pitchFamily="34" charset="0"/>
              </a:rPr>
              <a:t> chudá mimika</a:t>
            </a:r>
          </a:p>
          <a:p>
            <a:pPr>
              <a:buFontTx/>
              <a:buChar char="-"/>
            </a:pPr>
            <a:r>
              <a:rPr lang="cs-CZ" altLang="cs-CZ" sz="2800" b="1" i="1">
                <a:latin typeface="Arial CE" pitchFamily="34" charset="0"/>
              </a:rPr>
              <a:t> hrubý klidový třes</a:t>
            </a:r>
          </a:p>
          <a:p>
            <a:pPr>
              <a:buFontTx/>
              <a:buChar char="-"/>
            </a:pPr>
            <a:r>
              <a:rPr lang="cs-CZ" altLang="cs-CZ" sz="2800" b="1" i="1">
                <a:latin typeface="Arial CE" pitchFamily="34" charset="0"/>
              </a:rPr>
              <a:t> zvýšený svalový tonus</a:t>
            </a:r>
          </a:p>
          <a:p>
            <a:pPr>
              <a:buFontTx/>
              <a:buChar char="-"/>
            </a:pPr>
            <a:r>
              <a:rPr lang="cs-CZ" altLang="cs-CZ" sz="2800" b="1" i="1">
                <a:latin typeface="Arial CE" pitchFamily="34" charset="0"/>
              </a:rPr>
              <a:t> skrčené držení těla</a:t>
            </a:r>
          </a:p>
          <a:p>
            <a:pPr>
              <a:buFontTx/>
              <a:buChar char="-"/>
            </a:pPr>
            <a:endParaRPr lang="cs-CZ" altLang="cs-CZ" sz="2800" b="1" i="1">
              <a:latin typeface="Arial CE" pitchFamily="34" charset="0"/>
            </a:endParaRPr>
          </a:p>
          <a:p>
            <a:r>
              <a:rPr lang="cs-CZ" altLang="cs-CZ" sz="2800" b="1" i="1">
                <a:latin typeface="Arial CE" pitchFamily="34" charset="0"/>
              </a:rPr>
              <a:t>Fukce dopaminu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05366" y="981983"/>
            <a:ext cx="9344025" cy="1143000"/>
          </a:xfrm>
        </p:spPr>
        <p:txBody>
          <a:bodyPr/>
          <a:lstStyle/>
          <a:p>
            <a:pPr algn="ctr"/>
            <a:r>
              <a:rPr lang="cs-CZ" altLang="cs-CZ" sz="4200" b="1" dirty="0">
                <a:solidFill>
                  <a:srgbClr val="7030A0"/>
                </a:solidFill>
                <a:effectLst>
                  <a:outerShdw blurRad="38100" dist="38100" dir="2700000" algn="tl">
                    <a:srgbClr val="000000">
                      <a:alpha val="43137"/>
                    </a:srgbClr>
                  </a:outerShdw>
                </a:effectLst>
                <a:latin typeface="Bangkok CE"/>
              </a:rPr>
              <a:t>FUNKCE MOZEČKU</a:t>
            </a:r>
          </a:p>
        </p:txBody>
      </p:sp>
      <p:sp>
        <p:nvSpPr>
          <p:cNvPr id="27651" name="Rectangle 3"/>
          <p:cNvSpPr>
            <a:spLocks noGrp="1" noChangeArrowheads="1"/>
          </p:cNvSpPr>
          <p:nvPr>
            <p:ph type="body" idx="1"/>
          </p:nvPr>
        </p:nvSpPr>
        <p:spPr>
          <a:xfrm>
            <a:off x="1574800" y="3287713"/>
            <a:ext cx="8991600" cy="2717800"/>
          </a:xfrm>
        </p:spPr>
        <p:txBody>
          <a:bodyPr/>
          <a:lstStyle/>
          <a:p>
            <a:pPr marL="609600" indent="-609600" algn="ctr">
              <a:buFont typeface="Arial" charset="0"/>
              <a:buNone/>
            </a:pPr>
            <a:endParaRPr lang="cs-CZ" altLang="cs-CZ">
              <a:latin typeface="Times New Roman C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4176" t="32066" r="37273" b="15691"/>
          <a:stretch/>
        </p:blipFill>
        <p:spPr>
          <a:xfrm>
            <a:off x="1657430" y="799070"/>
            <a:ext cx="8877140" cy="5361624"/>
          </a:xfrm>
          <a:prstGeom prst="rect">
            <a:avLst/>
          </a:prstGeom>
        </p:spPr>
      </p:pic>
    </p:spTree>
    <p:extLst>
      <p:ext uri="{BB962C8B-B14F-4D97-AF65-F5344CB8AC3E}">
        <p14:creationId xmlns:p14="http://schemas.microsoft.com/office/powerpoint/2010/main" val="412600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a:t>Mozeček - cerebellum</a:t>
            </a:r>
          </a:p>
        </p:txBody>
      </p:sp>
      <p:sp>
        <p:nvSpPr>
          <p:cNvPr id="29699" name="Freeform 3"/>
          <p:cNvSpPr>
            <a:spLocks/>
          </p:cNvSpPr>
          <p:nvPr/>
        </p:nvSpPr>
        <p:spPr bwMode="auto">
          <a:xfrm>
            <a:off x="5203825" y="1995488"/>
            <a:ext cx="2154238" cy="3148012"/>
          </a:xfrm>
          <a:custGeom>
            <a:avLst/>
            <a:gdLst>
              <a:gd name="T0" fmla="*/ 977820897 w 1357"/>
              <a:gd name="T1" fmla="*/ 882054727 h 1983"/>
              <a:gd name="T2" fmla="*/ 1212196192 w 1357"/>
              <a:gd name="T3" fmla="*/ 624998695 h 1983"/>
              <a:gd name="T4" fmla="*/ 1469252097 w 1357"/>
              <a:gd name="T5" fmla="*/ 249494673 h 1983"/>
              <a:gd name="T6" fmla="*/ 1703626201 w 1357"/>
              <a:gd name="T7" fmla="*/ 63003112 h 1983"/>
              <a:gd name="T8" fmla="*/ 2124493035 w 1357"/>
              <a:gd name="T9" fmla="*/ 15120938 h 1983"/>
              <a:gd name="T10" fmla="*/ 2147483647 w 1357"/>
              <a:gd name="T11" fmla="*/ 156249674 h 1983"/>
              <a:gd name="T12" fmla="*/ 2147483647 w 1357"/>
              <a:gd name="T13" fmla="*/ 390623366 h 1983"/>
              <a:gd name="T14" fmla="*/ 2147483647 w 1357"/>
              <a:gd name="T15" fmla="*/ 718243645 h 1983"/>
              <a:gd name="T16" fmla="*/ 2147483647 w 1357"/>
              <a:gd name="T17" fmla="*/ 1139110560 h 1983"/>
              <a:gd name="T18" fmla="*/ 2147483647 w 1357"/>
              <a:gd name="T19" fmla="*/ 1373484203 h 1983"/>
              <a:gd name="T20" fmla="*/ 2053928669 w 1357"/>
              <a:gd name="T21" fmla="*/ 1398685755 h 1983"/>
              <a:gd name="T22" fmla="*/ 1633061438 w 1357"/>
              <a:gd name="T23" fmla="*/ 1421367946 h 1983"/>
              <a:gd name="T24" fmla="*/ 1328123365 w 1357"/>
              <a:gd name="T25" fmla="*/ 1466730740 h 1983"/>
              <a:gd name="T26" fmla="*/ 1703626201 w 1357"/>
              <a:gd name="T27" fmla="*/ 1444048549 h 1983"/>
              <a:gd name="T28" fmla="*/ 2147483647 w 1357"/>
              <a:gd name="T29" fmla="*/ 1444048549 h 1983"/>
              <a:gd name="T30" fmla="*/ 2147483647 w 1357"/>
              <a:gd name="T31" fmla="*/ 1491932293 h 1983"/>
              <a:gd name="T32" fmla="*/ 2147483647 w 1357"/>
              <a:gd name="T33" fmla="*/ 1701104780 h 1983"/>
              <a:gd name="T34" fmla="*/ 2147483647 w 1357"/>
              <a:gd name="T35" fmla="*/ 2147483647 h 1983"/>
              <a:gd name="T36" fmla="*/ 2147483647 w 1357"/>
              <a:gd name="T37" fmla="*/ 2147483647 h 1983"/>
              <a:gd name="T38" fmla="*/ 2147483647 w 1357"/>
              <a:gd name="T39" fmla="*/ 2147483647 h 1983"/>
              <a:gd name="T40" fmla="*/ 2147483647 w 1357"/>
              <a:gd name="T41" fmla="*/ 2147483647 h 1983"/>
              <a:gd name="T42" fmla="*/ 2147483647 w 1357"/>
              <a:gd name="T43" fmla="*/ 2147483647 h 1983"/>
              <a:gd name="T44" fmla="*/ 1726308398 w 1357"/>
              <a:gd name="T45" fmla="*/ 2147483647 h 1983"/>
              <a:gd name="T46" fmla="*/ 1491932706 w 1357"/>
              <a:gd name="T47" fmla="*/ 2147483647 h 1983"/>
              <a:gd name="T48" fmla="*/ 1328123365 w 1357"/>
              <a:gd name="T49" fmla="*/ 2147483647 h 1983"/>
              <a:gd name="T50" fmla="*/ 1421368340 w 1357"/>
              <a:gd name="T51" fmla="*/ 2147483647 h 1983"/>
              <a:gd name="T52" fmla="*/ 1585179269 w 1357"/>
              <a:gd name="T53" fmla="*/ 2147483647 h 1983"/>
              <a:gd name="T54" fmla="*/ 1983364303 w 1357"/>
              <a:gd name="T55" fmla="*/ 2147483647 h 1983"/>
              <a:gd name="T56" fmla="*/ 2147483647 w 1357"/>
              <a:gd name="T57" fmla="*/ 2147483647 h 1983"/>
              <a:gd name="T58" fmla="*/ 2147483647 w 1357"/>
              <a:gd name="T59" fmla="*/ 2147483647 h 1983"/>
              <a:gd name="T60" fmla="*/ 2147483647 w 1357"/>
              <a:gd name="T61" fmla="*/ 2147483647 h 1983"/>
              <a:gd name="T62" fmla="*/ 2147483647 w 1357"/>
              <a:gd name="T63" fmla="*/ 2147483647 h 1983"/>
              <a:gd name="T64" fmla="*/ 2147483647 w 1357"/>
              <a:gd name="T65" fmla="*/ 2147483647 h 1983"/>
              <a:gd name="T66" fmla="*/ 2147483647 w 1357"/>
              <a:gd name="T67" fmla="*/ 2147483647 h 1983"/>
              <a:gd name="T68" fmla="*/ 2053928669 w 1357"/>
              <a:gd name="T69" fmla="*/ 2147483647 h 1983"/>
              <a:gd name="T70" fmla="*/ 1726308398 w 1357"/>
              <a:gd name="T71" fmla="*/ 2147483647 h 1983"/>
              <a:gd name="T72" fmla="*/ 1421368340 w 1357"/>
              <a:gd name="T73" fmla="*/ 2147483647 h 1983"/>
              <a:gd name="T74" fmla="*/ 1141631826 w 1357"/>
              <a:gd name="T75" fmla="*/ 2147483647 h 1983"/>
              <a:gd name="T76" fmla="*/ 1048385263 w 1357"/>
              <a:gd name="T77" fmla="*/ 2147483647 h 1983"/>
              <a:gd name="T78" fmla="*/ 884575921 w 1357"/>
              <a:gd name="T79" fmla="*/ 2147483647 h 1983"/>
              <a:gd name="T80" fmla="*/ 859374362 w 1357"/>
              <a:gd name="T81" fmla="*/ 2147483647 h 1983"/>
              <a:gd name="T82" fmla="*/ 929938728 w 1357"/>
              <a:gd name="T83" fmla="*/ 2147483647 h 1983"/>
              <a:gd name="T84" fmla="*/ 977820897 w 1357"/>
              <a:gd name="T85" fmla="*/ 2147483647 h 1983"/>
              <a:gd name="T86" fmla="*/ 955140287 w 1357"/>
              <a:gd name="T87" fmla="*/ 2147483647 h 1983"/>
              <a:gd name="T88" fmla="*/ 743446991 w 1357"/>
              <a:gd name="T89" fmla="*/ 2147483647 h 1983"/>
              <a:gd name="T90" fmla="*/ 461189527 w 1357"/>
              <a:gd name="T91" fmla="*/ 2147483647 h 1983"/>
              <a:gd name="T92" fmla="*/ 367942865 w 1357"/>
              <a:gd name="T93" fmla="*/ 2147483647 h 1983"/>
              <a:gd name="T94" fmla="*/ 367942865 w 1357"/>
              <a:gd name="T95" fmla="*/ 2147483647 h 1983"/>
              <a:gd name="T96" fmla="*/ 345262255 w 1357"/>
              <a:gd name="T97" fmla="*/ 2147483647 h 1983"/>
              <a:gd name="T98" fmla="*/ 345262255 w 1357"/>
              <a:gd name="T99" fmla="*/ 2147483647 h 1983"/>
              <a:gd name="T100" fmla="*/ 274697889 w 1357"/>
              <a:gd name="T101" fmla="*/ 2147483647 h 1983"/>
              <a:gd name="T102" fmla="*/ 181451276 w 1357"/>
              <a:gd name="T103" fmla="*/ 2147483647 h 1983"/>
              <a:gd name="T104" fmla="*/ 88206276 w 1357"/>
              <a:gd name="T105" fmla="*/ 2147483647 h 1983"/>
              <a:gd name="T106" fmla="*/ 63004717 w 1357"/>
              <a:gd name="T107" fmla="*/ 2053926512 h 1983"/>
              <a:gd name="T108" fmla="*/ 63004717 w 1357"/>
              <a:gd name="T109" fmla="*/ 1701104780 h 1983"/>
              <a:gd name="T110" fmla="*/ 40322507 w 1357"/>
              <a:gd name="T111" fmla="*/ 1514612896 h 1983"/>
              <a:gd name="T112" fmla="*/ 297378499 w 1357"/>
              <a:gd name="T113" fmla="*/ 1139110560 h 1983"/>
              <a:gd name="T114" fmla="*/ 531753893 w 1357"/>
              <a:gd name="T115" fmla="*/ 1045864023 h 1983"/>
              <a:gd name="T116" fmla="*/ 977820897 w 1357"/>
              <a:gd name="T117" fmla="*/ 882054727 h 19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1983"/>
              <a:gd name="T179" fmla="*/ 1357 w 1357"/>
              <a:gd name="T180" fmla="*/ 1983 h 19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1983">
                <a:moveTo>
                  <a:pt x="388" y="350"/>
                </a:moveTo>
                <a:cubicBezTo>
                  <a:pt x="433" y="322"/>
                  <a:pt x="449" y="290"/>
                  <a:pt x="481" y="248"/>
                </a:cubicBezTo>
                <a:cubicBezTo>
                  <a:pt x="513" y="206"/>
                  <a:pt x="550" y="136"/>
                  <a:pt x="583" y="99"/>
                </a:cubicBezTo>
                <a:cubicBezTo>
                  <a:pt x="616" y="62"/>
                  <a:pt x="633" y="40"/>
                  <a:pt x="676" y="25"/>
                </a:cubicBezTo>
                <a:cubicBezTo>
                  <a:pt x="719" y="10"/>
                  <a:pt x="792" y="0"/>
                  <a:pt x="843" y="6"/>
                </a:cubicBezTo>
                <a:cubicBezTo>
                  <a:pt x="894" y="12"/>
                  <a:pt x="945" y="37"/>
                  <a:pt x="982" y="62"/>
                </a:cubicBezTo>
                <a:cubicBezTo>
                  <a:pt x="1019" y="87"/>
                  <a:pt x="1047" y="118"/>
                  <a:pt x="1066" y="155"/>
                </a:cubicBezTo>
                <a:cubicBezTo>
                  <a:pt x="1085" y="192"/>
                  <a:pt x="1091" y="236"/>
                  <a:pt x="1094" y="285"/>
                </a:cubicBezTo>
                <a:cubicBezTo>
                  <a:pt x="1097" y="334"/>
                  <a:pt x="1108" y="409"/>
                  <a:pt x="1085" y="452"/>
                </a:cubicBezTo>
                <a:cubicBezTo>
                  <a:pt x="1062" y="495"/>
                  <a:pt x="1000" y="528"/>
                  <a:pt x="955" y="545"/>
                </a:cubicBezTo>
                <a:cubicBezTo>
                  <a:pt x="910" y="562"/>
                  <a:pt x="866" y="552"/>
                  <a:pt x="815" y="555"/>
                </a:cubicBezTo>
                <a:cubicBezTo>
                  <a:pt x="764" y="558"/>
                  <a:pt x="696" y="560"/>
                  <a:pt x="648" y="564"/>
                </a:cubicBezTo>
                <a:cubicBezTo>
                  <a:pt x="600" y="568"/>
                  <a:pt x="522" y="581"/>
                  <a:pt x="527" y="582"/>
                </a:cubicBezTo>
                <a:cubicBezTo>
                  <a:pt x="532" y="583"/>
                  <a:pt x="620" y="574"/>
                  <a:pt x="676" y="573"/>
                </a:cubicBezTo>
                <a:cubicBezTo>
                  <a:pt x="732" y="572"/>
                  <a:pt x="785" y="570"/>
                  <a:pt x="862" y="573"/>
                </a:cubicBezTo>
                <a:cubicBezTo>
                  <a:pt x="939" y="576"/>
                  <a:pt x="1069" y="575"/>
                  <a:pt x="1140" y="592"/>
                </a:cubicBezTo>
                <a:cubicBezTo>
                  <a:pt x="1211" y="609"/>
                  <a:pt x="1257" y="624"/>
                  <a:pt x="1289" y="675"/>
                </a:cubicBezTo>
                <a:cubicBezTo>
                  <a:pt x="1321" y="726"/>
                  <a:pt x="1326" y="828"/>
                  <a:pt x="1335" y="898"/>
                </a:cubicBezTo>
                <a:cubicBezTo>
                  <a:pt x="1344" y="968"/>
                  <a:pt x="1357" y="1028"/>
                  <a:pt x="1345" y="1093"/>
                </a:cubicBezTo>
                <a:cubicBezTo>
                  <a:pt x="1333" y="1158"/>
                  <a:pt x="1295" y="1250"/>
                  <a:pt x="1261" y="1289"/>
                </a:cubicBezTo>
                <a:cubicBezTo>
                  <a:pt x="1227" y="1328"/>
                  <a:pt x="1200" y="1320"/>
                  <a:pt x="1140" y="1326"/>
                </a:cubicBezTo>
                <a:cubicBezTo>
                  <a:pt x="1080" y="1332"/>
                  <a:pt x="975" y="1343"/>
                  <a:pt x="899" y="1326"/>
                </a:cubicBezTo>
                <a:cubicBezTo>
                  <a:pt x="823" y="1309"/>
                  <a:pt x="736" y="1255"/>
                  <a:pt x="685" y="1224"/>
                </a:cubicBezTo>
                <a:cubicBezTo>
                  <a:pt x="634" y="1193"/>
                  <a:pt x="618" y="1169"/>
                  <a:pt x="592" y="1140"/>
                </a:cubicBezTo>
                <a:cubicBezTo>
                  <a:pt x="566" y="1111"/>
                  <a:pt x="532" y="1050"/>
                  <a:pt x="527" y="1047"/>
                </a:cubicBezTo>
                <a:cubicBezTo>
                  <a:pt x="522" y="1044"/>
                  <a:pt x="547" y="1098"/>
                  <a:pt x="564" y="1121"/>
                </a:cubicBezTo>
                <a:cubicBezTo>
                  <a:pt x="581" y="1144"/>
                  <a:pt x="592" y="1155"/>
                  <a:pt x="629" y="1186"/>
                </a:cubicBezTo>
                <a:cubicBezTo>
                  <a:pt x="666" y="1217"/>
                  <a:pt x="725" y="1273"/>
                  <a:pt x="787" y="1307"/>
                </a:cubicBezTo>
                <a:cubicBezTo>
                  <a:pt x="849" y="1341"/>
                  <a:pt x="941" y="1371"/>
                  <a:pt x="1001" y="1391"/>
                </a:cubicBezTo>
                <a:cubicBezTo>
                  <a:pt x="1061" y="1411"/>
                  <a:pt x="1124" y="1411"/>
                  <a:pt x="1150" y="1428"/>
                </a:cubicBezTo>
                <a:cubicBezTo>
                  <a:pt x="1176" y="1445"/>
                  <a:pt x="1158" y="1456"/>
                  <a:pt x="1159" y="1493"/>
                </a:cubicBezTo>
                <a:cubicBezTo>
                  <a:pt x="1160" y="1530"/>
                  <a:pt x="1165" y="1602"/>
                  <a:pt x="1159" y="1651"/>
                </a:cubicBezTo>
                <a:cubicBezTo>
                  <a:pt x="1153" y="1700"/>
                  <a:pt x="1153" y="1748"/>
                  <a:pt x="1122" y="1790"/>
                </a:cubicBezTo>
                <a:cubicBezTo>
                  <a:pt x="1091" y="1832"/>
                  <a:pt x="1024" y="1882"/>
                  <a:pt x="973" y="1902"/>
                </a:cubicBezTo>
                <a:cubicBezTo>
                  <a:pt x="922" y="1922"/>
                  <a:pt x="863" y="1913"/>
                  <a:pt x="815" y="1911"/>
                </a:cubicBezTo>
                <a:cubicBezTo>
                  <a:pt x="767" y="1909"/>
                  <a:pt x="727" y="1917"/>
                  <a:pt x="685" y="1892"/>
                </a:cubicBezTo>
                <a:cubicBezTo>
                  <a:pt x="643" y="1867"/>
                  <a:pt x="603" y="1827"/>
                  <a:pt x="564" y="1762"/>
                </a:cubicBezTo>
                <a:cubicBezTo>
                  <a:pt x="525" y="1697"/>
                  <a:pt x="478" y="1559"/>
                  <a:pt x="453" y="1502"/>
                </a:cubicBezTo>
                <a:cubicBezTo>
                  <a:pt x="428" y="1445"/>
                  <a:pt x="433" y="1442"/>
                  <a:pt x="416" y="1419"/>
                </a:cubicBezTo>
                <a:cubicBezTo>
                  <a:pt x="399" y="1396"/>
                  <a:pt x="363" y="1343"/>
                  <a:pt x="351" y="1363"/>
                </a:cubicBezTo>
                <a:cubicBezTo>
                  <a:pt x="339" y="1383"/>
                  <a:pt x="338" y="1490"/>
                  <a:pt x="341" y="1539"/>
                </a:cubicBezTo>
                <a:cubicBezTo>
                  <a:pt x="344" y="1588"/>
                  <a:pt x="361" y="1610"/>
                  <a:pt x="369" y="1660"/>
                </a:cubicBezTo>
                <a:cubicBezTo>
                  <a:pt x="377" y="1710"/>
                  <a:pt x="386" y="1789"/>
                  <a:pt x="388" y="1837"/>
                </a:cubicBezTo>
                <a:cubicBezTo>
                  <a:pt x="390" y="1885"/>
                  <a:pt x="394" y="1926"/>
                  <a:pt x="379" y="1948"/>
                </a:cubicBezTo>
                <a:cubicBezTo>
                  <a:pt x="364" y="1970"/>
                  <a:pt x="328" y="1983"/>
                  <a:pt x="295" y="1967"/>
                </a:cubicBezTo>
                <a:cubicBezTo>
                  <a:pt x="262" y="1951"/>
                  <a:pt x="208" y="1897"/>
                  <a:pt x="183" y="1855"/>
                </a:cubicBezTo>
                <a:cubicBezTo>
                  <a:pt x="158" y="1813"/>
                  <a:pt x="152" y="1753"/>
                  <a:pt x="146" y="1716"/>
                </a:cubicBezTo>
                <a:cubicBezTo>
                  <a:pt x="140" y="1679"/>
                  <a:pt x="148" y="1671"/>
                  <a:pt x="146" y="1632"/>
                </a:cubicBezTo>
                <a:cubicBezTo>
                  <a:pt x="144" y="1593"/>
                  <a:pt x="138" y="1533"/>
                  <a:pt x="137" y="1484"/>
                </a:cubicBezTo>
                <a:cubicBezTo>
                  <a:pt x="136" y="1435"/>
                  <a:pt x="142" y="1395"/>
                  <a:pt x="137" y="1335"/>
                </a:cubicBezTo>
                <a:cubicBezTo>
                  <a:pt x="132" y="1275"/>
                  <a:pt x="120" y="1166"/>
                  <a:pt x="109" y="1121"/>
                </a:cubicBezTo>
                <a:cubicBezTo>
                  <a:pt x="98" y="1076"/>
                  <a:pt x="84" y="1088"/>
                  <a:pt x="72" y="1066"/>
                </a:cubicBezTo>
                <a:cubicBezTo>
                  <a:pt x="60" y="1044"/>
                  <a:pt x="43" y="1033"/>
                  <a:pt x="35" y="991"/>
                </a:cubicBezTo>
                <a:cubicBezTo>
                  <a:pt x="27" y="949"/>
                  <a:pt x="27" y="868"/>
                  <a:pt x="25" y="815"/>
                </a:cubicBezTo>
                <a:cubicBezTo>
                  <a:pt x="23" y="762"/>
                  <a:pt x="26" y="711"/>
                  <a:pt x="25" y="675"/>
                </a:cubicBezTo>
                <a:cubicBezTo>
                  <a:pt x="24" y="639"/>
                  <a:pt x="0" y="638"/>
                  <a:pt x="16" y="601"/>
                </a:cubicBezTo>
                <a:cubicBezTo>
                  <a:pt x="32" y="564"/>
                  <a:pt x="86" y="483"/>
                  <a:pt x="118" y="452"/>
                </a:cubicBezTo>
                <a:cubicBezTo>
                  <a:pt x="150" y="421"/>
                  <a:pt x="168" y="429"/>
                  <a:pt x="211" y="415"/>
                </a:cubicBezTo>
                <a:cubicBezTo>
                  <a:pt x="254" y="401"/>
                  <a:pt x="343" y="378"/>
                  <a:pt x="388" y="350"/>
                </a:cubicBezTo>
                <a:close/>
              </a:path>
            </a:pathLst>
          </a:custGeom>
          <a:solidFill>
            <a:schemeClr val="accent1"/>
          </a:solidFill>
          <a:ln w="12700" cap="flat" cmpd="sng">
            <a:solidFill>
              <a:schemeClr val="tx1"/>
            </a:solidFill>
            <a:prstDash val="solid"/>
            <a:round/>
            <a:headEnd type="none" w="sm" len="sm"/>
            <a:tailEnd type="none" w="sm" len="sm"/>
          </a:ln>
        </p:spPr>
        <p:txBody>
          <a:bodyPr/>
          <a:lstStyle/>
          <a:p>
            <a:endParaRPr lang="cs-CZ"/>
          </a:p>
        </p:txBody>
      </p:sp>
      <p:sp>
        <p:nvSpPr>
          <p:cNvPr id="29700" name="Freeform 4"/>
          <p:cNvSpPr>
            <a:spLocks/>
          </p:cNvSpPr>
          <p:nvPr/>
        </p:nvSpPr>
        <p:spPr bwMode="auto">
          <a:xfrm>
            <a:off x="4668838" y="2681288"/>
            <a:ext cx="682625" cy="2897187"/>
          </a:xfrm>
          <a:custGeom>
            <a:avLst/>
            <a:gdLst>
              <a:gd name="T0" fmla="*/ 866933901 w 430"/>
              <a:gd name="T1" fmla="*/ 567034311 h 1825"/>
              <a:gd name="T2" fmla="*/ 889616094 w 430"/>
              <a:gd name="T3" fmla="*/ 940017471 h 1825"/>
              <a:gd name="T4" fmla="*/ 912296700 w 430"/>
              <a:gd name="T5" fmla="*/ 1151710502 h 1825"/>
              <a:gd name="T6" fmla="*/ 889616094 w 430"/>
              <a:gd name="T7" fmla="*/ 1572577205 h 1825"/>
              <a:gd name="T8" fmla="*/ 889616094 w 430"/>
              <a:gd name="T9" fmla="*/ 1925399321 h 1825"/>
              <a:gd name="T10" fmla="*/ 889616094 w 430"/>
              <a:gd name="T11" fmla="*/ 2147483647 h 1825"/>
              <a:gd name="T12" fmla="*/ 937498256 w 430"/>
              <a:gd name="T13" fmla="*/ 2147483647 h 1825"/>
              <a:gd name="T14" fmla="*/ 982861055 w 430"/>
              <a:gd name="T15" fmla="*/ 2147483647 h 1825"/>
              <a:gd name="T16" fmla="*/ 982861055 w 430"/>
              <a:gd name="T17" fmla="*/ 2147483647 h 1825"/>
              <a:gd name="T18" fmla="*/ 982861055 w 430"/>
              <a:gd name="T19" fmla="*/ 2147483647 h 1825"/>
              <a:gd name="T20" fmla="*/ 1008062611 w 430"/>
              <a:gd name="T21" fmla="*/ 2147483647 h 1825"/>
              <a:gd name="T22" fmla="*/ 1053425410 w 430"/>
              <a:gd name="T23" fmla="*/ 2147483647 h 1825"/>
              <a:gd name="T24" fmla="*/ 819051541 w 430"/>
              <a:gd name="T25" fmla="*/ 2147483647 h 1825"/>
              <a:gd name="T26" fmla="*/ 516632877 w 430"/>
              <a:gd name="T27" fmla="*/ 2147483647 h 1825"/>
              <a:gd name="T28" fmla="*/ 234375358 w 430"/>
              <a:gd name="T29" fmla="*/ 2147483647 h 1825"/>
              <a:gd name="T30" fmla="*/ 257055964 w 430"/>
              <a:gd name="T31" fmla="*/ 2147483647 h 1825"/>
              <a:gd name="T32" fmla="*/ 118448153 w 430"/>
              <a:gd name="T33" fmla="*/ 2147483647 h 1825"/>
              <a:gd name="T34" fmla="*/ 93246573 w 430"/>
              <a:gd name="T35" fmla="*/ 2147483647 h 1825"/>
              <a:gd name="T36" fmla="*/ 22682200 w 430"/>
              <a:gd name="T37" fmla="*/ 1433967878 h 1825"/>
              <a:gd name="T38" fmla="*/ 70564380 w 430"/>
              <a:gd name="T39" fmla="*/ 894654678 h 1825"/>
              <a:gd name="T40" fmla="*/ 70564380 w 430"/>
              <a:gd name="T41" fmla="*/ 589716501 h 1825"/>
              <a:gd name="T42" fmla="*/ 70564380 w 430"/>
              <a:gd name="T43" fmla="*/ 284776836 h 1825"/>
              <a:gd name="T44" fmla="*/ 70564380 w 430"/>
              <a:gd name="T45" fmla="*/ 75604679 h 1825"/>
              <a:gd name="T46" fmla="*/ 491431321 w 430"/>
              <a:gd name="T47" fmla="*/ 5040312 h 1825"/>
              <a:gd name="T48" fmla="*/ 680442193 w 430"/>
              <a:gd name="T49" fmla="*/ 50403115 h 1825"/>
              <a:gd name="T50" fmla="*/ 796369347 w 430"/>
              <a:gd name="T51" fmla="*/ 262096234 h 1825"/>
              <a:gd name="T52" fmla="*/ 866933901 w 430"/>
              <a:gd name="T53" fmla="*/ 567034311 h 18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1825"/>
              <a:gd name="T83" fmla="*/ 430 w 430"/>
              <a:gd name="T84" fmla="*/ 1825 h 18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1825">
                <a:moveTo>
                  <a:pt x="344" y="225"/>
                </a:moveTo>
                <a:cubicBezTo>
                  <a:pt x="350" y="270"/>
                  <a:pt x="350" y="334"/>
                  <a:pt x="353" y="373"/>
                </a:cubicBezTo>
                <a:cubicBezTo>
                  <a:pt x="356" y="412"/>
                  <a:pt x="362" y="415"/>
                  <a:pt x="362" y="457"/>
                </a:cubicBezTo>
                <a:cubicBezTo>
                  <a:pt x="362" y="499"/>
                  <a:pt x="354" y="573"/>
                  <a:pt x="353" y="624"/>
                </a:cubicBezTo>
                <a:cubicBezTo>
                  <a:pt x="352" y="675"/>
                  <a:pt x="353" y="719"/>
                  <a:pt x="353" y="764"/>
                </a:cubicBezTo>
                <a:cubicBezTo>
                  <a:pt x="353" y="809"/>
                  <a:pt x="350" y="848"/>
                  <a:pt x="353" y="894"/>
                </a:cubicBezTo>
                <a:cubicBezTo>
                  <a:pt x="356" y="940"/>
                  <a:pt x="366" y="1007"/>
                  <a:pt x="372" y="1042"/>
                </a:cubicBezTo>
                <a:cubicBezTo>
                  <a:pt x="378" y="1077"/>
                  <a:pt x="387" y="1075"/>
                  <a:pt x="390" y="1107"/>
                </a:cubicBezTo>
                <a:cubicBezTo>
                  <a:pt x="393" y="1139"/>
                  <a:pt x="390" y="1187"/>
                  <a:pt x="390" y="1237"/>
                </a:cubicBezTo>
                <a:cubicBezTo>
                  <a:pt x="390" y="1287"/>
                  <a:pt x="388" y="1366"/>
                  <a:pt x="390" y="1405"/>
                </a:cubicBezTo>
                <a:cubicBezTo>
                  <a:pt x="392" y="1444"/>
                  <a:pt x="395" y="1422"/>
                  <a:pt x="400" y="1470"/>
                </a:cubicBezTo>
                <a:cubicBezTo>
                  <a:pt x="405" y="1518"/>
                  <a:pt x="430" y="1641"/>
                  <a:pt x="418" y="1693"/>
                </a:cubicBezTo>
                <a:cubicBezTo>
                  <a:pt x="406" y="1745"/>
                  <a:pt x="360" y="1764"/>
                  <a:pt x="325" y="1786"/>
                </a:cubicBezTo>
                <a:cubicBezTo>
                  <a:pt x="290" y="1808"/>
                  <a:pt x="244" y="1825"/>
                  <a:pt x="205" y="1823"/>
                </a:cubicBezTo>
                <a:cubicBezTo>
                  <a:pt x="166" y="1821"/>
                  <a:pt x="110" y="1813"/>
                  <a:pt x="93" y="1776"/>
                </a:cubicBezTo>
                <a:cubicBezTo>
                  <a:pt x="76" y="1739"/>
                  <a:pt x="110" y="1699"/>
                  <a:pt x="102" y="1600"/>
                </a:cubicBezTo>
                <a:cubicBezTo>
                  <a:pt x="94" y="1501"/>
                  <a:pt x="58" y="1304"/>
                  <a:pt x="47" y="1182"/>
                </a:cubicBezTo>
                <a:cubicBezTo>
                  <a:pt x="36" y="1060"/>
                  <a:pt x="43" y="968"/>
                  <a:pt x="37" y="866"/>
                </a:cubicBezTo>
                <a:cubicBezTo>
                  <a:pt x="31" y="764"/>
                  <a:pt x="10" y="654"/>
                  <a:pt x="9" y="569"/>
                </a:cubicBezTo>
                <a:cubicBezTo>
                  <a:pt x="8" y="484"/>
                  <a:pt x="25" y="411"/>
                  <a:pt x="28" y="355"/>
                </a:cubicBezTo>
                <a:cubicBezTo>
                  <a:pt x="31" y="299"/>
                  <a:pt x="28" y="274"/>
                  <a:pt x="28" y="234"/>
                </a:cubicBezTo>
                <a:cubicBezTo>
                  <a:pt x="28" y="194"/>
                  <a:pt x="28" y="147"/>
                  <a:pt x="28" y="113"/>
                </a:cubicBezTo>
                <a:cubicBezTo>
                  <a:pt x="28" y="79"/>
                  <a:pt x="0" y="48"/>
                  <a:pt x="28" y="30"/>
                </a:cubicBezTo>
                <a:cubicBezTo>
                  <a:pt x="56" y="12"/>
                  <a:pt x="155" y="4"/>
                  <a:pt x="195" y="2"/>
                </a:cubicBezTo>
                <a:cubicBezTo>
                  <a:pt x="235" y="0"/>
                  <a:pt x="250" y="3"/>
                  <a:pt x="270" y="20"/>
                </a:cubicBezTo>
                <a:cubicBezTo>
                  <a:pt x="290" y="37"/>
                  <a:pt x="305" y="78"/>
                  <a:pt x="316" y="104"/>
                </a:cubicBezTo>
                <a:cubicBezTo>
                  <a:pt x="327" y="130"/>
                  <a:pt x="338" y="180"/>
                  <a:pt x="344" y="225"/>
                </a:cubicBezTo>
                <a:close/>
              </a:path>
            </a:pathLst>
          </a:custGeom>
          <a:solidFill>
            <a:schemeClr val="tx2"/>
          </a:solidFill>
          <a:ln w="12700" cap="flat" cmpd="sng">
            <a:solidFill>
              <a:schemeClr val="tx1"/>
            </a:solidFill>
            <a:prstDash val="solid"/>
            <a:round/>
            <a:headEnd type="none" w="sm" len="sm"/>
            <a:tailEnd type="none" w="sm" len="sm"/>
          </a:ln>
        </p:spPr>
        <p:txBody>
          <a:bodyPr/>
          <a:lstStyle/>
          <a:p>
            <a:endParaRPr lang="cs-CZ"/>
          </a:p>
        </p:txBody>
      </p:sp>
      <p:sp>
        <p:nvSpPr>
          <p:cNvPr id="29701" name="Text Box 5"/>
          <p:cNvSpPr txBox="1">
            <a:spLocks noChangeArrowheads="1"/>
          </p:cNvSpPr>
          <p:nvPr/>
        </p:nvSpPr>
        <p:spPr bwMode="auto">
          <a:xfrm>
            <a:off x="7910513" y="2763838"/>
            <a:ext cx="2881312" cy="1816100"/>
          </a:xfrm>
          <a:prstGeom prst="rect">
            <a:avLst/>
          </a:prstGeom>
          <a:noFill/>
          <a:ln w="9525">
            <a:noFill/>
            <a:miter lim="800000"/>
            <a:headEnd/>
            <a:tailEnd/>
          </a:ln>
        </p:spPr>
        <p:txBody>
          <a:bodyPr wrap="none">
            <a:spAutoFit/>
          </a:bodyPr>
          <a:lstStyle/>
          <a:p>
            <a:r>
              <a:rPr lang="cs-CZ" altLang="cs-CZ" sz="2800" b="1" i="1">
                <a:latin typeface="Arial CE" pitchFamily="34" charset="0"/>
              </a:rPr>
              <a:t>lobus ant.</a:t>
            </a:r>
          </a:p>
          <a:p>
            <a:r>
              <a:rPr lang="cs-CZ" altLang="cs-CZ" sz="2800" b="1" i="1">
                <a:latin typeface="Arial CE" pitchFamily="34" charset="0"/>
              </a:rPr>
              <a:t>lobus med.</a:t>
            </a:r>
          </a:p>
          <a:p>
            <a:r>
              <a:rPr lang="cs-CZ" altLang="cs-CZ" sz="2800" b="1" i="1">
                <a:latin typeface="Arial CE" pitchFamily="34" charset="0"/>
              </a:rPr>
              <a:t>lobus post</a:t>
            </a:r>
          </a:p>
          <a:p>
            <a:r>
              <a:rPr lang="cs-CZ" altLang="cs-CZ" sz="2800" b="1" i="1">
                <a:latin typeface="Arial CE" pitchFamily="34" charset="0"/>
              </a:rPr>
              <a:t>pars nodulofoc.</a:t>
            </a:r>
          </a:p>
        </p:txBody>
      </p:sp>
      <p:sp>
        <p:nvSpPr>
          <p:cNvPr id="29702" name="Line 6"/>
          <p:cNvSpPr>
            <a:spLocks noChangeShapeType="1"/>
          </p:cNvSpPr>
          <p:nvPr/>
        </p:nvSpPr>
        <p:spPr bwMode="auto">
          <a:xfrm flipH="1" flipV="1">
            <a:off x="6719888" y="2522538"/>
            <a:ext cx="1179512" cy="515937"/>
          </a:xfrm>
          <a:prstGeom prst="line">
            <a:avLst/>
          </a:prstGeom>
          <a:noFill/>
          <a:ln w="38100">
            <a:solidFill>
              <a:schemeClr val="tx1"/>
            </a:solidFill>
            <a:round/>
            <a:headEnd type="none" w="sm" len="sm"/>
            <a:tailEnd type="triangle" w="sm" len="sm"/>
          </a:ln>
        </p:spPr>
        <p:txBody>
          <a:bodyPr/>
          <a:lstStyle/>
          <a:p>
            <a:endParaRPr lang="cs-CZ"/>
          </a:p>
        </p:txBody>
      </p:sp>
      <p:sp>
        <p:nvSpPr>
          <p:cNvPr id="29703" name="Line 7"/>
          <p:cNvSpPr>
            <a:spLocks noChangeShapeType="1"/>
          </p:cNvSpPr>
          <p:nvPr/>
        </p:nvSpPr>
        <p:spPr bwMode="auto">
          <a:xfrm flipH="1">
            <a:off x="6926263" y="3509963"/>
            <a:ext cx="1031875" cy="0"/>
          </a:xfrm>
          <a:prstGeom prst="line">
            <a:avLst/>
          </a:prstGeom>
          <a:noFill/>
          <a:ln w="38100">
            <a:solidFill>
              <a:schemeClr val="tx1"/>
            </a:solidFill>
            <a:round/>
            <a:headEnd type="none" w="sm" len="sm"/>
            <a:tailEnd type="triangle" w="sm" len="sm"/>
          </a:ln>
        </p:spPr>
        <p:txBody>
          <a:bodyPr/>
          <a:lstStyle/>
          <a:p>
            <a:endParaRPr lang="cs-CZ"/>
          </a:p>
        </p:txBody>
      </p:sp>
      <p:sp>
        <p:nvSpPr>
          <p:cNvPr id="29704" name="Line 8"/>
          <p:cNvSpPr>
            <a:spLocks noChangeShapeType="1"/>
          </p:cNvSpPr>
          <p:nvPr/>
        </p:nvSpPr>
        <p:spPr bwMode="auto">
          <a:xfrm flipH="1">
            <a:off x="6453188" y="3922713"/>
            <a:ext cx="1446212" cy="427037"/>
          </a:xfrm>
          <a:prstGeom prst="line">
            <a:avLst/>
          </a:prstGeom>
          <a:noFill/>
          <a:ln w="38100">
            <a:solidFill>
              <a:schemeClr val="tx1"/>
            </a:solidFill>
            <a:round/>
            <a:headEnd type="none" w="sm" len="sm"/>
            <a:tailEnd type="triangle" w="sm" len="sm"/>
          </a:ln>
        </p:spPr>
        <p:txBody>
          <a:bodyPr/>
          <a:lstStyle/>
          <a:p>
            <a:endParaRPr lang="cs-CZ"/>
          </a:p>
        </p:txBody>
      </p:sp>
      <p:sp>
        <p:nvSpPr>
          <p:cNvPr id="29705" name="Line 9"/>
          <p:cNvSpPr>
            <a:spLocks noChangeShapeType="1"/>
          </p:cNvSpPr>
          <p:nvPr/>
        </p:nvSpPr>
        <p:spPr bwMode="auto">
          <a:xfrm flipH="1">
            <a:off x="5672138" y="4321175"/>
            <a:ext cx="2227262" cy="590550"/>
          </a:xfrm>
          <a:prstGeom prst="line">
            <a:avLst/>
          </a:prstGeom>
          <a:noFill/>
          <a:ln w="38100">
            <a:solidFill>
              <a:schemeClr val="tx1"/>
            </a:solidFill>
            <a:round/>
            <a:headEnd type="none" w="sm" len="sm"/>
            <a:tailEnd type="triangle" w="sm" len="sm"/>
          </a:ln>
        </p:spPr>
        <p:txBody>
          <a:bodyPr/>
          <a:lstStyle/>
          <a:p>
            <a:endParaRPr lang="cs-CZ"/>
          </a:p>
        </p:txBody>
      </p:sp>
      <p:sp>
        <p:nvSpPr>
          <p:cNvPr id="29706" name="Text Box 10"/>
          <p:cNvSpPr txBox="1">
            <a:spLocks noChangeArrowheads="1"/>
          </p:cNvSpPr>
          <p:nvPr/>
        </p:nvSpPr>
        <p:spPr bwMode="auto">
          <a:xfrm>
            <a:off x="1244600" y="3044825"/>
            <a:ext cx="3427413" cy="1800225"/>
          </a:xfrm>
          <a:prstGeom prst="rect">
            <a:avLst/>
          </a:prstGeom>
          <a:noFill/>
          <a:ln w="9525">
            <a:noFill/>
            <a:miter lim="800000"/>
            <a:headEnd/>
            <a:tailEnd/>
          </a:ln>
        </p:spPr>
        <p:txBody>
          <a:bodyPr wrap="none">
            <a:spAutoFit/>
          </a:bodyPr>
          <a:lstStyle/>
          <a:p>
            <a:r>
              <a:rPr lang="cs-CZ" altLang="cs-CZ" sz="2800" b="1" i="1">
                <a:latin typeface="Arial CE" pitchFamily="34" charset="0"/>
              </a:rPr>
              <a:t>most</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prodloužená mícha</a:t>
            </a:r>
          </a:p>
        </p:txBody>
      </p:sp>
      <p:sp>
        <p:nvSpPr>
          <p:cNvPr id="29707" name="Line 11"/>
          <p:cNvSpPr>
            <a:spLocks noChangeShapeType="1"/>
          </p:cNvSpPr>
          <p:nvPr/>
        </p:nvSpPr>
        <p:spPr bwMode="auto">
          <a:xfrm>
            <a:off x="2279650" y="3317875"/>
            <a:ext cx="2714625" cy="133350"/>
          </a:xfrm>
          <a:prstGeom prst="line">
            <a:avLst/>
          </a:prstGeom>
          <a:noFill/>
          <a:ln w="38100">
            <a:solidFill>
              <a:srgbClr val="800000"/>
            </a:solidFill>
            <a:round/>
            <a:headEnd type="none" w="sm" len="sm"/>
            <a:tailEnd type="triangle" w="sm" len="sm"/>
          </a:ln>
        </p:spPr>
        <p:txBody>
          <a:bodyPr/>
          <a:lstStyle/>
          <a:p>
            <a:endParaRPr lang="cs-CZ"/>
          </a:p>
        </p:txBody>
      </p:sp>
      <p:sp>
        <p:nvSpPr>
          <p:cNvPr id="29708" name="Line 12"/>
          <p:cNvSpPr>
            <a:spLocks noChangeShapeType="1"/>
          </p:cNvSpPr>
          <p:nvPr/>
        </p:nvSpPr>
        <p:spPr bwMode="auto">
          <a:xfrm>
            <a:off x="4683125" y="4645025"/>
            <a:ext cx="325438" cy="0"/>
          </a:xfrm>
          <a:prstGeom prst="line">
            <a:avLst/>
          </a:prstGeom>
          <a:noFill/>
          <a:ln w="38100">
            <a:solidFill>
              <a:srgbClr val="800000"/>
            </a:solidFill>
            <a:round/>
            <a:headEnd type="none" w="sm" len="sm"/>
            <a:tailEnd type="triangle" w="sm" len="sm"/>
          </a:ln>
        </p:spPr>
        <p:txBody>
          <a:bodyPr/>
          <a:lstStyle/>
          <a:p>
            <a:endParaRPr lang="cs-CZ"/>
          </a:p>
        </p:txBody>
      </p:sp>
      <p:sp>
        <p:nvSpPr>
          <p:cNvPr id="29709" name="Text Box 13"/>
          <p:cNvSpPr txBox="1">
            <a:spLocks noChangeArrowheads="1"/>
          </p:cNvSpPr>
          <p:nvPr/>
        </p:nvSpPr>
        <p:spPr bwMode="auto">
          <a:xfrm>
            <a:off x="5580063" y="5507038"/>
            <a:ext cx="4041775" cy="523875"/>
          </a:xfrm>
          <a:prstGeom prst="rect">
            <a:avLst/>
          </a:prstGeom>
          <a:noFill/>
          <a:ln w="9525">
            <a:noFill/>
            <a:miter lim="800000"/>
            <a:headEnd/>
            <a:tailEnd/>
          </a:ln>
        </p:spPr>
        <p:txBody>
          <a:bodyPr wrap="none">
            <a:spAutoFit/>
          </a:bodyPr>
          <a:lstStyle/>
          <a:p>
            <a:r>
              <a:rPr lang="cs-CZ" altLang="cs-CZ" sz="2800" b="1" i="1">
                <a:latin typeface="Arial CE" pitchFamily="34" charset="0"/>
              </a:rPr>
              <a:t>mostomozečkový úhel</a:t>
            </a:r>
          </a:p>
        </p:txBody>
      </p:sp>
      <p:sp>
        <p:nvSpPr>
          <p:cNvPr id="29710" name="Line 14"/>
          <p:cNvSpPr>
            <a:spLocks noChangeShapeType="1"/>
          </p:cNvSpPr>
          <p:nvPr/>
        </p:nvSpPr>
        <p:spPr bwMode="auto">
          <a:xfrm flipH="1" flipV="1">
            <a:off x="5303838" y="4056063"/>
            <a:ext cx="234950" cy="1725612"/>
          </a:xfrm>
          <a:prstGeom prst="line">
            <a:avLst/>
          </a:prstGeom>
          <a:noFill/>
          <a:ln w="38100">
            <a:solidFill>
              <a:schemeClr val="hlink"/>
            </a:solidFill>
            <a:round/>
            <a:headEnd type="none" w="sm" len="sm"/>
            <a:tailEnd type="triangle" w="sm" len="sm"/>
          </a:ln>
        </p:spPr>
        <p:txBody>
          <a:bodyPr/>
          <a:lstStyle/>
          <a:p>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r>
              <a:rPr lang="cs-CZ" dirty="0"/>
              <a:t>zajišťuje koordinaci pohybů (jemných, přesných, rychlých) a udržování rovnováhy. Jeho činnost je podvědomá. Na rozdíl od hemisfér předního mozku kontrolují hemisféry mozečku stejnolehlou část těla (levá levou a pravá pravou). Svou modulační činností navíc ovlivňuje i poznávací funkce (např. zpracování vizuálních (zrakových) informací, myšlení) a řeč.</a:t>
            </a:r>
          </a:p>
          <a:p>
            <a:endParaRPr lang="cs-CZ" dirty="0"/>
          </a:p>
        </p:txBody>
      </p:sp>
    </p:spTree>
    <p:extLst>
      <p:ext uri="{BB962C8B-B14F-4D97-AF65-F5344CB8AC3E}">
        <p14:creationId xmlns:p14="http://schemas.microsoft.com/office/powerpoint/2010/main" val="32440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712045" y="864460"/>
            <a:ext cx="8650249" cy="5849806"/>
          </a:xfrm>
          <a:prstGeom prst="rect">
            <a:avLst/>
          </a:prstGeom>
        </p:spPr>
      </p:pic>
      <p:sp>
        <p:nvSpPr>
          <p:cNvPr id="4" name="Obdélník 3"/>
          <p:cNvSpPr/>
          <p:nvPr/>
        </p:nvSpPr>
        <p:spPr>
          <a:xfrm>
            <a:off x="5815914" y="6501367"/>
            <a:ext cx="6540843" cy="230832"/>
          </a:xfrm>
          <a:prstGeom prst="rect">
            <a:avLst/>
          </a:prstGeom>
        </p:spPr>
        <p:txBody>
          <a:bodyPr wrap="square">
            <a:spAutoFit/>
          </a:bodyPr>
          <a:lstStyle/>
          <a:p>
            <a:r>
              <a:rPr lang="cs-CZ" sz="900" dirty="0">
                <a:latin typeface="Calibri" panose="020F0502020204030204" pitchFamily="34" charset="0"/>
              </a:rPr>
              <a:t>https://userscontent2.emaze.com/images/be175f0a-afae-4d7c-944c-f6376cf09fba/60c3e8a3-a6b9-4a3d-943d-1841136a9ccf.png </a:t>
            </a:r>
            <a:endParaRPr lang="cs-CZ" sz="900" dirty="0"/>
          </a:p>
        </p:txBody>
      </p:sp>
      <p:sp>
        <p:nvSpPr>
          <p:cNvPr id="5" name="Obdélník 4"/>
          <p:cNvSpPr/>
          <p:nvPr/>
        </p:nvSpPr>
        <p:spPr>
          <a:xfrm>
            <a:off x="3632887" y="160122"/>
            <a:ext cx="4420544" cy="584775"/>
          </a:xfrm>
          <a:prstGeom prst="rect">
            <a:avLst/>
          </a:prstGeom>
        </p:spPr>
        <p:txBody>
          <a:bodyPr wrap="square">
            <a:spAutoFit/>
          </a:bodyPr>
          <a:lstStyle/>
          <a:p>
            <a:r>
              <a:rPr lang="cs-CZ" sz="3200" b="1" dirty="0">
                <a:latin typeface="Calibri" panose="020F0502020204030204" pitchFamily="34" charset="0"/>
              </a:rPr>
              <a:t>Stavba nervové soustavy </a:t>
            </a:r>
            <a:endParaRPr lang="cs-CZ" sz="3200" dirty="0">
              <a:latin typeface="Calibri" panose="020F0502020204030204" pitchFamily="34" charset="0"/>
            </a:endParaRPr>
          </a:p>
        </p:txBody>
      </p:sp>
    </p:spTree>
    <p:extLst>
      <p:ext uri="{BB962C8B-B14F-4D97-AF65-F5344CB8AC3E}">
        <p14:creationId xmlns:p14="http://schemas.microsoft.com/office/powerpoint/2010/main" val="136732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cs-CZ" altLang="cs-CZ"/>
              <a:t>Mozeček - funkce</a:t>
            </a:r>
          </a:p>
        </p:txBody>
      </p:sp>
      <p:sp>
        <p:nvSpPr>
          <p:cNvPr id="30723" name="Text Box 5"/>
          <p:cNvSpPr txBox="1">
            <a:spLocks noChangeArrowheads="1"/>
          </p:cNvSpPr>
          <p:nvPr/>
        </p:nvSpPr>
        <p:spPr bwMode="auto">
          <a:xfrm>
            <a:off x="2187575" y="2543175"/>
            <a:ext cx="6554788" cy="3935413"/>
          </a:xfrm>
          <a:prstGeom prst="rect">
            <a:avLst/>
          </a:prstGeom>
          <a:noFill/>
          <a:ln w="9525">
            <a:noFill/>
            <a:miter lim="800000"/>
            <a:headEnd/>
            <a:tailEnd/>
          </a:ln>
        </p:spPr>
        <p:txBody>
          <a:bodyPr wrap="none">
            <a:spAutoFit/>
          </a:bodyPr>
          <a:lstStyle/>
          <a:p>
            <a:r>
              <a:rPr lang="cs-CZ" altLang="cs-CZ" sz="2800" b="1" i="1">
                <a:latin typeface="Arial CE" pitchFamily="34" charset="0"/>
              </a:rPr>
              <a:t>Cílená motorika</a:t>
            </a:r>
          </a:p>
          <a:p>
            <a:r>
              <a:rPr lang="cs-CZ" altLang="cs-CZ" sz="2800" b="1" i="1">
                <a:latin typeface="Arial CE" pitchFamily="34" charset="0"/>
              </a:rPr>
              <a:t>Udržování základního svalového tonu</a:t>
            </a:r>
          </a:p>
          <a:p>
            <a:r>
              <a:rPr lang="cs-CZ" altLang="cs-CZ" sz="2800" b="1" i="1">
                <a:latin typeface="Arial CE" pitchFamily="34" charset="0"/>
              </a:rPr>
              <a:t>Udržování rovnováhy</a:t>
            </a:r>
          </a:p>
          <a:p>
            <a:endParaRPr lang="cs-CZ" altLang="cs-CZ" sz="2800" b="1" i="1">
              <a:latin typeface="Arial CE" pitchFamily="34" charset="0"/>
            </a:endParaRPr>
          </a:p>
          <a:p>
            <a:r>
              <a:rPr lang="cs-CZ" altLang="cs-CZ" sz="2800" b="1" i="1">
                <a:latin typeface="Arial CE" pitchFamily="34" charset="0"/>
              </a:rPr>
              <a:t>Koordinace</a:t>
            </a:r>
          </a:p>
          <a:p>
            <a:r>
              <a:rPr lang="cs-CZ" altLang="cs-CZ" sz="2800" b="1" i="1">
                <a:latin typeface="Arial CE" pitchFamily="34" charset="0"/>
              </a:rPr>
              <a:t>Korektura reflexů</a:t>
            </a:r>
          </a:p>
          <a:p>
            <a:r>
              <a:rPr lang="cs-CZ" altLang="cs-CZ" sz="2800" b="1" i="1">
                <a:latin typeface="Arial CE" pitchFamily="34" charset="0"/>
              </a:rPr>
              <a:t>Sensomotorická paměť</a:t>
            </a:r>
          </a:p>
          <a:p>
            <a:r>
              <a:rPr lang="cs-CZ" altLang="cs-CZ" sz="2800" b="1" i="1">
                <a:latin typeface="Arial CE" pitchFamily="34" charset="0"/>
              </a:rPr>
              <a:t>Svalová pamětˇ</a:t>
            </a:r>
          </a:p>
          <a:p>
            <a:endParaRPr lang="cs-CZ" altLang="cs-CZ" sz="2800" b="1" i="1">
              <a:latin typeface="Arial CE"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a:t>Mozeček - poruchy</a:t>
            </a:r>
          </a:p>
        </p:txBody>
      </p:sp>
      <p:sp>
        <p:nvSpPr>
          <p:cNvPr id="31747" name="Text Box 3"/>
          <p:cNvSpPr txBox="1">
            <a:spLocks noChangeArrowheads="1"/>
          </p:cNvSpPr>
          <p:nvPr/>
        </p:nvSpPr>
        <p:spPr bwMode="auto">
          <a:xfrm>
            <a:off x="2187575" y="2543175"/>
            <a:ext cx="6119813" cy="3935413"/>
          </a:xfrm>
          <a:prstGeom prst="rect">
            <a:avLst/>
          </a:prstGeom>
          <a:noFill/>
          <a:ln w="9525">
            <a:noFill/>
            <a:miter lim="800000"/>
            <a:headEnd/>
            <a:tailEnd/>
          </a:ln>
        </p:spPr>
        <p:txBody>
          <a:bodyPr wrap="none">
            <a:spAutoFit/>
          </a:bodyPr>
          <a:lstStyle/>
          <a:p>
            <a:endParaRPr lang="cs-CZ" altLang="cs-CZ" sz="2800" b="1" i="1">
              <a:latin typeface="Arial CE" pitchFamily="34" charset="0"/>
            </a:endParaRPr>
          </a:p>
          <a:p>
            <a:r>
              <a:rPr lang="cs-CZ" altLang="cs-CZ" sz="2800" b="1" i="1">
                <a:latin typeface="Arial CE" pitchFamily="34" charset="0"/>
              </a:rPr>
              <a:t>Chůze o široké základně</a:t>
            </a:r>
          </a:p>
          <a:p>
            <a:r>
              <a:rPr lang="cs-CZ" altLang="cs-CZ" sz="2800" b="1" i="1">
                <a:latin typeface="Arial CE" pitchFamily="34" charset="0"/>
              </a:rPr>
              <a:t>Intenční třes</a:t>
            </a:r>
          </a:p>
          <a:p>
            <a:r>
              <a:rPr lang="cs-CZ" altLang="cs-CZ" sz="2800" b="1" i="1">
                <a:latin typeface="Arial CE" pitchFamily="34" charset="0"/>
              </a:rPr>
              <a:t>Dysmetrie</a:t>
            </a:r>
          </a:p>
          <a:p>
            <a:r>
              <a:rPr lang="cs-CZ" altLang="cs-CZ" sz="2800" b="1" i="1">
                <a:latin typeface="Arial CE" pitchFamily="34" charset="0"/>
              </a:rPr>
              <a:t>Dysartrie</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Procesy v mostomozečkovém úhlu</a:t>
            </a:r>
          </a:p>
          <a:p>
            <a:endParaRPr lang="cs-CZ" altLang="cs-CZ" sz="2800" b="1" i="1">
              <a:latin typeface="Arial CE"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a:solidFill>
                  <a:srgbClr val="7030A0"/>
                </a:solidFill>
                <a:latin typeface="Bangkok CE" charset="-18"/>
              </a:rPr>
              <a:t>FUNKCE MOZKOVÉ KŮRY</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5" y="2074375"/>
            <a:ext cx="8991600" cy="2717800"/>
          </a:xfrm>
        </p:spPr>
        <p:txBody>
          <a:bodyPr/>
          <a:lstStyle/>
          <a:p>
            <a:endParaRPr lang="cs-CZ" dirty="0"/>
          </a:p>
          <a:p>
            <a:r>
              <a:rPr lang="cs-CZ" dirty="0"/>
              <a:t>povrch koncového mozku (</a:t>
            </a:r>
            <a:r>
              <a:rPr lang="cs-CZ" dirty="0" err="1"/>
              <a:t>telencephala</a:t>
            </a:r>
            <a:r>
              <a:rPr lang="cs-CZ" dirty="0"/>
              <a:t>) kryjící bílou hmotu hemisfér. Jsou zde uloženy především těla neuronů CNS</a:t>
            </a:r>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304447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na </a:t>
            </a:r>
            <a:r>
              <a:rPr lang="cs-CZ" i="1" dirty="0" err="1"/>
              <a:t>paleocortex</a:t>
            </a:r>
            <a:r>
              <a:rPr lang="cs-CZ" dirty="0"/>
              <a:t>, </a:t>
            </a:r>
            <a:r>
              <a:rPr lang="cs-CZ" i="1" dirty="0" err="1"/>
              <a:t>archicortex</a:t>
            </a:r>
            <a:r>
              <a:rPr lang="cs-CZ" i="1" dirty="0"/>
              <a:t> </a:t>
            </a:r>
            <a:r>
              <a:rPr lang="cs-CZ" dirty="0"/>
              <a:t>a </a:t>
            </a:r>
            <a:r>
              <a:rPr lang="cs-CZ" i="1" dirty="0" err="1"/>
              <a:t>neocortex</a:t>
            </a:r>
            <a:r>
              <a:rPr lang="cs-CZ" dirty="0"/>
              <a:t>.</a:t>
            </a:r>
          </a:p>
          <a:p>
            <a:pPr marL="0" indent="0">
              <a:buNone/>
            </a:pPr>
            <a:r>
              <a:rPr lang="cs-CZ" i="1" dirty="0" err="1"/>
              <a:t>Allocortex</a:t>
            </a:r>
            <a:r>
              <a:rPr lang="cs-CZ" i="1" dirty="0"/>
              <a:t> </a:t>
            </a:r>
            <a:r>
              <a:rPr lang="cs-CZ" dirty="0"/>
              <a:t>je 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a:t>Paleocortex</a:t>
            </a:r>
            <a:r>
              <a:rPr lang="cs-CZ" b="1" dirty="0"/>
              <a:t> </a:t>
            </a:r>
            <a:r>
              <a:rPr lang="cs-CZ" dirty="0"/>
              <a:t>se nachází ve funkční korové oblasti pro čich. </a:t>
            </a:r>
          </a:p>
          <a:p>
            <a:pPr marL="0" indent="0">
              <a:buNone/>
            </a:pPr>
            <a:r>
              <a:rPr lang="cs-CZ" b="1" dirty="0" err="1"/>
              <a:t>Archicortex</a:t>
            </a:r>
            <a:r>
              <a:rPr lang="cs-CZ" dirty="0" err="1"/>
              <a:t>je</a:t>
            </a:r>
            <a:r>
              <a:rPr lang="cs-CZ" dirty="0"/>
              <a:t> uložen v hloubce temporálního laloku a na jeho dolním okraji, kam migroval během vývoje z původního uložení na mediální ploše hemisféry. Funkčně je zapojen do limbického systému. </a:t>
            </a:r>
          </a:p>
          <a:p>
            <a:pPr marL="0" indent="0">
              <a:buNone/>
            </a:pPr>
            <a:r>
              <a:rPr lang="cs-CZ" b="1" dirty="0" err="1"/>
              <a:t>Neocortex</a:t>
            </a:r>
            <a:r>
              <a:rPr lang="cs-CZ" b="1" dirty="0"/>
              <a:t> </a:t>
            </a:r>
            <a:r>
              <a:rPr lang="cs-CZ" dirty="0"/>
              <a:t>je 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4014789" y="1966913"/>
            <a:ext cx="5191125" cy="3155950"/>
          </a:xfrm>
          <a:custGeom>
            <a:avLst/>
            <a:gdLst>
              <a:gd name="T0" fmla="*/ 2147483646 w 3270"/>
              <a:gd name="T1" fmla="*/ 2147483646 h 1988"/>
              <a:gd name="T2" fmla="*/ 2147483646 w 3270"/>
              <a:gd name="T3" fmla="*/ 2147483646 h 1988"/>
              <a:gd name="T4" fmla="*/ 2147483646 w 3270"/>
              <a:gd name="T5" fmla="*/ 2147483646 h 1988"/>
              <a:gd name="T6" fmla="*/ 2147483646 w 3270"/>
              <a:gd name="T7" fmla="*/ 2147483646 h 1988"/>
              <a:gd name="T8" fmla="*/ 2147483646 w 3270"/>
              <a:gd name="T9" fmla="*/ 2147483646 h 1988"/>
              <a:gd name="T10" fmla="*/ 2147483646 w 3270"/>
              <a:gd name="T11" fmla="*/ 2147483646 h 1988"/>
              <a:gd name="T12" fmla="*/ 2147483646 w 3270"/>
              <a:gd name="T13" fmla="*/ 2147483646 h 1988"/>
              <a:gd name="T14" fmla="*/ 2147483646 w 3270"/>
              <a:gd name="T15" fmla="*/ 2147483646 h 1988"/>
              <a:gd name="T16" fmla="*/ 2147483646 w 3270"/>
              <a:gd name="T17" fmla="*/ 2147483646 h 1988"/>
              <a:gd name="T18" fmla="*/ 2147483646 w 3270"/>
              <a:gd name="T19" fmla="*/ 2147483646 h 1988"/>
              <a:gd name="T20" fmla="*/ 2147483646 w 3270"/>
              <a:gd name="T21" fmla="*/ 2147483646 h 1988"/>
              <a:gd name="T22" fmla="*/ 2147483646 w 3270"/>
              <a:gd name="T23" fmla="*/ 2147483646 h 1988"/>
              <a:gd name="T24" fmla="*/ 2147483646 w 3270"/>
              <a:gd name="T25" fmla="*/ 2147483646 h 1988"/>
              <a:gd name="T26" fmla="*/ 2147483646 w 3270"/>
              <a:gd name="T27" fmla="*/ 2147483646 h 1988"/>
              <a:gd name="T28" fmla="*/ 2147483646 w 3270"/>
              <a:gd name="T29" fmla="*/ 2147483646 h 1988"/>
              <a:gd name="T30" fmla="*/ 2147483646 w 3270"/>
              <a:gd name="T31" fmla="*/ 2147483646 h 1988"/>
              <a:gd name="T32" fmla="*/ 2147483646 w 3270"/>
              <a:gd name="T33" fmla="*/ 2147483646 h 1988"/>
              <a:gd name="T34" fmla="*/ 2147483646 w 3270"/>
              <a:gd name="T35" fmla="*/ 2147483646 h 1988"/>
              <a:gd name="T36" fmla="*/ 2147483646 w 3270"/>
              <a:gd name="T37" fmla="*/ 2147483646 h 19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70" h="1988">
                <a:moveTo>
                  <a:pt x="1687" y="1121"/>
                </a:moveTo>
                <a:cubicBezTo>
                  <a:pt x="1582" y="1109"/>
                  <a:pt x="1478" y="1098"/>
                  <a:pt x="1375" y="1145"/>
                </a:cubicBezTo>
                <a:cubicBezTo>
                  <a:pt x="1272" y="1192"/>
                  <a:pt x="1098" y="1285"/>
                  <a:pt x="1071" y="1401"/>
                </a:cubicBezTo>
                <a:cubicBezTo>
                  <a:pt x="1044" y="1517"/>
                  <a:pt x="1091" y="1752"/>
                  <a:pt x="1215" y="1841"/>
                </a:cubicBezTo>
                <a:cubicBezTo>
                  <a:pt x="1339" y="1930"/>
                  <a:pt x="1604" y="1918"/>
                  <a:pt x="1815" y="1937"/>
                </a:cubicBezTo>
                <a:cubicBezTo>
                  <a:pt x="2026" y="1956"/>
                  <a:pt x="2292" y="1988"/>
                  <a:pt x="2479" y="1953"/>
                </a:cubicBezTo>
                <a:cubicBezTo>
                  <a:pt x="2666" y="1918"/>
                  <a:pt x="2820" y="1814"/>
                  <a:pt x="2935" y="1729"/>
                </a:cubicBezTo>
                <a:cubicBezTo>
                  <a:pt x="3050" y="1644"/>
                  <a:pt x="3122" y="1585"/>
                  <a:pt x="3167" y="1441"/>
                </a:cubicBezTo>
                <a:cubicBezTo>
                  <a:pt x="3212" y="1297"/>
                  <a:pt x="3270" y="1044"/>
                  <a:pt x="3207" y="865"/>
                </a:cubicBezTo>
                <a:cubicBezTo>
                  <a:pt x="3144" y="686"/>
                  <a:pt x="2960" y="500"/>
                  <a:pt x="2791" y="369"/>
                </a:cubicBezTo>
                <a:cubicBezTo>
                  <a:pt x="2622" y="238"/>
                  <a:pt x="2384" y="136"/>
                  <a:pt x="2191" y="81"/>
                </a:cubicBezTo>
                <a:cubicBezTo>
                  <a:pt x="1998" y="26"/>
                  <a:pt x="1879" y="50"/>
                  <a:pt x="1631" y="41"/>
                </a:cubicBezTo>
                <a:cubicBezTo>
                  <a:pt x="1383" y="32"/>
                  <a:pt x="934" y="0"/>
                  <a:pt x="703" y="25"/>
                </a:cubicBezTo>
                <a:cubicBezTo>
                  <a:pt x="472" y="50"/>
                  <a:pt x="355" y="110"/>
                  <a:pt x="247" y="193"/>
                </a:cubicBezTo>
                <a:cubicBezTo>
                  <a:pt x="139" y="276"/>
                  <a:pt x="84" y="393"/>
                  <a:pt x="55" y="521"/>
                </a:cubicBezTo>
                <a:cubicBezTo>
                  <a:pt x="26" y="649"/>
                  <a:pt x="0" y="834"/>
                  <a:pt x="71" y="961"/>
                </a:cubicBezTo>
                <a:cubicBezTo>
                  <a:pt x="142" y="1088"/>
                  <a:pt x="331" y="1214"/>
                  <a:pt x="479" y="1281"/>
                </a:cubicBezTo>
                <a:cubicBezTo>
                  <a:pt x="627" y="1348"/>
                  <a:pt x="859" y="1349"/>
                  <a:pt x="959" y="1361"/>
                </a:cubicBezTo>
                <a:cubicBezTo>
                  <a:pt x="1059" y="1373"/>
                  <a:pt x="1069" y="1363"/>
                  <a:pt x="1079" y="1353"/>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7" name="Freeform 3"/>
          <p:cNvSpPr>
            <a:spLocks/>
          </p:cNvSpPr>
          <p:nvPr/>
        </p:nvSpPr>
        <p:spPr bwMode="auto">
          <a:xfrm>
            <a:off x="6388100" y="2044700"/>
            <a:ext cx="304800" cy="1244600"/>
          </a:xfrm>
          <a:custGeom>
            <a:avLst/>
            <a:gdLst>
              <a:gd name="T0" fmla="*/ 2147483646 w 184"/>
              <a:gd name="T1" fmla="*/ 0 h 752"/>
              <a:gd name="T2" fmla="*/ 2147483646 w 184"/>
              <a:gd name="T3" fmla="*/ 2147483646 h 752"/>
              <a:gd name="T4" fmla="*/ 2147483646 w 184"/>
              <a:gd name="T5" fmla="*/ 2147483646 h 752"/>
              <a:gd name="T6" fmla="*/ 2147483646 w 184"/>
              <a:gd name="T7" fmla="*/ 2147483646 h 752"/>
              <a:gd name="T8" fmla="*/ 0 w 184"/>
              <a:gd name="T9" fmla="*/ 2147483646 h 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752">
                <a:moveTo>
                  <a:pt x="184" y="0"/>
                </a:moveTo>
                <a:cubicBezTo>
                  <a:pt x="169" y="18"/>
                  <a:pt x="155" y="37"/>
                  <a:pt x="136" y="96"/>
                </a:cubicBezTo>
                <a:cubicBezTo>
                  <a:pt x="117" y="155"/>
                  <a:pt x="88" y="272"/>
                  <a:pt x="72" y="352"/>
                </a:cubicBezTo>
                <a:cubicBezTo>
                  <a:pt x="56" y="432"/>
                  <a:pt x="52" y="509"/>
                  <a:pt x="40" y="576"/>
                </a:cubicBezTo>
                <a:cubicBezTo>
                  <a:pt x="28" y="643"/>
                  <a:pt x="14" y="697"/>
                  <a:pt x="0" y="752"/>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8" name="Text Box 4"/>
          <p:cNvSpPr>
            <a:spLocks noGrp="1" noChangeArrowheads="1"/>
          </p:cNvSpPr>
          <p:nvPr>
            <p:ph type="body" idx="1"/>
          </p:nvPr>
        </p:nvSpPr>
        <p:spPr>
          <a:noFill/>
          <a:effectLst/>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buClrTx/>
              <a:buSzTx/>
              <a:buFontTx/>
              <a:buNone/>
            </a:pPr>
            <a:r>
              <a:rPr lang="cs-CZ" altLang="cs-CZ" sz="2000" i="1">
                <a:solidFill>
                  <a:schemeClr val="hlink"/>
                </a:solidFill>
                <a:latin typeface="Arial CE" panose="020B0604020202020204" pitchFamily="34" charset="0"/>
              </a:rPr>
              <a:t>								</a:t>
            </a:r>
          </a:p>
          <a:p>
            <a:pPr eaLnBrk="1" hangingPunct="1">
              <a:spcBef>
                <a:spcPct val="0"/>
              </a:spcBef>
              <a:buClrTx/>
              <a:buSzTx/>
              <a:buFontTx/>
              <a:buNone/>
            </a:pPr>
            <a:r>
              <a:rPr lang="cs-CZ" altLang="cs-CZ" sz="2000" i="1">
                <a:solidFill>
                  <a:schemeClr val="hlink"/>
                </a:solidFill>
                <a:latin typeface="Arial CE" panose="020B0604020202020204" pitchFamily="34" charset="0"/>
              </a:rPr>
              <a:t>								</a:t>
            </a:r>
            <a:endParaRPr lang="cs-CZ" altLang="cs-CZ" sz="2400" i="1">
              <a:solidFill>
                <a:schemeClr val="hlink"/>
              </a:solidFill>
              <a:latin typeface="Arial CE" panose="020B0604020202020204" pitchFamily="34" charset="0"/>
            </a:endParaRPr>
          </a:p>
        </p:txBody>
      </p:sp>
      <p:sp>
        <p:nvSpPr>
          <p:cNvPr id="6149" name="Freeform 5"/>
          <p:cNvSpPr>
            <a:spLocks/>
          </p:cNvSpPr>
          <p:nvPr/>
        </p:nvSpPr>
        <p:spPr bwMode="auto">
          <a:xfrm>
            <a:off x="6102350" y="2019301"/>
            <a:ext cx="503238" cy="1757363"/>
          </a:xfrm>
          <a:custGeom>
            <a:avLst/>
            <a:gdLst>
              <a:gd name="T0" fmla="*/ 2147483646 w 317"/>
              <a:gd name="T1" fmla="*/ 2147483646 h 1107"/>
              <a:gd name="T2" fmla="*/ 2147483646 w 317"/>
              <a:gd name="T3" fmla="*/ 2147483646 h 1107"/>
              <a:gd name="T4" fmla="*/ 2147483646 w 317"/>
              <a:gd name="T5" fmla="*/ 2147483646 h 1107"/>
              <a:gd name="T6" fmla="*/ 2147483646 w 317"/>
              <a:gd name="T7" fmla="*/ 2147483646 h 1107"/>
              <a:gd name="T8" fmla="*/ 2147483646 w 317"/>
              <a:gd name="T9" fmla="*/ 2147483646 h 1107"/>
              <a:gd name="T10" fmla="*/ 2147483646 w 317"/>
              <a:gd name="T11" fmla="*/ 2147483646 h 1107"/>
              <a:gd name="T12" fmla="*/ 2147483646 w 317"/>
              <a:gd name="T13" fmla="*/ 2147483646 h 1107"/>
              <a:gd name="T14" fmla="*/ 2147483646 w 317"/>
              <a:gd name="T15" fmla="*/ 2147483646 h 1107"/>
              <a:gd name="T16" fmla="*/ 2147483646 w 317"/>
              <a:gd name="T17" fmla="*/ 2147483646 h 1107"/>
              <a:gd name="T18" fmla="*/ 2147483646 w 317"/>
              <a:gd name="T19" fmla="*/ 2147483646 h 1107"/>
              <a:gd name="T20" fmla="*/ 2147483646 w 317"/>
              <a:gd name="T21" fmla="*/ 2147483646 h 1107"/>
              <a:gd name="T22" fmla="*/ 2147483646 w 317"/>
              <a:gd name="T23" fmla="*/ 2147483646 h 1107"/>
              <a:gd name="T24" fmla="*/ 2147483646 w 317"/>
              <a:gd name="T25" fmla="*/ 2147483646 h 1107"/>
              <a:gd name="T26" fmla="*/ 2147483646 w 317"/>
              <a:gd name="T27" fmla="*/ 2147483646 h 1107"/>
              <a:gd name="T28" fmla="*/ 2147483646 w 317"/>
              <a:gd name="T29" fmla="*/ 2147483646 h 1107"/>
              <a:gd name="T30" fmla="*/ 2147483646 w 317"/>
              <a:gd name="T31" fmla="*/ 2147483646 h 1107"/>
              <a:gd name="T32" fmla="*/ 2147483646 w 317"/>
              <a:gd name="T33" fmla="*/ 2147483646 h 1107"/>
              <a:gd name="T34" fmla="*/ 2147483646 w 317"/>
              <a:gd name="T35" fmla="*/ 2147483646 h 1107"/>
              <a:gd name="T36" fmla="*/ 2147483646 w 317"/>
              <a:gd name="T37" fmla="*/ 2147483646 h 1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7" h="1107">
                <a:moveTo>
                  <a:pt x="196" y="8"/>
                </a:moveTo>
                <a:cubicBezTo>
                  <a:pt x="171" y="16"/>
                  <a:pt x="172" y="41"/>
                  <a:pt x="156" y="88"/>
                </a:cubicBezTo>
                <a:cubicBezTo>
                  <a:pt x="140" y="135"/>
                  <a:pt x="117" y="224"/>
                  <a:pt x="100" y="288"/>
                </a:cubicBezTo>
                <a:cubicBezTo>
                  <a:pt x="83" y="352"/>
                  <a:pt x="68" y="400"/>
                  <a:pt x="52" y="472"/>
                </a:cubicBezTo>
                <a:cubicBezTo>
                  <a:pt x="36" y="544"/>
                  <a:pt x="8" y="647"/>
                  <a:pt x="4" y="720"/>
                </a:cubicBezTo>
                <a:cubicBezTo>
                  <a:pt x="0" y="793"/>
                  <a:pt x="16" y="852"/>
                  <a:pt x="28" y="912"/>
                </a:cubicBezTo>
                <a:cubicBezTo>
                  <a:pt x="40" y="972"/>
                  <a:pt x="49" y="1053"/>
                  <a:pt x="76" y="1080"/>
                </a:cubicBezTo>
                <a:cubicBezTo>
                  <a:pt x="103" y="1107"/>
                  <a:pt x="169" y="1088"/>
                  <a:pt x="188" y="1072"/>
                </a:cubicBezTo>
                <a:cubicBezTo>
                  <a:pt x="207" y="1056"/>
                  <a:pt x="193" y="1023"/>
                  <a:pt x="188" y="984"/>
                </a:cubicBezTo>
                <a:cubicBezTo>
                  <a:pt x="183" y="945"/>
                  <a:pt x="160" y="879"/>
                  <a:pt x="156" y="840"/>
                </a:cubicBezTo>
                <a:cubicBezTo>
                  <a:pt x="152" y="801"/>
                  <a:pt x="159" y="788"/>
                  <a:pt x="164" y="752"/>
                </a:cubicBezTo>
                <a:cubicBezTo>
                  <a:pt x="169" y="716"/>
                  <a:pt x="179" y="668"/>
                  <a:pt x="188" y="624"/>
                </a:cubicBezTo>
                <a:cubicBezTo>
                  <a:pt x="197" y="580"/>
                  <a:pt x="215" y="528"/>
                  <a:pt x="220" y="488"/>
                </a:cubicBezTo>
                <a:cubicBezTo>
                  <a:pt x="225" y="448"/>
                  <a:pt x="216" y="416"/>
                  <a:pt x="220" y="384"/>
                </a:cubicBezTo>
                <a:cubicBezTo>
                  <a:pt x="224" y="352"/>
                  <a:pt x="235" y="327"/>
                  <a:pt x="244" y="296"/>
                </a:cubicBezTo>
                <a:cubicBezTo>
                  <a:pt x="253" y="265"/>
                  <a:pt x="269" y="231"/>
                  <a:pt x="276" y="200"/>
                </a:cubicBezTo>
                <a:cubicBezTo>
                  <a:pt x="283" y="169"/>
                  <a:pt x="279" y="139"/>
                  <a:pt x="284" y="112"/>
                </a:cubicBezTo>
                <a:cubicBezTo>
                  <a:pt x="289" y="85"/>
                  <a:pt x="317" y="56"/>
                  <a:pt x="308" y="40"/>
                </a:cubicBezTo>
                <a:cubicBezTo>
                  <a:pt x="299" y="24"/>
                  <a:pt x="221" y="0"/>
                  <a:pt x="196" y="8"/>
                </a:cubicBezTo>
                <a:close/>
              </a:path>
            </a:pathLst>
          </a:custGeom>
          <a:solidFill>
            <a:srgbClr val="CCECFF"/>
          </a:solidFill>
          <a:ln w="12700" cap="flat" cmpd="sng">
            <a:solidFill>
              <a:srgbClr val="CCEC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0" name="Freeform 6"/>
          <p:cNvSpPr>
            <a:spLocks/>
          </p:cNvSpPr>
          <p:nvPr/>
        </p:nvSpPr>
        <p:spPr bwMode="auto">
          <a:xfrm>
            <a:off x="6375401" y="3276600"/>
            <a:ext cx="100013" cy="444500"/>
          </a:xfrm>
          <a:custGeom>
            <a:avLst/>
            <a:gdLst>
              <a:gd name="T0" fmla="*/ 2147483646 w 63"/>
              <a:gd name="T1" fmla="*/ 0 h 280"/>
              <a:gd name="T2" fmla="*/ 2147483646 w 63"/>
              <a:gd name="T3" fmla="*/ 2147483646 h 280"/>
              <a:gd name="T4" fmla="*/ 2147483646 w 63"/>
              <a:gd name="T5" fmla="*/ 2147483646 h 280"/>
              <a:gd name="T6" fmla="*/ 2147483646 w 63"/>
              <a:gd name="T7" fmla="*/ 2147483646 h 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80">
                <a:moveTo>
                  <a:pt x="8" y="0"/>
                </a:moveTo>
                <a:cubicBezTo>
                  <a:pt x="4" y="17"/>
                  <a:pt x="0" y="35"/>
                  <a:pt x="8" y="72"/>
                </a:cubicBezTo>
                <a:cubicBezTo>
                  <a:pt x="16" y="109"/>
                  <a:pt x="49" y="189"/>
                  <a:pt x="56" y="224"/>
                </a:cubicBezTo>
                <a:cubicBezTo>
                  <a:pt x="63" y="259"/>
                  <a:pt x="49" y="272"/>
                  <a:pt x="48" y="280"/>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1" name="Text Box 7"/>
          <p:cNvSpPr txBox="1">
            <a:spLocks noChangeArrowheads="1"/>
          </p:cNvSpPr>
          <p:nvPr/>
        </p:nvSpPr>
        <p:spPr bwMode="auto">
          <a:xfrm>
            <a:off x="2257425" y="62547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6152" name="Text Box 8"/>
          <p:cNvSpPr txBox="1">
            <a:spLocks noChangeArrowheads="1"/>
          </p:cNvSpPr>
          <p:nvPr/>
        </p:nvSpPr>
        <p:spPr bwMode="auto">
          <a:xfrm>
            <a:off x="2105026" y="803276"/>
            <a:ext cx="3999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motorický kortex</a:t>
            </a:r>
          </a:p>
        </p:txBody>
      </p:sp>
      <p:sp>
        <p:nvSpPr>
          <p:cNvPr id="6153" name="Line 9"/>
          <p:cNvSpPr>
            <a:spLocks noChangeShapeType="1"/>
          </p:cNvSpPr>
          <p:nvPr/>
        </p:nvSpPr>
        <p:spPr bwMode="auto">
          <a:xfrm>
            <a:off x="5816600" y="1041400"/>
            <a:ext cx="584200" cy="901700"/>
          </a:xfrm>
          <a:prstGeom prst="line">
            <a:avLst/>
          </a:prstGeom>
          <a:noFill/>
          <a:ln w="38100">
            <a:solidFill>
              <a:srgbClr val="CCEC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4" name="Freeform 10"/>
          <p:cNvSpPr>
            <a:spLocks/>
          </p:cNvSpPr>
          <p:nvPr/>
        </p:nvSpPr>
        <p:spPr bwMode="auto">
          <a:xfrm>
            <a:off x="5684839" y="2540000"/>
            <a:ext cx="600075" cy="896938"/>
          </a:xfrm>
          <a:custGeom>
            <a:avLst/>
            <a:gdLst>
              <a:gd name="T0" fmla="*/ 2147483646 w 394"/>
              <a:gd name="T1" fmla="*/ 2147483646 h 445"/>
              <a:gd name="T2" fmla="*/ 2147483646 w 394"/>
              <a:gd name="T3" fmla="*/ 2147483646 h 445"/>
              <a:gd name="T4" fmla="*/ 2147483646 w 394"/>
              <a:gd name="T5" fmla="*/ 2147483646 h 445"/>
              <a:gd name="T6" fmla="*/ 2147483646 w 394"/>
              <a:gd name="T7" fmla="*/ 2147483646 h 445"/>
              <a:gd name="T8" fmla="*/ 2147483646 w 394"/>
              <a:gd name="T9" fmla="*/ 2147483646 h 445"/>
              <a:gd name="T10" fmla="*/ 2147483646 w 394"/>
              <a:gd name="T11" fmla="*/ 2147483646 h 445"/>
              <a:gd name="T12" fmla="*/ 2147483646 w 394"/>
              <a:gd name="T13" fmla="*/ 2147483646 h 445"/>
              <a:gd name="T14" fmla="*/ 2147483646 w 394"/>
              <a:gd name="T15" fmla="*/ 2147483646 h 445"/>
              <a:gd name="T16" fmla="*/ 2147483646 w 394"/>
              <a:gd name="T17" fmla="*/ 2147483646 h 445"/>
              <a:gd name="T18" fmla="*/ 2147483646 w 394"/>
              <a:gd name="T19" fmla="*/ 2147483646 h 445"/>
              <a:gd name="T20" fmla="*/ 2147483646 w 394"/>
              <a:gd name="T21" fmla="*/ 2147483646 h 445"/>
              <a:gd name="T22" fmla="*/ 2147483646 w 394"/>
              <a:gd name="T23" fmla="*/ 2147483646 h 445"/>
              <a:gd name="T24" fmla="*/ 2147483646 w 394"/>
              <a:gd name="T25" fmla="*/ 2147483646 h 445"/>
              <a:gd name="T26" fmla="*/ 2147483646 w 394"/>
              <a:gd name="T27" fmla="*/ 2147483646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445">
                <a:moveTo>
                  <a:pt x="387" y="136"/>
                </a:moveTo>
                <a:cubicBezTo>
                  <a:pt x="380" y="99"/>
                  <a:pt x="359" y="45"/>
                  <a:pt x="339" y="24"/>
                </a:cubicBezTo>
                <a:cubicBezTo>
                  <a:pt x="319" y="3"/>
                  <a:pt x="290" y="0"/>
                  <a:pt x="267" y="8"/>
                </a:cubicBezTo>
                <a:cubicBezTo>
                  <a:pt x="244" y="16"/>
                  <a:pt x="236" y="57"/>
                  <a:pt x="203" y="72"/>
                </a:cubicBezTo>
                <a:cubicBezTo>
                  <a:pt x="170" y="87"/>
                  <a:pt x="98" y="84"/>
                  <a:pt x="67" y="96"/>
                </a:cubicBezTo>
                <a:cubicBezTo>
                  <a:pt x="36" y="108"/>
                  <a:pt x="26" y="117"/>
                  <a:pt x="19" y="144"/>
                </a:cubicBezTo>
                <a:cubicBezTo>
                  <a:pt x="12" y="171"/>
                  <a:pt x="0" y="224"/>
                  <a:pt x="27" y="256"/>
                </a:cubicBezTo>
                <a:cubicBezTo>
                  <a:pt x="54" y="288"/>
                  <a:pt x="136" y="317"/>
                  <a:pt x="179" y="336"/>
                </a:cubicBezTo>
                <a:cubicBezTo>
                  <a:pt x="222" y="355"/>
                  <a:pt x="255" y="357"/>
                  <a:pt x="283" y="368"/>
                </a:cubicBezTo>
                <a:cubicBezTo>
                  <a:pt x="311" y="379"/>
                  <a:pt x="332" y="388"/>
                  <a:pt x="347" y="400"/>
                </a:cubicBezTo>
                <a:cubicBezTo>
                  <a:pt x="362" y="412"/>
                  <a:pt x="367" y="445"/>
                  <a:pt x="371" y="440"/>
                </a:cubicBezTo>
                <a:cubicBezTo>
                  <a:pt x="375" y="435"/>
                  <a:pt x="370" y="400"/>
                  <a:pt x="371" y="368"/>
                </a:cubicBezTo>
                <a:cubicBezTo>
                  <a:pt x="372" y="336"/>
                  <a:pt x="378" y="289"/>
                  <a:pt x="379" y="248"/>
                </a:cubicBezTo>
                <a:cubicBezTo>
                  <a:pt x="380" y="207"/>
                  <a:pt x="394" y="173"/>
                  <a:pt x="387" y="136"/>
                </a:cubicBezTo>
                <a:close/>
              </a:path>
            </a:pathLst>
          </a:custGeom>
          <a:solidFill>
            <a:srgbClr val="99FF99"/>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5" name="Text Box 11"/>
          <p:cNvSpPr txBox="1">
            <a:spLocks noChangeArrowheads="1"/>
          </p:cNvSpPr>
          <p:nvPr/>
        </p:nvSpPr>
        <p:spPr bwMode="auto">
          <a:xfrm>
            <a:off x="1330326" y="2644776"/>
            <a:ext cx="3163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Premotorický kortex</a:t>
            </a:r>
          </a:p>
        </p:txBody>
      </p:sp>
      <p:sp>
        <p:nvSpPr>
          <p:cNvPr id="6156" name="Line 12"/>
          <p:cNvSpPr>
            <a:spLocks noChangeShapeType="1"/>
          </p:cNvSpPr>
          <p:nvPr/>
        </p:nvSpPr>
        <p:spPr bwMode="auto">
          <a:xfrm flipV="1">
            <a:off x="4876800" y="2933700"/>
            <a:ext cx="787400" cy="0"/>
          </a:xfrm>
          <a:prstGeom prst="line">
            <a:avLst/>
          </a:prstGeom>
          <a:noFill/>
          <a:ln w="38100">
            <a:solidFill>
              <a:srgbClr val="99FF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7" name="Freeform 13"/>
          <p:cNvSpPr>
            <a:spLocks/>
          </p:cNvSpPr>
          <p:nvPr/>
        </p:nvSpPr>
        <p:spPr bwMode="auto">
          <a:xfrm>
            <a:off x="5443538" y="1974850"/>
            <a:ext cx="963612" cy="808038"/>
          </a:xfrm>
          <a:custGeom>
            <a:avLst/>
            <a:gdLst>
              <a:gd name="T0" fmla="*/ 2147483646 w 607"/>
              <a:gd name="T1" fmla="*/ 2147483646 h 509"/>
              <a:gd name="T2" fmla="*/ 2147483646 w 607"/>
              <a:gd name="T3" fmla="*/ 2147483646 h 509"/>
              <a:gd name="T4" fmla="*/ 2147483646 w 607"/>
              <a:gd name="T5" fmla="*/ 2147483646 h 509"/>
              <a:gd name="T6" fmla="*/ 2147483646 w 607"/>
              <a:gd name="T7" fmla="*/ 2147483646 h 509"/>
              <a:gd name="T8" fmla="*/ 2147483646 w 607"/>
              <a:gd name="T9" fmla="*/ 2147483646 h 509"/>
              <a:gd name="T10" fmla="*/ 2147483646 w 607"/>
              <a:gd name="T11" fmla="*/ 2147483646 h 509"/>
              <a:gd name="T12" fmla="*/ 2147483646 w 607"/>
              <a:gd name="T13" fmla="*/ 2147483646 h 509"/>
              <a:gd name="T14" fmla="*/ 2147483646 w 607"/>
              <a:gd name="T15" fmla="*/ 2147483646 h 509"/>
              <a:gd name="T16" fmla="*/ 2147483646 w 607"/>
              <a:gd name="T17" fmla="*/ 2147483646 h 509"/>
              <a:gd name="T18" fmla="*/ 2147483646 w 607"/>
              <a:gd name="T19" fmla="*/ 2147483646 h 509"/>
              <a:gd name="T20" fmla="*/ 2147483646 w 607"/>
              <a:gd name="T21" fmla="*/ 2147483646 h 509"/>
              <a:gd name="T22" fmla="*/ 2147483646 w 607"/>
              <a:gd name="T23" fmla="*/ 2147483646 h 509"/>
              <a:gd name="T24" fmla="*/ 2147483646 w 607"/>
              <a:gd name="T25" fmla="*/ 2147483646 h 509"/>
              <a:gd name="T26" fmla="*/ 2147483646 w 607"/>
              <a:gd name="T27" fmla="*/ 2147483646 h 509"/>
              <a:gd name="T28" fmla="*/ 2147483646 w 607"/>
              <a:gd name="T29" fmla="*/ 2147483646 h 509"/>
              <a:gd name="T30" fmla="*/ 2147483646 w 607"/>
              <a:gd name="T31" fmla="*/ 2147483646 h 509"/>
              <a:gd name="T32" fmla="*/ 2147483646 w 607"/>
              <a:gd name="T33" fmla="*/ 2147483646 h 509"/>
              <a:gd name="T34" fmla="*/ 2147483646 w 607"/>
              <a:gd name="T35" fmla="*/ 2147483646 h 509"/>
              <a:gd name="T36" fmla="*/ 2147483646 w 607"/>
              <a:gd name="T37" fmla="*/ 2147483646 h 509"/>
              <a:gd name="T38" fmla="*/ 2147483646 w 607"/>
              <a:gd name="T39" fmla="*/ 2147483646 h 5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7" h="509">
                <a:moveTo>
                  <a:pt x="27" y="20"/>
                </a:moveTo>
                <a:cubicBezTo>
                  <a:pt x="7" y="40"/>
                  <a:pt x="6" y="92"/>
                  <a:pt x="3" y="132"/>
                </a:cubicBezTo>
                <a:cubicBezTo>
                  <a:pt x="0" y="172"/>
                  <a:pt x="4" y="220"/>
                  <a:pt x="11" y="260"/>
                </a:cubicBezTo>
                <a:cubicBezTo>
                  <a:pt x="18" y="300"/>
                  <a:pt x="31" y="336"/>
                  <a:pt x="43" y="372"/>
                </a:cubicBezTo>
                <a:cubicBezTo>
                  <a:pt x="55" y="408"/>
                  <a:pt x="67" y="453"/>
                  <a:pt x="83" y="476"/>
                </a:cubicBezTo>
                <a:cubicBezTo>
                  <a:pt x="99" y="499"/>
                  <a:pt x="114" y="509"/>
                  <a:pt x="139" y="508"/>
                </a:cubicBezTo>
                <a:cubicBezTo>
                  <a:pt x="164" y="507"/>
                  <a:pt x="207" y="477"/>
                  <a:pt x="235" y="468"/>
                </a:cubicBezTo>
                <a:cubicBezTo>
                  <a:pt x="263" y="459"/>
                  <a:pt x="283" y="460"/>
                  <a:pt x="307" y="452"/>
                </a:cubicBezTo>
                <a:cubicBezTo>
                  <a:pt x="331" y="444"/>
                  <a:pt x="362" y="432"/>
                  <a:pt x="379" y="420"/>
                </a:cubicBezTo>
                <a:cubicBezTo>
                  <a:pt x="396" y="408"/>
                  <a:pt x="398" y="388"/>
                  <a:pt x="411" y="380"/>
                </a:cubicBezTo>
                <a:cubicBezTo>
                  <a:pt x="424" y="372"/>
                  <a:pt x="444" y="377"/>
                  <a:pt x="459" y="372"/>
                </a:cubicBezTo>
                <a:cubicBezTo>
                  <a:pt x="474" y="367"/>
                  <a:pt x="487" y="369"/>
                  <a:pt x="499" y="348"/>
                </a:cubicBezTo>
                <a:cubicBezTo>
                  <a:pt x="511" y="327"/>
                  <a:pt x="519" y="279"/>
                  <a:pt x="531" y="244"/>
                </a:cubicBezTo>
                <a:cubicBezTo>
                  <a:pt x="543" y="209"/>
                  <a:pt x="560" y="176"/>
                  <a:pt x="571" y="140"/>
                </a:cubicBezTo>
                <a:cubicBezTo>
                  <a:pt x="582" y="104"/>
                  <a:pt x="607" y="47"/>
                  <a:pt x="595" y="28"/>
                </a:cubicBezTo>
                <a:cubicBezTo>
                  <a:pt x="583" y="9"/>
                  <a:pt x="543" y="29"/>
                  <a:pt x="499" y="28"/>
                </a:cubicBezTo>
                <a:cubicBezTo>
                  <a:pt x="455" y="27"/>
                  <a:pt x="376" y="21"/>
                  <a:pt x="331" y="20"/>
                </a:cubicBezTo>
                <a:cubicBezTo>
                  <a:pt x="286" y="19"/>
                  <a:pt x="262" y="21"/>
                  <a:pt x="227" y="20"/>
                </a:cubicBezTo>
                <a:cubicBezTo>
                  <a:pt x="192" y="19"/>
                  <a:pt x="156" y="13"/>
                  <a:pt x="123" y="12"/>
                </a:cubicBezTo>
                <a:cubicBezTo>
                  <a:pt x="90" y="11"/>
                  <a:pt x="47" y="0"/>
                  <a:pt x="27" y="20"/>
                </a:cubicBezTo>
                <a:close/>
              </a:path>
            </a:pathLst>
          </a:custGeom>
          <a:solidFill>
            <a:srgbClr val="6699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8" name="Text Box 14"/>
          <p:cNvSpPr txBox="1">
            <a:spLocks noChangeArrowheads="1"/>
          </p:cNvSpPr>
          <p:nvPr/>
        </p:nvSpPr>
        <p:spPr bwMode="auto">
          <a:xfrm>
            <a:off x="1127126" y="1463676"/>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Suplemetární motorická area </a:t>
            </a:r>
          </a:p>
        </p:txBody>
      </p:sp>
      <p:sp>
        <p:nvSpPr>
          <p:cNvPr id="6159" name="Line 15"/>
          <p:cNvSpPr>
            <a:spLocks noChangeShapeType="1"/>
          </p:cNvSpPr>
          <p:nvPr/>
        </p:nvSpPr>
        <p:spPr bwMode="auto">
          <a:xfrm>
            <a:off x="4927600" y="1765300"/>
            <a:ext cx="469900" cy="457200"/>
          </a:xfrm>
          <a:prstGeom prst="line">
            <a:avLst/>
          </a:prstGeom>
          <a:noFill/>
          <a:ln w="38100">
            <a:solidFill>
              <a:srgbClr val="6699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0" name="Freeform 16"/>
          <p:cNvSpPr>
            <a:spLocks/>
          </p:cNvSpPr>
          <p:nvPr/>
        </p:nvSpPr>
        <p:spPr bwMode="auto">
          <a:xfrm>
            <a:off x="6450014" y="2014538"/>
            <a:ext cx="860425" cy="1720850"/>
          </a:xfrm>
          <a:custGeom>
            <a:avLst/>
            <a:gdLst>
              <a:gd name="T0" fmla="*/ 2147483646 w 542"/>
              <a:gd name="T1" fmla="*/ 2147483646 h 1084"/>
              <a:gd name="T2" fmla="*/ 2147483646 w 542"/>
              <a:gd name="T3" fmla="*/ 2147483646 h 1084"/>
              <a:gd name="T4" fmla="*/ 2147483646 w 542"/>
              <a:gd name="T5" fmla="*/ 2147483646 h 1084"/>
              <a:gd name="T6" fmla="*/ 2147483646 w 542"/>
              <a:gd name="T7" fmla="*/ 2147483646 h 1084"/>
              <a:gd name="T8" fmla="*/ 2147483646 w 542"/>
              <a:gd name="T9" fmla="*/ 2147483646 h 1084"/>
              <a:gd name="T10" fmla="*/ 2147483646 w 542"/>
              <a:gd name="T11" fmla="*/ 2147483646 h 1084"/>
              <a:gd name="T12" fmla="*/ 2147483646 w 542"/>
              <a:gd name="T13" fmla="*/ 2147483646 h 1084"/>
              <a:gd name="T14" fmla="*/ 2147483646 w 542"/>
              <a:gd name="T15" fmla="*/ 2147483646 h 1084"/>
              <a:gd name="T16" fmla="*/ 2147483646 w 542"/>
              <a:gd name="T17" fmla="*/ 2147483646 h 1084"/>
              <a:gd name="T18" fmla="*/ 2147483646 w 542"/>
              <a:gd name="T19" fmla="*/ 2147483646 h 1084"/>
              <a:gd name="T20" fmla="*/ 2147483646 w 542"/>
              <a:gd name="T21" fmla="*/ 2147483646 h 1084"/>
              <a:gd name="T22" fmla="*/ 2147483646 w 542"/>
              <a:gd name="T23" fmla="*/ 2147483646 h 1084"/>
              <a:gd name="T24" fmla="*/ 2147483646 w 542"/>
              <a:gd name="T25" fmla="*/ 2147483646 h 1084"/>
              <a:gd name="T26" fmla="*/ 2147483646 w 542"/>
              <a:gd name="T27" fmla="*/ 2147483646 h 1084"/>
              <a:gd name="T28" fmla="*/ 2147483646 w 542"/>
              <a:gd name="T29" fmla="*/ 2147483646 h 1084"/>
              <a:gd name="T30" fmla="*/ 2147483646 w 542"/>
              <a:gd name="T31" fmla="*/ 2147483646 h 1084"/>
              <a:gd name="T32" fmla="*/ 2147483646 w 542"/>
              <a:gd name="T33" fmla="*/ 2147483646 h 1084"/>
              <a:gd name="T34" fmla="*/ 2147483646 w 542"/>
              <a:gd name="T35" fmla="*/ 2147483646 h 1084"/>
              <a:gd name="T36" fmla="*/ 2147483646 w 542"/>
              <a:gd name="T37" fmla="*/ 2147483646 h 1084"/>
              <a:gd name="T38" fmla="*/ 2147483646 w 542"/>
              <a:gd name="T39" fmla="*/ 2147483646 h 1084"/>
              <a:gd name="T40" fmla="*/ 2147483646 w 542"/>
              <a:gd name="T41" fmla="*/ 2147483646 h 1084"/>
              <a:gd name="T42" fmla="*/ 2147483646 w 542"/>
              <a:gd name="T43" fmla="*/ 2147483646 h 1084"/>
              <a:gd name="T44" fmla="*/ 2147483646 w 542"/>
              <a:gd name="T45" fmla="*/ 2147483646 h 1084"/>
              <a:gd name="T46" fmla="*/ 2147483646 w 542"/>
              <a:gd name="T47" fmla="*/ 2147483646 h 1084"/>
              <a:gd name="T48" fmla="*/ 2147483646 w 542"/>
              <a:gd name="T49" fmla="*/ 2147483646 h 1084"/>
              <a:gd name="T50" fmla="*/ 2147483646 w 542"/>
              <a:gd name="T51" fmla="*/ 2147483646 h 10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2" h="1084">
                <a:moveTo>
                  <a:pt x="193" y="11"/>
                </a:moveTo>
                <a:cubicBezTo>
                  <a:pt x="220" y="7"/>
                  <a:pt x="248" y="4"/>
                  <a:pt x="281" y="3"/>
                </a:cubicBezTo>
                <a:cubicBezTo>
                  <a:pt x="314" y="2"/>
                  <a:pt x="361" y="0"/>
                  <a:pt x="393" y="3"/>
                </a:cubicBezTo>
                <a:cubicBezTo>
                  <a:pt x="425" y="6"/>
                  <a:pt x="449" y="14"/>
                  <a:pt x="473" y="19"/>
                </a:cubicBezTo>
                <a:cubicBezTo>
                  <a:pt x="497" y="24"/>
                  <a:pt x="532" y="14"/>
                  <a:pt x="537" y="35"/>
                </a:cubicBezTo>
                <a:cubicBezTo>
                  <a:pt x="542" y="56"/>
                  <a:pt x="524" y="112"/>
                  <a:pt x="505" y="147"/>
                </a:cubicBezTo>
                <a:cubicBezTo>
                  <a:pt x="486" y="182"/>
                  <a:pt x="445" y="214"/>
                  <a:pt x="425" y="243"/>
                </a:cubicBezTo>
                <a:cubicBezTo>
                  <a:pt x="405" y="272"/>
                  <a:pt x="398" y="296"/>
                  <a:pt x="385" y="323"/>
                </a:cubicBezTo>
                <a:cubicBezTo>
                  <a:pt x="372" y="350"/>
                  <a:pt x="356" y="375"/>
                  <a:pt x="345" y="403"/>
                </a:cubicBezTo>
                <a:cubicBezTo>
                  <a:pt x="334" y="431"/>
                  <a:pt x="326" y="455"/>
                  <a:pt x="321" y="491"/>
                </a:cubicBezTo>
                <a:cubicBezTo>
                  <a:pt x="316" y="527"/>
                  <a:pt x="314" y="582"/>
                  <a:pt x="313" y="619"/>
                </a:cubicBezTo>
                <a:cubicBezTo>
                  <a:pt x="312" y="656"/>
                  <a:pt x="313" y="680"/>
                  <a:pt x="313" y="715"/>
                </a:cubicBezTo>
                <a:cubicBezTo>
                  <a:pt x="313" y="750"/>
                  <a:pt x="313" y="791"/>
                  <a:pt x="313" y="827"/>
                </a:cubicBezTo>
                <a:cubicBezTo>
                  <a:pt x="313" y="863"/>
                  <a:pt x="316" y="898"/>
                  <a:pt x="313" y="931"/>
                </a:cubicBezTo>
                <a:cubicBezTo>
                  <a:pt x="310" y="964"/>
                  <a:pt x="314" y="1004"/>
                  <a:pt x="297" y="1027"/>
                </a:cubicBezTo>
                <a:cubicBezTo>
                  <a:pt x="280" y="1050"/>
                  <a:pt x="236" y="1060"/>
                  <a:pt x="209" y="1067"/>
                </a:cubicBezTo>
                <a:cubicBezTo>
                  <a:pt x="182" y="1074"/>
                  <a:pt x="158" y="1067"/>
                  <a:pt x="137" y="1067"/>
                </a:cubicBezTo>
                <a:cubicBezTo>
                  <a:pt x="116" y="1067"/>
                  <a:pt x="98" y="1084"/>
                  <a:pt x="81" y="1067"/>
                </a:cubicBezTo>
                <a:cubicBezTo>
                  <a:pt x="64" y="1050"/>
                  <a:pt x="45" y="994"/>
                  <a:pt x="33" y="963"/>
                </a:cubicBezTo>
                <a:cubicBezTo>
                  <a:pt x="21" y="932"/>
                  <a:pt x="14" y="906"/>
                  <a:pt x="9" y="883"/>
                </a:cubicBezTo>
                <a:cubicBezTo>
                  <a:pt x="4" y="860"/>
                  <a:pt x="0" y="851"/>
                  <a:pt x="1" y="827"/>
                </a:cubicBezTo>
                <a:cubicBezTo>
                  <a:pt x="2" y="803"/>
                  <a:pt x="12" y="768"/>
                  <a:pt x="17" y="739"/>
                </a:cubicBezTo>
                <a:cubicBezTo>
                  <a:pt x="22" y="710"/>
                  <a:pt x="25" y="686"/>
                  <a:pt x="33" y="651"/>
                </a:cubicBezTo>
                <a:cubicBezTo>
                  <a:pt x="41" y="616"/>
                  <a:pt x="60" y="563"/>
                  <a:pt x="65" y="531"/>
                </a:cubicBezTo>
                <a:cubicBezTo>
                  <a:pt x="70" y="499"/>
                  <a:pt x="62" y="483"/>
                  <a:pt x="65" y="459"/>
                </a:cubicBezTo>
                <a:cubicBezTo>
                  <a:pt x="68" y="435"/>
                  <a:pt x="77" y="404"/>
                  <a:pt x="81" y="387"/>
                </a:cubicBezTo>
              </a:path>
            </a:pathLst>
          </a:custGeom>
          <a:solidFill>
            <a:schemeClr val="tx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1" name="Freeform 17"/>
          <p:cNvSpPr>
            <a:spLocks/>
          </p:cNvSpPr>
          <p:nvPr/>
        </p:nvSpPr>
        <p:spPr bwMode="auto">
          <a:xfrm>
            <a:off x="6573838" y="2017714"/>
            <a:ext cx="474662" cy="598487"/>
          </a:xfrm>
          <a:custGeom>
            <a:avLst/>
            <a:gdLst>
              <a:gd name="T0" fmla="*/ 2147483646 w 299"/>
              <a:gd name="T1" fmla="*/ 2147483646 h 377"/>
              <a:gd name="T2" fmla="*/ 2147483646 w 299"/>
              <a:gd name="T3" fmla="*/ 2147483646 h 377"/>
              <a:gd name="T4" fmla="*/ 2147483646 w 299"/>
              <a:gd name="T5" fmla="*/ 2147483646 h 377"/>
              <a:gd name="T6" fmla="*/ 2147483646 w 299"/>
              <a:gd name="T7" fmla="*/ 2147483646 h 377"/>
              <a:gd name="T8" fmla="*/ 2147483646 w 299"/>
              <a:gd name="T9" fmla="*/ 2147483646 h 377"/>
              <a:gd name="T10" fmla="*/ 2147483646 w 299"/>
              <a:gd name="T11" fmla="*/ 2147483646 h 377"/>
              <a:gd name="T12" fmla="*/ 2147483646 w 299"/>
              <a:gd name="T13" fmla="*/ 2147483646 h 377"/>
              <a:gd name="T14" fmla="*/ 2147483646 w 299"/>
              <a:gd name="T15" fmla="*/ 2147483646 h 3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9" h="377">
                <a:moveTo>
                  <a:pt x="11" y="377"/>
                </a:moveTo>
                <a:cubicBezTo>
                  <a:pt x="5" y="361"/>
                  <a:pt x="0" y="345"/>
                  <a:pt x="11" y="321"/>
                </a:cubicBezTo>
                <a:cubicBezTo>
                  <a:pt x="22" y="297"/>
                  <a:pt x="63" y="270"/>
                  <a:pt x="75" y="233"/>
                </a:cubicBezTo>
                <a:cubicBezTo>
                  <a:pt x="87" y="196"/>
                  <a:pt x="76" y="133"/>
                  <a:pt x="83" y="97"/>
                </a:cubicBezTo>
                <a:cubicBezTo>
                  <a:pt x="90" y="61"/>
                  <a:pt x="102" y="33"/>
                  <a:pt x="115" y="17"/>
                </a:cubicBezTo>
                <a:cubicBezTo>
                  <a:pt x="128" y="1"/>
                  <a:pt x="140" y="2"/>
                  <a:pt x="163" y="1"/>
                </a:cubicBezTo>
                <a:cubicBezTo>
                  <a:pt x="186" y="0"/>
                  <a:pt x="228" y="6"/>
                  <a:pt x="251" y="9"/>
                </a:cubicBezTo>
                <a:cubicBezTo>
                  <a:pt x="274" y="12"/>
                  <a:pt x="290" y="16"/>
                  <a:pt x="299" y="17"/>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2" name="Text Box 18"/>
          <p:cNvSpPr txBox="1">
            <a:spLocks noChangeArrowheads="1"/>
          </p:cNvSpPr>
          <p:nvPr/>
        </p:nvSpPr>
        <p:spPr bwMode="auto">
          <a:xfrm>
            <a:off x="6664326" y="663575"/>
            <a:ext cx="48482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sensorický kortex</a:t>
            </a:r>
          </a:p>
          <a:p>
            <a:pPr eaLnBrk="1" hangingPunct="1">
              <a:spcBef>
                <a:spcPct val="0"/>
              </a:spcBef>
              <a:buClrTx/>
              <a:buSzTx/>
              <a:buFontTx/>
              <a:buNone/>
            </a:pPr>
            <a:r>
              <a:rPr lang="cs-CZ" altLang="cs-CZ" sz="1800">
                <a:solidFill>
                  <a:schemeClr val="tx1"/>
                </a:solidFill>
                <a:latin typeface="Arial CE" panose="020B0604020202020204" pitchFamily="34" charset="0"/>
              </a:rPr>
              <a:t>(primární somato-sensorický kortex)</a:t>
            </a:r>
          </a:p>
        </p:txBody>
      </p:sp>
      <p:sp>
        <p:nvSpPr>
          <p:cNvPr id="6163" name="Line 19"/>
          <p:cNvSpPr>
            <a:spLocks noChangeShapeType="1"/>
          </p:cNvSpPr>
          <p:nvPr/>
        </p:nvSpPr>
        <p:spPr bwMode="auto">
          <a:xfrm>
            <a:off x="6692900" y="1244600"/>
            <a:ext cx="355600" cy="711200"/>
          </a:xfrm>
          <a:prstGeom prst="line">
            <a:avLst/>
          </a:prstGeom>
          <a:noFill/>
          <a:ln w="3810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4" name="Freeform 20"/>
          <p:cNvSpPr>
            <a:spLocks/>
          </p:cNvSpPr>
          <p:nvPr/>
        </p:nvSpPr>
        <p:spPr bwMode="auto">
          <a:xfrm>
            <a:off x="6897688" y="2103438"/>
            <a:ext cx="946150" cy="806450"/>
          </a:xfrm>
          <a:custGeom>
            <a:avLst/>
            <a:gdLst>
              <a:gd name="T0" fmla="*/ 2147483646 w 548"/>
              <a:gd name="T1" fmla="*/ 2147483646 h 508"/>
              <a:gd name="T2" fmla="*/ 2147483646 w 548"/>
              <a:gd name="T3" fmla="*/ 2147483646 h 508"/>
              <a:gd name="T4" fmla="*/ 2147483646 w 548"/>
              <a:gd name="T5" fmla="*/ 2147483646 h 508"/>
              <a:gd name="T6" fmla="*/ 2147483646 w 548"/>
              <a:gd name="T7" fmla="*/ 2147483646 h 508"/>
              <a:gd name="T8" fmla="*/ 2147483646 w 548"/>
              <a:gd name="T9" fmla="*/ 2147483646 h 508"/>
              <a:gd name="T10" fmla="*/ 2147483646 w 548"/>
              <a:gd name="T11" fmla="*/ 2147483646 h 508"/>
              <a:gd name="T12" fmla="*/ 2147483646 w 548"/>
              <a:gd name="T13" fmla="*/ 2147483646 h 508"/>
              <a:gd name="T14" fmla="*/ 2147483646 w 548"/>
              <a:gd name="T15" fmla="*/ 2147483646 h 508"/>
              <a:gd name="T16" fmla="*/ 2147483646 w 548"/>
              <a:gd name="T17" fmla="*/ 2147483646 h 508"/>
              <a:gd name="T18" fmla="*/ 2147483646 w 548"/>
              <a:gd name="T19" fmla="*/ 2147483646 h 508"/>
              <a:gd name="T20" fmla="*/ 2147483646 w 548"/>
              <a:gd name="T21" fmla="*/ 2147483646 h 508"/>
              <a:gd name="T22" fmla="*/ 2147483646 w 548"/>
              <a:gd name="T23" fmla="*/ 2147483646 h 508"/>
              <a:gd name="T24" fmla="*/ 2147483646 w 548"/>
              <a:gd name="T25" fmla="*/ 2147483646 h 508"/>
              <a:gd name="T26" fmla="*/ 2147483646 w 548"/>
              <a:gd name="T27" fmla="*/ 2147483646 h 508"/>
              <a:gd name="T28" fmla="*/ 2147483646 w 548"/>
              <a:gd name="T29" fmla="*/ 2147483646 h 508"/>
              <a:gd name="T30" fmla="*/ 2147483646 w 548"/>
              <a:gd name="T31" fmla="*/ 2147483646 h 508"/>
              <a:gd name="T32" fmla="*/ 2147483646 w 548"/>
              <a:gd name="T33" fmla="*/ 2147483646 h 508"/>
              <a:gd name="T34" fmla="*/ 2147483646 w 548"/>
              <a:gd name="T35" fmla="*/ 2147483646 h 508"/>
              <a:gd name="T36" fmla="*/ 2147483646 w 548"/>
              <a:gd name="T37" fmla="*/ 2147483646 h 508"/>
              <a:gd name="T38" fmla="*/ 2147483646 w 548"/>
              <a:gd name="T39" fmla="*/ 2147483646 h 508"/>
              <a:gd name="T40" fmla="*/ 2147483646 w 548"/>
              <a:gd name="T41" fmla="*/ 2147483646 h 508"/>
              <a:gd name="T42" fmla="*/ 2147483646 w 548"/>
              <a:gd name="T43" fmla="*/ 2147483646 h 508"/>
              <a:gd name="T44" fmla="*/ 2147483646 w 548"/>
              <a:gd name="T45" fmla="*/ 2147483646 h 5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8" h="508">
                <a:moveTo>
                  <a:pt x="207" y="51"/>
                </a:moveTo>
                <a:cubicBezTo>
                  <a:pt x="218" y="27"/>
                  <a:pt x="211" y="19"/>
                  <a:pt x="231" y="11"/>
                </a:cubicBezTo>
                <a:cubicBezTo>
                  <a:pt x="251" y="3"/>
                  <a:pt x="302" y="0"/>
                  <a:pt x="327" y="3"/>
                </a:cubicBezTo>
                <a:cubicBezTo>
                  <a:pt x="352" y="6"/>
                  <a:pt x="363" y="19"/>
                  <a:pt x="383" y="27"/>
                </a:cubicBezTo>
                <a:cubicBezTo>
                  <a:pt x="403" y="35"/>
                  <a:pt x="422" y="42"/>
                  <a:pt x="447" y="51"/>
                </a:cubicBezTo>
                <a:cubicBezTo>
                  <a:pt x="472" y="60"/>
                  <a:pt x="522" y="66"/>
                  <a:pt x="535" y="83"/>
                </a:cubicBezTo>
                <a:cubicBezTo>
                  <a:pt x="548" y="100"/>
                  <a:pt x="535" y="135"/>
                  <a:pt x="527" y="155"/>
                </a:cubicBezTo>
                <a:cubicBezTo>
                  <a:pt x="519" y="175"/>
                  <a:pt x="498" y="187"/>
                  <a:pt x="487" y="203"/>
                </a:cubicBezTo>
                <a:cubicBezTo>
                  <a:pt x="476" y="219"/>
                  <a:pt x="470" y="224"/>
                  <a:pt x="463" y="251"/>
                </a:cubicBezTo>
                <a:cubicBezTo>
                  <a:pt x="456" y="278"/>
                  <a:pt x="462" y="334"/>
                  <a:pt x="447" y="363"/>
                </a:cubicBezTo>
                <a:cubicBezTo>
                  <a:pt x="432" y="392"/>
                  <a:pt x="396" y="416"/>
                  <a:pt x="375" y="427"/>
                </a:cubicBezTo>
                <a:cubicBezTo>
                  <a:pt x="354" y="438"/>
                  <a:pt x="344" y="427"/>
                  <a:pt x="319" y="427"/>
                </a:cubicBezTo>
                <a:cubicBezTo>
                  <a:pt x="294" y="427"/>
                  <a:pt x="255" y="431"/>
                  <a:pt x="223" y="427"/>
                </a:cubicBezTo>
                <a:cubicBezTo>
                  <a:pt x="191" y="423"/>
                  <a:pt x="155" y="396"/>
                  <a:pt x="127" y="403"/>
                </a:cubicBezTo>
                <a:cubicBezTo>
                  <a:pt x="99" y="410"/>
                  <a:pt x="75" y="451"/>
                  <a:pt x="55" y="467"/>
                </a:cubicBezTo>
                <a:cubicBezTo>
                  <a:pt x="35" y="483"/>
                  <a:pt x="14" y="508"/>
                  <a:pt x="7" y="499"/>
                </a:cubicBezTo>
                <a:cubicBezTo>
                  <a:pt x="0" y="490"/>
                  <a:pt x="12" y="434"/>
                  <a:pt x="15" y="411"/>
                </a:cubicBezTo>
                <a:cubicBezTo>
                  <a:pt x="18" y="388"/>
                  <a:pt x="15" y="379"/>
                  <a:pt x="23" y="363"/>
                </a:cubicBezTo>
                <a:cubicBezTo>
                  <a:pt x="31" y="347"/>
                  <a:pt x="52" y="334"/>
                  <a:pt x="63" y="315"/>
                </a:cubicBezTo>
                <a:cubicBezTo>
                  <a:pt x="74" y="296"/>
                  <a:pt x="76" y="270"/>
                  <a:pt x="87" y="251"/>
                </a:cubicBezTo>
                <a:cubicBezTo>
                  <a:pt x="98" y="232"/>
                  <a:pt x="114" y="219"/>
                  <a:pt x="127" y="203"/>
                </a:cubicBezTo>
                <a:cubicBezTo>
                  <a:pt x="140" y="187"/>
                  <a:pt x="154" y="178"/>
                  <a:pt x="167" y="155"/>
                </a:cubicBezTo>
                <a:cubicBezTo>
                  <a:pt x="180" y="132"/>
                  <a:pt x="196" y="75"/>
                  <a:pt x="207" y="51"/>
                </a:cubicBezTo>
                <a:close/>
              </a:path>
            </a:pathLst>
          </a:custGeom>
          <a:solidFill>
            <a:srgbClr val="CC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5" name="Text Box 21"/>
          <p:cNvSpPr txBox="1">
            <a:spLocks noChangeArrowheads="1"/>
          </p:cNvSpPr>
          <p:nvPr/>
        </p:nvSpPr>
        <p:spPr bwMode="auto">
          <a:xfrm>
            <a:off x="7362826" y="1492250"/>
            <a:ext cx="39773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Posteriorní parietální pole</a:t>
            </a:r>
          </a:p>
          <a:p>
            <a:pPr eaLnBrk="1" hangingPunct="1">
              <a:spcBef>
                <a:spcPct val="0"/>
              </a:spcBef>
              <a:buClrTx/>
              <a:buSzTx/>
              <a:buFontTx/>
              <a:buNone/>
            </a:pPr>
            <a:r>
              <a:rPr lang="cs-CZ" altLang="cs-CZ" sz="1800">
                <a:solidFill>
                  <a:schemeClr val="tx1"/>
                </a:solidFill>
                <a:latin typeface="Arial CE" panose="020B0604020202020204" pitchFamily="34" charset="0"/>
              </a:rPr>
              <a:t>(motorický asociační kortex)</a:t>
            </a:r>
          </a:p>
        </p:txBody>
      </p:sp>
      <p:sp>
        <p:nvSpPr>
          <p:cNvPr id="6166" name="Line 22"/>
          <p:cNvSpPr>
            <a:spLocks noChangeShapeType="1"/>
          </p:cNvSpPr>
          <p:nvPr/>
        </p:nvSpPr>
        <p:spPr bwMode="auto">
          <a:xfrm flipH="1">
            <a:off x="7480300" y="1714500"/>
            <a:ext cx="139700" cy="292100"/>
          </a:xfrm>
          <a:prstGeom prst="line">
            <a:avLst/>
          </a:prstGeom>
          <a:noFill/>
          <a:ln w="38100">
            <a:solidFill>
              <a:srgbClr val="CC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57517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4727848" y="1973528"/>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81200" y="274639"/>
            <a:ext cx="8229600" cy="706437"/>
          </a:xfrm>
        </p:spPr>
        <p:txBody>
          <a:bodyPr/>
          <a:lstStyle/>
          <a:p>
            <a:r>
              <a:rPr lang="cs-CZ" sz="2600" b="1" dirty="0"/>
              <a:t>Mozková kůra</a:t>
            </a:r>
            <a:endParaRPr lang="en-US" sz="2600" b="1" dirty="0"/>
          </a:p>
        </p:txBody>
      </p:sp>
      <p:sp>
        <p:nvSpPr>
          <p:cNvPr id="10" name="TextovéPole 4"/>
          <p:cNvSpPr txBox="1">
            <a:spLocks noChangeArrowheads="1"/>
          </p:cNvSpPr>
          <p:nvPr/>
        </p:nvSpPr>
        <p:spPr bwMode="auto">
          <a:xfrm>
            <a:off x="1739726" y="2780929"/>
            <a:ext cx="2988122" cy="1877437"/>
          </a:xfrm>
          <a:prstGeom prst="rect">
            <a:avLst/>
          </a:prstGeom>
          <a:noFill/>
          <a:ln w="9525">
            <a:noFill/>
            <a:miter lim="800000"/>
            <a:headEnd/>
            <a:tailEnd/>
          </a:ln>
        </p:spPr>
        <p:txBody>
          <a:bodyPr wrap="square">
            <a:spAutoFit/>
          </a:bodyPr>
          <a:lstStyle/>
          <a:p>
            <a:r>
              <a:rPr lang="cs-CZ" b="1" dirty="0">
                <a:latin typeface="Calibri" pitchFamily="34" charset="0"/>
              </a:rPr>
              <a:t>Primární oblasti</a:t>
            </a:r>
          </a:p>
          <a:p>
            <a:pPr>
              <a:buFont typeface="Wingdings" pitchFamily="2" charset="2"/>
              <a:buChar char="ü"/>
            </a:pP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a:latin typeface="Calibri" pitchFamily="34" charset="0"/>
              </a:rPr>
              <a:t>Asociační oblasti</a:t>
            </a:r>
          </a:p>
          <a:p>
            <a:pPr>
              <a:buFont typeface="Wingdings" pitchFamily="2" charset="2"/>
              <a:buChar char="ü"/>
            </a:pPr>
            <a:r>
              <a:rPr lang="cs-CZ" dirty="0">
                <a:latin typeface="Calibri" pitchFamily="34" charset="0"/>
              </a:rPr>
              <a:t>Nemají </a:t>
            </a:r>
            <a:r>
              <a:rPr lang="cs-CZ" dirty="0" err="1">
                <a:latin typeface="Calibri" pitchFamily="34" charset="0"/>
              </a:rPr>
              <a:t>somatotopické</a:t>
            </a:r>
            <a:r>
              <a:rPr lang="cs-CZ" dirty="0">
                <a:latin typeface="Calibri" pitchFamily="34" charset="0"/>
              </a:rPr>
              <a:t>     	uspořádání</a:t>
            </a: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1847529" y="4725145"/>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ftright"/>
          <p:cNvPicPr>
            <a:picLocks noChangeAspect="1" noChangeArrowheads="1"/>
          </p:cNvPicPr>
          <p:nvPr/>
        </p:nvPicPr>
        <p:blipFill>
          <a:blip r:embed="rId2" cstate="print">
            <a:lum bright="-18000"/>
          </a:blip>
          <a:srcRect/>
          <a:stretch>
            <a:fillRect/>
          </a:stretch>
        </p:blipFill>
        <p:spPr>
          <a:xfrm>
            <a:off x="2532112" y="1052737"/>
            <a:ext cx="7164288" cy="5365753"/>
          </a:xfrm>
          <a:prstGeom prst="rect">
            <a:avLst/>
          </a:prstGeom>
          <a:noFill/>
          <a:ln/>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Lateralizace</a:t>
            </a:r>
            <a:r>
              <a:rPr lang="cs-CZ" sz="2600" b="1" dirty="0">
                <a:latin typeface="+mj-lt"/>
                <a:ea typeface="+mj-ea"/>
                <a:cs typeface="+mj-cs"/>
              </a:rPr>
              <a:t> mozkových funkcí</a:t>
            </a:r>
            <a:endParaRPr lang="en-US" sz="2600" b="1" dirty="0">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23594" t="16015" r="35580" b="11330"/>
          <a:stretch/>
        </p:blipFill>
        <p:spPr>
          <a:xfrm>
            <a:off x="2278180" y="494270"/>
            <a:ext cx="7466202" cy="6100233"/>
          </a:xfrm>
          <a:prstGeom prst="rect">
            <a:avLst/>
          </a:prstGeom>
        </p:spPr>
      </p:pic>
    </p:spTree>
    <p:extLst>
      <p:ext uri="{BB962C8B-B14F-4D97-AF65-F5344CB8AC3E}">
        <p14:creationId xmlns:p14="http://schemas.microsoft.com/office/powerpoint/2010/main" val="106225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1703512" y="2064763"/>
            <a:ext cx="8784976" cy="4134430"/>
          </a:xfrm>
          <a:prstGeom prst="rect">
            <a:avLst/>
          </a:prstGeom>
          <a:noFill/>
        </p:spPr>
      </p:pic>
    </p:spTree>
    <p:extLst>
      <p:ext uri="{BB962C8B-B14F-4D97-AF65-F5344CB8AC3E}">
        <p14:creationId xmlns:p14="http://schemas.microsoft.com/office/powerpoint/2010/main" val="220811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defRPr/>
            </a:pPr>
            <a:r>
              <a:rPr lang="cs-CZ" altLang="cs-CZ"/>
              <a:t>Vyšší nervová činnost</a:t>
            </a:r>
          </a:p>
        </p:txBody>
      </p:sp>
    </p:spTree>
    <p:extLst>
      <p:ext uri="{BB962C8B-B14F-4D97-AF65-F5344CB8AC3E}">
        <p14:creationId xmlns:p14="http://schemas.microsoft.com/office/powerpoint/2010/main" val="3315594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v 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1775521" y="1196752"/>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055441" y="4237038"/>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2523768"/>
          </a:xfrm>
          <a:prstGeom prst="rect">
            <a:avLst/>
          </a:prstGeom>
          <a:noFill/>
        </p:spPr>
        <p:txBody>
          <a:bodyPr wrap="square" rtlCol="0">
            <a:spAutoFit/>
          </a:bodyPr>
          <a:lstStyle/>
          <a:p>
            <a:pPr>
              <a:buFont typeface="Arial" pitchFamily="34" charset="0"/>
              <a:buChar char="•"/>
            </a:pPr>
            <a:r>
              <a:rPr lang="cs-CZ" sz="2000" dirty="0"/>
              <a:t>  Kondukční afázie</a:t>
            </a:r>
          </a:p>
          <a:p>
            <a:pPr lvl="1">
              <a:buFont typeface="Wingdings" pitchFamily="2" charset="2"/>
              <a:buChar char="ü"/>
            </a:pPr>
            <a:r>
              <a:rPr lang="cs-CZ" sz="2000" dirty="0"/>
              <a:t>  </a:t>
            </a:r>
            <a:r>
              <a:rPr lang="cs-CZ" dirty="0"/>
              <a:t>Poškození </a:t>
            </a:r>
            <a:r>
              <a:rPr lang="cs-CZ" dirty="0" err="1"/>
              <a:t>fasc</a:t>
            </a:r>
            <a:r>
              <a:rPr lang="cs-CZ" dirty="0"/>
              <a:t>. </a:t>
            </a:r>
            <a:r>
              <a:rPr lang="cs-CZ" dirty="0" err="1"/>
              <a:t>arcuatus</a:t>
            </a:r>
            <a:endParaRPr lang="cs-CZ" dirty="0"/>
          </a:p>
          <a:p>
            <a:pPr lvl="1">
              <a:buFont typeface="Wingdings" pitchFamily="2" charset="2"/>
              <a:buChar char="ü"/>
            </a:pPr>
            <a:r>
              <a:rPr lang="cs-CZ" dirty="0"/>
              <a:t>  Pacient rozumí i mluví</a:t>
            </a:r>
          </a:p>
          <a:p>
            <a:pPr lvl="1">
              <a:buFont typeface="Wingdings" pitchFamily="2" charset="2"/>
              <a:buChar char="ü"/>
            </a:pPr>
            <a:r>
              <a:rPr lang="cs-CZ" dirty="0"/>
              <a:t>  Problém zopakovat slyšené </a:t>
            </a:r>
          </a:p>
          <a:p>
            <a:pPr>
              <a:buFont typeface="Arial" pitchFamily="34" charset="0"/>
              <a:buChar char="•"/>
            </a:pPr>
            <a:r>
              <a:rPr lang="cs-CZ" sz="2000" dirty="0"/>
              <a:t>  Dysartrie</a:t>
            </a:r>
          </a:p>
          <a:p>
            <a:pPr lvl="1">
              <a:buFont typeface="Wingdings" pitchFamily="2" charset="2"/>
              <a:buChar char="ü"/>
            </a:pPr>
            <a:r>
              <a:rPr lang="cs-CZ" sz="2000" dirty="0"/>
              <a:t> </a:t>
            </a:r>
            <a:r>
              <a:rPr lang="cs-CZ" dirty="0"/>
              <a:t> Problém s artikulací</a:t>
            </a:r>
          </a:p>
          <a:p>
            <a:pPr lvl="1">
              <a:buFont typeface="Wingdings" pitchFamily="2" charset="2"/>
              <a:buChar char="ü"/>
            </a:pPr>
            <a:r>
              <a:rPr lang="cs-CZ"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10_cr_lan_1a"/>
          <p:cNvPicPr>
            <a:picLocks noGrp="1" noChangeAspect="1" noChangeArrowheads="1"/>
          </p:cNvPicPr>
          <p:nvPr>
            <p:ph idx="1"/>
          </p:nvPr>
        </p:nvPicPr>
        <p:blipFill>
          <a:blip r:embed="rId2" cstate="print">
            <a:clrChange>
              <a:clrFrom>
                <a:srgbClr val="FFFFCD"/>
              </a:clrFrom>
              <a:clrTo>
                <a:srgbClr val="FFFFCD">
                  <a:alpha val="0"/>
                </a:srgbClr>
              </a:clrTo>
            </a:clrChange>
            <a:lum bright="-12000"/>
          </a:blip>
          <a:srcRect l="305" r="937"/>
          <a:stretch>
            <a:fillRect/>
          </a:stretch>
        </p:blipFill>
        <p:spPr>
          <a:xfrm>
            <a:off x="3215681" y="908721"/>
            <a:ext cx="5357813" cy="3182781"/>
          </a:xfrm>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Brocovo</a:t>
            </a:r>
            <a:r>
              <a:rPr lang="cs-CZ" sz="2600" b="1" dirty="0">
                <a:latin typeface="+mj-lt"/>
                <a:ea typeface="+mj-ea"/>
                <a:cs typeface="+mj-cs"/>
              </a:rPr>
              <a:t> řečové centrum</a:t>
            </a:r>
            <a:endParaRPr lang="en-US" sz="2600" b="1" dirty="0">
              <a:latin typeface="+mj-lt"/>
              <a:ea typeface="+mj-ea"/>
              <a:cs typeface="+mj-cs"/>
            </a:endParaRPr>
          </a:p>
        </p:txBody>
      </p:sp>
      <p:sp>
        <p:nvSpPr>
          <p:cNvPr id="6" name="Zástupný symbol pro obsah 2"/>
          <p:cNvSpPr txBox="1">
            <a:spLocks/>
          </p:cNvSpPr>
          <p:nvPr/>
        </p:nvSpPr>
        <p:spPr>
          <a:xfrm>
            <a:off x="1524000" y="4149081"/>
            <a:ext cx="9144000" cy="2924945"/>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400" b="1" dirty="0">
                <a:latin typeface="+mn-lt"/>
              </a:rPr>
              <a:t>Area 45</a:t>
            </a:r>
          </a:p>
          <a:p>
            <a:pPr marL="908050" lvl="2" indent="-450850">
              <a:spcBef>
                <a:spcPct val="20000"/>
              </a:spcBef>
              <a:buFont typeface="Wingdings" pitchFamily="2" charset="2"/>
              <a:buChar char="ü"/>
              <a:defRPr/>
            </a:pPr>
            <a:r>
              <a:rPr lang="cs-CZ" sz="2000" dirty="0"/>
              <a:t>Sémantické zpracování </a:t>
            </a:r>
          </a:p>
          <a:p>
            <a:pPr marL="450850" lvl="1" indent="-450850" fontAlgn="auto">
              <a:spcBef>
                <a:spcPct val="20000"/>
              </a:spcBef>
              <a:spcAft>
                <a:spcPts val="0"/>
              </a:spcAft>
              <a:defRPr/>
            </a:pPr>
            <a:r>
              <a:rPr lang="cs-CZ" sz="2000" dirty="0"/>
              <a:t>			„výběr vhodných slov a manipulace s nimi v kontextu dané úlohy“</a:t>
            </a:r>
          </a:p>
          <a:p>
            <a:pPr marL="450850" lvl="1" indent="-450850" fontAlgn="auto">
              <a:spcBef>
                <a:spcPct val="20000"/>
              </a:spcBef>
              <a:spcAft>
                <a:spcPts val="0"/>
              </a:spcAft>
              <a:defRPr/>
            </a:pPr>
            <a:r>
              <a:rPr lang="cs-CZ" sz="2400" b="1" dirty="0">
                <a:latin typeface="+mn-lt"/>
              </a:rPr>
              <a:t>Area 44</a:t>
            </a:r>
          </a:p>
          <a:p>
            <a:pPr marL="908050" lvl="2" indent="-450850">
              <a:spcBef>
                <a:spcPct val="20000"/>
              </a:spcBef>
              <a:buFont typeface="Wingdings" pitchFamily="2" charset="2"/>
              <a:buChar char="ü"/>
              <a:defRPr/>
            </a:pPr>
            <a:r>
              <a:rPr lang="cs-CZ" sz="2000" dirty="0"/>
              <a:t>Fonologické zpracování a produkce řeči</a:t>
            </a:r>
          </a:p>
          <a:p>
            <a:pPr marL="1365250" lvl="3" indent="-450850">
              <a:spcBef>
                <a:spcPct val="20000"/>
              </a:spcBef>
              <a:defRPr/>
            </a:pPr>
            <a:r>
              <a:rPr lang="cs-CZ" sz="2000" dirty="0">
                <a:latin typeface="+mn-lt"/>
              </a:rPr>
              <a:t>		„výběr a aktivace příslušných částí primárního motorického </a:t>
            </a:r>
            <a:r>
              <a:rPr lang="cs-CZ" sz="2000" dirty="0" err="1">
                <a:latin typeface="+mn-lt"/>
              </a:rPr>
              <a:t>kortexu</a:t>
            </a:r>
            <a:r>
              <a:rPr lang="cs-CZ" sz="2000" dirty="0">
                <a:latin typeface="+mn-lt"/>
              </a:rPr>
              <a:t>“</a:t>
            </a:r>
          </a:p>
        </p:txBody>
      </p:sp>
    </p:spTree>
    <p:extLst>
      <p:ext uri="{BB962C8B-B14F-4D97-AF65-F5344CB8AC3E}">
        <p14:creationId xmlns:p14="http://schemas.microsoft.com/office/powerpoint/2010/main" val="56342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10_cr_lan_1a"/>
          <p:cNvPicPr>
            <a:picLocks noGrp="1" noChangeAspect="1" noChangeArrowheads="1"/>
          </p:cNvPicPr>
          <p:nvPr>
            <p:ph idx="1"/>
          </p:nvPr>
        </p:nvPicPr>
        <p:blipFill>
          <a:blip r:embed="rId2" cstate="print">
            <a:clrChange>
              <a:clrFrom>
                <a:srgbClr val="FFFFCD"/>
              </a:clrFrom>
              <a:clrTo>
                <a:srgbClr val="FFFFCD">
                  <a:alpha val="0"/>
                </a:srgbClr>
              </a:clrTo>
            </a:clrChange>
            <a:lum bright="-12000"/>
          </a:blip>
          <a:srcRect l="305" r="937"/>
          <a:stretch>
            <a:fillRect/>
          </a:stretch>
        </p:blipFill>
        <p:spPr>
          <a:xfrm>
            <a:off x="3215681" y="908721"/>
            <a:ext cx="5357813" cy="3182781"/>
          </a:xfrm>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Wernickeovo</a:t>
            </a:r>
            <a:r>
              <a:rPr lang="cs-CZ" sz="2600" b="1" dirty="0">
                <a:latin typeface="+mj-lt"/>
                <a:ea typeface="+mj-ea"/>
                <a:cs typeface="+mj-cs"/>
              </a:rPr>
              <a:t> řečové centrum</a:t>
            </a:r>
            <a:endParaRPr lang="en-US" sz="2600" b="1" dirty="0">
              <a:latin typeface="+mj-lt"/>
              <a:ea typeface="+mj-ea"/>
              <a:cs typeface="+mj-cs"/>
            </a:endParaRPr>
          </a:p>
        </p:txBody>
      </p:sp>
      <p:sp>
        <p:nvSpPr>
          <p:cNvPr id="6" name="Zástupný symbol pro obsah 2"/>
          <p:cNvSpPr txBox="1">
            <a:spLocks/>
          </p:cNvSpPr>
          <p:nvPr/>
        </p:nvSpPr>
        <p:spPr>
          <a:xfrm>
            <a:off x="1524000" y="4149080"/>
            <a:ext cx="9144000" cy="2708921"/>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400" b="1" dirty="0">
                <a:latin typeface="+mn-lt"/>
              </a:rPr>
              <a:t>Area 22 </a:t>
            </a:r>
          </a:p>
          <a:p>
            <a:pPr lvl="1" indent="-457200" fontAlgn="auto">
              <a:spcBef>
                <a:spcPct val="20000"/>
              </a:spcBef>
              <a:spcAft>
                <a:spcPts val="0"/>
              </a:spcAft>
              <a:buFont typeface="Wingdings" pitchFamily="2" charset="2"/>
              <a:buChar char="ü"/>
              <a:defRPr/>
            </a:pPr>
            <a:r>
              <a:rPr lang="cs-CZ" sz="2000" dirty="0"/>
              <a:t>Obsahuje tři podoblasti</a:t>
            </a:r>
          </a:p>
          <a:p>
            <a:pPr lvl="3" indent="-457200">
              <a:spcBef>
                <a:spcPct val="20000"/>
              </a:spcBef>
              <a:buFont typeface="Arial" pitchFamily="34" charset="0"/>
              <a:buAutoNum type="arabicPeriod"/>
              <a:defRPr/>
            </a:pPr>
            <a:r>
              <a:rPr lang="cs-CZ" sz="2000" dirty="0"/>
              <a:t>Podoblast – aktivována jak mluveným slovem (cizím i vlastním), tak jinými 		zvuky</a:t>
            </a:r>
          </a:p>
          <a:p>
            <a:pPr lvl="3" indent="-457200">
              <a:spcBef>
                <a:spcPct val="20000"/>
              </a:spcBef>
              <a:buFont typeface="Arial" pitchFamily="34" charset="0"/>
              <a:buAutoNum type="arabicPeriod"/>
              <a:defRPr/>
            </a:pPr>
            <a:r>
              <a:rPr lang="cs-CZ" sz="2000" dirty="0">
                <a:latin typeface="+mn-lt"/>
              </a:rPr>
              <a:t>Podoblast – aktivována cizím mluveným slovem a  při vybavování naučené sekvence slov</a:t>
            </a:r>
          </a:p>
          <a:p>
            <a:pPr marL="1341438" lvl="1" indent="-441325" fontAlgn="auto">
              <a:spcBef>
                <a:spcPct val="20000"/>
              </a:spcBef>
              <a:spcAft>
                <a:spcPts val="0"/>
              </a:spcAft>
              <a:defRPr/>
            </a:pPr>
            <a:r>
              <a:rPr lang="cs-CZ" sz="2000" dirty="0">
                <a:latin typeface="+mn-lt"/>
              </a:rPr>
              <a:t>3. </a:t>
            </a:r>
            <a:r>
              <a:rPr lang="cs-CZ" sz="2000" dirty="0"/>
              <a:t>	 </a:t>
            </a:r>
            <a:r>
              <a:rPr lang="cs-CZ" sz="2000" dirty="0">
                <a:latin typeface="+mn-lt"/>
              </a:rPr>
              <a:t>Podoblast – zapojena do produkce řeči</a:t>
            </a:r>
          </a:p>
          <a:p>
            <a:pPr marL="450850" lvl="1" indent="-450850" fontAlgn="auto">
              <a:spcBef>
                <a:spcPct val="20000"/>
              </a:spcBef>
              <a:spcAft>
                <a:spcPts val="0"/>
              </a:spcAft>
              <a:defRPr/>
            </a:pPr>
            <a:endParaRPr lang="cs-CZ" sz="2000" dirty="0">
              <a:latin typeface="+mn-lt"/>
            </a:endParaRPr>
          </a:p>
        </p:txBody>
      </p:sp>
    </p:spTree>
    <p:extLst>
      <p:ext uri="{BB962C8B-B14F-4D97-AF65-F5344CB8AC3E}">
        <p14:creationId xmlns:p14="http://schemas.microsoft.com/office/powerpoint/2010/main" val="338573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1524001" y="764705"/>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sp>
        <p:nvSpPr>
          <p:cNvPr id="14" name="TextovéPole 13"/>
          <p:cNvSpPr txBox="1"/>
          <p:nvPr/>
        </p:nvSpPr>
        <p:spPr>
          <a:xfrm>
            <a:off x="1775520" y="5085185"/>
            <a:ext cx="4968552" cy="1661993"/>
          </a:xfrm>
          <a:prstGeom prst="rect">
            <a:avLst/>
          </a:prstGeom>
          <a:noFill/>
        </p:spPr>
        <p:txBody>
          <a:bodyPr wrap="square" rtlCol="0">
            <a:spAutoFit/>
          </a:bodyPr>
          <a:lstStyle/>
          <a:p>
            <a:r>
              <a:rPr lang="cs-CZ" sz="2200" b="1" dirty="0"/>
              <a:t>Na vnímání i produkci řeči se podílí</a:t>
            </a:r>
          </a:p>
          <a:p>
            <a:pPr marL="633413">
              <a:buFont typeface="Wingdings" pitchFamily="2" charset="2"/>
              <a:buChar char="ü"/>
            </a:pPr>
            <a:r>
              <a:rPr lang="cs-CZ" sz="2200" b="1" dirty="0"/>
              <a:t>	</a:t>
            </a:r>
            <a:r>
              <a:rPr lang="cs-CZ" sz="2200" b="1" dirty="0" err="1"/>
              <a:t>Wernickeova</a:t>
            </a:r>
            <a:r>
              <a:rPr lang="cs-CZ" sz="2200" b="1" dirty="0"/>
              <a:t> oblast</a:t>
            </a:r>
          </a:p>
          <a:p>
            <a:pPr marL="633413">
              <a:buFont typeface="Wingdings" pitchFamily="2" charset="2"/>
              <a:buChar char="ü"/>
            </a:pPr>
            <a:r>
              <a:rPr lang="cs-CZ" sz="2000" b="1" dirty="0"/>
              <a:t>	</a:t>
            </a:r>
            <a:r>
              <a:rPr lang="cs-CZ" sz="2000" b="1" dirty="0" err="1"/>
              <a:t>Brocova</a:t>
            </a:r>
            <a:r>
              <a:rPr lang="cs-CZ" sz="2000" b="1" dirty="0"/>
              <a:t> oblast </a:t>
            </a:r>
          </a:p>
          <a:p>
            <a:pPr marL="633413">
              <a:buFont typeface="Wingdings" pitchFamily="2" charset="2"/>
              <a:buChar char="ü"/>
            </a:pPr>
            <a:r>
              <a:rPr lang="cs-CZ" sz="2000" b="1" dirty="0"/>
              <a:t>	P-O-T asociační oblast</a:t>
            </a:r>
          </a:p>
          <a:p>
            <a:endParaRPr lang="cs-CZ"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_10_cr_lan_1b"/>
          <p:cNvPicPr>
            <a:picLocks noGrp="1" noChangeAspect="1" noChangeArrowheads="1"/>
          </p:cNvPicPr>
          <p:nvPr>
            <p:ph sz="half" idx="1"/>
          </p:nvPr>
        </p:nvPicPr>
        <p:blipFill>
          <a:blip r:embed="rId2" cstate="print">
            <a:clrChange>
              <a:clrFrom>
                <a:srgbClr val="FFFECD"/>
              </a:clrFrom>
              <a:clrTo>
                <a:srgbClr val="FFFECD">
                  <a:alpha val="0"/>
                </a:srgbClr>
              </a:clrTo>
            </a:clrChange>
            <a:lum bright="-6000"/>
          </a:blip>
          <a:srcRect t="21076"/>
          <a:stretch>
            <a:fillRect/>
          </a:stretch>
        </p:blipFill>
        <p:spPr>
          <a:xfrm>
            <a:off x="5447928" y="620688"/>
            <a:ext cx="4536504" cy="3505534"/>
          </a:xfrm>
        </p:spPr>
      </p:pic>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r>
              <a:rPr lang="cs-CZ" sz="2000" b="1" dirty="0" err="1"/>
              <a:t>Gyrus</a:t>
            </a:r>
            <a:r>
              <a:rPr lang="cs-CZ" sz="2000" b="1" dirty="0"/>
              <a:t> </a:t>
            </a:r>
            <a:r>
              <a:rPr lang="cs-CZ" sz="2000" b="1" dirty="0" err="1"/>
              <a:t>supramarginalis</a:t>
            </a:r>
            <a:endParaRPr lang="cs-CZ" sz="2000" dirty="0"/>
          </a:p>
          <a:p>
            <a:pPr marL="908050" lvl="2" indent="-377825">
              <a:spcBef>
                <a:spcPct val="20000"/>
              </a:spcBef>
              <a:buFont typeface="Wingdings" pitchFamily="2" charset="2"/>
              <a:buChar char="ü"/>
              <a:defRPr/>
            </a:pPr>
            <a:r>
              <a:rPr lang="cs-CZ" sz="2000" dirty="0"/>
              <a:t>Zpracování fonologické a artikulační stránky slyšeného slova </a:t>
            </a:r>
          </a:p>
          <a:p>
            <a:pPr marL="908050" lvl="2" indent="-377825">
              <a:spcBef>
                <a:spcPct val="20000"/>
              </a:spcBef>
              <a:buFont typeface="Wingdings" pitchFamily="2" charset="2"/>
              <a:buChar char="ü"/>
              <a:defRPr/>
            </a:pPr>
            <a:endParaRPr lang="cs-CZ" sz="800" dirty="0"/>
          </a:p>
          <a:p>
            <a:pPr marL="450850" lvl="1" indent="-450850">
              <a:spcBef>
                <a:spcPct val="20000"/>
              </a:spcBef>
              <a:defRPr/>
            </a:pPr>
            <a:r>
              <a:rPr lang="cs-CZ" sz="2000" b="1" dirty="0" err="1"/>
              <a:t>Gyrus</a:t>
            </a:r>
            <a:r>
              <a:rPr lang="cs-CZ" sz="2000" b="1" dirty="0"/>
              <a:t> </a:t>
            </a:r>
            <a:r>
              <a:rPr lang="cs-CZ" sz="2000" b="1" dirty="0" err="1"/>
              <a:t>angularis</a:t>
            </a:r>
            <a:r>
              <a:rPr lang="cs-CZ" sz="2000" b="1" dirty="0"/>
              <a:t> </a:t>
            </a:r>
            <a:endParaRPr lang="cs-CZ" sz="2000" dirty="0"/>
          </a:p>
          <a:p>
            <a:pPr marL="908050" lvl="2" indent="-450850">
              <a:spcBef>
                <a:spcPct val="20000"/>
              </a:spcBef>
              <a:buFont typeface="Wingdings" pitchFamily="2" charset="2"/>
              <a:buChar char="ü"/>
              <a:defRPr/>
            </a:pPr>
            <a:r>
              <a:rPr lang="cs-CZ" sz="2000" dirty="0"/>
              <a:t>Zpracování sémantické stránky slyšeného slova</a:t>
            </a:r>
          </a:p>
          <a:p>
            <a:pPr marL="908050" lvl="2" indent="-450850">
              <a:spcBef>
                <a:spcPct val="20000"/>
              </a:spcBef>
              <a:buFont typeface="Wingdings" pitchFamily="2" charset="2"/>
              <a:buChar char="ü"/>
              <a:defRPr/>
            </a:pPr>
            <a:endParaRPr lang="cs-CZ" sz="800" dirty="0"/>
          </a:p>
          <a:p>
            <a:pPr marL="450850" lvl="1" indent="-450850">
              <a:spcBef>
                <a:spcPct val="20000"/>
              </a:spcBef>
              <a:defRPr/>
            </a:pPr>
            <a:r>
              <a:rPr lang="cs-CZ" sz="2000" dirty="0"/>
              <a:t>Četné spoje s </a:t>
            </a:r>
            <a:r>
              <a:rPr lang="cs-CZ" sz="2000" dirty="0" err="1"/>
              <a:t>Brocovou</a:t>
            </a:r>
            <a:r>
              <a:rPr lang="cs-CZ" sz="2000" dirty="0"/>
              <a:t> a </a:t>
            </a:r>
            <a:r>
              <a:rPr lang="cs-CZ" sz="2000" dirty="0" err="1"/>
              <a:t>Wernickeovou</a:t>
            </a:r>
            <a:r>
              <a:rPr lang="cs-CZ" sz="2000" dirty="0"/>
              <a:t> oblastí (komunikace do trojúhelníku)</a:t>
            </a:r>
          </a:p>
          <a:p>
            <a:pPr marL="450850" lvl="1" indent="-450850">
              <a:spcBef>
                <a:spcPct val="20000"/>
              </a:spcBef>
              <a:defRPr/>
            </a:pPr>
            <a:endParaRPr lang="cs-CZ" sz="800"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3" cstate="print"/>
          <a:srcRect l="49378" t="23594" r="15131" b="22842"/>
          <a:stretch>
            <a:fillRect/>
          </a:stretch>
        </p:blipFill>
        <p:spPr bwMode="auto">
          <a:xfrm>
            <a:off x="1775520" y="764704"/>
            <a:ext cx="3312368" cy="2880320"/>
          </a:xfrm>
          <a:prstGeom prst="rect">
            <a:avLst/>
          </a:prstGeom>
          <a:noFill/>
        </p:spPr>
      </p:pic>
    </p:spTree>
    <p:extLst>
      <p:ext uri="{BB962C8B-B14F-4D97-AF65-F5344CB8AC3E}">
        <p14:creationId xmlns:p14="http://schemas.microsoft.com/office/powerpoint/2010/main" val="3411550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3976168" y="504544"/>
            <a:ext cx="5648225" cy="4076584"/>
          </a:xfrm>
          <a:prstGeom prst="rect">
            <a:avLst/>
          </a:prstGeom>
          <a:noFill/>
          <a:ln w="9525">
            <a:noFill/>
            <a:miter lim="800000"/>
            <a:headEnd/>
            <a:tailEnd/>
          </a:ln>
          <a:effectLst/>
        </p:spPr>
      </p:pic>
      <p:sp>
        <p:nvSpPr>
          <p:cNvPr id="6" name="Zástupný symbol pro obsah 2"/>
          <p:cNvSpPr txBox="1">
            <a:spLocks/>
          </p:cNvSpPr>
          <p:nvPr/>
        </p:nvSpPr>
        <p:spPr>
          <a:xfrm>
            <a:off x="1524000" y="4581129"/>
            <a:ext cx="9144000" cy="2852937"/>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000" b="1" dirty="0" err="1">
                <a:latin typeface="+mn-lt"/>
              </a:rPr>
              <a:t>Lobulus</a:t>
            </a:r>
            <a:r>
              <a:rPr lang="cs-CZ" sz="2000" b="1" dirty="0">
                <a:latin typeface="+mn-lt"/>
              </a:rPr>
              <a:t> </a:t>
            </a:r>
            <a:r>
              <a:rPr lang="cs-CZ" sz="2000" b="1" dirty="0" err="1">
                <a:latin typeface="+mn-lt"/>
              </a:rPr>
              <a:t>parietalis</a:t>
            </a:r>
            <a:r>
              <a:rPr lang="cs-CZ" sz="2000" b="1" dirty="0">
                <a:latin typeface="+mn-lt"/>
              </a:rPr>
              <a:t> </a:t>
            </a:r>
            <a:r>
              <a:rPr lang="cs-CZ" sz="2000" b="1" dirty="0" err="1">
                <a:latin typeface="+mn-lt"/>
              </a:rPr>
              <a:t>inferior</a:t>
            </a:r>
            <a:endParaRPr lang="cs-CZ" sz="2000" b="1" dirty="0">
              <a:latin typeface="+mn-lt"/>
            </a:endParaRPr>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p:txBody>
      </p:sp>
      <p:sp>
        <p:nvSpPr>
          <p:cNvPr id="7" name="Nadpis 1"/>
          <p:cNvSpPr txBox="1">
            <a:spLocks/>
          </p:cNvSpPr>
          <p:nvPr/>
        </p:nvSpPr>
        <p:spPr>
          <a:xfrm>
            <a:off x="1524000" y="-85749"/>
            <a:ext cx="9144000" cy="706437"/>
          </a:xfrm>
          <a:prstGeom prst="rect">
            <a:avLst/>
          </a:prstGeom>
        </p:spPr>
        <p:txBody>
          <a:bodyPr vert="horz" lIns="91440" tIns="45720" rIns="91440" bIns="45720" rtlCol="0" anchor="ctr">
            <a:noAutofit/>
          </a:bodyPr>
          <a:lstStyle/>
          <a:p>
            <a:pPr marL="450850" lvl="1" indent="-450850" algn="ctr">
              <a:spcBef>
                <a:spcPct val="20000"/>
              </a:spcBef>
              <a:defRPr/>
            </a:pPr>
            <a:r>
              <a:rPr lang="cs-CZ" sz="2600" b="1" dirty="0"/>
              <a:t>Integrace sluchových, zrakových a </a:t>
            </a:r>
            <a:r>
              <a:rPr lang="cs-CZ" sz="2600" b="1" dirty="0" err="1"/>
              <a:t>somatosenzorických</a:t>
            </a:r>
            <a:r>
              <a:rPr lang="cs-CZ" sz="2600" b="1" dirty="0"/>
              <a:t> informací</a:t>
            </a:r>
          </a:p>
        </p:txBody>
      </p:sp>
      <p:sp>
        <p:nvSpPr>
          <p:cNvPr id="9" name="TextovéPole 8"/>
          <p:cNvSpPr txBox="1"/>
          <p:nvPr/>
        </p:nvSpPr>
        <p:spPr>
          <a:xfrm>
            <a:off x="1524000" y="4109010"/>
            <a:ext cx="3995936" cy="400110"/>
          </a:xfrm>
          <a:prstGeom prst="rect">
            <a:avLst/>
          </a:prstGeom>
          <a:noFill/>
        </p:spPr>
        <p:txBody>
          <a:bodyPr wrap="square" rtlCol="0">
            <a:spAutoFit/>
          </a:bodyPr>
          <a:lstStyle/>
          <a:p>
            <a:r>
              <a:rPr lang="cs-CZ" sz="2000" b="1" dirty="0"/>
              <a:t>P - O - T asociační oblast</a:t>
            </a:r>
            <a:endParaRPr lang="en-US" sz="2000" b="1" dirty="0"/>
          </a:p>
        </p:txBody>
      </p:sp>
      <p:grpSp>
        <p:nvGrpSpPr>
          <p:cNvPr id="13" name="Skupina 12"/>
          <p:cNvGrpSpPr/>
          <p:nvPr/>
        </p:nvGrpSpPr>
        <p:grpSpPr>
          <a:xfrm>
            <a:off x="7824192" y="5301208"/>
            <a:ext cx="4067944" cy="576064"/>
            <a:chOff x="6300192" y="5301208"/>
            <a:chExt cx="4067944" cy="576064"/>
          </a:xfrm>
        </p:grpSpPr>
        <p:sp>
          <p:nvSpPr>
            <p:cNvPr id="10" name="TextovéPole 9"/>
            <p:cNvSpPr txBox="1"/>
            <p:nvPr/>
          </p:nvSpPr>
          <p:spPr>
            <a:xfrm>
              <a:off x="7164288" y="5363924"/>
              <a:ext cx="3203848" cy="461665"/>
            </a:xfrm>
            <a:prstGeom prst="rect">
              <a:avLst/>
            </a:prstGeom>
            <a:noFill/>
          </p:spPr>
          <p:txBody>
            <a:bodyPr wrap="square" rtlCol="0">
              <a:spAutoFit/>
            </a:bodyPr>
            <a:lstStyle/>
            <a:p>
              <a:r>
                <a:rPr lang="cs-CZ" sz="2400" b="1" dirty="0"/>
                <a:t>Klasifikace</a:t>
              </a:r>
              <a:endParaRPr lang="en-US" sz="2400" b="1" dirty="0"/>
            </a:p>
          </p:txBody>
        </p:sp>
        <p:sp>
          <p:nvSpPr>
            <p:cNvPr id="12" name="Šipka doprava 11"/>
            <p:cNvSpPr/>
            <p:nvPr/>
          </p:nvSpPr>
          <p:spPr>
            <a:xfrm>
              <a:off x="6300192" y="5301208"/>
              <a:ext cx="792088" cy="57606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477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057" t="-29296" r="-23682" b="-25130"/>
          <a:stretch/>
        </p:blipFill>
        <p:spPr>
          <a:xfrm>
            <a:off x="-3551205" y="-1865211"/>
            <a:ext cx="18108000" cy="10185750"/>
          </a:xfrm>
          <a:prstGeom prst="rect">
            <a:avLst/>
          </a:prstGeom>
        </p:spPr>
      </p:pic>
    </p:spTree>
    <p:custDataLst>
      <p:tags r:id="rId1"/>
    </p:custDataLst>
    <p:extLst>
      <p:ext uri="{BB962C8B-B14F-4D97-AF65-F5344CB8AC3E}">
        <p14:creationId xmlns:p14="http://schemas.microsoft.com/office/powerpoint/2010/main" val="2475226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1052737"/>
            <a:ext cx="9144000"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Funkce mozku, které se podílí na řeči se podílí na vzniku řeči se také podílí na tvorbě vnitřních klasifikací</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 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71638" y="768350"/>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3315" name="Text Box 3"/>
          <p:cNvSpPr txBox="1">
            <a:spLocks noChangeArrowheads="1"/>
          </p:cNvSpPr>
          <p:nvPr/>
        </p:nvSpPr>
        <p:spPr bwMode="auto">
          <a:xfrm>
            <a:off x="1716088" y="2027238"/>
            <a:ext cx="8342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Časová a prostorová sumace postsynaptických </a:t>
            </a:r>
          </a:p>
          <a:p>
            <a:pPr eaLnBrk="1" hangingPunct="1">
              <a:spcBef>
                <a:spcPct val="0"/>
              </a:spcBef>
              <a:buClrTx/>
              <a:buSzTx/>
              <a:buFontTx/>
              <a:buNone/>
            </a:pPr>
            <a:r>
              <a:rPr lang="cs-CZ" altLang="cs-CZ" sz="2800">
                <a:solidFill>
                  <a:schemeClr val="tx1"/>
                </a:solidFill>
                <a:latin typeface="Arial CE" panose="020B0604020202020204" pitchFamily="34" charset="0"/>
              </a:rPr>
              <a:t>aktivit kortikálních neuronů (IPSP nebo EPSP).</a:t>
            </a:r>
          </a:p>
        </p:txBody>
      </p:sp>
    </p:spTree>
    <p:extLst>
      <p:ext uri="{BB962C8B-B14F-4D97-AF65-F5344CB8AC3E}">
        <p14:creationId xmlns:p14="http://schemas.microsoft.com/office/powerpoint/2010/main" val="102150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4339" name="Text Box 3"/>
          <p:cNvSpPr txBox="1">
            <a:spLocks noChangeArrowheads="1"/>
          </p:cNvSpPr>
          <p:nvPr/>
        </p:nvSpPr>
        <p:spPr bwMode="auto">
          <a:xfrm>
            <a:off x="1343026" y="1422401"/>
            <a:ext cx="9542463"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Alfa	   8 – 13 Hz  základní rytmus bdění při zavřených </a:t>
            </a:r>
          </a:p>
          <a:p>
            <a:pPr eaLnBrk="1" hangingPunct="1">
              <a:spcBef>
                <a:spcPct val="0"/>
              </a:spcBef>
              <a:buClrTx/>
              <a:buSzTx/>
              <a:buFontTx/>
              <a:buNone/>
            </a:pPr>
            <a:r>
              <a:rPr lang="cs-CZ" altLang="cs-CZ" sz="2800">
                <a:solidFill>
                  <a:schemeClr val="tx1"/>
                </a:solidFill>
                <a:latin typeface="Arial CE" panose="020B0604020202020204" pitchFamily="34" charset="0"/>
              </a:rPr>
              <a:t>			  očích</a:t>
            </a:r>
          </a:p>
          <a:p>
            <a:pPr eaLnBrk="1" hangingPunct="1">
              <a:spcBef>
                <a:spcPct val="0"/>
              </a:spcBef>
              <a:buClrTx/>
              <a:buSzTx/>
              <a:buFontTx/>
              <a:buNone/>
            </a:pPr>
            <a:r>
              <a:rPr lang="cs-CZ" altLang="cs-CZ" sz="280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800">
                <a:solidFill>
                  <a:schemeClr val="tx1"/>
                </a:solidFill>
                <a:latin typeface="Arial CE" panose="020B0604020202020204" pitchFamily="34" charset="0"/>
              </a:rPr>
              <a:t>			  max. frontální lalok – g. precentralis</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Gama </a:t>
            </a:r>
            <a:r>
              <a:rPr lang="en-US" altLang="cs-CZ" sz="2800">
                <a:solidFill>
                  <a:schemeClr val="tx1"/>
                </a:solidFill>
                <a:latin typeface="Arial CE" panose="020B0604020202020204" pitchFamily="34" charset="0"/>
              </a:rPr>
              <a:t>&gt;</a:t>
            </a:r>
            <a:r>
              <a:rPr lang="cs-CZ" altLang="cs-CZ" sz="280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Theta 4 – 7 Hz	spánek, snížená vigilance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Delta 0,1 – 4 Hz  typické pro hluboký spánek (non REM)</a:t>
            </a:r>
            <a:endParaRPr lang="en-US"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331788"/>
            <a:ext cx="1169851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2"/>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2400" dirty="0">
                <a:solidFill>
                  <a:schemeClr val="tx2"/>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2"/>
                </a:solidFill>
                <a:latin typeface="Arial CE" panose="020B0604020202020204" pitchFamily="34" charset="0"/>
              </a:rPr>
              <a:t>Spánek – protiklad bdělého stavu,</a:t>
            </a:r>
          </a:p>
          <a:p>
            <a:pPr eaLnBrk="1" hangingPunct="1">
              <a:spcBef>
                <a:spcPct val="0"/>
              </a:spcBef>
              <a:buClrTx/>
              <a:buSzTx/>
              <a:buNone/>
            </a:pPr>
            <a:r>
              <a:rPr lang="cs-CZ" altLang="cs-CZ" sz="2400" dirty="0">
                <a:solidFill>
                  <a:schemeClr val="tx2"/>
                </a:solidFill>
                <a:latin typeface="Arial CE" panose="020B0604020202020204" pitchFamily="34" charset="0"/>
              </a:rPr>
              <a:t>reverzibilní oslabení či ztráta kontaktu</a:t>
            </a:r>
          </a:p>
          <a:p>
            <a:pPr eaLnBrk="1" hangingPunct="1">
              <a:spcBef>
                <a:spcPct val="0"/>
              </a:spcBef>
              <a:buClrTx/>
              <a:buSzTx/>
              <a:buNone/>
            </a:pPr>
            <a:r>
              <a:rPr lang="cs-CZ" altLang="cs-CZ" sz="2400" dirty="0">
                <a:solidFill>
                  <a:schemeClr val="tx2"/>
                </a:solidFill>
                <a:latin typeface="Arial CE" panose="020B0604020202020204" pitchFamily="34" charset="0"/>
              </a:rPr>
              <a:t>	s prostředím</a:t>
            </a:r>
          </a:p>
        </p:txBody>
      </p:sp>
      <p:sp>
        <p:nvSpPr>
          <p:cNvPr id="15363" name="Text Box 3"/>
          <p:cNvSpPr txBox="1">
            <a:spLocks noChangeArrowheads="1"/>
          </p:cNvSpPr>
          <p:nvPr/>
        </p:nvSpPr>
        <p:spPr bwMode="auto">
          <a:xfrm>
            <a:off x="6613762" y="3705452"/>
            <a:ext cx="515237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000" dirty="0">
                <a:solidFill>
                  <a:schemeClr val="tx1"/>
                </a:solidFill>
                <a:latin typeface="Arial CE" panose="020B0604020202020204" pitchFamily="34" charset="0"/>
              </a:rPr>
              <a:t>Stadium	značení</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S1		nástup spánku</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S2		lehký, povrchní spánek</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S3		hluboký spánek</a:t>
            </a:r>
          </a:p>
          <a:p>
            <a:pPr eaLnBrk="1" hangingPunct="1">
              <a:spcBef>
                <a:spcPct val="0"/>
              </a:spcBef>
              <a:buClrTx/>
              <a:buSzTx/>
              <a:buFontTx/>
              <a:buNone/>
            </a:pPr>
            <a:r>
              <a:rPr lang="cs-CZ" altLang="cs-CZ" sz="2000" dirty="0">
                <a:solidFill>
                  <a:schemeClr val="tx1"/>
                </a:solidFill>
                <a:latin typeface="Arial CE" panose="020B0604020202020204" pitchFamily="34" charset="0"/>
              </a:rPr>
              <a:t>S4		ortodoxní spánek - NREM</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REM		paradoxní spánek</a:t>
            </a:r>
          </a:p>
        </p:txBody>
      </p:sp>
    </p:spTree>
    <p:extLst>
      <p:ext uri="{BB962C8B-B14F-4D97-AF65-F5344CB8AC3E}">
        <p14:creationId xmlns:p14="http://schemas.microsoft.com/office/powerpoint/2010/main" val="508630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971429" y="1294546"/>
            <a:ext cx="1040919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non REM stadium -  synchronizované (S1-S4)</a:t>
            </a:r>
          </a:p>
          <a:p>
            <a:pPr eaLnBrk="1" hangingPunct="1">
              <a:spcBef>
                <a:spcPct val="0"/>
              </a:spcBef>
              <a:buClrTx/>
              <a:buSzTx/>
              <a:buFontTx/>
              <a:buNone/>
            </a:pPr>
            <a:r>
              <a:rPr lang="cs-CZ" altLang="cs-CZ" sz="2800" dirty="0">
                <a:solidFill>
                  <a:schemeClr val="tx1"/>
                </a:solidFill>
                <a:latin typeface="Arial CE" panose="020B0604020202020204" pitchFamily="34" charset="0"/>
              </a:rPr>
              <a:t>		delta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a:solidFill>
                  <a:schemeClr val="tx1"/>
                </a:solidFill>
                <a:latin typeface="Arial CE" panose="020B0604020202020204" pitchFamily="34" charset="0"/>
              </a:rPr>
              <a:t>nižší+pravidelná</a:t>
            </a:r>
            <a:r>
              <a:rPr lang="cs-CZ" altLang="cs-CZ" sz="2800" dirty="0">
                <a:solidFill>
                  <a:schemeClr val="tx1"/>
                </a:solidFill>
                <a:latin typeface="Arial CE" panose="020B0604020202020204" pitchFamily="34" charset="0"/>
              </a:rPr>
              <a:t> frekvence srdce i dechu		</a:t>
            </a:r>
          </a:p>
          <a:p>
            <a:pPr eaLnBrk="1" hangingPunct="1">
              <a:spcBef>
                <a:spcPct val="0"/>
              </a:spcBef>
              <a:buClrTx/>
              <a:buSzTx/>
              <a:buFontTx/>
              <a:buNone/>
            </a:pPr>
            <a:r>
              <a:rPr lang="cs-CZ" altLang="cs-CZ" sz="2800" dirty="0">
                <a:solidFill>
                  <a:schemeClr val="tx1"/>
                </a:solidFill>
                <a:latin typeface="Arial CE" panose="020B0604020202020204" pitchFamily="34" charset="0"/>
              </a:rPr>
              <a:t>		tonus kosterních svalů nízký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REM stadium  -  desynchronizované</a:t>
            </a:r>
          </a:p>
          <a:p>
            <a:pPr eaLnBrk="1" hangingPunct="1">
              <a:spcBef>
                <a:spcPct val="0"/>
              </a:spcBef>
              <a:buClrTx/>
              <a:buSzTx/>
              <a:buFontTx/>
              <a:buNone/>
            </a:pPr>
            <a:r>
              <a:rPr lang="cs-CZ" altLang="cs-CZ" sz="2800" dirty="0">
                <a:solidFill>
                  <a:schemeClr val="tx1"/>
                </a:solidFill>
                <a:latin typeface="Arial CE" panose="020B0604020202020204" pitchFamily="34" charset="0"/>
              </a:rPr>
              <a:t>		beta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a:solidFill>
                  <a:schemeClr val="tx1"/>
                </a:solidFill>
                <a:latin typeface="Arial CE" panose="020B0604020202020204" pitchFamily="34" charset="0"/>
              </a:rPr>
              <a:t>zvýšená+nepravidelná</a:t>
            </a:r>
            <a:r>
              <a:rPr lang="cs-CZ" altLang="cs-CZ" sz="2800" dirty="0">
                <a:solidFill>
                  <a:schemeClr val="tx1"/>
                </a:solidFill>
                <a:latin typeface="Arial CE" panose="020B0604020202020204" pitchFamily="34" charset="0"/>
              </a:rPr>
              <a:t> frekvence srdce i dechu</a:t>
            </a:r>
          </a:p>
          <a:p>
            <a:pPr eaLnBrk="1" hangingPunct="1">
              <a:spcBef>
                <a:spcPct val="0"/>
              </a:spcBef>
              <a:buClrTx/>
              <a:buSzTx/>
              <a:buFontTx/>
              <a:buNone/>
            </a:pPr>
            <a:r>
              <a:rPr lang="cs-CZ" altLang="cs-CZ" sz="2800" dirty="0">
                <a:solidFill>
                  <a:schemeClr val="tx1"/>
                </a:solidFill>
                <a:latin typeface="Arial CE" panose="020B0604020202020204" pitchFamily="34" charset="0"/>
              </a:rPr>
              <a:t>		tonus kosterních svalů vymizelý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1 cyklus zahrnuje oba dva typy, celkové 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 </a:t>
            </a:r>
          </a:p>
        </p:txBody>
      </p:sp>
    </p:spTree>
    <p:extLst>
      <p:ext uri="{BB962C8B-B14F-4D97-AF65-F5344CB8AC3E}">
        <p14:creationId xmlns:p14="http://schemas.microsoft.com/office/powerpoint/2010/main" val="1863533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1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i když jsme tam nikdy nebyli) </a:t>
            </a:r>
          </a:p>
          <a:p>
            <a:pPr marL="457200" lvl="1" indent="0">
              <a:buNone/>
            </a:pPr>
            <a:r>
              <a:rPr lang="cs-CZ" dirty="0"/>
              <a:t>Na naučení se deklarativního materiálu potřebujeme více času, snadno ho zapomínáme, pokud ho často nepoužíváme; 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1737257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PAMĚŤsenzorická</a:t>
            </a:r>
            <a:endParaRPr lang="cs-CZ" dirty="0"/>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a:t>
            </a:r>
            <a:r>
              <a:rPr lang="cs-CZ" dirty="0" err="1"/>
              <a:t>pamětije</a:t>
            </a:r>
            <a:r>
              <a:rPr lang="cs-CZ" dirty="0"/>
              <a:t> tzv. </a:t>
            </a:r>
            <a:r>
              <a:rPr lang="cs-CZ" dirty="0" err="1"/>
              <a:t>reverberační</a:t>
            </a:r>
            <a:r>
              <a:rPr lang="cs-CZ" dirty="0"/>
              <a:t> obvod(pozitivní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a:t>
            </a:r>
            <a:r>
              <a:rPr lang="cs-CZ" dirty="0" err="1"/>
              <a:t>biochemickoou</a:t>
            </a:r>
            <a:r>
              <a:rPr lang="cs-CZ" dirty="0"/>
              <a:t> podstatu; hypotéza </a:t>
            </a:r>
            <a:r>
              <a:rPr lang="cs-CZ" dirty="0" err="1"/>
              <a:t>panů</a:t>
            </a:r>
            <a:r>
              <a:rPr lang="cs-CZ" dirty="0"/>
              <a:t>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p:txBody>
          <a:bodyPr/>
          <a:lstStyle/>
          <a:p>
            <a:r>
              <a:rPr lang="cs-CZ">
                <a:solidFill>
                  <a:srgbClr val="FF0000"/>
                </a:solidFill>
              </a:rPr>
              <a:t>Funkce prodloužené míchy</a:t>
            </a:r>
          </a:p>
        </p:txBody>
      </p:sp>
      <p:sp>
        <p:nvSpPr>
          <p:cNvPr id="15362" name="Podnadpis 2"/>
          <p:cNvSpPr>
            <a:spLocks noGrp="1"/>
          </p:cNvSpPr>
          <p:nvPr>
            <p:ph type="subTitle" idx="1"/>
          </p:nvPr>
        </p:nvSpPr>
        <p:spPr/>
        <p:txBody>
          <a:bodyPr/>
          <a:lstStyle/>
          <a:p>
            <a:endParaRPr lang="cs-CZ"/>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838165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cs-CZ"/>
              <a:t>Emotional Memory stored in Amygdale</a:t>
            </a:r>
          </a:p>
        </p:txBody>
      </p:sp>
      <p:pic>
        <p:nvPicPr>
          <p:cNvPr id="43011" name="Picture 4" descr="a_04_cr_peu_2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010026" y="1298576"/>
            <a:ext cx="3978275" cy="42703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4937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altLang="cs-CZ" sz="2000"/>
              <a:t>Implicit Memory Is Stored in Perceptual, Motor, and Emotional Circuits</a:t>
            </a:r>
          </a:p>
        </p:txBody>
      </p:sp>
      <p:pic>
        <p:nvPicPr>
          <p:cNvPr id="40963" name="Picture 3" descr="Memory and br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90775" y="687388"/>
            <a:ext cx="7570788" cy="5765800"/>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5001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UČENÍ – 2 typy experimentálního učení</a:t>
            </a:r>
          </a:p>
        </p:txBody>
      </p:sp>
      <p:sp>
        <p:nvSpPr>
          <p:cNvPr id="3" name="Zástupný symbol pro obsah 2"/>
          <p:cNvSpPr>
            <a:spLocks noGrp="1"/>
          </p:cNvSpPr>
          <p:nvPr>
            <p:ph idx="1"/>
          </p:nvPr>
        </p:nvSpPr>
        <p:spPr/>
        <p:txBody>
          <a:bodyPr>
            <a:normAutofit fontScale="92500" lnSpcReduction="10000"/>
          </a:bodyPr>
          <a:lstStyle/>
          <a:p>
            <a:r>
              <a:rPr lang="cs-CZ" dirty="0"/>
              <a:t>Klasické podmiňování (</a:t>
            </a:r>
            <a:r>
              <a:rPr lang="cs-CZ" dirty="0" err="1"/>
              <a:t>I.P.Pavlov</a:t>
            </a:r>
            <a:r>
              <a:rPr lang="cs-CZ" dirty="0"/>
              <a:t>)</a:t>
            </a:r>
          </a:p>
          <a:p>
            <a:r>
              <a:rPr lang="cs-CZ" dirty="0"/>
              <a:t>Výzkumná výtka: pes je pasivní</a:t>
            </a:r>
          </a:p>
          <a:p>
            <a:r>
              <a:rPr lang="cs-CZ" dirty="0"/>
              <a:t>Operační podmiňování (</a:t>
            </a:r>
            <a:r>
              <a:rPr lang="cs-CZ" dirty="0" err="1"/>
              <a:t>Skinnerovo</a:t>
            </a:r>
            <a:r>
              <a:rPr lang="cs-CZ" dirty="0"/>
              <a:t>)</a:t>
            </a:r>
          </a:p>
          <a:p>
            <a:endParaRPr lang="cs-CZ" dirty="0"/>
          </a:p>
          <a:p>
            <a:endParaRPr lang="cs-CZ" dirty="0"/>
          </a:p>
          <a:p>
            <a:endParaRPr lang="cs-CZ" dirty="0"/>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3095625"/>
          </a:xfrm>
        </p:spPr>
        <p:txBody>
          <a:bodyPr/>
          <a:lstStyle/>
          <a:p>
            <a:pPr marL="0" indent="0">
              <a:lnSpc>
                <a:spcPct val="130000"/>
              </a:lnSpc>
              <a:buFont typeface="Wingdings" panose="05000000000000000000" pitchFamily="2" charset="2"/>
              <a:buChar char="Ø"/>
            </a:pPr>
            <a:r>
              <a:rPr lang="en-US" altLang="cs-CZ" sz="2000"/>
              <a:t>Aplysia has about 20,000 neurons in the nervous system consisting of nine ganglia -- four pairs of symmetrical ganglia and one large abdominal ganglion consisting of two lobes</a:t>
            </a:r>
          </a:p>
          <a:p>
            <a:pPr marL="0" indent="0">
              <a:lnSpc>
                <a:spcPct val="130000"/>
              </a:lnSpc>
              <a:buFont typeface="Wingdings" panose="05000000000000000000" pitchFamily="2" charset="2"/>
              <a:buChar char="Ø"/>
            </a:pPr>
            <a:endParaRPr lang="en-US" altLang="cs-CZ" sz="200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87546"/>
            <a:ext cx="10515600" cy="6060389"/>
          </a:xfrm>
        </p:spPr>
        <p:txBody>
          <a:bodyPr/>
          <a:lstStyle/>
          <a:p>
            <a:r>
              <a:rPr lang="cs-CZ" sz="3200" dirty="0"/>
              <a:t>část centrálního systému, která se uplatňuje </a:t>
            </a:r>
            <a:r>
              <a:rPr lang="cs-CZ" sz="3200" b="1" u="sng" dirty="0">
                <a:solidFill>
                  <a:srgbClr val="FF0000"/>
                </a:solidFill>
              </a:rPr>
              <a:t>při regulaci</a:t>
            </a:r>
            <a:br>
              <a:rPr lang="cs-CZ" sz="3200" b="1" u="sng" dirty="0">
                <a:solidFill>
                  <a:srgbClr val="FF0000"/>
                </a:solidFill>
              </a:rPr>
            </a:br>
            <a:r>
              <a:rPr lang="cs-CZ" sz="3200" b="1" u="sng" dirty="0">
                <a:solidFill>
                  <a:srgbClr val="FF0000"/>
                </a:solidFill>
              </a:rPr>
              <a:t> </a:t>
            </a:r>
            <a:br>
              <a:rPr lang="cs-CZ" sz="3200" b="1" u="sng" dirty="0">
                <a:solidFill>
                  <a:srgbClr val="FF0000"/>
                </a:solidFill>
              </a:rPr>
            </a:br>
            <a:r>
              <a:rPr lang="cs-CZ" sz="3200" b="1" u="sng" dirty="0">
                <a:solidFill>
                  <a:srgbClr val="FF0000"/>
                </a:solidFill>
              </a:rPr>
              <a:t>činnosti srdce a krevního oběhu, </a:t>
            </a:r>
            <a:br>
              <a:rPr lang="cs-CZ" sz="3200" b="1" u="sng" dirty="0">
                <a:solidFill>
                  <a:srgbClr val="FF0000"/>
                </a:solidFill>
              </a:rPr>
            </a:br>
            <a:r>
              <a:rPr lang="cs-CZ" sz="3200" b="1" u="sng" dirty="0">
                <a:solidFill>
                  <a:srgbClr val="FF0000"/>
                </a:solidFill>
              </a:rPr>
              <a:t>dýchání,</a:t>
            </a:r>
            <a:br>
              <a:rPr lang="cs-CZ" sz="3200" b="1" u="sng" dirty="0">
                <a:solidFill>
                  <a:srgbClr val="FF0000"/>
                </a:solidFill>
              </a:rPr>
            </a:br>
            <a:r>
              <a:rPr lang="cs-CZ" sz="3200" b="1" u="sng" dirty="0">
                <a:solidFill>
                  <a:srgbClr val="FF0000"/>
                </a:solidFill>
              </a:rPr>
              <a:t>trávení (reflexy zvracení a polykání)</a:t>
            </a:r>
            <a:br>
              <a:rPr lang="cs-CZ" sz="3200" b="1" u="sng" dirty="0">
                <a:solidFill>
                  <a:srgbClr val="FF0000"/>
                </a:solidFill>
              </a:rPr>
            </a:br>
            <a:br>
              <a:rPr lang="cs-CZ" sz="3200" b="1" u="sng" dirty="0">
                <a:solidFill>
                  <a:srgbClr val="FF0000"/>
                </a:solidFill>
              </a:rPr>
            </a:br>
            <a:br>
              <a:rPr lang="cs-CZ" sz="3200" dirty="0"/>
            </a:br>
            <a:r>
              <a:rPr lang="cs-CZ" sz="3200" dirty="0"/>
              <a:t>•podílí se na mimice obličeje, fonaci a společně s mozečkem na rovnováze</a:t>
            </a:r>
            <a:br>
              <a:rPr lang="cs-CZ" sz="3200" dirty="0"/>
            </a:br>
            <a:endParaRPr lang="cs-CZ" sz="3200" dirty="0"/>
          </a:p>
        </p:txBody>
      </p:sp>
    </p:spTree>
    <p:extLst>
      <p:ext uri="{BB962C8B-B14F-4D97-AF65-F5344CB8AC3E}">
        <p14:creationId xmlns:p14="http://schemas.microsoft.com/office/powerpoint/2010/main" val="214020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1138" y="1228725"/>
            <a:ext cx="9344025" cy="1143000"/>
          </a:xfrm>
        </p:spPr>
        <p:txBody>
          <a:bodyPr/>
          <a:lstStyle/>
          <a:p>
            <a:r>
              <a:rPr lang="cs-CZ" altLang="cs-CZ" sz="4200" b="1" dirty="0">
                <a:solidFill>
                  <a:srgbClr val="7030A0"/>
                </a:solidFill>
                <a:effectLst>
                  <a:outerShdw blurRad="38100" dist="38100" dir="2700000" algn="tl">
                    <a:srgbClr val="000000">
                      <a:alpha val="43137"/>
                    </a:srgbClr>
                  </a:outerShdw>
                </a:effectLst>
                <a:latin typeface="Bangkok CE"/>
              </a:rPr>
              <a:t>FUNKCE BAZÁLNÍCH GANGLIÍ</a:t>
            </a:r>
          </a:p>
        </p:txBody>
      </p:sp>
      <p:sp>
        <p:nvSpPr>
          <p:cNvPr id="20483" name="Rectangle 3"/>
          <p:cNvSpPr>
            <a:spLocks noGrp="1" noChangeArrowheads="1"/>
          </p:cNvSpPr>
          <p:nvPr>
            <p:ph type="body" idx="1"/>
          </p:nvPr>
        </p:nvSpPr>
        <p:spPr>
          <a:xfrm>
            <a:off x="1342571" y="2561998"/>
            <a:ext cx="8991600" cy="2717800"/>
          </a:xfrm>
        </p:spPr>
        <p:txBody>
          <a:bodyPr/>
          <a:lstStyle/>
          <a:p>
            <a:endParaRPr lang="cs-CZ" dirty="0"/>
          </a:p>
          <a:p>
            <a:r>
              <a:rPr lang="cs-CZ" dirty="0"/>
              <a:t>součástí šedé hmoty koncového mozku zevně od thalamu. Jedná se o vývojově staré struktury. </a:t>
            </a:r>
          </a:p>
          <a:p>
            <a:r>
              <a:rPr lang="cs-CZ" dirty="0"/>
              <a:t>uplatňují se při vytváření a řízení pohybu, podílejí se také na kognitivních funkcích a funkcích limbického systému.</a:t>
            </a:r>
          </a:p>
          <a:p>
            <a:r>
              <a:rPr lang="cs-CZ" dirty="0"/>
              <a:t>bazální ganglia jsou zapojena do okruhu. Obecné schéma je: </a:t>
            </a:r>
            <a:r>
              <a:rPr lang="cs-CZ" b="1" dirty="0"/>
              <a:t>kůra → vstupní bazální ganglion → výstupní bazální ganglion → thalamus → kůra</a:t>
            </a:r>
            <a:r>
              <a:rPr lang="cs-CZ" dirty="0"/>
              <a:t>. Rozdělení bazálních ganglií podle zapojení</a:t>
            </a:r>
          </a:p>
          <a:p>
            <a:pPr marL="609600" indent="-609600" algn="ctr">
              <a:buFont typeface="Arial" charset="0"/>
              <a:buNone/>
            </a:pPr>
            <a:endParaRPr lang="cs-CZ" altLang="cs-CZ" dirty="0">
              <a:latin typeface="Times New Roman C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a:t>Bazální ganglia</a:t>
            </a:r>
          </a:p>
        </p:txBody>
      </p:sp>
      <p:sp>
        <p:nvSpPr>
          <p:cNvPr id="22531" name="Text Box 3"/>
          <p:cNvSpPr txBox="1">
            <a:spLocks noChangeArrowheads="1"/>
          </p:cNvSpPr>
          <p:nvPr/>
        </p:nvSpPr>
        <p:spPr bwMode="auto">
          <a:xfrm>
            <a:off x="947738" y="2100263"/>
            <a:ext cx="10266362" cy="2654300"/>
          </a:xfrm>
          <a:prstGeom prst="rect">
            <a:avLst/>
          </a:prstGeom>
          <a:noFill/>
          <a:ln w="9525">
            <a:noFill/>
            <a:miter lim="800000"/>
            <a:headEnd/>
            <a:tailEnd/>
          </a:ln>
        </p:spPr>
        <p:txBody>
          <a:bodyPr>
            <a:spAutoFit/>
          </a:bodyPr>
          <a:lstStyle/>
          <a:p>
            <a:r>
              <a:rPr lang="cs-CZ" altLang="cs-CZ" sz="2800" b="1" i="1">
                <a:latin typeface="Arial CE" pitchFamily="34" charset="0"/>
              </a:rPr>
              <a:t>	vzestupná část – striatum (putamen, nc. caudatus)			</a:t>
            </a:r>
          </a:p>
          <a:p>
            <a:r>
              <a:rPr lang="cs-CZ" altLang="cs-CZ" sz="2800" b="1" i="1">
                <a:latin typeface="Arial CE" pitchFamily="34" charset="0"/>
              </a:rPr>
              <a:t>	výstup 	- pars reticulata (substantia nigra)</a:t>
            </a:r>
          </a:p>
          <a:p>
            <a:r>
              <a:rPr lang="cs-CZ" altLang="cs-CZ" sz="2800" b="1" i="1">
                <a:latin typeface="Arial CE" pitchFamily="34" charset="0"/>
              </a:rPr>
              <a:t>			- pars interna (globus pallidus) 			</a:t>
            </a:r>
          </a:p>
          <a:p>
            <a:endParaRPr lang="cs-CZ" altLang="cs-CZ" sz="2800" b="1" i="1">
              <a:latin typeface="Arial CE" pitchFamily="34" charset="0"/>
            </a:endParaRPr>
          </a:p>
          <a:p>
            <a:endParaRPr lang="cs-CZ" altLang="cs-CZ" sz="2800" b="1" i="1">
              <a:latin typeface="Arial CE" pitchFamily="34" charset="0"/>
            </a:endParaRPr>
          </a:p>
        </p:txBody>
      </p:sp>
    </p:spTree>
    <p:extLst>
      <p:ext uri="{BB962C8B-B14F-4D97-AF65-F5344CB8AC3E}">
        <p14:creationId xmlns:p14="http://schemas.microsoft.com/office/powerpoint/2010/main" val="2073704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3319</Words>
  <Application>Microsoft Office PowerPoint</Application>
  <PresentationFormat>Širokoúhlá obrazovka</PresentationFormat>
  <Paragraphs>537</Paragraphs>
  <Slides>58</Slides>
  <Notes>9</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58</vt:i4>
      </vt:variant>
    </vt:vector>
  </HeadingPairs>
  <TitlesOfParts>
    <vt:vector size="69" baseType="lpstr">
      <vt:lpstr>SimSun</vt:lpstr>
      <vt:lpstr>Arial</vt:lpstr>
      <vt:lpstr>Arial CE</vt:lpstr>
      <vt:lpstr>Bangkok CE</vt:lpstr>
      <vt:lpstr>Calibri</vt:lpstr>
      <vt:lpstr>Calibri Light</vt:lpstr>
      <vt:lpstr>Symbol</vt:lpstr>
      <vt:lpstr>Times New Roman</vt:lpstr>
      <vt:lpstr>Times New Roman CE</vt:lpstr>
      <vt:lpstr>Wingdings</vt:lpstr>
      <vt:lpstr>Motiv Office</vt:lpstr>
      <vt:lpstr>Prezentace aplikace PowerPoint</vt:lpstr>
      <vt:lpstr>Prezentace aplikace PowerPoint</vt:lpstr>
      <vt:lpstr>Prezentace aplikace PowerPoint</vt:lpstr>
      <vt:lpstr>Prezentace aplikace PowerPoint</vt:lpstr>
      <vt:lpstr>Funkce prodloužené míchy</vt:lpstr>
      <vt:lpstr>část centrálního systému, která se uplatňuje při regulaci   činnosti srdce a krevního oběhu,  dýchání, trávení (reflexy zvracení a polykání)   •podílí se na mimice obličeje, fonaci a společně s mozečkem na rovnováze </vt:lpstr>
      <vt:lpstr>FUNKCE BAZÁLNÍCH GANGLIÍ</vt:lpstr>
      <vt:lpstr>Prezentace aplikace PowerPoint</vt:lpstr>
      <vt:lpstr>Bazální ganglia</vt:lpstr>
      <vt:lpstr>Zapojení bazálních ganglií</vt:lpstr>
      <vt:lpstr>Prezentace aplikace PowerPoint</vt:lpstr>
      <vt:lpstr>Bazální ganglia</vt:lpstr>
      <vt:lpstr>Transmitery bazálních ganglií</vt:lpstr>
      <vt:lpstr>Transmitery bazálních ganglií</vt:lpstr>
      <vt:lpstr>Bazální ganglia</vt:lpstr>
      <vt:lpstr>FUNKCE MOZEČKU</vt:lpstr>
      <vt:lpstr>Prezentace aplikace PowerPoint</vt:lpstr>
      <vt:lpstr>Mozeček - cerebellum</vt:lpstr>
      <vt:lpstr>Prezentace aplikace PowerPoint</vt:lpstr>
      <vt:lpstr>Mozeček - funkce</vt:lpstr>
      <vt:lpstr>Mozeček - poruchy</vt:lpstr>
      <vt:lpstr>FUNKCE MOZKOVÉ KŮRY </vt:lpstr>
      <vt:lpstr>Prezentace aplikace PowerPoint</vt:lpstr>
      <vt:lpstr>Prezentace aplikace PowerPoint</vt:lpstr>
      <vt:lpstr>Prezentace aplikace PowerPoint</vt:lpstr>
      <vt:lpstr>Mozková kůra</vt:lpstr>
      <vt:lpstr>Funkce mozkové kůry</vt:lpstr>
      <vt:lpstr>Prezentace aplikace PowerPoint</vt:lpstr>
      <vt:lpstr>Pohlavní rozdíly v řeči</vt:lpstr>
      <vt:lpstr>Prezentace aplikace PowerPoint</vt:lpstr>
      <vt:lpstr>Vyšší nervová činnost</vt:lpstr>
      <vt:lpstr>Paul Broca (1824 – 1880)</vt:lpstr>
      <vt:lpstr>Carl Wernicke (1848-1905)</vt:lpstr>
      <vt:lpstr>Prezentace aplikace PowerPoint</vt:lpstr>
      <vt:lpstr>Prezentace aplikace PowerPoint</vt:lpstr>
      <vt:lpstr>Prezentace aplikace PowerPoint</vt:lpstr>
      <vt:lpstr>Algoritmus zpracování slyšeného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PAMĚŤsenzorická</vt:lpstr>
      <vt:lpstr> PAMĚŤ krátkodobá </vt:lpstr>
      <vt:lpstr>PAMĚŤ dlouhodobá</vt:lpstr>
      <vt:lpstr>Multi-store (Atkinson-Shiffrin memory model 1968)</vt:lpstr>
      <vt:lpstr>PAMĚŤ</vt:lpstr>
      <vt:lpstr>Prezentace aplikace PowerPoint</vt:lpstr>
      <vt:lpstr>Emotional Memory stored in Amygdale</vt:lpstr>
      <vt:lpstr>Implicit Memory Is Stored in Perceptual, Motor, and Emotional Circuits</vt:lpstr>
      <vt:lpstr>UČENÍ – 2 typy experimentálního učení</vt:lpstr>
      <vt:lpstr>Ivan Pavlov: klasické podmiňování 1904</vt:lpstr>
      <vt:lpstr>Operační podmiňování (dle Skinnera )</vt:lpstr>
      <vt:lpstr>Aplysia californica</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ucitel</cp:lastModifiedBy>
  <cp:revision>35</cp:revision>
  <dcterms:created xsi:type="dcterms:W3CDTF">2016-03-21T06:34:29Z</dcterms:created>
  <dcterms:modified xsi:type="dcterms:W3CDTF">2019-09-25T16:12:57Z</dcterms:modified>
</cp:coreProperties>
</file>