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88" r:id="rId3"/>
    <p:sldId id="259" r:id="rId4"/>
    <p:sldId id="317" r:id="rId5"/>
    <p:sldId id="274" r:id="rId6"/>
    <p:sldId id="326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323" r:id="rId23"/>
    <p:sldId id="325" r:id="rId24"/>
    <p:sldId id="346" r:id="rId25"/>
    <p:sldId id="322" r:id="rId26"/>
  </p:sldIdLst>
  <p:sldSz cx="12192000" cy="6858000"/>
  <p:notesSz cx="6858000" cy="9144000"/>
  <p:custDataLst>
    <p:tags r:id="rId3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6754" autoAdjust="0"/>
  </p:normalViewPr>
  <p:slideViewPr>
    <p:cSldViewPr snapToGrid="0">
      <p:cViewPr varScale="1">
        <p:scale>
          <a:sx n="92" d="100"/>
          <a:sy n="92" d="100"/>
        </p:scale>
        <p:origin x="114" y="588"/>
      </p:cViewPr>
      <p:guideLst>
        <p:guide orient="horz" pos="1120"/>
        <p:guide orient="horz" pos="1302"/>
        <p:guide orient="horz" pos="700"/>
        <p:guide orient="horz" pos="3889"/>
        <p:guide orient="horz" pos="3889"/>
        <p:guide pos="452"/>
        <p:guide pos="7227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gs" Target="tags/tag47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handoutMaster" Target="handoutMasters/handoutMaster1.xml"/><Relationship Id="rId27" Type="http://schemas.openxmlformats.org/officeDocument/2006/relationships/notesMaster" Target="notesMasters/notesMaster1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cs-CZ" altLang="cs-CZ"/>
              <a:t>Klepnutím lze upravit styly předlohy textu.</a:t>
            </a:r>
            <a:endParaRPr lang="cs-CZ" altLang="cs-CZ"/>
          </a:p>
          <a:p>
            <a:pPr lvl="1"/>
            <a:r>
              <a:rPr lang="cs-CZ" altLang="cs-CZ"/>
              <a:t>Druhá úroveň</a:t>
            </a:r>
            <a:endParaRPr lang="cs-CZ" altLang="cs-CZ"/>
          </a:p>
          <a:p>
            <a:pPr lvl="2"/>
            <a:r>
              <a:rPr lang="cs-CZ" altLang="cs-CZ"/>
              <a:t>Třetí úroveň</a:t>
            </a:r>
            <a:endParaRPr lang="cs-CZ" altLang="cs-CZ"/>
          </a:p>
          <a:p>
            <a:pPr lvl="3"/>
            <a:r>
              <a:rPr lang="cs-CZ" altLang="cs-CZ"/>
              <a:t>Čtvrtá úroveň</a:t>
            </a:r>
            <a:endParaRPr lang="cs-CZ" altLang="cs-CZ"/>
          </a:p>
          <a:p>
            <a:pPr lvl="4"/>
            <a:r>
              <a:rPr lang="cs-CZ" altLang="cs-CZ"/>
              <a:t>Pátá úroveň</a:t>
            </a:r>
            <a:endParaRPr lang="cs-CZ" altLang="cs-CZ"/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061A6D36-8CFB-40FE-8D60-D2050488125D}" type="slidenum">
              <a:rPr lang="cs-CZ" altLang="cs-CZ"/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</a:fld>
            <a:endParaRPr lang="cs-CZ" altLang="cs-CZ" dirty="0"/>
          </a:p>
        </p:txBody>
      </p:sp>
      <p:sp>
        <p:nvSpPr>
          <p:cNvPr id="7" name="Nadpis 6"/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/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Katedra ošetřovatelství a porodní asistence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</a:fld>
            <a:endParaRPr lang="cs-CZ" altLang="cs-CZ" dirty="0"/>
          </a:p>
        </p:txBody>
      </p:sp>
      <p:sp>
        <p:nvSpPr>
          <p:cNvPr id="9" name="Zástupný symbol pro text 5"/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  <a:endParaRPr lang="cs-CZ"/>
          </a:p>
        </p:txBody>
      </p:sp>
      <p:sp>
        <p:nvSpPr>
          <p:cNvPr id="11" name="Zástupný symbol pro text 13"/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  <a:endParaRPr lang="cs-CZ"/>
          </a:p>
        </p:txBody>
      </p:sp>
      <p:sp>
        <p:nvSpPr>
          <p:cNvPr id="13" name="Zástupný symbol pro text 5"/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  <a:endParaRPr lang="cs-CZ"/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  <a:endParaRPr lang="cs-CZ"/>
          </a:p>
        </p:txBody>
      </p:sp>
      <p:sp>
        <p:nvSpPr>
          <p:cNvPr id="17" name="Zástupný symbol pro obsah 12"/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  <a:endParaRPr lang="cs-CZ"/>
          </a:p>
        </p:txBody>
      </p:sp>
      <p:pic>
        <p:nvPicPr>
          <p:cNvPr id="16" name="Obrázek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Katedra ošetřovatelství a porodní asistence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</a:fld>
            <a:endParaRPr lang="cs-CZ" altLang="cs-CZ" dirty="0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Katedra ošetřovatelství a porodní asistence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/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4042872" y="2010475"/>
            <a:ext cx="4106255" cy="28370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/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1736670" y="1950397"/>
            <a:ext cx="8718659" cy="2957206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Úvodní snímek – červený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Katedra ošetřovatelství a porodní asistence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</a:fld>
            <a:endParaRPr lang="cs-CZ" altLang="cs-CZ" dirty="0"/>
          </a:p>
        </p:txBody>
      </p:sp>
      <p:sp>
        <p:nvSpPr>
          <p:cNvPr id="7" name="Nadpis 6"/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415019" y="414000"/>
            <a:ext cx="1544906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Katedra ošetřovatelství a porodní asistence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</a:fld>
            <a:endParaRPr lang="cs-CZ" altLang="cs-CZ" dirty="0"/>
          </a:p>
        </p:txBody>
      </p:sp>
      <p:sp>
        <p:nvSpPr>
          <p:cNvPr id="13" name="Nadpis 1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95" indent="-179705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190" indent="-179705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  <a:endParaRPr lang="cs-CZ"/>
          </a:p>
          <a:p>
            <a:pPr lvl="1"/>
            <a:r>
              <a:rPr lang="cs-CZ"/>
              <a:t>Druhá úroveň</a:t>
            </a:r>
            <a:endParaRPr lang="cs-CZ"/>
          </a:p>
          <a:p>
            <a:pPr lvl="2"/>
            <a:r>
              <a:rPr lang="cs-CZ"/>
              <a:t>Třetí úroveň</a:t>
            </a:r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95" indent="-179705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190" indent="-179705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  <a:endParaRPr lang="cs-CZ"/>
          </a:p>
          <a:p>
            <a:pPr lvl="1"/>
            <a:r>
              <a:rPr lang="cs-CZ"/>
              <a:t>Druhá úroveň</a:t>
            </a:r>
            <a:endParaRPr lang="cs-CZ"/>
          </a:p>
          <a:p>
            <a:pPr lvl="2"/>
            <a:r>
              <a:rPr lang="cs-CZ"/>
              <a:t>Třetí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Katedra ošetřovatelství a porodní asistence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</a:fld>
            <a:endParaRPr lang="cs-CZ" altLang="cs-CZ" dirty="0"/>
          </a:p>
        </p:txBody>
      </p:sp>
      <p:sp>
        <p:nvSpPr>
          <p:cNvPr id="7" name="Zástupný symbol pro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  <a:endParaRPr lang="cs-CZ"/>
          </a:p>
        </p:txBody>
      </p:sp>
      <p:sp>
        <p:nvSpPr>
          <p:cNvPr id="13" name="Nadpis 1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Katedra ošetřovatelství a porodní asistence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</a:fld>
            <a:endParaRPr lang="cs-CZ" altLang="cs-CZ" dirty="0"/>
          </a:p>
        </p:txBody>
      </p:sp>
      <p:sp>
        <p:nvSpPr>
          <p:cNvPr id="16" name="Zástupný symbol pro text 7"/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  <a:endParaRPr lang="cs-CZ"/>
          </a:p>
        </p:txBody>
      </p:sp>
      <p:sp>
        <p:nvSpPr>
          <p:cNvPr id="18" name="Nadpis 12"/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/>
          </a:p>
        </p:txBody>
      </p:sp>
      <p:sp>
        <p:nvSpPr>
          <p:cNvPr id="21" name="Zástupný symbol pro text 7"/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  <a:endParaRPr lang="cs-CZ"/>
          </a:p>
        </p:txBody>
      </p:sp>
      <p:sp>
        <p:nvSpPr>
          <p:cNvPr id="22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95" indent="-179705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190" indent="-179705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  <a:endParaRPr lang="cs-CZ"/>
          </a:p>
          <a:p>
            <a:pPr lvl="1"/>
            <a:r>
              <a:rPr lang="cs-CZ"/>
              <a:t>Druhá úroveň</a:t>
            </a:r>
            <a:endParaRPr lang="cs-CZ"/>
          </a:p>
          <a:p>
            <a:pPr lvl="2"/>
            <a:r>
              <a:rPr lang="cs-CZ"/>
              <a:t>Třetí úroveň</a:t>
            </a:r>
            <a:endParaRPr lang="cs-CZ"/>
          </a:p>
        </p:txBody>
      </p:sp>
      <p:sp>
        <p:nvSpPr>
          <p:cNvPr id="23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95" indent="-179705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190" indent="-179705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  <a:endParaRPr lang="cs-CZ"/>
          </a:p>
          <a:p>
            <a:pPr lvl="1"/>
            <a:r>
              <a:rPr lang="cs-CZ"/>
              <a:t>Druhá úroveň</a:t>
            </a:r>
            <a:endParaRPr lang="cs-CZ"/>
          </a:p>
          <a:p>
            <a:pPr lvl="2"/>
            <a:r>
              <a:rPr lang="cs-CZ"/>
              <a:t>Třetí úroveň</a:t>
            </a:r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/>
          <p:cNvSpPr>
            <a:spLocks noGrp="1"/>
          </p:cNvSpPr>
          <p:nvPr>
            <p:ph sz="quarter" idx="24" hasCustomPrompt="1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Katedra ošetřovatelství a porodní asistence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/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2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95" indent="-179705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190" indent="-179705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  <a:endParaRPr lang="cs-CZ"/>
          </a:p>
          <a:p>
            <a:pPr lvl="1"/>
            <a:r>
              <a:rPr lang="cs-CZ"/>
              <a:t>Druhá úroveň</a:t>
            </a:r>
            <a:endParaRPr lang="cs-CZ"/>
          </a:p>
          <a:p>
            <a:pPr lvl="2"/>
            <a:r>
              <a:rPr lang="cs-CZ"/>
              <a:t>Třetí úroveň</a:t>
            </a:r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/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Katedra ošetřovatelství a porodní asistence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</a:fld>
            <a:endParaRPr lang="cs-CZ" alt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  <a:endParaRPr lang="cs-CZ"/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  <a:endParaRPr lang="cs-CZ"/>
          </a:p>
        </p:txBody>
      </p:sp>
      <p:sp>
        <p:nvSpPr>
          <p:cNvPr id="9" name="Zástupný symbol pro text 5"/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  <a:endParaRPr lang="cs-CZ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  <a:endParaRPr lang="cs-CZ"/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  <a:endParaRPr lang="cs-CZ"/>
          </a:p>
        </p:txBody>
      </p:sp>
      <p:sp>
        <p:nvSpPr>
          <p:cNvPr id="16" name="Zástupný symbol pro text 13"/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  <a:endParaRPr lang="cs-CZ"/>
          </a:p>
        </p:txBody>
      </p:sp>
      <p:sp>
        <p:nvSpPr>
          <p:cNvPr id="18" name="Zástupný symbol pro obsah 12"/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  <a:endParaRPr lang="cs-CZ"/>
          </a:p>
        </p:txBody>
      </p:sp>
      <p:sp>
        <p:nvSpPr>
          <p:cNvPr id="20" name="Zástupný symbol pro obsah 12"/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  <a:endParaRPr lang="cs-CZ"/>
          </a:p>
        </p:txBody>
      </p:sp>
      <p:sp>
        <p:nvSpPr>
          <p:cNvPr id="19" name="Zástupný symbol pro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  <a:endParaRPr lang="cs-CZ"/>
          </a:p>
        </p:txBody>
      </p:sp>
      <p:sp>
        <p:nvSpPr>
          <p:cNvPr id="21" name="Nadpis 12"/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/>
          </a:p>
        </p:txBody>
      </p:sp>
      <p:pic>
        <p:nvPicPr>
          <p:cNvPr id="22" name="Obrázek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Katedra ošetřovatelství a porodní asistence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95" indent="-179705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190" indent="-179705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  <a:endParaRPr lang="cs-CZ"/>
          </a:p>
          <a:p>
            <a:pPr lvl="1"/>
            <a:r>
              <a:rPr lang="cs-CZ"/>
              <a:t>Druhá úroveň</a:t>
            </a:r>
            <a:endParaRPr lang="cs-CZ"/>
          </a:p>
          <a:p>
            <a:pPr lvl="2"/>
            <a:r>
              <a:rPr lang="cs-CZ"/>
              <a:t>Třetí úroveň</a:t>
            </a:r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Zástupný symbol pro obsah 12"/>
          <p:cNvSpPr>
            <a:spLocks noGrp="1"/>
          </p:cNvSpPr>
          <p:nvPr>
            <p:ph sz="quarter" idx="24" hasCustomPrompt="1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  <a:endParaRPr lang="cs-CZ"/>
          </a:p>
        </p:txBody>
      </p:sp>
      <p:sp>
        <p:nvSpPr>
          <p:cNvPr id="10" name="Zástupný symbol pro text 13"/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Katedra ošetřovatelství a porodní asistence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95" indent="-179705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190" indent="-179705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  <a:endParaRPr lang="cs-CZ"/>
          </a:p>
          <a:p>
            <a:pPr lvl="1"/>
            <a:r>
              <a:rPr lang="cs-CZ"/>
              <a:t>Druhá úroveň</a:t>
            </a:r>
            <a:endParaRPr lang="cs-CZ"/>
          </a:p>
          <a:p>
            <a:pPr lvl="2"/>
            <a:r>
              <a:rPr lang="cs-CZ"/>
              <a:t>Třetí úroveň</a:t>
            </a: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3.emf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Katedra ošetřovatelství a porodní asistence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/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</a:fld>
            <a:endParaRPr lang="cs-CZ" altLang="cs-CZ" dirty="0"/>
          </a:p>
        </p:txBody>
      </p:sp>
      <p:sp>
        <p:nvSpPr>
          <p:cNvPr id="2" name="Zástupný nadpis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anose="020B0604030504040204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.xml"/><Relationship Id="rId2" Type="http://schemas.openxmlformats.org/officeDocument/2006/relationships/image" Target="../media/image4.jpe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20.xml"/><Relationship Id="rId2" Type="http://schemas.openxmlformats.org/officeDocument/2006/relationships/image" Target="../media/image14.jpeg"/><Relationship Id="rId1" Type="http://schemas.openxmlformats.org/officeDocument/2006/relationships/tags" Target="../tags/tag19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22.xml"/><Relationship Id="rId2" Type="http://schemas.openxmlformats.org/officeDocument/2006/relationships/image" Target="../media/image15.jpeg"/><Relationship Id="rId1" Type="http://schemas.openxmlformats.org/officeDocument/2006/relationships/tags" Target="../tags/tag21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24.xml"/><Relationship Id="rId2" Type="http://schemas.openxmlformats.org/officeDocument/2006/relationships/image" Target="../media/image16.jpeg"/><Relationship Id="rId1" Type="http://schemas.openxmlformats.org/officeDocument/2006/relationships/tags" Target="../tags/tag23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26.xml"/><Relationship Id="rId2" Type="http://schemas.openxmlformats.org/officeDocument/2006/relationships/image" Target="../media/image17.jpeg"/><Relationship Id="rId1" Type="http://schemas.openxmlformats.org/officeDocument/2006/relationships/tags" Target="../tags/tag25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28.xml"/><Relationship Id="rId2" Type="http://schemas.openxmlformats.org/officeDocument/2006/relationships/image" Target="../media/image18.jpeg"/><Relationship Id="rId1" Type="http://schemas.openxmlformats.org/officeDocument/2006/relationships/tags" Target="../tags/tag27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30.xml"/><Relationship Id="rId2" Type="http://schemas.openxmlformats.org/officeDocument/2006/relationships/image" Target="../media/image19.jpeg"/><Relationship Id="rId1" Type="http://schemas.openxmlformats.org/officeDocument/2006/relationships/tags" Target="../tags/tag29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32.xml"/><Relationship Id="rId2" Type="http://schemas.openxmlformats.org/officeDocument/2006/relationships/image" Target="../media/image20.jpeg"/><Relationship Id="rId1" Type="http://schemas.openxmlformats.org/officeDocument/2006/relationships/tags" Target="../tags/tag31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34.xml"/><Relationship Id="rId2" Type="http://schemas.openxmlformats.org/officeDocument/2006/relationships/image" Target="../media/image21.jpeg"/><Relationship Id="rId1" Type="http://schemas.openxmlformats.org/officeDocument/2006/relationships/tags" Target="../tags/tag33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36.xml"/><Relationship Id="rId2" Type="http://schemas.openxmlformats.org/officeDocument/2006/relationships/image" Target="../media/image22.jpeg"/><Relationship Id="rId1" Type="http://schemas.openxmlformats.org/officeDocument/2006/relationships/tags" Target="../tags/tag35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38.xml"/><Relationship Id="rId2" Type="http://schemas.openxmlformats.org/officeDocument/2006/relationships/image" Target="../media/image23.jpeg"/><Relationship Id="rId1" Type="http://schemas.openxmlformats.org/officeDocument/2006/relationships/tags" Target="../tags/tag37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4.xml"/><Relationship Id="rId3" Type="http://schemas.openxmlformats.org/officeDocument/2006/relationships/image" Target="../media/image5.GIF"/><Relationship Id="rId2" Type="http://schemas.openxmlformats.org/officeDocument/2006/relationships/hyperlink" Target="http://upload.wikimedia.org/wikipedia/commons/e/e5/ECG_principle_slow.gif" TargetMode="Externa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40.xml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tags" Target="../tags/tag3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2.xml"/><Relationship Id="rId1" Type="http://schemas.openxmlformats.org/officeDocument/2006/relationships/tags" Target="../tags/tag41.xml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tags" Target="../tags/tag44.xml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tags" Target="../tags/tag4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6.xml"/><Relationship Id="rId1" Type="http://schemas.openxmlformats.org/officeDocument/2006/relationships/tags" Target="../tags/tag45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6.xml"/><Relationship Id="rId3" Type="http://schemas.openxmlformats.org/officeDocument/2006/relationships/hyperlink" Target="http://www.wikiskripta.eu/index.php/Popis_EKG" TargetMode="External"/><Relationship Id="rId2" Type="http://schemas.openxmlformats.org/officeDocument/2006/relationships/image" Target="../media/image6.png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8.xml"/><Relationship Id="rId2" Type="http://schemas.openxmlformats.org/officeDocument/2006/relationships/image" Target="../media/image7.jpeg"/><Relationship Id="rId1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tags" Target="../tags/tag12.xml"/><Relationship Id="rId5" Type="http://schemas.openxmlformats.org/officeDocument/2006/relationships/hyperlink" Target="http://webs.wofford.edu/moellerjf/bio342%20Fall%202014/cardio.htm" TargetMode="External"/><Relationship Id="rId4" Type="http://schemas.openxmlformats.org/officeDocument/2006/relationships/hyperlink" Target="http://www.wikiskripta.eu/" TargetMode="External"/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tags" Target="../tags/tag11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tags" Target="../tags/tag14.xml"/><Relationship Id="rId4" Type="http://schemas.openxmlformats.org/officeDocument/2006/relationships/hyperlink" Target="http://www.apotheken-umschau.de/" TargetMode="External"/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tags" Target="../tags/tag13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16.xml"/><Relationship Id="rId2" Type="http://schemas.openxmlformats.org/officeDocument/2006/relationships/image" Target="../media/image12.jpeg"/><Relationship Id="rId1" Type="http://schemas.openxmlformats.org/officeDocument/2006/relationships/tags" Target="../tags/tag15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18.xml"/><Relationship Id="rId2" Type="http://schemas.openxmlformats.org/officeDocument/2006/relationships/image" Target="../media/image13.jpeg"/><Relationship Id="rId1" Type="http://schemas.openxmlformats.org/officeDocument/2006/relationships/tags" Target="../tags/tag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98502" y="2371411"/>
            <a:ext cx="10343186" cy="1700534"/>
          </a:xfrm>
        </p:spPr>
        <p:txBody>
          <a:bodyPr/>
          <a:lstStyle/>
          <a:p>
            <a:r>
              <a:rPr lang="cs-CZ" dirty="0"/>
              <a:t>Elektrokardiografie – EKG 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398502" y="3055880"/>
            <a:ext cx="11361600" cy="643095"/>
          </a:xfrm>
        </p:spPr>
        <p:txBody>
          <a:bodyPr/>
          <a:lstStyle/>
          <a:p>
            <a:r>
              <a:rPr lang="cs-CZ" dirty="0"/>
              <a:t>Mgr. et Mgr. Andrea Menšíková</a:t>
            </a:r>
            <a:endParaRPr lang="cs-CZ" dirty="0"/>
          </a:p>
        </p:txBody>
      </p:sp>
      <p:pic>
        <p:nvPicPr>
          <p:cNvPr id="6" name="Picture 2" descr="https://myhealth.alberta.ca/health/tests-treatments/_layouts/healthwise/media/medical/hw/h9991262_001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992" y="3055880"/>
            <a:ext cx="4381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MASARYKOVA UNIVERZITA</a:t>
            </a:r>
            <a:endParaRPr lang="cs-CZ" dirty="0"/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192273" y="589371"/>
            <a:ext cx="3651033" cy="451576"/>
          </a:xfrm>
        </p:spPr>
        <p:txBody>
          <a:bodyPr/>
          <a:lstStyle/>
          <a:p>
            <a:r>
              <a:rPr lang="cs-CZ" dirty="0"/>
              <a:t>Příprava elektrod před umístěním </a:t>
            </a:r>
            <a:br>
              <a:rPr lang="cs-CZ" dirty="0"/>
            </a:br>
            <a:r>
              <a:rPr lang="cs-CZ" dirty="0"/>
              <a:t>na pacienta</a:t>
            </a:r>
            <a:endParaRPr lang="cs-CZ" dirty="0"/>
          </a:p>
        </p:txBody>
      </p:sp>
      <p:pic>
        <p:nvPicPr>
          <p:cNvPr id="6" name="Picture 3" descr="C:\Documents and Settings\nbehar\Dokumenty\EKG\20141017_10142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63886" y="378000"/>
            <a:ext cx="4399175" cy="5867209"/>
          </a:xfrm>
          <a:noFill/>
        </p:spPr>
      </p:pic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cs-CZ" dirty="0"/>
              <a:t>Umístění hrudních elektrod v pořadí: </a:t>
            </a:r>
            <a:endParaRPr lang="cs-CZ" dirty="0"/>
          </a:p>
        </p:txBody>
      </p:sp>
      <p:pic>
        <p:nvPicPr>
          <p:cNvPr id="6" name="Picture 6" descr="C:\Documents and Settings\nbehar\Dokumenty\Obrázky\20141020_11410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9905" y="1552575"/>
            <a:ext cx="2881630" cy="2162175"/>
          </a:xfrm>
          <a:noFill/>
        </p:spPr>
      </p:pic>
      <p:sp>
        <p:nvSpPr>
          <p:cNvPr id="7" name="Obdélník 6"/>
          <p:cNvSpPr/>
          <p:nvPr/>
        </p:nvSpPr>
        <p:spPr>
          <a:xfrm>
            <a:off x="1139825" y="1315720"/>
            <a:ext cx="9744075" cy="4369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/>
            <a:r>
              <a:rPr lang="cs-CZ" altLang="cs-CZ" dirty="0">
                <a:solidFill>
                  <a:srgbClr val="FF0000"/>
                </a:solidFill>
                <a:latin typeface="Palatino Linotype" panose="02040502050505030304" pitchFamily="18" charset="0"/>
              </a:rPr>
              <a:t>KLÍČOVÁ JE LOKALIZACE 4. MEZIŽEBŘÍ:</a:t>
            </a:r>
            <a:endParaRPr lang="cs-CZ" altLang="cs-CZ" dirty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marL="0" indent="0" eaLnBrk="1" hangingPunct="1"/>
            <a:endParaRPr lang="cs-CZ" altLang="cs-CZ" dirty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cs-CZ" altLang="cs-CZ" dirty="0">
                <a:solidFill>
                  <a:srgbClr val="FF0000"/>
                </a:solidFill>
                <a:latin typeface="Palatino Linotype" panose="02040502050505030304" pitchFamily="18" charset="0"/>
              </a:rPr>
              <a:t>V1</a:t>
            </a:r>
            <a:r>
              <a:rPr lang="cs-CZ" altLang="cs-CZ" dirty="0"/>
              <a:t> - </a:t>
            </a:r>
            <a:r>
              <a:rPr lang="cs-CZ" altLang="cs-CZ" dirty="0">
                <a:latin typeface="Palatino Linotype" panose="02040502050505030304" pitchFamily="18" charset="0"/>
              </a:rPr>
              <a:t>4. mezižebří napravo od sterna </a:t>
            </a:r>
            <a:endParaRPr lang="cs-CZ" altLang="cs-CZ" dirty="0">
              <a:latin typeface="Palatino Linotype" panose="02040502050505030304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cs-CZ" altLang="cs-CZ" dirty="0">
              <a:latin typeface="Palatino Linotype" panose="02040502050505030304" pitchFamily="18" charset="0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cs-CZ" altLang="cs-CZ" dirty="0">
                <a:solidFill>
                  <a:srgbClr val="FFFF00"/>
                </a:solidFill>
                <a:latin typeface="Palatino Linotype" panose="02040502050505030304" pitchFamily="18" charset="0"/>
              </a:rPr>
              <a:t>V2</a:t>
            </a:r>
            <a:r>
              <a:rPr lang="cs-CZ" altLang="cs-CZ" dirty="0">
                <a:latin typeface="Palatino Linotype" panose="02040502050505030304" pitchFamily="18" charset="0"/>
              </a:rPr>
              <a:t> - 4. mezižebří vlevo od sterna</a:t>
            </a:r>
            <a:endParaRPr lang="cs-CZ" altLang="cs-CZ" dirty="0">
              <a:latin typeface="Palatino Linotype" panose="02040502050505030304" pitchFamily="18" charset="0"/>
            </a:endParaRPr>
          </a:p>
          <a:p>
            <a:pPr marL="0" indent="0" eaLnBrk="1" hangingPunct="1">
              <a:lnSpc>
                <a:spcPct val="80000"/>
              </a:lnSpc>
            </a:pPr>
            <a:endParaRPr lang="cs-CZ" altLang="cs-CZ" dirty="0">
              <a:latin typeface="Palatino Linotype" panose="02040502050505030304" pitchFamily="18" charset="0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cs-CZ" altLang="cs-CZ" dirty="0">
                <a:solidFill>
                  <a:srgbClr val="CD921B"/>
                </a:solidFill>
                <a:latin typeface="Palatino Linotype" panose="02040502050505030304" pitchFamily="18" charset="0"/>
              </a:rPr>
              <a:t>V4</a:t>
            </a:r>
            <a:r>
              <a:rPr lang="cs-CZ" altLang="cs-CZ" dirty="0">
                <a:latin typeface="Palatino Linotype" panose="02040502050505030304" pitchFamily="18" charset="0"/>
              </a:rPr>
              <a:t> - 5. mezižebří </a:t>
            </a:r>
            <a:r>
              <a:rPr lang="cs-CZ" altLang="cs-CZ">
                <a:latin typeface="Palatino Linotype" panose="02040502050505030304" pitchFamily="18" charset="0"/>
              </a:rPr>
              <a:t>ve střední</a:t>
            </a:r>
            <a:r>
              <a:rPr lang="cs-CZ" altLang="cs-CZ" dirty="0">
                <a:latin typeface="Palatino Linotype" panose="02040502050505030304" pitchFamily="18" charset="0"/>
              </a:rPr>
              <a:t> </a:t>
            </a:r>
            <a:r>
              <a:rPr lang="cs-CZ" altLang="cs-CZ" dirty="0" err="1">
                <a:latin typeface="Palatino Linotype" panose="02040502050505030304" pitchFamily="18" charset="0"/>
              </a:rPr>
              <a:t>medioklavikulární</a:t>
            </a:r>
            <a:r>
              <a:rPr lang="cs-CZ" altLang="cs-CZ" dirty="0">
                <a:latin typeface="Palatino Linotype" panose="02040502050505030304" pitchFamily="18" charset="0"/>
              </a:rPr>
              <a:t> čáře</a:t>
            </a:r>
            <a:endParaRPr lang="cs-CZ" altLang="cs-CZ" dirty="0">
              <a:latin typeface="Palatino Linotype" panose="02040502050505030304" pitchFamily="18" charset="0"/>
            </a:endParaRPr>
          </a:p>
          <a:p>
            <a:pPr marL="0" indent="0" eaLnBrk="1" hangingPunct="1">
              <a:lnSpc>
                <a:spcPct val="80000"/>
              </a:lnSpc>
            </a:pPr>
            <a:endParaRPr lang="cs-CZ" altLang="cs-CZ" dirty="0">
              <a:latin typeface="Palatino Linotype" panose="02040502050505030304" pitchFamily="18" charset="0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cs-CZ" altLang="cs-CZ" dirty="0">
                <a:solidFill>
                  <a:srgbClr val="00B050"/>
                </a:solidFill>
                <a:latin typeface="Palatino Linotype" panose="02040502050505030304" pitchFamily="18" charset="0"/>
              </a:rPr>
              <a:t>V3</a:t>
            </a:r>
            <a:r>
              <a:rPr lang="cs-CZ" altLang="cs-CZ" dirty="0">
                <a:latin typeface="Palatino Linotype" panose="02040502050505030304" pitchFamily="18" charset="0"/>
              </a:rPr>
              <a:t> doprostřed mezi V2 a V4 </a:t>
            </a:r>
            <a:endParaRPr lang="cs-CZ" altLang="cs-CZ" dirty="0">
              <a:latin typeface="Palatino Linotype" panose="02040502050505030304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cs-CZ" altLang="cs-CZ" dirty="0">
              <a:latin typeface="Palatino Linotype" panose="02040502050505030304" pitchFamily="18" charset="0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cs-CZ" altLang="cs-CZ" dirty="0">
                <a:latin typeface="Palatino Linotype" panose="02040502050505030304" pitchFamily="18" charset="0"/>
              </a:rPr>
              <a:t>V5 - 5. mezižebří v horizontálním pokračování </a:t>
            </a:r>
            <a:r>
              <a:rPr lang="cs-CZ" altLang="cs-CZ" dirty="0">
                <a:latin typeface="Arial" panose="020B0604020202020204" pitchFamily="34" charset="0"/>
              </a:rPr>
              <a:t>V</a:t>
            </a:r>
            <a:r>
              <a:rPr lang="cs-CZ" altLang="cs-CZ" dirty="0">
                <a:latin typeface="Palatino Linotype" panose="02040502050505030304" pitchFamily="18" charset="0"/>
              </a:rPr>
              <a:t>4  v přední axilární čáře </a:t>
            </a:r>
            <a:endParaRPr lang="cs-CZ" altLang="cs-CZ" dirty="0">
              <a:latin typeface="Palatino Linotype" panose="02040502050505030304" pitchFamily="18" charset="0"/>
            </a:endParaRPr>
          </a:p>
          <a:p>
            <a:pPr marL="0" indent="0" eaLnBrk="1" hangingPunct="1">
              <a:lnSpc>
                <a:spcPct val="80000"/>
              </a:lnSpc>
            </a:pPr>
            <a:endParaRPr lang="cs-CZ" altLang="cs-CZ" dirty="0">
              <a:latin typeface="Palatino Linotype" panose="02040502050505030304" pitchFamily="18" charset="0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cs-CZ" altLang="cs-CZ" b="1" dirty="0">
                <a:solidFill>
                  <a:srgbClr val="7030A0"/>
                </a:solidFill>
                <a:latin typeface="Palatino Linotype" panose="02040502050505030304" pitchFamily="18" charset="0"/>
              </a:rPr>
              <a:t>V6 </a:t>
            </a:r>
            <a:r>
              <a:rPr lang="cs-CZ" altLang="cs-CZ" dirty="0">
                <a:latin typeface="Palatino Linotype" panose="02040502050505030304" pitchFamily="18" charset="0"/>
              </a:rPr>
              <a:t>- střední axilární </a:t>
            </a:r>
            <a:r>
              <a:rPr lang="cs-CZ" altLang="cs-CZ" dirty="0" err="1">
                <a:latin typeface="Palatino Linotype" panose="02040502050505030304" pitchFamily="18" charset="0"/>
              </a:rPr>
              <a:t>čára</a:t>
            </a:r>
            <a:endParaRPr lang="cs-CZ" altLang="cs-CZ" dirty="0">
              <a:latin typeface="Palatino Linotype" panose="02040502050505030304" pitchFamily="18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0000" y="720000"/>
            <a:ext cx="4495095" cy="451576"/>
          </a:xfrm>
        </p:spPr>
        <p:txBody>
          <a:bodyPr/>
          <a:lstStyle/>
          <a:p>
            <a:r>
              <a:rPr lang="cs-CZ" dirty="0"/>
              <a:t>Umístění končetinových elektrod</a:t>
            </a:r>
            <a:endParaRPr lang="cs-CZ" dirty="0"/>
          </a:p>
        </p:txBody>
      </p:sp>
      <p:pic>
        <p:nvPicPr>
          <p:cNvPr id="6" name="Picture 3" descr="C:\Documents and Settings\nbehar\Dokumenty\EKG\20141017_1019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05532" y="720000"/>
            <a:ext cx="4082634" cy="5442003"/>
          </a:xfrm>
          <a:noFill/>
        </p:spPr>
      </p:pic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cs-CZ" dirty="0"/>
              <a:t>Natočení EKG krok 1</a:t>
            </a:r>
            <a:endParaRPr lang="cs-CZ" dirty="0"/>
          </a:p>
        </p:txBody>
      </p:sp>
      <p:pic>
        <p:nvPicPr>
          <p:cNvPr id="6" name="Picture 2" descr="C:\Documents and Settings\nbehar\Dokumenty\EKG\20141017_1020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1629688"/>
            <a:ext cx="5520266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ál 7"/>
          <p:cNvSpPr/>
          <p:nvPr/>
        </p:nvSpPr>
        <p:spPr>
          <a:xfrm>
            <a:off x="7405827" y="1783827"/>
            <a:ext cx="2220493" cy="17986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1. Stisknete tlačítko </a:t>
            </a:r>
            <a:r>
              <a:rPr lang="cs-CZ" b="1" dirty="0"/>
              <a:t>On/</a:t>
            </a:r>
            <a:r>
              <a:rPr lang="cs-CZ" b="1" dirty="0" err="1"/>
              <a:t>Off</a:t>
            </a:r>
            <a:endParaRPr lang="cs-CZ" b="1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9" name="Ovál 8"/>
          <p:cNvSpPr/>
          <p:nvPr/>
        </p:nvSpPr>
        <p:spPr>
          <a:xfrm>
            <a:off x="8516073" y="4185301"/>
            <a:ext cx="1655763" cy="143986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1100" dirty="0">
                <a:solidFill>
                  <a:schemeClr val="tx1"/>
                </a:solidFill>
              </a:rPr>
              <a:t>2. Při nutnosti zadat iniciály pacienta – stisknout </a:t>
            </a:r>
            <a:endParaRPr lang="cs-CZ" sz="1100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cs-CZ" sz="1100" dirty="0">
                <a:solidFill>
                  <a:schemeClr val="tx1"/>
                </a:solidFill>
              </a:rPr>
              <a:t>žluté tlačítko </a:t>
            </a:r>
            <a:endParaRPr lang="cs-CZ" sz="1100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cs-CZ" sz="1100" dirty="0">
                <a:solidFill>
                  <a:schemeClr val="tx1"/>
                </a:solidFill>
              </a:rPr>
              <a:t>s postavou</a:t>
            </a:r>
            <a:endParaRPr lang="cs-CZ" sz="1100" dirty="0">
              <a:solidFill>
                <a:schemeClr val="tx1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cs-CZ" dirty="0"/>
              <a:t>Natočení EKG krok 2 </a:t>
            </a:r>
            <a:endParaRPr lang="cs-CZ" dirty="0"/>
          </a:p>
        </p:txBody>
      </p:sp>
      <p:pic>
        <p:nvPicPr>
          <p:cNvPr id="6" name="Picture 2" descr="C:\Documents and Settings\nbehar\Dokumenty\EKG\20141017_1020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681" y="1629688"/>
            <a:ext cx="5520266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ál 6"/>
          <p:cNvSpPr/>
          <p:nvPr/>
        </p:nvSpPr>
        <p:spPr>
          <a:xfrm>
            <a:off x="7556360" y="3029474"/>
            <a:ext cx="2639316" cy="17986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Stisknete tlačítko </a:t>
            </a:r>
            <a:r>
              <a:rPr lang="cs-CZ" b="1" dirty="0"/>
              <a:t>Auto</a:t>
            </a:r>
            <a:endParaRPr lang="cs-CZ" b="1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cs-CZ" dirty="0"/>
              <a:t>Natočení EKG krok 3 </a:t>
            </a:r>
            <a:endParaRPr lang="cs-CZ" dirty="0"/>
          </a:p>
        </p:txBody>
      </p:sp>
      <p:pic>
        <p:nvPicPr>
          <p:cNvPr id="6" name="Picture 2" descr="C:\Documents and Settings\nbehar\Dokumenty\EKG\20141017_1020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938" y="1451115"/>
            <a:ext cx="5521531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ál 6"/>
          <p:cNvSpPr/>
          <p:nvPr/>
        </p:nvSpPr>
        <p:spPr>
          <a:xfrm>
            <a:off x="7988160" y="2529681"/>
            <a:ext cx="2231014" cy="17986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Stisknete tlačítko </a:t>
            </a:r>
            <a:r>
              <a:rPr lang="cs-CZ" b="1" dirty="0" err="1"/>
              <a:t>Print</a:t>
            </a:r>
            <a:endParaRPr lang="cs-CZ" b="1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0000" y="720000"/>
            <a:ext cx="6002347" cy="451576"/>
          </a:xfrm>
        </p:spPr>
        <p:txBody>
          <a:bodyPr/>
          <a:lstStyle/>
          <a:p>
            <a:r>
              <a:rPr lang="cs-CZ" dirty="0"/>
              <a:t>Přístroj pracuje...</a:t>
            </a:r>
            <a:endParaRPr lang="cs-CZ" dirty="0"/>
          </a:p>
        </p:txBody>
      </p:sp>
      <p:pic>
        <p:nvPicPr>
          <p:cNvPr id="6" name="Picture 3" descr="C:\Documents and Settings\nbehar\Dokumenty\EKG\20141017_10214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980" y="341837"/>
            <a:ext cx="4413353" cy="588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cs-CZ" dirty="0"/>
              <a:t>Tisk záznamu</a:t>
            </a:r>
            <a:endParaRPr lang="cs-CZ" dirty="0"/>
          </a:p>
        </p:txBody>
      </p:sp>
      <p:pic>
        <p:nvPicPr>
          <p:cNvPr id="6" name="Picture 2" descr="C:\Documents and Settings\nbehar\Dokumenty\EKG\20141017_1022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111" y="1552694"/>
            <a:ext cx="5521567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ál 6"/>
          <p:cNvSpPr/>
          <p:nvPr/>
        </p:nvSpPr>
        <p:spPr>
          <a:xfrm>
            <a:off x="8308800" y="2979857"/>
            <a:ext cx="1655763" cy="143986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1100" dirty="0">
                <a:solidFill>
                  <a:schemeClr val="tx1"/>
                </a:solidFill>
              </a:rPr>
              <a:t> Při nutnosti stejného tisku záznamu –</a:t>
            </a:r>
            <a:endParaRPr lang="cs-CZ" sz="1100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cs-CZ" sz="1100" dirty="0">
                <a:solidFill>
                  <a:schemeClr val="tx1"/>
                </a:solidFill>
              </a:rPr>
              <a:t>stisknete tlačítko COPY</a:t>
            </a:r>
            <a:endParaRPr lang="cs-CZ" sz="1100" dirty="0">
              <a:solidFill>
                <a:schemeClr val="tx1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cs-CZ" dirty="0"/>
              <a:t>Odtržení záznamu</a:t>
            </a:r>
            <a:endParaRPr lang="cs-CZ" dirty="0"/>
          </a:p>
        </p:txBody>
      </p:sp>
      <p:pic>
        <p:nvPicPr>
          <p:cNvPr id="6" name="Picture 2" descr="C:\Documents and Settings\nbehar\Dokumenty\EKG\20141017_1022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435" y="1692275"/>
            <a:ext cx="5522718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3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cs-CZ" dirty="0"/>
              <a:t>Sejmutí elektrod</a:t>
            </a:r>
            <a:endParaRPr lang="cs-CZ" dirty="0"/>
          </a:p>
        </p:txBody>
      </p:sp>
      <p:pic>
        <p:nvPicPr>
          <p:cNvPr id="6" name="Picture 2" descr="C:\Documents and Settings\nbehar\Dokumenty\EKG\20141017_1028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873" y="1481260"/>
            <a:ext cx="5517581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Katedra ošetřovatelství a porodní asistence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cs-CZ" altLang="cs-CZ" dirty="0"/>
              <a:t>2</a:t>
            </a:r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cs-CZ" sz="3200" dirty="0"/>
              <a:t>Elektrokardiografie EKG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patří k základním vyšetřovacím metodám </a:t>
            </a:r>
            <a:endParaRPr lang="cs-CZ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cs-CZ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principem je snímání elektrické srdeční aktivity </a:t>
            </a:r>
            <a:endParaRPr lang="cs-CZ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cs-CZ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většinou je neinvazivní</a:t>
            </a:r>
            <a:endParaRPr lang="cs-CZ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cs-CZ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cs-CZ" altLang="cs-CZ" sz="2400" dirty="0">
                <a:latin typeface="Palatino Linotype" panose="02040502050505030304" pitchFamily="18" charset="0"/>
              </a:rPr>
              <a:t>Zdroj: </a:t>
            </a:r>
            <a:r>
              <a:rPr lang="cs-CZ" altLang="cs-CZ" sz="2400" dirty="0">
                <a:latin typeface="Palatino Linotype" panose="02040502050505030304" pitchFamily="18" charset="0"/>
                <a:hlinkClick r:id="rId2"/>
              </a:rPr>
              <a:t>http://upload.wikimedia.org/wikipedia/commons/e/e5/ECG_principle_slow.gif</a:t>
            </a:r>
            <a:r>
              <a:rPr lang="cs-CZ" altLang="cs-CZ" sz="2400" dirty="0">
                <a:latin typeface="Palatino Linotype" panose="02040502050505030304" pitchFamily="18" charset="0"/>
              </a:rPr>
              <a:t> </a:t>
            </a:r>
            <a:endParaRPr lang="cs-CZ" altLang="cs-CZ" sz="2400" dirty="0">
              <a:latin typeface="Palatino Linotype" panose="0204050205050503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cs-CZ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cs-CZ" dirty="0"/>
          </a:p>
        </p:txBody>
      </p:sp>
      <p:pic>
        <p:nvPicPr>
          <p:cNvPr id="6" name="Picture 6" descr="ECG_principle_slow.gif (700×800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08" y="720000"/>
            <a:ext cx="3024187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4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cs-CZ" dirty="0"/>
              <a:t>Úklid pomůcek</a:t>
            </a:r>
            <a:endParaRPr lang="cs-CZ" dirty="0"/>
          </a:p>
        </p:txBody>
      </p:sp>
      <p:pic>
        <p:nvPicPr>
          <p:cNvPr id="6" name="Picture 3" descr="C:\Documents and Settings\nbehar\Dokumenty\EKG\20141017_1031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64219" y="1358900"/>
            <a:ext cx="3106100" cy="4140200"/>
          </a:xfrm>
          <a:noFill/>
        </p:spPr>
      </p:pic>
      <p:pic>
        <p:nvPicPr>
          <p:cNvPr id="7" name="Picture 5" descr="C:\Documents and Settings\nbehar\Dokumenty\EKG\20141017_1033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0316" y="1900476"/>
            <a:ext cx="4041775" cy="3030538"/>
          </a:xfrm>
          <a:prstGeom prst="rect">
            <a:avLst/>
          </a:prstGeom>
          <a:noFill/>
        </p:spPr>
      </p:pic>
    </p:spTree>
    <p:custDataLst>
      <p:tags r:id="rId4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cs-CZ" dirty="0"/>
              <a:t>Nesprávně umístěné svody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19455" y="1433830"/>
            <a:ext cx="10753090" cy="4531995"/>
          </a:xfrm>
        </p:spPr>
        <p:txBody>
          <a:bodyPr/>
          <a:lstStyle/>
          <a:p>
            <a:r>
              <a:rPr lang="cs-CZ" sz="2400" dirty="0"/>
              <a:t>Když přehodíte končetinové elektrody na HKK otočíte Eithovenův trojúhelník o 180</a:t>
            </a:r>
            <a:r>
              <a:rPr lang="cs-CZ" sz="2400" dirty="0">
                <a:latin typeface="Times New Roman" panose="02020603050405020304" charset="0"/>
                <a:cs typeface="Times New Roman" panose="02020603050405020304" charset="0"/>
              </a:rPr>
              <a:t>º (příslušné EKG svody se tak zrcadlově změní)</a:t>
            </a:r>
            <a:endParaRPr lang="cs-CZ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cs-CZ" sz="2400" dirty="0"/>
          </a:p>
          <a:p>
            <a:r>
              <a:rPr lang="cs-CZ" sz="2400" dirty="0"/>
              <a:t>Když přehodíte elektrody na DKK (zelenou za černou), neovlivníte nijak EKG svody, protože nenarušíte Eithovenův trojúhelník</a:t>
            </a:r>
            <a:endParaRPr lang="cs-CZ" sz="2400" dirty="0"/>
          </a:p>
          <a:p>
            <a:endParaRPr lang="cs-CZ" sz="2400" dirty="0"/>
          </a:p>
          <a:p>
            <a:r>
              <a:rPr lang="cs-CZ" sz="2400" dirty="0"/>
              <a:t>Když přehodíte černou elektrodu za elektrodu na HK (červenou nebo žlutou) narušíte celý Eithovenův trojúhelník a centrální terminál</a:t>
            </a:r>
            <a:r>
              <a:rPr lang="cs-CZ" dirty="0"/>
              <a:t>  </a:t>
            </a:r>
            <a:endParaRPr lang="cs-CZ" dirty="0"/>
          </a:p>
        </p:txBody>
      </p:sp>
    </p:spTree>
    <p:custDataLst>
      <p:tags r:id="rId2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cs-CZ" sz="1600" b="0" dirty="0"/>
              <a:t>Přehozené končetinové elektrody, které tvoří </a:t>
            </a:r>
            <a:r>
              <a:rPr lang="cs-CZ" sz="1600" b="0" dirty="0" err="1"/>
              <a:t>Einthovenův</a:t>
            </a:r>
            <a:r>
              <a:rPr lang="cs-CZ" sz="1600" b="0" dirty="0"/>
              <a:t> trojúhelník změní svody na EKG záznamu.</a:t>
            </a:r>
            <a:br>
              <a:rPr lang="cs-CZ" sz="1600" b="0" dirty="0"/>
            </a:br>
            <a:r>
              <a:rPr lang="cs-CZ" sz="1600" b="0" dirty="0"/>
              <a:t>Když zapojíte do trojúhelníku neutrální elektrodu (LDK), tak vznikne v jednom </a:t>
            </a:r>
            <a:r>
              <a:rPr lang="cs-CZ" sz="1600" b="0" dirty="0" err="1"/>
              <a:t>Einthovenově</a:t>
            </a:r>
            <a:r>
              <a:rPr lang="cs-CZ" sz="1600" b="0" dirty="0"/>
              <a:t> </a:t>
            </a:r>
            <a:r>
              <a:rPr lang="cs-CZ" sz="1600" b="0" dirty="0" err="1"/>
              <a:t>svodě</a:t>
            </a:r>
            <a:r>
              <a:rPr lang="cs-CZ" sz="1600" b="0" dirty="0"/>
              <a:t> </a:t>
            </a:r>
            <a:r>
              <a:rPr lang="cs-CZ" sz="1600" b="0" dirty="0" err="1"/>
              <a:t>pseudo-asystola</a:t>
            </a:r>
            <a:r>
              <a:rPr lang="cs-CZ" sz="1600" b="0" dirty="0"/>
              <a:t>.</a:t>
            </a:r>
            <a:br>
              <a:rPr lang="cs-CZ" sz="1600" b="0" dirty="0"/>
            </a:br>
            <a:endParaRPr lang="cs-CZ" sz="1600" b="0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</p:nvPr>
        </p:nvGraphicFramePr>
        <p:xfrm>
          <a:off x="222328" y="2523440"/>
          <a:ext cx="11519399" cy="1737360"/>
        </p:xfrm>
        <a:graphic>
          <a:graphicData uri="http://schemas.openxmlformats.org/drawingml/2006/table">
            <a:tbl>
              <a:tblPr/>
              <a:tblGrid>
                <a:gridCol w="5002816"/>
                <a:gridCol w="5002816"/>
                <a:gridCol w="1513767"/>
              </a:tblGrid>
              <a:tr h="808117">
                <a:tc>
                  <a:txBody>
                    <a:bodyPr/>
                    <a:lstStyle/>
                    <a:p>
                      <a:r>
                        <a:rPr lang="cs-CZ" dirty="0" err="1">
                          <a:effectLst/>
                        </a:rPr>
                        <a:t>Pseudo</a:t>
                      </a:r>
                      <a:r>
                        <a:rPr lang="cs-CZ" dirty="0">
                          <a:effectLst/>
                        </a:rPr>
                        <a:t>-asystolie III</a:t>
                      </a:r>
                      <a:endParaRPr lang="cs-CZ" dirty="0">
                        <a:effectLst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cs-CZ" dirty="0">
                          <a:effectLst/>
                        </a:rPr>
                        <a:t>Přehozené (</a:t>
                      </a:r>
                      <a:r>
                        <a:rPr lang="cs-CZ" b="1" dirty="0">
                          <a:effectLst/>
                        </a:rPr>
                        <a:t>LKH/PDK</a:t>
                      </a:r>
                      <a:r>
                        <a:rPr lang="cs-CZ" dirty="0">
                          <a:effectLst/>
                        </a:rPr>
                        <a:t>)</a:t>
                      </a:r>
                      <a:endParaRPr lang="cs-CZ" dirty="0">
                        <a:effectLst/>
                      </a:endParaRPr>
                    </a:p>
                  </a:txBody>
                  <a:tcPr marR="571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effectLst/>
                        </a:rPr>
                        <a:t>Pseudo-asyst</a:t>
                      </a:r>
                      <a:r>
                        <a:rPr lang="cs-CZ" dirty="0">
                          <a:effectLst/>
                        </a:rPr>
                        <a:t>o</a:t>
                      </a:r>
                      <a:r>
                        <a:rPr lang="pt-BR" dirty="0">
                          <a:effectLst/>
                        </a:rPr>
                        <a:t>li</a:t>
                      </a:r>
                      <a:r>
                        <a:rPr lang="cs-CZ" dirty="0">
                          <a:effectLst/>
                        </a:rPr>
                        <a:t>e</a:t>
                      </a:r>
                      <a:r>
                        <a:rPr lang="pt-BR" dirty="0">
                          <a:effectLst/>
                        </a:rPr>
                        <a:t> II</a:t>
                      </a:r>
                      <a:endParaRPr lang="pt-BR" dirty="0">
                        <a:effectLst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pt-BR" dirty="0">
                          <a:effectLst/>
                        </a:rPr>
                        <a:t>P</a:t>
                      </a:r>
                      <a:r>
                        <a:rPr lang="cs-CZ" dirty="0">
                          <a:effectLst/>
                        </a:rPr>
                        <a:t>ř</a:t>
                      </a:r>
                      <a:r>
                        <a:rPr lang="pt-BR" dirty="0">
                          <a:effectLst/>
                        </a:rPr>
                        <a:t>eho</a:t>
                      </a:r>
                      <a:r>
                        <a:rPr lang="cs-CZ" dirty="0">
                          <a:effectLst/>
                        </a:rPr>
                        <a:t>z</a:t>
                      </a:r>
                      <a:r>
                        <a:rPr lang="pt-BR" dirty="0">
                          <a:effectLst/>
                        </a:rPr>
                        <a:t>ené (</a:t>
                      </a:r>
                      <a:r>
                        <a:rPr lang="cs-CZ" b="1" dirty="0">
                          <a:effectLst/>
                        </a:rPr>
                        <a:t>PHK</a:t>
                      </a:r>
                      <a:r>
                        <a:rPr lang="pt-BR" b="1" dirty="0">
                          <a:effectLst/>
                        </a:rPr>
                        <a:t>/P</a:t>
                      </a:r>
                      <a:r>
                        <a:rPr lang="cs-CZ" b="1" dirty="0">
                          <a:effectLst/>
                        </a:rPr>
                        <a:t>DK</a:t>
                      </a:r>
                      <a:r>
                        <a:rPr lang="pt-BR" dirty="0">
                          <a:effectLst/>
                        </a:rPr>
                        <a:t>)</a:t>
                      </a:r>
                      <a:endParaRPr lang="pt-BR" dirty="0">
                        <a:effectLst/>
                      </a:endParaRPr>
                    </a:p>
                  </a:txBody>
                  <a:tcPr marR="571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effectLst/>
                        </a:rPr>
                        <a:t>Pseudo-asyst</a:t>
                      </a:r>
                      <a:r>
                        <a:rPr lang="cs-CZ" dirty="0">
                          <a:effectLst/>
                        </a:rPr>
                        <a:t>o</a:t>
                      </a:r>
                      <a:r>
                        <a:rPr lang="pt-BR" dirty="0">
                          <a:effectLst/>
                        </a:rPr>
                        <a:t>li</a:t>
                      </a:r>
                      <a:r>
                        <a:rPr lang="cs-CZ" dirty="0">
                          <a:effectLst/>
                        </a:rPr>
                        <a:t>e</a:t>
                      </a:r>
                      <a:r>
                        <a:rPr lang="pt-BR" dirty="0">
                          <a:effectLst/>
                        </a:rPr>
                        <a:t> I</a:t>
                      </a:r>
                      <a:endParaRPr lang="pt-BR" dirty="0">
                        <a:effectLst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pt-BR" dirty="0">
                          <a:effectLst/>
                        </a:rPr>
                        <a:t>Prehodené (</a:t>
                      </a:r>
                      <a:r>
                        <a:rPr lang="pt-BR" b="1" dirty="0">
                          <a:effectLst/>
                        </a:rPr>
                        <a:t>P</a:t>
                      </a:r>
                      <a:r>
                        <a:rPr lang="cs-CZ" b="1" dirty="0">
                          <a:effectLst/>
                        </a:rPr>
                        <a:t>HK</a:t>
                      </a:r>
                      <a:r>
                        <a:rPr lang="pt-BR" b="1" dirty="0">
                          <a:effectLst/>
                        </a:rPr>
                        <a:t>/P</a:t>
                      </a:r>
                      <a:r>
                        <a:rPr lang="cs-CZ" b="1" dirty="0">
                          <a:effectLst/>
                        </a:rPr>
                        <a:t>DK</a:t>
                      </a:r>
                      <a:r>
                        <a:rPr lang="pt-BR" dirty="0">
                          <a:effectLst/>
                        </a:rPr>
                        <a:t>) </a:t>
                      </a:r>
                      <a:r>
                        <a:rPr lang="pt-BR" b="1" dirty="0">
                          <a:effectLst/>
                        </a:rPr>
                        <a:t>a</a:t>
                      </a:r>
                      <a:r>
                        <a:rPr lang="pt-BR" dirty="0">
                          <a:effectLst/>
                        </a:rPr>
                        <a:t> (</a:t>
                      </a:r>
                      <a:r>
                        <a:rPr lang="cs-CZ" b="1" dirty="0">
                          <a:effectLst/>
                        </a:rPr>
                        <a:t>LHK</a:t>
                      </a:r>
                      <a:r>
                        <a:rPr lang="pt-BR" b="1" dirty="0">
                          <a:effectLst/>
                        </a:rPr>
                        <a:t>/</a:t>
                      </a:r>
                      <a:r>
                        <a:rPr lang="cs-CZ" b="1" dirty="0">
                          <a:effectLst/>
                        </a:rPr>
                        <a:t>LDK</a:t>
                      </a:r>
                      <a:r>
                        <a:rPr lang="pt-BR" dirty="0">
                          <a:effectLst/>
                        </a:rPr>
                        <a:t>)</a:t>
                      </a:r>
                      <a:endParaRPr lang="pt-BR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051" name="Picture 3" descr="ECG pseudo-asystole in lead II, RA/RL (right arm, right leg) reversal electro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25" y="3392120"/>
            <a:ext cx="2276475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CG pseudo-asystole in lead I, RA/RL (right arm, right leg) and LA/LL (left arm, left leg) reversal electrod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408" y="3193776"/>
            <a:ext cx="2466975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CG pseudo-asystole in lead III, LA/RL (left arm, right arm) reversal electrod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00" y="3465880"/>
            <a:ext cx="226695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5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cs-CZ" altLang="en-US"/>
              <a:t>Artefakty</a:t>
            </a:r>
            <a:endParaRPr lang="cs-CZ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r>
              <a:rPr lang="cs-CZ"/>
              <a:t>Katedra ošetřovatelství a porodní asistence</a:t>
            </a:r>
            <a:endParaRPr lang="cs-CZ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9"/>
          </p:nvPr>
        </p:nvSpPr>
        <p:spPr/>
        <p:txBody>
          <a:bodyPr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fld id="{0DE708CC-0C3F-4567-9698-B54C0F35BD31}" type="slidenum">
              <a:rPr lang="cs-CZ" altLang="cs-CZ" smtClean="0"/>
            </a:fld>
            <a:endParaRPr lang="cs-CZ" altLang="cs-CZ" dirty="0"/>
          </a:p>
        </p:txBody>
      </p:sp>
      <p:pic>
        <p:nvPicPr>
          <p:cNvPr id="8" name="Content Placeholder 7"/>
          <p:cNvPicPr>
            <a:picLocks noChangeAspect="1"/>
          </p:cNvPicPr>
          <p:nvPr>
            <p:ph sz="quarter" idx="24"/>
          </p:nvPr>
        </p:nvPicPr>
        <p:blipFill>
          <a:blip r:embed="rId1"/>
          <a:stretch>
            <a:fillRect/>
          </a:stretch>
        </p:blipFill>
        <p:spPr>
          <a:xfrm>
            <a:off x="718820" y="2163445"/>
            <a:ext cx="5218430" cy="2958465"/>
          </a:xfrm>
          <a:prstGeom prst="rect">
            <a:avLst/>
          </a:prstGeom>
        </p:spPr>
      </p:pic>
      <p:pic>
        <p:nvPicPr>
          <p:cNvPr id="9" name="Content Placeholder 8"/>
          <p:cNvPicPr>
            <a:picLocks noChangeAspect="1"/>
          </p:cNvPicPr>
          <p:nvPr>
            <p:ph idx="28"/>
          </p:nvPr>
        </p:nvPicPr>
        <p:blipFill>
          <a:blip r:embed="rId2"/>
          <a:stretch>
            <a:fillRect/>
          </a:stretch>
        </p:blipFill>
        <p:spPr>
          <a:xfrm rot="16200000">
            <a:off x="7621905" y="1111250"/>
            <a:ext cx="2958465" cy="506285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16923" y="2511296"/>
            <a:ext cx="10284144" cy="1396721"/>
          </a:xfrm>
        </p:spPr>
        <p:txBody>
          <a:bodyPr/>
          <a:lstStyle/>
          <a:p>
            <a:r>
              <a:rPr lang="cs-CZ" dirty="0"/>
              <a:t>Děkuji za pozornost!</a:t>
            </a:r>
            <a:br>
              <a:rPr lang="cs-CZ" dirty="0"/>
            </a:br>
            <a:endParaRPr lang="cs-CZ" dirty="0"/>
          </a:p>
        </p:txBody>
      </p:sp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cs-CZ" altLang="cs-CZ" dirty="0"/>
              <a:t>EKG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346479"/>
            <a:ext cx="7991921" cy="4973934"/>
          </a:xfrm>
        </p:spPr>
        <p:txBody>
          <a:bodyPr/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1800" u="sng" dirty="0">
                <a:latin typeface="Palatino Linotype" panose="02040502050505030304" pitchFamily="18" charset="0"/>
              </a:rPr>
              <a:t>srdeční akce</a:t>
            </a:r>
            <a:r>
              <a:rPr lang="cs-CZ" altLang="cs-CZ" sz="1800" dirty="0">
                <a:latin typeface="Palatino Linotype" panose="02040502050505030304" pitchFamily="18" charset="0"/>
              </a:rPr>
              <a:t> – pravidelnost</a:t>
            </a:r>
            <a:endParaRPr lang="cs-CZ" altLang="cs-CZ" sz="1800" dirty="0">
              <a:latin typeface="Palatino Linotype" panose="02040502050505030304" pitchFamily="18" charset="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1800" u="sng" dirty="0">
                <a:latin typeface="Palatino Linotype" panose="02040502050505030304" pitchFamily="18" charset="0"/>
              </a:rPr>
              <a:t>srdeční rytmus</a:t>
            </a:r>
            <a:r>
              <a:rPr lang="cs-CZ" altLang="cs-CZ" sz="1800" dirty="0">
                <a:latin typeface="Palatino Linotype" panose="02040502050505030304" pitchFamily="18" charset="0"/>
              </a:rPr>
              <a:t> – sinusový rytmus (vlna P, komplex QRS)</a:t>
            </a:r>
            <a:endParaRPr lang="cs-CZ" altLang="cs-CZ" sz="1800" dirty="0">
              <a:latin typeface="Palatino Linotype" panose="02040502050505030304" pitchFamily="18" charset="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1800" u="sng" dirty="0">
                <a:latin typeface="Palatino Linotype" panose="02040502050505030304" pitchFamily="18" charset="0"/>
              </a:rPr>
              <a:t>srdeční frekvence</a:t>
            </a:r>
            <a:r>
              <a:rPr lang="cs-CZ" altLang="cs-CZ" sz="1800" dirty="0">
                <a:latin typeface="Palatino Linotype" panose="02040502050505030304" pitchFamily="18" charset="0"/>
              </a:rPr>
              <a:t> – brady, </a:t>
            </a:r>
            <a:r>
              <a:rPr lang="cs-CZ" altLang="cs-CZ" sz="1800" dirty="0" err="1">
                <a:latin typeface="Palatino Linotype" panose="02040502050505030304" pitchFamily="18" charset="0"/>
              </a:rPr>
              <a:t>tachy</a:t>
            </a:r>
            <a:endParaRPr lang="cs-CZ" altLang="cs-CZ" sz="1800" dirty="0">
              <a:latin typeface="Palatino Linotype" panose="02040502050505030304" pitchFamily="18" charset="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1800" u="sng" dirty="0">
                <a:latin typeface="Palatino Linotype" panose="02040502050505030304" pitchFamily="18" charset="0"/>
              </a:rPr>
              <a:t>P vlna</a:t>
            </a:r>
            <a:r>
              <a:rPr lang="cs-CZ" altLang="cs-CZ" sz="1800" dirty="0">
                <a:latin typeface="Palatino Linotype" panose="02040502050505030304" pitchFamily="18" charset="0"/>
              </a:rPr>
              <a:t> – </a:t>
            </a:r>
            <a:r>
              <a:rPr lang="cs-CZ" altLang="cs-CZ" sz="1800" dirty="0" err="1">
                <a:latin typeface="Palatino Linotype" panose="02040502050505030304" pitchFamily="18" charset="0"/>
              </a:rPr>
              <a:t>pozit</a:t>
            </a:r>
            <a:r>
              <a:rPr lang="cs-CZ" altLang="cs-CZ" sz="1800" dirty="0">
                <a:latin typeface="Palatino Linotype" panose="02040502050505030304" pitchFamily="18" charset="0"/>
              </a:rPr>
              <a:t>., </a:t>
            </a:r>
            <a:r>
              <a:rPr lang="cs-CZ" altLang="cs-CZ" sz="1800" dirty="0" err="1">
                <a:latin typeface="Palatino Linotype" panose="02040502050505030304" pitchFamily="18" charset="0"/>
              </a:rPr>
              <a:t>negat</a:t>
            </a:r>
            <a:r>
              <a:rPr lang="cs-CZ" altLang="cs-CZ" sz="1800" dirty="0">
                <a:latin typeface="Palatino Linotype" panose="02040502050505030304" pitchFamily="18" charset="0"/>
              </a:rPr>
              <a:t>. (v 1. a 2. svodu </a:t>
            </a:r>
            <a:r>
              <a:rPr lang="cs-CZ" altLang="cs-CZ" sz="1800" dirty="0" err="1">
                <a:latin typeface="Palatino Linotype" panose="02040502050505030304" pitchFamily="18" charset="0"/>
              </a:rPr>
              <a:t>patol</a:t>
            </a:r>
            <a:r>
              <a:rPr lang="cs-CZ" altLang="cs-CZ" sz="1800" dirty="0">
                <a:latin typeface="Palatino Linotype" panose="02040502050505030304" pitchFamily="18" charset="0"/>
              </a:rPr>
              <a:t>.), delší než 0,11 P </a:t>
            </a:r>
            <a:r>
              <a:rPr lang="cs-CZ" altLang="cs-CZ" sz="1800" dirty="0" err="1">
                <a:latin typeface="Palatino Linotype" panose="02040502050505030304" pitchFamily="18" charset="0"/>
              </a:rPr>
              <a:t>mitrále</a:t>
            </a:r>
            <a:r>
              <a:rPr lang="cs-CZ" altLang="cs-CZ" sz="1800" dirty="0">
                <a:latin typeface="Palatino Linotype" panose="02040502050505030304" pitchFamily="18" charset="0"/>
              </a:rPr>
              <a:t> (stenóza mitrální chlopně)</a:t>
            </a:r>
            <a:endParaRPr lang="cs-CZ" altLang="cs-CZ" sz="1800" dirty="0">
              <a:latin typeface="Palatino Linotype" panose="02040502050505030304" pitchFamily="18" charset="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1800" u="sng" dirty="0">
                <a:latin typeface="Palatino Linotype" panose="02040502050505030304" pitchFamily="18" charset="0"/>
              </a:rPr>
              <a:t>PQ interval</a:t>
            </a:r>
            <a:r>
              <a:rPr lang="cs-CZ" altLang="cs-CZ" sz="1800" dirty="0">
                <a:latin typeface="Palatino Linotype" panose="02040502050505030304" pitchFamily="18" charset="0"/>
              </a:rPr>
              <a:t> – prodloužený, zkrácený</a:t>
            </a:r>
            <a:endParaRPr lang="cs-CZ" altLang="cs-CZ" sz="1800" dirty="0">
              <a:latin typeface="Palatino Linotype" panose="02040502050505030304" pitchFamily="18" charset="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1800" u="sng" dirty="0">
                <a:latin typeface="Palatino Linotype" panose="02040502050505030304" pitchFamily="18" charset="0"/>
              </a:rPr>
              <a:t>QRS komplex</a:t>
            </a:r>
            <a:r>
              <a:rPr lang="cs-CZ" altLang="cs-CZ" sz="1800" dirty="0">
                <a:latin typeface="Palatino Linotype" panose="02040502050505030304" pitchFamily="18" charset="0"/>
              </a:rPr>
              <a:t> – doba trvání, přítomnost a trvání Q kmitu</a:t>
            </a:r>
            <a:endParaRPr lang="cs-CZ" altLang="cs-CZ" sz="1800" dirty="0">
              <a:latin typeface="Palatino Linotype" panose="02040502050505030304" pitchFamily="18" charset="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1800" u="sng" dirty="0">
                <a:latin typeface="Palatino Linotype" panose="02040502050505030304" pitchFamily="18" charset="0"/>
              </a:rPr>
              <a:t>ST úsek</a:t>
            </a:r>
            <a:r>
              <a:rPr lang="cs-CZ" altLang="cs-CZ" sz="1800" dirty="0">
                <a:latin typeface="Palatino Linotype" panose="02040502050505030304" pitchFamily="18" charset="0"/>
              </a:rPr>
              <a:t> – deprese, elevace</a:t>
            </a:r>
            <a:endParaRPr lang="cs-CZ" altLang="cs-CZ" sz="1800" dirty="0">
              <a:latin typeface="Palatino Linotype" panose="02040502050505030304" pitchFamily="18" charset="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1800" u="sng" dirty="0">
                <a:latin typeface="Palatino Linotype" panose="02040502050505030304" pitchFamily="18" charset="0"/>
              </a:rPr>
              <a:t>T vlna</a:t>
            </a:r>
            <a:r>
              <a:rPr lang="cs-CZ" altLang="cs-CZ" sz="1800" dirty="0">
                <a:latin typeface="Palatino Linotype" panose="02040502050505030304" pitchFamily="18" charset="0"/>
              </a:rPr>
              <a:t> - </a:t>
            </a:r>
            <a:r>
              <a:rPr lang="cs-CZ" altLang="cs-CZ" sz="1800" dirty="0" err="1">
                <a:latin typeface="Palatino Linotype" panose="02040502050505030304" pitchFamily="18" charset="0"/>
              </a:rPr>
              <a:t>repolarizace</a:t>
            </a:r>
            <a:r>
              <a:rPr lang="cs-CZ" altLang="cs-CZ" sz="1800" dirty="0">
                <a:latin typeface="Palatino Linotype" panose="02040502050505030304" pitchFamily="18" charset="0"/>
              </a:rPr>
              <a:t> komorového myokardu, </a:t>
            </a:r>
            <a:r>
              <a:rPr lang="cs-CZ" altLang="cs-CZ" sz="1800" dirty="0" err="1">
                <a:latin typeface="Palatino Linotype" panose="02040502050505030304" pitchFamily="18" charset="0"/>
              </a:rPr>
              <a:t>pozit</a:t>
            </a:r>
            <a:r>
              <a:rPr lang="cs-CZ" altLang="cs-CZ" sz="1800" dirty="0">
                <a:latin typeface="Palatino Linotype" panose="02040502050505030304" pitchFamily="18" charset="0"/>
              </a:rPr>
              <a:t>., </a:t>
            </a:r>
            <a:r>
              <a:rPr lang="cs-CZ" altLang="cs-CZ" sz="1800" dirty="0" err="1">
                <a:latin typeface="Palatino Linotype" panose="02040502050505030304" pitchFamily="18" charset="0"/>
              </a:rPr>
              <a:t>negat</a:t>
            </a:r>
            <a:r>
              <a:rPr lang="cs-CZ" altLang="cs-CZ" sz="1800" dirty="0">
                <a:latin typeface="Palatino Linotype" panose="02040502050505030304" pitchFamily="18" charset="0"/>
              </a:rPr>
              <a:t>.</a:t>
            </a:r>
            <a:endParaRPr lang="cs-CZ" altLang="cs-CZ" sz="1800" dirty="0">
              <a:latin typeface="Palatino Linotype" panose="02040502050505030304" pitchFamily="18" charset="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1800" u="sng" dirty="0">
                <a:latin typeface="Palatino Linotype" panose="02040502050505030304" pitchFamily="18" charset="0"/>
              </a:rPr>
              <a:t>QT interval</a:t>
            </a:r>
            <a:r>
              <a:rPr lang="cs-CZ" altLang="cs-CZ" sz="1800" dirty="0">
                <a:latin typeface="Palatino Linotype" panose="02040502050505030304" pitchFamily="18" charset="0"/>
              </a:rPr>
              <a:t> - vzdálenost od začátku komorového QRS komplexu po konec vlny T</a:t>
            </a:r>
            <a:endParaRPr lang="cs-CZ" altLang="cs-CZ" sz="1800" dirty="0">
              <a:latin typeface="Palatino Linotype" panose="02040502050505030304" pitchFamily="18" charset="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1800" u="sng" dirty="0">
                <a:latin typeface="Palatino Linotype" panose="02040502050505030304" pitchFamily="18" charset="0"/>
              </a:rPr>
              <a:t>elektrická osa srdeční</a:t>
            </a:r>
            <a:r>
              <a:rPr lang="cs-CZ" altLang="cs-CZ" sz="1800" dirty="0">
                <a:latin typeface="Palatino Linotype" panose="02040502050505030304" pitchFamily="18" charset="0"/>
              </a:rPr>
              <a:t> (EOS)</a:t>
            </a:r>
            <a:r>
              <a:rPr lang="cs-CZ" altLang="cs-CZ" sz="1800" b="1" dirty="0"/>
              <a:t> </a:t>
            </a:r>
            <a:endParaRPr lang="cs-CZ" altLang="cs-CZ" sz="1800" b="1" dirty="0"/>
          </a:p>
          <a:p>
            <a:pPr marL="71755" indent="0">
              <a:lnSpc>
                <a:spcPct val="90000"/>
              </a:lnSpc>
              <a:buNone/>
              <a:defRPr/>
            </a:pPr>
            <a:r>
              <a:rPr lang="cs-CZ" altLang="cs-CZ" sz="1800" b="1" dirty="0"/>
              <a:t>   - Fyziologicky</a:t>
            </a:r>
            <a:r>
              <a:rPr lang="cs-CZ" altLang="cs-CZ" sz="1800" dirty="0"/>
              <a:t> se úhel EOS pohybuje mezi hodnotami −30° až + 90 (110°), </a:t>
            </a:r>
            <a:endParaRPr lang="cs-CZ" altLang="cs-CZ" sz="1800" dirty="0"/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cs-CZ" altLang="cs-CZ" sz="1800" dirty="0"/>
              <a:t>    - úhel hodnoty větší než 110° = označení </a:t>
            </a:r>
            <a:r>
              <a:rPr lang="cs-CZ" altLang="cs-CZ" sz="1800" b="1" dirty="0"/>
              <a:t>patologická doprava</a:t>
            </a:r>
            <a:r>
              <a:rPr lang="cs-CZ" altLang="cs-CZ" sz="1800" dirty="0"/>
              <a:t>, </a:t>
            </a:r>
            <a:endParaRPr lang="cs-CZ" altLang="cs-CZ" sz="1800" dirty="0"/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cs-CZ" altLang="cs-CZ" sz="1800" dirty="0"/>
              <a:t>    - hodnoty pod −30°= označení </a:t>
            </a:r>
            <a:r>
              <a:rPr lang="cs-CZ" altLang="cs-CZ" sz="1800" b="1" dirty="0"/>
              <a:t>patologicky doleva</a:t>
            </a:r>
            <a:r>
              <a:rPr lang="cs-CZ" altLang="cs-CZ" sz="1800" dirty="0"/>
              <a:t>.</a:t>
            </a:r>
            <a:endParaRPr lang="cs-CZ" altLang="cs-CZ" sz="1800" dirty="0"/>
          </a:p>
          <a:p>
            <a:pPr marL="0" indent="0">
              <a:lnSpc>
                <a:spcPct val="90000"/>
              </a:lnSpc>
              <a:buNone/>
              <a:defRPr/>
            </a:pPr>
            <a:endParaRPr lang="cs-CZ" altLang="cs-CZ" sz="1800" dirty="0">
              <a:latin typeface="Palatino Linotype" panose="02040502050505030304" pitchFamily="18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cs-CZ" altLang="cs-CZ" sz="1800" dirty="0">
              <a:latin typeface="Palatino Linotype" panose="02040502050505030304" pitchFamily="18" charset="0"/>
            </a:endParaRPr>
          </a:p>
          <a:p>
            <a:endParaRPr lang="cs-CZ" dirty="0"/>
          </a:p>
          <a:p>
            <a:pPr marL="71755" indent="0">
              <a:buNone/>
            </a:pPr>
            <a:endParaRPr lang="cs-CZ" dirty="0"/>
          </a:p>
        </p:txBody>
      </p:sp>
      <p:pic>
        <p:nvPicPr>
          <p:cNvPr id="7" name="Picture 5" descr="Ekg-sche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1982" y="2371412"/>
            <a:ext cx="2714638" cy="2957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élník 7"/>
          <p:cNvSpPr/>
          <p:nvPr/>
        </p:nvSpPr>
        <p:spPr>
          <a:xfrm>
            <a:off x="8197872" y="5388468"/>
            <a:ext cx="54477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1200" dirty="0">
                <a:latin typeface="Palatino Linotype" panose="02040502050505030304" pitchFamily="18" charset="0"/>
              </a:rPr>
              <a:t>Zdroj: </a:t>
            </a:r>
            <a:r>
              <a:rPr lang="cs-CZ" altLang="cs-CZ" sz="1200" dirty="0">
                <a:latin typeface="Palatino Linotype" panose="02040502050505030304" pitchFamily="18" charset="0"/>
                <a:hlinkClick r:id="rId3"/>
              </a:rPr>
              <a:t>http://www.wikiskripta.eu/index.php/Popis_EKG</a:t>
            </a:r>
            <a:r>
              <a:rPr lang="cs-CZ" altLang="cs-CZ" sz="1200" dirty="0">
                <a:latin typeface="Palatino Linotype" panose="02040502050505030304" pitchFamily="18" charset="0"/>
              </a:rPr>
              <a:t> </a:t>
            </a:r>
            <a:endParaRPr lang="cs-CZ" altLang="cs-CZ" sz="1200" dirty="0">
              <a:latin typeface="Palatino Linotype" panose="02040502050505030304" pitchFamily="18" charset="0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Katedra ošetřovatelství a porodní asistence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cs-CZ" sz="3200" dirty="0"/>
              <a:t>Elektrokardiogram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692002"/>
            <a:ext cx="2656246" cy="4139998"/>
          </a:xfrm>
        </p:spPr>
        <p:txBody>
          <a:bodyPr/>
          <a:lstStyle/>
          <a:p>
            <a:r>
              <a:rPr lang="cs-CZ" altLang="cs-CZ" dirty="0"/>
              <a:t>časový záznam EKG křivek  </a:t>
            </a:r>
            <a:endParaRPr lang="cs-CZ" altLang="cs-CZ" dirty="0"/>
          </a:p>
          <a:p>
            <a:endParaRPr lang="cs-CZ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496" y="720000"/>
            <a:ext cx="6683375" cy="501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cs-CZ" dirty="0"/>
              <a:t>Umístění svodů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</p:spPr>
        <p:txBody>
          <a:bodyPr/>
          <a:lstStyle/>
          <a:p>
            <a:r>
              <a:rPr lang="cs-CZ" dirty="0"/>
              <a:t>Zpravidla natáčíme tzv. 12 svodové EKG</a:t>
            </a:r>
            <a:endParaRPr lang="cs-CZ" dirty="0"/>
          </a:p>
          <a:p>
            <a:endParaRPr lang="cs-CZ" dirty="0"/>
          </a:p>
          <a:p>
            <a:r>
              <a:rPr lang="cs-CZ" dirty="0"/>
              <a:t>Rozlišujeme svody unipolární a bipolární:</a:t>
            </a:r>
            <a:endParaRPr lang="cs-CZ" dirty="0"/>
          </a:p>
          <a:p>
            <a:pPr marL="586105" indent="-514350">
              <a:buFont typeface="+mj-lt"/>
              <a:buAutoNum type="arabicPeriod"/>
            </a:pPr>
            <a:r>
              <a:rPr lang="cs-CZ" dirty="0"/>
              <a:t>Unipolární = hrudní - 6 svodů</a:t>
            </a:r>
            <a:endParaRPr lang="cs-CZ" dirty="0"/>
          </a:p>
          <a:p>
            <a:pPr marL="586105" indent="-514350">
              <a:buFont typeface="+mj-lt"/>
              <a:buAutoNum type="arabicPeriod"/>
            </a:pPr>
            <a:r>
              <a:rPr lang="cs-CZ" dirty="0"/>
              <a:t>Bipolární = končetinové - 3 bipolární svody:</a:t>
            </a:r>
            <a:endParaRPr lang="cs-CZ" dirty="0"/>
          </a:p>
          <a:p>
            <a:pPr marL="1043305" lvl="1" indent="-514350">
              <a:buFont typeface="+mj-lt"/>
              <a:buAutoNum type="arabicPeriod"/>
            </a:pPr>
            <a:r>
              <a:rPr lang="cs-CZ" dirty="0"/>
              <a:t>I. svod: pravé rameno (-) a levé rameno (+)</a:t>
            </a:r>
            <a:endParaRPr lang="cs-CZ" dirty="0"/>
          </a:p>
          <a:p>
            <a:pPr marL="1043305" lvl="1" indent="-514350">
              <a:buFont typeface="+mj-lt"/>
              <a:buAutoNum type="arabicPeriod"/>
            </a:pPr>
            <a:r>
              <a:rPr lang="cs-CZ" dirty="0"/>
              <a:t>II. svod: pravé rameno (-) a </a:t>
            </a:r>
            <a:r>
              <a:rPr lang="cs-CZ" dirty="0">
                <a:sym typeface="+mn-ea"/>
              </a:rPr>
              <a:t>levé </a:t>
            </a:r>
            <a:r>
              <a:rPr lang="cs-CZ" dirty="0"/>
              <a:t>stehno (+)</a:t>
            </a:r>
            <a:endParaRPr lang="cs-CZ" dirty="0"/>
          </a:p>
          <a:p>
            <a:pPr marL="1043305" lvl="1" indent="-514350">
              <a:buFont typeface="+mj-lt"/>
              <a:buAutoNum type="arabicPeriod"/>
            </a:pPr>
            <a:r>
              <a:rPr lang="cs-CZ" dirty="0"/>
              <a:t>III. svod: </a:t>
            </a:r>
            <a:r>
              <a:rPr lang="cs-CZ" dirty="0">
                <a:sym typeface="+mn-ea"/>
              </a:rPr>
              <a:t>levé</a:t>
            </a:r>
            <a:r>
              <a:rPr lang="cs-CZ" dirty="0"/>
              <a:t> rameno (+) a </a:t>
            </a:r>
            <a:r>
              <a:rPr lang="cs-CZ" dirty="0">
                <a:sym typeface="+mn-ea"/>
              </a:rPr>
              <a:t>levé</a:t>
            </a:r>
            <a:r>
              <a:rPr lang="cs-CZ" dirty="0"/>
              <a:t> stehno (-))</a:t>
            </a:r>
            <a:endParaRPr lang="cs-CZ" dirty="0"/>
          </a:p>
        </p:txBody>
      </p:sp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cs-CZ" dirty="0"/>
              <a:t>Umístění končetinových elektrod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929172"/>
            <a:ext cx="10753200" cy="3902828"/>
          </a:xfrm>
        </p:spPr>
        <p:txBody>
          <a:bodyPr/>
          <a:lstStyle/>
          <a:p>
            <a:pPr marL="71755" indent="0">
              <a:buNone/>
            </a:pPr>
            <a:r>
              <a:rPr lang="cs-CZ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Einthovenův</a:t>
            </a:r>
            <a:r>
              <a:rPr lang="cs-CZ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trojúhelník </a:t>
            </a:r>
            <a:endParaRPr lang="cs-CZ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cs-CZ" dirty="0"/>
          </a:p>
        </p:txBody>
      </p:sp>
      <p:pic>
        <p:nvPicPr>
          <p:cNvPr id="7" name="Picture 2" descr="http://www.wikiskripta.eu/images/thumb/5/53/Einthoven.png/350px-Einthov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019" y="1929172"/>
            <a:ext cx="4538662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http://webs.wofford.edu/moellerjf/bio342%20Fall%202014/einthove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88" y="2603379"/>
            <a:ext cx="3605212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délník 3"/>
          <p:cNvSpPr>
            <a:spLocks noChangeArrowheads="1"/>
          </p:cNvSpPr>
          <p:nvPr/>
        </p:nvSpPr>
        <p:spPr bwMode="auto">
          <a:xfrm>
            <a:off x="7729206" y="5390592"/>
            <a:ext cx="15779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solidFill>
                  <a:schemeClr val="tx1"/>
                </a:solidFill>
                <a:latin typeface="Palatino Linotype" panose="02040502050505030304" pitchFamily="18" charset="0"/>
                <a:hlinkClick r:id="rId4"/>
              </a:rPr>
              <a:t>www.wikiskripta.eu</a:t>
            </a:r>
            <a:endParaRPr lang="cs-CZ" altLang="cs-CZ" sz="120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0" name="Obdélník 9"/>
          <p:cNvSpPr/>
          <p:nvPr/>
        </p:nvSpPr>
        <p:spPr>
          <a:xfrm rot="10800000" flipV="1">
            <a:off x="2127517" y="5524508"/>
            <a:ext cx="19420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1200" dirty="0">
                <a:latin typeface="Palatino Linotype" panose="02040502050505030304" pitchFamily="18" charset="0"/>
                <a:hlinkClick r:id="rId5"/>
              </a:rPr>
              <a:t>Zdroj: webs.wofford.edu</a:t>
            </a:r>
            <a:endParaRPr lang="cs-CZ" altLang="cs-CZ" sz="1200" dirty="0">
              <a:latin typeface="Palatino Linotype" panose="02040502050505030304" pitchFamily="18" charset="0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cs-CZ" dirty="0"/>
              <a:t>Umístění hrudních elektrod</a:t>
            </a:r>
            <a:endParaRPr lang="cs-CZ" dirty="0"/>
          </a:p>
        </p:txBody>
      </p:sp>
      <p:pic>
        <p:nvPicPr>
          <p:cNvPr id="6" name="Picture 6" descr="http://www.apotheken-umschau.de/multimedia/73/124/85/1576441448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13" y="1629688"/>
            <a:ext cx="6232559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http://www.wikiskripta.eu/images/thumb/f/f3/Hrudn%C3%AD_svody.png/350px-Hrudn%C3%AD_svod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27926">
            <a:off x="7922858" y="1854368"/>
            <a:ext cx="3402057" cy="3421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élník 7"/>
          <p:cNvSpPr/>
          <p:nvPr/>
        </p:nvSpPr>
        <p:spPr>
          <a:xfrm>
            <a:off x="8420519" y="5240787"/>
            <a:ext cx="26427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1200" dirty="0">
                <a:latin typeface="Palatino Linotype" panose="02040502050505030304" pitchFamily="18" charset="0"/>
                <a:hlinkClick r:id="rId4"/>
              </a:rPr>
              <a:t>Zdroj: www.apotheken-umschau.de</a:t>
            </a:r>
            <a:r>
              <a:rPr lang="cs-CZ" altLang="cs-CZ" sz="1200" dirty="0">
                <a:latin typeface="Palatino Linotype" panose="02040502050505030304" pitchFamily="18" charset="0"/>
              </a:rPr>
              <a:t> </a:t>
            </a:r>
            <a:endParaRPr lang="cs-CZ" altLang="cs-CZ" sz="1200" dirty="0">
              <a:latin typeface="Palatino Linotype" panose="02040502050505030304" pitchFamily="18" charset="0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cs-CZ" dirty="0"/>
              <a:t>EKG přístroj a pomůcky</a:t>
            </a:r>
            <a:endParaRPr lang="cs-CZ" dirty="0"/>
          </a:p>
        </p:txBody>
      </p:sp>
      <p:pic>
        <p:nvPicPr>
          <p:cNvPr id="6" name="Picture 2" descr="C:\Documents and Settings\nbehar\Dokumenty\EKG\20141017_1009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6806" y="1578245"/>
            <a:ext cx="6008306" cy="4506230"/>
          </a:xfrm>
          <a:noFill/>
        </p:spPr>
      </p:pic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cs-CZ" dirty="0"/>
              <a:t>EKG přístroj – uložení</a:t>
            </a:r>
            <a:endParaRPr lang="cs-CZ" dirty="0"/>
          </a:p>
        </p:txBody>
      </p:sp>
      <p:pic>
        <p:nvPicPr>
          <p:cNvPr id="6" name="Picture 11" descr="C:\Documents and Settings\nbehar\Dokumenty\EKG\20141017_10334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667" y="1488216"/>
            <a:ext cx="6196044" cy="464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ARS_SLIDETITLE_AUTOSET" val="0"/>
</p:tagLst>
</file>

<file path=ppt/tags/tag10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1.xml><?xml version="1.0" encoding="utf-8"?>
<p:tagLst xmlns:p="http://schemas.openxmlformats.org/presentationml/2006/main">
  <p:tag name="ARS_SLIDETITLE_AUTOSET" val="0"/>
</p:tagLst>
</file>

<file path=ppt/tags/tag12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3.xml><?xml version="1.0" encoding="utf-8"?>
<p:tagLst xmlns:p="http://schemas.openxmlformats.org/presentationml/2006/main">
  <p:tag name="ARS_SLIDETITLE_AUTOSET" val="0"/>
</p:tagLst>
</file>

<file path=ppt/tags/tag14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5.xml><?xml version="1.0" encoding="utf-8"?>
<p:tagLst xmlns:p="http://schemas.openxmlformats.org/presentationml/2006/main">
  <p:tag name="ARS_SLIDETITLE_AUTOSET" val="0"/>
</p:tagLst>
</file>

<file path=ppt/tags/tag16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7.xml><?xml version="1.0" encoding="utf-8"?>
<p:tagLst xmlns:p="http://schemas.openxmlformats.org/presentationml/2006/main">
  <p:tag name="ARS_SLIDETITLE_AUTOSET" val="0"/>
</p:tagLst>
</file>

<file path=ppt/tags/tag18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9.xml><?xml version="1.0" encoding="utf-8"?>
<p:tagLst xmlns:p="http://schemas.openxmlformats.org/presentationml/2006/main">
  <p:tag name="ARS_SLIDETITLE_AUTOSET" val="0"/>
</p:tagLst>
</file>

<file path=ppt/tags/tag2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0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1.xml><?xml version="1.0" encoding="utf-8"?>
<p:tagLst xmlns:p="http://schemas.openxmlformats.org/presentationml/2006/main">
  <p:tag name="ARS_SLIDETITLE_AUTOSET" val="0"/>
</p:tagLst>
</file>

<file path=ppt/tags/tag22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3.xml><?xml version="1.0" encoding="utf-8"?>
<p:tagLst xmlns:p="http://schemas.openxmlformats.org/presentationml/2006/main">
  <p:tag name="ARS_SLIDETITLE_AUTOSET" val="0"/>
</p:tagLst>
</file>

<file path=ppt/tags/tag24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5.xml><?xml version="1.0" encoding="utf-8"?>
<p:tagLst xmlns:p="http://schemas.openxmlformats.org/presentationml/2006/main">
  <p:tag name="ARS_SLIDETITLE_AUTOSET" val="0"/>
</p:tagLst>
</file>

<file path=ppt/tags/tag26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7.xml><?xml version="1.0" encoding="utf-8"?>
<p:tagLst xmlns:p="http://schemas.openxmlformats.org/presentationml/2006/main">
  <p:tag name="ARS_SLIDETITLE_AUTOSET" val="0"/>
</p:tagLst>
</file>

<file path=ppt/tags/tag28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9.xml><?xml version="1.0" encoding="utf-8"?>
<p:tagLst xmlns:p="http://schemas.openxmlformats.org/presentationml/2006/main">
  <p:tag name="ARS_SLIDETITLE_AUTOSET" val="0"/>
</p:tagLst>
</file>

<file path=ppt/tags/tag3.xml><?xml version="1.0" encoding="utf-8"?>
<p:tagLst xmlns:p="http://schemas.openxmlformats.org/presentationml/2006/main">
  <p:tag name="ARS_SLIDETITLE_AUTOSET" val="0"/>
</p:tagLst>
</file>

<file path=ppt/tags/tag30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1.xml><?xml version="1.0" encoding="utf-8"?>
<p:tagLst xmlns:p="http://schemas.openxmlformats.org/presentationml/2006/main">
  <p:tag name="ARS_SLIDETITLE_AUTOSET" val="0"/>
</p:tagLst>
</file>

<file path=ppt/tags/tag32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3.xml><?xml version="1.0" encoding="utf-8"?>
<p:tagLst xmlns:p="http://schemas.openxmlformats.org/presentationml/2006/main">
  <p:tag name="ARS_SLIDETITLE_AUTOSET" val="0"/>
</p:tagLst>
</file>

<file path=ppt/tags/tag34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5.xml><?xml version="1.0" encoding="utf-8"?>
<p:tagLst xmlns:p="http://schemas.openxmlformats.org/presentationml/2006/main">
  <p:tag name="ARS_SLIDETITLE_AUTOSET" val="0"/>
</p:tagLst>
</file>

<file path=ppt/tags/tag36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7.xml><?xml version="1.0" encoding="utf-8"?>
<p:tagLst xmlns:p="http://schemas.openxmlformats.org/presentationml/2006/main">
  <p:tag name="ARS_SLIDETITLE_AUTOSET" val="0"/>
</p:tagLst>
</file>

<file path=ppt/tags/tag38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9.xml><?xml version="1.0" encoding="utf-8"?>
<p:tagLst xmlns:p="http://schemas.openxmlformats.org/presentationml/2006/main">
  <p:tag name="ARS_SLIDETITLE_AUTOSET" val="0"/>
</p:tagLst>
</file>

<file path=ppt/tags/tag4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0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1.xml><?xml version="1.0" encoding="utf-8"?>
<p:tagLst xmlns:p="http://schemas.openxmlformats.org/presentationml/2006/main">
  <p:tag name="ARS_SLIDETITLE_AUTOSET" val="0"/>
</p:tagLst>
</file>

<file path=ppt/tags/tag42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3.xml><?xml version="1.0" encoding="utf-8"?>
<p:tagLst xmlns:p="http://schemas.openxmlformats.org/presentationml/2006/main">
  <p:tag name="ARS_SLIDETITLE_AUTOSET" val="0"/>
</p:tagLst>
</file>

<file path=ppt/tags/tag44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5.xml><?xml version="1.0" encoding="utf-8"?>
<p:tagLst xmlns:p="http://schemas.openxmlformats.org/presentationml/2006/main">
  <p:tag name="ARS_SLIDETITLE_AUTOSET" val="0"/>
</p:tagLst>
</file>

<file path=ppt/tags/tag46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7.xml><?xml version="1.0" encoding="utf-8"?>
<p:tagLst xmlns:p="http://schemas.openxmlformats.org/presentationml/2006/main">
  <p:tag name="ARS_RESPONSE_PERSONNUM" val="100"/>
  <p:tag name="ARS_PPT_DBNAME" val="Ekg[20191014114817981].mdb"/>
</p:tagLst>
</file>

<file path=ppt/tags/tag5.xml><?xml version="1.0" encoding="utf-8"?>
<p:tagLst xmlns:p="http://schemas.openxmlformats.org/presentationml/2006/main">
  <p:tag name="ARS_SLIDETITLE_AUTOSET" val="0"/>
</p:tagLst>
</file>

<file path=ppt/tags/tag6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.xml><?xml version="1.0" encoding="utf-8"?>
<p:tagLst xmlns:p="http://schemas.openxmlformats.org/presentationml/2006/main">
  <p:tag name="ARS_SLIDETITLE_AUTOSET" val="0"/>
</p:tagLst>
</file>

<file path=ppt/tags/tag8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9.xml><?xml version="1.0" encoding="utf-8"?>
<p:tagLst xmlns:p="http://schemas.openxmlformats.org/presentationml/2006/main">
  <p:tag name="ARS_SLIDETITLE_AUTOSET" val="0"/>
</p:tagLst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Prezentace-MED-CZ-v6</Template>
  <TotalTime>0</TotalTime>
  <Words>4143</Words>
  <Application>WPS Presentation</Application>
  <PresentationFormat>Širokoúhlá obrazovka</PresentationFormat>
  <Paragraphs>238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7" baseType="lpstr">
      <vt:lpstr>Arial</vt:lpstr>
      <vt:lpstr>SimSun</vt:lpstr>
      <vt:lpstr>Wingdings</vt:lpstr>
      <vt:lpstr>Tahoma</vt:lpstr>
      <vt:lpstr>Palatino Linotype</vt:lpstr>
      <vt:lpstr>Century Gothic</vt:lpstr>
      <vt:lpstr>Courier New</vt:lpstr>
      <vt:lpstr>Microsoft YaHei</vt:lpstr>
      <vt:lpstr/>
      <vt:lpstr>Arial Unicode MS</vt:lpstr>
      <vt:lpstr>Segoe Print</vt:lpstr>
      <vt:lpstr>Times New Roman</vt:lpstr>
      <vt:lpstr>Prezentace_MU_CZ</vt:lpstr>
      <vt:lpstr>Elektrokardiografie – EKG </vt:lpstr>
      <vt:lpstr>Elektrokardiografie EKG</vt:lpstr>
      <vt:lpstr>EKG </vt:lpstr>
      <vt:lpstr>Elektrokardiogram </vt:lpstr>
      <vt:lpstr>Umístění svodů</vt:lpstr>
      <vt:lpstr>Umístění končetinových elektrod</vt:lpstr>
      <vt:lpstr>Umístění hrudních elektrod</vt:lpstr>
      <vt:lpstr>EKG přístroj a pomůcky</vt:lpstr>
      <vt:lpstr>EKG přístroj – uložení</vt:lpstr>
      <vt:lpstr>Příprava elektrod před umístěním  na pacienta</vt:lpstr>
      <vt:lpstr>Umístění hrudních elektrod v pořadí: </vt:lpstr>
      <vt:lpstr>Umístění končetinových elektrod</vt:lpstr>
      <vt:lpstr>Natočení EKG krok 1</vt:lpstr>
      <vt:lpstr>Natočení EKG krok 2 </vt:lpstr>
      <vt:lpstr>Natočení EKG krok 3 </vt:lpstr>
      <vt:lpstr>Přístroj pracuje :o)</vt:lpstr>
      <vt:lpstr>Tisk záznamu</vt:lpstr>
      <vt:lpstr>Odtržení záznamu</vt:lpstr>
      <vt:lpstr>Sundání elektrod</vt:lpstr>
      <vt:lpstr>Úklid pomůcek</vt:lpstr>
      <vt:lpstr>Nesprávně umístěné svody</vt:lpstr>
      <vt:lpstr>Přehozené končetinové elektrody, které tvoří Einthovenův trojúhelník změní svody na EKG záznamu: Když zapojíte do trojúhelníku neutrální elektrodu (LDK), tak vznikne v jednom Einthovenově svodě pseudo-asystola. </vt:lpstr>
      <vt:lpstr>PowerPoint 演示文稿</vt:lpstr>
      <vt:lpstr>Děkuji za pozornost! </vt:lpstr>
    </vt:vector>
  </TitlesOfParts>
  <Company>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Ukázka prezentace LF MU  v jednotném vizuálním stylu MU</dc:title>
  <dc:creator>Martin Komenda</dc:creator>
  <cp:lastModifiedBy>amens</cp:lastModifiedBy>
  <cp:revision>81</cp:revision>
  <cp:lastPrinted>2113-01-01T00:00:00Z</cp:lastPrinted>
  <dcterms:created xsi:type="dcterms:W3CDTF">2018-10-05T10:13:00Z</dcterms:created>
  <dcterms:modified xsi:type="dcterms:W3CDTF">2019-10-28T19:31:21Z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1033-11.2.0.8991</vt:lpwstr>
  </property>
</Properties>
</file>