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2" r:id="rId4"/>
    <p:sldId id="280" r:id="rId5"/>
    <p:sldId id="281" r:id="rId6"/>
    <p:sldId id="283" r:id="rId7"/>
    <p:sldId id="259" r:id="rId8"/>
    <p:sldId id="284" r:id="rId9"/>
    <p:sldId id="261" r:id="rId10"/>
    <p:sldId id="279" r:id="rId11"/>
    <p:sldId id="263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29.9.2019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29.9.2019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29.9.2019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29.9.2019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29.9.2019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29.9.2019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29.9.2019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29.9.2019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29.9.2019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29.9.2019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29.9.2019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54A6AA5-52EC-4D57-94FC-50AF02A88B8F}" type="datetimeFigureOut">
              <a:rPr lang="cs-CZ" smtClean="0"/>
              <a:t>29.9.2019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z/slide/12637966/76/images/5/%C5%A0krabka+na+brambory.jpg" TargetMode="External"/><Relationship Id="rId2" Type="http://schemas.openxmlformats.org/officeDocument/2006/relationships/hyperlink" Target="https://cdn.varimjakosef.cz/data/image/title/2018/08/5b657fa116e4d.jpg?153337846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Technologie přípravy </a:t>
            </a:r>
            <a:r>
              <a:rPr lang="cs-CZ" dirty="0" smtClean="0"/>
              <a:t>pokrmů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smtClean="0"/>
              <a:t>Výrobní středisko</a:t>
            </a:r>
            <a:br>
              <a:rPr lang="cs-CZ" sz="3100" dirty="0" smtClean="0"/>
            </a:br>
            <a:endParaRPr lang="cs-CZ" sz="31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Kamila Kroupová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43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4824536"/>
          </a:xfrm>
        </p:spPr>
        <p:txBody>
          <a:bodyPr>
            <a:normAutofit/>
          </a:bodyPr>
          <a:lstStyle/>
          <a:p>
            <a:r>
              <a:rPr lang="cs-CZ" dirty="0"/>
              <a:t>10) umývárna černého nádobí – doplněná myčkou speciálně pro tento účel </a:t>
            </a:r>
            <a:r>
              <a:rPr lang="cs-CZ" dirty="0" smtClean="0"/>
              <a:t>konstruovanou </a:t>
            </a:r>
            <a:r>
              <a:rPr lang="cs-CZ" dirty="0"/>
              <a:t>s využitím vyšších tlaků horké vody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11</a:t>
            </a:r>
            <a:r>
              <a:rPr lang="cs-CZ" dirty="0"/>
              <a:t>) umývárna bílého nádobí – doplněná myčkou různých provedení (skříňová nebo </a:t>
            </a:r>
            <a:r>
              <a:rPr lang="cs-CZ" dirty="0" smtClean="0"/>
              <a:t>průběžná</a:t>
            </a:r>
            <a:r>
              <a:rPr lang="cs-CZ" dirty="0"/>
              <a:t>).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85" y="1331105"/>
            <a:ext cx="4104456" cy="266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30" y="1331105"/>
            <a:ext cx="3179845" cy="238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9715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030" y="478459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875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620688"/>
            <a:ext cx="8280920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Zdroje:</a:t>
            </a:r>
          </a:p>
          <a:p>
            <a:pPr marL="0" indent="0">
              <a:buNone/>
            </a:pPr>
            <a:r>
              <a:rPr lang="cs-CZ" sz="1800" dirty="0"/>
              <a:t>ŠEBELOVÁ, Marie, HORNÍK, Jaromír, </a:t>
            </a:r>
            <a:r>
              <a:rPr lang="cs-CZ" sz="1800" dirty="0" err="1"/>
              <a:t>ed</a:t>
            </a:r>
            <a:r>
              <a:rPr lang="cs-CZ" sz="1800" dirty="0"/>
              <a:t>. </a:t>
            </a:r>
            <a:r>
              <a:rPr lang="cs-CZ" sz="1800" i="1" dirty="0"/>
              <a:t>Zařízení závodů: učebnice pro odborná učiliště : obor kuchařské práce</a:t>
            </a:r>
            <a:r>
              <a:rPr lang="cs-CZ" sz="1800" dirty="0"/>
              <a:t>. Praha: Parta, 2005. ISBN 80-7320-076-7.</a:t>
            </a: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Obrázky:</a:t>
            </a:r>
          </a:p>
          <a:p>
            <a:pPr marL="0" indent="0">
              <a:buNone/>
            </a:pPr>
            <a:r>
              <a:rPr lang="cs-CZ" sz="1800" dirty="0" smtClean="0">
                <a:hlinkClick r:id="rId2"/>
              </a:rPr>
              <a:t>https</a:t>
            </a:r>
            <a:r>
              <a:rPr lang="cs-CZ" sz="1800" dirty="0">
                <a:hlinkClick r:id="rId2"/>
              </a:rPr>
              <a:t>://</a:t>
            </a:r>
            <a:r>
              <a:rPr lang="cs-CZ" sz="1800" dirty="0" smtClean="0">
                <a:hlinkClick r:id="rId2"/>
              </a:rPr>
              <a:t>cdn.varimjakosef.cz/data/image/title/2018/08/5b657fa116e4d.jpg?1533378465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>
                <a:hlinkClick r:id="rId3"/>
              </a:rPr>
              <a:t>https://slideplayer.cz/slide/12637966/76/images/5/%</a:t>
            </a:r>
            <a:r>
              <a:rPr lang="cs-CZ" sz="1800" dirty="0" smtClean="0">
                <a:hlinkClick r:id="rId3"/>
              </a:rPr>
              <a:t>C5%A0krabka+na+brambory.jpg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https://encrypted-tbn0.gstatic.com/images?q=tbn:ANd9GcSEj9p8GPAOCEgRl_4h6Fv37Z-oaubvjkhrOlIlKXfdMK39n8NP1A</a:t>
            </a: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22870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33409" y="1196752"/>
            <a:ext cx="8731079" cy="366672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Výrobní středisko patří k nejsložitějším střediskům provozovny veřejného stravování. 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K zabezpečení dokonalého chodu výrobního střediska se vychází </a:t>
            </a:r>
            <a:endParaRPr lang="cs-CZ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/>
              <a:t>     z </a:t>
            </a:r>
            <a:r>
              <a:rPr lang="cs-CZ" dirty="0"/>
              <a:t>vysokých nároků </a:t>
            </a:r>
            <a:r>
              <a:rPr lang="cs-CZ" dirty="0" smtClean="0"/>
              <a:t>na </a:t>
            </a:r>
            <a:r>
              <a:rPr lang="cs-CZ" dirty="0"/>
              <a:t>dispoziční řešení tak, aby byl zajištěn logický tok </a:t>
            </a:r>
            <a:r>
              <a:rPr lang="cs-CZ" dirty="0" smtClean="0"/>
              <a:t>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 surovin </a:t>
            </a:r>
            <a:r>
              <a:rPr lang="cs-CZ" dirty="0"/>
              <a:t>a technologických </a:t>
            </a:r>
            <a:r>
              <a:rPr lang="cs-CZ" dirty="0" smtClean="0"/>
              <a:t>postupů </a:t>
            </a:r>
            <a:r>
              <a:rPr lang="cs-CZ" dirty="0"/>
              <a:t>od příjmu surovin až po výdej </a:t>
            </a:r>
            <a:r>
              <a:rPr lang="cs-CZ" dirty="0" smtClean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  hotových </a:t>
            </a:r>
            <a:r>
              <a:rPr lang="cs-CZ" dirty="0"/>
              <a:t>jídel v odbytových střediscích. 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V tomto řešení je nutné dodržet hygienické předpisy, které určují vybavení jednotlivých </a:t>
            </a:r>
            <a:r>
              <a:rPr lang="cs-CZ" dirty="0" smtClean="0"/>
              <a:t>pracovišť </a:t>
            </a:r>
            <a:r>
              <a:rPr lang="cs-CZ" dirty="0"/>
              <a:t>a toku surovin tak, aby během technologického procesu nedocházelo ke </a:t>
            </a:r>
            <a:r>
              <a:rPr lang="cs-CZ" dirty="0" smtClean="0"/>
              <a:t>křížení </a:t>
            </a:r>
            <a:r>
              <a:rPr lang="cs-CZ" dirty="0"/>
              <a:t>tzv. čistých a špinavých cest a dodržet zároveň veškeré požadavky na </a:t>
            </a:r>
            <a:r>
              <a:rPr lang="cs-CZ" dirty="0" smtClean="0"/>
              <a:t>bezpečnost </a:t>
            </a:r>
            <a:r>
              <a:rPr lang="cs-CZ" dirty="0"/>
              <a:t>práce.</a:t>
            </a:r>
            <a:endParaRPr lang="cs-CZ" dirty="0">
              <a:effectLst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Výrobní </a:t>
            </a:r>
            <a:r>
              <a:rPr lang="cs-CZ" sz="3200" dirty="0" smtClean="0"/>
              <a:t>středisko</a:t>
            </a:r>
            <a:endParaRPr lang="cs-CZ" sz="3200" dirty="0">
              <a:effectLst/>
            </a:endParaRPr>
          </a:p>
        </p:txBody>
      </p:sp>
      <p:pic>
        <p:nvPicPr>
          <p:cNvPr id="4" name="Picture 2" descr="Výsledek obrázku pro profesionální kuchyn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25144"/>
            <a:ext cx="4032448" cy="189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6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4450"/>
            <a:ext cx="878681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560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5688632"/>
          </a:xfrm>
        </p:spPr>
        <p:txBody>
          <a:bodyPr>
            <a:normAutofit/>
          </a:bodyPr>
          <a:lstStyle/>
          <a:p>
            <a:r>
              <a:rPr lang="cs-CZ" dirty="0"/>
              <a:t>1) hrubá přípravna brambor a zeleniny – umístěná v blízkosti příslušných skladů, </a:t>
            </a:r>
            <a:r>
              <a:rPr lang="cs-CZ" dirty="0" smtClean="0"/>
              <a:t>vybavená </a:t>
            </a:r>
            <a:r>
              <a:rPr lang="cs-CZ" dirty="0"/>
              <a:t>mycími dřezy, výlevkou a stroji na praní a škrábání brambor a zeleniny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2</a:t>
            </a:r>
            <a:r>
              <a:rPr lang="cs-CZ" dirty="0"/>
              <a:t>) hrubá přípravna masa – </a:t>
            </a:r>
            <a:r>
              <a:rPr lang="cs-CZ" dirty="0" smtClean="0"/>
              <a:t>vybavená pracovní </a:t>
            </a:r>
            <a:r>
              <a:rPr lang="cs-CZ" dirty="0"/>
              <a:t>plochou a mycími dřezy. 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Rozdělení výrobních středisek:</a:t>
            </a:r>
            <a:r>
              <a:rPr lang="cs-CZ" dirty="0"/>
              <a:t/>
            </a:r>
            <a:br>
              <a:rPr lang="cs-CZ" dirty="0"/>
            </a:br>
            <a:endParaRPr lang="cs-CZ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42" y="1910828"/>
            <a:ext cx="3427075" cy="192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97152"/>
            <a:ext cx="3296938" cy="184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4773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4875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00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544616"/>
          </a:xfrm>
        </p:spPr>
        <p:txBody>
          <a:bodyPr>
            <a:normAutofit/>
          </a:bodyPr>
          <a:lstStyle/>
          <a:p>
            <a:r>
              <a:rPr lang="cs-CZ" dirty="0"/>
              <a:t>3) čistá přípravna brambor a zeleniny – vybavená pracovními stoly a dřezy.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4</a:t>
            </a:r>
            <a:r>
              <a:rPr lang="cs-CZ" dirty="0"/>
              <a:t>) </a:t>
            </a:r>
            <a:r>
              <a:rPr lang="cs-CZ" dirty="0" smtClean="0"/>
              <a:t>čistá </a:t>
            </a:r>
            <a:r>
              <a:rPr lang="cs-CZ" dirty="0"/>
              <a:t>přípravna masa – vybavená pracovní plochou, mycími dřezy a špalkem na </a:t>
            </a:r>
            <a:r>
              <a:rPr lang="cs-CZ" dirty="0" smtClean="0"/>
              <a:t>maso</a:t>
            </a:r>
            <a:r>
              <a:rPr lang="cs-CZ" dirty="0"/>
              <a:t>. Dále strojky na mletí, </a:t>
            </a:r>
            <a:r>
              <a:rPr lang="cs-CZ" dirty="0" err="1"/>
              <a:t>kutrování</a:t>
            </a:r>
            <a:r>
              <a:rPr lang="cs-CZ" dirty="0"/>
              <a:t>, řezání, </a:t>
            </a:r>
            <a:r>
              <a:rPr lang="cs-CZ" dirty="0" smtClean="0"/>
              <a:t>krájení, universální kuchyňský </a:t>
            </a:r>
            <a:r>
              <a:rPr lang="cs-CZ" dirty="0"/>
              <a:t>stroj s příslušenstvím zabezpečujícím požadované činnosti při přípravě </a:t>
            </a:r>
            <a:r>
              <a:rPr lang="cs-CZ" dirty="0" smtClean="0"/>
              <a:t>masa</a:t>
            </a:r>
            <a:r>
              <a:rPr lang="cs-CZ" dirty="0"/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495085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Výsledek obrázku pro vybavení přípravny ma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36148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3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4464496"/>
          </a:xfrm>
        </p:spPr>
        <p:txBody>
          <a:bodyPr/>
          <a:lstStyle/>
          <a:p>
            <a:r>
              <a:rPr lang="cs-CZ" dirty="0"/>
              <a:t>5) přípravna těsta s kynárnou – pracovní stoly s nerezovou nebo žulovou deskou </a:t>
            </a:r>
            <a:endParaRPr lang="cs-CZ" dirty="0"/>
          </a:p>
          <a:p>
            <a:r>
              <a:rPr lang="cs-CZ" dirty="0"/>
              <a:t>včetně dřezu, universální stroj s příslušenstvím nebo samostatné stroje (hnětače, </a:t>
            </a:r>
            <a:r>
              <a:rPr lang="cs-CZ" dirty="0" smtClean="0"/>
              <a:t>šlehače</a:t>
            </a:r>
            <a:r>
              <a:rPr lang="cs-CZ" dirty="0"/>
              <a:t>, dělička těsta apod</a:t>
            </a:r>
            <a:r>
              <a:rPr lang="cs-CZ" dirty="0" smtClean="0"/>
              <a:t>.)</a:t>
            </a:r>
            <a:endParaRPr lang="cs-CZ" dirty="0"/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32856"/>
            <a:ext cx="4741118" cy="2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99" y="2132856"/>
            <a:ext cx="3140313" cy="208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30" y="4437112"/>
            <a:ext cx="1712871" cy="228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84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332656"/>
            <a:ext cx="8928992" cy="4785395"/>
          </a:xfrm>
        </p:spPr>
        <p:txBody>
          <a:bodyPr>
            <a:normAutofit/>
          </a:bodyPr>
          <a:lstStyle/>
          <a:p>
            <a:r>
              <a:rPr lang="cs-CZ" dirty="0"/>
              <a:t>6) hlavní teplá kuchyně – s veškerým tepelným zařízením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/>
              <a:t>sporáky, </a:t>
            </a:r>
            <a:r>
              <a:rPr lang="cs-CZ" dirty="0" smtClean="0"/>
              <a:t>konvektomaty</a:t>
            </a:r>
            <a:r>
              <a:rPr lang="cs-CZ" dirty="0"/>
              <a:t>, </a:t>
            </a:r>
            <a:r>
              <a:rPr lang="cs-CZ" dirty="0" smtClean="0"/>
              <a:t>smažící </a:t>
            </a:r>
            <a:r>
              <a:rPr lang="cs-CZ" dirty="0"/>
              <a:t>pánve, kotle, pečící trouby </a:t>
            </a:r>
            <a:r>
              <a:rPr lang="cs-CZ" dirty="0" smtClean="0"/>
              <a:t> apod</a:t>
            </a:r>
            <a:r>
              <a:rPr lang="cs-CZ" dirty="0"/>
              <a:t>.). </a:t>
            </a:r>
            <a:endParaRPr lang="cs-CZ" dirty="0" smtClean="0"/>
          </a:p>
          <a:p>
            <a:r>
              <a:rPr lang="cs-CZ" dirty="0" smtClean="0"/>
              <a:t>Dále </a:t>
            </a:r>
            <a:r>
              <a:rPr lang="cs-CZ" dirty="0"/>
              <a:t>dostatečné množství pracovních </a:t>
            </a:r>
            <a:r>
              <a:rPr lang="cs-CZ" dirty="0" smtClean="0"/>
              <a:t>ploch</a:t>
            </a:r>
            <a:r>
              <a:rPr lang="cs-CZ" dirty="0"/>
              <a:t>, výlevka, umývadlo apod.</a:t>
            </a:r>
            <a:endParaRPr lang="cs-CZ" dirty="0"/>
          </a:p>
          <a:p>
            <a:pPr marL="0" indent="0">
              <a:spcBef>
                <a:spcPts val="0"/>
              </a:spcBef>
              <a:buNone/>
            </a:pPr>
            <a:endParaRPr lang="cs-CZ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90" y="1916832"/>
            <a:ext cx="5328592" cy="39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3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377280"/>
            <a:ext cx="8784976" cy="6480720"/>
          </a:xfrm>
        </p:spPr>
        <p:txBody>
          <a:bodyPr>
            <a:normAutofit/>
          </a:bodyPr>
          <a:lstStyle/>
          <a:p>
            <a:r>
              <a:rPr lang="cs-CZ" dirty="0"/>
              <a:t>7) studená kuchyně – vybavená pracovními stoly, mycími dřezy a potřebnými stroji.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8) </a:t>
            </a:r>
            <a:r>
              <a:rPr lang="cs-CZ" dirty="0"/>
              <a:t>kávová kuchyně – vybavená stroji na přípravu kávy.</a:t>
            </a:r>
            <a:endParaRPr lang="cs-CZ" dirty="0"/>
          </a:p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154" y="836712"/>
            <a:ext cx="4752528" cy="315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97152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Výsledek obrázku pro příprava kávy v hotel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361" y="4786420"/>
            <a:ext cx="4279728" cy="183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445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548680"/>
            <a:ext cx="9036496" cy="4209331"/>
          </a:xfrm>
        </p:spPr>
        <p:txBody>
          <a:bodyPr>
            <a:normAutofit/>
          </a:bodyPr>
          <a:lstStyle/>
          <a:p>
            <a:r>
              <a:rPr lang="cs-CZ" dirty="0"/>
              <a:t>9) cukrářská výroba – jsou zde pracovní stoly a mycí dřezy, sporák, cukrářská pec </a:t>
            </a:r>
            <a:r>
              <a:rPr lang="cs-CZ" dirty="0" smtClean="0"/>
              <a:t>se </a:t>
            </a:r>
            <a:r>
              <a:rPr lang="cs-CZ" dirty="0"/>
              <a:t>stojanem na plechy, chladící skříň apod. </a:t>
            </a:r>
            <a:endParaRPr lang="cs-CZ" dirty="0"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267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Výsledek obrázku pro kuchyně v cukrár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43918"/>
            <a:ext cx="36004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82431"/>
            <a:ext cx="3384376" cy="225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552</TotalTime>
  <Words>367</Words>
  <Application>Microsoft Office PowerPoint</Application>
  <PresentationFormat>Předvádění na obrazovce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Vlnění</vt:lpstr>
      <vt:lpstr>Technologie přípravy pokrmů  Výrobní středisko </vt:lpstr>
      <vt:lpstr>Výrobní středisko</vt:lpstr>
      <vt:lpstr>Prezentace aplikace PowerPoint</vt:lpstr>
      <vt:lpstr>Rozdělení výrobních středisek: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přípravy pokrmů</dc:title>
  <dc:creator>Mama</dc:creator>
  <cp:lastModifiedBy>Mama</cp:lastModifiedBy>
  <cp:revision>41</cp:revision>
  <dcterms:created xsi:type="dcterms:W3CDTF">2019-07-30T19:16:48Z</dcterms:created>
  <dcterms:modified xsi:type="dcterms:W3CDTF">2019-09-29T14:08:35Z</dcterms:modified>
</cp:coreProperties>
</file>