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83" r:id="rId8"/>
    <p:sldId id="267" r:id="rId9"/>
    <p:sldId id="284" r:id="rId10"/>
    <p:sldId id="286" r:id="rId11"/>
    <p:sldId id="285" r:id="rId12"/>
    <p:sldId id="287" r:id="rId13"/>
    <p:sldId id="28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A2D65D-AF93-4890-B8FF-F2C950EDF81C}" type="datetimeFigureOut">
              <a:rPr lang="cs-CZ" smtClean="0"/>
              <a:t>22.10.2019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ulinarskeumeni.cz/modul/31/kur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tVcijgof_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inarskeumeni.cz/modul/54/kurz" TargetMode="External"/><Relationship Id="rId2" Type="http://schemas.openxmlformats.org/officeDocument/2006/relationships/hyperlink" Target="https://www.kulinarskeumeni.cz/modul/40/kur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linarskeumeni.cz/modul/7/kur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linarskeumeni.cz/modul/54/kur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Technologie přípravy pokrmů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800" dirty="0" smtClean="0"/>
              <a:t>Metody tepelných úprav</a:t>
            </a:r>
            <a:br>
              <a:rPr lang="cs-CZ" sz="3800" dirty="0" smtClean="0"/>
            </a:br>
            <a:r>
              <a:rPr lang="cs-CZ" sz="3800" dirty="0" smtClean="0"/>
              <a:t>metoda </a:t>
            </a:r>
            <a:r>
              <a:rPr lang="cs-CZ" sz="3800" dirty="0"/>
              <a:t> </a:t>
            </a:r>
            <a:r>
              <a:rPr lang="cs-CZ" sz="3800" dirty="0" smtClean="0"/>
              <a:t>pečení</a:t>
            </a:r>
            <a:r>
              <a:rPr lang="cs-CZ" sz="3800" dirty="0"/>
              <a:t/>
            </a:r>
            <a:br>
              <a:rPr lang="cs-CZ" sz="3800" dirty="0"/>
            </a:br>
            <a:r>
              <a:rPr lang="cs-CZ" sz="3600" dirty="0"/>
              <a:t>Mgr. Kamila Kroupová</a:t>
            </a:r>
            <a:br>
              <a:rPr lang="cs-CZ" sz="3600" dirty="0"/>
            </a:br>
            <a:endParaRPr lang="cs-CZ" sz="3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TPP Illková: str</a:t>
            </a:r>
            <a:r>
              <a:rPr lang="cs-CZ" dirty="0" smtClean="0"/>
              <a:t>. 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0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371579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451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4" y="2996952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80" y="3018408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9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Rožeň je kovová tyč, poháněná elektricky nebo plynem.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Vyhřívání  </a:t>
            </a:r>
            <a:r>
              <a:rPr lang="cs-CZ" sz="2000" dirty="0"/>
              <a:t>je  zdola  nebo  ze  stran.  Před  úpravou  masa  je  nutné  zdroj  tepla  hodně </a:t>
            </a:r>
            <a:r>
              <a:rPr lang="cs-CZ" sz="2000" dirty="0" smtClean="0"/>
              <a:t>rozpálit</a:t>
            </a:r>
            <a:r>
              <a:rPr lang="cs-CZ" sz="2000" dirty="0"/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Vyšší </a:t>
            </a:r>
            <a:r>
              <a:rPr lang="cs-CZ" sz="2000" dirty="0"/>
              <a:t>teplota je nutná proto, aby se na připravovaném mase rychleji vytvořila kůrka, </a:t>
            </a:r>
            <a:r>
              <a:rPr lang="cs-CZ" sz="2000" dirty="0" smtClean="0"/>
              <a:t>která </a:t>
            </a:r>
            <a:r>
              <a:rPr lang="cs-CZ" sz="2000" dirty="0"/>
              <a:t>zabraňuje nadměrnému odkapávání šťávy.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Pod  </a:t>
            </a:r>
            <a:r>
              <a:rPr lang="cs-CZ" sz="2000" dirty="0"/>
              <a:t>upravovaným  masem  je  vždy  na  dně  miska,  do  které  se  odkapávající  šťáva </a:t>
            </a:r>
            <a:r>
              <a:rPr lang="cs-CZ" sz="2000" dirty="0" smtClean="0"/>
              <a:t>zachycuje</a:t>
            </a:r>
            <a:r>
              <a:rPr lang="cs-CZ" sz="2000" dirty="0"/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Dáváme </a:t>
            </a:r>
            <a:r>
              <a:rPr lang="cs-CZ" sz="2000" dirty="0"/>
              <a:t>pozor, aby šťáva neodkapávala do ohně nebo na tepelný zdroj.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Přepálená </a:t>
            </a:r>
            <a:r>
              <a:rPr lang="cs-CZ" sz="2000" dirty="0"/>
              <a:t>šťáva by nepříznivě ovlivnila chuť masa. 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Pečení masa na rožni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72" y="4336454"/>
            <a:ext cx="3679256" cy="164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Maso </a:t>
            </a:r>
            <a:r>
              <a:rPr lang="cs-CZ" dirty="0"/>
              <a:t>v alobalu vkládáme vždy do dobře vyhřáté trouby nebo na rošt. 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Doba </a:t>
            </a:r>
            <a:r>
              <a:rPr lang="cs-CZ" dirty="0"/>
              <a:t>tepelné úpravy je závislá na druhu a části masa.  </a:t>
            </a:r>
          </a:p>
          <a:p>
            <a:pPr marL="0" indent="0">
              <a:buNone/>
            </a:pPr>
            <a:r>
              <a:rPr lang="cs-CZ" dirty="0" smtClean="0"/>
              <a:t>Nejkratší </a:t>
            </a:r>
            <a:r>
              <a:rPr lang="cs-CZ" dirty="0"/>
              <a:t>dobu úpravy vyžaduje maso telecí, ryby, drůbež a maso z pravé svíčkové. </a:t>
            </a:r>
          </a:p>
          <a:p>
            <a:pPr marL="0" indent="0">
              <a:buNone/>
            </a:pPr>
            <a:r>
              <a:rPr lang="cs-CZ" dirty="0" smtClean="0"/>
              <a:t>Postup </a:t>
            </a:r>
            <a:r>
              <a:rPr lang="cs-CZ" dirty="0"/>
              <a:t>– alobal ustřihneme do tvaru obdélníka, čtverce nebo srdíčka. </a:t>
            </a:r>
          </a:p>
          <a:p>
            <a:pPr marL="0" indent="0">
              <a:buNone/>
            </a:pPr>
            <a:r>
              <a:rPr lang="cs-CZ" dirty="0" smtClean="0"/>
              <a:t>Ustřižený </a:t>
            </a:r>
            <a:r>
              <a:rPr lang="cs-CZ" dirty="0"/>
              <a:t>tvar musí být dostatečně velký – asi trojnásobný, aby se maso dalo dobře </a:t>
            </a:r>
            <a:r>
              <a:rPr lang="cs-CZ" dirty="0" smtClean="0"/>
              <a:t>uzavřít </a:t>
            </a:r>
            <a:r>
              <a:rPr lang="cs-CZ" dirty="0"/>
              <a:t>a šťáva nevytékala. </a:t>
            </a:r>
          </a:p>
          <a:p>
            <a:pPr marL="0" indent="0">
              <a:buNone/>
            </a:pPr>
            <a:r>
              <a:rPr lang="cs-CZ" dirty="0" smtClean="0"/>
              <a:t>Do </a:t>
            </a:r>
            <a:r>
              <a:rPr lang="cs-CZ" dirty="0"/>
              <a:t>středu alobalu vložíme maso s případným doplněním.  </a:t>
            </a:r>
          </a:p>
          <a:p>
            <a:pPr marL="0" indent="0">
              <a:buNone/>
            </a:pPr>
            <a:r>
              <a:rPr lang="cs-CZ" dirty="0" smtClean="0"/>
              <a:t>Alobal </a:t>
            </a:r>
            <a:r>
              <a:rPr lang="cs-CZ" dirty="0"/>
              <a:t>přehneme a okraje stočíme nahoru. </a:t>
            </a:r>
          </a:p>
          <a:p>
            <a:pPr marL="0" indent="0">
              <a:buNone/>
            </a:pPr>
            <a:r>
              <a:rPr lang="cs-CZ" dirty="0" smtClean="0"/>
              <a:t>Alobalem  </a:t>
            </a:r>
            <a:r>
              <a:rPr lang="cs-CZ" dirty="0"/>
              <a:t>můžeme  též  vyložit  nádobu  na  pečení,  naplnit  potravinami  a  následně </a:t>
            </a:r>
            <a:r>
              <a:rPr lang="cs-CZ" dirty="0" smtClean="0"/>
              <a:t>překrýt</a:t>
            </a:r>
            <a:r>
              <a:rPr lang="cs-CZ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Pečení v alobalu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88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Zdroje:</a:t>
            </a:r>
          </a:p>
          <a:p>
            <a:pPr marL="0" indent="0">
              <a:buNone/>
            </a:pPr>
            <a:r>
              <a:rPr lang="cs-CZ" sz="2200" dirty="0" smtClean="0"/>
              <a:t>POHLREICH, Zdeněk. </a:t>
            </a:r>
            <a:r>
              <a:rPr lang="cs-CZ" sz="2200" i="1" dirty="0" err="1" smtClean="0"/>
              <a:t>Kulinárium</a:t>
            </a:r>
            <a:r>
              <a:rPr lang="cs-CZ" sz="2200" dirty="0" smtClean="0"/>
              <a:t>. Praha: </a:t>
            </a:r>
            <a:r>
              <a:rPr lang="cs-CZ" sz="2200" dirty="0" err="1" smtClean="0"/>
              <a:t>Sevruga</a:t>
            </a:r>
            <a:r>
              <a:rPr lang="cs-CZ" sz="2200" dirty="0" smtClean="0"/>
              <a:t>, 2017. ISBN 978-80-906893-0-5.</a:t>
            </a:r>
          </a:p>
          <a:p>
            <a:pPr marL="0" indent="0">
              <a:buNone/>
            </a:pPr>
            <a:r>
              <a:rPr lang="cs-CZ" sz="2200" dirty="0" smtClean="0"/>
              <a:t>Technologie  přípravy  pokrmů  1.,  Hana  Sedláčková,  Pavel  Vstoupal,  Nakladatelství  Fortuna 2002 </a:t>
            </a:r>
          </a:p>
          <a:p>
            <a:pPr marL="0" indent="0">
              <a:buNone/>
            </a:pPr>
            <a:r>
              <a:rPr lang="cs-CZ" sz="2200" dirty="0" smtClean="0"/>
              <a:t>Technologie přípravy pokrmů 2., Hana Sedláčková, Nakladatelství Fortuna 2002</a:t>
            </a:r>
          </a:p>
          <a:p>
            <a:pPr marL="0" indent="0">
              <a:buNone/>
            </a:pPr>
            <a:r>
              <a:rPr lang="cs-CZ" sz="2200" b="1" dirty="0" smtClean="0"/>
              <a:t>Obrázky</a:t>
            </a:r>
            <a:r>
              <a:rPr lang="cs-CZ" sz="2200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https://d50-a.sdn.szn.cz/d_50/c_img_F_C/26YNJq.jpeg?fl=cro,0,0,485,322%7Cres,1200,,1%7Cwebp,75</a:t>
            </a:r>
          </a:p>
          <a:p>
            <a:pPr marL="0" indent="0">
              <a:buNone/>
            </a:pPr>
            <a:r>
              <a:rPr lang="cs-CZ" dirty="0" smtClean="0"/>
              <a:t>https://d50-a.sdn.szn.cz/d_50/c_img_F_E/NavSA.jpeg?fl=cro,0,285,5472,3078%7Cres,1200,,1%7Cwebp,75</a:t>
            </a:r>
          </a:p>
          <a:p>
            <a:pPr marL="0" indent="0">
              <a:buNone/>
            </a:pPr>
            <a:r>
              <a:rPr lang="cs-CZ" dirty="0" smtClean="0"/>
              <a:t>https://regiony.rozhlas.cz/sites/default/files/styles/facebook/public/images/02982835.jpeg?itok=5kJRFSEr</a:t>
            </a:r>
          </a:p>
          <a:p>
            <a:pPr marL="0" indent="0">
              <a:buNone/>
            </a:pPr>
            <a:r>
              <a:rPr lang="cs-CZ" dirty="0" smtClean="0"/>
              <a:t>https://st3.depositphotos.com/4079177/19357/i/1600/depositphotos_193575764-stock-photo-man-roasting-large-juicy-meat.jpg</a:t>
            </a:r>
          </a:p>
          <a:p>
            <a:pPr marL="0" indent="0">
              <a:buNone/>
            </a:pPr>
            <a:r>
              <a:rPr lang="cs-CZ" dirty="0"/>
              <a:t>https://www.receptyonline.cz/wp-content/uploads/2009/09/151916makrely3.jpg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988840"/>
            <a:ext cx="8424936" cy="41764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Pečení je úprava potravin a pokrmů většinou na tuku, v páře a </a:t>
            </a:r>
            <a:r>
              <a:rPr lang="cs-CZ" dirty="0" smtClean="0"/>
              <a:t>suchým  </a:t>
            </a:r>
            <a:r>
              <a:rPr lang="cs-CZ" dirty="0"/>
              <a:t>teplem  v uzavřeném  prostoru  (trouby,  pece,  remosky, </a:t>
            </a:r>
            <a:r>
              <a:rPr lang="cs-CZ" dirty="0" smtClean="0"/>
              <a:t> konvektomaty apod.) při teplotě 180 – 300 °C. Podle charakteru připraveného </a:t>
            </a:r>
            <a:r>
              <a:rPr lang="cs-CZ" dirty="0"/>
              <a:t>pokrmu pečeme potraviny mnoha způsoby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Je </a:t>
            </a:r>
            <a:r>
              <a:rPr lang="cs-CZ" dirty="0"/>
              <a:t>to: </a:t>
            </a:r>
          </a:p>
          <a:p>
            <a:r>
              <a:rPr lang="cs-CZ" dirty="0" smtClean="0"/>
              <a:t>pečení </a:t>
            </a:r>
            <a:r>
              <a:rPr lang="cs-CZ" dirty="0"/>
              <a:t>v troubě </a:t>
            </a:r>
          </a:p>
          <a:p>
            <a:r>
              <a:rPr lang="cs-CZ" dirty="0" smtClean="0"/>
              <a:t>pečení </a:t>
            </a:r>
            <a:r>
              <a:rPr lang="cs-CZ" dirty="0"/>
              <a:t>v teplovzdušné troubě </a:t>
            </a:r>
          </a:p>
          <a:p>
            <a:r>
              <a:rPr lang="cs-CZ" dirty="0" smtClean="0"/>
              <a:t>pečení </a:t>
            </a:r>
            <a:r>
              <a:rPr lang="cs-CZ" dirty="0"/>
              <a:t>ve smažící pánvi </a:t>
            </a:r>
          </a:p>
          <a:p>
            <a:r>
              <a:rPr lang="cs-CZ" dirty="0" smtClean="0"/>
              <a:t>pečení </a:t>
            </a:r>
            <a:r>
              <a:rPr lang="cs-CZ" dirty="0"/>
              <a:t>v keramickém pekáči </a:t>
            </a:r>
          </a:p>
          <a:p>
            <a:r>
              <a:rPr lang="cs-CZ" dirty="0" smtClean="0"/>
              <a:t>pečení </a:t>
            </a:r>
            <a:r>
              <a:rPr lang="cs-CZ" dirty="0"/>
              <a:t>na pánvi </a:t>
            </a:r>
          </a:p>
          <a:p>
            <a:r>
              <a:rPr lang="cs-CZ" dirty="0" smtClean="0"/>
              <a:t>pečení </a:t>
            </a:r>
            <a:r>
              <a:rPr lang="cs-CZ" dirty="0"/>
              <a:t>v hliníkové fólii – alobalu </a:t>
            </a:r>
          </a:p>
          <a:p>
            <a:r>
              <a:rPr lang="cs-CZ" dirty="0" smtClean="0"/>
              <a:t>pečení </a:t>
            </a:r>
            <a:r>
              <a:rPr lang="cs-CZ" dirty="0"/>
              <a:t>v průsvitných pečících foliích </a:t>
            </a:r>
            <a:endParaRPr lang="cs-CZ" dirty="0" smtClean="0"/>
          </a:p>
          <a:p>
            <a:r>
              <a:rPr lang="cs-CZ" dirty="0" smtClean="0"/>
              <a:t>zapékání </a:t>
            </a:r>
            <a:r>
              <a:rPr lang="cs-CZ" dirty="0"/>
              <a:t>(gratinování) </a:t>
            </a:r>
          </a:p>
          <a:p>
            <a:r>
              <a:rPr lang="cs-CZ" dirty="0" smtClean="0"/>
              <a:t>pečení </a:t>
            </a:r>
            <a:r>
              <a:rPr lang="cs-CZ" dirty="0"/>
              <a:t>na rožni a roštu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87208" cy="898360"/>
          </a:xfrm>
        </p:spPr>
        <p:txBody>
          <a:bodyPr/>
          <a:lstStyle/>
          <a:p>
            <a:r>
              <a:rPr lang="cs-CZ" dirty="0" smtClean="0"/>
              <a:t>Metoda </a:t>
            </a:r>
            <a:r>
              <a:rPr lang="cs-CZ" dirty="0" smtClean="0"/>
              <a:t>pečení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8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731472" cy="46413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Očištěné </a:t>
            </a:r>
            <a:r>
              <a:rPr lang="cs-CZ" dirty="0"/>
              <a:t>libové maso vložíme do vhodné </a:t>
            </a:r>
            <a:r>
              <a:rPr lang="cs-CZ" dirty="0" smtClean="0"/>
              <a:t>nádoby. 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Kusy </a:t>
            </a:r>
            <a:r>
              <a:rPr lang="cs-CZ" dirty="0"/>
              <a:t>masa se kladou asi 2 cm od sebe, aby se utvořila kůrka.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Maso </a:t>
            </a:r>
            <a:r>
              <a:rPr lang="cs-CZ" dirty="0"/>
              <a:t>podlijeme vařící tekutinou.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Zpočátku  </a:t>
            </a:r>
            <a:r>
              <a:rPr lang="cs-CZ" dirty="0"/>
              <a:t>se  masa  tepelně  upravují  v přiklopené  nádobě,  po  částečném  změknutí  se </a:t>
            </a:r>
            <a:r>
              <a:rPr lang="cs-CZ" dirty="0" smtClean="0"/>
              <a:t>dopékají </a:t>
            </a:r>
            <a:r>
              <a:rPr lang="cs-CZ" dirty="0"/>
              <a:t>bez pokličky.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Maso </a:t>
            </a:r>
            <a:r>
              <a:rPr lang="cs-CZ" dirty="0"/>
              <a:t>při pečení se podlévá vařící tekutinou a během pečení se polévá šťávou, aby se </a:t>
            </a:r>
            <a:r>
              <a:rPr lang="cs-CZ" dirty="0" smtClean="0"/>
              <a:t>vytvořila </a:t>
            </a:r>
            <a:r>
              <a:rPr lang="cs-CZ" dirty="0"/>
              <a:t>kůrka, která dodává pokrmům chuť, vůni a barvu.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Chuť </a:t>
            </a:r>
            <a:r>
              <a:rPr lang="cs-CZ" dirty="0"/>
              <a:t>a vůni masa doplňuje výpek z masa</a:t>
            </a:r>
            <a:r>
              <a:rPr lang="cs-CZ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 smtClean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www.kulinarskeumeni.cz/modul/31/kurz</a:t>
            </a:r>
            <a:r>
              <a:rPr lang="cs-CZ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Pečení </a:t>
            </a:r>
            <a:r>
              <a:rPr lang="cs-CZ" dirty="0"/>
              <a:t>masa a klasické pečeně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146456"/>
          </a:xfrm>
        </p:spPr>
        <p:txBody>
          <a:bodyPr>
            <a:normAutofit fontScale="90000"/>
          </a:bodyPr>
          <a:lstStyle/>
          <a:p>
            <a:r>
              <a:rPr lang="cs-CZ" dirty="0"/>
              <a:t>Technologický postup při pečení masa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84" y="47971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2"/>
            <a:ext cx="8783091" cy="44021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Z </a:t>
            </a:r>
            <a:r>
              <a:rPr lang="cs-CZ" dirty="0"/>
              <a:t>výpeku připravujeme </a:t>
            </a:r>
            <a:r>
              <a:rPr lang="cs-CZ" dirty="0" smtClean="0"/>
              <a:t>šťávu. Maso  </a:t>
            </a:r>
            <a:r>
              <a:rPr lang="cs-CZ" dirty="0"/>
              <a:t>vytáhneme  z pekáče</a:t>
            </a:r>
            <a:r>
              <a:rPr lang="cs-CZ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Šťávu  </a:t>
            </a:r>
            <a:r>
              <a:rPr lang="cs-CZ" dirty="0"/>
              <a:t>necháme  10  minut  odstát,  aby  tuk  vystoupil  na </a:t>
            </a:r>
            <a:r>
              <a:rPr lang="cs-CZ" dirty="0" smtClean="0"/>
              <a:t>povrch</a:t>
            </a:r>
            <a:r>
              <a:rPr lang="cs-CZ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Pokud </a:t>
            </a:r>
            <a:r>
              <a:rPr lang="cs-CZ" dirty="0"/>
              <a:t>je v pekáči hodně tuku, část odlijeme do jiné nádoby.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Šťávu  </a:t>
            </a:r>
            <a:r>
              <a:rPr lang="cs-CZ" dirty="0"/>
              <a:t>vydusíme  na  tuk  (odpaříme  vodu),  zaprášíme  hladkou  moukou  a  mouku </a:t>
            </a:r>
            <a:r>
              <a:rPr lang="cs-CZ" dirty="0" smtClean="0"/>
              <a:t>opražíme</a:t>
            </a:r>
            <a:r>
              <a:rPr lang="cs-CZ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Zalijeme </a:t>
            </a:r>
            <a:r>
              <a:rPr lang="cs-CZ" dirty="0"/>
              <a:t>vodou nebo vývarem, dobře provaříme a dochutíme solí.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Někteří  </a:t>
            </a:r>
            <a:r>
              <a:rPr lang="cs-CZ" dirty="0"/>
              <a:t>kuchaři  mají  ve  zvyku  přidávat  trochu  rajčatového  </a:t>
            </a:r>
            <a:r>
              <a:rPr lang="cs-CZ" dirty="0" smtClean="0"/>
              <a:t>protlaku  </a:t>
            </a:r>
            <a:r>
              <a:rPr lang="cs-CZ" dirty="0"/>
              <a:t>na  zvýraznění </a:t>
            </a:r>
            <a:r>
              <a:rPr lang="cs-CZ" dirty="0" smtClean="0"/>
              <a:t>barvy </a:t>
            </a:r>
            <a:r>
              <a:rPr lang="cs-CZ" dirty="0"/>
              <a:t>a chuti. 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hlinkClick r:id="rId2"/>
              </a:rPr>
              <a:t>https://www.youtube.com/watch?v=CtVcijgof_0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šťávy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245031"/>
            <a:ext cx="8784976" cy="36668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Konvektomaty </a:t>
            </a:r>
            <a:r>
              <a:rPr lang="cs-CZ" dirty="0"/>
              <a:t>jsou multifunkční kuchyňská </a:t>
            </a:r>
            <a:r>
              <a:rPr lang="cs-CZ" dirty="0" smtClean="0"/>
              <a:t>zařízení.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Lze </a:t>
            </a:r>
            <a:r>
              <a:rPr lang="cs-CZ" dirty="0"/>
              <a:t>v nich vařit, péci, smažit, sušit, udržovat a ohřívat veškeré druhy pokrmů. 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konvektomatech se pokrmy upravují působením páry a horkého vzduchu.  </a:t>
            </a:r>
          </a:p>
          <a:p>
            <a:pPr marL="0" indent="0">
              <a:buNone/>
            </a:pPr>
            <a:r>
              <a:rPr lang="cs-CZ" dirty="0" smtClean="0"/>
              <a:t>Nastavením </a:t>
            </a:r>
            <a:r>
              <a:rPr lang="cs-CZ" dirty="0"/>
              <a:t>vhodné teploty umožňuje tak pečení s minimálním dohledem. </a:t>
            </a:r>
          </a:p>
          <a:p>
            <a:pPr marL="0" indent="0">
              <a:buNone/>
            </a:pPr>
            <a:r>
              <a:rPr lang="cs-CZ" dirty="0" smtClean="0"/>
              <a:t>Výhodou </a:t>
            </a:r>
            <a:r>
              <a:rPr lang="cs-CZ" dirty="0"/>
              <a:t>tohoto pečení je možnost přípravy pokrmů v několika vrstvách nad sebou. </a:t>
            </a:r>
            <a:r>
              <a:rPr lang="cs-CZ" dirty="0" smtClean="0"/>
              <a:t>Teplota </a:t>
            </a:r>
            <a:r>
              <a:rPr lang="cs-CZ" dirty="0"/>
              <a:t>je v celém prostoru trouby stejná.  </a:t>
            </a:r>
          </a:p>
          <a:p>
            <a:pPr marL="0" indent="0">
              <a:buNone/>
            </a:pPr>
            <a:r>
              <a:rPr lang="cs-CZ" dirty="0" smtClean="0"/>
              <a:t>Pokrmy </a:t>
            </a:r>
            <a:r>
              <a:rPr lang="cs-CZ" dirty="0"/>
              <a:t>upravované v teplovzdušných troubách jsou velmi chutné a </a:t>
            </a:r>
            <a:r>
              <a:rPr lang="cs-CZ" dirty="0" smtClean="0"/>
              <a:t>šťavnaté. 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Na </a:t>
            </a:r>
            <a:r>
              <a:rPr lang="cs-CZ" dirty="0"/>
              <a:t>ovládacím panelu nastavíme teplotu pro přípravu jednotlivých pokrmů.  </a:t>
            </a:r>
          </a:p>
          <a:p>
            <a:pPr marL="0" indent="0">
              <a:buNone/>
            </a:pPr>
            <a:r>
              <a:rPr lang="cs-CZ" dirty="0" smtClean="0"/>
              <a:t>Kontrolu </a:t>
            </a:r>
            <a:r>
              <a:rPr lang="cs-CZ" dirty="0"/>
              <a:t>pečení můžeme provádět prosklenými dvířky. 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https://www.kulinarskeumeni.cz/modul/40/kurz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https://www.kulinarskeumeni.cz/modul/54/kurz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02416"/>
          </a:xfrm>
        </p:spPr>
        <p:txBody>
          <a:bodyPr/>
          <a:lstStyle/>
          <a:p>
            <a:r>
              <a:rPr lang="cs-CZ" dirty="0"/>
              <a:t>Pečení v konvektomatech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1782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9178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91783"/>
            <a:ext cx="277682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Na pánvi pečeme zpravidla maso  – do rozpáleného tuku (200 ºC) vkládáme maso a </a:t>
            </a:r>
            <a:r>
              <a:rPr lang="cs-CZ" dirty="0" smtClean="0"/>
              <a:t>opékáme </a:t>
            </a:r>
            <a:r>
              <a:rPr lang="cs-CZ" dirty="0"/>
              <a:t>ze všech stran.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/>
              <a:t>Dbáme </a:t>
            </a:r>
            <a:r>
              <a:rPr lang="cs-CZ" dirty="0"/>
              <a:t>na to, aby pánev i tuk byly dobře rozpálené, jinak by se maso přichytávalo </a:t>
            </a:r>
            <a:r>
              <a:rPr lang="cs-CZ" dirty="0" smtClean="0"/>
              <a:t>na dno </a:t>
            </a:r>
            <a:r>
              <a:rPr lang="cs-CZ" dirty="0"/>
              <a:t>a vytékala by z něho šťáva.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/>
              <a:t>Pro </a:t>
            </a:r>
            <a:r>
              <a:rPr lang="cs-CZ" dirty="0"/>
              <a:t>pečení na pánvi používáme maso porcované na plátky nebo maso vcelku.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/>
              <a:t>Tento </a:t>
            </a:r>
            <a:r>
              <a:rPr lang="cs-CZ" dirty="0"/>
              <a:t>způsob úpravy se používá při přípravě anglickým způsobem, kdy maso zůstává </a:t>
            </a:r>
            <a:r>
              <a:rPr lang="cs-CZ" dirty="0" smtClean="0"/>
              <a:t>uvnitř </a:t>
            </a:r>
            <a:r>
              <a:rPr lang="cs-CZ" dirty="0"/>
              <a:t>růžové. Můžeme takto připravovat steaky z hovězího masa.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/>
              <a:t>Při </a:t>
            </a:r>
            <a:r>
              <a:rPr lang="cs-CZ" dirty="0"/>
              <a:t>obracení masa používáme obracečku nebo kleště. Do masa nikdy nepícháme.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/>
              <a:t>Pro </a:t>
            </a:r>
            <a:r>
              <a:rPr lang="cs-CZ" dirty="0"/>
              <a:t>pečení na pánvi používáme vždy tuky k této tepelné úpravě určené</a:t>
            </a:r>
            <a:r>
              <a:rPr lang="cs-CZ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www.kulinarskeumeni.cz/modul/7/kurz</a:t>
            </a:r>
            <a:r>
              <a:rPr lang="cs-CZ" dirty="0" smtClean="0"/>
              <a:t>  Jak opékat na pánvičce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Pečení na pánvi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Na </a:t>
            </a:r>
            <a:r>
              <a:rPr lang="cs-CZ" dirty="0"/>
              <a:t>roštu upravujeme potraviny okořeněné a zpravidla nakrájené na porce.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Touto </a:t>
            </a:r>
            <a:r>
              <a:rPr lang="cs-CZ" dirty="0"/>
              <a:t>tepelnou úpravou připravujeme hlavně maso.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Vhodná </a:t>
            </a:r>
            <a:r>
              <a:rPr lang="cs-CZ" dirty="0"/>
              <a:t>jsou kuřata, ryby, hovězí, telecí, vepřové maso a různé druhy uzenin.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Pro </a:t>
            </a:r>
            <a:r>
              <a:rPr lang="cs-CZ" dirty="0"/>
              <a:t>přípravu na roštu používáme elektrické grily nebo grily na dřevěné uhlí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Pečení masa na roštu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31" y="4235127"/>
            <a:ext cx="2385180" cy="17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38079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3855"/>
            <a:ext cx="2736304" cy="18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Rožeň je kovová tyč, poháněná elektricky nebo plynem.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Vyhřívání  </a:t>
            </a:r>
            <a:r>
              <a:rPr lang="cs-CZ" sz="2000" dirty="0"/>
              <a:t>je  zdola  nebo  ze  stran.  Před  úpravou  masa  je  nutné  zdroj  tepla  hodně </a:t>
            </a:r>
            <a:r>
              <a:rPr lang="cs-CZ" sz="2000" dirty="0" smtClean="0"/>
              <a:t>rozpálit</a:t>
            </a:r>
            <a:r>
              <a:rPr lang="cs-CZ" sz="2000" dirty="0"/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Vyšší </a:t>
            </a:r>
            <a:r>
              <a:rPr lang="cs-CZ" sz="2000" dirty="0"/>
              <a:t>teplota je nutná proto, aby se na připravovaném mase rychleji vytvořila kůrka, </a:t>
            </a:r>
            <a:r>
              <a:rPr lang="cs-CZ" sz="2000" dirty="0" smtClean="0"/>
              <a:t>která </a:t>
            </a:r>
            <a:r>
              <a:rPr lang="cs-CZ" sz="2000" dirty="0"/>
              <a:t>zabraňuje nadměrnému odkapávání šťávy.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Pod  </a:t>
            </a:r>
            <a:r>
              <a:rPr lang="cs-CZ" sz="2000" dirty="0"/>
              <a:t>upravovaným  masem  je  vždy  na  dně  miska,  do  které  se  odkapávající  šťáva </a:t>
            </a:r>
            <a:r>
              <a:rPr lang="cs-CZ" sz="2000" dirty="0" smtClean="0"/>
              <a:t>zachycuje</a:t>
            </a:r>
            <a:r>
              <a:rPr lang="cs-CZ" sz="2000" dirty="0"/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Dáváme </a:t>
            </a:r>
            <a:r>
              <a:rPr lang="cs-CZ" sz="2000" dirty="0"/>
              <a:t>pozor, aby šťáva neodkapávala do ohně nebo na tepelný zdroj.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Přepálená </a:t>
            </a:r>
            <a:r>
              <a:rPr lang="cs-CZ" sz="2000" dirty="0"/>
              <a:t>šťáva by nepříznivě ovlivnila chuť masa. 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Pečení masa na rožni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72" y="4336454"/>
            <a:ext cx="3679256" cy="164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Zapékáním  (gratinováním)  upravujeme  pokrmy  již  předem  tepelně  upravené</a:t>
            </a:r>
            <a:r>
              <a:rPr lang="cs-CZ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Tato tepelná </a:t>
            </a:r>
            <a:r>
              <a:rPr lang="cs-CZ" dirty="0"/>
              <a:t>úprava je velmi rychlá. 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Zapékáme  </a:t>
            </a:r>
            <a:r>
              <a:rPr lang="cs-CZ" dirty="0"/>
              <a:t>nejrůznější  druhy  potravin  např. </a:t>
            </a:r>
            <a:r>
              <a:rPr lang="cs-CZ" dirty="0" smtClean="0"/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- masa  </a:t>
            </a:r>
            <a:r>
              <a:rPr lang="cs-CZ" dirty="0"/>
              <a:t>vařená,  dušená  nebo  opečená, </a:t>
            </a:r>
            <a:r>
              <a:rPr lang="cs-CZ" dirty="0" smtClean="0"/>
              <a:t>krájená  </a:t>
            </a:r>
            <a:r>
              <a:rPr lang="cs-CZ" dirty="0"/>
              <a:t>na  plátky,  kostky  či  nudličky,  doplněná  zeleninou  nebo  různými  míšeninami </a:t>
            </a:r>
            <a:r>
              <a:rPr lang="cs-CZ" dirty="0" smtClean="0"/>
              <a:t>z </a:t>
            </a:r>
            <a:r>
              <a:rPr lang="cs-CZ" dirty="0"/>
              <a:t>masa, vnitřností či zeleniny. </a:t>
            </a:r>
            <a:r>
              <a:rPr lang="cs-CZ" dirty="0" smtClean="0"/>
              <a:t>Na </a:t>
            </a:r>
            <a:r>
              <a:rPr lang="cs-CZ" dirty="0"/>
              <a:t>pokrytí používáme šunku, strouhaný nebo plátkový sýr (Niva, Eidam atd.).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 - těstoviny  </a:t>
            </a:r>
            <a:r>
              <a:rPr lang="cs-CZ" dirty="0"/>
              <a:t>uvařené,  doplněné  masem,  uzeninou,  zeleninou,  vše  zalité  různými 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sýrovými </a:t>
            </a:r>
            <a:r>
              <a:rPr lang="cs-CZ" dirty="0"/>
              <a:t>omáčkami.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- různé  </a:t>
            </a:r>
            <a:r>
              <a:rPr lang="cs-CZ" dirty="0"/>
              <a:t>druhy  zeleniny,  krátce  povařené  a  doplněné  sýrovou  omáčkou  nebo  pokryté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strouhaným  či  plátkovým  sýrem  jako  např.  brokolice,  květák,  chřest  nebo  </a:t>
            </a:r>
            <a:r>
              <a:rPr lang="cs-CZ" dirty="0" smtClean="0"/>
              <a:t>směsi zeleniny</a:t>
            </a:r>
            <a:r>
              <a:rPr lang="cs-CZ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- měkké  </a:t>
            </a:r>
            <a:r>
              <a:rPr lang="cs-CZ" dirty="0"/>
              <a:t>ovoce,  zalité  nízkou  vrstvou  piškotového  těsta  nebo  bílkového  sněhu,  který 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může </a:t>
            </a:r>
            <a:r>
              <a:rPr lang="cs-CZ" dirty="0"/>
              <a:t>být doplněn ovocem, vanilkou apod.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K </a:t>
            </a:r>
            <a:r>
              <a:rPr lang="cs-CZ" dirty="0"/>
              <a:t>rychlému zapékání používáme salamandr. Je to zařízení podobné grilu, má však jen 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vrchní </a:t>
            </a:r>
            <a:r>
              <a:rPr lang="cs-CZ" dirty="0"/>
              <a:t>vytápění. </a:t>
            </a:r>
            <a:r>
              <a:rPr lang="cs-CZ" dirty="0" smtClean="0"/>
              <a:t>Salamandr  </a:t>
            </a:r>
            <a:r>
              <a:rPr lang="cs-CZ" dirty="0"/>
              <a:t>se  používá  v podnicích  veřejného  stravování  pro  krátké  uchování  teplých </a:t>
            </a:r>
            <a:r>
              <a:rPr lang="cs-CZ" dirty="0" smtClean="0"/>
              <a:t>pokrmů </a:t>
            </a:r>
            <a:r>
              <a:rPr lang="cs-CZ" dirty="0"/>
              <a:t>na mísách těsně před výdejem.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Pro </a:t>
            </a:r>
            <a:r>
              <a:rPr lang="cs-CZ" dirty="0"/>
              <a:t>tyto účely se též využívají mikrovlnné trouby vybavené </a:t>
            </a:r>
            <a:r>
              <a:rPr lang="cs-CZ" dirty="0" smtClean="0"/>
              <a:t>grilem</a:t>
            </a:r>
            <a:r>
              <a:rPr lang="cs-CZ" dirty="0"/>
              <a:t> </a:t>
            </a:r>
            <a:r>
              <a:rPr lang="cs-CZ" dirty="0" smtClean="0"/>
              <a:t>nebo konvektomat.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://www.kulinarskeumeni.cz/modul/54/kurz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2172"/>
            <a:ext cx="8229600" cy="1252728"/>
          </a:xfrm>
        </p:spPr>
        <p:txBody>
          <a:bodyPr/>
          <a:lstStyle/>
          <a:p>
            <a:r>
              <a:rPr lang="cs-CZ" dirty="0"/>
              <a:t>Zapékání – gratinování</a:t>
            </a:r>
          </a:p>
        </p:txBody>
      </p:sp>
    </p:spTree>
    <p:extLst>
      <p:ext uri="{BB962C8B-B14F-4D97-AF65-F5344CB8AC3E}">
        <p14:creationId xmlns:p14="http://schemas.microsoft.com/office/powerpoint/2010/main" val="2590771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464</TotalTime>
  <Words>1029</Words>
  <Application>Microsoft Office PowerPoint</Application>
  <PresentationFormat>Předvádění na obrazovce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Vlnění</vt:lpstr>
      <vt:lpstr>Technologie přípravy pokrmů  Metody tepelných úprav metoda  pečení Mgr. Kamila Kroupová </vt:lpstr>
      <vt:lpstr>Metoda pečení</vt:lpstr>
      <vt:lpstr>Technologický postup při pečení masa</vt:lpstr>
      <vt:lpstr>Příprava šťávy </vt:lpstr>
      <vt:lpstr>Pečení v konvektomatech</vt:lpstr>
      <vt:lpstr>Pečení na pánvi</vt:lpstr>
      <vt:lpstr>Pečení masa na roštu</vt:lpstr>
      <vt:lpstr>Pečení masa na rožni </vt:lpstr>
      <vt:lpstr>Zapékání – gratinování</vt:lpstr>
      <vt:lpstr>Prezentace aplikace PowerPoint</vt:lpstr>
      <vt:lpstr>Pečení masa na rožni </vt:lpstr>
      <vt:lpstr>Pečení v alobalu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</dc:title>
  <dc:creator>Mama</dc:creator>
  <cp:lastModifiedBy>Mama</cp:lastModifiedBy>
  <cp:revision>49</cp:revision>
  <dcterms:created xsi:type="dcterms:W3CDTF">2019-07-29T08:32:37Z</dcterms:created>
  <dcterms:modified xsi:type="dcterms:W3CDTF">2019-10-22T17:54:58Z</dcterms:modified>
</cp:coreProperties>
</file>