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82" r:id="rId6"/>
    <p:sldId id="283" r:id="rId7"/>
    <p:sldId id="284" r:id="rId8"/>
    <p:sldId id="281" r:id="rId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0BA2D65D-AF93-4890-B8FF-F2C950EDF81C}" type="datetimeFigureOut">
              <a:rPr lang="cs-CZ" smtClean="0"/>
              <a:t>22.10.2019</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91C4D6B4-AF6E-4E09-A9A7-18573435EF19}" type="slidenum">
              <a:rPr lang="cs-CZ" smtClean="0"/>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0BA2D65D-AF93-4890-B8FF-F2C950EDF81C}" type="datetimeFigureOut">
              <a:rPr lang="cs-CZ" smtClean="0"/>
              <a:t>22.10.2019</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91C4D6B4-AF6E-4E09-A9A7-18573435EF19}"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0BA2D65D-AF93-4890-B8FF-F2C950EDF81C}" type="datetimeFigureOut">
              <a:rPr lang="cs-CZ" smtClean="0"/>
              <a:t>22.10.2019</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91C4D6B4-AF6E-4E09-A9A7-18573435EF19}" type="slidenum">
              <a:rPr lang="cs-CZ" smtClean="0"/>
              <a:t>‹#›</a:t>
            </a:fld>
            <a:endParaRPr lang="cs-CZ"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0BA2D65D-AF93-4890-B8FF-F2C950EDF81C}" type="datetimeFigureOut">
              <a:rPr lang="cs-CZ" smtClean="0"/>
              <a:t>22.10.2019</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91C4D6B4-AF6E-4E09-A9A7-18573435EF19}" type="slidenum">
              <a:rPr lang="cs-CZ" smtClean="0"/>
              <a:t>‹#›</a:t>
            </a:fld>
            <a:endParaRPr lang="cs-CZ" dirty="0"/>
          </a:p>
        </p:txBody>
      </p:sp>
      <p:sp>
        <p:nvSpPr>
          <p:cNvPr id="7" name="Title 6"/>
          <p:cNvSpPr>
            <a:spLocks noGrp="1"/>
          </p:cNvSpPr>
          <p:nvPr>
            <p:ph type="title"/>
          </p:nvPr>
        </p:nvSpPr>
        <p:spPr/>
        <p:txBody>
          <a:bodyPr/>
          <a:lstStyle/>
          <a:p>
            <a:r>
              <a:rPr lang="cs-CZ" smtClean="0"/>
              <a:t>Kliknutím lze upravit styl.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0BA2D65D-AF93-4890-B8FF-F2C950EDF81C}" type="datetimeFigureOut">
              <a:rPr lang="cs-CZ" smtClean="0"/>
              <a:t>22.10.2019</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91C4D6B4-AF6E-4E09-A9A7-18573435EF19}" type="slidenum">
              <a:rPr lang="cs-CZ" smtClean="0"/>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5" name="Date Placeholder 4"/>
          <p:cNvSpPr>
            <a:spLocks noGrp="1"/>
          </p:cNvSpPr>
          <p:nvPr>
            <p:ph type="dt" sz="half" idx="10"/>
          </p:nvPr>
        </p:nvSpPr>
        <p:spPr/>
        <p:txBody>
          <a:bodyPr/>
          <a:lstStyle/>
          <a:p>
            <a:fld id="{0BA2D65D-AF93-4890-B8FF-F2C950EDF81C}" type="datetimeFigureOut">
              <a:rPr lang="cs-CZ" smtClean="0"/>
              <a:t>22.10.2019</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91C4D6B4-AF6E-4E09-A9A7-18573435EF19}" type="slidenum">
              <a:rPr lang="cs-CZ" smtClean="0"/>
              <a:t>‹#›</a:t>
            </a:fld>
            <a:endParaRPr lang="cs-CZ" dirty="0"/>
          </a:p>
        </p:txBody>
      </p:sp>
      <p:sp>
        <p:nvSpPr>
          <p:cNvPr id="9" name="Content Placeholder 8"/>
          <p:cNvSpPr>
            <a:spLocks noGrp="1"/>
          </p:cNvSpPr>
          <p:nvPr>
            <p:ph sz="quarter" idx="13"/>
          </p:nvPr>
        </p:nvSpPr>
        <p:spPr>
          <a:xfrm>
            <a:off x="676655" y="2679192"/>
            <a:ext cx="3822192" cy="34472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0BA2D65D-AF93-4890-B8FF-F2C950EDF81C}" type="datetimeFigureOut">
              <a:rPr lang="cs-CZ" smtClean="0"/>
              <a:t>22.10.2019</a:t>
            </a:fld>
            <a:endParaRPr lang="cs-CZ" dirty="0"/>
          </a:p>
        </p:txBody>
      </p:sp>
      <p:sp>
        <p:nvSpPr>
          <p:cNvPr id="8" name="Footer Placeholder 7"/>
          <p:cNvSpPr>
            <a:spLocks noGrp="1"/>
          </p:cNvSpPr>
          <p:nvPr>
            <p:ph type="ftr" sz="quarter" idx="11"/>
          </p:nvPr>
        </p:nvSpPr>
        <p:spPr/>
        <p:txBody>
          <a:bodyPr/>
          <a:lstStyle/>
          <a:p>
            <a:endParaRPr lang="cs-CZ" dirty="0"/>
          </a:p>
        </p:txBody>
      </p:sp>
      <p:sp>
        <p:nvSpPr>
          <p:cNvPr id="9" name="Slide Number Placeholder 8"/>
          <p:cNvSpPr>
            <a:spLocks noGrp="1"/>
          </p:cNvSpPr>
          <p:nvPr>
            <p:ph type="sldNum" sz="quarter" idx="12"/>
          </p:nvPr>
        </p:nvSpPr>
        <p:spPr/>
        <p:txBody>
          <a:bodyPr/>
          <a:lstStyle/>
          <a:p>
            <a:fld id="{91C4D6B4-AF6E-4E09-A9A7-18573435EF19}" type="slidenum">
              <a:rPr lang="cs-CZ" smtClean="0"/>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0BA2D65D-AF93-4890-B8FF-F2C950EDF81C}" type="datetimeFigureOut">
              <a:rPr lang="cs-CZ" smtClean="0"/>
              <a:t>22.10.2019</a:t>
            </a:fld>
            <a:endParaRPr lang="cs-CZ" dirty="0"/>
          </a:p>
        </p:txBody>
      </p:sp>
      <p:sp>
        <p:nvSpPr>
          <p:cNvPr id="4" name="Footer Placeholder 3"/>
          <p:cNvSpPr>
            <a:spLocks noGrp="1"/>
          </p:cNvSpPr>
          <p:nvPr>
            <p:ph type="ftr" sz="quarter" idx="11"/>
          </p:nvPr>
        </p:nvSpPr>
        <p:spPr/>
        <p:txBody>
          <a:bodyPr/>
          <a:lstStyle/>
          <a:p>
            <a:endParaRPr lang="cs-CZ" dirty="0"/>
          </a:p>
        </p:txBody>
      </p:sp>
      <p:sp>
        <p:nvSpPr>
          <p:cNvPr id="5" name="Slide Number Placeholder 4"/>
          <p:cNvSpPr>
            <a:spLocks noGrp="1"/>
          </p:cNvSpPr>
          <p:nvPr>
            <p:ph type="sldNum" sz="quarter" idx="12"/>
          </p:nvPr>
        </p:nvSpPr>
        <p:spPr/>
        <p:txBody>
          <a:bodyPr/>
          <a:lstStyle/>
          <a:p>
            <a:fld id="{91C4D6B4-AF6E-4E09-A9A7-18573435EF19}"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0BA2D65D-AF93-4890-B8FF-F2C950EDF81C}" type="datetimeFigureOut">
              <a:rPr lang="cs-CZ" smtClean="0"/>
              <a:t>22.10.2019</a:t>
            </a:fld>
            <a:endParaRPr lang="cs-CZ" dirty="0"/>
          </a:p>
        </p:txBody>
      </p:sp>
      <p:sp>
        <p:nvSpPr>
          <p:cNvPr id="3" name="Footer Placeholder 2"/>
          <p:cNvSpPr>
            <a:spLocks noGrp="1"/>
          </p:cNvSpPr>
          <p:nvPr>
            <p:ph type="ftr" sz="quarter" idx="11"/>
          </p:nvPr>
        </p:nvSpPr>
        <p:spPr/>
        <p:txBody>
          <a:bodyPr/>
          <a:lstStyle/>
          <a:p>
            <a:endParaRPr lang="cs-CZ" dirty="0"/>
          </a:p>
        </p:txBody>
      </p:sp>
      <p:sp>
        <p:nvSpPr>
          <p:cNvPr id="4" name="Slide Number Placeholder 3"/>
          <p:cNvSpPr>
            <a:spLocks noGrp="1"/>
          </p:cNvSpPr>
          <p:nvPr>
            <p:ph type="sldNum" sz="quarter" idx="12"/>
          </p:nvPr>
        </p:nvSpPr>
        <p:spPr/>
        <p:txBody>
          <a:bodyPr/>
          <a:lstStyle/>
          <a:p>
            <a:fld id="{91C4D6B4-AF6E-4E09-A9A7-18573435EF19}"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0BA2D65D-AF93-4890-B8FF-F2C950EDF81C}" type="datetimeFigureOut">
              <a:rPr lang="cs-CZ" smtClean="0"/>
              <a:t>22.10.2019</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91C4D6B4-AF6E-4E09-A9A7-18573435EF19}" type="slidenum">
              <a:rPr lang="cs-CZ" smtClean="0"/>
              <a:t>‹#›</a:t>
            </a:fld>
            <a:endParaRPr lang="cs-CZ"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cs-CZ" smtClean="0"/>
              <a:t>Kliknutím lze upravit styl.</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cs-CZ" smtClean="0"/>
              <a:t>Kliknutím lze upravit styl.</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0BA2D65D-AF93-4890-B8FF-F2C950EDF81C}" type="datetimeFigureOut">
              <a:rPr lang="cs-CZ" smtClean="0"/>
              <a:t>22.10.2019</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91C4D6B4-AF6E-4E09-A9A7-18573435EF19}" type="slidenum">
              <a:rPr lang="cs-CZ" smtClean="0"/>
              <a:t>‹#›</a:t>
            </a:fld>
            <a:endParaRPr lang="cs-CZ"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smtClean="0"/>
              <a:t>Kliknutím na ikonu přidáte obrázek.</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BA2D65D-AF93-4890-B8FF-F2C950EDF81C}" type="datetimeFigureOut">
              <a:rPr lang="cs-CZ" smtClean="0"/>
              <a:t>22.10.2019</a:t>
            </a:fld>
            <a:endParaRPr lang="cs-CZ"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cs-CZ"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1C4D6B4-AF6E-4E09-A9A7-18573435EF19}" type="slidenum">
              <a:rPr lang="cs-CZ" smtClean="0"/>
              <a:t>‹#›</a:t>
            </a:fld>
            <a:endParaRPr lang="cs-CZ"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qS3UmaPodAw" TargetMode="External"/><Relationship Id="rId2" Type="http://schemas.openxmlformats.org/officeDocument/2006/relationships/hyperlink" Target="https://www.youtube.com/watch?v=WBRTTVKAx3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2276872"/>
            <a:ext cx="7772400" cy="1780108"/>
          </a:xfrm>
        </p:spPr>
        <p:txBody>
          <a:bodyPr>
            <a:normAutofit fontScale="90000"/>
          </a:bodyPr>
          <a:lstStyle/>
          <a:p>
            <a:r>
              <a:rPr lang="cs-CZ" dirty="0" smtClean="0"/>
              <a:t>Technologie přípravy pokrmů</a:t>
            </a:r>
            <a:br>
              <a:rPr lang="cs-CZ" dirty="0" smtClean="0"/>
            </a:br>
            <a:r>
              <a:rPr lang="cs-CZ" dirty="0" smtClean="0"/>
              <a:t/>
            </a:r>
            <a:br>
              <a:rPr lang="cs-CZ" dirty="0" smtClean="0"/>
            </a:br>
            <a:r>
              <a:rPr lang="cs-CZ" sz="3800" dirty="0" smtClean="0"/>
              <a:t>Metody tepelných úprav</a:t>
            </a:r>
            <a:br>
              <a:rPr lang="cs-CZ" sz="3800" dirty="0" smtClean="0"/>
            </a:br>
            <a:r>
              <a:rPr lang="cs-CZ" sz="3800" dirty="0" smtClean="0"/>
              <a:t>metoda smažení</a:t>
            </a:r>
            <a:r>
              <a:rPr lang="cs-CZ" sz="3800" dirty="0"/>
              <a:t/>
            </a:r>
            <a:br>
              <a:rPr lang="cs-CZ" sz="3800" dirty="0"/>
            </a:br>
            <a:r>
              <a:rPr lang="cs-CZ" sz="3600" dirty="0"/>
              <a:t>Mgr. Kamila Kroupová</a:t>
            </a:r>
            <a:br>
              <a:rPr lang="cs-CZ" sz="3600" dirty="0"/>
            </a:br>
            <a:endParaRPr lang="cs-CZ" sz="3800" dirty="0"/>
          </a:p>
        </p:txBody>
      </p:sp>
      <p:sp>
        <p:nvSpPr>
          <p:cNvPr id="3" name="Podnadpis 2"/>
          <p:cNvSpPr>
            <a:spLocks noGrp="1"/>
          </p:cNvSpPr>
          <p:nvPr>
            <p:ph type="subTitle" idx="1"/>
          </p:nvPr>
        </p:nvSpPr>
        <p:spPr/>
        <p:txBody>
          <a:bodyPr/>
          <a:lstStyle/>
          <a:p>
            <a:r>
              <a:rPr lang="cs-CZ" dirty="0"/>
              <a:t>TPP Illková: str</a:t>
            </a:r>
            <a:r>
              <a:rPr lang="cs-CZ" dirty="0" smtClean="0"/>
              <a:t>. 27-28</a:t>
            </a:r>
            <a:endParaRPr lang="cs-CZ" dirty="0"/>
          </a:p>
        </p:txBody>
      </p:sp>
    </p:spTree>
    <p:extLst>
      <p:ext uri="{BB962C8B-B14F-4D97-AF65-F5344CB8AC3E}">
        <p14:creationId xmlns:p14="http://schemas.microsoft.com/office/powerpoint/2010/main" val="4650803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79512" y="1412776"/>
            <a:ext cx="8496944" cy="4752528"/>
          </a:xfrm>
        </p:spPr>
        <p:txBody>
          <a:bodyPr>
            <a:noAutofit/>
          </a:bodyPr>
          <a:lstStyle/>
          <a:p>
            <a:pPr marL="0" indent="0">
              <a:lnSpc>
                <a:spcPct val="120000"/>
              </a:lnSpc>
              <a:spcBef>
                <a:spcPts val="0"/>
              </a:spcBef>
              <a:buNone/>
            </a:pPr>
            <a:r>
              <a:rPr lang="cs-CZ" sz="1800" dirty="0"/>
              <a:t>Smažení je úprava potravin a pokrmů v přiměřeně rozpáleném tuku (170 až 185°C). </a:t>
            </a:r>
          </a:p>
          <a:p>
            <a:pPr marL="0" indent="0">
              <a:lnSpc>
                <a:spcPct val="120000"/>
              </a:lnSpc>
              <a:spcBef>
                <a:spcPts val="0"/>
              </a:spcBef>
              <a:buNone/>
            </a:pPr>
            <a:r>
              <a:rPr lang="cs-CZ" sz="1800" dirty="0" smtClean="0"/>
              <a:t>Při  </a:t>
            </a:r>
            <a:r>
              <a:rPr lang="cs-CZ" sz="1800" dirty="0"/>
              <a:t>smažení  se  na  povrchu  potravin  rychle  tvoří  ochranná  kůra,  která  částečně </a:t>
            </a:r>
          </a:p>
          <a:p>
            <a:pPr marL="0" indent="0">
              <a:lnSpc>
                <a:spcPct val="120000"/>
              </a:lnSpc>
              <a:spcBef>
                <a:spcPts val="0"/>
              </a:spcBef>
              <a:buNone/>
            </a:pPr>
            <a:r>
              <a:rPr lang="cs-CZ" sz="1800" dirty="0"/>
              <a:t>omezuje ztráty cenných látek. </a:t>
            </a:r>
            <a:endParaRPr lang="cs-CZ" sz="1800" dirty="0" smtClean="0"/>
          </a:p>
          <a:p>
            <a:pPr marL="0" indent="0">
              <a:lnSpc>
                <a:spcPct val="120000"/>
              </a:lnSpc>
              <a:spcBef>
                <a:spcPts val="0"/>
              </a:spcBef>
              <a:buNone/>
            </a:pPr>
            <a:r>
              <a:rPr lang="cs-CZ" sz="1800" dirty="0" smtClean="0"/>
              <a:t>Potraviny  </a:t>
            </a:r>
            <a:r>
              <a:rPr lang="cs-CZ" sz="1800" dirty="0"/>
              <a:t>na  smažení  obalujeme  nebo  namáčíme  do  vhodných  obalů  připravených </a:t>
            </a:r>
            <a:r>
              <a:rPr lang="cs-CZ" sz="1800" dirty="0" smtClean="0"/>
              <a:t>z </a:t>
            </a:r>
            <a:r>
              <a:rPr lang="cs-CZ" sz="1800" dirty="0"/>
              <a:t>vejce,  mouky  a  strouhanky  nebo  do  těstíčka  připravovaného  z vejce,  příslušné </a:t>
            </a:r>
            <a:r>
              <a:rPr lang="cs-CZ" sz="1800" dirty="0" smtClean="0"/>
              <a:t>kapaliny </a:t>
            </a:r>
            <a:r>
              <a:rPr lang="cs-CZ" sz="1800" dirty="0"/>
              <a:t>a z mouky.  </a:t>
            </a:r>
          </a:p>
          <a:p>
            <a:pPr marL="0" indent="0">
              <a:lnSpc>
                <a:spcPct val="120000"/>
              </a:lnSpc>
              <a:spcBef>
                <a:spcPts val="0"/>
              </a:spcBef>
              <a:buNone/>
            </a:pPr>
            <a:r>
              <a:rPr lang="cs-CZ" sz="1800" dirty="0" smtClean="0"/>
              <a:t>Obal  </a:t>
            </a:r>
            <a:r>
              <a:rPr lang="cs-CZ" sz="1800" dirty="0"/>
              <a:t>pokrmů,  který  tvoří  podstatnou  část  kůry,  obsahuje  škrobovité  látky.  Tyto </a:t>
            </a:r>
          </a:p>
          <a:p>
            <a:pPr marL="0" indent="0">
              <a:lnSpc>
                <a:spcPct val="120000"/>
              </a:lnSpc>
              <a:spcBef>
                <a:spcPts val="0"/>
              </a:spcBef>
              <a:buNone/>
            </a:pPr>
            <a:r>
              <a:rPr lang="cs-CZ" sz="1800" dirty="0"/>
              <a:t>smažením  mění  svoji  strukturu  tj.  </a:t>
            </a:r>
            <a:r>
              <a:rPr lang="cs-CZ" sz="1800" dirty="0" err="1"/>
              <a:t>dextrinují</a:t>
            </a:r>
            <a:r>
              <a:rPr lang="cs-CZ" sz="1800" dirty="0"/>
              <a:t>  a  utvářejí  charakteristickou  křupavou, </a:t>
            </a:r>
            <a:r>
              <a:rPr lang="cs-CZ" sz="1800" dirty="0" smtClean="0"/>
              <a:t>dozlatova </a:t>
            </a:r>
            <a:r>
              <a:rPr lang="cs-CZ" sz="1800" dirty="0"/>
              <a:t>zabarvenou vrstvu. </a:t>
            </a:r>
          </a:p>
        </p:txBody>
      </p:sp>
      <p:sp>
        <p:nvSpPr>
          <p:cNvPr id="3" name="Nadpis 2"/>
          <p:cNvSpPr>
            <a:spLocks noGrp="1"/>
          </p:cNvSpPr>
          <p:nvPr>
            <p:ph type="title"/>
          </p:nvPr>
        </p:nvSpPr>
        <p:spPr>
          <a:xfrm>
            <a:off x="611560" y="260648"/>
            <a:ext cx="7787208" cy="898360"/>
          </a:xfrm>
        </p:spPr>
        <p:txBody>
          <a:bodyPr/>
          <a:lstStyle/>
          <a:p>
            <a:r>
              <a:rPr lang="cs-CZ" dirty="0" smtClean="0"/>
              <a:t>Metoda smažení</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0062" y="4829150"/>
            <a:ext cx="3914726" cy="1957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descr="Výsledek obrázku pro těstíčk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6610325" y="4591025"/>
            <a:ext cx="1914525" cy="2390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98965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251520" y="1700808"/>
            <a:ext cx="8640960" cy="4641379"/>
          </a:xfrm>
        </p:spPr>
        <p:txBody>
          <a:bodyPr>
            <a:normAutofit/>
          </a:bodyPr>
          <a:lstStyle/>
          <a:p>
            <a:pPr marL="0" indent="0">
              <a:buNone/>
            </a:pPr>
            <a:r>
              <a:rPr lang="cs-CZ" sz="2000" dirty="0" smtClean="0"/>
              <a:t>Maso  </a:t>
            </a:r>
            <a:r>
              <a:rPr lang="cs-CZ" sz="2000" dirty="0"/>
              <a:t>před  smažením  očistíme,  odstraníme  (blány,  šlachy, </a:t>
            </a:r>
            <a:r>
              <a:rPr lang="cs-CZ" sz="2000" dirty="0" smtClean="0"/>
              <a:t>křupky</a:t>
            </a:r>
            <a:r>
              <a:rPr lang="cs-CZ" sz="2000" dirty="0"/>
              <a:t>) a naporcujeme.  </a:t>
            </a:r>
          </a:p>
          <a:p>
            <a:pPr marL="0" indent="0">
              <a:buNone/>
            </a:pPr>
            <a:r>
              <a:rPr lang="cs-CZ" sz="2000" dirty="0" smtClean="0"/>
              <a:t>Maso  </a:t>
            </a:r>
            <a:r>
              <a:rPr lang="cs-CZ" sz="2000" dirty="0"/>
              <a:t>s kostí  částečně  nebo  úplně  vykostíme,  naporcujeme, </a:t>
            </a:r>
            <a:r>
              <a:rPr lang="cs-CZ" sz="2000" dirty="0" smtClean="0"/>
              <a:t>naklepeme </a:t>
            </a:r>
            <a:r>
              <a:rPr lang="cs-CZ" sz="2000" dirty="0"/>
              <a:t>a osolíme, popř. okořeníme. </a:t>
            </a:r>
          </a:p>
          <a:p>
            <a:pPr marL="0" indent="0">
              <a:buNone/>
            </a:pPr>
            <a:r>
              <a:rPr lang="cs-CZ" sz="2000" dirty="0" smtClean="0"/>
              <a:t>Některé  </a:t>
            </a:r>
            <a:r>
              <a:rPr lang="cs-CZ" sz="2000" dirty="0"/>
              <a:t>potraviny  upravujeme  částečným  povařením </a:t>
            </a:r>
            <a:r>
              <a:rPr lang="cs-CZ" sz="2000" dirty="0" smtClean="0"/>
              <a:t>(</a:t>
            </a:r>
            <a:r>
              <a:rPr lang="cs-CZ" sz="2000" dirty="0"/>
              <a:t>zelenina), uvařením (vepřový jazyk), spařením (mozeček) apod.</a:t>
            </a:r>
            <a:endParaRPr lang="cs-CZ" sz="2000" dirty="0" smtClean="0"/>
          </a:p>
        </p:txBody>
      </p:sp>
      <p:sp>
        <p:nvSpPr>
          <p:cNvPr id="3" name="Nadpis 2"/>
          <p:cNvSpPr>
            <a:spLocks noGrp="1"/>
          </p:cNvSpPr>
          <p:nvPr>
            <p:ph type="title"/>
          </p:nvPr>
        </p:nvSpPr>
        <p:spPr>
          <a:xfrm>
            <a:off x="467544" y="338328"/>
            <a:ext cx="8219256" cy="1146456"/>
          </a:xfrm>
        </p:spPr>
        <p:txBody>
          <a:bodyPr>
            <a:normAutofit/>
          </a:bodyPr>
          <a:lstStyle/>
          <a:p>
            <a:r>
              <a:rPr lang="cs-CZ" dirty="0"/>
              <a:t>Úprava masa před obalováním </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171" y="3857749"/>
            <a:ext cx="2624292" cy="1872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3818" y="3823394"/>
            <a:ext cx="1627385" cy="19409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837161"/>
            <a:ext cx="2520280" cy="18999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01508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Zástupný symbol pro obsah 1"/>
          <p:cNvSpPr>
            <a:spLocks noGrp="1"/>
          </p:cNvSpPr>
          <p:nvPr>
            <p:ph idx="1"/>
          </p:nvPr>
        </p:nvSpPr>
        <p:spPr>
          <a:xfrm>
            <a:off x="77044" y="1412776"/>
            <a:ext cx="8887444" cy="4569371"/>
          </a:xfrm>
        </p:spPr>
        <p:txBody>
          <a:bodyPr>
            <a:normAutofit/>
          </a:bodyPr>
          <a:lstStyle/>
          <a:p>
            <a:pPr marL="0" indent="0">
              <a:lnSpc>
                <a:spcPct val="110000"/>
              </a:lnSpc>
              <a:spcBef>
                <a:spcPts val="0"/>
              </a:spcBef>
              <a:buNone/>
            </a:pPr>
            <a:r>
              <a:rPr lang="cs-CZ" dirty="0" smtClean="0"/>
              <a:t>Nízké </a:t>
            </a:r>
            <a:r>
              <a:rPr lang="cs-CZ" dirty="0"/>
              <a:t>potraviny smažíme v malém množství tuku; </a:t>
            </a:r>
          </a:p>
          <a:p>
            <a:pPr marL="0" indent="0">
              <a:lnSpc>
                <a:spcPct val="110000"/>
              </a:lnSpc>
              <a:spcBef>
                <a:spcPts val="0"/>
              </a:spcBef>
              <a:buNone/>
            </a:pPr>
            <a:r>
              <a:rPr lang="cs-CZ" dirty="0" smtClean="0"/>
              <a:t>Vyšší </a:t>
            </a:r>
            <a:r>
              <a:rPr lang="cs-CZ" dirty="0"/>
              <a:t>potraviny smažíme ve velkém množství tuku (fritézy</a:t>
            </a:r>
            <a:r>
              <a:rPr lang="cs-CZ" dirty="0" smtClean="0"/>
              <a:t>). </a:t>
            </a:r>
            <a:endParaRPr lang="cs-CZ" dirty="0"/>
          </a:p>
          <a:p>
            <a:pPr marL="0" indent="0">
              <a:lnSpc>
                <a:spcPct val="110000"/>
              </a:lnSpc>
              <a:spcBef>
                <a:spcPts val="0"/>
              </a:spcBef>
              <a:buNone/>
            </a:pPr>
            <a:r>
              <a:rPr lang="cs-CZ" dirty="0" smtClean="0"/>
              <a:t>Používáme </a:t>
            </a:r>
            <a:r>
              <a:rPr lang="cs-CZ" dirty="0"/>
              <a:t>pouze tuk na </a:t>
            </a:r>
            <a:r>
              <a:rPr lang="cs-CZ" dirty="0" smtClean="0"/>
              <a:t>smažení</a:t>
            </a:r>
            <a:r>
              <a:rPr lang="cs-CZ" dirty="0"/>
              <a:t>.</a:t>
            </a:r>
          </a:p>
          <a:p>
            <a:pPr marL="0" indent="0">
              <a:lnSpc>
                <a:spcPct val="110000"/>
              </a:lnSpc>
              <a:spcBef>
                <a:spcPts val="0"/>
              </a:spcBef>
              <a:buNone/>
            </a:pPr>
            <a:r>
              <a:rPr lang="cs-CZ" dirty="0" smtClean="0"/>
              <a:t>Teplota </a:t>
            </a:r>
            <a:r>
              <a:rPr lang="cs-CZ" dirty="0"/>
              <a:t>tuku je od 160 – 180 </a:t>
            </a:r>
            <a:r>
              <a:rPr lang="cs-CZ" dirty="0" smtClean="0"/>
              <a:t>ºC. </a:t>
            </a:r>
            <a:endParaRPr lang="cs-CZ" dirty="0"/>
          </a:p>
          <a:p>
            <a:pPr marL="0" indent="0">
              <a:lnSpc>
                <a:spcPct val="110000"/>
              </a:lnSpc>
              <a:spcBef>
                <a:spcPts val="0"/>
              </a:spcBef>
              <a:buNone/>
            </a:pPr>
            <a:r>
              <a:rPr lang="cs-CZ" dirty="0" smtClean="0"/>
              <a:t>Správně </a:t>
            </a:r>
            <a:r>
              <a:rPr lang="cs-CZ" dirty="0"/>
              <a:t>rozehřátý tuk poznáme tak, že do tuku hodíme kousek tvrdšího pečiva, když </a:t>
            </a:r>
            <a:r>
              <a:rPr lang="cs-CZ" dirty="0" smtClean="0"/>
              <a:t>tuk </a:t>
            </a:r>
            <a:r>
              <a:rPr lang="cs-CZ" dirty="0"/>
              <a:t>zašumí, můžeme </a:t>
            </a:r>
            <a:r>
              <a:rPr lang="cs-CZ" dirty="0" smtClean="0"/>
              <a:t>smažit. </a:t>
            </a:r>
            <a:endParaRPr lang="cs-CZ" dirty="0"/>
          </a:p>
          <a:p>
            <a:pPr marL="0" indent="0">
              <a:lnSpc>
                <a:spcPct val="110000"/>
              </a:lnSpc>
              <a:spcBef>
                <a:spcPts val="0"/>
              </a:spcBef>
              <a:buNone/>
            </a:pPr>
            <a:r>
              <a:rPr lang="cs-CZ" dirty="0" smtClean="0"/>
              <a:t>Před </a:t>
            </a:r>
            <a:r>
              <a:rPr lang="cs-CZ" dirty="0"/>
              <a:t>smažením potravinu lehce oklepneme a zbavíme se přebytečné </a:t>
            </a:r>
            <a:r>
              <a:rPr lang="cs-CZ" dirty="0" smtClean="0"/>
              <a:t>strouhanky. Nikdy </a:t>
            </a:r>
            <a:r>
              <a:rPr lang="cs-CZ" dirty="0"/>
              <a:t>nepoužíváme přepálený tuk. </a:t>
            </a:r>
            <a:endParaRPr lang="cs-CZ" dirty="0" smtClean="0"/>
          </a:p>
        </p:txBody>
      </p:sp>
      <p:sp>
        <p:nvSpPr>
          <p:cNvPr id="3" name="Nadpis 2"/>
          <p:cNvSpPr>
            <a:spLocks noGrp="1"/>
          </p:cNvSpPr>
          <p:nvPr>
            <p:ph type="title"/>
          </p:nvPr>
        </p:nvSpPr>
        <p:spPr/>
        <p:txBody>
          <a:bodyPr/>
          <a:lstStyle/>
          <a:p>
            <a:r>
              <a:rPr lang="cs-CZ" dirty="0"/>
              <a:t>Zásady při smažení</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984" y="4765119"/>
            <a:ext cx="2447628" cy="16287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4765119"/>
            <a:ext cx="2914702" cy="1632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250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Zástupný symbol pro obsah 1"/>
          <p:cNvSpPr>
            <a:spLocks noGrp="1"/>
          </p:cNvSpPr>
          <p:nvPr>
            <p:ph idx="1"/>
          </p:nvPr>
        </p:nvSpPr>
        <p:spPr>
          <a:xfrm>
            <a:off x="179512" y="1412776"/>
            <a:ext cx="8784976" cy="4641379"/>
          </a:xfrm>
        </p:spPr>
        <p:txBody>
          <a:bodyPr>
            <a:normAutofit/>
          </a:bodyPr>
          <a:lstStyle/>
          <a:p>
            <a:pPr marL="0" indent="0">
              <a:spcBef>
                <a:spcPts val="0"/>
              </a:spcBef>
              <a:buNone/>
            </a:pPr>
            <a:r>
              <a:rPr lang="cs-CZ" dirty="0" smtClean="0"/>
              <a:t>Fritování </a:t>
            </a:r>
            <a:r>
              <a:rPr lang="cs-CZ" dirty="0"/>
              <a:t>je tepelná úprava podobná smažení. Pokrm je při fritování zcela ponořen do </a:t>
            </a:r>
            <a:r>
              <a:rPr lang="cs-CZ" dirty="0" smtClean="0"/>
              <a:t>horkého </a:t>
            </a:r>
            <a:r>
              <a:rPr lang="cs-CZ" dirty="0"/>
              <a:t>oleje. Příprava rychlejší a také rovnoměrnější.  </a:t>
            </a:r>
          </a:p>
          <a:p>
            <a:pPr marL="0" indent="0">
              <a:spcBef>
                <a:spcPts val="0"/>
              </a:spcBef>
              <a:buNone/>
            </a:pPr>
            <a:r>
              <a:rPr lang="cs-CZ" dirty="0" smtClean="0"/>
              <a:t>Potraviny </a:t>
            </a:r>
            <a:r>
              <a:rPr lang="cs-CZ" dirty="0"/>
              <a:t>vkládáme do smažícího koše, až když je tuk vyhřátý na vhodnou teplotu pro </a:t>
            </a:r>
            <a:r>
              <a:rPr lang="cs-CZ" dirty="0" smtClean="0"/>
              <a:t>určitý </a:t>
            </a:r>
            <a:r>
              <a:rPr lang="cs-CZ" dirty="0"/>
              <a:t>druh upravované potraviny.  </a:t>
            </a:r>
          </a:p>
          <a:p>
            <a:pPr marL="0" indent="0">
              <a:spcBef>
                <a:spcPts val="0"/>
              </a:spcBef>
              <a:buNone/>
            </a:pPr>
            <a:r>
              <a:rPr lang="cs-CZ" dirty="0" smtClean="0"/>
              <a:t>Dodržujeme  </a:t>
            </a:r>
            <a:r>
              <a:rPr lang="cs-CZ" dirty="0"/>
              <a:t>optimální  teplotu  180°C  (při  nižší  teplotě  dochází  k nasáknutí  potravin </a:t>
            </a:r>
            <a:r>
              <a:rPr lang="cs-CZ" dirty="0" smtClean="0"/>
              <a:t>tukem</a:t>
            </a:r>
            <a:r>
              <a:rPr lang="cs-CZ" dirty="0"/>
              <a:t>).  </a:t>
            </a:r>
          </a:p>
          <a:p>
            <a:pPr marL="0" indent="0">
              <a:spcBef>
                <a:spcPts val="0"/>
              </a:spcBef>
              <a:buNone/>
            </a:pPr>
            <a:r>
              <a:rPr lang="cs-CZ" dirty="0" smtClean="0"/>
              <a:t>Nepřehřívat </a:t>
            </a:r>
            <a:r>
              <a:rPr lang="cs-CZ" dirty="0"/>
              <a:t>olej příliš dlouho, snižuje se tak jeho kvalita.  </a:t>
            </a:r>
          </a:p>
          <a:p>
            <a:pPr marL="0" indent="0">
              <a:spcBef>
                <a:spcPts val="0"/>
              </a:spcBef>
              <a:buNone/>
            </a:pPr>
            <a:r>
              <a:rPr lang="cs-CZ" dirty="0" smtClean="0"/>
              <a:t>Neměly </a:t>
            </a:r>
            <a:r>
              <a:rPr lang="cs-CZ" dirty="0"/>
              <a:t>by se míchat různé druhy oleje a vůbec ne olej s tukem dohromady.  </a:t>
            </a:r>
          </a:p>
          <a:p>
            <a:pPr marL="0" indent="0">
              <a:spcBef>
                <a:spcPts val="0"/>
              </a:spcBef>
              <a:buNone/>
            </a:pPr>
            <a:r>
              <a:rPr lang="cs-CZ" b="1" dirty="0" smtClean="0"/>
              <a:t>Nezapomínat </a:t>
            </a:r>
            <a:r>
              <a:rPr lang="cs-CZ" b="1" dirty="0"/>
              <a:t>na včasnou a </a:t>
            </a:r>
            <a:endParaRPr lang="cs-CZ" b="1" dirty="0" smtClean="0"/>
          </a:p>
          <a:p>
            <a:pPr marL="0" indent="0">
              <a:spcBef>
                <a:spcPts val="0"/>
              </a:spcBef>
              <a:buNone/>
            </a:pPr>
            <a:r>
              <a:rPr lang="cs-CZ" b="1" dirty="0" smtClean="0"/>
              <a:t>pravidelnou </a:t>
            </a:r>
            <a:r>
              <a:rPr lang="cs-CZ" b="1" dirty="0"/>
              <a:t>výměnu použitého </a:t>
            </a:r>
            <a:r>
              <a:rPr lang="cs-CZ" b="1" dirty="0" smtClean="0"/>
              <a:t>oleje.</a:t>
            </a:r>
            <a:r>
              <a:rPr lang="cs-CZ" dirty="0" smtClean="0"/>
              <a:t> </a:t>
            </a:r>
            <a:endParaRPr lang="cs-CZ" dirty="0"/>
          </a:p>
        </p:txBody>
      </p:sp>
      <p:sp>
        <p:nvSpPr>
          <p:cNvPr id="3" name="Nadpis 2"/>
          <p:cNvSpPr>
            <a:spLocks noGrp="1"/>
          </p:cNvSpPr>
          <p:nvPr>
            <p:ph type="title"/>
          </p:nvPr>
        </p:nvSpPr>
        <p:spPr/>
        <p:txBody>
          <a:bodyPr/>
          <a:lstStyle/>
          <a:p>
            <a:r>
              <a:rPr lang="cs-CZ" dirty="0"/>
              <a:t>Fritování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4797152"/>
            <a:ext cx="2505075" cy="18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70123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251520" y="1340768"/>
            <a:ext cx="8892480" cy="4968552"/>
          </a:xfrm>
        </p:spPr>
        <p:txBody>
          <a:bodyPr>
            <a:normAutofit fontScale="92500"/>
          </a:bodyPr>
          <a:lstStyle/>
          <a:p>
            <a:r>
              <a:rPr lang="cs-CZ" dirty="0"/>
              <a:t>Smažené pokrmy určitě nejsou prospěšné našemu tělu. Přesto jsou velmi oblíbené a lidé se jich neradi vzdávají. Když už se ale rozhodnou smažit, pak by měli vždy hledět na vhodnost tuku. Měřítkem kvality oleje na tepelnou úpravu je jeho tepelná stabilita. Tedy hraniční teplotní bod, při kterém se olej začíná přepalovat</a:t>
            </a:r>
            <a:r>
              <a:rPr lang="cs-CZ" dirty="0" smtClean="0"/>
              <a:t>.</a:t>
            </a:r>
            <a:r>
              <a:rPr lang="cs-CZ" dirty="0"/>
              <a:t> </a:t>
            </a:r>
            <a:endParaRPr lang="cs-CZ" dirty="0" smtClean="0"/>
          </a:p>
          <a:p>
            <a:r>
              <a:rPr lang="cs-CZ" b="1" i="1" dirty="0" smtClean="0"/>
              <a:t>řepkový olej</a:t>
            </a:r>
            <a:r>
              <a:rPr lang="cs-CZ" b="1" i="1" dirty="0"/>
              <a:t> </a:t>
            </a:r>
            <a:r>
              <a:rPr lang="cs-CZ" b="1" i="1" dirty="0" smtClean="0"/>
              <a:t>-</a:t>
            </a:r>
            <a:r>
              <a:rPr lang="cs-CZ" dirty="0" smtClean="0"/>
              <a:t> má </a:t>
            </a:r>
            <a:r>
              <a:rPr lang="cs-CZ" dirty="0"/>
              <a:t>nejnižší obsah nasycených mastných kyselin a oproti tomu vysoký podíl mononenasycených mastných kyselin, což z něj činí jednoznačně nejvhodnější olej na </a:t>
            </a:r>
            <a:r>
              <a:rPr lang="cs-CZ" dirty="0" smtClean="0"/>
              <a:t>tepelnou úpravu.</a:t>
            </a:r>
            <a:r>
              <a:rPr lang="cs-CZ" dirty="0"/>
              <a:t> </a:t>
            </a:r>
            <a:r>
              <a:rPr lang="cs-CZ" dirty="0" smtClean="0"/>
              <a:t>(190-232°C)</a:t>
            </a:r>
          </a:p>
          <a:p>
            <a:r>
              <a:rPr lang="cs-CZ" b="1" i="1" dirty="0"/>
              <a:t>r</a:t>
            </a:r>
            <a:r>
              <a:rPr lang="cs-CZ" b="1" i="1" dirty="0" smtClean="0"/>
              <a:t>ýžový </a:t>
            </a:r>
            <a:r>
              <a:rPr lang="cs-CZ" b="1" i="1" dirty="0"/>
              <a:t>olej </a:t>
            </a:r>
            <a:r>
              <a:rPr lang="cs-CZ" dirty="0"/>
              <a:t>– i když je méně tradiční, můžete jej na smažení klidně použít. Jeho tepelná stabilita je totiž 215 stupňů Celsia</a:t>
            </a:r>
            <a:r>
              <a:rPr lang="cs-CZ" dirty="0" smtClean="0"/>
              <a:t>.</a:t>
            </a:r>
          </a:p>
          <a:p>
            <a:r>
              <a:rPr lang="cs-CZ" b="1" i="1" dirty="0" smtClean="0"/>
              <a:t>sádlo</a:t>
            </a:r>
            <a:r>
              <a:rPr lang="cs-CZ" dirty="0"/>
              <a:t> – tento tuk je sice teplotně stabilní (cca 180 stupňů Celsia), a z tohoto pohledu by se tedy mohl zdát pro smažení vhodný. Ale obsahuje velké množství nasycených tuků</a:t>
            </a:r>
            <a:r>
              <a:rPr lang="cs-CZ" dirty="0" smtClean="0"/>
              <a:t>.</a:t>
            </a:r>
          </a:p>
          <a:p>
            <a:endParaRPr lang="cs-CZ" dirty="0"/>
          </a:p>
        </p:txBody>
      </p:sp>
      <p:sp>
        <p:nvSpPr>
          <p:cNvPr id="3" name="Nadpis 2"/>
          <p:cNvSpPr>
            <a:spLocks noGrp="1"/>
          </p:cNvSpPr>
          <p:nvPr>
            <p:ph type="title"/>
          </p:nvPr>
        </p:nvSpPr>
        <p:spPr/>
        <p:txBody>
          <a:bodyPr/>
          <a:lstStyle/>
          <a:p>
            <a:r>
              <a:rPr lang="cs-CZ" dirty="0" smtClean="0"/>
              <a:t>Tuky vhodné ke smažení</a:t>
            </a:r>
            <a:endParaRPr lang="cs-CZ" dirty="0"/>
          </a:p>
        </p:txBody>
      </p:sp>
    </p:spTree>
    <p:extLst>
      <p:ext uri="{BB962C8B-B14F-4D97-AF65-F5344CB8AC3E}">
        <p14:creationId xmlns:p14="http://schemas.microsoft.com/office/powerpoint/2010/main" val="3497851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755576" y="1628800"/>
            <a:ext cx="8064896" cy="3450696"/>
          </a:xfrm>
        </p:spPr>
        <p:txBody>
          <a:bodyPr>
            <a:normAutofit fontScale="92500" lnSpcReduction="20000"/>
          </a:bodyPr>
          <a:lstStyle/>
          <a:p>
            <a:pPr fontAlgn="base">
              <a:lnSpc>
                <a:spcPct val="110000"/>
              </a:lnSpc>
              <a:spcBef>
                <a:spcPts val="0"/>
              </a:spcBef>
            </a:pPr>
            <a:r>
              <a:rPr lang="cs-CZ" dirty="0" smtClean="0"/>
              <a:t>Řepkový </a:t>
            </a:r>
            <a:r>
              <a:rPr lang="cs-CZ" dirty="0"/>
              <a:t>olej - až při 240 stupních Celsia</a:t>
            </a:r>
          </a:p>
          <a:p>
            <a:pPr fontAlgn="base">
              <a:lnSpc>
                <a:spcPct val="110000"/>
              </a:lnSpc>
              <a:spcBef>
                <a:spcPts val="0"/>
              </a:spcBef>
            </a:pPr>
            <a:r>
              <a:rPr lang="cs-CZ" dirty="0"/>
              <a:t>Rýžový olej - až při 215 stupních Celsia</a:t>
            </a:r>
          </a:p>
          <a:p>
            <a:pPr fontAlgn="base">
              <a:lnSpc>
                <a:spcPct val="110000"/>
              </a:lnSpc>
              <a:spcBef>
                <a:spcPts val="0"/>
              </a:spcBef>
            </a:pPr>
            <a:r>
              <a:rPr lang="cs-CZ" dirty="0"/>
              <a:t>Extra panenský olivový olej - při 210 stupních Celsia</a:t>
            </a:r>
          </a:p>
          <a:p>
            <a:pPr fontAlgn="base">
              <a:lnSpc>
                <a:spcPct val="110000"/>
              </a:lnSpc>
              <a:spcBef>
                <a:spcPts val="0"/>
              </a:spcBef>
            </a:pPr>
            <a:r>
              <a:rPr lang="cs-CZ" dirty="0"/>
              <a:t>Olivový olej z pokrutin - při 210 stupních Celsia</a:t>
            </a:r>
          </a:p>
          <a:p>
            <a:pPr fontAlgn="base">
              <a:lnSpc>
                <a:spcPct val="110000"/>
              </a:lnSpc>
              <a:spcBef>
                <a:spcPts val="0"/>
              </a:spcBef>
            </a:pPr>
            <a:r>
              <a:rPr lang="cs-CZ" dirty="0"/>
              <a:t>Slunečnicový olej - při 180 stupních Celsia</a:t>
            </a:r>
          </a:p>
          <a:p>
            <a:pPr fontAlgn="base">
              <a:lnSpc>
                <a:spcPct val="110000"/>
              </a:lnSpc>
              <a:spcBef>
                <a:spcPts val="0"/>
              </a:spcBef>
            </a:pPr>
            <a:r>
              <a:rPr lang="cs-CZ" dirty="0"/>
              <a:t>Sádlo - už při 180 stupních Celsia</a:t>
            </a:r>
          </a:p>
          <a:p>
            <a:pPr fontAlgn="base">
              <a:lnSpc>
                <a:spcPct val="110000"/>
              </a:lnSpc>
              <a:spcBef>
                <a:spcPts val="0"/>
              </a:spcBef>
            </a:pPr>
            <a:r>
              <a:rPr lang="cs-CZ" dirty="0"/>
              <a:t>Máslo - už při 110 stupních </a:t>
            </a:r>
            <a:r>
              <a:rPr lang="cs-CZ" dirty="0" smtClean="0"/>
              <a:t>Celsia (</a:t>
            </a:r>
            <a:r>
              <a:rPr lang="cs-CZ" b="1" dirty="0" smtClean="0"/>
              <a:t>Ghee</a:t>
            </a:r>
            <a:r>
              <a:rPr lang="cs-CZ" dirty="0"/>
              <a:t> je máslo, ze kterého byla odstraněna voda a další látky v ní </a:t>
            </a:r>
            <a:r>
              <a:rPr lang="cs-CZ" dirty="0" smtClean="0"/>
              <a:t>obsažené, 252° C</a:t>
            </a:r>
            <a:r>
              <a:rPr lang="cs-CZ" dirty="0" smtClean="0"/>
              <a:t>)</a:t>
            </a:r>
          </a:p>
          <a:p>
            <a:pPr marL="0" indent="0" fontAlgn="base">
              <a:lnSpc>
                <a:spcPct val="110000"/>
              </a:lnSpc>
              <a:spcBef>
                <a:spcPts val="0"/>
              </a:spcBef>
              <a:buNone/>
            </a:pPr>
            <a:r>
              <a:rPr lang="cs-CZ" b="1" dirty="0" smtClean="0"/>
              <a:t>     Doporučení:</a:t>
            </a:r>
          </a:p>
          <a:p>
            <a:pPr fontAlgn="base">
              <a:lnSpc>
                <a:spcPct val="110000"/>
              </a:lnSpc>
              <a:spcBef>
                <a:spcPts val="0"/>
              </a:spcBef>
            </a:pPr>
            <a:r>
              <a:rPr lang="cs-CZ" dirty="0" smtClean="0"/>
              <a:t> </a:t>
            </a:r>
            <a:r>
              <a:rPr lang="cs-CZ" dirty="0">
                <a:hlinkClick r:id="rId2"/>
              </a:rPr>
              <a:t>https://</a:t>
            </a:r>
            <a:r>
              <a:rPr lang="cs-CZ" dirty="0" smtClean="0">
                <a:hlinkClick r:id="rId2"/>
              </a:rPr>
              <a:t>www.youtube.com/watch?v=WBRTTVKAx3k</a:t>
            </a:r>
            <a:endParaRPr lang="cs-CZ" dirty="0" smtClean="0"/>
          </a:p>
          <a:p>
            <a:pPr fontAlgn="base">
              <a:lnSpc>
                <a:spcPct val="110000"/>
              </a:lnSpc>
              <a:spcBef>
                <a:spcPts val="0"/>
              </a:spcBef>
            </a:pPr>
            <a:r>
              <a:rPr lang="cs-CZ" smtClean="0">
                <a:hlinkClick r:id="rId3"/>
              </a:rPr>
              <a:t> https</a:t>
            </a:r>
            <a:r>
              <a:rPr lang="cs-CZ" dirty="0">
                <a:hlinkClick r:id="rId3"/>
              </a:rPr>
              <a:t>://www.youtube.com/watch?v=qS3UmaPodAw</a:t>
            </a:r>
            <a:endParaRPr lang="cs-CZ" dirty="0" smtClean="0"/>
          </a:p>
          <a:p>
            <a:pPr>
              <a:lnSpc>
                <a:spcPct val="110000"/>
              </a:lnSpc>
              <a:spcBef>
                <a:spcPts val="0"/>
              </a:spcBef>
            </a:pPr>
            <a:endParaRPr lang="cs-CZ" dirty="0"/>
          </a:p>
        </p:txBody>
      </p:sp>
      <p:sp>
        <p:nvSpPr>
          <p:cNvPr id="3" name="Nadpis 2"/>
          <p:cNvSpPr>
            <a:spLocks noGrp="1"/>
          </p:cNvSpPr>
          <p:nvPr>
            <p:ph type="title"/>
          </p:nvPr>
        </p:nvSpPr>
        <p:spPr>
          <a:xfrm>
            <a:off x="179512" y="476672"/>
            <a:ext cx="8229600" cy="1252728"/>
          </a:xfrm>
        </p:spPr>
        <p:txBody>
          <a:bodyPr>
            <a:normAutofit fontScale="90000"/>
          </a:bodyPr>
          <a:lstStyle/>
          <a:p>
            <a:r>
              <a:rPr lang="cs-CZ" b="1" dirty="0"/>
              <a:t>Kdy se </a:t>
            </a:r>
            <a:r>
              <a:rPr lang="cs-CZ" b="1" dirty="0" smtClean="0"/>
              <a:t>tuky přepálí</a:t>
            </a:r>
            <a:r>
              <a:rPr lang="cs-CZ" b="1" dirty="0"/>
              <a:t/>
            </a:r>
            <a:br>
              <a:rPr lang="cs-CZ" b="1" dirty="0"/>
            </a:br>
            <a:endParaRPr lang="cs-CZ" dirty="0"/>
          </a:p>
        </p:txBody>
      </p:sp>
    </p:spTree>
    <p:extLst>
      <p:ext uri="{BB962C8B-B14F-4D97-AF65-F5344CB8AC3E}">
        <p14:creationId xmlns:p14="http://schemas.microsoft.com/office/powerpoint/2010/main" val="53116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827584" y="548680"/>
            <a:ext cx="7704856" cy="5904656"/>
          </a:xfrm>
        </p:spPr>
        <p:txBody>
          <a:bodyPr>
            <a:normAutofit/>
          </a:bodyPr>
          <a:lstStyle/>
          <a:p>
            <a:pPr marL="0" indent="0">
              <a:buNone/>
            </a:pPr>
            <a:r>
              <a:rPr lang="cs-CZ" b="1" dirty="0"/>
              <a:t>Zdroje:</a:t>
            </a:r>
          </a:p>
          <a:p>
            <a:pPr marL="0" indent="0">
              <a:buNone/>
            </a:pPr>
            <a:r>
              <a:rPr lang="cs-CZ" sz="2200" dirty="0"/>
              <a:t>POHLREICH, Zdeněk. </a:t>
            </a:r>
            <a:r>
              <a:rPr lang="cs-CZ" sz="2200" i="1" dirty="0" err="1"/>
              <a:t>Kulinárium</a:t>
            </a:r>
            <a:r>
              <a:rPr lang="cs-CZ" sz="2200" dirty="0"/>
              <a:t>. Praha: </a:t>
            </a:r>
            <a:r>
              <a:rPr lang="cs-CZ" sz="2200" dirty="0" err="1"/>
              <a:t>Sevruga</a:t>
            </a:r>
            <a:r>
              <a:rPr lang="cs-CZ" sz="2200" dirty="0"/>
              <a:t>, 2017. ISBN 978-80-906893-0-5</a:t>
            </a:r>
            <a:r>
              <a:rPr lang="cs-CZ" sz="2200" dirty="0" smtClean="0"/>
              <a:t>.</a:t>
            </a:r>
          </a:p>
          <a:p>
            <a:pPr marL="0" indent="0">
              <a:buNone/>
            </a:pPr>
            <a:r>
              <a:rPr lang="cs-CZ" sz="2200" dirty="0"/>
              <a:t>Technologie  přípravy  pokrmů  1.,  Hana  Sedláčková,  Pavel  Vstoupal,  Nakladatelství  Fortuna </a:t>
            </a:r>
            <a:r>
              <a:rPr lang="cs-CZ" sz="2200" dirty="0" smtClean="0"/>
              <a:t>2002 </a:t>
            </a:r>
            <a:endParaRPr lang="cs-CZ" sz="2200" dirty="0"/>
          </a:p>
          <a:p>
            <a:pPr marL="0" indent="0">
              <a:buNone/>
            </a:pPr>
            <a:r>
              <a:rPr lang="cs-CZ" sz="2200" dirty="0"/>
              <a:t>Technologie přípravy pokrmů 2., Hana Sedláčková, Nakladatelství Fortuna </a:t>
            </a:r>
            <a:r>
              <a:rPr lang="cs-CZ" sz="2200" dirty="0" smtClean="0"/>
              <a:t>2002</a:t>
            </a:r>
          </a:p>
          <a:p>
            <a:pPr marL="0" indent="0">
              <a:buNone/>
            </a:pPr>
            <a:r>
              <a:rPr lang="cs-CZ" sz="2200" b="1" dirty="0" smtClean="0"/>
              <a:t>Obrázky</a:t>
            </a:r>
            <a:r>
              <a:rPr lang="cs-CZ" sz="2200" dirty="0" smtClean="0"/>
              <a:t>:</a:t>
            </a:r>
          </a:p>
          <a:p>
            <a:pPr marL="0" indent="0">
              <a:buNone/>
            </a:pPr>
            <a:r>
              <a:rPr lang="cs-CZ" dirty="0"/>
              <a:t>https://d15-a.sdn.szn.cz/d_15/c_img_E_I/lAYser.jpeg?fl=cro,0,0,1250,703%7Cres,1200,,</a:t>
            </a:r>
            <a:r>
              <a:rPr lang="cs-CZ" dirty="0" smtClean="0"/>
              <a:t>1%7Cwebp,75</a:t>
            </a:r>
          </a:p>
          <a:p>
            <a:pPr marL="0" indent="0">
              <a:buNone/>
            </a:pPr>
            <a:r>
              <a:rPr lang="cs-CZ" dirty="0"/>
              <a:t>http://www.milujivareni.cz/_sites/fit/upload/images/a32c48c4b0e7a927eb64c53f3c4f6f1c_9-4-brambor-hranolky-smazeni-shutterstock-143677396.jpg?ver=123456789</a:t>
            </a:r>
          </a:p>
        </p:txBody>
      </p:sp>
    </p:spTree>
    <p:extLst>
      <p:ext uri="{BB962C8B-B14F-4D97-AF65-F5344CB8AC3E}">
        <p14:creationId xmlns:p14="http://schemas.microsoft.com/office/powerpoint/2010/main" val="1124091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lnění">
  <a:themeElements>
    <a:clrScheme name="Vlnění">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Vlnění">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lnění">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428</TotalTime>
  <Words>410</Words>
  <Application>Microsoft Office PowerPoint</Application>
  <PresentationFormat>Předvádění na obrazovce (4:3)</PresentationFormat>
  <Paragraphs>51</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Vlnění</vt:lpstr>
      <vt:lpstr>Technologie přípravy pokrmů  Metody tepelných úprav metoda smažení Mgr. Kamila Kroupová </vt:lpstr>
      <vt:lpstr>Metoda smažení</vt:lpstr>
      <vt:lpstr>Úprava masa před obalováním </vt:lpstr>
      <vt:lpstr>Zásady při smažení</vt:lpstr>
      <vt:lpstr>Fritování </vt:lpstr>
      <vt:lpstr>Tuky vhodné ke smažení</vt:lpstr>
      <vt:lpstr>Kdy se tuky přepálí </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Technologie přípravy pokrmů</dc:title>
  <dc:creator>Mama</dc:creator>
  <cp:lastModifiedBy>Mama</cp:lastModifiedBy>
  <cp:revision>48</cp:revision>
  <dcterms:created xsi:type="dcterms:W3CDTF">2019-07-29T08:32:37Z</dcterms:created>
  <dcterms:modified xsi:type="dcterms:W3CDTF">2019-10-22T18:40:29Z</dcterms:modified>
</cp:coreProperties>
</file>