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11.10.2019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11.10.2019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11.10.2019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11.10.2019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11.10.2019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11.10.2019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11.10.2019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11.10.2019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11.10.2019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11.10.2019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D65D-AF93-4890-B8FF-F2C950EDF81C}" type="datetimeFigureOut">
              <a:rPr lang="cs-CZ" smtClean="0"/>
              <a:t>11.10.2019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A2D65D-AF93-4890-B8FF-F2C950EDF81C}" type="datetimeFigureOut">
              <a:rPr lang="cs-CZ" smtClean="0"/>
              <a:t>11.10.2019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1C4D6B4-AF6E-4E09-A9A7-18573435EF19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Tuoz_nWaGQ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hmM8-Tj8s" TargetMode="External"/><Relationship Id="rId2" Type="http://schemas.openxmlformats.org/officeDocument/2006/relationships/hyperlink" Target="https://www.youtube.com/watch?v=xN1sxWsu4o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K-YP7qAmvp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Technologie přípravy pokrmů</a:t>
            </a:r>
            <a:br>
              <a:rPr lang="cs-CZ" dirty="0" smtClean="0"/>
            </a:br>
            <a:r>
              <a:rPr lang="cs-CZ" sz="3800" dirty="0" smtClean="0"/>
              <a:t>Metody tepelných úprav</a:t>
            </a:r>
            <a:br>
              <a:rPr lang="cs-CZ" sz="3800" dirty="0" smtClean="0"/>
            </a:br>
            <a:r>
              <a:rPr lang="cs-CZ" sz="3800" dirty="0" smtClean="0"/>
              <a:t>metody ve </a:t>
            </a:r>
            <a:r>
              <a:rPr lang="cs-CZ" sz="3800" dirty="0"/>
              <a:t>vodě</a:t>
            </a:r>
            <a:br>
              <a:rPr lang="cs-CZ" sz="3800" dirty="0"/>
            </a:br>
            <a:r>
              <a:rPr lang="cs-CZ" sz="3800" dirty="0"/>
              <a:t>TPP Illková: </a:t>
            </a:r>
            <a:r>
              <a:rPr lang="cs-CZ" sz="3800" dirty="0" smtClean="0"/>
              <a:t>str.23</a:t>
            </a:r>
            <a:endParaRPr lang="cs-CZ" sz="3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Kamila Kroupová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0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71600" y="1700808"/>
            <a:ext cx="7632848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    Ochucení </a:t>
            </a:r>
            <a:r>
              <a:rPr lang="cs-CZ" b="1" dirty="0"/>
              <a:t>uvařené zeleniny</a:t>
            </a:r>
          </a:p>
          <a:p>
            <a:r>
              <a:rPr lang="cs-CZ" dirty="0"/>
              <a:t>Nejjednodušší způsob, jak dochutit zeleninu uvařenou v páře, je dochutit ji jen solí a </a:t>
            </a:r>
            <a:r>
              <a:rPr lang="cs-CZ" dirty="0" smtClean="0"/>
              <a:t>pepřem.</a:t>
            </a:r>
            <a:endParaRPr lang="cs-CZ" dirty="0"/>
          </a:p>
          <a:p>
            <a:r>
              <a:rPr lang="cs-CZ" dirty="0"/>
              <a:t>Zeleninu můžeme ochutit přidáním široké škály různých ingrediencí jako jsou například bylinky, aromatické ingredience, opečená semínka nebo ořechy, citrusové šťáva, ochucené oleje atd.</a:t>
            </a:r>
          </a:p>
          <a:p>
            <a:r>
              <a:rPr lang="cs-CZ" dirty="0"/>
              <a:t>Další možností, jak ochutit uvařenou </a:t>
            </a:r>
            <a:r>
              <a:rPr lang="cs-CZ" dirty="0" smtClean="0"/>
              <a:t>zeleninu </a:t>
            </a:r>
            <a:r>
              <a:rPr lang="cs-CZ" dirty="0"/>
              <a:t>je přidat libovolnou kyselou </a:t>
            </a:r>
            <a:r>
              <a:rPr lang="cs-CZ" dirty="0" smtClean="0"/>
              <a:t>zálivku.</a:t>
            </a:r>
          </a:p>
          <a:p>
            <a:endParaRPr lang="cs-CZ" dirty="0"/>
          </a:p>
          <a:p>
            <a:r>
              <a:rPr lang="cs-CZ" dirty="0" smtClean="0"/>
              <a:t>Videoukázka – Kulinářské umění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2333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6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476672"/>
            <a:ext cx="7704856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Zdroje:</a:t>
            </a:r>
          </a:p>
          <a:p>
            <a:pPr marL="0" indent="0">
              <a:buNone/>
            </a:pPr>
            <a:r>
              <a:rPr lang="cs-CZ" sz="1600" dirty="0" smtClean="0"/>
              <a:t>POHLREICH</a:t>
            </a:r>
            <a:r>
              <a:rPr lang="cs-CZ" sz="1600" dirty="0"/>
              <a:t>, Zdeněk. </a:t>
            </a:r>
            <a:r>
              <a:rPr lang="cs-CZ" sz="1600" i="1" dirty="0" err="1"/>
              <a:t>Kulinárium</a:t>
            </a:r>
            <a:r>
              <a:rPr lang="cs-CZ" sz="1600" dirty="0"/>
              <a:t>. Praha: </a:t>
            </a:r>
            <a:r>
              <a:rPr lang="cs-CZ" sz="1600" dirty="0" err="1"/>
              <a:t>Sevruga</a:t>
            </a:r>
            <a:r>
              <a:rPr lang="cs-CZ" sz="1600" dirty="0"/>
              <a:t>, 2017. ISBN 978-80-906893-0-5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Obrázky:</a:t>
            </a:r>
          </a:p>
          <a:p>
            <a:pPr marL="0" indent="0">
              <a:buNone/>
            </a:pPr>
            <a:r>
              <a:rPr lang="cs-CZ" sz="1600" dirty="0"/>
              <a:t>https://encrypted-tbn0.gstatic.com/images?q=tbn:ANd9GcS9ry3jnpwZ8kyXO-NCn4d3SRqX6tDSx5rxNBAfluYse94RlVoI1A</a:t>
            </a:r>
          </a:p>
          <a:p>
            <a:pPr marL="0" indent="0">
              <a:buNone/>
            </a:pPr>
            <a:r>
              <a:rPr lang="cs-CZ" sz="1600" dirty="0"/>
              <a:t>https://encrypted-tbn0.gstatic.com/images?q=tbn:ANd9GcRXQKaw4WqjmBqPV4kVZYCPD8JzhyDnGZjxWL6yVqjxmINELDsE</a:t>
            </a:r>
          </a:p>
          <a:p>
            <a:pPr marL="0" indent="0">
              <a:buNone/>
            </a:pPr>
            <a:r>
              <a:rPr lang="cs-CZ" sz="1600" dirty="0"/>
              <a:t>https://encrypted-tbn0.gstatic.com/images?q=tbn:ANd9GcTFmrypJMBFV3_Nov0Rr_Urnu7Z7Yd8XYaSSVm4Or1QZ2PiEyUzmQ</a:t>
            </a:r>
          </a:p>
          <a:p>
            <a:pPr marL="0" indent="0">
              <a:buNone/>
            </a:pPr>
            <a:r>
              <a:rPr lang="cs-CZ" sz="1600" dirty="0"/>
              <a:t>http://www.milujivareni.cz/_sites/fit/upload/images/d35913c9fa79834b7a066315c20bf6f9_10-7-0-vareni-v-pare-ryby-shutterstock-68995084.jpg?ver=123456789</a:t>
            </a:r>
          </a:p>
          <a:p>
            <a:pPr marL="0" indent="0">
              <a:buNone/>
            </a:pPr>
            <a:r>
              <a:rPr lang="cs-CZ" sz="1600" dirty="0"/>
              <a:t>https://encrypted-tbn0.gstatic.com/images?q=tbn:ANd9GcS0aiUFo9Nthi1naBegbEdhmLEGVpQMV593HE38VzZnxPpZIkfm</a:t>
            </a:r>
          </a:p>
          <a:p>
            <a:pPr marL="0" indent="0">
              <a:buNone/>
            </a:pPr>
            <a:r>
              <a:rPr lang="cs-CZ" sz="1600" dirty="0"/>
              <a:t>https://encrypted-tbn0.gstatic.com/images?q=tbn:ANd9GcRXQKaw4WqjmBqPV4kVZYCPD8JzhyDnGZjxWL6yVqjxmINELDsE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432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14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1988840"/>
            <a:ext cx="7408333" cy="3450696"/>
          </a:xfrm>
        </p:spPr>
        <p:txBody>
          <a:bodyPr/>
          <a:lstStyle/>
          <a:p>
            <a:r>
              <a:rPr lang="cs-CZ" dirty="0" smtClean="0"/>
              <a:t>Tepelná úprava potravin působením tekutiny při 100°C, popř. tlaku.</a:t>
            </a:r>
          </a:p>
          <a:p>
            <a:r>
              <a:rPr lang="cs-CZ" dirty="0" smtClean="0"/>
              <a:t>Metoda velmi stará a snadná.</a:t>
            </a:r>
          </a:p>
          <a:p>
            <a:r>
              <a:rPr lang="cs-CZ" dirty="0" smtClean="0"/>
              <a:t>Teplo se šíří v tekutině (vodě, vývaru, mléce) zahřívané na teplotu 100°C a pevné suroviny měknou.</a:t>
            </a:r>
          </a:p>
          <a:p>
            <a:r>
              <a:rPr lang="cs-CZ" dirty="0" smtClean="0"/>
              <a:t>Čím je větší surovina, tím delší čas potřebuje ke změknutí a déle se vaří.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2.Var</a:t>
            </a:r>
            <a:endParaRPr lang="cs-CZ" dirty="0"/>
          </a:p>
        </p:txBody>
      </p:sp>
      <p:pic>
        <p:nvPicPr>
          <p:cNvPr id="8194" name="Picture 2" descr="VÃ½sledek obrÃ¡zku pro vÃ½v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128"/>
            <a:ext cx="3646512" cy="204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7" y="1916832"/>
            <a:ext cx="7524824" cy="4209331"/>
          </a:xfrm>
        </p:spPr>
        <p:txBody>
          <a:bodyPr/>
          <a:lstStyle/>
          <a:p>
            <a:r>
              <a:rPr lang="cs-CZ" dirty="0" smtClean="0"/>
              <a:t>Pro vaření jsou vhodná všechna masa, zelenina, přílohy jako rýže, těstoviny, brambory.</a:t>
            </a:r>
          </a:p>
          <a:p>
            <a:r>
              <a:rPr lang="cs-CZ" dirty="0" smtClean="0"/>
              <a:t>Hovězí maso a drůbež poskytuje při vaření další produkt  - vývar, jenž je základem omáček a polévek.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68842"/>
            <a:ext cx="357088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8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Dbáme na to, aby tekutiny nebylo příliš mnoho, proto volíme nádobu správné velikosti.</a:t>
            </a:r>
          </a:p>
          <a:p>
            <a:r>
              <a:rPr lang="cs-CZ" dirty="0" smtClean="0"/>
              <a:t>Způsob využití varu záleží i na požadovaném výsledku</a:t>
            </a:r>
          </a:p>
          <a:p>
            <a:pPr marL="0" indent="0">
              <a:buNone/>
            </a:pPr>
            <a:r>
              <a:rPr lang="cs-CZ" dirty="0" smtClean="0"/>
              <a:t>( pokud tekutinu zahříváme postupně, dostaneme silný   vývar, pokud chceme šťavnaté maso, vkládáme do vroucí vody).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99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: </a:t>
            </a:r>
            <a:r>
              <a:rPr lang="cs-CZ" dirty="0" smtClean="0"/>
              <a:t>vaření různých pokrmů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54120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17570"/>
            <a:ext cx="304086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726807"/>
            <a:ext cx="3077817" cy="191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7441"/>
            <a:ext cx="2927822" cy="19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VÃ½sledek obrÃ¡zku pro vaÅenÃ­ ve vodÄ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7441"/>
            <a:ext cx="2605860" cy="195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2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9" y="2636912"/>
            <a:ext cx="7920880" cy="3489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smtClean="0"/>
              <a:t>    Tepelná </a:t>
            </a:r>
            <a:r>
              <a:rPr lang="cs-CZ" b="1" dirty="0"/>
              <a:t>úprava </a:t>
            </a:r>
            <a:r>
              <a:rPr lang="cs-CZ" b="1" dirty="0" smtClean="0"/>
              <a:t>potravin rychlým povařením a následným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prudkým zchlazením.</a:t>
            </a:r>
          </a:p>
          <a:p>
            <a:r>
              <a:rPr lang="cs-CZ" dirty="0" smtClean="0"/>
              <a:t>Zelenina si zachovává barvu, lze snadno oloupat pro další úpravy, např. rajčata, broskve. Úprava zachovává surovinám texturu, aroma a chuť.</a:t>
            </a:r>
          </a:p>
          <a:p>
            <a:r>
              <a:rPr lang="cs-CZ" dirty="0" smtClean="0"/>
              <a:t>Tekutina na blanšírování zeleniny by měla být osolená, v dostatečném množství.</a:t>
            </a:r>
          </a:p>
          <a:p>
            <a:r>
              <a:rPr lang="cs-CZ" dirty="0" smtClean="0"/>
              <a:t>Zchlazení je nutné provést v ledové vodě.</a:t>
            </a:r>
          </a:p>
          <a:p>
            <a:r>
              <a:rPr lang="cs-CZ" dirty="0" smtClean="0"/>
              <a:t>Maso se blanšíruje pro vysrážení bílkovin na povrchu – čistý vývar („</a:t>
            </a:r>
            <a:r>
              <a:rPr lang="cs-CZ" dirty="0" err="1" smtClean="0"/>
              <a:t>blanchir</a:t>
            </a:r>
            <a:r>
              <a:rPr lang="cs-CZ" dirty="0" smtClean="0"/>
              <a:t>“- čistit).</a:t>
            </a:r>
          </a:p>
          <a:p>
            <a:endParaRPr lang="cs-CZ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3.Blanšírování – rychlé povaření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9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Blanšírování zeleniny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6852"/>
            <a:ext cx="3623072" cy="271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VÃ½sledek obrÃ¡zku pro blanÅ¡Ã­rovÃ¡nÃ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4361924" cy="264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83568" y="551723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https://www.youtube.com/watch?v=hTuoz_nWaGQ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4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Změknutí zeleniny či ovoce na skus.</a:t>
            </a:r>
          </a:p>
          <a:p>
            <a:r>
              <a:rPr lang="cs-CZ" dirty="0" smtClean="0"/>
              <a:t>Snadné odblanění masa.</a:t>
            </a:r>
          </a:p>
          <a:p>
            <a:r>
              <a:rPr lang="cs-CZ" dirty="0" smtClean="0"/>
              <a:t>Zbavení aromatických surovin výrazného pachu (cibule, zelí).</a:t>
            </a:r>
          </a:p>
          <a:p>
            <a:r>
              <a:rPr lang="cs-CZ" dirty="0" smtClean="0"/>
              <a:t>Oloupání rajčat, ořechů, ovoce.</a:t>
            </a:r>
          </a:p>
          <a:p>
            <a:r>
              <a:rPr lang="cs-CZ" dirty="0" smtClean="0"/>
              <a:t>Příprava hub k mražení.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Blanšírování - příklady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Vaření v páře</a:t>
            </a:r>
          </a:p>
          <a:p>
            <a:r>
              <a:rPr lang="cs-CZ" dirty="0" smtClean="0"/>
              <a:t>2. Var</a:t>
            </a:r>
          </a:p>
          <a:p>
            <a:r>
              <a:rPr lang="cs-CZ" dirty="0" smtClean="0"/>
              <a:t>3. Blanšírovaní</a:t>
            </a:r>
          </a:p>
          <a:p>
            <a:r>
              <a:rPr lang="cs-CZ" dirty="0" smtClean="0"/>
              <a:t>4. Pozvolné vaření</a:t>
            </a:r>
          </a:p>
          <a:p>
            <a:r>
              <a:rPr lang="cs-CZ" dirty="0" smtClean="0"/>
              <a:t>5. Pošírování ve vodě</a:t>
            </a:r>
          </a:p>
          <a:p>
            <a:r>
              <a:rPr lang="cs-CZ" dirty="0" smtClean="0"/>
              <a:t>6. Sous-vide, vaření ve vakuu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ve vodě                                                                   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989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    Tepelná </a:t>
            </a:r>
            <a:r>
              <a:rPr lang="cs-CZ" b="1" dirty="0"/>
              <a:t>úprava </a:t>
            </a:r>
            <a:r>
              <a:rPr lang="cs-CZ" b="1" dirty="0" smtClean="0"/>
              <a:t>potravin při zhruba při 90°C.</a:t>
            </a:r>
          </a:p>
          <a:p>
            <a:r>
              <a:rPr lang="cs-CZ" dirty="0" smtClean="0"/>
              <a:t>Poskytuje možnost extrakce chutí v dlouhém čase.</a:t>
            </a:r>
          </a:p>
          <a:p>
            <a:r>
              <a:rPr lang="cs-CZ" dirty="0" smtClean="0"/>
              <a:t>Vhodná pro přípravu polévek a vývarů nebo vaření větších kusů masa.</a:t>
            </a:r>
          </a:p>
          <a:p>
            <a:pPr algn="just"/>
            <a:r>
              <a:rPr lang="cs-CZ" dirty="0"/>
              <a:t>Š</a:t>
            </a:r>
            <a:r>
              <a:rPr lang="cs-CZ" dirty="0" smtClean="0"/>
              <a:t>etrný způsob pro suroviny, kdy vaříme při teplotách 82-94°C ve vodě, vývaru či mléku.</a:t>
            </a:r>
          </a:p>
          <a:p>
            <a:pPr algn="just"/>
            <a:r>
              <a:rPr lang="cs-CZ" dirty="0" smtClean="0"/>
              <a:t>Maso je krásně měkké, zelenina drží svůj tvar.</a:t>
            </a:r>
          </a:p>
          <a:p>
            <a:pPr algn="just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4. Pozvolné vaření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252728"/>
          </a:xfrm>
        </p:spPr>
        <p:txBody>
          <a:bodyPr/>
          <a:lstStyle/>
          <a:p>
            <a:r>
              <a:rPr lang="cs-CZ" dirty="0" smtClean="0"/>
              <a:t>Příklady: pozvolné vaření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3967905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Vařené </a:t>
            </a:r>
            <a:r>
              <a:rPr lang="cs-CZ" dirty="0"/>
              <a:t>hovězí se zeleninou Pot au </a:t>
            </a:r>
            <a:r>
              <a:rPr lang="cs-CZ" dirty="0" err="1" smtClean="0"/>
              <a:t>feu</a:t>
            </a:r>
            <a:r>
              <a:rPr lang="cs-CZ" dirty="0" smtClean="0"/>
              <a:t> (čti </a:t>
            </a:r>
            <a:r>
              <a:rPr lang="cs-CZ" dirty="0" err="1" smtClean="0"/>
              <a:t>potofé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                   Kuře z jednoho hrnce </a:t>
            </a:r>
            <a:r>
              <a:rPr lang="cs-CZ" dirty="0"/>
              <a:t>Poule au pot</a:t>
            </a:r>
            <a:r>
              <a:rPr lang="cs-CZ" dirty="0" smtClean="0"/>
              <a:t>               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       (čti </a:t>
            </a:r>
            <a:r>
              <a:rPr lang="cs-CZ" dirty="0" err="1" smtClean="0"/>
              <a:t>pulopó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51" y="2420888"/>
            <a:ext cx="3008933" cy="272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www.zdenekpohlreich.cz/wp-content/uploads/2017/11/0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284" y="3068960"/>
            <a:ext cx="5425716" cy="31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90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    Tepelná </a:t>
            </a:r>
            <a:r>
              <a:rPr lang="cs-CZ" b="1" dirty="0"/>
              <a:t>úprava </a:t>
            </a:r>
            <a:r>
              <a:rPr lang="cs-CZ" b="1" dirty="0" smtClean="0"/>
              <a:t>potravin při 70-82°C</a:t>
            </a:r>
          </a:p>
          <a:p>
            <a:r>
              <a:rPr lang="cs-CZ" dirty="0" smtClean="0"/>
              <a:t>Velmi šetrná metoda s minimální ztrátou vitamínů, příprava je velmi rychlá, surovina nemění tvar.</a:t>
            </a:r>
          </a:p>
          <a:p>
            <a:r>
              <a:rPr lang="cs-CZ" dirty="0" smtClean="0"/>
              <a:t>Hodí se při různých dietách, redukčních i šetřících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endParaRPr lang="cs-CZ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5. Pošírování ve vodě</a:t>
            </a:r>
            <a:endParaRPr lang="cs-CZ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3809671" cy="25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465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Úprava masa s jemnou svalovou strukturou nebo křehkého ovoce a zeleniny (ryby, pravá svíčková, kuřecí prsa</a:t>
            </a:r>
          </a:p>
          <a:p>
            <a:r>
              <a:rPr lang="cs-CZ" dirty="0" smtClean="0"/>
              <a:t>Suroviny se vkládají do vývaru nebo vody s bylinkami, zeleninou, vínem, citrusy. Zahříváme postupně a pomalu. Pošírujeme i v mléce.</a:t>
            </a:r>
            <a:r>
              <a:rPr lang="cs-CZ" dirty="0">
                <a:hlinkClick r:id="rId2"/>
              </a:rPr>
              <a:t> https://</a:t>
            </a:r>
            <a:r>
              <a:rPr lang="cs-CZ" dirty="0" smtClean="0">
                <a:hlinkClick r:id="rId2"/>
              </a:rPr>
              <a:t>www.youtube.com/watch?v=xN1sxWsu4os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https://www.youtube.com/watch?v=LmhmM8-Tj8s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Příklady: pošírování ve vodě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811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45096" y="1052736"/>
            <a:ext cx="8136904" cy="4680520"/>
          </a:xfrm>
        </p:spPr>
        <p:txBody>
          <a:bodyPr/>
          <a:lstStyle/>
          <a:p>
            <a:r>
              <a:rPr lang="cs-CZ" b="1" dirty="0"/>
              <a:t>Tepelná úprava </a:t>
            </a:r>
            <a:r>
              <a:rPr lang="cs-CZ" b="1" dirty="0" smtClean="0"/>
              <a:t>potravin dlouhým ohřevem při nižší teplotě 55-60°C ve vakuovém obalu.</a:t>
            </a:r>
          </a:p>
          <a:p>
            <a:r>
              <a:rPr lang="cs-CZ" dirty="0" smtClean="0"/>
              <a:t>Délka vaření záleží na druhu potraviny, hmotnosti, tvaru.</a:t>
            </a:r>
          </a:p>
          <a:p>
            <a:r>
              <a:rPr lang="cs-CZ" dirty="0" smtClean="0"/>
              <a:t>Stejnoměrné pozvolné ohřívání uchovává texturu, barvu, aroma a šťávu, protože se ve vakuu neodpařuje. </a:t>
            </a:r>
          </a:p>
          <a:p>
            <a:r>
              <a:rPr lang="cs-CZ" dirty="0" smtClean="0"/>
              <a:t>Intenzivní aroma, nutričně výhodný postup.</a:t>
            </a:r>
          </a:p>
          <a:p>
            <a:r>
              <a:rPr lang="cs-CZ" dirty="0" smtClean="0"/>
              <a:t>Metoda vyžaduje technické vybavení.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/>
              <a:t>6. Sous-vide, vaření ve vakuu</a:t>
            </a:r>
            <a:r>
              <a:rPr lang="fr-FR" dirty="0"/>
              <a:t/>
            </a:r>
            <a:br>
              <a:rPr lang="fr-FR" dirty="0"/>
            </a:b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05064"/>
            <a:ext cx="4955704" cy="278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363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1397803"/>
            <a:ext cx="7408333" cy="3450696"/>
          </a:xfrm>
        </p:spPr>
        <p:txBody>
          <a:bodyPr/>
          <a:lstStyle/>
          <a:p>
            <a:r>
              <a:rPr lang="cs-CZ" dirty="0" smtClean="0"/>
              <a:t>Kuřecí prsa, ryby</a:t>
            </a:r>
          </a:p>
          <a:p>
            <a:r>
              <a:rPr lang="cs-CZ" dirty="0" smtClean="0"/>
              <a:t>Hovězí maso</a:t>
            </a:r>
          </a:p>
          <a:p>
            <a:r>
              <a:rPr lang="cs-CZ" dirty="0" smtClean="0"/>
              <a:t>Králík</a:t>
            </a:r>
          </a:p>
          <a:p>
            <a:r>
              <a:rPr lang="cs-CZ" dirty="0" smtClean="0"/>
              <a:t>Mléčná rýže</a:t>
            </a:r>
          </a:p>
          <a:p>
            <a:r>
              <a:rPr lang="cs-CZ" dirty="0">
                <a:hlinkClick r:id="rId2"/>
              </a:rPr>
              <a:t>https://www.youtube.com/watch?v=K-YP7qAmvpc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Příklady: </a:t>
            </a:r>
            <a:r>
              <a:rPr lang="cs-CZ" dirty="0" err="1" smtClean="0"/>
              <a:t>Sous</a:t>
            </a:r>
            <a:r>
              <a:rPr lang="cs-CZ" dirty="0" smtClean="0"/>
              <a:t>-vide</a:t>
            </a:r>
            <a:endParaRPr lang="cs-CZ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9" y="3897070"/>
            <a:ext cx="3809806" cy="253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59" y="4235099"/>
            <a:ext cx="3051423" cy="20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23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548680"/>
            <a:ext cx="7704856" cy="5904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Zdroje:</a:t>
            </a:r>
          </a:p>
          <a:p>
            <a:pPr marL="0" indent="0">
              <a:buNone/>
            </a:pPr>
            <a:r>
              <a:rPr lang="cs-CZ" sz="2200" dirty="0"/>
              <a:t>POHLREICH, Zdeněk. </a:t>
            </a:r>
            <a:r>
              <a:rPr lang="cs-CZ" sz="2200" i="1" dirty="0" err="1"/>
              <a:t>Kulinárium</a:t>
            </a:r>
            <a:r>
              <a:rPr lang="cs-CZ" sz="2200" dirty="0"/>
              <a:t>. Praha: </a:t>
            </a:r>
            <a:r>
              <a:rPr lang="cs-CZ" sz="2200" dirty="0" err="1"/>
              <a:t>Sevruga</a:t>
            </a:r>
            <a:r>
              <a:rPr lang="cs-CZ" sz="2200" dirty="0"/>
              <a:t>, 2017. ISBN 978-80-906893-0-5</a:t>
            </a:r>
            <a:r>
              <a:rPr lang="cs-CZ" sz="2200" dirty="0" smtClean="0"/>
              <a:t>.</a:t>
            </a:r>
          </a:p>
          <a:p>
            <a:pPr marL="0" indent="0">
              <a:buNone/>
            </a:pPr>
            <a:r>
              <a:rPr lang="cs-CZ" sz="2200" dirty="0" smtClean="0"/>
              <a:t>Obrázky:</a:t>
            </a:r>
            <a:endParaRPr lang="cs-CZ" sz="2200" dirty="0"/>
          </a:p>
          <a:p>
            <a:pPr marL="0" indent="0">
              <a:buNone/>
            </a:pPr>
            <a:r>
              <a:rPr lang="cs-CZ" sz="2200" dirty="0"/>
              <a:t>https://encrypted-tbn0.gstatic.com/images?q=tbn:ANd9GcTQQpGYjT5ObsuGWsrIjCH4sfM3nAW5_8GCTk21S0hoXCNfW3cKbA</a:t>
            </a:r>
          </a:p>
          <a:p>
            <a:pPr marL="0" indent="0">
              <a:buNone/>
            </a:pPr>
            <a:r>
              <a:rPr lang="cs-CZ" sz="2200" dirty="0"/>
              <a:t>https://encrypted-tbn0.gstatic.com/images?q=tbn:ANd9GcQEpe6ecZdC8U_nTO-bCjFm0d2AF14mvgYOEnbqC1E6tI1FpMLX</a:t>
            </a:r>
          </a:p>
          <a:p>
            <a:pPr marL="0" indent="0">
              <a:buNone/>
            </a:pPr>
            <a:r>
              <a:rPr lang="cs-CZ" sz="2200" dirty="0"/>
              <a:t>http://www.moxy.cz/wp-content/uploads/2019/04/jak-usetrit-pri-vareni-800x500.jpg</a:t>
            </a:r>
          </a:p>
          <a:p>
            <a:pPr marL="0" indent="0">
              <a:buNone/>
            </a:pPr>
            <a:r>
              <a:rPr lang="cs-CZ" sz="2200" dirty="0"/>
              <a:t>https://upload.wikimedia.org/wikipedia/commons/f/f8/Bramborov%C3%A9_%C5%A1pal%C3%ADky_-_odlepen%C3%AD_p%C5%99i_va%C5%99en%C3%AD_ve_vod%C4%9B_13.jpg</a:t>
            </a:r>
          </a:p>
          <a:p>
            <a:pPr marL="0" indent="0">
              <a:buNone/>
            </a:pPr>
            <a:r>
              <a:rPr lang="cs-CZ" sz="2200" dirty="0"/>
              <a:t>https://encrypted-tbn0.gstatic.com/images?q=tbn:ANd9GcT_WcwErcxMAQckRn5Vt5y8isfYsllAe9l7t8bJUoCjKRsCQVyg</a:t>
            </a:r>
          </a:p>
          <a:p>
            <a:pPr marL="0" indent="0">
              <a:buNone/>
            </a:pPr>
            <a:r>
              <a:rPr lang="cs-CZ" sz="2200" dirty="0"/>
              <a:t>https://upload.wikimedia.org/wikipedia/commons/f/ff/Blanching.jpg</a:t>
            </a:r>
          </a:p>
          <a:p>
            <a:pPr marL="0" indent="0">
              <a:buNone/>
            </a:pPr>
            <a:r>
              <a:rPr lang="cs-CZ" sz="2200" dirty="0"/>
              <a:t>https://c1.primacdn.cz/sites/default/files/image_crops/image_620/0/2387509_kulinarni-slovnik-4_image_620.jpg</a:t>
            </a:r>
          </a:p>
          <a:p>
            <a:pPr marL="0" indent="0">
              <a:buNone/>
            </a:pPr>
            <a:r>
              <a:rPr lang="cs-CZ" sz="2200" dirty="0"/>
              <a:t>https://c1.primacdn.cz/sites/default/files/image_crops/image_620/b/2394951_varene-hovezi-se-zeleninou-pot-au-feu-2_image_620.jpg</a:t>
            </a:r>
          </a:p>
          <a:p>
            <a:pPr marL="0" indent="0">
              <a:buNone/>
            </a:pPr>
            <a:r>
              <a:rPr lang="cs-CZ" sz="2200" dirty="0"/>
              <a:t>https://encrypted-tbn0.gstatic.com/images?q=tbn:ANd9GcQ4B6yr3ky5qL9Dg3Tq6vnIg7lWZRJK_xa4WqqSG3gPgaYL2GE9</a:t>
            </a:r>
          </a:p>
          <a:p>
            <a:pPr marL="0" indent="0">
              <a:buNone/>
            </a:pPr>
            <a:r>
              <a:rPr lang="cs-CZ" sz="2200" dirty="0"/>
              <a:t>https://encrypted-tbn0.gstatic.com/images?q=tbn:ANd9GcTK8KAlrrwte7iz9I3uTfpPYhCAVaAcrCK4IAISueQBTPL0OJBt</a:t>
            </a:r>
          </a:p>
          <a:p>
            <a:pPr marL="0" indent="0">
              <a:buNone/>
            </a:pPr>
            <a:r>
              <a:rPr lang="cs-CZ" sz="2200" dirty="0"/>
              <a:t>https://encrypted-tbn0.gstatic.com/images?q=tbn:ANd9GcSEmbmT4pgTpJcL2FEreOclooNT-IPTNYDbgCEjYDBspxMv-r_Q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0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Tepelná úprava potravin působením páry při 100°C</a:t>
            </a:r>
            <a:r>
              <a:rPr lang="cs-CZ" dirty="0" smtClean="0"/>
              <a:t>.</a:t>
            </a:r>
          </a:p>
          <a:p>
            <a:r>
              <a:rPr lang="cs-CZ" dirty="0" smtClean="0"/>
              <a:t>Zahříváním vody na 100°C vzniká pára. V uzavřené nádobě předá své teplo surovině.</a:t>
            </a:r>
          </a:p>
          <a:p>
            <a:r>
              <a:rPr lang="cs-CZ" dirty="0"/>
              <a:t>Přirozená a jednoduchá </a:t>
            </a:r>
            <a:r>
              <a:rPr lang="cs-CZ" dirty="0" smtClean="0"/>
              <a:t>technika.</a:t>
            </a:r>
            <a:endParaRPr lang="cs-CZ" dirty="0"/>
          </a:p>
          <a:p>
            <a:r>
              <a:rPr lang="cs-CZ" dirty="0" smtClean="0"/>
              <a:t>Vaření touto metodou je rychlé a šetrné.</a:t>
            </a:r>
          </a:p>
          <a:p>
            <a:r>
              <a:rPr lang="cs-CZ" dirty="0" smtClean="0"/>
              <a:t>Nízká ztrátovost a nízká energetická  hodnota pokrmu.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Vaření v páře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5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vaÅenÃ­ v pÃ¡Å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9" y="1631539"/>
            <a:ext cx="3223778" cy="274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vaÅenÃ­ v pÃ¡Å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21" y="1631539"/>
            <a:ext cx="4478151" cy="274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Ã½sledek obrÃ¡zku pro vaÅenÃ­ v pÃ¡Å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21" y="4573488"/>
            <a:ext cx="4478151" cy="193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VÃ½sledek obrÃ¡zku pro ryba vaÅenÃ­ v pÃ¡Å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8" name="Picture 10" descr="VÃ½sledek obrÃ¡zku pro ryba vaÅenÃ­ v pÃ¡Å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81128"/>
            <a:ext cx="3177522" cy="193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7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1916832"/>
            <a:ext cx="7668840" cy="4209331"/>
          </a:xfrm>
        </p:spPr>
        <p:txBody>
          <a:bodyPr>
            <a:normAutofit/>
          </a:bodyPr>
          <a:lstStyle/>
          <a:p>
            <a:r>
              <a:rPr lang="cs-CZ" dirty="0" smtClean="0"/>
              <a:t>Jedná se o přípravu s minimem tuku (který bývá ovšem nositelem chuti) - tzv. </a:t>
            </a:r>
            <a:r>
              <a:rPr lang="cs-CZ" dirty="0"/>
              <a:t>n</a:t>
            </a:r>
            <a:r>
              <a:rPr lang="cs-CZ" dirty="0" smtClean="0"/>
              <a:t>emocniční úprava.</a:t>
            </a:r>
          </a:p>
          <a:p>
            <a:r>
              <a:rPr lang="cs-CZ" dirty="0" smtClean="0"/>
              <a:t>Jde o nejzdravější způsob úpravy jídel, ideální při dietologických obtížích nebo redukci váhy.</a:t>
            </a:r>
          </a:p>
          <a:p>
            <a:r>
              <a:rPr lang="cs-CZ" dirty="0" smtClean="0"/>
              <a:t>Pro tuto úpravu se ideálně hodí ryby, jemnější masa jako kuře nebo telecí, zelenina.</a:t>
            </a:r>
          </a:p>
          <a:p>
            <a:r>
              <a:rPr lang="cs-CZ" dirty="0" smtClean="0"/>
              <a:t>Metoda zachovává až o 50% více vitamínů a  minerálních látek, barvu a tvar suroviny.</a:t>
            </a:r>
          </a:p>
          <a:p>
            <a:r>
              <a:rPr lang="cs-CZ" dirty="0" smtClean="0"/>
              <a:t>Zeleninu zbavuje nežádoucího dusíku, který se vypařuje</a:t>
            </a:r>
          </a:p>
          <a:p>
            <a:pPr marL="0" indent="0">
              <a:buNone/>
            </a:pPr>
            <a:r>
              <a:rPr lang="cs-CZ" dirty="0" smtClean="0"/>
              <a:t>    (vhodné pro dětské příkrmy).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Vaření v páře</a:t>
            </a:r>
          </a:p>
        </p:txBody>
      </p:sp>
    </p:spTree>
    <p:extLst>
      <p:ext uri="{BB962C8B-B14F-4D97-AF65-F5344CB8AC3E}">
        <p14:creationId xmlns:p14="http://schemas.microsoft.com/office/powerpoint/2010/main" val="3882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Suroviny je důležité vložit do pařáku tak, aby se nedotýkaly hladiny, příliš se nepřekrývaly.</a:t>
            </a:r>
          </a:p>
          <a:p>
            <a:r>
              <a:rPr lang="cs-CZ" dirty="0" smtClean="0"/>
              <a:t>Pařák je nutné zakrýt pokličkou, aby pára neutíkala a délka přípravy se zbytečně neprodlužovala.</a:t>
            </a:r>
          </a:p>
          <a:p>
            <a:r>
              <a:rPr lang="cs-CZ" dirty="0" smtClean="0"/>
              <a:t>Pro </a:t>
            </a:r>
            <a:r>
              <a:rPr lang="cs-CZ" dirty="0"/>
              <a:t>zlepšení aroma j</a:t>
            </a:r>
            <a:r>
              <a:rPr lang="cs-CZ" dirty="0" smtClean="0"/>
              <a:t>e možné přidat do vody bylinky.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Vaření v páře</a:t>
            </a:r>
          </a:p>
        </p:txBody>
      </p:sp>
      <p:pic>
        <p:nvPicPr>
          <p:cNvPr id="4" name="Picture 2" descr="VÃ½sledek obrÃ¡zku pro vaÅenÃ­ zeleniny v pÃ¡Å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941168"/>
            <a:ext cx="500706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1844824"/>
            <a:ext cx="7560839" cy="4536504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b="1" dirty="0" smtClean="0"/>
              <a:t>Příprava </a:t>
            </a:r>
            <a:r>
              <a:rPr lang="cs-CZ" b="1" dirty="0"/>
              <a:t>zeleniny na vaření v páře</a:t>
            </a:r>
          </a:p>
          <a:p>
            <a:r>
              <a:rPr lang="cs-CZ" dirty="0"/>
              <a:t>Téměř všechny druhy zeleniny mohou být vařeny v </a:t>
            </a:r>
            <a:r>
              <a:rPr lang="cs-CZ" dirty="0" smtClean="0"/>
              <a:t>páře.</a:t>
            </a:r>
            <a:endParaRPr lang="cs-CZ" dirty="0"/>
          </a:p>
          <a:p>
            <a:r>
              <a:rPr lang="cs-CZ" dirty="0"/>
              <a:t>Vaření v páře nepřidá zelenině další chuť, protože při něm nedochází ke zkaramelizování přirozených </a:t>
            </a:r>
            <a:r>
              <a:rPr lang="cs-CZ" dirty="0" smtClean="0"/>
              <a:t>cukrů.</a:t>
            </a:r>
            <a:endParaRPr lang="cs-CZ" dirty="0"/>
          </a:p>
          <a:p>
            <a:r>
              <a:rPr lang="cs-CZ" dirty="0"/>
              <a:t>Abychom dosáhli rychlejšího a rovnoměrného uvaření, měli bychom zeleninu nakrájet na rovnoměrně velké </a:t>
            </a:r>
            <a:r>
              <a:rPr lang="cs-CZ" dirty="0" smtClean="0"/>
              <a:t>kusy.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Příklady : vaření </a:t>
            </a:r>
            <a:r>
              <a:rPr lang="cs-CZ" dirty="0"/>
              <a:t>zeleniny v páře</a:t>
            </a:r>
          </a:p>
        </p:txBody>
      </p:sp>
    </p:spTree>
    <p:extLst>
      <p:ext uri="{BB962C8B-B14F-4D97-AF65-F5344CB8AC3E}">
        <p14:creationId xmlns:p14="http://schemas.microsoft.com/office/powerpoint/2010/main" val="16953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27584" y="1988840"/>
            <a:ext cx="756084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    Vaření </a:t>
            </a:r>
            <a:r>
              <a:rPr lang="cs-CZ" b="1" dirty="0"/>
              <a:t>zeleniny v páře</a:t>
            </a:r>
          </a:p>
          <a:p>
            <a:r>
              <a:rPr lang="cs-CZ" dirty="0"/>
              <a:t>Při vaření v páře z zelenině zůstane většina nutričních hodnot a zároveň si zachová svůj tvar a přirozenou svěží </a:t>
            </a:r>
            <a:r>
              <a:rPr lang="cs-CZ" dirty="0" smtClean="0"/>
              <a:t>barvu.</a:t>
            </a:r>
            <a:endParaRPr lang="cs-CZ" dirty="0"/>
          </a:p>
          <a:p>
            <a:r>
              <a:rPr lang="cs-CZ" dirty="0"/>
              <a:t>Když pro vaření v páře použijeme ochucenou tekutinu, musíme počítat s tím, že na zeleninu se přenese jen malé množství její </a:t>
            </a:r>
            <a:r>
              <a:rPr lang="cs-CZ" dirty="0" smtClean="0"/>
              <a:t>chuti.</a:t>
            </a:r>
            <a:endParaRPr lang="cs-CZ" dirty="0"/>
          </a:p>
          <a:p>
            <a:r>
              <a:rPr lang="cs-CZ" dirty="0"/>
              <a:t>Zelenou zeleninu je lepší vařit rychleji v intenzivnější páře, abychom zachovali co nejvíce její přirozené </a:t>
            </a:r>
            <a:r>
              <a:rPr lang="cs-CZ" dirty="0" smtClean="0"/>
              <a:t>barvy.</a:t>
            </a:r>
            <a:endParaRPr lang="cs-CZ" dirty="0"/>
          </a:p>
        </p:txBody>
      </p:sp>
      <p:pic>
        <p:nvPicPr>
          <p:cNvPr id="4100" name="Picture 4" descr="VÃ½sledek obrÃ¡zku pro vaÅenÃ­ zeleniny v pÃ¡Å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2968519" cy="182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2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764704"/>
            <a:ext cx="7200800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    Délka </a:t>
            </a:r>
            <a:r>
              <a:rPr lang="cs-CZ" b="1" dirty="0"/>
              <a:t>vaření v páře</a:t>
            </a:r>
          </a:p>
          <a:p>
            <a:r>
              <a:rPr lang="cs-CZ" dirty="0"/>
              <a:t>Zelenina uvařená v páře by si měla zachovat svůj tvar a barvu a měla by být uvařená rovnoměrně a do </a:t>
            </a:r>
            <a:r>
              <a:rPr lang="cs-CZ" dirty="0" smtClean="0"/>
              <a:t>měkka.</a:t>
            </a:r>
            <a:endParaRPr lang="cs-CZ" dirty="0"/>
          </a:p>
          <a:p>
            <a:r>
              <a:rPr lang="cs-CZ" dirty="0"/>
              <a:t>Délka vaření v páře záleží na intenzitě a teplotě páry a na velikosti a tvrdosti vařené </a:t>
            </a:r>
            <a:r>
              <a:rPr lang="cs-CZ" dirty="0" smtClean="0"/>
              <a:t>zeleniny.</a:t>
            </a:r>
            <a:endParaRPr lang="cs-CZ" dirty="0"/>
          </a:p>
          <a:p>
            <a:r>
              <a:rPr lang="cs-CZ" dirty="0"/>
              <a:t>Když nůž zapíchneme do zeleniny a ta sklouzne z jeho špičky, je uvařená do měkka a připravená k </a:t>
            </a:r>
            <a:r>
              <a:rPr lang="cs-CZ" dirty="0" smtClean="0"/>
              <a:t>servírování.</a:t>
            </a:r>
          </a:p>
          <a:p>
            <a:pPr marL="0" indent="0">
              <a:buNone/>
            </a:pPr>
            <a:r>
              <a:rPr lang="cs-CZ" b="1" dirty="0" smtClean="0"/>
              <a:t>    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09646"/>
            <a:ext cx="3960440" cy="263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6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311</TotalTime>
  <Words>1012</Words>
  <Application>Microsoft Office PowerPoint</Application>
  <PresentationFormat>Předvádění na obrazovce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Vlnění</vt:lpstr>
      <vt:lpstr>Technologie přípravy pokrmů Metody tepelných úprav metody ve vodě TPP Illková: str.23</vt:lpstr>
      <vt:lpstr>Metody ve vodě                                                                           </vt:lpstr>
      <vt:lpstr>1. Vaření v páře</vt:lpstr>
      <vt:lpstr>Prezentace aplikace PowerPoint</vt:lpstr>
      <vt:lpstr>Vaření v páře</vt:lpstr>
      <vt:lpstr>Vaření v páře</vt:lpstr>
      <vt:lpstr>Příklady : vaření zeleniny v páře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2.Var</vt:lpstr>
      <vt:lpstr>Var</vt:lpstr>
      <vt:lpstr>Var</vt:lpstr>
      <vt:lpstr>Příklady : vaření různých pokrmů</vt:lpstr>
      <vt:lpstr>3.Blanšírování – rychlé povaření</vt:lpstr>
      <vt:lpstr>Blanšírování zeleniny</vt:lpstr>
      <vt:lpstr>Blanšírování - příklady</vt:lpstr>
      <vt:lpstr>4. Pozvolné vaření</vt:lpstr>
      <vt:lpstr>Příklady: pozvolné vaření</vt:lpstr>
      <vt:lpstr>5. Pošírování ve vodě</vt:lpstr>
      <vt:lpstr>Příklady: pošírování ve vodě</vt:lpstr>
      <vt:lpstr>6. Sous-vide, vaření ve vakuu </vt:lpstr>
      <vt:lpstr>Příklady: Sous-vide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přípravy pokrmů</dc:title>
  <dc:creator>Mama</dc:creator>
  <cp:lastModifiedBy>Mama</cp:lastModifiedBy>
  <cp:revision>33</cp:revision>
  <dcterms:created xsi:type="dcterms:W3CDTF">2019-07-29T08:32:37Z</dcterms:created>
  <dcterms:modified xsi:type="dcterms:W3CDTF">2019-10-11T18:36:16Z</dcterms:modified>
</cp:coreProperties>
</file>