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5143500" cx="9144000"/>
  <p:notesSz cx="6858000" cy="9144000"/>
  <p:embeddedFontLst>
    <p:embeddedFont>
      <p:font typeface="Roboto"/>
      <p:regular r:id="rId48"/>
      <p:bold r:id="rId49"/>
      <p:italic r:id="rId50"/>
      <p:boldItalic r:id="rId51"/>
    </p:embeddedFont>
    <p:embeddedFont>
      <p:font typeface="Gill Sans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regular.fntdata"/><Relationship Id="rId47" Type="http://schemas.openxmlformats.org/officeDocument/2006/relationships/slide" Target="slides/slide42.xml"/><Relationship Id="rId49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GillSans-bold.fntdata"/><Relationship Id="rId52" Type="http://schemas.openxmlformats.org/officeDocument/2006/relationships/font" Target="fonts/GillSan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0ac1c1cdd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0ac1c1cdd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0ac1c1cdd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0ac1c1cdd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0ac1c1cdd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0ac1c1cdd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0ac1c1cdd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0ac1c1cdd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0ac1c1cdd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0ac1c1cdd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0ac1c1cdd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0ac1c1cdd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0ac1c1cdd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0ac1c1cdd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0ac1c1cdd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0ac1c1cdd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0ac1c1cdd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0ac1c1cdd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0ac1c1cdd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0ac1c1cdd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5d46218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5d46218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0ac1c1cdd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0ac1c1cdd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0ac1c1cdd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0ac1c1cdd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ac1c1cdd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0ac1c1cdd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0ac1c1cdd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0ac1c1cdd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ac1c1cdd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0ac1c1cdd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ac1c1cdd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0ac1c1cdd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0ac1c1cdd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0ac1c1cdd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0ac1c1cdd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0ac1c1cdd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0ac1c1cdd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0ac1c1cdd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0ac1c1cdd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0ac1c1cdd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d46218e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5d46218e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0ac1c1cdd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0ac1c1cdd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0ac1c1cdd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0ac1c1cdd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0ac1c1cdd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0ac1c1cdd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0ac1c1cdd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0ac1c1cdd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0ac1c1cdd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0ac1c1cdd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0ac1c1cdd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0ac1c1cdd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0ac1c1cdd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0ac1c1cdd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5d46218e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5d46218e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5d46218e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5d46218e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5d46218e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5d46218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ac1c1cdd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ac1c1cdd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5d46218e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5d46218e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5d46218e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5d46218e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0ac1c1cdd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0ac1c1cdd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0ac1c1cdd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0ac1c1cdd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ac1c1cdd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ac1c1cdd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ac1c1cd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0ac1c1cd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0ac1c1cdd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0ac1c1cdd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0ac1c1cdd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0ac1c1cdd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researchgate.net/Theoretical-components-of-Stices-dual-pathway-model-of-eating-disorders-11_fig1_315931767" TargetMode="External"/><Relationship Id="rId4" Type="http://schemas.openxmlformats.org/officeDocument/2006/relationships/hyperlink" Target="https://www.researchgate.net/Theoretical-components-of-Stices-dual-pathway-model-of-eating-disorders-11_fig1_315931767" TargetMode="External"/><Relationship Id="rId5" Type="http://schemas.openxmlformats.org/officeDocument/2006/relationships/hyperlink" Target="http://www.szu.cz/uploads/documents/czzp/edice/plne_znani/Mentalni_20anorexie.pdf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5A6BD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Modely poruch příjmu potravy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Terézia Knejzlíková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5144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Výkyvy nálady 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omezení sociálních kontaktů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narušeno je soustředění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Osobnostní rysy narcismu a perfekcionismu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pacienti popírají závažnost příznaků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tendence lhát a manipulovat s okolím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0" marL="306000" rtl="0" algn="l">
              <a:lnSpc>
                <a:spcPct val="6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nízké sebevědomí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výkonové zaměření - být nejlepší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0" marL="306000" rtl="0" algn="l">
              <a:lnSpc>
                <a:spcPct val="6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zvýšená úzkostnost, vnitřní nejistota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025" y="486050"/>
            <a:ext cx="2923475" cy="417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Tělesná hmotnost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15% pod předpokládanou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či </a:t>
            </a:r>
            <a:r>
              <a:rPr lang="c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BMI pod 17,5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96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Snižování hmotnosti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restrikcí stravy</a:t>
            </a: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(restriktivní typ)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zvracení či užívání laxativ, diuretik, anorektik (purgativní typ)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96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844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2700" y="578399"/>
            <a:ext cx="2739600" cy="39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2260" lvl="0" marL="304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Endokrinní porucha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amenorhea</a:t>
            </a: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(vyjma užívání HAK) – chybění 3 po sobně jdoucích menstruací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primární amenorhea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sekundární amenorhea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ztráta sex. zájmu a potence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opoždění či zastavení vývoje sekundárních pohlavních znaků u prepubertálních pac. 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změny hladin sérových hormonů 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↑ kortisol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sekundární  hypotyreóza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0576" lvl="0" marL="304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Celoživotní prevalence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0,5-2,2% u žen 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0,3% u mužů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2222" lvl="1" marL="628650" rtl="0" algn="l">
              <a:lnSpc>
                <a:spcPct val="70000"/>
              </a:lnSpc>
              <a:spcBef>
                <a:spcPts val="780"/>
              </a:spcBef>
              <a:spcAft>
                <a:spcPts val="0"/>
              </a:spcAft>
              <a:buClr>
                <a:srgbClr val="A5644E"/>
              </a:buClr>
              <a:buSzPts val="828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0" marL="304800" rtl="0" algn="l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Mnoho případů klinicky nerozpoznáno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odhaduje se, že praktickými lékaři je odhaleno jen 45% pacientů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2222" lvl="1" marL="628650" rtl="0" algn="l">
              <a:lnSpc>
                <a:spcPct val="70000"/>
              </a:lnSpc>
              <a:spcBef>
                <a:spcPts val="780"/>
              </a:spcBef>
              <a:spcAft>
                <a:spcPts val="0"/>
              </a:spcAft>
              <a:buClr>
                <a:srgbClr val="A5644E"/>
              </a:buClr>
              <a:buSzPts val="828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0" marL="304800" rtl="0" algn="l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Vývoj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rozvoj mezi 12-15 lety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hosp. nejčastěji mezi 15 a 19 lety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někdy hosp. již od 9 let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5523" lvl="0" marL="3048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Opakované vystavení nepříznivým životním událostem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typická rodinná konstelace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7335" lvl="2" marL="8985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dominantní a hyperprotektivní matka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7335" lvl="2" marL="8985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emočně vzdálený a pasivní otec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vleklé problémy v rodině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tlak na výkon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rivalita se sourozencem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4592" lvl="0" marL="30480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A5644E"/>
              </a:buClr>
              <a:buSzPts val="2208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0" marL="304800" rtl="0" algn="l">
              <a:lnSpc>
                <a:spcPct val="60000"/>
              </a:lnSpc>
              <a:spcBef>
                <a:spcPts val="108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Průběh variabilní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epizoda s úzdravou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861" lvl="2" marL="898525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úplná remise 19%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epizody opakující se mnoho let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861" lvl="2" marL="898525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parciální remise až 60%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dlouhodobý chronifikovaný průběh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861" lvl="2" marL="898525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nepříznivý invalidizující průběh 21%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959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0" marL="304800" rtl="0" algn="l">
              <a:lnSpc>
                <a:spcPct val="60000"/>
              </a:lnSpc>
              <a:spcBef>
                <a:spcPts val="108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Mortalita 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&gt; 10% (maligní arytmie, dokonané </a:t>
            </a: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suicidium</a:t>
            </a: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160" lvl="0" marL="30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Komorbidity</a:t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1328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23" lvl="0" marL="3048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Depresivní syndrom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sekundární příznak podvýživy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328" lvl="0" marL="30480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23" lvl="0" marL="3048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Úzkostné poruchy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328" lvl="0" marL="30480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23" lvl="0" marL="3048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Obsedantně kompulzivní porucha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vtíravé a ovládavé myšlenky na udržení podváhy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nutkání cvičit s excesivním cvičením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Zdravotní komplikace MA</a:t>
            </a:r>
            <a:endParaRPr/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9748" lvl="0" marL="304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5644E"/>
              </a:buClr>
              <a:buSzPts val="55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0" marL="304800" rtl="0" algn="l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Nepřítomnost pocitů (interoceptivní senzitivita je snížená)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sytosti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neschopnost rozlišit dávku potravy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hladu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pocitů únavy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snížená citlivost k bolestivým podnětům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748" lvl="1" marL="62865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A5644E"/>
              </a:buClr>
              <a:buSzPts val="552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0" marL="304800" rtl="0" algn="l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Korová atrofie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porucha kognitivních funkcí („nutriční encefalopatie“) s emoční labilitou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4696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644E"/>
              </a:buClr>
              <a:buSzPts val="1104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23" lvl="0" marL="3048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Kardiovaskulární systém I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bradykardie při vagové hyperaktivitě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snížená odpověď na fyzickou zátěž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snížená hmotnost myokardu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1" marL="6286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riziko maligní arytmie či akutního srdečního selhání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7335" lvl="2" marL="898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zvl. u purgativního typu MA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190" lvl="3" marL="1241425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riziko minerálové dysbalance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7335" lvl="2" marL="898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příčina 1/3 úmrtí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9786" lvl="0" marL="30480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GIT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6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hypomotilita se zpomalením pasáže GIT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176" lvl="2" marL="898525" rtl="0" algn="l">
              <a:lnSpc>
                <a:spcPct val="6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zpomalené vyprazdňování žaludku (pocit tíže)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176" lvl="2" marL="898525" rtl="0" algn="l">
              <a:lnSpc>
                <a:spcPct val="6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zácpa a nadýmání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176" lvl="2" marL="898525" rtl="0" algn="l">
              <a:lnSpc>
                <a:spcPct val="6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 úpravě motility dochází do 2 týdnů od navýšení  příjmu potravy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6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zbytnění slinných žláz ze zvracení či hladu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6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eroze zubů ze zvracení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176" lvl="2" marL="898525" rtl="0" algn="l">
              <a:lnSpc>
                <a:spcPct val="6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ztráta skloviny a dentinu na povrchu zubů – umocněné čištěním zubů po zvracení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dk1"/>
                </a:solidFill>
              </a:rPr>
              <a:t>Models of eating disorders: A theoretical investigation of abnormal eating patterns and body image disturbance - Scientific Figure on ResearchGate. Available from:</a:t>
            </a:r>
            <a:r>
              <a:rPr lang="cs" sz="11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cs" sz="1100" u="sng">
                <a:solidFill>
                  <a:schemeClr val="hlink"/>
                </a:solidFill>
                <a:hlinkClick r:id="rId4"/>
              </a:rPr>
              <a:t>https://www.researchgate.net/Theoretical-components-of-Stices-dual-pathway-model-of-eating-disorders-11_fig1_315931767</a:t>
            </a:r>
            <a:r>
              <a:rPr lang="cs" sz="1100">
                <a:solidFill>
                  <a:schemeClr val="dk1"/>
                </a:solidFill>
              </a:rPr>
              <a:t> [accessed 8 Nov, 2018]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http://www.szu.cz/uploads/documents/czzp/edice/plne_znani/Mentalni_20anorexie.pdf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Osteoporóza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neuroendokrinní útlum osteoblastogeneze a aktivace adipogeneze v kostní dřeni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↑ kortizolu přispívá k útlumu kostní novotvorby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nález u 50% pacientek na denzitometrii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léčba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spontánní úprava po navýšení hmotnosti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suplementace Ca a vit.D bez výraznějšího efektu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2260" lvl="0" marL="304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Mateřství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Perinatální komplikace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zvýšené riziko perinatální mortality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během těhotenství vyšší úzkostnost a deprese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častější poporodní deprese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vztahové problémy s novorozenci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Asistovaná reprodukce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1/3 až 1/2 klientek s PPP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716" lvl="3" marL="1241425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často klientky potíže s PPP nepřiznávají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716" lvl="3" marL="1241425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před zahájením by měla být vyléčena z PPP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716" lvl="3" marL="1241425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někdy neujasnění vztah k těhotenství – chtějí vyhovět partnerovi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0054" lvl="0" marL="30600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A5644E"/>
              </a:buClr>
              <a:buSzPts val="1196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Léčba malnutrice</a:t>
            </a:r>
            <a:endParaRPr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Realimentace zahajovaná 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50% denní dávky: prevence refeeding syndromu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Kombinovaná výživa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enterální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nasogastrická sonda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sipping: popíjení nutričních doplňků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snaha o p.o. příjem stravy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parenterální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systém „all in one“ (Kabiven) do centrální žíly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Refeeding syndrom</a:t>
            </a:r>
            <a:endParaRPr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311700" y="943675"/>
            <a:ext cx="8520600" cy="3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7960" lvl="0" marL="30480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0" marL="30480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Vzniká rychlou realimentací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zvýšená sekrece inzulinu stimuluje vstup glukózy do buněk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Glukóza sebou táhne do buněk fosfáty, K a Mg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spotřeba fosfátů na tvorbu ATP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0" marL="30480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Nespecifické příznaky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zmatenost, agitovanost či únava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křeče, rhabdomyolýza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arytmie : riziko náhlé smrti, K-P selhání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0" marL="30480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Prevence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laboratorní kontroly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6544" lvl="2" marL="898525" rtl="0" algn="l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sérum, odpady minerálů v moči/24hod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786" lvl="1" marL="628650" rtl="0" algn="l">
              <a:lnSpc>
                <a:spcPct val="6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hradit P, K, Mg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6686" lvl="0" marL="3060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A5644E"/>
              </a:buClr>
              <a:buSzPts val="1564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Farmakoterapie</a:t>
            </a:r>
            <a:endParaRPr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8892" lvl="0" marL="304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Antidepresiva: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mirtazapin, trazodon, SSRI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terapie depresivních poruchu, OCD, úzkostných poruch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959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0" marL="304800" rtl="0" algn="l">
              <a:lnSpc>
                <a:spcPct val="7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Anxiolytika: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BZD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krátkodobě k překonání strachu z tloušťky, výčitek po jídle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959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0" marL="304800" rtl="0" algn="l">
              <a:lnSpc>
                <a:spcPct val="70000"/>
              </a:lnSpc>
              <a:spcBef>
                <a:spcPts val="108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Antipsychotika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Olanzapin: u závažnějších těžko ovlivnitelných případů s např. excesivním cvičením, masivní úzkostí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Sulpirid: při pocitech plnosti po jídle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160" lvl="0" marL="30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Diagnostické kritéria mentální bulimie podle MKN-10</a:t>
            </a:r>
            <a:endParaRPr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311700" y="1389575"/>
            <a:ext cx="8520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neustálé zabývání se jídlem, neodolatelná touha po jídle, záchvaty přejídání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kompenzatorní snaha o redukci váhy - zvracení, zneužívání laxativ, hladovky…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patologický strach z tloušťky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obvykle jejich váha nepřekračuje hranici podváhy nebo podvýživy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964" y="158469"/>
            <a:ext cx="6454076" cy="482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8892" lvl="0" marL="30480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Neustálé zabývání se jídlem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neodolatelná touha po jídle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epizody </a:t>
            </a:r>
            <a:r>
              <a:rPr lang="c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přejídání</a:t>
            </a: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velkých dávek jídla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959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0" marL="304800" rtl="0" algn="l">
              <a:lnSpc>
                <a:spcPct val="60000"/>
              </a:lnSpc>
              <a:spcBef>
                <a:spcPts val="108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Snaha potlačit „výkrmný“ účinek jídla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období hladovění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vyprovokované </a:t>
            </a:r>
            <a:r>
              <a:rPr lang="c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zvracení</a:t>
            </a: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laxativa, anorektika, diuretika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959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892" lvl="0" marL="304800" rtl="0" algn="l">
              <a:lnSpc>
                <a:spcPct val="60000"/>
              </a:lnSpc>
              <a:spcBef>
                <a:spcPts val="108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Chorobný strach z tloušťky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2865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váhový práh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0576" lvl="0" marL="304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Celoživotní prevalence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1,1-2,8% u žen 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0,1-0,2% u mužů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38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A5644E"/>
              </a:buClr>
              <a:buSzPts val="1748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0" marL="304800" rtl="0" algn="l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Mnoho případů klinicky nerozpoznáno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odhaduje se, že praktickými lékaři je odhaleno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A5644E"/>
              </a:buClr>
              <a:buSzPts val="1748"/>
              <a:buFont typeface="Noto Sans Symbols"/>
              <a:buNone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pouze 12% pacientů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A5644E"/>
              </a:buClr>
              <a:buSzPts val="1748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0" marL="304800" rtl="0" algn="l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Počátek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7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mezi 16 a 25 lety (později než u MA)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002" lvl="0" marL="306000" rtl="0" algn="l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A5644E"/>
              </a:buClr>
              <a:buSzPts val="1748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Impulzivní typ 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Impulzivita - nedostatek rozvahy, jednají bez přemýšlení: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pocit snížené sebekontroly, nezdrženlivost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snaha </a:t>
            </a:r>
            <a:r>
              <a:rPr lang="c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redukovat nepříjemné pocity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sebeobviňování, stud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0" marL="30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Sklony k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alkoholismu, užívání drog (časté předávkování)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sebepoškozování, suicidální pokusy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144" lvl="1" marL="63000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sexuální nezdrženlivost, drobné krádeže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2528" lvl="0" marL="306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F50 Poruchy příjmu potravy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Mentální anorexie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Mentální bulimie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Atypická mentální anorexie / 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bulimie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Psychogenní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přejídání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Syndrom nočního přejídání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Dětské poruchy příjmu potravy - Pika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0576" lvl="0" marL="304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Kompulzivní typ: časté předchorobí MA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Perfekcionismus (aby vše bylo tak jak má být):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nízké sebevědomí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výkonové zaměření - být nejlepší (zhubly nejvíce)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Obsedantně-kompulzivní osobnost (zvýšeně úzkostná, vnitřní nejistota):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myšlenky na jídlo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excesivní cvičení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2" marL="898525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101" lvl="1" marL="62865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Nespokojenost s vlastním tělem, kult štíhlosti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002" lvl="0" marL="306000" rtl="0" algn="l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A5644E"/>
              </a:buClr>
              <a:buSzPts val="1748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Zdravotní komplikace</a:t>
            </a:r>
            <a:endParaRPr/>
          </a:p>
        </p:txBody>
      </p:sp>
      <p:sp>
        <p:nvSpPr>
          <p:cNvPr id="269" name="Google Shape;269;p4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Minerálový rozvrat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excesivním zvracením, užíváním diuretik, přepíjením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tetanie, epileptoformní záchvaty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arytmie, náhlá srdeční smrt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2865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Zvracení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eroze zubů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esofagitida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822" y="2133763"/>
            <a:ext cx="3361725" cy="22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Léčba</a:t>
            </a:r>
            <a:endParaRPr/>
          </a:p>
        </p:txBody>
      </p:sp>
      <p:sp>
        <p:nvSpPr>
          <p:cNvPr id="276" name="Google Shape;276;p4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Velká část nevyhledá odbornou pomoc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hospitalizace až u závažnějších případů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přichází pro depresi, po parasuicidech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častěji bývají motivování ke spolupráci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účinná KBT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2528" lvl="0" marL="306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Antidepresiva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Fluoxetin (Deprex, Prozac, Fluzac) 60mg/den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samotná depresivní porucha 20mg/den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Fluvoxamin (Fevarin) 200mg/den: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samotná depresivní porucha 50mg/den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Účinek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snížení četnosti přejídání a zvracení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účinný na komorbidity (deprese, úzkostné poruchy)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2" marL="898525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A5644E"/>
              </a:buClr>
              <a:buSzPts val="1288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4212" lvl="0" marL="3060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A5644E"/>
              </a:buClr>
              <a:buSzPts val="1288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Zneužívání laxativ</a:t>
            </a:r>
            <a:endParaRPr/>
          </a:p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6860" lvl="0" marL="304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b="1"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zneužívána k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léčbě chronické zácpy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snížení hmotnosti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0" marL="3048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b="1"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dělení laxativ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osmotická: zvětšením objemu podpoří peristaltiku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3619" lvl="2" marL="898525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laktulóza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kontaktní: drážděním sliznice sníží vstřebávání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3619" lvl="2" marL="898525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Sennový list, picosulfát (Gutalax, Laxygal)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 delším abusu akcentace zácpy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6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1" marL="6286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0" marL="304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b="1"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výskyt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přiznává 10% pacientů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odhadováno u 50% pacientů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960" lvl="0" marL="304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A5644E"/>
              </a:buClr>
              <a:buSzPts val="1840"/>
              <a:buFont typeface="Noto Sans Symbols"/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0" marL="304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b="1"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léčba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nevysadit naráz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3619" lvl="2" marL="898525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zhoršení zácpy, nadýmání, bolesti břicha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3619" lvl="2" marL="898525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náhlý přírůstek hmotnosti z retence tekutin a solí s otoky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postupné snižování dávky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860" lvl="1" marL="6286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◼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přechod z kontaktních na osmotická laxativa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4719" lvl="2" marL="898525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844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Psychogenní přejídání</a:t>
            </a:r>
            <a:endParaRPr/>
          </a:p>
        </p:txBody>
      </p:sp>
      <p:sp>
        <p:nvSpPr>
          <p:cNvPr id="295" name="Google Shape;295;p4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7208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Bažení (craving) po jídle a přejídání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trýznivý pocit ztráty kontroly nad příjmem jídla (sní velké dávky jídla během krátké doby)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 vlivem maladaptivního zpracování stresových situací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5486" lvl="1" marL="62865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A5644E"/>
              </a:buClr>
              <a:buSzPts val="1564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7208" lvl="0" marL="30480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Bez kompenzačních mechanismů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nezvrací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necvičí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76" lvl="1" marL="62865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nehladoví (ale mohou neúspěšně držet diety)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476" lvl="0" marL="30600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A5644E"/>
              </a:buClr>
              <a:buSzPts val="2024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Teoretické modely PPP</a:t>
            </a:r>
            <a:endParaRPr/>
          </a:p>
        </p:txBody>
      </p:sp>
      <p:sp>
        <p:nvSpPr>
          <p:cNvPr id="301" name="Google Shape;301;p4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75" y="1300450"/>
            <a:ext cx="7435251" cy="370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900" y="531700"/>
            <a:ext cx="7204700" cy="39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Sticeho model dvojí cesty</a:t>
            </a:r>
            <a:endParaRPr/>
          </a:p>
        </p:txBody>
      </p:sp>
      <p:sp>
        <p:nvSpPr>
          <p:cNvPr id="315" name="Google Shape;315;p5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50" y="2018150"/>
            <a:ext cx="8329350" cy="18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Transdiagnostická teoria PPP</a:t>
            </a:r>
            <a:endParaRPr/>
          </a:p>
        </p:txBody>
      </p:sp>
      <p:sp>
        <p:nvSpPr>
          <p:cNvPr id="322" name="Google Shape;322;p5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400" y="1152475"/>
            <a:ext cx="5943376" cy="36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BMI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Hodnoty BMI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BMI méně než 17,5 – výrazná podváha svědčící pro poruchu příjmu potravy BMI méně než 19 – podváha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BMI 19 – 25 – přiměřená tělesná hmotnost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BMI 25 – 30 – nadváha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BMI více než 30 – obezita BMI 40 a více – těžká obezita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Teoria odměn u PPP</a:t>
            </a:r>
            <a:endParaRPr/>
          </a:p>
        </p:txBody>
      </p:sp>
      <p:sp>
        <p:nvSpPr>
          <p:cNvPr id="329" name="Google Shape;329;p5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75" y="1075900"/>
            <a:ext cx="5000625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Transteoretický model PPP</a:t>
            </a:r>
            <a:endParaRPr/>
          </a:p>
        </p:txBody>
      </p:sp>
      <p:sp>
        <p:nvSpPr>
          <p:cNvPr id="336" name="Google Shape;336;p5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700" y="1152475"/>
            <a:ext cx="6315075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4"/>
          <p:cNvSpPr txBox="1"/>
          <p:nvPr>
            <p:ph type="title"/>
          </p:nvPr>
        </p:nvSpPr>
        <p:spPr>
          <a:xfrm>
            <a:off x="611825" y="642955"/>
            <a:ext cx="8208300" cy="23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3048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1840"/>
              <a:buFont typeface="Noto Sans Symbols"/>
              <a:buChar char="◼"/>
            </a:pPr>
            <a:r>
              <a:rPr lang="cs" sz="2000">
                <a:solidFill>
                  <a:srgbClr val="FF00FF"/>
                </a:solidFill>
                <a:latin typeface="Gill Sans"/>
                <a:ea typeface="Gill Sans"/>
                <a:cs typeface="Gill Sans"/>
                <a:sym typeface="Gill Sans"/>
              </a:rPr>
              <a:t>Literatura</a:t>
            </a:r>
            <a:endParaRPr sz="1800">
              <a:solidFill>
                <a:srgbClr val="FF00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04800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564"/>
              <a:buFont typeface="Noto Sans Symbols"/>
              <a:buChar char="◼"/>
            </a:pPr>
            <a:r>
              <a:rPr lang="cs" sz="1700">
                <a:solidFill>
                  <a:srgbClr val="FF00FF"/>
                </a:solidFill>
                <a:latin typeface="Gill Sans"/>
                <a:ea typeface="Gill Sans"/>
                <a:cs typeface="Gill Sans"/>
                <a:sym typeface="Gill Sans"/>
              </a:rPr>
              <a:t>Papežová H et al.: Spektrum poruch příjmu potravy, Grada 2010</a:t>
            </a:r>
            <a:endParaRPr sz="1600">
              <a:solidFill>
                <a:srgbClr val="FF00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04800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564"/>
              <a:buFont typeface="Noto Sans Symbols"/>
              <a:buChar char="◼"/>
            </a:pPr>
            <a:r>
              <a:rPr lang="cs" sz="1700">
                <a:solidFill>
                  <a:srgbClr val="FF00FF"/>
                </a:solidFill>
                <a:latin typeface="Gill Sans"/>
                <a:ea typeface="Gill Sans"/>
                <a:cs typeface="Gill Sans"/>
                <a:sym typeface="Gill Sans"/>
              </a:rPr>
              <a:t>Treasure J et al.: Eating disorders, Lancet 2010; 375:583-93</a:t>
            </a:r>
            <a:endParaRPr sz="1600">
              <a:solidFill>
                <a:srgbClr val="FF00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04800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564"/>
              <a:buFont typeface="Noto Sans Symbols"/>
              <a:buChar char="◼"/>
            </a:pPr>
            <a:r>
              <a:rPr lang="cs" sz="1700">
                <a:solidFill>
                  <a:srgbClr val="FF00FF"/>
                </a:solidFill>
                <a:latin typeface="Gill Sans"/>
                <a:ea typeface="Gill Sans"/>
                <a:cs typeface="Gill Sans"/>
                <a:sym typeface="Gill Sans"/>
              </a:rPr>
              <a:t>WHO: Duševní poruchy a poruchy chování, Psychiatrické centrum Praha 2000</a:t>
            </a:r>
            <a:endParaRPr sz="1700">
              <a:solidFill>
                <a:srgbClr val="FF00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13436" lvl="1" marL="6286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rgbClr val="FF00FF"/>
              </a:buClr>
              <a:buSzPts val="1700"/>
              <a:buFont typeface="Gill Sans"/>
              <a:buChar char="◼"/>
            </a:pPr>
            <a:r>
              <a:rPr lang="cs" sz="1700">
                <a:solidFill>
                  <a:srgbClr val="FF00FF"/>
                </a:solidFill>
                <a:latin typeface="Gill Sans"/>
                <a:ea typeface="Gill Sans"/>
                <a:cs typeface="Gill Sans"/>
                <a:sym typeface="Gill Sans"/>
              </a:rPr>
              <a:t>Krch F: Poruchy příjmu potravy, Grada 2005</a:t>
            </a:r>
            <a:endParaRPr sz="1700">
              <a:solidFill>
                <a:srgbClr val="FF00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Kritéria diagnostiky mentální anorexie dle MKN-10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11700" y="1447450"/>
            <a:ext cx="85206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tělesná váha udržována o 15% pod očekávanou váhou (BMI 17,5 a méně) + při rozvoji onemocnění začátkem adolescence nesplňují během růstu očekávaný váhový 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přírůstek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pacientka si snižuje váhu sama nadměrným cvičením, hladověním a využíváním různých pomůcek (diuretika, laxativa…)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strach z tloušťky, narušené vnímání tělesného schématu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rozsáhlá endokrinní porucha, u žen amenorea, u mužů ztráta sexuálního zájmu, narušení hypotalamo-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hypofyzární</a:t>
            </a: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-gonádové osy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opoždění rozvoje sekundárních pohlavních znaků, zastavení růstu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Postupný a nenápadný začátek 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omezení sociálních kontaktů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zvýšené zabývání se jídlem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vaření pro členy domácnosti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387" lvl="2" marL="89852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počítání kalorických hodnot jídel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výkyvy nálady, podrážděnost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snížená schopnost soustředit se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Restriktivní typ MA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restrikce stravy: držení diet, zmenšování porcí, období hladovek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Purgativní typ MA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příjem jídla následovaný vyvolávaným zvracením, zneužíváním laxativ, anorektik či diuretik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střídají se období omezování stravy s obdobím přejídání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3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2528" lvl="0" marL="306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A5644E"/>
              </a:buClr>
              <a:buSzPts val="1472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226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symptomy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1" marL="62865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zvýšená fyzická aktivita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1" marL="62865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kontrolování postavy 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prohlížením se v zrcadle, opakovaným vážením anebo naopak vyhýbání se zrcadlu a vážení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1" marL="62865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zvýšené zabývání se jídlem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přísná pravidla ohledně příjmu potravy: počítání kalorické hodnoty jídel, jedení v přesných časových intervalech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703" lvl="2" marL="898525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vaření pro členy domácnosti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3944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Strach z tloušťky a z přibývání na váze 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při těžké podvýživě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stanovení si nízké cílové váhy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výčitky po jídle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9644" lvl="1" marL="62865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A5644E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44" lvl="0" marL="3048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◼"/>
            </a:pPr>
            <a:r>
              <a:rPr lang="cs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Zkreslené vnímání tělesného schématu</a:t>
            </a:r>
            <a:endParaRPr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přeceňování váhy a tvaru těla 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8" lvl="1" marL="62865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◼"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zvl. hýždí, břicha a stehen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