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embeddedFontLst>
    <p:embeddedFont>
      <p:font typeface="Playfair Display"/>
      <p:regular r:id="rId22"/>
      <p:bold r:id="rId23"/>
      <p:italic r:id="rId24"/>
      <p:boldItalic r:id="rId25"/>
    </p:embeddedFont>
    <p:embeddedFont>
      <p:font typeface="Lato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PlayfairDisplay-regular.fntdata"/><Relationship Id="rId21" Type="http://schemas.openxmlformats.org/officeDocument/2006/relationships/slide" Target="slides/slide16.xml"/><Relationship Id="rId24" Type="http://schemas.openxmlformats.org/officeDocument/2006/relationships/font" Target="fonts/PlayfairDisplay-italic.fntdata"/><Relationship Id="rId23" Type="http://schemas.openxmlformats.org/officeDocument/2006/relationships/font" Target="fonts/PlayfairDisplay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Lato-regular.fntdata"/><Relationship Id="rId25" Type="http://schemas.openxmlformats.org/officeDocument/2006/relationships/font" Target="fonts/PlayfairDisplay-boldItalic.fntdata"/><Relationship Id="rId28" Type="http://schemas.openxmlformats.org/officeDocument/2006/relationships/font" Target="fonts/Lato-italic.fntdata"/><Relationship Id="rId27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La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61f2f11ab5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61f2f11ab5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61f2f11ab5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61f2f11ab5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1f2f11ab5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1f2f11ab5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61f2f11ab5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61f2f11ab5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61f2f11ab5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61f2f11ab5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61f2f11ab5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61f2f11ab5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62073119e5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62073119e5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61f2f11ab5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61f2f11ab5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61f2f11ab5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61f2f11ab5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61f2f11ab5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61f2f11ab5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61f2f11ab5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61f2f11ab5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1f2f11ab5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1f2f11ab5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61f2f11ab5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61f2f11ab5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61f2f11ab5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61f2f11ab5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61f2f11ab5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61f2f11ab5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cap="flat" cmpd="sng" w="2857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91378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dk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ral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www.youtube.com/watch?v=JA96Fba-WHk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www.tatapartak.cz/blog/ucenim-napodobou-az-k-nerespektu-a-krutosti/" TargetMode="External"/><Relationship Id="rId4" Type="http://schemas.openxmlformats.org/officeDocument/2006/relationships/hyperlink" Target="http://www.tatapartak.cz/blog/ucenim-napodobou-az-k-nerespektu-a-krutosti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cs.wikipedia.org/wiki/Nervov%C3%A1_soustava" TargetMode="External"/><Relationship Id="rId4" Type="http://schemas.openxmlformats.org/officeDocument/2006/relationships/hyperlink" Target="https://cs.wikipedia.org/wiki/Organismus" TargetMode="External"/><Relationship Id="rId5" Type="http://schemas.openxmlformats.org/officeDocument/2006/relationships/hyperlink" Target="https://cs.wikipedia.org/wiki/Receptor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Relationship Id="rId4" Type="http://schemas.openxmlformats.org/officeDocument/2006/relationships/image" Target="../media/image1.jpg"/><Relationship Id="rId5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Učení, podmíňování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Mgr. Terézia Knejzlíková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Klasické podmiňování</a:t>
            </a:r>
            <a:endParaRPr/>
          </a:p>
        </p:txBody>
      </p:sp>
      <p:sp>
        <p:nvSpPr>
          <p:cNvPr id="116" name="Google Shape;116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Nepodmíněný podnět/reakce je propojený s 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podmíněným podnětem/reakcí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Pavlovův experiment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ve kterém spojil zvuk zvonku se sliněním psa tím, že zvonil před každým krmením.  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Experimenty s elektrošoky - </a:t>
            </a: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experiment s malým Albertem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kdy dítě dostalo elektrošok pokaždé kdy bylo v kontakt u s plyšovým zajíčkem. Tak napodmíňovali reakci strachu až 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fobie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z plyšových i živých zajíčků. 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3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Operantní podmiňování</a:t>
            </a:r>
            <a:endParaRPr/>
          </a:p>
        </p:txBody>
      </p:sp>
      <p:sp>
        <p:nvSpPr>
          <p:cNvPr id="122" name="Google Shape;122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https://www.youtube.com/watch?v=JA96Fba-WHk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Pozitivní či negativní důsledky určitého chování vedou ke změně pravděpodobnosti jeho dalšího výskytu.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-"/>
            </a:pP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chvála a trest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-"/>
            </a:pP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povšimnutí chování člověka, ignorace chování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Observační učení</a:t>
            </a:r>
            <a:endParaRPr/>
          </a:p>
        </p:txBody>
      </p:sp>
      <p:sp>
        <p:nvSpPr>
          <p:cNvPr id="128" name="Google Shape;128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apodobování probíhá od raného dětství, dítě napodobuje své rodiče, osoby z nejbližšího okolí. Nápodobou se učíme – řeči, mimice, gestikulaci, zdrženlivému nebo živému projevu emocí, přejímání druhů zábavy, trávení volného času, způsobu chování k jiným lidem.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Dítě dostává zkušenosti, kdy je chování chváleno, či naopak. Je podporováno odměnami nebo tresty (operantní podmíňování).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Učení vhledem</a:t>
            </a:r>
            <a:endParaRPr/>
          </a:p>
        </p:txBody>
      </p:sp>
      <p:sp>
        <p:nvSpPr>
          <p:cNvPr id="134" name="Google Shape;134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ahlédnutí problému a jeho pochopení.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 roce 1917 německý psycholog Köhler testoval duševní schopnosti šimpanzů. Provedl slavný pokus, při kterém si šimpanz přistavil bednu a následně použil hůl, aby dosáhl na vysoko zavěšené banány. Dokázal prohlédnout situaci. 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Důležitý druh učení v psychoterapii.  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Sociální učení</a:t>
            </a:r>
            <a:endParaRPr/>
          </a:p>
        </p:txBody>
      </p:sp>
      <p:sp>
        <p:nvSpPr>
          <p:cNvPr id="140" name="Google Shape;140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Sociální učení označuje soubor procesů, jimiž se dítě učí ve styku s druhými lidmi žít ve společnosti, aktivně se do ní začlenit, dodržovat její normy, přejímat sociální role, účastnit se sociální interakce, komunikovat – verbální i neverbální komunikace (mimika, posturika, haptika, gesta, oční kontakt…)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Osvojuje si názory a postoje své společnosti a sociální skupiny, sociální dovednosti a návyky, formují se jeho rysy osobnosti týkající se vztahu k lidem.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Produktem sociálního učení jsou: role, postoje, hodnoty, ideály apod.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7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+"/>
            </a:pPr>
            <a:r>
              <a:rPr lang="cs"/>
              <a:t>Identifikace a anticipační učení</a:t>
            </a:r>
            <a:endParaRPr/>
          </a:p>
        </p:txBody>
      </p:sp>
      <p:sp>
        <p:nvSpPr>
          <p:cNvPr id="146" name="Google Shape;146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Identifikace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– vyjadřuje ztotožnění s osobou, k níž má jedinec vztah a chce se jí přiblížit, přizpůsobit. Dítě se snaží převzít způsob chování a jednání modelu. Působení modelů je jak pozitivní, tak negativní. Může to být např. způsob oblékání, ale přejímání i hodnot a cílů. Jedinec se může identifikovat na osobu z historie, akčního hrdinu nebo i s agresora.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Anticipační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– jednotlivci i sociální skupiny ovlivňují průběh soc. učení také tím, že projevují očekávání toho, jak se bude jedinec chovat. Př: Matka říká dítěti:,,Dokážeš to, jsi šikovný“ – posiluje důvěru ve schopnost k dosažení cíle. Souvisí se sebehodnocením a sebeuskutečňováním. Může být i negativní předpověď:,,Nic z tebe nebude, skončíš v kriminále“. V mnoha případech se dítě vyvíjí tímto směrem.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Na závěr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Inspirace z blogu</a:t>
            </a:r>
            <a:r>
              <a:rPr b="1" lang="cs" sz="1400">
                <a:solidFill>
                  <a:srgbClr val="FFFFFF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/>
              </a:rPr>
              <a:t> </a:t>
            </a:r>
            <a:r>
              <a:rPr lang="cs" sz="1100" u="sng">
                <a:solidFill>
                  <a:srgbClr val="EA9999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http://www.tatapartak.cz/blog/ucenim-napodobou-az-k-nerespektu-a-krutosti/</a:t>
            </a:r>
            <a:endParaRPr sz="1100" u="sng">
              <a:solidFill>
                <a:srgbClr val="EA99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Učení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Učení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jsou veškeré behaviorální a mentální změny, které jsou důsledkem životních zkušeností. Tedy ne všechny změny jsou učení - jako například zrání (dorůstají tkáně). Učení jsou </a:t>
            </a: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změny vznikající na základě interakce s okolím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	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bezděčně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člověk se učí živote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záměrně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chodíme do školy, vzdělávací proces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Některé reakce a vzorce se člověk učit nemusí, jedná se o </a:t>
            </a: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reflexy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instinkty/pudy.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Reflexy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Reflex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je základní funkční prvek</a:t>
            </a:r>
            <a:r>
              <a:rPr lang="cs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/>
              </a:rPr>
              <a:t> nervové soustavy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Je to neměnná automatická odpověď</a:t>
            </a:r>
            <a:r>
              <a:rPr lang="cs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4"/>
              </a:rPr>
              <a:t> organismu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na 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podráždění</a:t>
            </a:r>
            <a:r>
              <a:rPr lang="cs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5"/>
              </a:rPr>
              <a:t> receptorů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zprostředkovaná reflexním obloukem. Podle podmínek vzniku lze reflexy dále rozdělit na nepodmíněné a podmíněné (získané).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Nepodmíněné reflexy								Podmíněné reflexy</a:t>
            </a:r>
            <a:endParaRPr b="1">
              <a:solidFill>
                <a:srgbClr val="99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dávivý reflex</a:t>
            </a:r>
            <a:endParaRPr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rohovkový reflex</a:t>
            </a:r>
            <a:endParaRPr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sací reflex</a:t>
            </a:r>
            <a:endParaRPr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úchopový reflex</a:t>
            </a:r>
            <a:endParaRPr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Pudy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Freud, jako důležitý a motivující faktor považoval </a:t>
            </a: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pudy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Hlavní pudy označil </a:t>
            </a: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pud života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(Eros) a </a:t>
            </a: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pud smrti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(Thanatos)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pud života 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je sexuálního zaměření → vede k uspokojování slastí, rozmnožení, nalezení partnera a založení nového života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cs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pud smrti</a:t>
            </a:r>
            <a:r>
              <a:rPr lang="cs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vyznačuje se destruktivní tendencí a agresivitou – proti sobě 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(sebedestruktivní sklony) nebo projevy agrese vůči ostatním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	- snaží se vést člověka k dosažení stavu klidu (nirvány)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Bonus - Freudova strukturální model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941625"/>
            <a:ext cx="8520600" cy="362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b="1" lang="cs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Id</a:t>
            </a: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 oblastí základních </a:t>
            </a: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instinktů a pudů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základních biologických potřeb, zajišťujících přežití jedince a druhu.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just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b="1" lang="cs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Ego</a:t>
            </a: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 subsystém, který usiluje o sladění instinktivních tendencí a přání s tlakem vnější reality a vnitřními normami a hodnotami člověka (Superego). Tento tzv. </a:t>
            </a: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sekundární proces 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 založen na racionálním rozboru vnitřních a vnějších sil a stanovuje povahu a vhodnou dobu uplatnění požadavků Id.</a:t>
            </a:r>
            <a:endParaRPr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just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b="1" lang="cs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Superego</a:t>
            </a: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obsahuje omezení a zákazy ukládané dítěti v raném a v mladém věku rodiči a dalšími pro ně významnými dospělými. Tato moralizující síla v osobnosti založená na tzv. </a:t>
            </a: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principu dokonalosti 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hodnotí a ovlivňuje vědomé aktivity Ego a především pudové impulzy Id.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Sebezáchovný pud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Sebepoškozování</a:t>
            </a:r>
            <a:endParaRPr b="1">
              <a:solidFill>
                <a:srgbClr val="99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Sebevražedné myšlenky</a:t>
            </a:r>
            <a:endParaRPr b="1">
              <a:solidFill>
                <a:srgbClr val="99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sebevražedné tendence: vágní představy, nespecifický až konkrétní plán, demonstrativní pokus/pokus o sebevraždu, dokonané suicídium.  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Sebepoškozování</a:t>
            </a:r>
            <a:endParaRPr/>
          </a:p>
        </p:txBody>
      </p:sp>
      <p:pic>
        <p:nvPicPr>
          <p:cNvPr id="96" name="Google Shape;9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94325" y="1188875"/>
            <a:ext cx="4260300" cy="3195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2957" y="1188875"/>
            <a:ext cx="4389043" cy="3195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-8" y="0"/>
            <a:ext cx="5225617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7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Druhy učení</a:t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Habituace (přivyknutí)</a:t>
            </a:r>
            <a:endParaRPr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Imprintace (vtiskování)</a:t>
            </a:r>
            <a:endParaRPr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Klasické podmiňování</a:t>
            </a:r>
            <a:endParaRPr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Operantní podmiňování</a:t>
            </a:r>
            <a:endParaRPr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Observační učení</a:t>
            </a:r>
            <a:endParaRPr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Učení vhledem</a:t>
            </a:r>
            <a:endParaRPr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Habituace</a:t>
            </a:r>
            <a:endParaRPr/>
          </a:p>
        </p:txBody>
      </p:sp>
      <p:sp>
        <p:nvSpPr>
          <p:cNvPr id="110" name="Google Shape;110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Útlum reakce na postupně </a:t>
            </a:r>
            <a:r>
              <a:rPr lang="cs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"nedůležité" 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podněty. 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Opakem je </a:t>
            </a: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senzitizace</a:t>
            </a:r>
            <a:r>
              <a:rPr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nárůst vnímavosti na základě negativní zkušenosti (např. píchnutí vosy...)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příklad: </a:t>
            </a:r>
            <a:endParaRPr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“již tři měsíce u PK probíhá stavba, ze které je velký ruch, ale ja to nyní neslyším”</a:t>
            </a:r>
            <a:endParaRPr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