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Playfair Display"/>
      <p:regular r:id="rId20"/>
      <p:bold r:id="rId21"/>
      <p:italic r:id="rId22"/>
      <p:boldItalic r:id="rId23"/>
    </p:embeddedFont>
    <p:embeddedFont>
      <p:font typeface="La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layfairDisplay-regular.fntdata"/><Relationship Id="rId22" Type="http://schemas.openxmlformats.org/officeDocument/2006/relationships/font" Target="fonts/PlayfairDisplay-italic.fntdata"/><Relationship Id="rId21" Type="http://schemas.openxmlformats.org/officeDocument/2006/relationships/font" Target="fonts/PlayfairDisplay-bold.fntdata"/><Relationship Id="rId24" Type="http://schemas.openxmlformats.org/officeDocument/2006/relationships/font" Target="fonts/Lato-regular.fntdata"/><Relationship Id="rId23" Type="http://schemas.openxmlformats.org/officeDocument/2006/relationships/font" Target="fonts/PlayfairDisplay-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italic.fntdata"/><Relationship Id="rId25" Type="http://schemas.openxmlformats.org/officeDocument/2006/relationships/font" Target="fonts/Lato-bold.fntdata"/><Relationship Id="rId27"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61e063afc5_0_1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61e063afc5_0_1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61e063afc5_0_1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61e063afc5_0_1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61e063afc5_0_1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61e063afc5_0_1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61e063afc5_0_1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61e063afc5_0_1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61e063afc5_0_1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61e063afc5_0_1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61e063afc5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1e063afc5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61e063afc5_0_10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61e063afc5_0_10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61e063afc5_0_1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61e063afc5_0_1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61e063afc5_0_1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61e063afc5_0_1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61e063afc5_0_1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61e063afc5_0_1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61e063afc5_0_1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61e063afc5_0_1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61e063afc5_0_1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61e063afc5_0_1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61e063afc5_0_1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61e063afc5_0_1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c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627200"/>
            <a:ext cx="2951400" cy="1584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cs"/>
              <a:t>Vnímanie, Vedomie</a:t>
            </a:r>
            <a:endParaRPr/>
          </a:p>
        </p:txBody>
      </p:sp>
      <p:sp>
        <p:nvSpPr>
          <p:cNvPr id="60" name="Google Shape;60;p13"/>
          <p:cNvSpPr txBox="1"/>
          <p:nvPr>
            <p:ph idx="1" type="subTitle"/>
          </p:nvPr>
        </p:nvSpPr>
        <p:spPr>
          <a:xfrm>
            <a:off x="3096363" y="3266930"/>
            <a:ext cx="2951400" cy="701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cs"/>
              <a:t>Mgr. Tereza Knejzlíková</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Vývoj vědomí, vývoj Já a self</a:t>
            </a:r>
            <a:endParaRPr/>
          </a:p>
        </p:txBody>
      </p:sp>
      <p:sp>
        <p:nvSpPr>
          <p:cNvPr id="113" name="Google Shape;113;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990000"/>
                </a:solidFill>
                <a:latin typeface="Arial"/>
                <a:ea typeface="Arial"/>
                <a:cs typeface="Arial"/>
                <a:sym typeface="Arial"/>
              </a:rPr>
              <a:t>Přicházíme-li na svět s </a:t>
            </a:r>
            <a:r>
              <a:rPr b="1" i="1" lang="cs">
                <a:solidFill>
                  <a:srgbClr val="000000"/>
                </a:solidFill>
                <a:latin typeface="Arial"/>
                <a:ea typeface="Arial"/>
                <a:cs typeface="Arial"/>
                <a:sym typeface="Arial"/>
              </a:rPr>
              <a:t>vědomím ve smyslu bdělosti</a:t>
            </a:r>
            <a:r>
              <a:rPr lang="cs">
                <a:solidFill>
                  <a:srgbClr val="990000"/>
                </a:solidFill>
                <a:latin typeface="Arial"/>
                <a:ea typeface="Arial"/>
                <a:cs typeface="Arial"/>
                <a:sym typeface="Arial"/>
              </a:rPr>
              <a:t>, začne-li se na tomto pozadí doslova od porodu </a:t>
            </a:r>
            <a:r>
              <a:rPr b="1" i="1" lang="cs">
                <a:solidFill>
                  <a:srgbClr val="000000"/>
                </a:solidFill>
                <a:latin typeface="Arial"/>
                <a:ea typeface="Arial"/>
                <a:cs typeface="Arial"/>
                <a:sym typeface="Arial"/>
              </a:rPr>
              <a:t>vyvíjet vědomí ve zmysle poznávání</a:t>
            </a:r>
            <a:r>
              <a:rPr i="1" lang="cs">
                <a:solidFill>
                  <a:srgbClr val="000000"/>
                </a:solidFill>
                <a:latin typeface="Arial"/>
                <a:ea typeface="Arial"/>
                <a:cs typeface="Arial"/>
                <a:sym typeface="Arial"/>
              </a:rPr>
              <a:t> </a:t>
            </a:r>
            <a:r>
              <a:rPr lang="cs">
                <a:solidFill>
                  <a:srgbClr val="990000"/>
                </a:solidFill>
                <a:latin typeface="Arial"/>
                <a:ea typeface="Arial"/>
                <a:cs typeface="Arial"/>
                <a:sym typeface="Arial"/>
              </a:rPr>
              <a:t>(“uvědomuji si, vím, že něco vidím, slyším, pamatuji si, že něco bolí…”) pak </a:t>
            </a:r>
            <a:r>
              <a:rPr b="1" i="1" lang="cs">
                <a:solidFill>
                  <a:srgbClr val="000000"/>
                </a:solidFill>
                <a:latin typeface="Arial"/>
                <a:ea typeface="Arial"/>
                <a:cs typeface="Arial"/>
                <a:sym typeface="Arial"/>
              </a:rPr>
              <a:t>sebeuvědomění </a:t>
            </a:r>
            <a:r>
              <a:rPr lang="cs">
                <a:solidFill>
                  <a:srgbClr val="990000"/>
                </a:solidFill>
                <a:latin typeface="Arial"/>
                <a:ea typeface="Arial"/>
                <a:cs typeface="Arial"/>
                <a:sym typeface="Arial"/>
              </a:rPr>
              <a:t>(uvědomuji si, že si uvědomuji, že něco vidím…) se na podkladě vývoje poznávacích funkcí a emotivity začne vyvíjet ešte později, přibližně mezi 2-4. rokem. Teprve kolem 4. roku života mají děti vyvinuto vědomí </a:t>
            </a:r>
            <a:r>
              <a:rPr b="1" i="1" lang="cs">
                <a:solidFill>
                  <a:srgbClr val="000000"/>
                </a:solidFill>
                <a:latin typeface="Arial"/>
                <a:ea typeface="Arial"/>
                <a:cs typeface="Arial"/>
                <a:sym typeface="Arial"/>
              </a:rPr>
              <a:t>“já”</a:t>
            </a:r>
            <a:r>
              <a:rPr lang="cs">
                <a:solidFill>
                  <a:srgbClr val="990000"/>
                </a:solidFill>
                <a:latin typeface="Arial"/>
                <a:ea typeface="Arial"/>
                <a:cs typeface="Arial"/>
                <a:sym typeface="Arial"/>
              </a:rPr>
              <a:t> nebo jíství čili sebeuvědomování. Vývoj sebeuvědomování pak podobně, jako vývoj poznávacích funkcí a emotivity pokračuje přinejmenším do konce dospívání, poté vývoj pomaleji nebo rychleji pokračuje celý další život.</a:t>
            </a:r>
            <a:endParaRPr>
              <a:solidFill>
                <a:srgbClr val="99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3"/>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3"/>
          <p:cNvSpPr txBox="1"/>
          <p:nvPr>
            <p:ph idx="1" type="body"/>
          </p:nvPr>
        </p:nvSpPr>
        <p:spPr>
          <a:xfrm>
            <a:off x="311700" y="11109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sz="3000">
                <a:solidFill>
                  <a:srgbClr val="000000"/>
                </a:solidFill>
              </a:rPr>
              <a:t>Sebepercepce</a:t>
            </a:r>
            <a:endParaRPr sz="3000">
              <a:solidFill>
                <a:srgbClr val="000000"/>
              </a:solidFill>
            </a:endParaRPr>
          </a:p>
          <a:p>
            <a:pPr indent="0" lvl="0" marL="0" rtl="0" algn="l">
              <a:spcBef>
                <a:spcPts val="1600"/>
              </a:spcBef>
              <a:spcAft>
                <a:spcPts val="0"/>
              </a:spcAft>
              <a:buNone/>
            </a:pPr>
            <a:r>
              <a:rPr lang="cs" sz="3000">
                <a:solidFill>
                  <a:srgbClr val="000000"/>
                </a:solidFill>
              </a:rPr>
              <a:t>Sebeuvědomění</a:t>
            </a:r>
            <a:endParaRPr sz="3000">
              <a:solidFill>
                <a:srgbClr val="000000"/>
              </a:solidFill>
            </a:endParaRPr>
          </a:p>
          <a:p>
            <a:pPr indent="-419100" lvl="0" marL="457200" rtl="0" algn="l">
              <a:spcBef>
                <a:spcPts val="1600"/>
              </a:spcBef>
              <a:spcAft>
                <a:spcPts val="0"/>
              </a:spcAft>
              <a:buClr>
                <a:srgbClr val="000000"/>
              </a:buClr>
              <a:buSzPts val="3000"/>
              <a:buChar char="-"/>
            </a:pPr>
            <a:r>
              <a:rPr lang="cs" sz="3000">
                <a:solidFill>
                  <a:srgbClr val="000000"/>
                </a:solidFill>
              </a:rPr>
              <a:t>vnímám vlastní potřeby</a:t>
            </a:r>
            <a:endParaRPr sz="3000">
              <a:solidFill>
                <a:srgbClr val="000000"/>
              </a:solidFill>
            </a:endParaRPr>
          </a:p>
          <a:p>
            <a:pPr indent="-419100" lvl="0" marL="457200" rtl="0" algn="l">
              <a:spcBef>
                <a:spcPts val="0"/>
              </a:spcBef>
              <a:spcAft>
                <a:spcPts val="0"/>
              </a:spcAft>
              <a:buClr>
                <a:srgbClr val="000000"/>
              </a:buClr>
              <a:buSzPts val="3000"/>
              <a:buChar char="-"/>
            </a:pPr>
            <a:r>
              <a:rPr lang="cs" sz="3000">
                <a:solidFill>
                  <a:srgbClr val="000000"/>
                </a:solidFill>
              </a:rPr>
              <a:t>chovám se podle toho, co potřebuji</a:t>
            </a:r>
            <a:endParaRPr sz="3000">
              <a:solidFill>
                <a:srgbClr val="000000"/>
              </a:solidFill>
            </a:endParaRPr>
          </a:p>
          <a:p>
            <a:pPr indent="-419100" lvl="0" marL="457200" rtl="0" algn="l">
              <a:spcBef>
                <a:spcPts val="0"/>
              </a:spcBef>
              <a:spcAft>
                <a:spcPts val="0"/>
              </a:spcAft>
              <a:buClr>
                <a:srgbClr val="000000"/>
              </a:buClr>
              <a:buSzPts val="3000"/>
              <a:buChar char="-"/>
            </a:pPr>
            <a:r>
              <a:rPr lang="cs" sz="3000">
                <a:solidFill>
                  <a:srgbClr val="000000"/>
                </a:solidFill>
              </a:rPr>
              <a:t>chovám se podle toho, co chci a nechci</a:t>
            </a:r>
            <a:endParaRPr sz="3000">
              <a:solidFill>
                <a:srgbClr val="000000"/>
              </a:solidFill>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4"/>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Hierarchie potřeb</a:t>
            </a:r>
            <a:endParaRPr/>
          </a:p>
        </p:txBody>
      </p:sp>
      <p:sp>
        <p:nvSpPr>
          <p:cNvPr id="125" name="Google Shape;12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26" name="Google Shape;126;p24"/>
          <p:cNvPicPr preferRelativeResize="0"/>
          <p:nvPr/>
        </p:nvPicPr>
        <p:blipFill>
          <a:blip r:embed="rId3">
            <a:alphaModFix/>
          </a:blip>
          <a:stretch>
            <a:fillRect/>
          </a:stretch>
        </p:blipFill>
        <p:spPr>
          <a:xfrm>
            <a:off x="1630000" y="1235854"/>
            <a:ext cx="4942433" cy="32496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Inspirace z knihy a inscenace Čtyři dohody</a:t>
            </a:r>
            <a:endParaRPr/>
          </a:p>
        </p:txBody>
      </p:sp>
      <p:sp>
        <p:nvSpPr>
          <p:cNvPr id="132" name="Google Shape;132;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i="1">
              <a:solidFill>
                <a:srgbClr val="000000"/>
              </a:solidFill>
              <a:latin typeface="Arial"/>
              <a:ea typeface="Arial"/>
              <a:cs typeface="Arial"/>
              <a:sym typeface="Arial"/>
            </a:endParaRPr>
          </a:p>
          <a:p>
            <a:pPr indent="0" lvl="0" marL="0" rtl="0" algn="l">
              <a:spcBef>
                <a:spcPts val="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cs">
                <a:solidFill>
                  <a:srgbClr val="000000"/>
                </a:solidFill>
                <a:latin typeface="Arial"/>
                <a:ea typeface="Arial"/>
                <a:cs typeface="Arial"/>
                <a:sym typeface="Arial"/>
              </a:rPr>
              <a:t>Diskusní téma: „</a:t>
            </a:r>
            <a:r>
              <a:rPr i="1" lang="cs">
                <a:solidFill>
                  <a:srgbClr val="000000"/>
                </a:solidFill>
                <a:latin typeface="Arial"/>
                <a:ea typeface="Arial"/>
                <a:cs typeface="Arial"/>
                <a:sym typeface="Arial"/>
              </a:rPr>
              <a:t>Lidé, kteří neustále za něčím pospíchají, jejichž pozornost je neustále zaměřená na budoucí cíle a pro než je těžké soustředit se na přítomnost a být v kontaktu s okolním světem, mají neustále zapnutou amygdalu ve stavu ohrožení.“</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i="1" lang="cs" sz="3000">
                <a:solidFill>
                  <a:srgbClr val="990000"/>
                </a:solidFill>
                <a:latin typeface="Arial"/>
                <a:ea typeface="Arial"/>
                <a:cs typeface="Arial"/>
                <a:sym typeface="Arial"/>
              </a:rPr>
              <a:t>perception, sensation, attention, awareness, consciousness, sense, cognition, feeling, awakeness, vigilance...</a:t>
            </a:r>
            <a:endParaRPr b="1" i="1" sz="3000">
              <a:solidFill>
                <a:srgbClr val="99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Vedomie</a:t>
            </a:r>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000000"/>
                </a:solidFill>
                <a:latin typeface="Arial"/>
                <a:ea typeface="Arial"/>
                <a:cs typeface="Arial"/>
                <a:sym typeface="Arial"/>
              </a:rPr>
              <a:t>Míra bdělosti a schopnosti přijímat podněty, uvědomovat si je a reagovat na ně. vědomí je bazální funkcí, která umožńuje vznik ostatních psychických projevů, jako je vnímání, myšlení, prožívání atd. pro stav bdělosti je nezbytné fungování mnoha mozkových struktur a jejich spojení.</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Kvalitativní poruchy vědomí:</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a:solidFill>
                  <a:srgbClr val="000000"/>
                </a:solidFill>
                <a:latin typeface="Arial"/>
                <a:ea typeface="Arial"/>
                <a:cs typeface="Arial"/>
                <a:sym typeface="Arial"/>
              </a:rPr>
              <a:t>somnolence</a:t>
            </a:r>
            <a:endParaRPr b="1">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a:solidFill>
                  <a:srgbClr val="000000"/>
                </a:solidFill>
                <a:latin typeface="Arial"/>
                <a:ea typeface="Arial"/>
                <a:cs typeface="Arial"/>
                <a:sym typeface="Arial"/>
              </a:rPr>
              <a:t>sopor</a:t>
            </a:r>
            <a:endParaRPr b="1">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a:solidFill>
                  <a:srgbClr val="000000"/>
                </a:solidFill>
                <a:latin typeface="Arial"/>
                <a:ea typeface="Arial"/>
                <a:cs typeface="Arial"/>
                <a:sym typeface="Arial"/>
              </a:rPr>
              <a:t>kóma</a:t>
            </a:r>
            <a:endParaRPr b="1">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Kvantitativní poruchy vědomí</a:t>
            </a:r>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990000"/>
                </a:solidFill>
                <a:latin typeface="Arial"/>
                <a:ea typeface="Arial"/>
                <a:cs typeface="Arial"/>
                <a:sym typeface="Arial"/>
              </a:rPr>
              <a:t>Somnolence:</a:t>
            </a:r>
            <a:r>
              <a:rPr lang="cs">
                <a:solidFill>
                  <a:srgbClr val="000000"/>
                </a:solidFill>
                <a:latin typeface="Arial"/>
                <a:ea typeface="Arial"/>
                <a:cs typeface="Arial"/>
                <a:sym typeface="Arial"/>
              </a:rPr>
              <a:t> je stav snížené bdělosti, omezené pozornosti a pohotovosti reagovat. </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b="1">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Sopor:</a:t>
            </a:r>
            <a:r>
              <a:rPr lang="cs">
                <a:solidFill>
                  <a:srgbClr val="000000"/>
                </a:solidFill>
                <a:latin typeface="Arial"/>
                <a:ea typeface="Arial"/>
                <a:cs typeface="Arial"/>
                <a:sym typeface="Arial"/>
              </a:rPr>
              <a:t> je stav, kdy lze člověka probudit jen obtížně, pouze intenzivním opakovaným podnětem, a na kratší dobu, poté opět usíná. tento stav může vzniknout např. jako následek úrazu či intoxikace</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b="1">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Kóma:</a:t>
            </a:r>
            <a:r>
              <a:rPr b="1" lang="cs">
                <a:solidFill>
                  <a:srgbClr val="000000"/>
                </a:solidFill>
                <a:latin typeface="Arial"/>
                <a:ea typeface="Arial"/>
                <a:cs typeface="Arial"/>
                <a:sym typeface="Arial"/>
              </a:rPr>
              <a:t> </a:t>
            </a:r>
            <a:r>
              <a:rPr lang="cs">
                <a:solidFill>
                  <a:srgbClr val="000000"/>
                </a:solidFill>
                <a:latin typeface="Arial"/>
                <a:ea typeface="Arial"/>
                <a:cs typeface="Arial"/>
                <a:sym typeface="Arial"/>
              </a:rPr>
              <a:t>je stav bezvědomí, kdy vyhasínají základní reflexy, jedince nelze probudit ani silným podnětem. Hloubka bezvědomí se hodnotí neurologickým vyšetřením. Může jít např. o důsledek závažného úrazu spojeného se zhmožděním mozku. </a:t>
            </a:r>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Kvalitativní poruchy vědomí</a:t>
            </a:r>
            <a:endParaRPr/>
          </a:p>
        </p:txBody>
      </p:sp>
      <p:sp>
        <p:nvSpPr>
          <p:cNvPr id="83" name="Google Shape;83;p17"/>
          <p:cNvSpPr txBox="1"/>
          <p:nvPr>
            <p:ph idx="1" type="body"/>
          </p:nvPr>
        </p:nvSpPr>
        <p:spPr>
          <a:xfrm>
            <a:off x="311700" y="1017450"/>
            <a:ext cx="8520600" cy="355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000000"/>
                </a:solidFill>
                <a:latin typeface="Arial"/>
                <a:ea typeface="Arial"/>
                <a:cs typeface="Arial"/>
                <a:sym typeface="Arial"/>
              </a:rPr>
              <a:t>Kvalitativní poruchy vědomí jsou charakteristické zachováním bdělosti spojenou s poruchou některých psychických funkcí.</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Delirium</a:t>
            </a:r>
            <a:r>
              <a:rPr b="1" lang="cs">
                <a:solidFill>
                  <a:srgbClr val="990000"/>
                </a:solidFill>
                <a:latin typeface="Arial"/>
                <a:ea typeface="Arial"/>
                <a:cs typeface="Arial"/>
                <a:sym typeface="Arial"/>
              </a:rPr>
              <a:t>:</a:t>
            </a:r>
            <a:r>
              <a:rPr lang="cs">
                <a:solidFill>
                  <a:srgbClr val="990000"/>
                </a:solidFill>
                <a:latin typeface="Arial"/>
                <a:ea typeface="Arial"/>
                <a:cs typeface="Arial"/>
                <a:sym typeface="Arial"/>
              </a:rPr>
              <a:t> </a:t>
            </a:r>
            <a:r>
              <a:rPr lang="cs">
                <a:solidFill>
                  <a:srgbClr val="000000"/>
                </a:solidFill>
                <a:latin typeface="Arial"/>
                <a:ea typeface="Arial"/>
                <a:cs typeface="Arial"/>
                <a:sym typeface="Arial"/>
              </a:rPr>
              <a:t>stav zmatenosti, vzniká na bázi organického poškození mozku. Projevuje se narušením pozornosti, vnímání a uvažování, nemocný je dezorientován i ve vlastních prožitcích, mohou se objevit halucinace. Psychomotorická aktivita bývá změněná, může být zvýšená (pacient je neklidný), nebo snížená (pacient je utlumený).</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Mrákotný stav:</a:t>
            </a:r>
            <a:r>
              <a:rPr lang="cs">
                <a:solidFill>
                  <a:srgbClr val="000000"/>
                </a:solidFill>
                <a:latin typeface="Arial"/>
                <a:ea typeface="Arial"/>
                <a:cs typeface="Arial"/>
                <a:sym typeface="Arial"/>
              </a:rPr>
              <a:t> (obnubilace) je charakteristický náhlým začátkem a náhlým koncem. průběh bývá různý, nemocný může být aktivní, ale i strnulý. je dezorientován, své chování nekontroluje a ani si je nepamatuje.</a:t>
            </a:r>
            <a:endParaRPr>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Pozornost</a:t>
            </a:r>
            <a:endParaRPr/>
          </a:p>
        </p:txBody>
      </p:sp>
      <p:sp>
        <p:nvSpPr>
          <p:cNvPr id="89" name="Google Shape;89;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000000"/>
                </a:solidFill>
                <a:latin typeface="Arial"/>
                <a:ea typeface="Arial"/>
                <a:cs typeface="Arial"/>
                <a:sym typeface="Arial"/>
              </a:rPr>
              <a:t>Pozornost lze charakterizovat jako zaměřenost vědomí.</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Poruchy pozornosti specifické:</a:t>
            </a:r>
            <a:r>
              <a:rPr b="1" lang="cs">
                <a:solidFill>
                  <a:srgbClr val="000000"/>
                </a:solidFill>
                <a:latin typeface="Arial"/>
                <a:ea typeface="Arial"/>
                <a:cs typeface="Arial"/>
                <a:sym typeface="Arial"/>
              </a:rPr>
              <a:t> </a:t>
            </a:r>
            <a:endParaRPr b="1">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Se projevují neschopností přiměřené </a:t>
            </a:r>
            <a:r>
              <a:rPr b="1" lang="cs">
                <a:solidFill>
                  <a:srgbClr val="990000"/>
                </a:solidFill>
                <a:latin typeface="Arial"/>
                <a:ea typeface="Arial"/>
                <a:cs typeface="Arial"/>
                <a:sym typeface="Arial"/>
              </a:rPr>
              <a:t>koncentrace</a:t>
            </a:r>
            <a:r>
              <a:rPr lang="cs">
                <a:solidFill>
                  <a:srgbClr val="000000"/>
                </a:solidFill>
                <a:latin typeface="Arial"/>
                <a:ea typeface="Arial"/>
                <a:cs typeface="Arial"/>
                <a:sym typeface="Arial"/>
              </a:rPr>
              <a:t> na určitý podnět, resp. aktivitu, která by trvala dostatečně dlouhou dobu. Tato poruchy je jedním z typických příznaků různych organických postižení CNS. </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cs">
                <a:solidFill>
                  <a:srgbClr val="000000"/>
                </a:solidFill>
                <a:latin typeface="Arial"/>
                <a:ea typeface="Arial"/>
                <a:cs typeface="Arial"/>
                <a:sym typeface="Arial"/>
              </a:rPr>
              <a:t>Obvykle mívá charakter </a:t>
            </a:r>
            <a:r>
              <a:rPr b="1" lang="cs">
                <a:solidFill>
                  <a:srgbClr val="990000"/>
                </a:solidFill>
                <a:latin typeface="Arial"/>
                <a:ea typeface="Arial"/>
                <a:cs typeface="Arial"/>
                <a:sym typeface="Arial"/>
              </a:rPr>
              <a:t>hypoprosexie </a:t>
            </a:r>
            <a:r>
              <a:rPr lang="cs">
                <a:solidFill>
                  <a:srgbClr val="000000"/>
                </a:solidFill>
                <a:latin typeface="Arial"/>
                <a:ea typeface="Arial"/>
                <a:cs typeface="Arial"/>
                <a:sym typeface="Arial"/>
              </a:rPr>
              <a:t>(omezené kapacity pozornosti). Tato varianta se objevuje např. u lidí trpících depresí nebo u počínajících demencí. </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a:solidFill>
                  <a:srgbClr val="990000"/>
                </a:solidFill>
                <a:latin typeface="Arial"/>
                <a:ea typeface="Arial"/>
                <a:cs typeface="Arial"/>
                <a:sym typeface="Arial"/>
              </a:rPr>
              <a:t>Hyperprosexie</a:t>
            </a:r>
            <a:r>
              <a:rPr lang="cs">
                <a:solidFill>
                  <a:srgbClr val="000000"/>
                </a:solidFill>
                <a:latin typeface="Arial"/>
                <a:ea typeface="Arial"/>
                <a:cs typeface="Arial"/>
                <a:sym typeface="Arial"/>
              </a:rPr>
              <a:t> je chorobné zvýšení, nepřiměřené intenzivní zaměření pozornosti.</a:t>
            </a:r>
            <a:endParaRPr>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256525"/>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Poruchy vnímání</a:t>
            </a:r>
            <a:endParaRPr/>
          </a:p>
        </p:txBody>
      </p:sp>
      <p:sp>
        <p:nvSpPr>
          <p:cNvPr id="95" name="Google Shape;95;p19"/>
          <p:cNvSpPr txBox="1"/>
          <p:nvPr>
            <p:ph idx="1" type="body"/>
          </p:nvPr>
        </p:nvSpPr>
        <p:spPr>
          <a:xfrm>
            <a:off x="311700" y="882625"/>
            <a:ext cx="8520600" cy="368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000000"/>
                </a:solidFill>
                <a:latin typeface="Arial"/>
                <a:ea typeface="Arial"/>
                <a:cs typeface="Arial"/>
                <a:sym typeface="Arial"/>
              </a:rPr>
              <a:t>Prostřednictvím vnímání člověk poznává svět kolem sebe, diferencuje známé a neznámé podněty a situace, a na základě těchto informací se ve svém prostředí i sám v sobě orientuje. Vnímání je spojeno s rozeznáváním percipovaných podnětů na základě minulé zkušenosti. </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Iluze:</a:t>
            </a:r>
            <a:r>
              <a:rPr lang="cs">
                <a:solidFill>
                  <a:srgbClr val="000000"/>
                </a:solidFill>
                <a:latin typeface="Arial"/>
                <a:ea typeface="Arial"/>
                <a:cs typeface="Arial"/>
                <a:sym typeface="Arial"/>
              </a:rPr>
              <a:t> je zkreslený vjem, který je vyvolán skutečným podnětem, ale plně mu neodpovídá. Např. člověk je přesvědčen, že pohybující se stín stromu je útočník, který jej ohrožuje. Iluze nemusí být projevem psychické poruchy, může se objevit i u zcela zdravých jedinců. </a:t>
            </a:r>
            <a:endParaRPr>
              <a:solidFill>
                <a:srgbClr val="000000"/>
              </a:solidFill>
              <a:latin typeface="Arial"/>
              <a:ea typeface="Arial"/>
              <a:cs typeface="Arial"/>
              <a:sym typeface="Arial"/>
            </a:endParaRPr>
          </a:p>
          <a:p>
            <a:pPr indent="0" lvl="0" marL="0" rtl="0" algn="l">
              <a:spcBef>
                <a:spcPts val="0"/>
              </a:spcBef>
              <a:spcAft>
                <a:spcPts val="0"/>
              </a:spcAft>
              <a:buNone/>
            </a:pPr>
            <a:r>
              <a:rPr b="1" lang="cs">
                <a:solidFill>
                  <a:srgbClr val="990000"/>
                </a:solidFill>
                <a:latin typeface="Arial"/>
                <a:ea typeface="Arial"/>
                <a:cs typeface="Arial"/>
                <a:sym typeface="Arial"/>
              </a:rPr>
              <a:t>Halucinace:</a:t>
            </a:r>
            <a:r>
              <a:rPr b="1" lang="cs">
                <a:solidFill>
                  <a:srgbClr val="000000"/>
                </a:solidFill>
                <a:latin typeface="Arial"/>
                <a:ea typeface="Arial"/>
                <a:cs typeface="Arial"/>
                <a:sym typeface="Arial"/>
              </a:rPr>
              <a:t> </a:t>
            </a:r>
            <a:r>
              <a:rPr lang="cs">
                <a:solidFill>
                  <a:srgbClr val="000000"/>
                </a:solidFill>
                <a:latin typeface="Arial"/>
                <a:ea typeface="Arial"/>
                <a:cs typeface="Arial"/>
                <a:sym typeface="Arial"/>
              </a:rPr>
              <a:t> je závažnou poruchou vnímání. Jsou to klamné vjemy, vznikající nezávislé na vnějším podnětu, o jehož reálnosti je subjekt nevývratně přesvědčen. Mohou mít různý obsah, jsou to např. hlasy, které nemocnému něco přikazují či zakazují, mohou to být vize mnohých různých bytostí, ale i kožní pocity. </a:t>
            </a:r>
            <a:endParaRPr>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Poruchy vnímání</a:t>
            </a:r>
            <a:endParaRPr/>
          </a:p>
        </p:txBody>
      </p:sp>
      <p:sp>
        <p:nvSpPr>
          <p:cNvPr id="101" name="Google Shape;101;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cs">
                <a:solidFill>
                  <a:srgbClr val="000000"/>
                </a:solidFill>
                <a:latin typeface="Arial"/>
                <a:ea typeface="Arial"/>
                <a:cs typeface="Arial"/>
                <a:sym typeface="Arial"/>
              </a:rPr>
              <a:t>Poruchy gnóze </a:t>
            </a:r>
            <a:r>
              <a:rPr lang="cs">
                <a:solidFill>
                  <a:srgbClr val="000000"/>
                </a:solidFill>
                <a:latin typeface="Arial"/>
                <a:ea typeface="Arial"/>
                <a:cs typeface="Arial"/>
                <a:sym typeface="Arial"/>
              </a:rPr>
              <a:t>neboli poznávací patří mezi projevy organického postižení. Je pro ně typická neschopnost </a:t>
            </a:r>
            <a:r>
              <a:rPr lang="cs">
                <a:solidFill>
                  <a:srgbClr val="000000"/>
                </a:solidFill>
                <a:latin typeface="Arial"/>
                <a:ea typeface="Arial"/>
                <a:cs typeface="Arial"/>
                <a:sym typeface="Arial"/>
              </a:rPr>
              <a:t>rozeznávat</a:t>
            </a:r>
            <a:r>
              <a:rPr lang="cs">
                <a:solidFill>
                  <a:srgbClr val="000000"/>
                </a:solidFill>
                <a:latin typeface="Arial"/>
                <a:ea typeface="Arial"/>
                <a:cs typeface="Arial"/>
                <a:sym typeface="Arial"/>
              </a:rPr>
              <a:t> či identifikovat podněty určitého druhu navzdory nepoškozeným periférním funkcím.</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b="1" lang="cs">
                <a:solidFill>
                  <a:srgbClr val="990000"/>
                </a:solidFill>
                <a:latin typeface="Arial"/>
                <a:ea typeface="Arial"/>
                <a:cs typeface="Arial"/>
                <a:sym typeface="Arial"/>
              </a:rPr>
              <a:t>prozopagnózie</a:t>
            </a:r>
            <a:r>
              <a:rPr lang="cs">
                <a:solidFill>
                  <a:srgbClr val="000000"/>
                </a:solidFill>
                <a:latin typeface="Arial"/>
                <a:ea typeface="Arial"/>
                <a:cs typeface="Arial"/>
                <a:sym typeface="Arial"/>
              </a:rPr>
              <a:t> - porucha rozpoznávání tváří (narušení specifické oblasti Gyrus fusiformis)</a:t>
            </a:r>
            <a:endParaRPr>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t>Co teď s tím???</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cs">
                <a:solidFill>
                  <a:srgbClr val="000000"/>
                </a:solidFill>
                <a:latin typeface="Arial"/>
                <a:ea typeface="Arial"/>
                <a:cs typeface="Arial"/>
                <a:sym typeface="Arial"/>
              </a:rPr>
              <a:t>,,,m</a:t>
            </a:r>
            <a:r>
              <a:rPr lang="cs">
                <a:solidFill>
                  <a:srgbClr val="000000"/>
                </a:solidFill>
                <a:latin typeface="Arial"/>
                <a:ea typeface="Arial"/>
                <a:cs typeface="Arial"/>
                <a:sym typeface="Arial"/>
              </a:rPr>
              <a:t>íra bdělosti a schopnosti přijímat podněty,,,</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		,,,zaměřenost vědomí,,,</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				,,,vnímáním člověk poznává svět kolem sebe i sebe,,,</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,,,být bdělý, být pozorný, vnímat, cítit, nepřehlížet, být tady a teď,,,</a:t>
            </a:r>
            <a:endParaRPr>
              <a:solidFill>
                <a:srgbClr val="000000"/>
              </a:solidFill>
              <a:latin typeface="Arial"/>
              <a:ea typeface="Arial"/>
              <a:cs typeface="Arial"/>
              <a:sym typeface="Arial"/>
            </a:endParaRPr>
          </a:p>
          <a:p>
            <a:pPr indent="0" lvl="0" marL="0" rtl="0" algn="l">
              <a:spcBef>
                <a:spcPts val="0"/>
              </a:spcBef>
              <a:spcAft>
                <a:spcPts val="0"/>
              </a:spcAft>
              <a:buNone/>
            </a:pPr>
            <a:r>
              <a:t/>
            </a:r>
            <a:endParaRPr>
              <a:solidFill>
                <a:srgbClr val="000000"/>
              </a:solidFill>
              <a:latin typeface="Arial"/>
              <a:ea typeface="Arial"/>
              <a:cs typeface="Arial"/>
              <a:sym typeface="Arial"/>
            </a:endParaRPr>
          </a:p>
          <a:p>
            <a:pPr indent="0" lvl="0" marL="0" rtl="0" algn="l">
              <a:spcBef>
                <a:spcPts val="0"/>
              </a:spcBef>
              <a:spcAft>
                <a:spcPts val="0"/>
              </a:spcAft>
              <a:buNone/>
            </a:pPr>
            <a:r>
              <a:rPr lang="cs">
                <a:solidFill>
                  <a:srgbClr val="000000"/>
                </a:solidFill>
                <a:latin typeface="Arial"/>
                <a:ea typeface="Arial"/>
                <a:cs typeface="Arial"/>
                <a:sym typeface="Arial"/>
              </a:rPr>
              <a:t>		</a:t>
            </a:r>
            <a:endParaRPr>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