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83" r:id="rId19"/>
    <p:sldId id="272" r:id="rId20"/>
    <p:sldId id="278" r:id="rId21"/>
    <p:sldId id="295" r:id="rId22"/>
    <p:sldId id="279" r:id="rId23"/>
    <p:sldId id="280" r:id="rId24"/>
    <p:sldId id="281" r:id="rId25"/>
    <p:sldId id="274" r:id="rId26"/>
    <p:sldId id="275" r:id="rId27"/>
    <p:sldId id="27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77" r:id="rId3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3884613" y="0"/>
            <a:ext cx="296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6FB744-F2DD-4B52-9693-FC125237CFC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94700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1625E406-7C96-48E5-B17E-88AA2F6226C1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</a:t>
            </a:fld>
            <a:endParaRPr lang="en-GB" altLang="cs-CZ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5098C43-E9BC-4D9B-8B44-2BEB9D573FC4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</a:t>
            </a:fld>
            <a:endParaRPr lang="en-GB" altLang="cs-CZ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361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4725F4F8-DB20-48D9-9D43-565346DE159C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10</a:t>
            </a:fld>
            <a:endParaRPr lang="en-GB" altLang="cs-CZ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3F84238B-F3B9-41B7-9CD3-25D3CE670205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10</a:t>
            </a:fld>
            <a:endParaRPr lang="en-GB" altLang="cs-CZ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762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0EA74BB6-50C1-4534-AF45-B1296E1FAF30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11</a:t>
            </a:fld>
            <a:endParaRPr lang="en-GB" altLang="cs-CZ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27593723-639E-49C8-A40E-3C00530FDE9D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11</a:t>
            </a:fld>
            <a:endParaRPr lang="en-GB" altLang="cs-CZ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527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5F3C0BB8-A7FD-40DB-BCAF-F978BE1A872D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12</a:t>
            </a:fld>
            <a:endParaRPr lang="en-GB" altLang="cs-CZ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F5BC1396-268C-4084-B46C-F170359C6A62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12</a:t>
            </a:fld>
            <a:endParaRPr lang="en-GB" altLang="cs-CZ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032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0DA9372-5CAC-4384-87F1-CB34A6F5323A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13</a:t>
            </a:fld>
            <a:endParaRPr lang="en-GB" altLang="cs-CZ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484EE5D2-3E9F-4678-9AE6-8326DEF3C9EF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13</a:t>
            </a:fld>
            <a:endParaRPr lang="en-GB" altLang="cs-CZ"/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267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CD0270EA-0720-4CC3-A136-FA63936FDEFF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15</a:t>
            </a:fld>
            <a:endParaRPr lang="en-GB" altLang="cs-CZ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B9EB5EDF-C911-434C-B729-FB00557B7EC5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15</a:t>
            </a:fld>
            <a:endParaRPr lang="en-GB" altLang="cs-CZ"/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461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E18E8C40-563E-40AF-80AC-3C9A4677C9B3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16</a:t>
            </a:fld>
            <a:endParaRPr lang="en-GB" altLang="cs-CZ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71061E98-DCCA-4A7F-87A9-172EBC9C773B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16</a:t>
            </a:fld>
            <a:endParaRPr lang="en-GB" altLang="cs-CZ"/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565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999504FD-F93D-402F-9C62-A8940A64A4FD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18</a:t>
            </a:fld>
            <a:endParaRPr lang="en-GB" altLang="cs-CZ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A0DE2E5A-F737-4D91-994A-EF059EADB392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18</a:t>
            </a:fld>
            <a:endParaRPr lang="en-GB" altLang="cs-CZ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55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0F618C4-8268-4A4F-9460-2C1CBAAC4ED7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24</a:t>
            </a:fld>
            <a:endParaRPr lang="en-GB" altLang="cs-CZ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D18E4AF-16FB-4B17-90C5-4F8CF9B349AB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24</a:t>
            </a:fld>
            <a:endParaRPr lang="en-GB" altLang="cs-CZ"/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2305E85-20C1-43B5-BFB6-D1B7C3945463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37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9B8B81D1-7430-48EF-AF6E-303B93F3198B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25</a:t>
            </a:fld>
            <a:endParaRPr lang="en-GB" altLang="cs-CZ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B532367-0E00-4EAA-89E4-78EFD23112CD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25</a:t>
            </a:fld>
            <a:endParaRPr lang="en-GB" altLang="cs-CZ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0634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D9E0DB3E-D796-4E6C-925E-CD25F4F5AD50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26</a:t>
            </a:fld>
            <a:endParaRPr lang="en-GB" altLang="cs-CZ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157A08EA-ADB2-4200-9762-D441D9F9ADBC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26</a:t>
            </a:fld>
            <a:endParaRPr lang="en-GB" altLang="cs-CZ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48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7AD0D6AA-C582-4025-8CDF-5944542B7A49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</a:t>
            </a:fld>
            <a:endParaRPr lang="en-GB" altLang="cs-CZ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F7B65D23-1DE1-4BD7-953C-B375D2BD7948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</a:t>
            </a:fld>
            <a:endParaRPr lang="en-GB" altLang="cs-CZ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069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30699F0D-C3EC-460B-8B66-6674A2981C44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34</a:t>
            </a:fld>
            <a:endParaRPr lang="en-GB" altLang="cs-CZ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63E05FDE-DFE2-4954-AD35-BEC4837C5FC7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34</a:t>
            </a:fld>
            <a:endParaRPr lang="en-GB" altLang="cs-CZ"/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4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2D6B6755-D8FD-4094-B3C6-6FD973F6E688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3</a:t>
            </a:fld>
            <a:endParaRPr lang="en-GB" altLang="cs-CZ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6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A188700E-8EF8-4D91-8264-4E54A9317429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4</a:t>
            </a:fld>
            <a:endParaRPr lang="en-GB" altLang="cs-CZ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C67DEB8-83C8-4AD5-A571-C86C16472AB2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4</a:t>
            </a:fld>
            <a:endParaRPr lang="en-GB" altLang="cs-CZ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53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0B3E92E6-99AA-4865-B776-81B54B864E78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5</a:t>
            </a:fld>
            <a:endParaRPr lang="en-GB" altLang="cs-CZ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2E3B1098-6F14-4C52-B5CF-667B0CAAD7EA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5</a:t>
            </a:fld>
            <a:endParaRPr lang="en-GB" altLang="cs-CZ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914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1F6BC2A9-8E5F-4362-848E-E4D97BD39831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6</a:t>
            </a:fld>
            <a:endParaRPr lang="en-GB" altLang="cs-CZ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CE86F927-62B5-4BE2-BD9F-0387B0F47731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6</a:t>
            </a:fld>
            <a:endParaRPr lang="en-GB" altLang="cs-CZ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65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0B0C0D4B-E2A6-4E9C-A9F2-7E31DED92E2E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7</a:t>
            </a:fld>
            <a:endParaRPr lang="en-GB" altLang="cs-CZ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000FA57A-0A3C-47CA-9EBA-6BD07B7DF28D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7</a:t>
            </a:fld>
            <a:endParaRPr lang="en-GB" altLang="cs-CZ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982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9D839E3-2D7C-4BE3-BC5C-108E256E44E6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8</a:t>
            </a:fld>
            <a:endParaRPr lang="en-GB" altLang="cs-CZ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F9E5E39B-03BE-4E59-9B96-682F9C99ABFE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8</a:t>
            </a:fld>
            <a:endParaRPr lang="en-GB" altLang="cs-CZ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3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9EB8436B-ABB7-4E96-B56F-2408617BC2AA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9</a:t>
            </a:fld>
            <a:endParaRPr lang="en-GB" altLang="cs-CZ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47488C69-C834-4B4E-99BC-6F3F53810588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9</a:t>
            </a:fld>
            <a:endParaRPr lang="en-GB" altLang="cs-CZ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923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6E40-96BD-4CD8-8F5F-390FA905A9E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4491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3B0C-C44A-451F-A2D8-A1E248ADD75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787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1463" y="227013"/>
            <a:ext cx="2054225" cy="6096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11863" cy="6096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405E-BC8A-4745-B830-382F2DA70F6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6479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6CDE-D485-49BF-91E4-62D8CF64B94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8672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6C47-8972-41ED-9DA8-A056722E075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8350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753-2198-4941-841F-8E379957EDA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1326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25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1850" y="1935163"/>
            <a:ext cx="4033838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F8FE-FD25-4D8F-8A3A-864D23F0AF0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3232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EE11-8889-4611-8B0E-EEC9D803851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9091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C7E23-1670-4614-A096-CED57D3ACEF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469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6486-4471-466F-827A-D4659F1C29E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0530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A4BD-787B-44BF-B964-2719C00101A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1063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4F09-1770-4465-BE72-96AA133ED96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8507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9C23-74A0-4E87-855B-4CC4D796262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5201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D801-4089-4DEA-BF32-5C7B2E9E234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2057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1463" y="227013"/>
            <a:ext cx="2054225" cy="6096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11863" cy="6096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B473-59B1-4FA1-93D6-43D19E99DEE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8632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A654-18D1-4C27-8C05-AB3F31FFED4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834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25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1850" y="1935163"/>
            <a:ext cx="4033838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B52B-5E81-4DC7-B74D-EA475EB4D9B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2667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C06E-FDB8-4997-B54E-9E0F9355334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9137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0CF8-4E43-4F99-8A15-49B34980A31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239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562B-4236-4598-9892-B9A1649504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1270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51BA-6983-4A05-AEE9-1A18692543B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984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BCAC-057D-40DD-A6DD-A05FEF1C68A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763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15120938 w 5772"/>
              <a:gd name="T1" fmla="*/ 5040317 h 656"/>
              <a:gd name="T2" fmla="*/ 2147483646 w 5772"/>
              <a:gd name="T3" fmla="*/ 0 h 656"/>
              <a:gd name="T4" fmla="*/ 2147483646 w 5772"/>
              <a:gd name="T5" fmla="*/ 924899026 h 656"/>
              <a:gd name="T6" fmla="*/ 2147483646 w 5772"/>
              <a:gd name="T7" fmla="*/ 138609521 h 656"/>
              <a:gd name="T8" fmla="*/ 2147483646 w 5772"/>
              <a:gd name="T9" fmla="*/ 536794590 h 656"/>
              <a:gd name="T10" fmla="*/ 2147483646 w 5772"/>
              <a:gd name="T11" fmla="*/ 1106350450 h 656"/>
              <a:gd name="T12" fmla="*/ 2147483646 w 5772"/>
              <a:gd name="T13" fmla="*/ 506552686 h 656"/>
              <a:gd name="T14" fmla="*/ 0 w 5772"/>
              <a:gd name="T15" fmla="*/ 1653225675 h 656"/>
              <a:gd name="T16" fmla="*/ 15120938 w 5772"/>
              <a:gd name="T17" fmla="*/ 504031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648823350 h 595"/>
              <a:gd name="T4" fmla="*/ 2147483646 w 3000"/>
              <a:gd name="T5" fmla="*/ 213973441 h 595"/>
              <a:gd name="T6" fmla="*/ 2147483646 w 3000"/>
              <a:gd name="T7" fmla="*/ 6901954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7013"/>
            <a:ext cx="82184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184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57200" y="6345238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0888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45C75"/>
              </a:buClr>
              <a:buSzPct val="100000"/>
              <a:buFont typeface="Constantia" panose="02030602050306030303" pitchFamily="18" charset="0"/>
              <a:buNone/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59D1611-FF1E-4A64-ADC3-FC9D8925EA8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19050" y="203200"/>
            <a:ext cx="9177338" cy="642938"/>
            <a:chOff x="-12" y="128"/>
            <a:chExt cx="5781" cy="405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-12" y="128"/>
              <a:ext cx="5769" cy="405"/>
              <a:chOff x="-12" y="128"/>
              <a:chExt cx="5769" cy="405"/>
            </a:xfrm>
          </p:grpSpPr>
          <p:pic>
            <p:nvPicPr>
              <p:cNvPr id="1038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0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-12" y="156"/>
              <a:ext cx="5781" cy="351"/>
              <a:chOff x="-12" y="156"/>
              <a:chExt cx="5781" cy="351"/>
            </a:xfrm>
          </p:grpSpPr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7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2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9pPr>
    </p:titleStyle>
    <p:bodyStyle>
      <a:lvl1pPr marL="261938" indent="-261938" algn="l" defTabSz="449263" rtl="0" eaLnBrk="0" fontAlgn="base" hangingPunct="0">
        <a:lnSpc>
          <a:spcPct val="80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628650" indent="-239713" algn="l" defTabSz="449263" rtl="0" eaLnBrk="0" fontAlgn="base" hangingPunct="0">
        <a:lnSpc>
          <a:spcPct val="80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anose="05020102010507070707" pitchFamily="18" charset="2"/>
        <a:buChar char="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914400" indent="-246063" algn="l" defTabSz="449263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anose="05020102010507070707" pitchFamily="18" charset="2"/>
        <a:buChar char=""/>
        <a:defRPr sz="21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176338" indent="-204788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14509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19081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6pPr>
      <a:lvl7pPr marL="23653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7pPr>
      <a:lvl8pPr marL="28225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8pPr>
      <a:lvl9pPr marL="32797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15120938 w 5772"/>
              <a:gd name="T1" fmla="*/ 5040317 h 656"/>
              <a:gd name="T2" fmla="*/ 2147483646 w 5772"/>
              <a:gd name="T3" fmla="*/ 0 h 656"/>
              <a:gd name="T4" fmla="*/ 2147483646 w 5772"/>
              <a:gd name="T5" fmla="*/ 924899026 h 656"/>
              <a:gd name="T6" fmla="*/ 2147483646 w 5772"/>
              <a:gd name="T7" fmla="*/ 138609521 h 656"/>
              <a:gd name="T8" fmla="*/ 2147483646 w 5772"/>
              <a:gd name="T9" fmla="*/ 536794590 h 656"/>
              <a:gd name="T10" fmla="*/ 2147483646 w 5772"/>
              <a:gd name="T11" fmla="*/ 1106350450 h 656"/>
              <a:gd name="T12" fmla="*/ 2147483646 w 5772"/>
              <a:gd name="T13" fmla="*/ 506552686 h 656"/>
              <a:gd name="T14" fmla="*/ 0 w 5772"/>
              <a:gd name="T15" fmla="*/ 1653225675 h 656"/>
              <a:gd name="T16" fmla="*/ 15120938 w 5772"/>
              <a:gd name="T17" fmla="*/ 504031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648823350 h 595"/>
              <a:gd name="T4" fmla="*/ 2147483646 w 3000"/>
              <a:gd name="T5" fmla="*/ 213973441 h 595"/>
              <a:gd name="T6" fmla="*/ 2147483646 w 3000"/>
              <a:gd name="T7" fmla="*/ 6901954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77338" cy="642938"/>
            <a:chOff x="-12" y="128"/>
            <a:chExt cx="5781" cy="405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12" y="128"/>
              <a:ext cx="5769" cy="405"/>
              <a:chOff x="-12" y="128"/>
              <a:chExt cx="5769" cy="405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3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0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1"/>
              <a:chOff x="-12" y="156"/>
              <a:chExt cx="5781" cy="351"/>
            </a:xfrm>
          </p:grpSpPr>
          <p:pic>
            <p:nvPicPr>
              <p:cNvPr id="2060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1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2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7013"/>
            <a:ext cx="82184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184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57200" y="6345238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0888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D1EAEE"/>
              </a:buClr>
              <a:buSzPct val="100000"/>
              <a:buFont typeface="Constantia" panose="02030602050306030303" pitchFamily="18" charset="0"/>
              <a:buNone/>
              <a:defRPr sz="1200" smtClean="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D9461ED-FA9C-4EA4-887D-03C57128B2D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9pPr>
    </p:titleStyle>
    <p:bodyStyle>
      <a:lvl1pPr marL="261938" indent="-261938" algn="l" defTabSz="449263" rtl="0" eaLnBrk="0" fontAlgn="base" hangingPunct="0">
        <a:lnSpc>
          <a:spcPct val="80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1pPr>
      <a:lvl2pPr marL="628650" indent="-239713" algn="l" defTabSz="449263" rtl="0" eaLnBrk="0" fontAlgn="base" hangingPunct="0">
        <a:lnSpc>
          <a:spcPct val="80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anose="05020102010507070707" pitchFamily="18" charset="2"/>
        <a:buChar char=""/>
        <a:defRPr sz="24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2pPr>
      <a:lvl3pPr marL="914400" indent="-246063" algn="l" defTabSz="449263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anose="05020102010507070707" pitchFamily="18" charset="2"/>
        <a:buChar char=""/>
        <a:defRPr sz="21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3pPr>
      <a:lvl4pPr marL="1176338" indent="-204788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4pPr>
      <a:lvl5pPr marL="14509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5pPr>
      <a:lvl6pPr marL="19081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6pPr>
      <a:lvl7pPr marL="23653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7pPr>
      <a:lvl8pPr marL="28225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8pPr>
      <a:lvl9pPr marL="32797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expertiza/10031250-mleko-jsme-geneticky-vybaveni-kjeho-traveni?rss&amp;dop-ab-variant=5&amp;seq-no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364163" y="2205038"/>
            <a:ext cx="309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18360" bIns="46800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endParaRPr lang="en-GB" altLang="cs-CZ" sz="2200" dirty="0"/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r>
              <a:rPr lang="en-GB" altLang="cs-CZ" sz="2200" dirty="0">
                <a:latin typeface="Arial" panose="020B0604020202020204" pitchFamily="34" charset="0"/>
              </a:rPr>
              <a:t>Veronika </a:t>
            </a:r>
            <a:r>
              <a:rPr lang="cs-CZ" altLang="cs-CZ" sz="2200" dirty="0" err="1">
                <a:latin typeface="Arial" panose="020B0604020202020204" pitchFamily="34" charset="0"/>
              </a:rPr>
              <a:t>Suchodolová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r>
              <a:rPr lang="cs-CZ" altLang="cs-CZ" sz="2200" dirty="0">
                <a:latin typeface="Arial" panose="020B0604020202020204" pitchFamily="34" charset="0"/>
              </a:rPr>
              <a:t>Kamila Jančeková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38488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227013"/>
            <a:ext cx="82200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Clr>
                <a:srgbClr val="DBF5F9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4800">
                <a:solidFill>
                  <a:srgbClr val="DBF5F9"/>
                </a:solidFill>
                <a:latin typeface="Calibri" panose="020F0502020204030204" pitchFamily="34" charset="0"/>
              </a:rPr>
              <a:t>Je laktózová intolerance nemoc?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1439863" y="1949450"/>
          <a:ext cx="6138862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r:id="rId4" imgW="6115320" imgH="3450960" progId="">
                  <p:embed/>
                </p:oleObj>
              </mc:Choice>
              <mc:Fallback>
                <p:oleObj r:id="rId4" imgW="6115320" imgH="34509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949450"/>
                        <a:ext cx="6138862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Výskyt hypolaktázie ve světě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10013"/>
            <a:ext cx="41402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9838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39750"/>
            <a:ext cx="45005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79500"/>
            <a:ext cx="39608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57200" y="271463"/>
            <a:ext cx="3503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cs-CZ" altLang="cs-CZ" sz="2800" b="1">
                <a:solidFill>
                  <a:srgbClr val="04617B"/>
                </a:solidFill>
                <a:latin typeface="Calibri" panose="020F0502020204030204" pitchFamily="34" charset="0"/>
              </a:rPr>
              <a:t>Co sní rodiny za týden?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3200">
                <a:solidFill>
                  <a:srgbClr val="04617B"/>
                </a:solidFill>
                <a:latin typeface="Arial" panose="020B0604020202020204" pitchFamily="34" charset="0"/>
              </a:rPr>
              <a:t>Genetika a hypotézy vzniku </a:t>
            </a:r>
            <a:br>
              <a:rPr lang="en-GB" altLang="cs-CZ" sz="320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en-GB" altLang="cs-CZ" sz="3200">
                <a:solidFill>
                  <a:srgbClr val="04617B"/>
                </a:solidFill>
                <a:latin typeface="Arial" panose="020B0604020202020204" pitchFamily="34" charset="0"/>
              </a:rPr>
              <a:t>laktózové tolerance </a:t>
            </a:r>
            <a:r>
              <a:rPr lang="en-GB" altLang="cs-CZ" sz="2000">
                <a:solidFill>
                  <a:srgbClr val="04617B"/>
                </a:solidFill>
                <a:latin typeface="Arial" panose="020B0604020202020204" pitchFamily="34" charset="0"/>
              </a:rPr>
              <a:t>(nejběžnější selektivní malabsorpce)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Genetické pozadí laktózové tolerance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 b="1" u="sng">
                <a:latin typeface="Arial" panose="020B0604020202020204" pitchFamily="34" charset="0"/>
              </a:rPr>
              <a:t>a intolerance</a:t>
            </a:r>
            <a:r>
              <a:rPr lang="en-GB" altLang="cs-CZ">
                <a:latin typeface="Arial" panose="020B0604020202020204" pitchFamily="34" charset="0"/>
              </a:rPr>
              <a:t> </a:t>
            </a:r>
            <a:br>
              <a:rPr lang="en-GB" altLang="cs-CZ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finská studie:</a:t>
            </a:r>
            <a:br>
              <a:rPr lang="en-GB" altLang="cs-CZ" sz="1800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1. přítomnost variantního genu regulujícího tvorbu laktázy u laktózove intolerantních = původní forma</a:t>
            </a:r>
            <a:br>
              <a:rPr lang="en-GB" altLang="cs-CZ" sz="1800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2. genová mutace u laktózově tolerantních</a:t>
            </a:r>
            <a:br>
              <a:rPr lang="en-GB" altLang="cs-CZ" sz="1800">
                <a:latin typeface="Arial" panose="020B0604020202020204" pitchFamily="34" charset="0"/>
              </a:rPr>
            </a:br>
            <a:endParaRPr lang="en-GB" altLang="cs-CZ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Hypotézy vzniku laktózové tolerance: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kulturně-historická a domestikace zvířat </a:t>
            </a:r>
            <a:r>
              <a:rPr lang="en-GB" altLang="cs-CZ" sz="1800">
                <a:latin typeface="Arial" panose="020B0604020202020204" pitchFamily="34" charset="0"/>
              </a:rPr>
              <a:t>(Simoons 1970, McCrancken 1971 – počátek konzumace M a MV před 10tis. lety)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aridní klima a pouštní nomádi </a:t>
            </a:r>
            <a:r>
              <a:rPr lang="en-GB" altLang="cs-CZ" sz="2000">
                <a:latin typeface="Arial" panose="020B0604020202020204" pitchFamily="34" charset="0"/>
              </a:rPr>
              <a:t>(Cook a al-Torki 1975)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geografické souvislosti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97961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  <a:buFont typeface="Wingdings 2" panose="05020102010507070707" pitchFamily="18" charset="2"/>
              <a:buNone/>
            </a:pPr>
            <a:r>
              <a:rPr lang="en-GB" altLang="cs-CZ" sz="9600" b="1">
                <a:latin typeface="Arial" panose="020B0604020202020204" pitchFamily="34" charset="0"/>
              </a:rPr>
              <a:t>Přirozený stav!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Wingdings 2" panose="05020102010507070707" pitchFamily="18" charset="2"/>
              <a:buNone/>
            </a:pPr>
            <a:endParaRPr lang="en-GB" altLang="cs-CZ" sz="9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5FCA54A-B4D8-4029-A654-2F860BB5E3B0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>
                <a:solidFill>
                  <a:srgbClr val="F48529"/>
                </a:solidFill>
                <a:latin typeface="TriviaSeznam"/>
                <a:hlinkClick r:id="rId2"/>
              </a:rPr>
              <a:t>https://www.stream.cz/expertiza/10031250-mleko-jsme-geneticky-vybaveni-kjeho-traveni?rss&amp;dop-ab-variant=5&amp;seq-no=1</a:t>
            </a:r>
            <a:endParaRPr lang="cs-CZ" u="sng" dirty="0">
              <a:solidFill>
                <a:srgbClr val="F48529"/>
              </a:solidFill>
              <a:latin typeface="TriviaSeznam"/>
            </a:endParaRPr>
          </a:p>
        </p:txBody>
      </p:sp>
    </p:spTree>
    <p:extLst>
      <p:ext uri="{BB962C8B-B14F-4D97-AF65-F5344CB8AC3E}">
        <p14:creationId xmlns:p14="http://schemas.microsoft.com/office/powerpoint/2010/main" val="40716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Typy laktózové intolerance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>
                <a:latin typeface="Arial" panose="020B0604020202020204" pitchFamily="34" charset="0"/>
              </a:rPr>
              <a:t>Vrozená laktózová intolerance – výskyt vzácný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>
                <a:latin typeface="Arial" panose="020B0604020202020204" pitchFamily="34" charset="0"/>
              </a:rPr>
              <a:t>Primární typ – přirozený v dospělosti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>
                <a:latin typeface="Arial" panose="020B0604020202020204" pitchFamily="34" charset="0"/>
              </a:rPr>
              <a:t>Sekundární typ – vznikající v souvislosti s postižením tenkého střeva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Diagnostika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Jejunální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biopsie</a:t>
            </a:r>
            <a:r>
              <a:rPr lang="en-GB" altLang="cs-CZ" sz="1600" b="1" dirty="0">
                <a:latin typeface="Arial" panose="020B0604020202020204" pitchFamily="34" charset="0"/>
              </a:rPr>
              <a:t> (</a:t>
            </a:r>
            <a:r>
              <a:rPr lang="en-GB" altLang="cs-CZ" sz="1600" b="1" dirty="0" err="1">
                <a:latin typeface="Arial" panose="020B0604020202020204" pitchFamily="34" charset="0"/>
              </a:rPr>
              <a:t>určování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laktázy</a:t>
            </a:r>
            <a:r>
              <a:rPr lang="en-GB" altLang="cs-CZ" sz="1600" b="1" dirty="0">
                <a:latin typeface="Arial" panose="020B0604020202020204" pitchFamily="34" charset="0"/>
              </a:rPr>
              <a:t> v </a:t>
            </a:r>
            <a:r>
              <a:rPr lang="en-GB" altLang="cs-CZ" sz="1600" b="1" dirty="0" err="1">
                <a:latin typeface="Arial" panose="020B0604020202020204" pitchFamily="34" charset="0"/>
              </a:rPr>
              <a:t>mukóze</a:t>
            </a:r>
            <a:r>
              <a:rPr lang="en-GB" altLang="cs-CZ" sz="1600" b="1" dirty="0">
                <a:latin typeface="Arial" panose="020B0604020202020204" pitchFamily="34" charset="0"/>
              </a:rPr>
              <a:t>)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Bioptický vzorek se získává použitím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Crosbyho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nástroje 10-20 cm distálně od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Trietzova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ligamenta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za kontroly rentgenu. Intubace je relativně pracná a pro pacienta nepříjemná. U této metody je důležité místo odběru, protože aktivita laktázy mezi duodenem a ileem značně kolísá</a:t>
            </a:r>
            <a:endParaRPr lang="en-GB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Toleranční</a:t>
            </a:r>
            <a:r>
              <a:rPr lang="en-GB" altLang="cs-CZ" sz="1600" b="1" dirty="0">
                <a:latin typeface="Arial" panose="020B0604020202020204" pitchFamily="34" charset="0"/>
              </a:rPr>
              <a:t> test (</a:t>
            </a:r>
            <a:r>
              <a:rPr lang="en-GB" altLang="cs-CZ" sz="1600" b="1" dirty="0" err="1">
                <a:latin typeface="Arial" panose="020B0604020202020204" pitchFamily="34" charset="0"/>
              </a:rPr>
              <a:t>podobný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oGTT</a:t>
            </a:r>
            <a:r>
              <a:rPr lang="en-GB" altLang="cs-CZ" sz="1600" b="1" dirty="0">
                <a:latin typeface="Arial" panose="020B0604020202020204" pitchFamily="34" charset="0"/>
              </a:rPr>
              <a:t>)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Laktóza v množství 50 g na m</a:t>
            </a:r>
            <a:r>
              <a:rPr lang="cs-CZ" altLang="cs-CZ" sz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tělesného povrchu se podává rozpuštěná v 500 ml vody nebo čaje. Po dobu 2 hodin se měří ve čtvrthodinových intervalech koncentrace glukózy v krvi. Pro snížené štěpení laktózy svědčí již vzestup glukózy o méně než 20-25 mg/100 ml (1-1,2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mmol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/l)</a:t>
            </a:r>
            <a:endParaRPr lang="en-GB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Dechový</a:t>
            </a:r>
            <a:r>
              <a:rPr lang="en-GB" altLang="cs-CZ" sz="1600" b="1" dirty="0">
                <a:latin typeface="Arial" panose="020B0604020202020204" pitchFamily="34" charset="0"/>
              </a:rPr>
              <a:t> test (</a:t>
            </a:r>
            <a:r>
              <a:rPr lang="en-GB" altLang="cs-CZ" sz="1600" b="1" dirty="0" err="1">
                <a:latin typeface="Arial" panose="020B0604020202020204" pitchFamily="34" charset="0"/>
              </a:rPr>
              <a:t>stanovení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vodíku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ve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vydechovaném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vzduchu</a:t>
            </a:r>
            <a:r>
              <a:rPr lang="en-GB" altLang="cs-CZ" sz="1600" b="1" dirty="0">
                <a:latin typeface="Arial" panose="020B0604020202020204" pitchFamily="34" charset="0"/>
              </a:rPr>
              <a:t>)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Z nerozštěpené laktózy vzniká v tlustém střevě působením mikroflóry vedle dalších látek také vodík. Ten přechází částečně do krve, je transportován do plic a zde eliminován. Stanovení se provádí buď plynovým chromatografem, nebo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elektrofyzikální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metodou. Zvýšení vodíkové koncentrace od základní hladiny o více než 20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ppm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(mg/l) se obecně považuje za projev nedostatečného štěpení laktózy. </a:t>
            </a:r>
            <a:endParaRPr lang="en-GB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>
                <a:latin typeface="Arial" panose="020B0604020202020204" pitchFamily="34" charset="0"/>
              </a:rPr>
              <a:t>Test </a:t>
            </a:r>
            <a:r>
              <a:rPr lang="en-GB" altLang="cs-CZ" sz="1600" b="1" dirty="0" err="1">
                <a:latin typeface="Arial" panose="020B0604020202020204" pitchFamily="34" charset="0"/>
              </a:rPr>
              <a:t>kyselosti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stolice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200" dirty="0">
                <a:latin typeface="Arial" panose="020B0604020202020204" pitchFamily="34" charset="0"/>
              </a:rPr>
              <a:t>(</a:t>
            </a:r>
            <a:r>
              <a:rPr lang="en-GB" altLang="cs-CZ" sz="1200" dirty="0" err="1">
                <a:latin typeface="Arial" panose="020B0604020202020204" pitchFamily="34" charset="0"/>
              </a:rPr>
              <a:t>detekce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kyseliny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mléčné</a:t>
            </a:r>
            <a:r>
              <a:rPr lang="en-GB" altLang="cs-CZ" sz="1200" dirty="0">
                <a:latin typeface="Arial" panose="020B0604020202020204" pitchFamily="34" charset="0"/>
              </a:rPr>
              <a:t> a </a:t>
            </a:r>
            <a:r>
              <a:rPr lang="en-GB" altLang="cs-CZ" sz="1200" dirty="0" err="1">
                <a:latin typeface="Arial" panose="020B0604020202020204" pitchFamily="34" charset="0"/>
              </a:rPr>
              <a:t>krátkých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mastných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kyselin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ve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stolici</a:t>
            </a:r>
            <a:r>
              <a:rPr lang="en-GB" altLang="cs-CZ" sz="12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Genetický</a:t>
            </a:r>
            <a:r>
              <a:rPr lang="en-GB" altLang="cs-CZ" sz="1600" b="1" dirty="0">
                <a:latin typeface="Arial" panose="020B0604020202020204" pitchFamily="34" charset="0"/>
              </a:rPr>
              <a:t> test </a:t>
            </a:r>
            <a:r>
              <a:rPr lang="en-GB" altLang="cs-CZ" sz="1200" dirty="0">
                <a:latin typeface="Arial" panose="020B0604020202020204" pitchFamily="34" charset="0"/>
              </a:rPr>
              <a:t>(</a:t>
            </a:r>
            <a:r>
              <a:rPr lang="en-GB" altLang="cs-CZ" sz="1200" dirty="0" err="1">
                <a:latin typeface="Arial" panose="020B0604020202020204" pitchFamily="34" charset="0"/>
              </a:rPr>
              <a:t>detekc</a:t>
            </a:r>
            <a:r>
              <a:rPr lang="cs-CZ" altLang="cs-CZ" sz="1200" dirty="0">
                <a:latin typeface="Arial" panose="020B0604020202020204" pitchFamily="34" charset="0"/>
              </a:rPr>
              <a:t>e</a:t>
            </a:r>
            <a:r>
              <a:rPr lang="en-GB" altLang="cs-CZ" sz="1200" dirty="0">
                <a:latin typeface="Arial" panose="020B0604020202020204" pitchFamily="34" charset="0"/>
              </a:rPr>
              <a:t> 2 </a:t>
            </a:r>
            <a:r>
              <a:rPr lang="en-GB" altLang="cs-CZ" sz="1200" dirty="0" err="1">
                <a:latin typeface="Arial" panose="020B0604020202020204" pitchFamily="34" charset="0"/>
              </a:rPr>
              <a:t>sekvenčních</a:t>
            </a:r>
            <a:r>
              <a:rPr lang="en-GB" altLang="cs-CZ" sz="1200" dirty="0">
                <a:latin typeface="Arial" panose="020B0604020202020204" pitchFamily="34" charset="0"/>
              </a:rPr>
              <a:t> variant </a:t>
            </a:r>
            <a:r>
              <a:rPr lang="en-GB" altLang="cs-CZ" sz="1200" dirty="0" err="1">
                <a:latin typeface="Arial" panose="020B0604020202020204" pitchFamily="34" charset="0"/>
              </a:rPr>
              <a:t>asociovaných</a:t>
            </a:r>
            <a:r>
              <a:rPr lang="en-GB" altLang="cs-CZ" sz="1200" dirty="0">
                <a:latin typeface="Arial" panose="020B0604020202020204" pitchFamily="34" charset="0"/>
              </a:rPr>
              <a:t> se </a:t>
            </a:r>
            <a:r>
              <a:rPr lang="en-GB" altLang="cs-CZ" sz="1200" dirty="0" err="1">
                <a:latin typeface="Arial" panose="020B0604020202020204" pitchFamily="34" charset="0"/>
              </a:rPr>
              <a:t>sníženou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aktivitou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laktázy</a:t>
            </a:r>
            <a:r>
              <a:rPr lang="en-GB" altLang="cs-CZ" sz="1200" dirty="0">
                <a:latin typeface="Arial" panose="020B0604020202020204" pitchFamily="34" charset="0"/>
              </a:rPr>
              <a:t>: C/T -13910 a G/A -22018 </a:t>
            </a:r>
            <a:r>
              <a:rPr lang="en-GB" altLang="cs-CZ" sz="1200" dirty="0" err="1">
                <a:latin typeface="Arial" panose="020B0604020202020204" pitchFamily="34" charset="0"/>
              </a:rPr>
              <a:t>lokalizovaných</a:t>
            </a:r>
            <a:r>
              <a:rPr lang="en-GB" altLang="cs-CZ" sz="1200" dirty="0">
                <a:latin typeface="Arial" panose="020B0604020202020204" pitchFamily="34" charset="0"/>
              </a:rPr>
              <a:t> v </a:t>
            </a:r>
            <a:r>
              <a:rPr lang="en-GB" altLang="cs-CZ" sz="1200" dirty="0" err="1">
                <a:latin typeface="Arial" panose="020B0604020202020204" pitchFamily="34" charset="0"/>
              </a:rPr>
              <a:t>intronech</a:t>
            </a:r>
            <a:r>
              <a:rPr lang="en-GB" altLang="cs-CZ" sz="1200" dirty="0">
                <a:latin typeface="Arial" panose="020B0604020202020204" pitchFamily="34" charset="0"/>
              </a:rPr>
              <a:t> 9 a 13 MCM6 genu)</a:t>
            </a:r>
            <a:br>
              <a:rPr lang="en-GB" altLang="cs-CZ" sz="1200" dirty="0">
                <a:latin typeface="Arial" panose="020B0604020202020204" pitchFamily="34" charset="0"/>
              </a:rPr>
            </a:br>
            <a:br>
              <a:rPr lang="en-GB" altLang="cs-CZ" sz="1200" dirty="0">
                <a:latin typeface="Arial" panose="020B0604020202020204" pitchFamily="34" charset="0"/>
              </a:rPr>
            </a:br>
            <a:endParaRPr lang="en-GB" altLang="cs-CZ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F1E15-105B-4392-8A47-A7B48EF7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34F8F5C-BA30-4765-B8E0-7DEA2CB16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36738"/>
            <a:ext cx="2468165" cy="4387850"/>
          </a:xfrm>
        </p:spPr>
      </p:pic>
      <p:sp>
        <p:nvSpPr>
          <p:cNvPr id="6" name="Tlačítko akce: Nápověd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76EB009-05FE-49EC-BBC9-C3EAA2614351}"/>
              </a:ext>
            </a:extLst>
          </p:cNvPr>
          <p:cNvSpPr/>
          <p:nvPr/>
        </p:nvSpPr>
        <p:spPr bwMode="auto">
          <a:xfrm>
            <a:off x="5148064" y="3068960"/>
            <a:ext cx="1944216" cy="2232248"/>
          </a:xfrm>
          <a:prstGeom prst="actionButtonHelp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5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28625" y="112713"/>
            <a:ext cx="8229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cs-CZ" altLang="cs-CZ" sz="4000">
                <a:solidFill>
                  <a:srgbClr val="04617B"/>
                </a:solidFill>
                <a:latin typeface="Arial" panose="020B0604020202020204" pitchFamily="34" charset="0"/>
              </a:rPr>
              <a:t>Doporučení při laktózové intoleranci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Pochopení základní diagnózy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cs-CZ" altLang="cs-CZ">
                <a:latin typeface="Arial" panose="020B0604020202020204" pitchFamily="34" charset="0"/>
              </a:rPr>
              <a:t>Výživové doporučení: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- fermentované mléčné výrobky (přítomnost bakterií, které obsahují β-galaktosidázu + nižší koncentrace laktózy + prebiotické </a:t>
            </a:r>
            <a:br>
              <a:rPr lang="cs-CZ" altLang="cs-CZ" sz="2000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působení na flóru tlustého střeva)</a:t>
            </a:r>
            <a:br>
              <a:rPr lang="cs-CZ" altLang="cs-CZ" sz="2000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- příjem laktózy v malých dávkách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Laktóza jako prebiotikum a přirozená prevence zácpy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Laktóza z nemléčných zdrojů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Adaptace střeva na pravidelnou konzumaci laktózy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OBSAH LAKTÓZY V MLÉCE</a:t>
            </a:r>
            <a:b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A MLÉČNÝCH VÝROBCÍCH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85750" y="2166938"/>
          <a:ext cx="8572500" cy="3308226"/>
        </p:xfrm>
        <a:graphic>
          <a:graphicData uri="http://schemas.openxmlformats.org/drawingml/2006/table">
            <a:tbl>
              <a:tblPr/>
              <a:tblGrid>
                <a:gridCol w="32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Potravina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Obsah laktózy (g/100 g)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Velikost obvyklé porce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Obsah laktózy v porci (g)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Lidské mléko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7,2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-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 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Mléko (kravské, kozí, ovčí)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4,4 – 5,1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250 ml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11,0 – 12,3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Jogurt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4,1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150 ml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6,2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Kefír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3,8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200 ml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7,6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Tvaroh měkký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3,5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3,5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Cottage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2,2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2,2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Sýry (eidam, niva, hermelín)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0,4 -1,3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0,2 - 0,7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Smetana (30 % tuku)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3,1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 ml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0,5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8967" name="Picture 2" descr="C:\Documents and Settings\Verunka\Dokumenty\Downloads\foto-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85750"/>
            <a:ext cx="21669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Mléko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24038"/>
            <a:ext cx="1800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19588"/>
            <a:ext cx="1260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52738"/>
            <a:ext cx="1854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198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19113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859338"/>
            <a:ext cx="17970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016500"/>
            <a:ext cx="157638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95450"/>
            <a:ext cx="12827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DBA9D8-9C35-41BD-BC27-EB1E5031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Doporučení přípravy stravy při intoleranci laktózy: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F9607CB-E159-41D6-A329-8280C267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/>
              <a:t>Sledovat etikety a vyloučit potraviny obsahující laktózu. Je třeba sledovat ale i přítomnost mléka, syrovátky, sušeného mléka.</a:t>
            </a:r>
          </a:p>
          <a:p>
            <a:r>
              <a:rPr lang="cs-CZ" sz="1200" dirty="0"/>
              <a:t>Laktózu může obsahovat: pečivo sladké i slané, sladkosti, zmrzliny, čokoládové a tukové polevy, instantní potraviny i čaje, uzeniny, margaríny, …</a:t>
            </a:r>
          </a:p>
          <a:p>
            <a:r>
              <a:rPr lang="cs-CZ" sz="1200" dirty="0"/>
              <a:t>Jaké jsou možnosti:</a:t>
            </a:r>
          </a:p>
          <a:p>
            <a:r>
              <a:rPr lang="cs-CZ" sz="1200" dirty="0"/>
              <a:t>často není nutné vyřadit všechny mléčné výrobky (vesměs dobře snášeny zakysané </a:t>
            </a:r>
            <a:r>
              <a:rPr lang="cs-CZ" sz="1200" dirty="0" err="1"/>
              <a:t>ml.v</a:t>
            </a:r>
            <a:r>
              <a:rPr lang="cs-CZ" sz="1200" dirty="0"/>
              <a:t>.)</a:t>
            </a:r>
          </a:p>
          <a:p>
            <a:r>
              <a:rPr lang="cs-CZ" sz="1200" dirty="0" err="1"/>
              <a:t>bezlaktózové</a:t>
            </a:r>
            <a:r>
              <a:rPr lang="cs-CZ" sz="1200" dirty="0"/>
              <a:t> mléčné výrobky – do 0,01 g laktózy/100 g - </a:t>
            </a:r>
            <a:r>
              <a:rPr lang="cs-CZ" sz="1200" dirty="0" err="1"/>
              <a:t>bezlaktózová</a:t>
            </a:r>
            <a:r>
              <a:rPr lang="cs-CZ" sz="1200" dirty="0"/>
              <a:t> mléka, jogurty, sýry, šlehačka apod. Např. firma ´</a:t>
            </a:r>
            <a:r>
              <a:rPr lang="cs-CZ" sz="1200" dirty="0" err="1"/>
              <a:t>MinusL</a:t>
            </a:r>
            <a:r>
              <a:rPr lang="cs-CZ" sz="1200" dirty="0"/>
              <a:t>´ (Tesco, Globus, Výrobce: OMIRA, Německo). Obsah vápníku je zde zachován.</a:t>
            </a:r>
          </a:p>
          <a:p>
            <a:r>
              <a:rPr lang="cs-CZ" sz="1200" dirty="0"/>
              <a:t>fortifikované rostlinné nápoje a výrobky z nich: </a:t>
            </a:r>
            <a:r>
              <a:rPr lang="cs-CZ" sz="1200" dirty="0" err="1"/>
              <a:t>Sojový</a:t>
            </a:r>
            <a:r>
              <a:rPr lang="cs-CZ" sz="1200" dirty="0"/>
              <a:t>, rýžový, ovesný nápoj, případně další nápoje na rostlinné bázi, nejlépe obohacené vápníkem. Např. firma </a:t>
            </a:r>
            <a:r>
              <a:rPr lang="cs-CZ" sz="1200" dirty="0" err="1"/>
              <a:t>Alpro</a:t>
            </a:r>
            <a:r>
              <a:rPr lang="cs-CZ" sz="1200" dirty="0"/>
              <a:t> </a:t>
            </a:r>
            <a:r>
              <a:rPr lang="cs-CZ" sz="1200" dirty="0" err="1"/>
              <a:t>soya</a:t>
            </a:r>
            <a:r>
              <a:rPr lang="cs-CZ" sz="1200" dirty="0"/>
              <a:t>, </a:t>
            </a:r>
            <a:r>
              <a:rPr lang="cs-CZ" sz="1200" dirty="0" err="1"/>
              <a:t>Provamel</a:t>
            </a:r>
            <a:r>
              <a:rPr lang="cs-CZ" sz="1200" dirty="0"/>
              <a:t>, </a:t>
            </a:r>
            <a:r>
              <a:rPr lang="cs-CZ" sz="1200" dirty="0" err="1"/>
              <a:t>Alnatura</a:t>
            </a:r>
            <a:r>
              <a:rPr lang="cs-CZ" sz="1200" dirty="0"/>
              <a:t>.</a:t>
            </a:r>
          </a:p>
          <a:p>
            <a:r>
              <a:rPr lang="cs-CZ" sz="1200" dirty="0"/>
              <a:t>Sušené rostlinné nápoje – Zajíc, </a:t>
            </a:r>
            <a:r>
              <a:rPr lang="cs-CZ" sz="1200" dirty="0" err="1"/>
              <a:t>Soja</a:t>
            </a:r>
            <a:r>
              <a:rPr lang="cs-CZ" sz="1200" dirty="0"/>
              <a:t> </a:t>
            </a:r>
            <a:r>
              <a:rPr lang="cs-CZ" sz="1200" dirty="0" err="1"/>
              <a:t>milk</a:t>
            </a:r>
            <a:r>
              <a:rPr lang="cs-CZ" sz="1200" dirty="0"/>
              <a:t> – ne u alergie na </a:t>
            </a:r>
            <a:r>
              <a:rPr lang="cs-CZ" sz="1200" dirty="0" err="1"/>
              <a:t>soju</a:t>
            </a:r>
            <a:endParaRPr lang="cs-CZ" sz="1200" dirty="0"/>
          </a:p>
          <a:p>
            <a:r>
              <a:rPr lang="cs-CZ" sz="1200" dirty="0"/>
              <a:t>potraviny pro vegany (obohacené o vápník nejčastěji z mořských řas).</a:t>
            </a:r>
          </a:p>
          <a:p>
            <a:r>
              <a:rPr lang="cs-CZ" sz="1200" dirty="0"/>
              <a:t>Např. sýr </a:t>
            </a:r>
            <a:r>
              <a:rPr lang="cs-CZ" sz="1200" dirty="0" err="1"/>
              <a:t>Veganline</a:t>
            </a:r>
            <a:r>
              <a:rPr lang="cs-CZ" sz="1200" dirty="0"/>
              <a:t> - </a:t>
            </a:r>
            <a:r>
              <a:rPr lang="cs-CZ" sz="1200" dirty="0" err="1"/>
              <a:t>original</a:t>
            </a:r>
            <a:r>
              <a:rPr lang="cs-CZ" sz="1200" dirty="0"/>
              <a:t> rostlinný sýr 200g typu Eidam /mozzarella rostlinný sýr 200 g - Čistě rostlinná alternativa k mléčným sýrům. </a:t>
            </a:r>
          </a:p>
          <a:p>
            <a:r>
              <a:rPr lang="cs-CZ" sz="1200" dirty="0"/>
              <a:t>Nízký obsah laktózy mají: přírodní jogurty, zralé sýry (ementál, parmezán, </a:t>
            </a:r>
            <a:r>
              <a:rPr lang="cs-CZ" sz="1200" dirty="0" err="1"/>
              <a:t>cheddar</a:t>
            </a:r>
            <a:r>
              <a:rPr lang="cs-CZ" sz="1200" dirty="0"/>
              <a:t>, gouda …camembert, eidam, mozzarella, niva aj.), zakysaná smetana, kefír, tvaroh, máslo.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2230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/>
          <a:lstStyle/>
          <a:p>
            <a:pPr eaLnBrk="1" hangingPunct="1"/>
            <a:r>
              <a:rPr lang="cs-CZ" altLang="cs-CZ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br>
              <a:rPr lang="cs-CZ" altLang="cs-CZ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400">
                <a:latin typeface="Arial" panose="020B0604020202020204" pitchFamily="34" charset="0"/>
                <a:cs typeface="Arial" panose="020B0604020202020204" pitchFamily="34" charset="0"/>
              </a:rPr>
              <a:t>mléčná bílkovina X mléčný cukr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00375"/>
            <a:ext cx="4038600" cy="1581150"/>
          </a:xfrm>
          <a:ln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ALERGIE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….na bílkovinu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1-3 % dospělých</a:t>
            </a:r>
          </a:p>
        </p:txBody>
      </p:sp>
      <p:sp>
        <p:nvSpPr>
          <p:cNvPr id="39940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00375"/>
            <a:ext cx="4038600" cy="1581150"/>
          </a:xfrm>
          <a:ln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INTOLERANCE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…. cukru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různý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/>
          <a:lstStyle/>
          <a:p>
            <a:pPr eaLnBrk="1" hangingPunct="1"/>
            <a:r>
              <a:rPr lang="cs-CZ" altLang="cs-CZ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br>
              <a:rPr lang="cs-CZ" altLang="cs-CZ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400">
                <a:latin typeface="Arial" panose="020B0604020202020204" pitchFamily="34" charset="0"/>
                <a:cs typeface="Arial" panose="020B0604020202020204" pitchFamily="34" charset="0"/>
              </a:rPr>
              <a:t>mléčná bílkovina X mléčný cukr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00375"/>
            <a:ext cx="4038600" cy="3125788"/>
          </a:xfrm>
          <a:ln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ALERGIE</a:t>
            </a:r>
            <a:b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….na bílkovinu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1-3 % dospělých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Řešení: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naprosté vyloučení všech potravin obsahujících mléčnou bílkovinu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00375"/>
            <a:ext cx="4038600" cy="3125788"/>
          </a:xfrm>
          <a:ln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INTOLERANCE</a:t>
            </a:r>
            <a:b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…. cukru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různý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X sekundární LI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Řešení: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mléčné výrobky se konzumovat mohou, sledován je však obsah mléčného cukru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BEZ MLÉKA</a:t>
            </a:r>
            <a:br>
              <a:rPr lang="cs-CZ" altLang="cs-CZ"/>
            </a:br>
            <a:r>
              <a:rPr lang="cs-CZ" altLang="cs-CZ" sz="2400"/>
              <a:t>versus doporučení 2-3krát denně</a:t>
            </a:r>
            <a:endParaRPr lang="cs-CZ" altLang="cs-CZ"/>
          </a:p>
        </p:txBody>
      </p:sp>
      <p:sp>
        <p:nvSpPr>
          <p:cNvPr id="41987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cs-CZ" altLang="cs-CZ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cs-CZ" altLang="cs-CZ"/>
              <a:t>BÍLKOVINY</a:t>
            </a:r>
          </a:p>
        </p:txBody>
      </p:sp>
      <p:sp>
        <p:nvSpPr>
          <p:cNvPr id="4198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cs-CZ" altLang="cs-CZ" b="1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cs-CZ" altLang="cs-CZ" b="1"/>
              <a:t>VÁPNÍK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1663"/>
            <a:ext cx="32400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0" name="Picture 2" descr="C:\Documents and Settings\Verunka\Dokumenty\Dropbox\UNKA\UNKA\PROJEKTY\VIP\foto-všec\BROŽURA\várka_první\foto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500438"/>
            <a:ext cx="32178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ovéPole 6"/>
          <p:cNvSpPr txBox="1">
            <a:spLocks noChangeArrowheads="1"/>
          </p:cNvSpPr>
          <p:nvPr/>
        </p:nvSpPr>
        <p:spPr bwMode="auto">
          <a:xfrm>
            <a:off x="5940425" y="5876925"/>
            <a:ext cx="2016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chemeClr val="tx1"/>
                </a:solidFill>
              </a:rPr>
              <a:t>zdroj: pav.rvp.cz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314325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FF0000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Laktózová intolerance</a:t>
            </a:r>
            <a:br>
              <a:rPr lang="en-GB" altLang="cs-CZ" sz="36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X rizikové faktory osteoporózy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822960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4000"/>
              </a:lnSpc>
              <a:spcBef>
                <a:spcPts val="450"/>
              </a:spcBef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Vnitřní faktory: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Genetické faktory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Věk a pohlaví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Geografické vlivy</a:t>
            </a:r>
            <a:br>
              <a:rPr lang="en-GB" altLang="cs-CZ" sz="2500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04000"/>
              </a:lnSpc>
              <a:spcBef>
                <a:spcPts val="600"/>
              </a:spcBef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Vnejší faktory: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neadekvátní příjem živin: nízký příjem Ca, nedostatek vit. D, příjem bílkovin, fosforu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nízká pohybová aktivita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kouření, alkohol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kofein a kolové nápoje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nízká hmotnost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735513"/>
            <a:ext cx="13144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984750"/>
            <a:ext cx="154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39975"/>
            <a:ext cx="2390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473325"/>
            <a:ext cx="11445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555750"/>
            <a:ext cx="1955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20725"/>
            <a:ext cx="866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Kazuistika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žena, 26 let, po porodu 1. dítěte  velmi časté trávící obtíže, z důvodu podezření Crohnovy choroby (výskyt v rodině) byla provedena biopsie tenkého střeva – </a:t>
            </a:r>
            <a:r>
              <a:rPr lang="en-GB" altLang="cs-CZ" sz="2000" u="sng">
                <a:latin typeface="Arial" panose="020B0604020202020204" pitchFamily="34" charset="0"/>
              </a:rPr>
              <a:t>diagnóza laktózové intolerance</a:t>
            </a: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br>
              <a:rPr lang="en-GB" altLang="cs-CZ" sz="2000" u="sng">
                <a:latin typeface="Arial" panose="020B0604020202020204" pitchFamily="34" charset="0"/>
              </a:rPr>
            </a:br>
            <a:endParaRPr lang="en-GB" altLang="cs-CZ" sz="2000" u="sng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v současnosti mléčné výrobky konzumuje, zdravotní obtíže nemá</a:t>
            </a:r>
          </a:p>
        </p:txBody>
      </p:sp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1500188" y="3071813"/>
            <a:ext cx="5940425" cy="2374900"/>
            <a:chOff x="945" y="1935"/>
            <a:chExt cx="3742" cy="1496"/>
          </a:xfrm>
        </p:grpSpPr>
        <p:sp>
          <p:nvSpPr>
            <p:cNvPr id="45061" name="Rectangle 4"/>
            <p:cNvSpPr>
              <a:spLocks noChangeArrowheads="1"/>
            </p:cNvSpPr>
            <p:nvPr/>
          </p:nvSpPr>
          <p:spPr bwMode="auto">
            <a:xfrm>
              <a:off x="945" y="1935"/>
              <a:ext cx="11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Příznaky laktózové intolerance</a:t>
              </a:r>
            </a:p>
          </p:txBody>
        </p:sp>
        <p:sp>
          <p:nvSpPr>
            <p:cNvPr id="45062" name="Rectangle 5"/>
            <p:cNvSpPr>
              <a:spLocks noChangeArrowheads="1"/>
            </p:cNvSpPr>
            <p:nvPr/>
          </p:nvSpPr>
          <p:spPr bwMode="auto">
            <a:xfrm>
              <a:off x="2121" y="1935"/>
              <a:ext cx="6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ANO/NE</a:t>
              </a:r>
            </a:p>
          </p:txBody>
        </p:sp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2799" y="1935"/>
              <a:ext cx="11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Příznaky laktózové intolerance</a:t>
              </a:r>
            </a:p>
          </p:txBody>
        </p:sp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3989" y="1935"/>
              <a:ext cx="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ANO/NE</a:t>
              </a:r>
            </a:p>
          </p:txBody>
        </p:sp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945" y="2165"/>
              <a:ext cx="1177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Střevní obtíže</a:t>
              </a:r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2121" y="2165"/>
              <a:ext cx="67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67" name="Rectangle 10"/>
            <p:cNvSpPr>
              <a:spLocks noChangeArrowheads="1"/>
            </p:cNvSpPr>
            <p:nvPr/>
          </p:nvSpPr>
          <p:spPr bwMode="auto">
            <a:xfrm>
              <a:off x="2799" y="2165"/>
              <a:ext cx="1191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hlavy</a:t>
              </a:r>
            </a:p>
          </p:txBody>
        </p:sp>
        <p:sp>
          <p:nvSpPr>
            <p:cNvPr id="45068" name="Rectangle 11"/>
            <p:cNvSpPr>
              <a:spLocks noChangeArrowheads="1"/>
            </p:cNvSpPr>
            <p:nvPr/>
          </p:nvSpPr>
          <p:spPr bwMode="auto">
            <a:xfrm>
              <a:off x="3989" y="2165"/>
              <a:ext cx="69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69" name="Rectangle 12"/>
            <p:cNvSpPr>
              <a:spLocks noChangeArrowheads="1"/>
            </p:cNvSpPr>
            <p:nvPr/>
          </p:nvSpPr>
          <p:spPr bwMode="auto">
            <a:xfrm>
              <a:off x="945" y="2281"/>
              <a:ext cx="11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břicha</a:t>
              </a:r>
            </a:p>
          </p:txBody>
        </p:sp>
        <p:sp>
          <p:nvSpPr>
            <p:cNvPr id="45070" name="Rectangle 13"/>
            <p:cNvSpPr>
              <a:spLocks noChangeArrowheads="1"/>
            </p:cNvSpPr>
            <p:nvPr/>
          </p:nvSpPr>
          <p:spPr bwMode="auto">
            <a:xfrm>
              <a:off x="2121" y="2281"/>
              <a:ext cx="6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71" name="Rectangle 14"/>
            <p:cNvSpPr>
              <a:spLocks noChangeArrowheads="1"/>
            </p:cNvSpPr>
            <p:nvPr/>
          </p:nvSpPr>
          <p:spPr bwMode="auto">
            <a:xfrm>
              <a:off x="2799" y="2281"/>
              <a:ext cx="1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svalů</a:t>
              </a:r>
            </a:p>
          </p:txBody>
        </p:sp>
        <p:sp>
          <p:nvSpPr>
            <p:cNvPr id="45072" name="Rectangle 15"/>
            <p:cNvSpPr>
              <a:spLocks noChangeArrowheads="1"/>
            </p:cNvSpPr>
            <p:nvPr/>
          </p:nvSpPr>
          <p:spPr bwMode="auto">
            <a:xfrm>
              <a:off x="3989" y="2281"/>
              <a:ext cx="6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73" name="Rectangle 16"/>
            <p:cNvSpPr>
              <a:spLocks noChangeArrowheads="1"/>
            </p:cNvSpPr>
            <p:nvPr/>
          </p:nvSpPr>
          <p:spPr bwMode="auto">
            <a:xfrm>
              <a:off x="945" y="2396"/>
              <a:ext cx="1177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Nadýmání</a:t>
              </a:r>
            </a:p>
          </p:txBody>
        </p:sp>
        <p:sp>
          <p:nvSpPr>
            <p:cNvPr id="45074" name="Rectangle 17"/>
            <p:cNvSpPr>
              <a:spLocks noChangeArrowheads="1"/>
            </p:cNvSpPr>
            <p:nvPr/>
          </p:nvSpPr>
          <p:spPr bwMode="auto">
            <a:xfrm>
              <a:off x="2121" y="2396"/>
              <a:ext cx="67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75" name="Rectangle 18"/>
            <p:cNvSpPr>
              <a:spLocks noChangeArrowheads="1"/>
            </p:cNvSpPr>
            <p:nvPr/>
          </p:nvSpPr>
          <p:spPr bwMode="auto">
            <a:xfrm>
              <a:off x="2799" y="2396"/>
              <a:ext cx="1191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Dlouhodobě těžká únava</a:t>
              </a:r>
            </a:p>
          </p:txBody>
        </p:sp>
        <p:sp>
          <p:nvSpPr>
            <p:cNvPr id="45076" name="Rectangle 19"/>
            <p:cNvSpPr>
              <a:spLocks noChangeArrowheads="1"/>
            </p:cNvSpPr>
            <p:nvPr/>
          </p:nvSpPr>
          <p:spPr bwMode="auto">
            <a:xfrm>
              <a:off x="3989" y="2396"/>
              <a:ext cx="69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MOŽNÁ ANO</a:t>
              </a:r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945" y="2511"/>
              <a:ext cx="11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Borborygmus</a:t>
              </a:r>
            </a:p>
          </p:txBody>
        </p:sp>
        <p:sp>
          <p:nvSpPr>
            <p:cNvPr id="45078" name="Rectangle 21"/>
            <p:cNvSpPr>
              <a:spLocks noChangeArrowheads="1"/>
            </p:cNvSpPr>
            <p:nvPr/>
          </p:nvSpPr>
          <p:spPr bwMode="auto">
            <a:xfrm>
              <a:off x="2121" y="2511"/>
              <a:ext cx="6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79" name="Rectangle 22"/>
            <p:cNvSpPr>
              <a:spLocks noChangeArrowheads="1"/>
            </p:cNvSpPr>
            <p:nvPr/>
          </p:nvSpPr>
          <p:spPr bwMode="auto">
            <a:xfrm>
              <a:off x="2799" y="2511"/>
              <a:ext cx="11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Ztráta koncentrace a špatná krátkodobá paměť</a:t>
              </a:r>
            </a:p>
          </p:txBody>
        </p:sp>
        <p:sp>
          <p:nvSpPr>
            <p:cNvPr id="45080" name="Rectangle 23"/>
            <p:cNvSpPr>
              <a:spLocks noChangeArrowheads="1"/>
            </p:cNvSpPr>
            <p:nvPr/>
          </p:nvSpPr>
          <p:spPr bwMode="auto">
            <a:xfrm>
              <a:off x="3989" y="2511"/>
              <a:ext cx="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1" name="Rectangle 24"/>
            <p:cNvSpPr>
              <a:spLocks noChangeArrowheads="1"/>
            </p:cNvSpPr>
            <p:nvPr/>
          </p:nvSpPr>
          <p:spPr bwMode="auto">
            <a:xfrm>
              <a:off x="945" y="2739"/>
              <a:ext cx="1177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Flatulence (plynatost)</a:t>
              </a:r>
            </a:p>
          </p:txBody>
        </p:sp>
        <p:sp>
          <p:nvSpPr>
            <p:cNvPr id="45082" name="Rectangle 25"/>
            <p:cNvSpPr>
              <a:spLocks noChangeArrowheads="1"/>
            </p:cNvSpPr>
            <p:nvPr/>
          </p:nvSpPr>
          <p:spPr bwMode="auto">
            <a:xfrm>
              <a:off x="2121" y="2739"/>
              <a:ext cx="67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3" name="Rectangle 26"/>
            <p:cNvSpPr>
              <a:spLocks noChangeArrowheads="1"/>
            </p:cNvSpPr>
            <p:nvPr/>
          </p:nvSpPr>
          <p:spPr bwMode="auto">
            <a:xfrm>
              <a:off x="2799" y="2739"/>
              <a:ext cx="1191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v krku</a:t>
              </a:r>
            </a:p>
          </p:txBody>
        </p:sp>
        <p:sp>
          <p:nvSpPr>
            <p:cNvPr id="45084" name="Rectangle 27"/>
            <p:cNvSpPr>
              <a:spLocks noChangeArrowheads="1"/>
            </p:cNvSpPr>
            <p:nvPr/>
          </p:nvSpPr>
          <p:spPr bwMode="auto">
            <a:xfrm>
              <a:off x="3989" y="2739"/>
              <a:ext cx="69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5" name="Rectangle 28"/>
            <p:cNvSpPr>
              <a:spLocks noChangeArrowheads="1"/>
            </p:cNvSpPr>
            <p:nvPr/>
          </p:nvSpPr>
          <p:spPr bwMode="auto">
            <a:xfrm>
              <a:off x="945" y="2855"/>
              <a:ext cx="11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Průjem</a:t>
              </a:r>
            </a:p>
          </p:txBody>
        </p:sp>
        <p:sp>
          <p:nvSpPr>
            <p:cNvPr id="45086" name="Rectangle 29"/>
            <p:cNvSpPr>
              <a:spLocks noChangeArrowheads="1"/>
            </p:cNvSpPr>
            <p:nvPr/>
          </p:nvSpPr>
          <p:spPr bwMode="auto">
            <a:xfrm>
              <a:off x="2121" y="2855"/>
              <a:ext cx="6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87" name="Rectangle 30"/>
            <p:cNvSpPr>
              <a:spLocks noChangeArrowheads="1"/>
            </p:cNvSpPr>
            <p:nvPr/>
          </p:nvSpPr>
          <p:spPr bwMode="auto">
            <a:xfrm>
              <a:off x="2799" y="2855"/>
              <a:ext cx="11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Alergické projevy (ekzém, rýma, astma)</a:t>
              </a:r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3989" y="2855"/>
              <a:ext cx="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9" name="Rectangle 32"/>
            <p:cNvSpPr>
              <a:spLocks noChangeArrowheads="1"/>
            </p:cNvSpPr>
            <p:nvPr/>
          </p:nvSpPr>
          <p:spPr bwMode="auto">
            <a:xfrm>
              <a:off x="945" y="3085"/>
              <a:ext cx="1177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Zácpa</a:t>
              </a:r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2121" y="3085"/>
              <a:ext cx="67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1" name="Rectangle 34"/>
            <p:cNvSpPr>
              <a:spLocks noChangeArrowheads="1"/>
            </p:cNvSpPr>
            <p:nvPr/>
          </p:nvSpPr>
          <p:spPr bwMode="auto">
            <a:xfrm>
              <a:off x="2799" y="3085"/>
              <a:ext cx="1191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Srdeční arytmie</a:t>
              </a:r>
            </a:p>
          </p:txBody>
        </p:sp>
        <p:sp>
          <p:nvSpPr>
            <p:cNvPr id="45092" name="Rectangle 35"/>
            <p:cNvSpPr>
              <a:spLocks noChangeArrowheads="1"/>
            </p:cNvSpPr>
            <p:nvPr/>
          </p:nvSpPr>
          <p:spPr bwMode="auto">
            <a:xfrm>
              <a:off x="3989" y="3085"/>
              <a:ext cx="69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3" name="Rectangle 36"/>
            <p:cNvSpPr>
              <a:spLocks noChangeArrowheads="1"/>
            </p:cNvSpPr>
            <p:nvPr/>
          </p:nvSpPr>
          <p:spPr bwMode="auto">
            <a:xfrm>
              <a:off x="945" y="3200"/>
              <a:ext cx="11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Nevolnost</a:t>
              </a:r>
            </a:p>
          </p:txBody>
        </p:sp>
        <p:sp>
          <p:nvSpPr>
            <p:cNvPr id="45094" name="Rectangle 37"/>
            <p:cNvSpPr>
              <a:spLocks noChangeArrowheads="1"/>
            </p:cNvSpPr>
            <p:nvPr/>
          </p:nvSpPr>
          <p:spPr bwMode="auto">
            <a:xfrm>
              <a:off x="2121" y="3200"/>
              <a:ext cx="6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95" name="Rectangle 38"/>
            <p:cNvSpPr>
              <a:spLocks noChangeArrowheads="1"/>
            </p:cNvSpPr>
            <p:nvPr/>
          </p:nvSpPr>
          <p:spPr bwMode="auto">
            <a:xfrm>
              <a:off x="2799" y="3200"/>
              <a:ext cx="1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Vředy v dutině ústní</a:t>
              </a:r>
            </a:p>
          </p:txBody>
        </p:sp>
        <p:sp>
          <p:nvSpPr>
            <p:cNvPr id="45096" name="Rectangle 39"/>
            <p:cNvSpPr>
              <a:spLocks noChangeArrowheads="1"/>
            </p:cNvSpPr>
            <p:nvPr/>
          </p:nvSpPr>
          <p:spPr bwMode="auto">
            <a:xfrm>
              <a:off x="3989" y="3200"/>
              <a:ext cx="6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7" name="Rectangle 40"/>
            <p:cNvSpPr>
              <a:spLocks noChangeArrowheads="1"/>
            </p:cNvSpPr>
            <p:nvPr/>
          </p:nvSpPr>
          <p:spPr bwMode="auto">
            <a:xfrm>
              <a:off x="945" y="3315"/>
              <a:ext cx="1177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Zvracení</a:t>
              </a:r>
            </a:p>
          </p:txBody>
        </p:sp>
        <p:sp>
          <p:nvSpPr>
            <p:cNvPr id="45098" name="Rectangle 41"/>
            <p:cNvSpPr>
              <a:spLocks noChangeArrowheads="1"/>
            </p:cNvSpPr>
            <p:nvPr/>
          </p:nvSpPr>
          <p:spPr bwMode="auto">
            <a:xfrm>
              <a:off x="2121" y="3315"/>
              <a:ext cx="67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9" name="Rectangle 42"/>
            <p:cNvSpPr>
              <a:spLocks noChangeArrowheads="1"/>
            </p:cNvSpPr>
            <p:nvPr/>
          </p:nvSpPr>
          <p:spPr bwMode="auto">
            <a:xfrm>
              <a:off x="2799" y="3315"/>
              <a:ext cx="1191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Zvýšení frekvence močení</a:t>
              </a:r>
            </a:p>
          </p:txBody>
        </p:sp>
        <p:sp>
          <p:nvSpPr>
            <p:cNvPr id="45100" name="Rectangle 43"/>
            <p:cNvSpPr>
              <a:spLocks noChangeArrowheads="1"/>
            </p:cNvSpPr>
            <p:nvPr/>
          </p:nvSpPr>
          <p:spPr bwMode="auto">
            <a:xfrm>
              <a:off x="3989" y="3315"/>
              <a:ext cx="69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101" name="Line 44"/>
            <p:cNvSpPr>
              <a:spLocks noChangeShapeType="1"/>
            </p:cNvSpPr>
            <p:nvPr/>
          </p:nvSpPr>
          <p:spPr bwMode="auto">
            <a:xfrm>
              <a:off x="2121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2" name="Line 45"/>
            <p:cNvSpPr>
              <a:spLocks noChangeShapeType="1"/>
            </p:cNvSpPr>
            <p:nvPr/>
          </p:nvSpPr>
          <p:spPr bwMode="auto">
            <a:xfrm>
              <a:off x="2799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3" name="Line 46"/>
            <p:cNvSpPr>
              <a:spLocks noChangeShapeType="1"/>
            </p:cNvSpPr>
            <p:nvPr/>
          </p:nvSpPr>
          <p:spPr bwMode="auto">
            <a:xfrm>
              <a:off x="3989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4" name="Line 47"/>
            <p:cNvSpPr>
              <a:spLocks noChangeShapeType="1"/>
            </p:cNvSpPr>
            <p:nvPr/>
          </p:nvSpPr>
          <p:spPr bwMode="auto">
            <a:xfrm>
              <a:off x="945" y="216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5" name="Line 48"/>
            <p:cNvSpPr>
              <a:spLocks noChangeShapeType="1"/>
            </p:cNvSpPr>
            <p:nvPr/>
          </p:nvSpPr>
          <p:spPr bwMode="auto">
            <a:xfrm>
              <a:off x="945" y="2281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6" name="Line 49"/>
            <p:cNvSpPr>
              <a:spLocks noChangeShapeType="1"/>
            </p:cNvSpPr>
            <p:nvPr/>
          </p:nvSpPr>
          <p:spPr bwMode="auto">
            <a:xfrm>
              <a:off x="945" y="2396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>
              <a:off x="945" y="2511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8" name="Line 51"/>
            <p:cNvSpPr>
              <a:spLocks noChangeShapeType="1"/>
            </p:cNvSpPr>
            <p:nvPr/>
          </p:nvSpPr>
          <p:spPr bwMode="auto">
            <a:xfrm>
              <a:off x="945" y="2739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9" name="Line 52"/>
            <p:cNvSpPr>
              <a:spLocks noChangeShapeType="1"/>
            </p:cNvSpPr>
            <p:nvPr/>
          </p:nvSpPr>
          <p:spPr bwMode="auto">
            <a:xfrm>
              <a:off x="945" y="285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0" name="Line 53"/>
            <p:cNvSpPr>
              <a:spLocks noChangeShapeType="1"/>
            </p:cNvSpPr>
            <p:nvPr/>
          </p:nvSpPr>
          <p:spPr bwMode="auto">
            <a:xfrm>
              <a:off x="945" y="308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1" name="Line 54"/>
            <p:cNvSpPr>
              <a:spLocks noChangeShapeType="1"/>
            </p:cNvSpPr>
            <p:nvPr/>
          </p:nvSpPr>
          <p:spPr bwMode="auto">
            <a:xfrm>
              <a:off x="945" y="3200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2" name="Line 55"/>
            <p:cNvSpPr>
              <a:spLocks noChangeShapeType="1"/>
            </p:cNvSpPr>
            <p:nvPr/>
          </p:nvSpPr>
          <p:spPr bwMode="auto">
            <a:xfrm>
              <a:off x="945" y="331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3" name="Line 56"/>
            <p:cNvSpPr>
              <a:spLocks noChangeShapeType="1"/>
            </p:cNvSpPr>
            <p:nvPr/>
          </p:nvSpPr>
          <p:spPr bwMode="auto">
            <a:xfrm>
              <a:off x="945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4" name="Line 57"/>
            <p:cNvSpPr>
              <a:spLocks noChangeShapeType="1"/>
            </p:cNvSpPr>
            <p:nvPr/>
          </p:nvSpPr>
          <p:spPr bwMode="auto">
            <a:xfrm>
              <a:off x="4687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5" name="Line 58"/>
            <p:cNvSpPr>
              <a:spLocks noChangeShapeType="1"/>
            </p:cNvSpPr>
            <p:nvPr/>
          </p:nvSpPr>
          <p:spPr bwMode="auto">
            <a:xfrm>
              <a:off x="945" y="193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6" name="Line 59"/>
            <p:cNvSpPr>
              <a:spLocks noChangeShapeType="1"/>
            </p:cNvSpPr>
            <p:nvPr/>
          </p:nvSpPr>
          <p:spPr bwMode="auto">
            <a:xfrm>
              <a:off x="945" y="3431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Diskuze a závěr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Souvislosti s diagnostikou laktózové intolerance a rozvahou následné terapie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- aktuální stav, tedy přítomnost souvisejících onemocnění, aktivita laktázy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- typická skladba jídelníčku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Respektování laktózové intolerance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jako přirozeně se vyskytujícího stavu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i v souvislosti s výskytem nespecifických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příznaků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„Diagnostika“ laktózové intolerance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Zdroje laktózy (mléčné, nemléčné, léky)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Laktózová intolerance a osteoporóza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(doporučování konzumace mléka a mléčných výrobků laktózově intolerantní populaci)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71813"/>
            <a:ext cx="34528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Které populace mají vyšší prevalenci LI?</a:t>
            </a:r>
          </a:p>
        </p:txBody>
      </p:sp>
    </p:spTree>
    <p:extLst>
      <p:ext uri="{BB962C8B-B14F-4D97-AF65-F5344CB8AC3E}">
        <p14:creationId xmlns:p14="http://schemas.microsoft.com/office/powerpoint/2010/main" val="378827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Jak se LI </a:t>
            </a:r>
            <a:r>
              <a:rPr lang="cs-CZ" dirty="0" err="1"/>
              <a:t>diegnostikuje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8248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Jaký je základní princip diety při LI?</a:t>
            </a:r>
          </a:p>
        </p:txBody>
      </p:sp>
    </p:spTree>
    <p:extLst>
      <p:ext uri="{BB962C8B-B14F-4D97-AF65-F5344CB8AC3E}">
        <p14:creationId xmlns:p14="http://schemas.microsoft.com/office/powerpoint/2010/main" val="222833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27013"/>
            <a:ext cx="82200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007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79000"/>
              </a:lnSpc>
            </a:pP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„75 % populace má problém s trávením laktózy“</a:t>
            </a:r>
          </a:p>
          <a:p>
            <a:pPr eaLnBrk="1" hangingPunct="1">
              <a:lnSpc>
                <a:spcPct val="79000"/>
              </a:lnSpc>
              <a:buFont typeface="Wingdings 2" panose="05020102010507070707" pitchFamily="18" charset="2"/>
              <a:buNone/>
            </a:pPr>
            <a:endParaRPr lang="en-GB" altLang="cs-CZ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9000"/>
              </a:lnSpc>
            </a:pP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„Lidé jsou jediný živočišný druh konzumující mléko jiného živočišného druhu po odstavení </a:t>
            </a:r>
            <a:b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od mateřského mléka“</a:t>
            </a:r>
          </a:p>
          <a:p>
            <a:pPr eaLnBrk="1" hangingPunct="1">
              <a:lnSpc>
                <a:spcPct val="79000"/>
              </a:lnSpc>
              <a:buFont typeface="Wingdings 2" panose="05020102010507070707" pitchFamily="18" charset="2"/>
              <a:buNone/>
            </a:pPr>
            <a:endParaRPr lang="en-GB" altLang="cs-CZ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9000"/>
              </a:lnSpc>
            </a:pP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„Mléko zahleňuje a je tak příčinou mnoha chorob“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Kolik je laktózy v kravském mléce?</a:t>
            </a:r>
          </a:p>
        </p:txBody>
      </p:sp>
    </p:spTree>
    <p:extLst>
      <p:ext uri="{BB962C8B-B14F-4D97-AF65-F5344CB8AC3E}">
        <p14:creationId xmlns:p14="http://schemas.microsoft.com/office/powerpoint/2010/main" val="3766241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Kolik je laktózy v tvrdých sýrech?</a:t>
            </a:r>
          </a:p>
        </p:txBody>
      </p:sp>
    </p:spTree>
    <p:extLst>
      <p:ext uri="{BB962C8B-B14F-4D97-AF65-F5344CB8AC3E}">
        <p14:creationId xmlns:p14="http://schemas.microsoft.com/office/powerpoint/2010/main" val="94734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Jaký je rozdíl mezi LI a alergií na bílkovinu kravského mléka?</a:t>
            </a:r>
          </a:p>
        </p:txBody>
      </p:sp>
    </p:spTree>
    <p:extLst>
      <p:ext uri="{BB962C8B-B14F-4D97-AF65-F5344CB8AC3E}">
        <p14:creationId xmlns:p14="http://schemas.microsoft.com/office/powerpoint/2010/main" val="42187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15B9-9D34-4380-87DC-23905BC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1676C-4B31-4444-AC51-E41CC2F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Jaká nutriční rizika plynou z LI?</a:t>
            </a:r>
          </a:p>
        </p:txBody>
      </p:sp>
    </p:spTree>
    <p:extLst>
      <p:ext uri="{BB962C8B-B14F-4D97-AF65-F5344CB8AC3E}">
        <p14:creationId xmlns:p14="http://schemas.microsoft.com/office/powerpoint/2010/main" val="2504906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"/>
          <p:cNvGrpSpPr>
            <a:grpSpLocks/>
          </p:cNvGrpSpPr>
          <p:nvPr/>
        </p:nvGrpSpPr>
        <p:grpSpPr bwMode="auto">
          <a:xfrm>
            <a:off x="1259632" y="764704"/>
            <a:ext cx="8136904" cy="1146175"/>
            <a:chOff x="46" y="442"/>
            <a:chExt cx="5477" cy="722"/>
          </a:xfrm>
        </p:grpSpPr>
        <p:pic>
          <p:nvPicPr>
            <p:cNvPr id="491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42"/>
              <a:ext cx="5478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9157" name="Text Box 3"/>
            <p:cNvSpPr txBox="1">
              <a:spLocks noChangeArrowheads="1"/>
            </p:cNvSpPr>
            <p:nvPr/>
          </p:nvSpPr>
          <p:spPr bwMode="auto">
            <a:xfrm>
              <a:off x="46" y="442"/>
              <a:ext cx="5478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62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cs-CZ" altLang="cs-CZ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" name="Picture 1">
            <a:extLst>
              <a:ext uri="{FF2B5EF4-FFF2-40B4-BE49-F238E27FC236}">
                <a16:creationId xmlns:a16="http://schemas.microsoft.com/office/drawing/2014/main" id="{A83AD375-2B70-4E8D-91C0-90FE7E0D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0848"/>
            <a:ext cx="5715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Laktóza - mléčný cukr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disacharid složený z monosacharidů glukózy a galaktózy (β-1,4 glykosidovou vazbou)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přirozený výskyt: </a:t>
            </a:r>
            <a:br>
              <a:rPr lang="en-GB" altLang="cs-CZ" sz="2400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výhradně v mléce savců 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další zdroje:</a:t>
            </a: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 pečivo, sušenky, instantní potraviny, léky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ve srovnání se sacharózou :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	méně sladká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	hůře rozpustná ve vodě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	pomaleji vstřebatelná v zažívacím traktu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 2" panose="05020102010507070707" pitchFamily="18" charset="2"/>
              <a:buNone/>
            </a:pPr>
            <a:endParaRPr lang="en-GB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5040313" y="2700338"/>
            <a:ext cx="3024187" cy="911225"/>
            <a:chOff x="3175" y="1701"/>
            <a:chExt cx="1905" cy="574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3175" y="1701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Druh mléka</a:t>
              </a:r>
            </a:p>
          </p:txBody>
        </p:sp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3755" y="1701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Obsah laktózy v % hmotnosti</a:t>
              </a:r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3175" y="1816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Kravské</a:t>
              </a:r>
            </a:p>
          </p:txBody>
        </p:sp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3755" y="1816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4,8</a:t>
              </a:r>
            </a:p>
          </p:txBody>
        </p:sp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3175" y="1931"/>
              <a:ext cx="5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Kozí</a:t>
              </a: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3755" y="1931"/>
              <a:ext cx="13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4,4</a:t>
              </a:r>
            </a:p>
          </p:txBody>
        </p:sp>
        <p:sp>
          <p:nvSpPr>
            <p:cNvPr id="12299" name="Rectangle 10"/>
            <p:cNvSpPr>
              <a:spLocks noChangeArrowheads="1"/>
            </p:cNvSpPr>
            <p:nvPr/>
          </p:nvSpPr>
          <p:spPr bwMode="auto">
            <a:xfrm>
              <a:off x="3175" y="2045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Lidské</a:t>
              </a:r>
            </a:p>
          </p:txBody>
        </p:sp>
        <p:sp>
          <p:nvSpPr>
            <p:cNvPr id="12300" name="Rectangle 11"/>
            <p:cNvSpPr>
              <a:spLocks noChangeArrowheads="1"/>
            </p:cNvSpPr>
            <p:nvPr/>
          </p:nvSpPr>
          <p:spPr bwMode="auto">
            <a:xfrm>
              <a:off x="3755" y="2045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7,2</a:t>
              </a:r>
            </a:p>
          </p:txBody>
        </p:sp>
        <p:sp>
          <p:nvSpPr>
            <p:cNvPr id="12301" name="Rectangle 12"/>
            <p:cNvSpPr>
              <a:spLocks noChangeArrowheads="1"/>
            </p:cNvSpPr>
            <p:nvPr/>
          </p:nvSpPr>
          <p:spPr bwMode="auto">
            <a:xfrm>
              <a:off x="3175" y="2160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Ovčí </a:t>
              </a:r>
            </a:p>
          </p:txBody>
        </p:sp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3755" y="2160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5,1</a:t>
              </a:r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375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3175" y="1816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3175" y="193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>
              <a:off x="3175" y="204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>
              <a:off x="3175" y="2160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>
              <a:off x="317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>
              <a:off x="5080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>
              <a:off x="3175" y="170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1" name="Line 22"/>
            <p:cNvSpPr>
              <a:spLocks noChangeShapeType="1"/>
            </p:cNvSpPr>
            <p:nvPr/>
          </p:nvSpPr>
          <p:spPr bwMode="auto">
            <a:xfrm>
              <a:off x="3175" y="227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30188"/>
            <a:ext cx="82296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LAKTÓZOVÁ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138238"/>
            <a:ext cx="40401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Pct val="100000"/>
              <a:buFont typeface="Wingdings 2" panose="05020102010507070707" pitchFamily="18" charset="2"/>
              <a:buNone/>
            </a:pPr>
            <a:r>
              <a:rPr lang="en-GB" altLang="cs-CZ" sz="2400" b="1">
                <a:solidFill>
                  <a:srgbClr val="04617B"/>
                </a:solidFill>
                <a:latin typeface="Arial" panose="020B0604020202020204" pitchFamily="34" charset="0"/>
              </a:rPr>
              <a:t>TOLERANCE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645025" y="1860550"/>
            <a:ext cx="40417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600"/>
              </a:spcBef>
              <a:buSzPct val="100000"/>
              <a:buFont typeface="Wingdings 2" panose="05020102010507070707" pitchFamily="18" charset="2"/>
              <a:buNone/>
            </a:pPr>
            <a:r>
              <a:rPr lang="en-GB" altLang="cs-CZ" sz="2400" b="1">
                <a:solidFill>
                  <a:srgbClr val="04617B"/>
                </a:solidFill>
                <a:latin typeface="Arial" panose="020B0604020202020204" pitchFamily="34" charset="0"/>
              </a:rPr>
              <a:t>INTOLERANCE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40401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645025" y="2514600"/>
            <a:ext cx="40417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2700338"/>
            <a:ext cx="4343797" cy="26728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28" y="2699602"/>
            <a:ext cx="4010791" cy="26728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cs-CZ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Laktózová tolerance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hydrolýza laktózy laktázou v tenkém střevě</a:t>
            </a:r>
            <a:b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jejunum: optimální pH 6-8 a nízká koncentrace bakterií</a:t>
            </a:r>
          </a:p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aktivita laktázy v průběhu života</a:t>
            </a:r>
            <a:b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prenatální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postnatální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779838"/>
            <a:ext cx="3863975" cy="2700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Laktózová intolerance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en-GB" altLang="cs-CZ" u="sng">
                <a:latin typeface="Arial" panose="020B0604020202020204" pitchFamily="34" charset="0"/>
              </a:rPr>
              <a:t>osud laktózy v tenkém střevě </a:t>
            </a:r>
            <a:br>
              <a:rPr lang="en-GB" altLang="cs-CZ" u="sng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</a:t>
            </a:r>
            <a:r>
              <a:rPr lang="en-GB" altLang="cs-CZ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altLang="cs-CZ">
                <a:latin typeface="Arial" panose="020B0604020202020204" pitchFamily="34" charset="0"/>
              </a:rPr>
              <a:t> osmotického tlaku a proudění tekutin do střevního lumen</a:t>
            </a:r>
          </a:p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en-GB" altLang="cs-CZ" u="sng">
                <a:latin typeface="Arial" panose="020B0604020202020204" pitchFamily="34" charset="0"/>
              </a:rPr>
              <a:t>osud laktózy v tlustém střevě</a:t>
            </a:r>
            <a:br>
              <a:rPr lang="en-GB" altLang="cs-CZ" u="sng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1. G+ bakterie a fermentace laktózy</a:t>
            </a:r>
            <a:br>
              <a:rPr lang="en-GB" altLang="cs-CZ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2. </a:t>
            </a:r>
            <a:r>
              <a:rPr lang="en-GB" altLang="cs-CZ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altLang="cs-CZ">
                <a:latin typeface="Arial" panose="020B0604020202020204" pitchFamily="34" charset="0"/>
              </a:rPr>
              <a:t> osmot. tlaku, proudění </a:t>
            </a:r>
            <a:br>
              <a:rPr lang="en-GB" altLang="cs-CZ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tekutin do střevního lumen)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959225"/>
            <a:ext cx="3503613" cy="2520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4400">
                <a:solidFill>
                  <a:srgbClr val="04617B"/>
                </a:solidFill>
                <a:latin typeface="Arial" panose="020B0604020202020204" pitchFamily="34" charset="0"/>
              </a:rPr>
              <a:t>Příznaky laktózové intolerance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cs-CZ" sz="2000" dirty="0" err="1">
                <a:latin typeface="Arial" panose="020B0604020202020204" pitchFamily="34" charset="0"/>
              </a:rPr>
              <a:t>Laktózová</a:t>
            </a:r>
            <a:r>
              <a:rPr lang="en-GB" altLang="cs-CZ" sz="2000" dirty="0">
                <a:latin typeface="Arial" panose="020B0604020202020204" pitchFamily="34" charset="0"/>
              </a:rPr>
              <a:t> intolerance </a:t>
            </a:r>
            <a:r>
              <a:rPr lang="en-GB" altLang="cs-CZ" sz="2000" dirty="0" err="1">
                <a:latin typeface="Arial" panose="020B0604020202020204" pitchFamily="34" charset="0"/>
              </a:rPr>
              <a:t>byla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poprvé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popsána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Hippokratem</a:t>
            </a:r>
            <a:r>
              <a:rPr lang="en-GB" altLang="cs-CZ" sz="2000" dirty="0">
                <a:latin typeface="Arial" panose="020B0604020202020204" pitchFamily="34" charset="0"/>
              </a:rPr>
              <a:t>, </a:t>
            </a:r>
            <a:br>
              <a:rPr lang="en-GB" altLang="cs-CZ" sz="2000" dirty="0">
                <a:latin typeface="Arial" panose="020B0604020202020204" pitchFamily="34" charset="0"/>
              </a:rPr>
            </a:br>
            <a:r>
              <a:rPr lang="en-GB" altLang="cs-CZ" sz="2000" dirty="0" err="1">
                <a:latin typeface="Arial" panose="020B0604020202020204" pitchFamily="34" charset="0"/>
              </a:rPr>
              <a:t>tzn</a:t>
            </a:r>
            <a:r>
              <a:rPr lang="en-GB" altLang="cs-CZ" sz="2000" dirty="0">
                <a:latin typeface="Arial" panose="020B0604020202020204" pitchFamily="34" charset="0"/>
              </a:rPr>
              <a:t>. </a:t>
            </a:r>
            <a:r>
              <a:rPr lang="en-GB" altLang="cs-CZ" sz="2000" dirty="0" err="1">
                <a:latin typeface="Arial" panose="020B0604020202020204" pitchFamily="34" charset="0"/>
              </a:rPr>
              <a:t>přibližně</a:t>
            </a:r>
            <a:r>
              <a:rPr lang="en-GB" altLang="cs-CZ" sz="2000" dirty="0">
                <a:latin typeface="Arial" panose="020B0604020202020204" pitchFamily="34" charset="0"/>
              </a:rPr>
              <a:t> 400 let </a:t>
            </a:r>
            <a:r>
              <a:rPr lang="en-GB" altLang="cs-CZ" sz="2000" dirty="0" err="1">
                <a:latin typeface="Arial" panose="020B0604020202020204" pitchFamily="34" charset="0"/>
              </a:rPr>
              <a:t>před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naším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letopočtem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</a:pPr>
            <a:r>
              <a:rPr lang="en-GB" altLang="cs-CZ" sz="2000" dirty="0" err="1">
                <a:latin typeface="Arial" panose="020B0604020202020204" pitchFamily="34" charset="0"/>
              </a:rPr>
              <a:t>Klinické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příznaky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jsou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však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sledovány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až</a:t>
            </a:r>
            <a:r>
              <a:rPr lang="en-GB" altLang="cs-CZ" sz="2000" dirty="0">
                <a:latin typeface="Arial" panose="020B0604020202020204" pitchFamily="34" charset="0"/>
              </a:rPr>
              <a:t> v </a:t>
            </a:r>
            <a:r>
              <a:rPr lang="en-GB" altLang="cs-CZ" sz="2000" dirty="0" err="1">
                <a:latin typeface="Arial" panose="020B0604020202020204" pitchFamily="34" charset="0"/>
              </a:rPr>
              <a:t>posledních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padesáti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letech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</a:pPr>
            <a:r>
              <a:rPr lang="en-GB" altLang="cs-CZ" sz="2000" dirty="0" err="1">
                <a:latin typeface="Arial" panose="020B0604020202020204" pitchFamily="34" charset="0"/>
              </a:rPr>
              <a:t>Některé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zdroje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uvádí</a:t>
            </a:r>
            <a:r>
              <a:rPr lang="en-GB" altLang="cs-CZ" sz="2000" dirty="0">
                <a:latin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</a:rPr>
              <a:t>že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až</a:t>
            </a:r>
            <a:r>
              <a:rPr lang="en-GB" altLang="cs-CZ" sz="2000" dirty="0">
                <a:latin typeface="Arial" panose="020B0604020202020204" pitchFamily="34" charset="0"/>
              </a:rPr>
              <a:t> 70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</a:rPr>
              <a:t>% populace </a:t>
            </a:r>
            <a:r>
              <a:rPr lang="en-GB" altLang="cs-CZ" sz="2000" dirty="0" err="1">
                <a:latin typeface="Arial" panose="020B0604020202020204" pitchFamily="34" charset="0"/>
              </a:rPr>
              <a:t>celého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světa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má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nesnášenlivost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laktózy</a:t>
            </a:r>
            <a:r>
              <a:rPr lang="en-GB" altLang="cs-CZ" sz="2000" dirty="0">
                <a:latin typeface="Arial" panose="020B0604020202020204" pitchFamily="34" charset="0"/>
              </a:rPr>
              <a:t> - </a:t>
            </a:r>
            <a:r>
              <a:rPr lang="en-GB" altLang="cs-CZ" sz="2000" dirty="0" err="1">
                <a:latin typeface="Arial" panose="020B0604020202020204" pitchFamily="34" charset="0"/>
              </a:rPr>
              <a:t>všichni</a:t>
            </a:r>
            <a:r>
              <a:rPr lang="en-GB" altLang="cs-CZ" sz="2000" dirty="0">
                <a:latin typeface="Arial" panose="020B0604020202020204" pitchFamily="34" charset="0"/>
              </a:rPr>
              <a:t> ale </a:t>
            </a:r>
            <a:r>
              <a:rPr lang="en-GB" altLang="cs-CZ" sz="2000" dirty="0" err="1">
                <a:latin typeface="Arial" panose="020B0604020202020204" pitchFamily="34" charset="0"/>
              </a:rPr>
              <a:t>nejsou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přímo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laktózově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</a:rPr>
              <a:t>intolerantní</a:t>
            </a:r>
            <a:r>
              <a:rPr lang="en-GB" altLang="cs-CZ" sz="2000" dirty="0">
                <a:latin typeface="Arial" panose="020B0604020202020204" pitchFamily="34" charset="0"/>
              </a:rPr>
              <a:t>.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Různorodost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mikro</a:t>
            </a:r>
            <a:r>
              <a:rPr lang="cs-CZ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bioty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tlustého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střeva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je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totiž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příčinou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rozdílných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projevů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0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laktózové</a:t>
            </a:r>
            <a:r>
              <a:rPr lang="en-GB" altLang="cs-CZ" sz="20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intolerance </a:t>
            </a: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709613" y="4318000"/>
          <a:ext cx="5051425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4" imgW="6119640" imgH="2881440" progId="">
                  <p:embed/>
                </p:oleObj>
              </mc:Choice>
              <mc:Fallback>
                <p:oleObj r:id="rId4" imgW="6119640" imgH="288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318000"/>
                        <a:ext cx="5051425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9338"/>
            <a:ext cx="2076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8115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146050" y="701675"/>
            <a:ext cx="8621713" cy="1146175"/>
            <a:chOff x="92" y="442"/>
            <a:chExt cx="5431" cy="722"/>
          </a:xfrm>
        </p:grpSpPr>
        <p:pic>
          <p:nvPicPr>
            <p:cNvPr id="225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442"/>
              <a:ext cx="543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92" y="442"/>
              <a:ext cx="543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62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cs-CZ" altLang="cs-CZ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756</Words>
  <Application>Microsoft Office PowerPoint</Application>
  <PresentationFormat>Předvádění na obrazovce (4:3)</PresentationFormat>
  <Paragraphs>248</Paragraphs>
  <Slides>34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Calibri</vt:lpstr>
      <vt:lpstr>Constantia</vt:lpstr>
      <vt:lpstr>Lucida Sans Unicode</vt:lpstr>
      <vt:lpstr>Times New Roman</vt:lpstr>
      <vt:lpstr>TriviaSeznam</vt:lpstr>
      <vt:lpstr>Wingdings</vt:lpstr>
      <vt:lpstr>Wingdings 2</vt:lpstr>
      <vt:lpstr>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LAKTÓZY V MLÉCE A MLÉČNÝCH VÝROBCÍCH</vt:lpstr>
      <vt:lpstr>Doporučení přípravy stravy při intoleranci laktózy:</vt:lpstr>
      <vt:lpstr>PROBLÉM mléčná bílkovina X mléčný cukr</vt:lpstr>
      <vt:lpstr>PROBLÉM mléčná bílkovina X mléčný cukr</vt:lpstr>
      <vt:lpstr>BEZ MLÉKA versus doporučení 2-3krát denně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Laktózová intolerance versus  laktózová tolerance</dc:title>
  <dc:creator>Veronika Suchodolová</dc:creator>
  <cp:lastModifiedBy>Kamila Jančeková</cp:lastModifiedBy>
  <cp:revision>17</cp:revision>
  <dcterms:modified xsi:type="dcterms:W3CDTF">2019-10-14T07:54:08Z</dcterms:modified>
</cp:coreProperties>
</file>