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90" r:id="rId4"/>
    <p:sldId id="325" r:id="rId5"/>
    <p:sldId id="294" r:id="rId6"/>
    <p:sldId id="328" r:id="rId7"/>
    <p:sldId id="327" r:id="rId8"/>
    <p:sldId id="287" r:id="rId9"/>
    <p:sldId id="292" r:id="rId10"/>
    <p:sldId id="293" r:id="rId11"/>
    <p:sldId id="297" r:id="rId12"/>
    <p:sldId id="299" r:id="rId13"/>
    <p:sldId id="311" r:id="rId14"/>
    <p:sldId id="317" r:id="rId15"/>
    <p:sldId id="312" r:id="rId16"/>
    <p:sldId id="315" r:id="rId17"/>
    <p:sldId id="310" r:id="rId18"/>
    <p:sldId id="301" r:id="rId19"/>
    <p:sldId id="295" r:id="rId20"/>
    <p:sldId id="302" r:id="rId21"/>
    <p:sldId id="304" r:id="rId22"/>
    <p:sldId id="303" r:id="rId23"/>
  </p:sldIdLst>
  <p:sldSz cx="9144000" cy="6858000" type="screen4x3"/>
  <p:notesSz cx="6735763" cy="9866313"/>
  <p:custDataLst>
    <p:tags r:id="rId2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10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Světlý styl 1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75" autoAdjust="0"/>
    <p:restoredTop sz="94660"/>
  </p:normalViewPr>
  <p:slideViewPr>
    <p:cSldViewPr>
      <p:cViewPr varScale="1">
        <p:scale>
          <a:sx n="111" d="100"/>
          <a:sy n="111" d="100"/>
        </p:scale>
        <p:origin x="141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microsoft.com/office/2007/relationships/hdphoto" Target="../media/hdphoto2.wdp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26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332037"/>
            <a:ext cx="8640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cs-CZ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AUTONOMNÍ NERVOVÝ SYSTÉM</a:t>
            </a:r>
          </a:p>
        </p:txBody>
      </p:sp>
      <p:sp>
        <p:nvSpPr>
          <p:cNvPr id="3" name="Obdélník 2"/>
          <p:cNvSpPr/>
          <p:nvPr/>
        </p:nvSpPr>
        <p:spPr>
          <a:xfrm>
            <a:off x="6125635" y="5149061"/>
            <a:ext cx="2838853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MUDr. Ksenia Budinskaya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409542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@mail.muni.cz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8793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clrChange>
              <a:clrFrom>
                <a:srgbClr val="A27D74"/>
              </a:clrFrom>
              <a:clrTo>
                <a:srgbClr val="A27D74">
                  <a:alpha val="0"/>
                </a:srgbClr>
              </a:clrTo>
            </a:clrChange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412776"/>
            <a:ext cx="4791574" cy="1108922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5796136" y="3811553"/>
            <a:ext cx="320258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Adrenergní receptor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Spřažený s G-proteinem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Typ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 –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obecně excitační 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Typ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obecně inhibiční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5292080" y="3356992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Postgandliová vlákna sympatiku</a:t>
            </a:r>
            <a:endParaRPr lang="cs-CZ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-8527" y="488613"/>
            <a:ext cx="9161055" cy="931919"/>
          </a:xfrm>
        </p:spPr>
        <p:txBody>
          <a:bodyPr anchor="ctr">
            <a:norm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AUTONOMNÍ NERVOVÝ SYSTÉM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6835"/>
            <a:ext cx="5124450" cy="5524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3492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1883719"/>
            <a:ext cx="5767396" cy="4497609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5434424" y="3172899"/>
            <a:ext cx="45720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Dřeň nadledvin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Modifikované sympatické</a:t>
            </a:r>
          </a:p>
          <a:p>
            <a:pPr>
              <a:spcAft>
                <a:spcPts val="600"/>
              </a:spcAft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ganglion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Stresové hormony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vylučuje </a:t>
            </a:r>
          </a:p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do krve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-8527" y="488613"/>
            <a:ext cx="9161055" cy="931919"/>
          </a:xfrm>
        </p:spPr>
        <p:txBody>
          <a:bodyPr anchor="ctr">
            <a:norm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AUTONOMNÍ NERVOVÝ SYSTÉM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clrChange>
              <a:clrFrom>
                <a:srgbClr val="A27D74"/>
              </a:clrFrom>
              <a:clrTo>
                <a:srgbClr val="A27D74">
                  <a:alpha val="0"/>
                </a:srgbClr>
              </a:clrTo>
            </a:clrChange>
            <a:biLevel thresh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672006"/>
            <a:ext cx="4791574" cy="11089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5409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16200000">
            <a:off x="-1245839" y="2910136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FIGHT OR FLIGHT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5400000">
            <a:off x="7221487" y="3486200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REST OR DIGEST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0" r="3605"/>
          <a:stretch/>
        </p:blipFill>
        <p:spPr>
          <a:xfrm>
            <a:off x="834999" y="1163585"/>
            <a:ext cx="7478552" cy="5482192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-8527" y="404664"/>
            <a:ext cx="9161055" cy="931919"/>
          </a:xfrm>
          <a:prstGeom prst="rect">
            <a:avLst/>
          </a:prstGeom>
        </p:spPr>
        <p:txBody>
          <a:bodyPr vert="horz" lIns="0" rIns="0" bIns="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AUTONOMNÍ NERVOVÝ SYSTÉM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0040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1825" y="1157029"/>
            <a:ext cx="4750072" cy="3605572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-8527" y="404664"/>
            <a:ext cx="9161055" cy="931919"/>
          </a:xfrm>
          <a:prstGeom prst="rect">
            <a:avLst/>
          </a:prstGeom>
        </p:spPr>
        <p:txBody>
          <a:bodyPr vert="horz" lIns="0" rIns="0" bIns="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MOZKOVÁ CENTRA KONTROLUJÍCÍ ANS</a:t>
            </a:r>
            <a:endParaRPr lang="ru-RU" sz="2800" dirty="0">
              <a:solidFill>
                <a:schemeClr val="tx1"/>
              </a:solidFill>
            </a:endParaRPr>
          </a:p>
        </p:txBody>
      </p:sp>
      <p:grpSp>
        <p:nvGrpSpPr>
          <p:cNvPr id="71" name="Skupina 70"/>
          <p:cNvGrpSpPr/>
          <p:nvPr/>
        </p:nvGrpSpPr>
        <p:grpSpPr>
          <a:xfrm>
            <a:off x="3673996" y="2516899"/>
            <a:ext cx="5319888" cy="4239099"/>
            <a:chOff x="3673996" y="2516899"/>
            <a:chExt cx="5319888" cy="4239099"/>
          </a:xfrm>
        </p:grpSpPr>
        <p:sp>
          <p:nvSpPr>
            <p:cNvPr id="70" name="TextovéPole 69"/>
            <p:cNvSpPr txBox="1"/>
            <p:nvPr/>
          </p:nvSpPr>
          <p:spPr>
            <a:xfrm>
              <a:off x="3793629" y="3160018"/>
              <a:ext cx="18722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err="1"/>
                <a:t>Eating</a:t>
              </a:r>
              <a:endParaRPr lang="cs-CZ" sz="1200" dirty="0"/>
            </a:p>
            <a:p>
              <a:r>
                <a:rPr lang="cs-CZ" sz="1200" dirty="0" err="1"/>
                <a:t>behavior</a:t>
              </a:r>
              <a:endParaRPr lang="en-US" sz="1200" dirty="0"/>
            </a:p>
          </p:txBody>
        </p:sp>
        <p:grpSp>
          <p:nvGrpSpPr>
            <p:cNvPr id="47" name="Skupina 46"/>
            <p:cNvGrpSpPr/>
            <p:nvPr/>
          </p:nvGrpSpPr>
          <p:grpSpPr>
            <a:xfrm>
              <a:off x="4372845" y="2516899"/>
              <a:ext cx="4621039" cy="3648405"/>
              <a:chOff x="4372845" y="2286439"/>
              <a:chExt cx="4621039" cy="3648405"/>
            </a:xfrm>
          </p:grpSpPr>
          <p:grpSp>
            <p:nvGrpSpPr>
              <p:cNvPr id="44" name="Skupina 43"/>
              <p:cNvGrpSpPr/>
              <p:nvPr/>
            </p:nvGrpSpPr>
            <p:grpSpPr>
              <a:xfrm>
                <a:off x="4372845" y="2286439"/>
                <a:ext cx="4621039" cy="3648405"/>
                <a:chOff x="4372845" y="2286439"/>
                <a:chExt cx="4621039" cy="3648405"/>
              </a:xfrm>
            </p:grpSpPr>
            <p:grpSp>
              <p:nvGrpSpPr>
                <p:cNvPr id="43" name="Skupina 42"/>
                <p:cNvGrpSpPr/>
                <p:nvPr/>
              </p:nvGrpSpPr>
              <p:grpSpPr>
                <a:xfrm>
                  <a:off x="4372845" y="2286439"/>
                  <a:ext cx="4621039" cy="3648405"/>
                  <a:chOff x="4372845" y="2286439"/>
                  <a:chExt cx="4621039" cy="3648405"/>
                </a:xfrm>
              </p:grpSpPr>
              <p:grpSp>
                <p:nvGrpSpPr>
                  <p:cNvPr id="40" name="Skupina 39"/>
                  <p:cNvGrpSpPr/>
                  <p:nvPr/>
                </p:nvGrpSpPr>
                <p:grpSpPr>
                  <a:xfrm>
                    <a:off x="4372845" y="2286439"/>
                    <a:ext cx="4621039" cy="3648405"/>
                    <a:chOff x="4372845" y="2286439"/>
                    <a:chExt cx="4621039" cy="3648405"/>
                  </a:xfrm>
                </p:grpSpPr>
                <p:grpSp>
                  <p:nvGrpSpPr>
                    <p:cNvPr id="32" name="Skupina 31"/>
                    <p:cNvGrpSpPr/>
                    <p:nvPr/>
                  </p:nvGrpSpPr>
                  <p:grpSpPr>
                    <a:xfrm>
                      <a:off x="4372845" y="2286439"/>
                      <a:ext cx="4621039" cy="3648405"/>
                      <a:chOff x="4372845" y="2286439"/>
                      <a:chExt cx="4621039" cy="3648405"/>
                    </a:xfrm>
                  </p:grpSpPr>
                  <p:pic>
                    <p:nvPicPr>
                      <p:cNvPr id="31" name="Obrázek 30"/>
                      <p:cNvPicPr>
                        <a:picLocks noChangeAspect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7698395" y="2996952"/>
                        <a:ext cx="1295489" cy="319739"/>
                      </a:xfrm>
                      <a:prstGeom prst="rect">
                        <a:avLst/>
                      </a:prstGeom>
                    </p:spPr>
                  </p:pic>
                  <p:grpSp>
                    <p:nvGrpSpPr>
                      <p:cNvPr id="30" name="Skupina 29"/>
                      <p:cNvGrpSpPr/>
                      <p:nvPr/>
                    </p:nvGrpSpPr>
                    <p:grpSpPr>
                      <a:xfrm>
                        <a:off x="4372845" y="2286439"/>
                        <a:ext cx="4335872" cy="3648405"/>
                        <a:chOff x="4372845" y="2286439"/>
                        <a:chExt cx="4335872" cy="3648405"/>
                      </a:xfrm>
                    </p:grpSpPr>
                    <p:pic>
                      <p:nvPicPr>
                        <p:cNvPr id="9" name="Obrázek 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4604261" y="2286439"/>
                          <a:ext cx="4104456" cy="3648405"/>
                        </a:xfrm>
                        <a:prstGeom prst="rect">
                          <a:avLst/>
                        </a:prstGeom>
                      </p:spPr>
                    </p:pic>
                    <p:grpSp>
                      <p:nvGrpSpPr>
                        <p:cNvPr id="29" name="Skupina 28"/>
                        <p:cNvGrpSpPr/>
                        <p:nvPr/>
                      </p:nvGrpSpPr>
                      <p:grpSpPr>
                        <a:xfrm>
                          <a:off x="4372845" y="2492896"/>
                          <a:ext cx="1916756" cy="1800200"/>
                          <a:chOff x="4372845" y="2492896"/>
                          <a:chExt cx="1916756" cy="1800200"/>
                        </a:xfrm>
                      </p:grpSpPr>
                      <p:cxnSp>
                        <p:nvCxnSpPr>
                          <p:cNvPr id="13" name="Přímá spojnice 12"/>
                          <p:cNvCxnSpPr/>
                          <p:nvPr/>
                        </p:nvCxnSpPr>
                        <p:spPr>
                          <a:xfrm flipH="1" flipV="1">
                            <a:off x="4615958" y="3146578"/>
                            <a:ext cx="1612226" cy="1146518"/>
                          </a:xfrm>
                          <a:prstGeom prst="line">
                            <a:avLst/>
                          </a:prstGeom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5" name="Přímá spojnice 14"/>
                          <p:cNvCxnSpPr/>
                          <p:nvPr/>
                        </p:nvCxnSpPr>
                        <p:spPr>
                          <a:xfrm flipH="1" flipV="1">
                            <a:off x="5021611" y="2824567"/>
                            <a:ext cx="1134565" cy="1342168"/>
                          </a:xfrm>
                          <a:prstGeom prst="line">
                            <a:avLst/>
                          </a:prstGeom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7" name="Přímá spojnice 16"/>
                          <p:cNvCxnSpPr/>
                          <p:nvPr/>
                        </p:nvCxnSpPr>
                        <p:spPr>
                          <a:xfrm flipH="1" flipV="1">
                            <a:off x="5508104" y="2636912"/>
                            <a:ext cx="781497" cy="1533356"/>
                          </a:xfrm>
                          <a:prstGeom prst="line">
                            <a:avLst/>
                          </a:prstGeom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2" name="Přímá spojnice 21"/>
                          <p:cNvCxnSpPr/>
                          <p:nvPr/>
                        </p:nvCxnSpPr>
                        <p:spPr>
                          <a:xfrm flipH="1" flipV="1">
                            <a:off x="5201364" y="2492896"/>
                            <a:ext cx="306740" cy="144016"/>
                          </a:xfrm>
                          <a:prstGeom prst="line">
                            <a:avLst/>
                          </a:prstGeom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5" name="Přímá spojnice 24"/>
                          <p:cNvCxnSpPr/>
                          <p:nvPr/>
                        </p:nvCxnSpPr>
                        <p:spPr>
                          <a:xfrm flipH="1">
                            <a:off x="4856501" y="2816375"/>
                            <a:ext cx="153370" cy="0"/>
                          </a:xfrm>
                          <a:prstGeom prst="line">
                            <a:avLst/>
                          </a:prstGeom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8" name="Přímá spojnice 27"/>
                          <p:cNvCxnSpPr/>
                          <p:nvPr/>
                        </p:nvCxnSpPr>
                        <p:spPr>
                          <a:xfrm flipH="1">
                            <a:off x="4372845" y="3151888"/>
                            <a:ext cx="247005" cy="0"/>
                          </a:xfrm>
                          <a:prstGeom prst="line">
                            <a:avLst/>
                          </a:prstGeom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</p:grpSp>
                </p:grpSp>
                <p:cxnSp>
                  <p:nvCxnSpPr>
                    <p:cNvPr id="34" name="Přímá spojnice 33"/>
                    <p:cNvCxnSpPr/>
                    <p:nvPr/>
                  </p:nvCxnSpPr>
                  <p:spPr>
                    <a:xfrm flipV="1">
                      <a:off x="6432033" y="3172459"/>
                      <a:ext cx="700213" cy="1051532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" name="Přímá spojnice 37"/>
                    <p:cNvCxnSpPr/>
                    <p:nvPr/>
                  </p:nvCxnSpPr>
                  <p:spPr>
                    <a:xfrm flipH="1">
                      <a:off x="7132637" y="3178265"/>
                      <a:ext cx="591421" cy="0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pic>
                <p:nvPicPr>
                  <p:cNvPr id="41" name="Obrázek 40"/>
                  <p:cNvPicPr>
                    <a:picLocks noChangeAspect="1"/>
                  </p:cNvPicPr>
                  <p:nvPr/>
                </p:nvPicPr>
                <p:blipFill rotWithShape="1">
                  <a:blip r:embed="rId6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5019" t="15902" r="7104" b="69329"/>
                  <a:stretch/>
                </p:blipFill>
                <p:spPr>
                  <a:xfrm>
                    <a:off x="8350759" y="4671675"/>
                    <a:ext cx="561599" cy="197485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42" name="Obrázek 41"/>
                <p:cNvPicPr>
                  <a:picLocks noChangeAspect="1"/>
                </p:cNvPicPr>
                <p:nvPr/>
              </p:nvPicPr>
              <p:blipFill rotWithShape="1">
                <a:blip r:embed="rId6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242" t="68571" r="6805" b="12100"/>
                <a:stretch/>
              </p:blipFill>
              <p:spPr>
                <a:xfrm>
                  <a:off x="8053132" y="5292203"/>
                  <a:ext cx="740569" cy="234968"/>
                </a:xfrm>
                <a:prstGeom prst="rect">
                  <a:avLst/>
                </a:prstGeom>
              </p:spPr>
            </p:pic>
          </p:grpSp>
          <p:sp>
            <p:nvSpPr>
              <p:cNvPr id="45" name="Obdélník 44"/>
              <p:cNvSpPr/>
              <p:nvPr/>
            </p:nvSpPr>
            <p:spPr>
              <a:xfrm>
                <a:off x="8057019" y="5296786"/>
                <a:ext cx="726242" cy="21990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6" name="Obdélník 45"/>
              <p:cNvSpPr/>
              <p:nvPr/>
            </p:nvSpPr>
            <p:spPr>
              <a:xfrm>
                <a:off x="7734205" y="3059687"/>
                <a:ext cx="1248741" cy="217728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3" name="Obdélník 32"/>
              <p:cNvSpPr/>
              <p:nvPr/>
            </p:nvSpPr>
            <p:spPr>
              <a:xfrm>
                <a:off x="8414070" y="4656939"/>
                <a:ext cx="519154" cy="2113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49" name="TextovéPole 48"/>
            <p:cNvSpPr txBox="1"/>
            <p:nvPr/>
          </p:nvSpPr>
          <p:spPr>
            <a:xfrm>
              <a:off x="4746418" y="5077869"/>
              <a:ext cx="18722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Urinary bladder</a:t>
              </a:r>
            </a:p>
            <a:p>
              <a:r>
                <a:rPr lang="en-US" sz="1200" dirty="0"/>
                <a:t>control</a:t>
              </a:r>
            </a:p>
          </p:txBody>
        </p:sp>
        <p:sp>
          <p:nvSpPr>
            <p:cNvPr id="50" name="TextovéPole 49"/>
            <p:cNvSpPr txBox="1"/>
            <p:nvPr/>
          </p:nvSpPr>
          <p:spPr>
            <a:xfrm>
              <a:off x="4860032" y="5559623"/>
              <a:ext cx="18722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Secondary</a:t>
              </a:r>
            </a:p>
            <a:p>
              <a:r>
                <a:rPr lang="en-US" sz="1200" dirty="0"/>
                <a:t>respiratory center</a:t>
              </a:r>
            </a:p>
          </p:txBody>
        </p:sp>
        <p:sp>
          <p:nvSpPr>
            <p:cNvPr id="51" name="TextovéPole 50"/>
            <p:cNvSpPr txBox="1"/>
            <p:nvPr/>
          </p:nvSpPr>
          <p:spPr>
            <a:xfrm>
              <a:off x="4932040" y="6294333"/>
              <a:ext cx="18722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err="1"/>
                <a:t>Bl</a:t>
              </a:r>
              <a:r>
                <a:rPr lang="en-US" sz="1200" dirty="0"/>
                <a:t>o</a:t>
              </a:r>
              <a:r>
                <a:rPr lang="cs-CZ" sz="1200" dirty="0"/>
                <a:t>od </a:t>
              </a:r>
              <a:r>
                <a:rPr lang="en-US" sz="1200" dirty="0"/>
                <a:t>pressure</a:t>
              </a:r>
            </a:p>
            <a:p>
              <a:r>
                <a:rPr lang="en-US" sz="1200" dirty="0"/>
                <a:t>control</a:t>
              </a:r>
            </a:p>
          </p:txBody>
        </p:sp>
        <p:sp>
          <p:nvSpPr>
            <p:cNvPr id="52" name="TextovéPole 51"/>
            <p:cNvSpPr txBox="1"/>
            <p:nvPr/>
          </p:nvSpPr>
          <p:spPr>
            <a:xfrm>
              <a:off x="4636693" y="6013584"/>
              <a:ext cx="18722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/>
                <a:t>R</a:t>
              </a:r>
              <a:r>
                <a:rPr lang="en-US" sz="1200" dirty="0" err="1"/>
                <a:t>espiratory</a:t>
              </a:r>
              <a:r>
                <a:rPr lang="en-US" sz="1200" dirty="0"/>
                <a:t> center</a:t>
              </a:r>
            </a:p>
          </p:txBody>
        </p:sp>
        <p:cxnSp>
          <p:nvCxnSpPr>
            <p:cNvPr id="53" name="Přímá spojnice 52"/>
            <p:cNvCxnSpPr/>
            <p:nvPr/>
          </p:nvCxnSpPr>
          <p:spPr>
            <a:xfrm flipH="1">
              <a:off x="6156176" y="4760768"/>
              <a:ext cx="534765" cy="5404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Přímá spojnice 54"/>
            <p:cNvCxnSpPr/>
            <p:nvPr/>
          </p:nvCxnSpPr>
          <p:spPr>
            <a:xfrm flipH="1">
              <a:off x="5864614" y="5303400"/>
              <a:ext cx="29887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Přímá spojnice 55"/>
            <p:cNvCxnSpPr/>
            <p:nvPr/>
          </p:nvCxnSpPr>
          <p:spPr>
            <a:xfrm flipH="1">
              <a:off x="6084168" y="5048800"/>
              <a:ext cx="556711" cy="75646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Přímá spojnice 58"/>
            <p:cNvCxnSpPr/>
            <p:nvPr/>
          </p:nvCxnSpPr>
          <p:spPr>
            <a:xfrm flipH="1">
              <a:off x="5876605" y="5797949"/>
              <a:ext cx="20413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Přímá spojnice 59"/>
            <p:cNvCxnSpPr/>
            <p:nvPr/>
          </p:nvCxnSpPr>
          <p:spPr>
            <a:xfrm flipH="1">
              <a:off x="6163491" y="5201200"/>
              <a:ext cx="698135" cy="96410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Přímá spojnice 61"/>
            <p:cNvCxnSpPr/>
            <p:nvPr/>
          </p:nvCxnSpPr>
          <p:spPr>
            <a:xfrm flipH="1">
              <a:off x="5968270" y="6165304"/>
              <a:ext cx="20413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Přímá spojnice 63"/>
            <p:cNvCxnSpPr/>
            <p:nvPr/>
          </p:nvCxnSpPr>
          <p:spPr>
            <a:xfrm flipH="1">
              <a:off x="6228184" y="5640147"/>
              <a:ext cx="648351" cy="90548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Přímá spojnice 66"/>
            <p:cNvCxnSpPr/>
            <p:nvPr/>
          </p:nvCxnSpPr>
          <p:spPr>
            <a:xfrm flipH="1">
              <a:off x="6019475" y="6539974"/>
              <a:ext cx="20413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ovéPole 67"/>
            <p:cNvSpPr txBox="1"/>
            <p:nvPr/>
          </p:nvSpPr>
          <p:spPr>
            <a:xfrm>
              <a:off x="3673996" y="2564904"/>
              <a:ext cx="18722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err="1"/>
                <a:t>Temperatu</a:t>
              </a:r>
              <a:r>
                <a:rPr lang="en-US" sz="1200" dirty="0"/>
                <a:t>r</a:t>
              </a:r>
              <a:r>
                <a:rPr lang="cs-CZ" sz="1200" dirty="0"/>
                <a:t>e </a:t>
              </a:r>
              <a:r>
                <a:rPr lang="en-US" sz="1200" dirty="0"/>
                <a:t>control</a:t>
              </a:r>
            </a:p>
          </p:txBody>
        </p:sp>
        <p:sp>
          <p:nvSpPr>
            <p:cNvPr id="69" name="TextovéPole 68"/>
            <p:cNvSpPr txBox="1"/>
            <p:nvPr/>
          </p:nvSpPr>
          <p:spPr>
            <a:xfrm>
              <a:off x="3789437" y="2898810"/>
              <a:ext cx="18722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err="1"/>
                <a:t>Water</a:t>
              </a:r>
              <a:r>
                <a:rPr lang="cs-CZ" sz="1200" dirty="0"/>
                <a:t> balance</a:t>
              </a:r>
              <a:endParaRPr lang="en-US" sz="12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65599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527" y="404664"/>
            <a:ext cx="9161055" cy="931919"/>
          </a:xfrm>
        </p:spPr>
        <p:txBody>
          <a:bodyPr anchor="ctr">
            <a:norm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BARORECEPTORY VS. CHEMORECEPTORY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358393"/>
            <a:ext cx="5745994" cy="54948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7943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38" y="1194329"/>
            <a:ext cx="4572476" cy="3764724"/>
          </a:xfrm>
          <a:prstGeom prst="rect">
            <a:avLst/>
          </a:prstGeom>
        </p:spPr>
      </p:pic>
      <p:grpSp>
        <p:nvGrpSpPr>
          <p:cNvPr id="25" name="Skupina 24"/>
          <p:cNvGrpSpPr/>
          <p:nvPr/>
        </p:nvGrpSpPr>
        <p:grpSpPr>
          <a:xfrm>
            <a:off x="1094333" y="5200235"/>
            <a:ext cx="2304256" cy="1200329"/>
            <a:chOff x="251520" y="5229200"/>
            <a:chExt cx="2304256" cy="1200329"/>
          </a:xfrm>
        </p:grpSpPr>
        <p:sp>
          <p:nvSpPr>
            <p:cNvPr id="3" name="Obdélník 2"/>
            <p:cNvSpPr/>
            <p:nvPr/>
          </p:nvSpPr>
          <p:spPr>
            <a:xfrm>
              <a:off x="251520" y="5229200"/>
              <a:ext cx="2304256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Inotropní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Chronotropní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Dromotropní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Batmotropní</a:t>
              </a:r>
            </a:p>
          </p:txBody>
        </p:sp>
        <p:sp>
          <p:nvSpPr>
            <p:cNvPr id="5" name="Pravá složená závorka 4"/>
            <p:cNvSpPr/>
            <p:nvPr/>
          </p:nvSpPr>
          <p:spPr>
            <a:xfrm>
              <a:off x="1931072" y="5291480"/>
              <a:ext cx="143084" cy="1017840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TextovéPole 8"/>
            <p:cNvSpPr txBox="1"/>
            <p:nvPr/>
          </p:nvSpPr>
          <p:spPr>
            <a:xfrm rot="16200000">
              <a:off x="1904424" y="5615734"/>
              <a:ext cx="6840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efekt</a:t>
              </a:r>
            </a:p>
          </p:txBody>
        </p:sp>
      </p:grpSp>
      <p:grpSp>
        <p:nvGrpSpPr>
          <p:cNvPr id="22" name="Skupina 21"/>
          <p:cNvGrpSpPr/>
          <p:nvPr/>
        </p:nvGrpSpPr>
        <p:grpSpPr>
          <a:xfrm>
            <a:off x="5309750" y="1196752"/>
            <a:ext cx="2448272" cy="719585"/>
            <a:chOff x="6228184" y="5373711"/>
            <a:chExt cx="2448272" cy="719585"/>
          </a:xfrm>
        </p:grpSpPr>
        <p:cxnSp>
          <p:nvCxnSpPr>
            <p:cNvPr id="11" name="Přímá spojnice 10"/>
            <p:cNvCxnSpPr/>
            <p:nvPr/>
          </p:nvCxnSpPr>
          <p:spPr>
            <a:xfrm>
              <a:off x="6228184" y="5560551"/>
              <a:ext cx="504056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nice 11"/>
            <p:cNvCxnSpPr/>
            <p:nvPr/>
          </p:nvCxnSpPr>
          <p:spPr>
            <a:xfrm>
              <a:off x="6237912" y="5761591"/>
              <a:ext cx="504056" cy="0"/>
            </a:xfrm>
            <a:prstGeom prst="line">
              <a:avLst/>
            </a:prstGeom>
            <a:ln w="76200">
              <a:solidFill>
                <a:srgbClr val="8E10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nice 12"/>
            <p:cNvCxnSpPr/>
            <p:nvPr/>
          </p:nvCxnSpPr>
          <p:spPr>
            <a:xfrm>
              <a:off x="6237912" y="5962631"/>
              <a:ext cx="504056" cy="0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ovéPole 13"/>
            <p:cNvSpPr txBox="1"/>
            <p:nvPr/>
          </p:nvSpPr>
          <p:spPr>
            <a:xfrm>
              <a:off x="6687076" y="5373711"/>
              <a:ext cx="15121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aferentní vlákna</a:t>
              </a:r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6679688" y="5574751"/>
              <a:ext cx="19967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parasympatická vlákna</a:t>
              </a:r>
            </a:p>
          </p:txBody>
        </p:sp>
        <p:sp>
          <p:nvSpPr>
            <p:cNvPr id="16" name="TextovéPole 15"/>
            <p:cNvSpPr txBox="1"/>
            <p:nvPr/>
          </p:nvSpPr>
          <p:spPr>
            <a:xfrm>
              <a:off x="6679688" y="5785519"/>
              <a:ext cx="19967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sympatická vlákna</a:t>
              </a:r>
            </a:p>
          </p:txBody>
        </p:sp>
      </p:grpSp>
      <p:sp>
        <p:nvSpPr>
          <p:cNvPr id="17" name="Заголовок 1"/>
          <p:cNvSpPr txBox="1">
            <a:spLocks/>
          </p:cNvSpPr>
          <p:nvPr/>
        </p:nvSpPr>
        <p:spPr>
          <a:xfrm>
            <a:off x="-8527" y="404664"/>
            <a:ext cx="9161055" cy="931919"/>
          </a:xfrm>
          <a:prstGeom prst="rect">
            <a:avLst/>
          </a:prstGeom>
        </p:spPr>
        <p:txBody>
          <a:bodyPr vert="horz" lIns="0" rIns="0" bIns="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BARO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REFLEX</a:t>
            </a:r>
            <a:r>
              <a:rPr lang="cs-CZ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8" name="Obrázek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823" y="2167538"/>
            <a:ext cx="2881777" cy="3061662"/>
          </a:xfrm>
          <a:prstGeom prst="rect">
            <a:avLst/>
          </a:prstGeom>
        </p:spPr>
      </p:pic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5940747" y="5487615"/>
            <a:ext cx="28797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BP=HR x SV x R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3275856" y="4293096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cs-CZ" dirty="0"/>
          </a:p>
        </p:txBody>
      </p:sp>
      <p:sp>
        <p:nvSpPr>
          <p:cNvPr id="24" name="Obdélník 23"/>
          <p:cNvSpPr/>
          <p:nvPr/>
        </p:nvSpPr>
        <p:spPr>
          <a:xfrm>
            <a:off x="4524980" y="2175274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HR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6737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7" r="4003"/>
          <a:stretch/>
        </p:blipFill>
        <p:spPr>
          <a:xfrm>
            <a:off x="148213" y="1353236"/>
            <a:ext cx="4582388" cy="5439297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-8527" y="380975"/>
            <a:ext cx="9161055" cy="931919"/>
          </a:xfrm>
        </p:spPr>
        <p:txBody>
          <a:bodyPr anchor="ctr">
            <a:norm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VLIV ANS NA CÉVY</a:t>
            </a:r>
            <a:endParaRPr lang="ru-RU" sz="2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ulka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7672076"/>
                  </p:ext>
                </p:extLst>
              </p:nvPr>
            </p:nvGraphicFramePr>
            <p:xfrm>
              <a:off x="5292080" y="1323357"/>
              <a:ext cx="3528392" cy="4920848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35015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607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2008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18830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EFEKTORY</a:t>
                          </a:r>
                        </a:p>
                      </a:txBody>
                      <a:tcPr vert="vert27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RECEPTORY</a:t>
                          </a:r>
                        </a:p>
                      </a:txBody>
                      <a:tcPr vert="vert27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ADRENERGNÍ VZRUCH</a:t>
                          </a:r>
                        </a:p>
                      </a:txBody>
                      <a:tcPr vert="vert27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sz="14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CHOLINERGNÍ VZRUCH</a:t>
                          </a:r>
                        </a:p>
                      </a:txBody>
                      <a:tcPr vert="vert270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KORONÁRNÍ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smtClean="0">
                                  <a:latin typeface="Cambria Math"/>
                                </a:rPr>
                                <m:t>α</m:t>
                              </m:r>
                            </m:oMath>
                          </a14:m>
                          <a:r>
                            <a:rPr lang="cs-CZ" dirty="0"/>
                            <a:t>, </a:t>
                          </a:r>
                          <a:r>
                            <a:rPr lang="el-GR" dirty="0"/>
                            <a:t>β</a:t>
                          </a:r>
                          <a:r>
                            <a:rPr lang="cs-CZ" baseline="-25000" dirty="0"/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/>
                            <a:t>K, 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D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KŮŽE A SLIZNICE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smtClean="0">
                                    <a:latin typeface="Cambria Math"/>
                                  </a:rPr>
                                  <m:t>α</m:t>
                                </m:r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K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D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KOSTERNÍ SVAL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smtClean="0">
                                  <a:latin typeface="Cambria Math"/>
                                </a:rPr>
                                <m:t>α</m:t>
                              </m:r>
                            </m:oMath>
                          </a14:m>
                          <a:r>
                            <a:rPr lang="cs-CZ" dirty="0"/>
                            <a:t>, </a:t>
                          </a:r>
                          <a:r>
                            <a:rPr lang="el-GR" dirty="0"/>
                            <a:t>β</a:t>
                          </a:r>
                          <a:r>
                            <a:rPr lang="cs-CZ" baseline="-25000" dirty="0"/>
                            <a:t>2</a:t>
                          </a:r>
                          <a:endParaRPr lang="cs-CZ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/>
                            <a:t>K, 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D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MOZKOVÉ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smtClean="0">
                                    <a:latin typeface="Cambria Math"/>
                                  </a:rPr>
                                  <m:t>α</m:t>
                                </m:r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K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D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PLICNÍ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smtClean="0">
                                    <a:latin typeface="Cambria Math"/>
                                  </a:rPr>
                                  <m:t>α</m:t>
                                </m:r>
                                <m:r>
                                  <a:rPr lang="cs-CZ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m:rPr>
                                    <m:nor/>
                                  </m:rPr>
                                  <a:rPr lang="el-GR" dirty="0" smtClean="0"/>
                                  <m:t>β</m:t>
                                </m:r>
                                <m:r>
                                  <m:rPr>
                                    <m:nor/>
                                  </m:rPr>
                                  <a:rPr lang="cs-CZ" baseline="-25000" dirty="0" smtClean="0"/>
                                  <m:t>2</m:t>
                                </m:r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/>
                            <a:t>K, 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D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ABDOMENÁLNÍ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smtClean="0">
                                  <a:latin typeface="Cambria Math"/>
                                </a:rPr>
                                <m:t>α</m:t>
                              </m:r>
                            </m:oMath>
                          </a14:m>
                          <a:r>
                            <a:rPr lang="cs-CZ" dirty="0"/>
                            <a:t>, </a:t>
                          </a:r>
                          <a:r>
                            <a:rPr lang="el-GR" dirty="0"/>
                            <a:t>β</a:t>
                          </a:r>
                          <a:r>
                            <a:rPr lang="cs-CZ" baseline="-25000" dirty="0"/>
                            <a:t>2</a:t>
                          </a:r>
                          <a:endParaRPr lang="cs-CZ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/>
                            <a:t>K, 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-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ŽILY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smtClean="0">
                                  <a:latin typeface="Cambria Math"/>
                                </a:rPr>
                                <m:t>α</m:t>
                              </m:r>
                            </m:oMath>
                          </a14:m>
                          <a:r>
                            <a:rPr lang="cs-CZ" dirty="0"/>
                            <a:t>, </a:t>
                          </a:r>
                          <a:r>
                            <a:rPr lang="el-GR" dirty="0"/>
                            <a:t>β</a:t>
                          </a:r>
                          <a:r>
                            <a:rPr lang="cs-CZ" baseline="-25000" dirty="0"/>
                            <a:t>2</a:t>
                          </a:r>
                          <a:endParaRPr lang="cs-CZ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/>
                            <a:t>K, 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-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ulka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7672076"/>
                  </p:ext>
                </p:extLst>
              </p:nvPr>
            </p:nvGraphicFramePr>
            <p:xfrm>
              <a:off x="5292080" y="1323357"/>
              <a:ext cx="3528392" cy="4920848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350150"/>
                    <a:gridCol w="666074"/>
                    <a:gridCol w="720080"/>
                    <a:gridCol w="792088"/>
                  </a:tblGrid>
                  <a:tr h="18830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EFEKTORY</a:t>
                          </a:r>
                          <a:endParaRPr lang="cs-CZ" sz="14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vert="vert27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RECEPTORY</a:t>
                          </a:r>
                          <a:endParaRPr lang="cs-CZ" sz="14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vert="vert27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ADRENERGNÍ VZRUCH</a:t>
                          </a:r>
                          <a:endParaRPr lang="cs-CZ" sz="14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vert="vert27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sz="14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CHOLINERGNÍ VZRUCH</a:t>
                          </a:r>
                          <a:endParaRPr lang="cs-CZ" sz="14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vert="vert27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KORONÁRNÍ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203670" t="-506557" r="-227523" b="-7426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 smtClean="0"/>
                            <a:t>K, </a:t>
                          </a:r>
                          <a:r>
                            <a:rPr lang="cs-CZ" dirty="0" smtClean="0"/>
                            <a:t>D</a:t>
                          </a:r>
                          <a:endParaRPr lang="cs-CZ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D</a:t>
                          </a:r>
                          <a:endParaRPr lang="cs-CZ" dirty="0"/>
                        </a:p>
                      </a:txBody>
                      <a:tcPr anchor="ctr"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KŮŽE A SLIZNICE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203670" t="-435294" r="-227523" b="-4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K</a:t>
                          </a:r>
                          <a:endParaRPr lang="cs-CZ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D</a:t>
                          </a:r>
                          <a:endParaRPr lang="cs-CZ" dirty="0"/>
                        </a:p>
                      </a:txBody>
                      <a:tcPr anchor="ctr"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KOSTERNÍ SVAL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203670" t="-535294" r="-227523" b="-3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 smtClean="0"/>
                            <a:t>K, 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D</a:t>
                          </a:r>
                          <a:endParaRPr lang="cs-CZ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MOZKOVÉ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203670" t="-900000" r="-227523" b="-37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K</a:t>
                          </a:r>
                          <a:endParaRPr lang="cs-CZ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D</a:t>
                          </a:r>
                          <a:endParaRPr lang="cs-CZ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PLICNÍ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203670" t="-983607" r="-227523" b="-2655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 smtClean="0"/>
                            <a:t>K, 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D</a:t>
                          </a:r>
                          <a:endParaRPr lang="cs-CZ" dirty="0"/>
                        </a:p>
                      </a:txBody>
                      <a:tcPr anchor="ctr"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ABDOMENÁLNÍ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203670" t="-777647" r="-227523" b="-9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 smtClean="0"/>
                            <a:t>K, D</a:t>
                          </a:r>
                          <a:endParaRPr lang="cs-CZ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-</a:t>
                          </a:r>
                          <a:endParaRPr lang="cs-CZ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 smtClean="0"/>
                            <a:t>ŽILY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203670" t="-1222951" r="-227523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 smtClean="0"/>
                            <a:t>K, 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-</a:t>
                          </a:r>
                          <a:endParaRPr lang="cs-CZ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10" name="Obdélník 9"/>
          <p:cNvSpPr/>
          <p:nvPr/>
        </p:nvSpPr>
        <p:spPr>
          <a:xfrm>
            <a:off x="5292080" y="1353236"/>
            <a:ext cx="3528392" cy="4884076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2" name="Přímá spojnice 11"/>
          <p:cNvCxnSpPr/>
          <p:nvPr/>
        </p:nvCxnSpPr>
        <p:spPr>
          <a:xfrm>
            <a:off x="5292080" y="3202343"/>
            <a:ext cx="3528392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5292080" y="3573016"/>
            <a:ext cx="3528392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>
            <a:off x="5292080" y="4117181"/>
            <a:ext cx="3528392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>
            <a:off x="5292080" y="4581128"/>
            <a:ext cx="3528392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/>
        </p:nvCxnSpPr>
        <p:spPr>
          <a:xfrm>
            <a:off x="5292080" y="4983700"/>
            <a:ext cx="3528392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>
            <a:off x="5310923" y="5333107"/>
            <a:ext cx="3528392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/>
        </p:nvCxnSpPr>
        <p:spPr>
          <a:xfrm>
            <a:off x="5292080" y="5887905"/>
            <a:ext cx="3528392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 flipV="1">
            <a:off x="6649599" y="1353237"/>
            <a:ext cx="0" cy="48840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 flipV="1">
            <a:off x="7308304" y="1353237"/>
            <a:ext cx="0" cy="48840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/>
          <p:cNvCxnSpPr/>
          <p:nvPr/>
        </p:nvCxnSpPr>
        <p:spPr>
          <a:xfrm flipV="1">
            <a:off x="8039017" y="1346142"/>
            <a:ext cx="0" cy="48840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771925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-8527" y="555288"/>
            <a:ext cx="9161055" cy="931919"/>
          </a:xfrm>
          <a:prstGeom prst="rect">
            <a:avLst/>
          </a:prstGeom>
        </p:spPr>
        <p:txBody>
          <a:bodyPr vert="horz" lIns="0" rIns="0" bIns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cs-CZ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GIT. VLIV SNS A PNS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590" y="2081685"/>
            <a:ext cx="4947698" cy="4297259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397" y="2054692"/>
            <a:ext cx="4947698" cy="4385347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1403648" y="1482090"/>
            <a:ext cx="16698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VLIV SNS </a:t>
            </a:r>
            <a:endParaRPr lang="cs-CZ" sz="2400" dirty="0"/>
          </a:p>
        </p:txBody>
      </p:sp>
      <p:sp>
        <p:nvSpPr>
          <p:cNvPr id="12" name="Obdélník 11"/>
          <p:cNvSpPr/>
          <p:nvPr/>
        </p:nvSpPr>
        <p:spPr>
          <a:xfrm>
            <a:off x="6203393" y="1485764"/>
            <a:ext cx="16089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VLIV PNS</a:t>
            </a:r>
            <a:endParaRPr lang="cs-CZ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18320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9" t="2729" r="2023"/>
          <a:stretch/>
        </p:blipFill>
        <p:spPr>
          <a:xfrm>
            <a:off x="1763688" y="2132856"/>
            <a:ext cx="5337544" cy="3874159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-8527" y="555288"/>
            <a:ext cx="9161055" cy="931919"/>
          </a:xfrm>
          <a:prstGeom prst="rect">
            <a:avLst/>
          </a:prstGeom>
        </p:spPr>
        <p:txBody>
          <a:bodyPr vert="horz" lIns="0" rIns="0" bIns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cs-CZ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GIT. ENTERICKÝ NERVOVÝ SYSTÉM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67514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957284"/>
              </p:ext>
            </p:extLst>
          </p:nvPr>
        </p:nvGraphicFramePr>
        <p:xfrm>
          <a:off x="467544" y="5048191"/>
          <a:ext cx="3192016" cy="113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6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6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PARASYMPATIKUS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imes New Roman" pitchFamily="18" charset="0"/>
                          <a:cs typeface="Times New Roman" pitchFamily="18" charset="0"/>
                        </a:rPr>
                        <a:t>DETRUSOR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imes New Roman" pitchFamily="18" charset="0"/>
                          <a:cs typeface="Times New Roman" pitchFamily="18" charset="0"/>
                        </a:rPr>
                        <a:t>KONTRAKCE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imes New Roman" pitchFamily="18" charset="0"/>
                          <a:cs typeface="Times New Roman" pitchFamily="18" charset="0"/>
                        </a:rPr>
                        <a:t>SFINKTER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imes New Roman" pitchFamily="18" charset="0"/>
                          <a:cs typeface="Times New Roman" pitchFamily="18" charset="0"/>
                        </a:rPr>
                        <a:t>RELAXACE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87871" y="5085184"/>
            <a:ext cx="3168352" cy="1152128"/>
          </a:xfrm>
          <a:prstGeom prst="rect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87871" y="5431880"/>
            <a:ext cx="3168352" cy="0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87871" y="5826530"/>
            <a:ext cx="3168352" cy="0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endCxn id="5" idx="2"/>
          </p:cNvCxnSpPr>
          <p:nvPr/>
        </p:nvCxnSpPr>
        <p:spPr>
          <a:xfrm>
            <a:off x="2063552" y="5431981"/>
            <a:ext cx="0" cy="754130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005818"/>
              </p:ext>
            </p:extLst>
          </p:nvPr>
        </p:nvGraphicFramePr>
        <p:xfrm>
          <a:off x="539552" y="2208529"/>
          <a:ext cx="3192016" cy="113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6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6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SYMPATIKUS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imes New Roman" pitchFamily="18" charset="0"/>
                          <a:cs typeface="Times New Roman" pitchFamily="18" charset="0"/>
                        </a:rPr>
                        <a:t>DETRUSOR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imes New Roman" pitchFamily="18" charset="0"/>
                          <a:cs typeface="Times New Roman" pitchFamily="18" charset="0"/>
                        </a:rPr>
                        <a:t>RELAXACE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imes New Roman" pitchFamily="18" charset="0"/>
                          <a:cs typeface="Times New Roman" pitchFamily="18" charset="0"/>
                        </a:rPr>
                        <a:t>SFINKTER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imes New Roman" pitchFamily="18" charset="0"/>
                          <a:cs typeface="Times New Roman" pitchFamily="18" charset="0"/>
                        </a:rPr>
                        <a:t>KONTRAKCE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7" name="Прямая соединительная линия 16"/>
          <p:cNvCxnSpPr/>
          <p:nvPr/>
        </p:nvCxnSpPr>
        <p:spPr>
          <a:xfrm>
            <a:off x="539552" y="2572535"/>
            <a:ext cx="3168352" cy="0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39552" y="2968958"/>
            <a:ext cx="3168352" cy="0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115233" y="2593801"/>
            <a:ext cx="0" cy="754130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539552" y="2204864"/>
            <a:ext cx="3168352" cy="1152128"/>
          </a:xfrm>
          <a:prstGeom prst="rect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-8527" y="555288"/>
            <a:ext cx="9161055" cy="931919"/>
          </a:xfrm>
          <a:prstGeom prst="rect">
            <a:avLst/>
          </a:prstGeom>
        </p:spPr>
        <p:txBody>
          <a:bodyPr vert="horz" lIns="0" rIns="0" bIns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cs-CZ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ANS A MOČOVÝ MĚCHÝŘ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3748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527" y="555288"/>
            <a:ext cx="9161055" cy="931919"/>
          </a:xfrm>
        </p:spPr>
        <p:txBody>
          <a:bodyPr anchor="ctr">
            <a:norm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AUTONOMNÍ NERVOVÝ SYSTÉM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1562016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Autonomní nervový systém je součástí periferního nervového systému, jehož úlohou je udržovat optimální vnitřní podmínky organismu (homeostázu).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3002176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Sympatický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Parasympatický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Enterický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авая фигурная скобка 9"/>
          <p:cNvSpPr/>
          <p:nvPr/>
        </p:nvSpPr>
        <p:spPr>
          <a:xfrm>
            <a:off x="3275856" y="3146192"/>
            <a:ext cx="288032" cy="936104"/>
          </a:xfrm>
          <a:prstGeom prst="rightBrac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563888" y="3362216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nervový systém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3568" y="4586352"/>
            <a:ext cx="81369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Morfologie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fokální lokalizace autonomních jader v CNS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nakupení těl efektorových neuronů v podobě ganglií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nervová dráha od vegetativního jádra do efektoru obsahuje dva neurony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27149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3563888" y="2887776"/>
            <a:ext cx="2808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SRDCE </a:t>
            </a:r>
          </a:p>
          <a:p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pozitivní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chronotropní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vliv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pozitivní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dromotropní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vliv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pozitivní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inotropní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vliv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3563888" y="4482986"/>
            <a:ext cx="51125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KŮŽE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kontrakce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napřimovačů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aerektorů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kožních chlupů 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dilatace kožních (a svalových) cév 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PLÍCE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dilatace bronchů (beta2) 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39552" y="1196752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PREGANGLIOVÁ CHOLINERGNÍ ZAKONČENÍ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nadledviny (aktivují sekreci katecholaminů - adrenalinu) 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75556" y="2001614"/>
            <a:ext cx="55806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POSTGANGLIOVÁ CHOLINERGNÍ ZAKONČENÍ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aktivace potních žláz </a:t>
            </a:r>
          </a:p>
        </p:txBody>
      </p:sp>
      <p:sp>
        <p:nvSpPr>
          <p:cNvPr id="12" name="TextovéPole 11"/>
          <p:cNvSpPr txBox="1"/>
          <p:nvPr/>
        </p:nvSpPr>
        <p:spPr>
          <a:xfrm rot="16200000">
            <a:off x="983503" y="3933056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POSTGANGLIOVÁ ADRENERGNÍ ZAKONČENÍ </a:t>
            </a:r>
          </a:p>
          <a:p>
            <a:pPr algn="ctr"/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-8527" y="498138"/>
            <a:ext cx="9161055" cy="931919"/>
          </a:xfrm>
          <a:prstGeom prst="rect">
            <a:avLst/>
          </a:prstGeom>
        </p:spPr>
        <p:txBody>
          <a:bodyPr vert="horz" lIns="0" rIns="0" bIns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cs-CZ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SYMPATICKÝ NERVOVÝ SYSTÉM 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57870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557808" y="1484784"/>
            <a:ext cx="79026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MOČOVÝ SYSTÉM </a:t>
            </a:r>
          </a:p>
          <a:p>
            <a:pPr algn="just"/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ledvinách aktivace sekrece reninu (beta1) </a:t>
            </a:r>
          </a:p>
          <a:p>
            <a:pPr algn="just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snižují napětí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detruzoru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(beta2) a kontrahují sfinkter močového měchýře</a:t>
            </a:r>
          </a:p>
          <a:p>
            <a:pPr algn="just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POHLAVNÍ ÚSTROJÍ </a:t>
            </a:r>
          </a:p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muže způsobuje ejakulaci (alfa 1) </a:t>
            </a:r>
          </a:p>
          <a:p>
            <a:pPr algn="just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kontrakce dělohy u těhotných žen (alfa 1) a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tokolýza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(beta 2) 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11560" y="3712964"/>
            <a:ext cx="69847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kontrakce žaludečního a střevních sfinkterů (alfa1)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snížení napětí svaloviny žaludku a střeva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snížení napětí žlučníku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inhibice sekrece inzulinu (alfa2) </a:t>
            </a:r>
          </a:p>
          <a:p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aktivace sekrece inzulinu (beta2)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inhibice exokrinní sekrece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ovlivnění glukoneogeneze v játrech (beta2 a alfa1) 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-8527" y="498138"/>
            <a:ext cx="9161055" cy="931919"/>
          </a:xfrm>
          <a:prstGeom prst="rect">
            <a:avLst/>
          </a:prstGeom>
        </p:spPr>
        <p:txBody>
          <a:bodyPr vert="horz" lIns="0" rIns="0" bIns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cs-CZ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SYMPATICKÝ NERVOVÝ SYSTÉM 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82077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4139952" y="1873855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zvyšuje tonus v žaludku a střevech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snižuje napětí sfinkterů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aktivuje žaludeční a střevní sekreci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kontrakce žlučníku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aktivace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glykogeneze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játrech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aktivace exokrinní sekrece 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POHLAVNÍ ÚSTROJÍ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erekce způsobená vazodilatací (u obou pohlaví)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611560" y="1628800"/>
            <a:ext cx="30963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SRDCE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negativní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chronotropní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vliv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negativní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dromotropní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vliv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negativní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inotropní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vliv 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PLÍCE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kontrakce svaloviny bronchů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zvýšení bronchiální sekrece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MOČOVÝ SYSTÉM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kontrakce močovodu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kontrakce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detrusoru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snížené napětí sfinkteru v močovém měchýři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cs-CZ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-8527" y="498138"/>
            <a:ext cx="9161055" cy="931919"/>
          </a:xfrm>
          <a:prstGeom prst="rect">
            <a:avLst/>
          </a:prstGeom>
        </p:spPr>
        <p:txBody>
          <a:bodyPr vert="horz" lIns="0" rIns="0" bIns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cs-CZ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SYMPATICKÝ NERVOVÝ SYSTÉM 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9552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-8527" y="414189"/>
            <a:ext cx="9161055" cy="931919"/>
          </a:xfrm>
        </p:spPr>
        <p:txBody>
          <a:bodyPr anchor="ctr">
            <a:norm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ANS vs. SOMATICKÝ NS</a:t>
            </a:r>
            <a:endParaRPr lang="ru-RU" sz="2800" dirty="0">
              <a:solidFill>
                <a:schemeClr val="tx1"/>
              </a:solidFill>
            </a:endParaRPr>
          </a:p>
        </p:txBody>
      </p:sp>
      <p:grpSp>
        <p:nvGrpSpPr>
          <p:cNvPr id="15" name="Skupina 14"/>
          <p:cNvGrpSpPr/>
          <p:nvPr/>
        </p:nvGrpSpPr>
        <p:grpSpPr>
          <a:xfrm>
            <a:off x="1777668" y="1249710"/>
            <a:ext cx="5746660" cy="5532760"/>
            <a:chOff x="1303257" y="1340768"/>
            <a:chExt cx="5746660" cy="5532760"/>
          </a:xfrm>
        </p:grpSpPr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3257" y="2708920"/>
              <a:ext cx="5746660" cy="4164608"/>
            </a:xfrm>
            <a:prstGeom prst="rect">
              <a:avLst/>
            </a:prstGeom>
          </p:spPr>
        </p:pic>
        <p:grpSp>
          <p:nvGrpSpPr>
            <p:cNvPr id="14" name="Skupina 13"/>
            <p:cNvGrpSpPr/>
            <p:nvPr/>
          </p:nvGrpSpPr>
          <p:grpSpPr>
            <a:xfrm>
              <a:off x="1312757" y="1340768"/>
              <a:ext cx="5645859" cy="1353967"/>
              <a:chOff x="1312757" y="1340768"/>
              <a:chExt cx="5645859" cy="1353967"/>
            </a:xfrm>
          </p:grpSpPr>
          <p:pic>
            <p:nvPicPr>
              <p:cNvPr id="5" name="Obrázek 4"/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000" b="76111"/>
              <a:stretch/>
            </p:blipFill>
            <p:spPr>
              <a:xfrm>
                <a:off x="1312757" y="1340768"/>
                <a:ext cx="3393817" cy="1353967"/>
              </a:xfrm>
              <a:prstGeom prst="rect">
                <a:avLst/>
              </a:prstGeom>
            </p:spPr>
          </p:pic>
          <p:pic>
            <p:nvPicPr>
              <p:cNvPr id="13" name="Obrázek 12"/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822" b="76111"/>
              <a:stretch/>
            </p:blipFill>
            <p:spPr>
              <a:xfrm>
                <a:off x="4706574" y="1340768"/>
                <a:ext cx="2252042" cy="1353967"/>
              </a:xfrm>
              <a:prstGeom prst="rect">
                <a:avLst/>
              </a:prstGeom>
            </p:spPr>
          </p:pic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73082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-8527" y="414189"/>
            <a:ext cx="9161055" cy="931919"/>
          </a:xfrm>
        </p:spPr>
        <p:txBody>
          <a:bodyPr anchor="ctr">
            <a:norm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ANS vs. SOMATICKÝ NS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2"/>
            <a:ext cx="9144000" cy="32897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5076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96752"/>
            <a:ext cx="8312728" cy="5348894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-8527" y="488613"/>
            <a:ext cx="9161055" cy="931919"/>
          </a:xfrm>
        </p:spPr>
        <p:txBody>
          <a:bodyPr anchor="ctr">
            <a:norm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AUTONOMNÍ NERVOVÝ SYSTÉM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7830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16200000">
            <a:off x="-1245839" y="2910136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FIGHT OR FLIGHT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5400000">
            <a:off x="7221487" y="3486200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REST OR DIGEST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0" r="3605"/>
          <a:stretch/>
        </p:blipFill>
        <p:spPr>
          <a:xfrm>
            <a:off x="834999" y="1163585"/>
            <a:ext cx="7478552" cy="5482192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-8527" y="404664"/>
            <a:ext cx="9161055" cy="931919"/>
          </a:xfrm>
          <a:prstGeom prst="rect">
            <a:avLst/>
          </a:prstGeom>
        </p:spPr>
        <p:txBody>
          <a:bodyPr vert="horz" lIns="0" rIns="0" bIns="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AUTONOMNÍ NERVOVÝ SYSTÉM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1200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studentconsult.com/common/showimage.cfm?mediaISBN=0721632564&amp;FigFile=S23283-015-f004.jpg&amp;size=fullsize"/>
          <p:cNvPicPr>
            <a:picLocks noChangeAspect="1" noChangeArrowheads="1"/>
          </p:cNvPicPr>
          <p:nvPr/>
        </p:nvPicPr>
        <p:blipFill>
          <a:blip r:embed="rId2" cstate="print"/>
          <a:srcRect b="2570"/>
          <a:stretch>
            <a:fillRect/>
          </a:stretch>
        </p:blipFill>
        <p:spPr bwMode="auto">
          <a:xfrm>
            <a:off x="2627785" y="857184"/>
            <a:ext cx="3825478" cy="514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1143000" y="857251"/>
            <a:ext cx="1430778" cy="8425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err="1"/>
              <a:t>Sympat</a:t>
            </a:r>
            <a:r>
              <a:rPr lang="cs-CZ" sz="1500" b="1" dirty="0" err="1"/>
              <a:t>thetic</a:t>
            </a:r>
            <a:r>
              <a:rPr lang="cs-CZ" sz="1500" b="1" dirty="0"/>
              <a:t> </a:t>
            </a:r>
            <a:r>
              <a:rPr lang="cs-CZ" sz="1500" b="1" dirty="0" err="1"/>
              <a:t>nervous</a:t>
            </a:r>
            <a:r>
              <a:rPr lang="cs-CZ" sz="1500" b="1" dirty="0"/>
              <a:t> </a:t>
            </a:r>
            <a:r>
              <a:rPr lang="cs-CZ" sz="1500" b="1" dirty="0" err="1"/>
              <a:t>system</a:t>
            </a:r>
            <a:endParaRPr lang="en-US" sz="1500" b="1" dirty="0"/>
          </a:p>
          <a:p>
            <a:endParaRPr lang="en-US" sz="1350" dirty="0"/>
          </a:p>
          <a:p>
            <a:pPr algn="ctr"/>
            <a:r>
              <a:rPr lang="en-US" sz="1350" dirty="0"/>
              <a:t>Fight or flight response</a:t>
            </a:r>
          </a:p>
          <a:p>
            <a:pPr algn="ctr"/>
            <a:endParaRPr lang="en-US" sz="1350" dirty="0"/>
          </a:p>
          <a:p>
            <a:pPr algn="ctr"/>
            <a:r>
              <a:rPr lang="en-US" sz="1350" dirty="0"/>
              <a:t>Energy/store consumption</a:t>
            </a:r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r>
              <a:rPr lang="en-US" sz="1350" dirty="0" err="1"/>
              <a:t>Preganglionic</a:t>
            </a:r>
            <a:r>
              <a:rPr lang="en-US" sz="1350" dirty="0"/>
              <a:t> neuron </a:t>
            </a:r>
          </a:p>
          <a:p>
            <a:pPr algn="ctr"/>
            <a:r>
              <a:rPr lang="en-US" sz="1200" dirty="0"/>
              <a:t>– </a:t>
            </a:r>
            <a:r>
              <a:rPr lang="en-US" sz="1050" dirty="0"/>
              <a:t>Spinal cord  </a:t>
            </a:r>
          </a:p>
          <a:p>
            <a:pPr algn="ctr"/>
            <a:r>
              <a:rPr lang="en-US" sz="1050" dirty="0"/>
              <a:t>-</a:t>
            </a:r>
            <a:r>
              <a:rPr lang="en-US" sz="1050" dirty="0" err="1"/>
              <a:t>Thora</a:t>
            </a:r>
            <a:r>
              <a:rPr lang="cs-CZ" sz="1050" dirty="0"/>
              <a:t>c</a:t>
            </a:r>
            <a:r>
              <a:rPr lang="en-US" sz="1050" dirty="0"/>
              <a:t>o - lumbar system</a:t>
            </a:r>
          </a:p>
          <a:p>
            <a:pPr algn="ctr"/>
            <a:endParaRPr lang="en-US" sz="1350" dirty="0"/>
          </a:p>
          <a:p>
            <a:pPr algn="ctr"/>
            <a:r>
              <a:rPr lang="en-US" sz="1350" dirty="0"/>
              <a:t>Ganglia </a:t>
            </a:r>
            <a:r>
              <a:rPr lang="en-US" sz="1350" i="1" dirty="0" err="1"/>
              <a:t>Paravertebral</a:t>
            </a:r>
            <a:endParaRPr lang="en-US" sz="1350" i="1" dirty="0"/>
          </a:p>
          <a:p>
            <a:pPr algn="ctr">
              <a:buFontTx/>
              <a:buChar char="-"/>
            </a:pPr>
            <a:r>
              <a:rPr lang="en-US" sz="1050" dirty="0" err="1"/>
              <a:t>Truncus</a:t>
            </a:r>
            <a:r>
              <a:rPr lang="en-US" sz="1050" dirty="0"/>
              <a:t> </a:t>
            </a:r>
            <a:r>
              <a:rPr lang="en-US" sz="1050" dirty="0" err="1"/>
              <a:t>sympathicus</a:t>
            </a:r>
            <a:endParaRPr lang="en-US" sz="1050" dirty="0"/>
          </a:p>
          <a:p>
            <a:pPr algn="ctr">
              <a:buFontTx/>
              <a:buChar char="-"/>
            </a:pPr>
            <a:r>
              <a:rPr lang="en-US" sz="1050" dirty="0"/>
              <a:t> Majority</a:t>
            </a:r>
          </a:p>
          <a:p>
            <a:pPr algn="ctr"/>
            <a:r>
              <a:rPr lang="en-US" sz="1350" i="1" dirty="0" err="1"/>
              <a:t>Prevertebral</a:t>
            </a:r>
            <a:endParaRPr lang="en-US" sz="1350" i="1" dirty="0"/>
          </a:p>
          <a:p>
            <a:pPr algn="ctr"/>
            <a:r>
              <a:rPr lang="en-US" sz="1350" dirty="0"/>
              <a:t> </a:t>
            </a:r>
            <a:r>
              <a:rPr lang="en-US" sz="1050" dirty="0"/>
              <a:t>-Plexus </a:t>
            </a:r>
            <a:r>
              <a:rPr lang="en-US" sz="1050" dirty="0" err="1"/>
              <a:t>aorticus</a:t>
            </a:r>
            <a:r>
              <a:rPr lang="en-US" sz="1050" dirty="0"/>
              <a:t> </a:t>
            </a:r>
          </a:p>
          <a:p>
            <a:pPr algn="ctr"/>
            <a:endParaRPr lang="en-US" sz="1350" dirty="0"/>
          </a:p>
          <a:p>
            <a:pPr algn="ctr"/>
            <a:r>
              <a:rPr lang="en-US" sz="1350" dirty="0"/>
              <a:t>Mostly diffuse effect</a:t>
            </a:r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</p:txBody>
      </p:sp>
      <p:sp>
        <p:nvSpPr>
          <p:cNvPr id="6" name="TextovéPole 5"/>
          <p:cNvSpPr txBox="1"/>
          <p:nvPr/>
        </p:nvSpPr>
        <p:spPr>
          <a:xfrm>
            <a:off x="6462210" y="857251"/>
            <a:ext cx="1538790" cy="8540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err="1"/>
              <a:t>Parasympat</a:t>
            </a:r>
            <a:r>
              <a:rPr lang="cs-CZ" sz="1500" b="1" dirty="0" err="1"/>
              <a:t>hetic</a:t>
            </a:r>
            <a:r>
              <a:rPr lang="cs-CZ" sz="1500" b="1" dirty="0"/>
              <a:t> </a:t>
            </a:r>
            <a:r>
              <a:rPr lang="cs-CZ" sz="1500" b="1" dirty="0" err="1"/>
              <a:t>nervous</a:t>
            </a:r>
            <a:r>
              <a:rPr lang="cs-CZ" sz="1500" b="1" dirty="0"/>
              <a:t> </a:t>
            </a:r>
            <a:r>
              <a:rPr lang="cs-CZ" sz="1500" b="1" dirty="0" err="1"/>
              <a:t>system</a:t>
            </a:r>
            <a:endParaRPr lang="en-US" sz="1500" b="1" dirty="0"/>
          </a:p>
          <a:p>
            <a:pPr algn="ctr"/>
            <a:endParaRPr lang="en-US" sz="1350" dirty="0"/>
          </a:p>
          <a:p>
            <a:pPr algn="ctr"/>
            <a:r>
              <a:rPr lang="en-US" sz="1350" dirty="0"/>
              <a:t>Rest and digest response</a:t>
            </a:r>
          </a:p>
          <a:p>
            <a:pPr algn="ctr"/>
            <a:endParaRPr lang="en-US" sz="1350" dirty="0"/>
          </a:p>
          <a:p>
            <a:pPr algn="ctr"/>
            <a:r>
              <a:rPr lang="en-US" sz="1350" dirty="0"/>
              <a:t>Energy conservation/energy store production</a:t>
            </a:r>
          </a:p>
          <a:p>
            <a:pPr algn="ctr"/>
            <a:endParaRPr lang="en-US" sz="1350" dirty="0"/>
          </a:p>
          <a:p>
            <a:pPr algn="ctr"/>
            <a:r>
              <a:rPr lang="en-US" sz="1350" dirty="0" err="1"/>
              <a:t>Preganglionic</a:t>
            </a:r>
            <a:r>
              <a:rPr lang="en-US" sz="1350" dirty="0"/>
              <a:t> neuron </a:t>
            </a:r>
          </a:p>
          <a:p>
            <a:pPr algn="ctr"/>
            <a:r>
              <a:rPr lang="en-US" sz="1050" dirty="0"/>
              <a:t>– Brain stem and spinal cord</a:t>
            </a:r>
          </a:p>
          <a:p>
            <a:pPr algn="ctr"/>
            <a:r>
              <a:rPr lang="en-US" sz="1050" dirty="0"/>
              <a:t>– </a:t>
            </a:r>
            <a:r>
              <a:rPr lang="en-US" sz="1050" dirty="0" err="1"/>
              <a:t>cranio</a:t>
            </a:r>
            <a:r>
              <a:rPr lang="en-US" sz="1050" dirty="0"/>
              <a:t>-sacral system</a:t>
            </a:r>
          </a:p>
          <a:p>
            <a:pPr algn="ctr"/>
            <a:endParaRPr lang="en-US" sz="1350" dirty="0"/>
          </a:p>
          <a:p>
            <a:pPr algn="ctr"/>
            <a:r>
              <a:rPr lang="en-US" sz="1350" dirty="0"/>
              <a:t>Ganglia </a:t>
            </a:r>
          </a:p>
          <a:p>
            <a:pPr algn="ctr"/>
            <a:r>
              <a:rPr lang="en-US" sz="1350" i="1" dirty="0"/>
              <a:t>Close to target organs or </a:t>
            </a:r>
            <a:r>
              <a:rPr lang="en-US" sz="1350" i="1" dirty="0" err="1"/>
              <a:t>intramurally</a:t>
            </a:r>
            <a:endParaRPr lang="en-US" sz="1350" i="1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r>
              <a:rPr lang="en-US" sz="1350" dirty="0"/>
              <a:t>Mostly local     effect</a:t>
            </a:r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</p:txBody>
      </p:sp>
      <p:pic>
        <p:nvPicPr>
          <p:cNvPr id="7" name="Picture 2" descr="http://ccn.aacnjournals.org/content/27/1/30/T1.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5565" y="1505322"/>
            <a:ext cx="5534747" cy="3651870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3118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A99F9B"/>
              </a:clrFrom>
              <a:clrTo>
                <a:srgbClr val="A99F9B">
                  <a:alpha val="0"/>
                </a:srgbClr>
              </a:clrTo>
            </a:clrChange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457" y="1529351"/>
            <a:ext cx="4571999" cy="1141469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>
          <a:xfrm>
            <a:off x="395536" y="1504816"/>
            <a:ext cx="4572000" cy="17081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Pregangliová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vlákna</a:t>
            </a:r>
          </a:p>
          <a:p>
            <a:pPr algn="just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Sympatikus, Parasympatikus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Nikotinový receptor</a:t>
            </a:r>
          </a:p>
          <a:p>
            <a:pPr algn="just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Nervový (N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 svalový (N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typ</a:t>
            </a:r>
          </a:p>
          <a:p>
            <a:pPr algn="just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Excitace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07" y="2833186"/>
            <a:ext cx="7952033" cy="3908182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-8527" y="488613"/>
            <a:ext cx="9161055" cy="931919"/>
          </a:xfrm>
        </p:spPr>
        <p:txBody>
          <a:bodyPr anchor="ctr">
            <a:norm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AUTONOMNÍ NERVOVÝ SYSTÉM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4665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34480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A27B74"/>
              </a:clrFrom>
              <a:clrTo>
                <a:srgbClr val="A27B74">
                  <a:alpha val="0"/>
                </a:srgbClr>
              </a:clrTo>
            </a:clrChange>
            <a:biLevel thresh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700808"/>
            <a:ext cx="4571999" cy="1141469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4716016" y="3356992"/>
            <a:ext cx="4572000" cy="23237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Postgangliová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vlákna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Parasympatikus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Muskarinový receptor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Spřažený s G-proteinem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Excitační (M</a:t>
            </a:r>
            <a:r>
              <a:rPr lang="cs-CZ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</a:t>
            </a:r>
            <a:r>
              <a:rPr lang="cs-CZ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</a:t>
            </a:r>
            <a:r>
              <a:rPr lang="cs-CZ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Inhibiční (M</a:t>
            </a:r>
            <a:r>
              <a:rPr lang="cs-CZ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</a:t>
            </a:r>
            <a:r>
              <a:rPr lang="cs-CZ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-8527" y="488613"/>
            <a:ext cx="9161055" cy="931919"/>
          </a:xfrm>
        </p:spPr>
        <p:txBody>
          <a:bodyPr anchor="ctr">
            <a:norm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AUTONOMNÍ NERVOVÝ SYSTÉM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81540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1d7def4b-065b-45cf-8329-4b7f45b962a6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ARS_CHARTPARA_SHOWWINDOW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Slu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3612</TotalTime>
  <Words>626</Words>
  <Application>Microsoft Office PowerPoint</Application>
  <PresentationFormat>Předvádění na obrazovce (4:3)</PresentationFormat>
  <Paragraphs>239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9" baseType="lpstr">
      <vt:lpstr>Arial</vt:lpstr>
      <vt:lpstr>Calibri</vt:lpstr>
      <vt:lpstr>Cambria Math</vt:lpstr>
      <vt:lpstr>Constantia</vt:lpstr>
      <vt:lpstr>Times New Roman</vt:lpstr>
      <vt:lpstr>Wingdings 2</vt:lpstr>
      <vt:lpstr>Tok</vt:lpstr>
      <vt:lpstr>Prezentace aplikace PowerPoint</vt:lpstr>
      <vt:lpstr>AUTONOMNÍ NERVOVÝ SYSTÉM</vt:lpstr>
      <vt:lpstr>ANS vs. SOMATICKÝ NS</vt:lpstr>
      <vt:lpstr>ANS vs. SOMATICKÝ NS</vt:lpstr>
      <vt:lpstr>AUTONOMNÍ NERVOVÝ SYSTÉM</vt:lpstr>
      <vt:lpstr>Prezentace aplikace PowerPoint</vt:lpstr>
      <vt:lpstr>Prezentace aplikace PowerPoint</vt:lpstr>
      <vt:lpstr>AUTONOMNÍ NERVOVÝ SYSTÉM</vt:lpstr>
      <vt:lpstr>AUTONOMNÍ NERVOVÝ SYSTÉM</vt:lpstr>
      <vt:lpstr>AUTONOMNÍ NERVOVÝ SYSTÉM</vt:lpstr>
      <vt:lpstr>AUTONOMNÍ NERVOVÝ SYSTÉM</vt:lpstr>
      <vt:lpstr>Prezentace aplikace PowerPoint</vt:lpstr>
      <vt:lpstr>Prezentace aplikace PowerPoint</vt:lpstr>
      <vt:lpstr>BARORECEPTORY VS. CHEMORECEPTORY</vt:lpstr>
      <vt:lpstr>Prezentace aplikace PowerPoint</vt:lpstr>
      <vt:lpstr>VLIV ANS NA CÉVY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КСЮНЬКА</dc:creator>
  <cp:lastModifiedBy>Zuzana Nováková</cp:lastModifiedBy>
  <cp:revision>137</cp:revision>
  <cp:lastPrinted>2018-10-30T12:49:11Z</cp:lastPrinted>
  <dcterms:created xsi:type="dcterms:W3CDTF">2016-10-28T18:49:31Z</dcterms:created>
  <dcterms:modified xsi:type="dcterms:W3CDTF">2019-10-29T05:56:07Z</dcterms:modified>
</cp:coreProperties>
</file>