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7" r:id="rId10"/>
    <p:sldId id="268" r:id="rId11"/>
    <p:sldId id="260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95" r:id="rId32"/>
    <p:sldId id="292" r:id="rId33"/>
    <p:sldId id="288" r:id="rId34"/>
    <p:sldId id="289" r:id="rId35"/>
    <p:sldId id="290" r:id="rId36"/>
    <p:sldId id="291" r:id="rId37"/>
    <p:sldId id="293" r:id="rId38"/>
    <p:sldId id="294" r:id="rId39"/>
    <p:sldId id="283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66"/>
    <a:srgbClr val="CC0000"/>
    <a:srgbClr val="FF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698" autoAdjust="0"/>
  </p:normalViewPr>
  <p:slideViewPr>
    <p:cSldViewPr snapToGrid="0">
      <p:cViewPr varScale="1">
        <p:scale>
          <a:sx n="75" d="100"/>
          <a:sy n="75" d="100"/>
        </p:scale>
        <p:origin x="8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927651940781"/>
          <c:y val="0.13105375637021208"/>
          <c:w val="0.37053270447690578"/>
          <c:h val="0.7378924872595759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9AB-411E-8D9B-33BD8D8890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9AB-411E-8D9B-33BD8D889065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9AB-411E-8D9B-33BD8D889065}"/>
              </c:ext>
            </c:extLst>
          </c:dPt>
          <c:dLbls>
            <c:dLbl>
              <c:idx val="0"/>
              <c:layout>
                <c:manualLayout>
                  <c:x val="-4.4091695450676031E-3"/>
                  <c:y val="0.101228480426931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57309656671508"/>
                      <c:h val="0.26571338765349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AB-411E-8D9B-33BD8D889065}"/>
                </c:ext>
              </c:extLst>
            </c:dLbl>
            <c:dLbl>
              <c:idx val="1"/>
              <c:layout>
                <c:manualLayout>
                  <c:x val="-2.1906356575393776E-2"/>
                  <c:y val="0.237921930704851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69831281565056"/>
                      <c:h val="0.31051390068810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AB-411E-8D9B-33BD8D889065}"/>
                </c:ext>
              </c:extLst>
            </c:dLbl>
            <c:dLbl>
              <c:idx val="2"/>
              <c:layout>
                <c:manualLayout>
                  <c:x val="-0.1196592790821456"/>
                  <c:y val="2.33709800496122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67538895298194"/>
                      <c:h val="0.31051390068810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AB-411E-8D9B-33BD8D889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Hemoglobin</c:v>
                </c:pt>
                <c:pt idx="1">
                  <c:v>Feritin a Hedosiderin</c:v>
                </c:pt>
                <c:pt idx="2">
                  <c:v>Myoglobin a Enzymy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AB-411E-8D9B-33BD8D88906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5671051-0C09-4C9E-B7CF-A1659A92B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4BDB49-186F-48D9-9D1C-7CE1596BD0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E8EC-5D0E-4DF8-AD8B-FD40E616A746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A1E822-F8A8-4D81-8B84-B2EBED8886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6B0B3C-E642-486A-B3AA-33DB826D69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63B48-8479-44DB-A52A-7D515864F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726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191FC-0C74-4E5A-A741-60A9B0401551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B239C-0750-4472-9A7F-14394736E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45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MCV = střední objem erytrocytů, udávám ve </a:t>
            </a:r>
            <a:r>
              <a:rPr lang="cs-CZ" dirty="0" err="1"/>
              <a:t>femtolitrech</a:t>
            </a:r>
            <a:r>
              <a:rPr lang="cs-CZ" dirty="0"/>
              <a:t> (</a:t>
            </a:r>
            <a:r>
              <a:rPr lang="cs-CZ" dirty="0" err="1"/>
              <a:t>fl</a:t>
            </a:r>
            <a:r>
              <a:rPr lang="cs-CZ" dirty="0"/>
              <a:t>)</a:t>
            </a:r>
          </a:p>
          <a:p>
            <a:r>
              <a:rPr lang="cs-CZ" dirty="0"/>
              <a:t>MCHC</a:t>
            </a:r>
            <a:r>
              <a:rPr lang="cs-CZ" baseline="0" dirty="0"/>
              <a:t> = střední koncentrace hemoglobinu v erytrocytu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239C-0750-4472-9A7F-14394736E26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20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Metrorhagie</a:t>
            </a:r>
            <a:r>
              <a:rPr lang="cs-CZ" dirty="0"/>
              <a:t> = krvácení z dělohy mimo menstruační cyklus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239C-0750-4472-9A7F-14394736E26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1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Vyhláška č.</a:t>
            </a:r>
            <a:r>
              <a:rPr lang="cs-CZ" baseline="0" dirty="0"/>
              <a:t> 54/2004 Sb.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239C-0750-4472-9A7F-14394736E26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DBAB1-159E-4299-850B-C11EF55DA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891" y="4642338"/>
            <a:ext cx="6934195" cy="1251489"/>
          </a:xfrm>
        </p:spPr>
        <p:txBody>
          <a:bodyPr anchor="b">
            <a:noAutofit/>
          </a:bodyPr>
          <a:lstStyle>
            <a:lvl1pPr algn="ctr">
              <a:defRPr sz="4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293C32-17F6-46FD-B00A-9CAF55148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5816" y="4896016"/>
            <a:ext cx="3718776" cy="7281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C48A90D-EF26-4C0E-99C8-A8E43EBCF005}"/>
              </a:ext>
            </a:extLst>
          </p:cNvPr>
          <p:cNvSpPr/>
          <p:nvPr userDrawn="1"/>
        </p:nvSpPr>
        <p:spPr>
          <a:xfrm>
            <a:off x="1005870" y="964172"/>
            <a:ext cx="2160000" cy="216000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2BA7A37-D8FB-4284-AA68-B1261936F651}"/>
              </a:ext>
            </a:extLst>
          </p:cNvPr>
          <p:cNvSpPr/>
          <p:nvPr userDrawn="1"/>
        </p:nvSpPr>
        <p:spPr>
          <a:xfrm>
            <a:off x="4160535" y="2102420"/>
            <a:ext cx="1080000" cy="1080000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5B4083A-2D22-4CB8-B24D-9CE272C31042}"/>
              </a:ext>
            </a:extLst>
          </p:cNvPr>
          <p:cNvSpPr/>
          <p:nvPr userDrawn="1"/>
        </p:nvSpPr>
        <p:spPr>
          <a:xfrm>
            <a:off x="6096000" y="1336413"/>
            <a:ext cx="540000" cy="540000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BAA5518-D276-4032-8B50-C075A942C6D8}"/>
              </a:ext>
            </a:extLst>
          </p:cNvPr>
          <p:cNvCxnSpPr/>
          <p:nvPr userDrawn="1"/>
        </p:nvCxnSpPr>
        <p:spPr>
          <a:xfrm>
            <a:off x="8297324" y="4450073"/>
            <a:ext cx="0" cy="16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jídlo, zelenina, stůl, interiér&#10;&#10;Popis vygenerován s velmi vysokou mírou spolehlivosti">
            <a:extLst>
              <a:ext uri="{FF2B5EF4-FFF2-40B4-BE49-F238E27FC236}">
                <a16:creationId xmlns:a16="http://schemas.microsoft.com/office/drawing/2014/main" id="{49C93C7D-D7EE-4612-BC7F-5F445909E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62" y="0"/>
            <a:ext cx="5328138" cy="3552092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392035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6E989-483E-4AB4-BDD6-71C8F982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2E10C6-C167-43D8-B88C-584CD636A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30A6F3-26EE-44E1-96F6-FAB750814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19228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52F04C3-A5FA-4D4D-A62E-95DF80649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38680D2-3971-4707-BC00-BAA1FF4E7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9228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Obdélník: se zakulacenými rohy 6">
            <a:extLst>
              <a:ext uri="{FF2B5EF4-FFF2-40B4-BE49-F238E27FC236}">
                <a16:creationId xmlns:a16="http://schemas.microsoft.com/office/drawing/2014/main" id="{0CB001DF-5870-487F-9FFB-7B6C79DFEBA6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53DCB52B-94C9-4F56-8656-060E2FD95871}"/>
              </a:ext>
            </a:extLst>
          </p:cNvPr>
          <p:cNvSpPr txBox="1">
            <a:spLocks/>
          </p:cNvSpPr>
          <p:nvPr userDrawn="1"/>
        </p:nvSpPr>
        <p:spPr>
          <a:xfrm>
            <a:off x="11652000" y="6318000"/>
            <a:ext cx="540000" cy="540000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793E94-6ED7-41C6-AF4B-493EF1BF73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040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6E989-483E-4AB4-BDD6-71C8F982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2E10C6-C167-43D8-B88C-584CD636A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30A6F3-26EE-44E1-96F6-FAB750814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19228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52F04C3-A5FA-4D4D-A62E-95DF80649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38680D2-3971-4707-BC00-BAA1FF4E7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9228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Obdélník: se zakulacenými rohy 6">
            <a:extLst>
              <a:ext uri="{FF2B5EF4-FFF2-40B4-BE49-F238E27FC236}">
                <a16:creationId xmlns:a16="http://schemas.microsoft.com/office/drawing/2014/main" id="{0CB001DF-5870-487F-9FFB-7B6C79DFEBA6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53DCB52B-94C9-4F56-8656-060E2FD95871}"/>
              </a:ext>
            </a:extLst>
          </p:cNvPr>
          <p:cNvSpPr txBox="1">
            <a:spLocks/>
          </p:cNvSpPr>
          <p:nvPr userDrawn="1"/>
        </p:nvSpPr>
        <p:spPr>
          <a:xfrm>
            <a:off x="11652000" y="6318000"/>
            <a:ext cx="540000" cy="540000"/>
          </a:xfrm>
          <a:prstGeom prst="flowChartAlternateProcess">
            <a:avLst/>
          </a:prstGeom>
          <a:solidFill>
            <a:srgbClr val="FF5050"/>
          </a:solidFill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793E94-6ED7-41C6-AF4B-493EF1BF7342}" type="slidenum">
              <a:rPr lang="cs-CZ" smtClean="0">
                <a:solidFill>
                  <a:schemeClr val="tx1"/>
                </a:solidFill>
              </a:rPr>
              <a:pPr/>
              <a:t>‹#›</a:t>
            </a:fld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57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1BC6A-1C0D-4F58-9822-505B2272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7809C1-C124-4688-A166-AA2AB509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1A8011-D411-423F-BA85-96A089E7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CF2E28-F2EF-4A1D-BCBE-3F8053DE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3E94-6ED7-41C6-AF4B-493EF1BF7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782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202916-A112-4DC8-8661-4E60ED99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F48AC3-7CAE-439D-AF4D-DE32578E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EF5300-775C-4021-A8CF-E7B3E7B1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3E94-6ED7-41C6-AF4B-493EF1BF7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27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D4745-E43E-4F21-B3E0-98903511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BA0519-50F6-40D4-8ECB-B5E2CA7B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7D837BD-8B8F-417F-A59F-33D8D5B63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5128AA-C3B2-4037-8410-EA43C9AD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0903ED-0057-48B5-A261-8AFAA18A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81E8EB-E105-4639-A33F-810701CE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3E94-6ED7-41C6-AF4B-493EF1BF7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321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AE962-37E2-483B-8CD5-EDFBF2E8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0C4E840-0A7E-47D9-BC9E-397849C74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2F88B12-49F3-41B0-8AC7-A5DA3771E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ABA7C8-5244-4CFF-82C9-99A1A4E2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89A47E-A49B-4DD1-82D8-0E29430B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A4422B-0C3E-4B6B-AFBA-6BB0C2F1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3E94-6ED7-41C6-AF4B-493EF1BF7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450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83D8F-DA3F-4F1C-9E47-F52709C4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B013CE-370B-4713-AE5B-D52F7EFEF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732B34-4423-4E98-9F35-D2FECE92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06E7FF-5604-4727-82BC-5FE3A137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9A14A0-4B79-457F-9405-D56F05DD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3E94-6ED7-41C6-AF4B-493EF1BF7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644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1CF9CC-D22F-4568-8502-D4CC43FA5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CB56DC-2DB1-4119-9715-2B2CFBA90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24F69D-4E1E-4AC4-9B6E-1995EC5B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0B8D3E-932D-4266-8F43-FEFE8DAF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FDF49F-3F68-4B17-ACFD-4061C05D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3E94-6ED7-41C6-AF4B-493EF1BF7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320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E3E26-F689-4028-9662-0B0FEBA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B3AD51-DD88-4B0A-A594-9F924683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417"/>
            <a:ext cx="10515600" cy="489169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CB52B-94C9-4F56-8656-060E2FD9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flowChartAlternateProcess">
            <a:avLst/>
          </a:prstGeom>
          <a:solidFill>
            <a:srgbClr val="CCFF99"/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A9793E94-6ED7-41C6-AF4B-493EF1BF73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CB001DF-5870-487F-9FFB-7B6C79DFEBA6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684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E3E26-F689-4028-9662-0B0FEBA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B3AD51-DD88-4B0A-A594-9F924683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417"/>
            <a:ext cx="10515600" cy="489169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CB52B-94C9-4F56-8656-060E2FD9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flowChartAlternateProcess">
            <a:avLst/>
          </a:prstGeom>
          <a:solidFill>
            <a:srgbClr val="FF9966"/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A9793E94-6ED7-41C6-AF4B-493EF1BF73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CB001DF-5870-487F-9FFB-7B6C79DFEBA6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359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E3E26-F689-4028-9662-0B0FEBA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B3AD51-DD88-4B0A-A594-9F924683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417"/>
            <a:ext cx="10515600" cy="489169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CB52B-94C9-4F56-8656-060E2FD9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flowChartAlternateProcess">
            <a:avLst/>
          </a:prstGeom>
          <a:solidFill>
            <a:srgbClr val="FFFF66"/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A9793E94-6ED7-41C6-AF4B-493EF1BF73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CB001DF-5870-487F-9FFB-7B6C79DFEBA6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646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E3E26-F689-4028-9662-0B0FEBA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B3AD51-DD88-4B0A-A594-9F924683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417"/>
            <a:ext cx="10515600" cy="489169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CB52B-94C9-4F56-8656-060E2FD9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A9793E94-6ED7-41C6-AF4B-493EF1BF73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CB001DF-5870-487F-9FFB-7B6C79DFEBA6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520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E3E26-F689-4028-9662-0B0FEBA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B3AD51-DD88-4B0A-A594-9F924683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417"/>
            <a:ext cx="10515600" cy="489169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CB52B-94C9-4F56-8656-060E2FD9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flowChartAlternateProcess">
            <a:avLst/>
          </a:prstGeom>
          <a:solidFill>
            <a:srgbClr val="FF5050"/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A9793E94-6ED7-41C6-AF4B-493EF1BF73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CB001DF-5870-487F-9FFB-7B6C79DFEBA6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86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E3E26-F689-4028-9662-0B0FEBA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B3AD51-DD88-4B0A-A594-9F924683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417"/>
            <a:ext cx="10515600" cy="489169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CB52B-94C9-4F56-8656-060E2FD9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A9793E94-6ED7-41C6-AF4B-493EF1BF73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CB001DF-5870-487F-9FFB-7B6C79DFEBA6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668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4D979-80BA-4E3A-8AF3-F9D440CD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D4D99A-5FB3-4539-8F9B-7F26D45B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11C3AF-DCA8-4E66-9B44-6C1009B3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812A30-FB67-4344-81EF-A1953237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8763C6-68AB-488D-90BA-6585EF5C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3E94-6ED7-41C6-AF4B-493EF1BF7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336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8449B-5B33-482F-87A7-65EBA13A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AE0674-C40F-4C78-AC57-B0D9F1263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C7966D3-09A5-4091-8AD7-D2394A927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759822-CE10-4C1C-97CB-1A3A9299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DDC435-B165-4216-91E2-3962447A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BC95D7-11FC-4EF6-B891-69FA5B36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93E94-6ED7-41C6-AF4B-493EF1BF7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498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3A583F-182F-4A4A-AD5D-FEA13814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FB0ACA-FBD3-45CD-B402-A64E006F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399753-AC85-45A8-AA8E-E703BDDC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6C33F6-780B-4734-87E5-9A74C1A4A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B021B0-3AB5-441C-BFD4-13E48DD12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93E94-6ED7-41C6-AF4B-493EF1BF7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64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651" r:id="rId8"/>
    <p:sldLayoutId id="2147483652" r:id="rId9"/>
    <p:sldLayoutId id="2147483653" r:id="rId10"/>
    <p:sldLayoutId id="2147483664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00CF5-5572-4B0F-8B7B-3E7FCF9BA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Léčebná výživa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3FCDE0-AF32-467E-8562-074DC8070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cs-CZ" dirty="0"/>
              <a:t>Mgr. Filip Martiník</a:t>
            </a:r>
          </a:p>
        </p:txBody>
      </p:sp>
    </p:spTree>
    <p:extLst>
      <p:ext uri="{BB962C8B-B14F-4D97-AF65-F5344CB8AC3E}">
        <p14:creationId xmlns:p14="http://schemas.microsoft.com/office/powerpoint/2010/main" val="2066881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Těhotně ženy s gestační cukrovkou nejsou běžná kategorie chronických diabetiček</a:t>
            </a:r>
          </a:p>
          <a:p>
            <a:pPr lvl="1"/>
            <a:r>
              <a:rPr lang="cs-CZ" dirty="0"/>
              <a:t>často pouze hraniční hodnoty zvýšené glykemie. </a:t>
            </a:r>
          </a:p>
          <a:p>
            <a:r>
              <a:rPr lang="cs-CZ" dirty="0"/>
              <a:t>Stává se pak chybou, že je nasazen až příliš restriktivní režim se zbytečně nízkým příjmem sacharidů </a:t>
            </a:r>
            <a:r>
              <a:rPr lang="cs-CZ" dirty="0">
                <a:sym typeface="Wingdings 3" panose="05040102010807070707" pitchFamily="18" charset="2"/>
              </a:rPr>
              <a:t></a:t>
            </a:r>
            <a:r>
              <a:rPr lang="cs-CZ" dirty="0"/>
              <a:t> riziko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ketoacidózy</a:t>
            </a:r>
            <a:r>
              <a:rPr lang="cs-CZ" dirty="0"/>
              <a:t>!! </a:t>
            </a:r>
          </a:p>
          <a:p>
            <a:pPr lvl="1"/>
            <a:r>
              <a:rPr lang="cs-CZ" dirty="0"/>
              <a:t>závažné důsledky a vliv na plod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813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A3592-6F52-4696-874B-FF84F932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Strava po císařském řezu 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4D402A8-26B2-448E-BAD1-E08CFA842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Chirurgický zákrok v dutině břišní.</a:t>
            </a:r>
          </a:p>
          <a:p>
            <a:r>
              <a:rPr lang="cs-CZ" dirty="0"/>
              <a:t>Po operaci je nařízen první 3 dny pooperační  dietní režim </a:t>
            </a:r>
          </a:p>
          <a:p>
            <a:pPr lvl="1"/>
            <a:r>
              <a:rPr lang="cs-CZ" dirty="0"/>
              <a:t>1. den (JIP) – pouze tekutiny, vývar</a:t>
            </a:r>
          </a:p>
          <a:p>
            <a:pPr lvl="1"/>
            <a:r>
              <a:rPr lang="cs-CZ" dirty="0"/>
              <a:t>2. a 3. den – dieta č. 4</a:t>
            </a:r>
          </a:p>
          <a:p>
            <a:r>
              <a:rPr lang="cs-CZ" dirty="0"/>
              <a:t>Stolice do 72 hodin.</a:t>
            </a:r>
          </a:p>
          <a:p>
            <a:r>
              <a:rPr lang="cs-CZ" dirty="0"/>
              <a:t>Od 3. nebo 4. dne po zákroku, kdy se obnoví pohyb střevních kliček, pozvolný přechod na normální běžnou stravu – dieta č. 3 (nenadýmavá).</a:t>
            </a:r>
          </a:p>
          <a:p>
            <a:r>
              <a:rPr lang="cs-CZ" dirty="0"/>
              <a:t>Následujíc týden až dva nezatěžovat trávicí trakt těžkými jídly, doporučena lehká dietní strava.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CCD09C-DC3B-4A86-8A88-D8DD097E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576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9FC02-4AC9-44E3-9305-1BF75DDF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Strava po císařském řezu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789EF8-D10F-40DB-94F1-A2F769C7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Důležitý je dostatek tekutin, i vzhledem ke kojení.</a:t>
            </a:r>
          </a:p>
          <a:p>
            <a:r>
              <a:rPr lang="cs-CZ" dirty="0"/>
              <a:t>Prevence pooperačních komplikací GIT </a:t>
            </a:r>
          </a:p>
          <a:p>
            <a:pPr lvl="1"/>
            <a:r>
              <a:rPr lang="cs-CZ" dirty="0" err="1"/>
              <a:t>parasympatomimetika</a:t>
            </a:r>
            <a:r>
              <a:rPr lang="cs-CZ" dirty="0"/>
              <a:t> – zvyšují tonus hladké svaloviny, a tím navozují peristaltiku</a:t>
            </a:r>
          </a:p>
          <a:p>
            <a:pPr lvl="1"/>
            <a:r>
              <a:rPr lang="cs-CZ" dirty="0"/>
              <a:t>dostatek tekutin a časná mobilizace </a:t>
            </a:r>
          </a:p>
          <a:p>
            <a:r>
              <a:rPr lang="cs-CZ" dirty="0"/>
              <a:t>Pokud nedojde k vyprázdnění do 72 hodin </a:t>
            </a:r>
            <a:r>
              <a:rPr lang="cs-CZ" dirty="0">
                <a:sym typeface="Wingdings 3" panose="05040102010807070707" pitchFamily="18" charset="2"/>
              </a:rPr>
              <a:t></a:t>
            </a:r>
            <a:r>
              <a:rPr lang="cs-CZ" dirty="0"/>
              <a:t> klyzma nebo laxativa, glycerinové čípky.</a:t>
            </a:r>
          </a:p>
          <a:p>
            <a:r>
              <a:rPr lang="cs-CZ" dirty="0"/>
              <a:t>Dieta je určena dle typu anestezie a je nutné trávicí trakt zatěžovat postupně.</a:t>
            </a:r>
          </a:p>
          <a:p>
            <a:r>
              <a:rPr lang="cs-CZ" dirty="0"/>
              <a:t>Nepodáváme nadýmavá a dráždivá jídla, pro lepší regeneraci matky a nástup laktace zvýšit příjem minerálních látek a bílkovin ve stravě.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6AFAD4-6FE5-4BAF-9900-D5E0A76F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93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zácpy po operacích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Narkóza a operace mohou zpomalit pohyby střevních kliček – zácpa i několik dní, nebo silná plynatost.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Prevence zácpy: </a:t>
            </a:r>
            <a:r>
              <a:rPr lang="cs-CZ" u="sng" dirty="0"/>
              <a:t>strava + tekutiny</a:t>
            </a:r>
            <a:r>
              <a:rPr lang="cs-CZ" dirty="0"/>
              <a:t>, pohyb, </a:t>
            </a:r>
            <a:r>
              <a:rPr lang="cs-CZ" dirty="0" err="1"/>
              <a:t>Lactuloza</a:t>
            </a:r>
            <a:r>
              <a:rPr lang="cs-CZ" dirty="0"/>
              <a:t> sirup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8194" name="Picture 2" descr="VÃ½sledek obrÃ¡zku pro zÃ¡c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34" y="3646084"/>
            <a:ext cx="4966931" cy="259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81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opatření u zácpy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Pravidelná konzumace stravy v klidném nerušeném prostředí.</a:t>
            </a:r>
          </a:p>
          <a:p>
            <a:r>
              <a:rPr lang="cs-CZ" dirty="0"/>
              <a:t>Dostatečný příjem vlákniny ve stravě.</a:t>
            </a:r>
          </a:p>
          <a:p>
            <a:pPr lvl="1"/>
            <a:r>
              <a:rPr lang="cs-CZ" dirty="0"/>
              <a:t>ovoce, zelenina</a:t>
            </a:r>
          </a:p>
          <a:p>
            <a:pPr lvl="1"/>
            <a:r>
              <a:rPr lang="cs-CZ" dirty="0"/>
              <a:t>celozrnné výrobky, </a:t>
            </a:r>
            <a:r>
              <a:rPr lang="cs-CZ" strike="sngStrike" dirty="0"/>
              <a:t>luštěniny, ořechy a semena</a:t>
            </a:r>
          </a:p>
          <a:p>
            <a:r>
              <a:rPr lang="cs-CZ" dirty="0"/>
              <a:t>Konzumace potravin s přirozeným projímavým účinkem</a:t>
            </a:r>
          </a:p>
          <a:p>
            <a:pPr lvl="1"/>
            <a:r>
              <a:rPr lang="cs-CZ" dirty="0"/>
              <a:t>sušené ovoce (švestky, meruňky, datle, fíky)</a:t>
            </a:r>
          </a:p>
          <a:p>
            <a:pPr lvl="1"/>
            <a:r>
              <a:rPr lang="cs-CZ" dirty="0"/>
              <a:t>hrušky, zakysané mléčné výrobky, želatina, káva</a:t>
            </a:r>
          </a:p>
          <a:p>
            <a:r>
              <a:rPr lang="cs-CZ" dirty="0"/>
              <a:t>Vhodné je využití </a:t>
            </a:r>
            <a:r>
              <a:rPr lang="cs-CZ" dirty="0" err="1"/>
              <a:t>probiotik</a:t>
            </a:r>
            <a:r>
              <a:rPr lang="cs-CZ" dirty="0"/>
              <a:t> a </a:t>
            </a:r>
            <a:r>
              <a:rPr lang="cs-CZ" dirty="0" err="1"/>
              <a:t>prebiotik</a:t>
            </a:r>
            <a:r>
              <a:rPr lang="cs-CZ" dirty="0"/>
              <a:t>.</a:t>
            </a:r>
          </a:p>
          <a:p>
            <a:r>
              <a:rPr lang="cs-CZ" dirty="0"/>
              <a:t>Dostatečný příjem tekutin.</a:t>
            </a:r>
          </a:p>
          <a:p>
            <a:pPr lvl="1"/>
            <a:r>
              <a:rPr lang="cs-CZ" dirty="0" err="1"/>
              <a:t>Šaratica</a:t>
            </a:r>
            <a:r>
              <a:rPr lang="cs-CZ" dirty="0"/>
              <a:t>, Zaječická hořká</a:t>
            </a:r>
          </a:p>
          <a:p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Psyllium</a:t>
            </a:r>
            <a:r>
              <a:rPr lang="cs-CZ" dirty="0"/>
              <a:t> – čištěné obaly semen rostliny </a:t>
            </a:r>
            <a:r>
              <a:rPr lang="cs-CZ" i="1" dirty="0" err="1"/>
              <a:t>Plantago</a:t>
            </a:r>
            <a:r>
              <a:rPr lang="cs-CZ" i="1" dirty="0"/>
              <a:t> </a:t>
            </a:r>
            <a:r>
              <a:rPr lang="cs-CZ" i="1" dirty="0" err="1"/>
              <a:t>ovata</a:t>
            </a:r>
            <a:r>
              <a:rPr lang="cs-CZ" i="1" dirty="0"/>
              <a:t> </a:t>
            </a:r>
            <a:r>
              <a:rPr lang="cs-CZ" dirty="0"/>
              <a:t>– indický jitrocel (tekutiny!!!)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80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opatření u zácpy II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Vhodné potraviny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Ovoce se slupkou</a:t>
            </a:r>
          </a:p>
          <a:p>
            <a:pPr lvl="1"/>
            <a:r>
              <a:rPr lang="cs-CZ" dirty="0"/>
              <a:t>jablka, hrušky, třešně, švestky, meruňky, broskve</a:t>
            </a:r>
          </a:p>
          <a:p>
            <a:pPr lvl="1"/>
            <a:r>
              <a:rPr lang="cs-CZ" dirty="0"/>
              <a:t>sušené ovoce, kompoty, ovocné rosoly</a:t>
            </a:r>
          </a:p>
          <a:p>
            <a:r>
              <a:rPr lang="cs-CZ" dirty="0"/>
              <a:t>Zelenina – syrová i vařená</a:t>
            </a:r>
          </a:p>
          <a:p>
            <a:r>
              <a:rPr lang="cs-CZ" dirty="0"/>
              <a:t>Celozrnné výrobky</a:t>
            </a:r>
          </a:p>
          <a:p>
            <a:pPr lvl="1"/>
            <a:r>
              <a:rPr lang="cs-CZ" dirty="0"/>
              <a:t>otruby, ovesné vločky, výrobky z celozrnné mouky, graham, </a:t>
            </a:r>
            <a:r>
              <a:rPr lang="cs-CZ" dirty="0" err="1"/>
              <a:t>bulgur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rgbClr val="FF5050"/>
                </a:solidFill>
              </a:rPr>
              <a:t>Méně vhodné a nevhodné potraviny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Bílé pečivo a výrobky z bílé mouky </a:t>
            </a:r>
          </a:p>
          <a:p>
            <a:r>
              <a:rPr lang="cs-CZ" dirty="0"/>
              <a:t>Potraviny zpomalující střevní činnost</a:t>
            </a:r>
          </a:p>
          <a:p>
            <a:pPr lvl="1"/>
            <a:r>
              <a:rPr lang="cs-CZ" dirty="0"/>
              <a:t>kakao, čokoláda, vločkové a rýžové odvary, borůvky, pudinky, kaše, paštiky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631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opatření u zácpy III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Vhodné nápoje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Voda, ovocné a bylinné čaje, minerální vody se středním obsahem minerálních látek, ředěné ovocné džusy</a:t>
            </a:r>
          </a:p>
          <a:p>
            <a:r>
              <a:rPr lang="cs-CZ" dirty="0"/>
              <a:t>Mléko dle individuální snášenlivosti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Nevhodné nápoje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Slazené limonády</a:t>
            </a:r>
          </a:p>
          <a:p>
            <a:r>
              <a:rPr lang="cs-CZ" dirty="0"/>
              <a:t>Silný černý čaj, kakao, čokoláda</a:t>
            </a:r>
          </a:p>
          <a:p>
            <a:pPr lvl="1"/>
            <a:r>
              <a:rPr lang="cs-CZ" dirty="0"/>
              <a:t>zpomalují střevní průchod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898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zácpy – LAKTULÓZA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Disacharid (galaktóza, fruktóza) ve vodě rozpustný.</a:t>
            </a:r>
          </a:p>
          <a:p>
            <a:r>
              <a:rPr lang="cs-CZ" dirty="0"/>
              <a:t>V tenkém střevě se nevstřebává</a:t>
            </a:r>
          </a:p>
          <a:p>
            <a:pPr lvl="1"/>
            <a:r>
              <a:rPr lang="cs-CZ" dirty="0"/>
              <a:t>beze změny prochází do tlustého střeva, kde je štěpena bakteriální flórou na MK s krátkým řetězcem, vodík, CO</a:t>
            </a:r>
            <a:r>
              <a:rPr lang="cs-CZ" baseline="-25000" dirty="0"/>
              <a:t>2</a:t>
            </a:r>
            <a:r>
              <a:rPr lang="cs-CZ" dirty="0"/>
              <a:t> a metan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Účinky</a:t>
            </a:r>
          </a:p>
          <a:p>
            <a:pPr lvl="1"/>
            <a:r>
              <a:rPr lang="cs-CZ" dirty="0"/>
              <a:t>stimulace střeva ke zvýšené peristaltice</a:t>
            </a:r>
          </a:p>
          <a:p>
            <a:pPr lvl="1"/>
            <a:r>
              <a:rPr lang="cs-CZ" dirty="0"/>
              <a:t>udržení obsahu vody ve střevním lumen</a:t>
            </a:r>
          </a:p>
          <a:p>
            <a:pPr lvl="1"/>
            <a:r>
              <a:rPr lang="cs-CZ" dirty="0"/>
              <a:t>snížení pH střevního obsahu</a:t>
            </a:r>
          </a:p>
          <a:p>
            <a:pPr lvl="1"/>
            <a:r>
              <a:rPr lang="cs-CZ" dirty="0"/>
              <a:t>zvýšení objemu střevního obsahu</a:t>
            </a:r>
          </a:p>
          <a:p>
            <a:pPr lvl="1"/>
            <a:r>
              <a:rPr lang="cs-CZ" dirty="0"/>
              <a:t>rozmnožení bakteriální mikroflóry</a:t>
            </a:r>
          </a:p>
          <a:p>
            <a:r>
              <a:rPr lang="cs-CZ" dirty="0"/>
              <a:t>Účinek nastupuje do 24–48 hodin</a:t>
            </a:r>
          </a:p>
        </p:txBody>
      </p:sp>
      <p:pic>
        <p:nvPicPr>
          <p:cNvPr id="9218" name="Picture 2" descr="VÃ½sledek obrÃ¡zku pro laktulÃ³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559" y="3279888"/>
            <a:ext cx="1916963" cy="344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45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Nedietní opatření u zácpy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Úprava životosprávy</a:t>
            </a:r>
          </a:p>
          <a:p>
            <a:pPr lvl="1"/>
            <a:r>
              <a:rPr lang="cs-CZ" dirty="0"/>
              <a:t>rozbor a úprava denního režimu – pravidelnost, pestrost</a:t>
            </a:r>
          </a:p>
          <a:p>
            <a:pPr lvl="1"/>
            <a:r>
              <a:rPr lang="cs-CZ" dirty="0"/>
              <a:t>nácvik defekačního reflexu, nikdy nepotlačovat nucení na stolici</a:t>
            </a:r>
          </a:p>
          <a:p>
            <a:pPr lvl="1"/>
            <a:r>
              <a:rPr lang="cs-CZ" dirty="0"/>
              <a:t>pitný režim</a:t>
            </a:r>
          </a:p>
          <a:p>
            <a:pPr lvl="1"/>
            <a:r>
              <a:rPr lang="cs-CZ" dirty="0"/>
              <a:t>pohybová aktivita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Fyzikální terapie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břišní masáže – po operacích velmi opatrně!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Farmakologická léčba</a:t>
            </a:r>
            <a:r>
              <a:rPr lang="cs-CZ" dirty="0"/>
              <a:t> – laxativa</a:t>
            </a:r>
          </a:p>
          <a:p>
            <a:pPr lvl="1"/>
            <a:r>
              <a:rPr lang="cs-CZ" dirty="0"/>
              <a:t>hlavně u akutní zácpy</a:t>
            </a:r>
          </a:p>
          <a:p>
            <a:pPr lvl="1"/>
            <a:r>
              <a:rPr lang="cs-CZ" dirty="0"/>
              <a:t>u chronické zácpy vysazení dráždivých laxativ</a:t>
            </a:r>
          </a:p>
          <a:p>
            <a:pPr lvl="1"/>
            <a:r>
              <a:rPr lang="cs-CZ" dirty="0" err="1"/>
              <a:t>laktulóza</a:t>
            </a:r>
            <a:r>
              <a:rPr lang="cs-CZ" dirty="0"/>
              <a:t> (osmotické laxativum)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482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snížení koncentrace hemoglobinu v krvi.</a:t>
            </a:r>
          </a:p>
          <a:p>
            <a:r>
              <a:rPr lang="cs-CZ" dirty="0"/>
              <a:t>Řídíme se podle stanovených mezních hodnot pro určený věk a pohlaví</a:t>
            </a:r>
          </a:p>
          <a:p>
            <a:pPr lvl="1"/>
            <a:r>
              <a:rPr lang="cs-CZ" dirty="0"/>
              <a:t>u mužů je norma hemoglobinu </a:t>
            </a:r>
            <a:r>
              <a:rPr lang="cs-CZ" b="1" dirty="0">
                <a:solidFill>
                  <a:srgbClr val="CC0000"/>
                </a:solidFill>
              </a:rPr>
              <a:t>136–176 g/l</a:t>
            </a:r>
          </a:p>
          <a:p>
            <a:pPr lvl="1"/>
            <a:r>
              <a:rPr lang="cs-CZ" dirty="0"/>
              <a:t>u žen tato hodnota činí </a:t>
            </a:r>
            <a:r>
              <a:rPr lang="cs-CZ" b="1" dirty="0">
                <a:solidFill>
                  <a:srgbClr val="CC0000"/>
                </a:solidFill>
              </a:rPr>
              <a:t>120–168 g/l</a:t>
            </a:r>
          </a:p>
          <a:p>
            <a:r>
              <a:rPr lang="cs-CZ" dirty="0"/>
              <a:t>Často spojená se sníženou koncentrací erytrocytů a hematokritu. </a:t>
            </a:r>
          </a:p>
          <a:p>
            <a:r>
              <a:rPr lang="cs-CZ" dirty="0"/>
              <a:t>Může být symptom, který se vyskytuje u některých patologických stavů.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394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D18E1-1311-48F9-9BF4-1152BF19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diety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16245B-76A3-49A8-B145-58E93CB0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3N základní nenadýmavá </a:t>
            </a:r>
            <a:r>
              <a:rPr lang="cs-CZ" dirty="0"/>
              <a:t>– pacientky bez dietního omezení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9 diabetická </a:t>
            </a:r>
            <a:r>
              <a:rPr lang="cs-CZ" dirty="0"/>
              <a:t>– pacientky s gestačním diabetem, DM1T, DM2T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9N</a:t>
            </a:r>
            <a:r>
              <a:rPr lang="cs-CZ" dirty="0"/>
              <a:t> – nenadýmavá (starší chléb)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9S</a:t>
            </a:r>
            <a:r>
              <a:rPr lang="cs-CZ" dirty="0"/>
              <a:t> – diabetes s poruchou trávení (žlučník), po operacích (bílé pečivo)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D8334E-D6A7-425F-9403-FE316E2A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252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&amp;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FF5050"/>
                </a:solidFill>
              </a:rPr>
              <a:t>Příčiny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92286"/>
          </a:xfrm>
        </p:spPr>
        <p:txBody>
          <a:bodyPr/>
          <a:lstStyle/>
          <a:p>
            <a:r>
              <a:rPr lang="cs-CZ" sz="1800" b="1" dirty="0">
                <a:solidFill>
                  <a:srgbClr val="C00000"/>
                </a:solidFill>
              </a:rPr>
              <a:t>Zvýšené ztráty erytrocytů</a:t>
            </a:r>
            <a:r>
              <a:rPr lang="cs-CZ" sz="1800" dirty="0"/>
              <a:t> (hemolýza, krvácení).</a:t>
            </a:r>
          </a:p>
          <a:p>
            <a:r>
              <a:rPr lang="cs-CZ" sz="1800" b="1" dirty="0">
                <a:solidFill>
                  <a:srgbClr val="C00000"/>
                </a:solidFill>
              </a:rPr>
              <a:t>Snížená tvorba erytrocytů</a:t>
            </a:r>
            <a:r>
              <a:rPr lang="cs-CZ" sz="1800" dirty="0"/>
              <a:t> (poruchy kmenové buňky; nedostatek erytropoetinu, vitamínu B</a:t>
            </a:r>
            <a:r>
              <a:rPr lang="cs-CZ" sz="1800" baseline="-25000" dirty="0"/>
              <a:t>12</a:t>
            </a:r>
            <a:r>
              <a:rPr lang="cs-CZ" sz="1800" dirty="0"/>
              <a:t>, kyseliny listové).</a:t>
            </a:r>
          </a:p>
          <a:p>
            <a:r>
              <a:rPr lang="cs-CZ" sz="1800" b="1" dirty="0">
                <a:solidFill>
                  <a:srgbClr val="C00000"/>
                </a:solidFill>
              </a:rPr>
              <a:t>Zvýšení objemu plazmy </a:t>
            </a:r>
            <a:r>
              <a:rPr lang="cs-CZ" sz="1800" dirty="0"/>
              <a:t>– tzv. relativní (</a:t>
            </a:r>
            <a:r>
              <a:rPr lang="cs-CZ" sz="1800" dirty="0" err="1"/>
              <a:t>diluční</a:t>
            </a:r>
            <a:r>
              <a:rPr lang="cs-CZ" sz="1800" dirty="0"/>
              <a:t>) anémie.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FF5050"/>
                </a:solidFill>
              </a:rPr>
              <a:t>Klasifikace morfologická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cs-CZ" sz="1800" b="1" dirty="0" err="1">
                <a:solidFill>
                  <a:srgbClr val="C00000"/>
                </a:solidFill>
              </a:rPr>
              <a:t>Normocytární</a:t>
            </a:r>
            <a:r>
              <a:rPr lang="cs-CZ" sz="1800" dirty="0"/>
              <a:t> (MCV 80–95 </a:t>
            </a:r>
            <a:r>
              <a:rPr lang="cs-CZ" sz="1800" dirty="0" err="1"/>
              <a:t>fl</a:t>
            </a:r>
            <a:r>
              <a:rPr lang="cs-CZ" sz="1800" dirty="0"/>
              <a:t>) – po akutním krvácení, aplastická anémie, některé hemolytické anémie</a:t>
            </a:r>
          </a:p>
          <a:p>
            <a:r>
              <a:rPr lang="cs-CZ" sz="1800" b="1" dirty="0" err="1">
                <a:solidFill>
                  <a:srgbClr val="C00000"/>
                </a:solidFill>
              </a:rPr>
              <a:t>Makrocytární</a:t>
            </a:r>
            <a:r>
              <a:rPr lang="cs-CZ" sz="1800" dirty="0"/>
              <a:t> (MCV nad 95 </a:t>
            </a:r>
            <a:r>
              <a:rPr lang="cs-CZ" sz="1800" dirty="0" err="1"/>
              <a:t>fl</a:t>
            </a:r>
            <a:r>
              <a:rPr lang="cs-CZ" sz="1800" dirty="0"/>
              <a:t>) – nedostatek vitaminu B</a:t>
            </a:r>
            <a:r>
              <a:rPr lang="cs-CZ" sz="1800" baseline="-25000" dirty="0"/>
              <a:t>12</a:t>
            </a:r>
            <a:r>
              <a:rPr lang="cs-CZ" sz="1800" dirty="0"/>
              <a:t> nebo kyseliny listové</a:t>
            </a:r>
          </a:p>
          <a:p>
            <a:r>
              <a:rPr lang="cs-CZ" sz="1800" b="1" dirty="0" err="1">
                <a:solidFill>
                  <a:srgbClr val="C00000"/>
                </a:solidFill>
              </a:rPr>
              <a:t>Mikrocytární</a:t>
            </a:r>
            <a:r>
              <a:rPr lang="cs-CZ" sz="1800" dirty="0"/>
              <a:t> (MCV pod 80 </a:t>
            </a:r>
            <a:r>
              <a:rPr lang="cs-CZ" sz="1800" dirty="0" err="1"/>
              <a:t>fl</a:t>
            </a:r>
            <a:r>
              <a:rPr lang="cs-CZ" sz="1800" dirty="0"/>
              <a:t>) – nedostatek </a:t>
            </a:r>
            <a:r>
              <a:rPr lang="cs-CZ" sz="1800" dirty="0" err="1"/>
              <a:t>Fe</a:t>
            </a:r>
            <a:r>
              <a:rPr lang="cs-CZ" sz="1800" dirty="0"/>
              <a:t>, </a:t>
            </a:r>
            <a:r>
              <a:rPr lang="cs-CZ" sz="1800" dirty="0" err="1"/>
              <a:t>sférocytóza</a:t>
            </a:r>
            <a:r>
              <a:rPr lang="cs-CZ" sz="1800" dirty="0"/>
              <a:t>, talasémie, po chronickém krvácení</a:t>
            </a:r>
          </a:p>
          <a:p>
            <a:r>
              <a:rPr lang="cs-CZ" sz="1800" b="1" dirty="0" err="1">
                <a:solidFill>
                  <a:srgbClr val="C00000"/>
                </a:solidFill>
              </a:rPr>
              <a:t>Normochromní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dirty="0"/>
              <a:t>(MCHC 300–350 g/l) – po akutním krvácení</a:t>
            </a:r>
          </a:p>
          <a:p>
            <a:r>
              <a:rPr lang="cs-CZ" sz="1800" b="1" dirty="0" err="1">
                <a:solidFill>
                  <a:srgbClr val="C00000"/>
                </a:solidFill>
              </a:rPr>
              <a:t>Hypochromní</a:t>
            </a:r>
            <a:r>
              <a:rPr lang="cs-CZ" sz="1800" dirty="0"/>
              <a:t> (MCHC pod 300 g/l) – nedostatek </a:t>
            </a:r>
            <a:r>
              <a:rPr lang="cs-CZ" sz="1800" dirty="0" err="1"/>
              <a:t>Fe</a:t>
            </a:r>
            <a:r>
              <a:rPr lang="cs-CZ" sz="1800" dirty="0"/>
              <a:t>, talasémie</a:t>
            </a:r>
          </a:p>
          <a:p>
            <a:r>
              <a:rPr lang="cs-CZ" sz="1800" b="1" dirty="0" err="1">
                <a:solidFill>
                  <a:srgbClr val="C00000"/>
                </a:solidFill>
              </a:rPr>
              <a:t>Hyperchromní</a:t>
            </a:r>
            <a:r>
              <a:rPr lang="cs-CZ" sz="1800" dirty="0"/>
              <a:t> (MCHC nad 350 g/l) – nedostatek vitaminu B</a:t>
            </a:r>
            <a:r>
              <a:rPr lang="cs-CZ" sz="1800" baseline="-25000" dirty="0"/>
              <a:t>12</a:t>
            </a:r>
          </a:p>
        </p:txBody>
      </p:sp>
      <p:pic>
        <p:nvPicPr>
          <p:cNvPr id="10242" name="Picture 2" descr="VÃ½sledek obrÃ¡zku pro anÃ©m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20" y="4381569"/>
            <a:ext cx="3582922" cy="220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83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Anemický syndrom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symptomů provázejících anemii</a:t>
            </a:r>
          </a:p>
          <a:p>
            <a:pPr lvl="1"/>
            <a:r>
              <a:rPr lang="cs-CZ" dirty="0"/>
              <a:t>bledost kůže a sliznic;</a:t>
            </a:r>
          </a:p>
          <a:p>
            <a:pPr lvl="1"/>
            <a:r>
              <a:rPr lang="cs-CZ" dirty="0"/>
              <a:t>únava, pokles tělesné výkonnosti;</a:t>
            </a:r>
          </a:p>
          <a:p>
            <a:pPr lvl="1"/>
            <a:r>
              <a:rPr lang="cs-CZ" dirty="0"/>
              <a:t>zadýchávání se při námaze;</a:t>
            </a:r>
          </a:p>
          <a:p>
            <a:pPr lvl="1"/>
            <a:r>
              <a:rPr lang="cs-CZ" dirty="0"/>
              <a:t>tachykardie, oběhová insuficience (z hypoxie myokardu).</a:t>
            </a:r>
          </a:p>
          <a:p>
            <a:r>
              <a:rPr lang="cs-CZ" dirty="0"/>
              <a:t>Při hemolytických anemiích navíc projevy hemolýzy – </a:t>
            </a:r>
            <a:r>
              <a:rPr lang="cs-CZ" dirty="0" err="1"/>
              <a:t>hemoglobinemie</a:t>
            </a:r>
            <a:r>
              <a:rPr lang="cs-CZ" dirty="0"/>
              <a:t>, </a:t>
            </a:r>
            <a:r>
              <a:rPr lang="cs-CZ" dirty="0" err="1"/>
              <a:t>hemoglobinurie</a:t>
            </a:r>
            <a:r>
              <a:rPr lang="cs-CZ" dirty="0"/>
              <a:t>, pokles hladiny </a:t>
            </a:r>
            <a:r>
              <a:rPr lang="cs-CZ" dirty="0" err="1"/>
              <a:t>haptoglobinu</a:t>
            </a:r>
            <a:r>
              <a:rPr lang="cs-CZ" dirty="0"/>
              <a:t>, </a:t>
            </a:r>
            <a:r>
              <a:rPr lang="cs-CZ" dirty="0" err="1"/>
              <a:t>hemosideróza</a:t>
            </a:r>
            <a:r>
              <a:rPr lang="cs-CZ" dirty="0"/>
              <a:t>, ikterus, tvorba pigmentových žlučových kamenů.</a:t>
            </a:r>
          </a:p>
        </p:txBody>
      </p:sp>
    </p:spTree>
    <p:extLst>
      <p:ext uri="{BB962C8B-B14F-4D97-AF65-F5344CB8AC3E}">
        <p14:creationId xmlns:p14="http://schemas.microsoft.com/office/powerpoint/2010/main" val="2461273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Sideropenická</a:t>
            </a:r>
            <a:r>
              <a:rPr lang="cs-CZ" dirty="0"/>
              <a:t> anémie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Vzniká poruchou syntézy hemoglobinu v důsledku deplece zásob železa.</a:t>
            </a:r>
          </a:p>
          <a:p>
            <a:r>
              <a:rPr lang="cs-CZ" b="1" dirty="0">
                <a:solidFill>
                  <a:srgbClr val="C00000"/>
                </a:solidFill>
              </a:rPr>
              <a:t>Příčina vzniku</a:t>
            </a:r>
          </a:p>
          <a:p>
            <a:pPr lvl="1"/>
            <a:r>
              <a:rPr lang="cs-CZ" dirty="0"/>
              <a:t>nedostatečný přívod železa</a:t>
            </a:r>
          </a:p>
          <a:p>
            <a:pPr lvl="2"/>
            <a:r>
              <a:rPr lang="cs-CZ" dirty="0" err="1"/>
              <a:t>celiakie</a:t>
            </a:r>
            <a:r>
              <a:rPr lang="cs-CZ" dirty="0"/>
              <a:t>, Crohnova choroba, stavy po resekci žaludku nebo střeva</a:t>
            </a:r>
          </a:p>
          <a:p>
            <a:pPr lvl="1"/>
            <a:r>
              <a:rPr lang="cs-CZ" dirty="0"/>
              <a:t>nadměrné ztráty železa krví</a:t>
            </a:r>
          </a:p>
          <a:p>
            <a:pPr lvl="2"/>
            <a:r>
              <a:rPr lang="cs-CZ" dirty="0"/>
              <a:t>peptické vředy, silná menstruace, </a:t>
            </a:r>
            <a:r>
              <a:rPr lang="cs-CZ" dirty="0" err="1"/>
              <a:t>metrorhagie</a:t>
            </a:r>
            <a:endParaRPr lang="cs-CZ" dirty="0"/>
          </a:p>
          <a:p>
            <a:pPr lvl="1"/>
            <a:r>
              <a:rPr lang="cs-CZ" dirty="0"/>
              <a:t>zvýšené nároky na krvetvorbu v graviditě</a:t>
            </a:r>
          </a:p>
          <a:p>
            <a:r>
              <a:rPr lang="cs-CZ" b="1" dirty="0">
                <a:solidFill>
                  <a:srgbClr val="C00000"/>
                </a:solidFill>
              </a:rPr>
              <a:t>Klinický obraz</a:t>
            </a:r>
          </a:p>
          <a:p>
            <a:pPr lvl="1"/>
            <a:r>
              <a:rPr lang="cs-CZ" dirty="0" err="1"/>
              <a:t>mikrocytární</a:t>
            </a:r>
            <a:r>
              <a:rPr lang="cs-CZ" dirty="0"/>
              <a:t>, </a:t>
            </a:r>
            <a:r>
              <a:rPr lang="cs-CZ" dirty="0" err="1"/>
              <a:t>hypochromní</a:t>
            </a:r>
            <a:r>
              <a:rPr lang="cs-CZ" dirty="0"/>
              <a:t> anemie</a:t>
            </a:r>
          </a:p>
          <a:p>
            <a:pPr lvl="1"/>
            <a:r>
              <a:rPr lang="cs-CZ" dirty="0"/>
              <a:t>ragády ústních koutků, poruchy růstu vlasů, nehtů, atrofie kůže, změny na sliznicích, únava, bolest hlavy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03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Sideropenická</a:t>
            </a:r>
            <a:r>
              <a:rPr lang="cs-CZ" dirty="0"/>
              <a:t> anémie –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Substituce železa</a:t>
            </a:r>
          </a:p>
          <a:p>
            <a:pPr lvl="1"/>
            <a:r>
              <a:rPr lang="cs-CZ" dirty="0"/>
              <a:t>perorální preparáty železa (nalačno), současné užívání kyseliny askorbové zvyšuje resorpci železa</a:t>
            </a:r>
          </a:p>
          <a:p>
            <a:pPr lvl="1"/>
            <a:r>
              <a:rPr lang="cs-CZ" dirty="0"/>
              <a:t>soli dvojmocného železa – FeSO</a:t>
            </a:r>
            <a:r>
              <a:rPr lang="cs-CZ" baseline="-25000" dirty="0"/>
              <a:t>4</a:t>
            </a:r>
            <a:r>
              <a:rPr lang="cs-CZ" dirty="0"/>
              <a:t> (</a:t>
            </a:r>
            <a:r>
              <a:rPr lang="cs-CZ" dirty="0" err="1"/>
              <a:t>Aktiferrin</a:t>
            </a:r>
            <a:r>
              <a:rPr lang="cs-CZ" dirty="0"/>
              <a:t>, </a:t>
            </a:r>
            <a:r>
              <a:rPr lang="cs-CZ" dirty="0" err="1"/>
              <a:t>Ferronat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železo v komplexu s polysacharidy (</a:t>
            </a:r>
            <a:r>
              <a:rPr lang="cs-CZ" dirty="0" err="1"/>
              <a:t>Maltofer</a:t>
            </a:r>
            <a:r>
              <a:rPr lang="cs-CZ" dirty="0"/>
              <a:t>) – méně nežádoucích účinků</a:t>
            </a:r>
          </a:p>
          <a:p>
            <a:pPr lvl="1"/>
            <a:r>
              <a:rPr lang="cs-CZ" dirty="0"/>
              <a:t>nežádoucí účinky: pocit plnosti, nauzea, zácpa či průjem</a:t>
            </a:r>
          </a:p>
          <a:p>
            <a:pPr lvl="1"/>
            <a:r>
              <a:rPr lang="cs-CZ" dirty="0"/>
              <a:t>akutní otrava železem: závažné gastrointestinální příznaky, systémová toxicita </a:t>
            </a:r>
            <a:r>
              <a:rPr lang="cs-CZ" dirty="0">
                <a:sym typeface="Wingdings 3" panose="05040102010807070707" pitchFamily="18" charset="2"/>
              </a:rPr>
              <a:t></a:t>
            </a:r>
            <a:r>
              <a:rPr lang="cs-CZ" dirty="0"/>
              <a:t> léčba: </a:t>
            </a:r>
            <a:r>
              <a:rPr lang="cs-CZ" dirty="0" err="1"/>
              <a:t>deferoxamin</a:t>
            </a:r>
            <a:r>
              <a:rPr lang="cs-CZ" dirty="0"/>
              <a:t> (</a:t>
            </a:r>
            <a:r>
              <a:rPr lang="cs-CZ" dirty="0" err="1"/>
              <a:t>Desferal</a:t>
            </a:r>
            <a:r>
              <a:rPr lang="cs-CZ" dirty="0"/>
              <a:t>) – váže toxické volné železo</a:t>
            </a:r>
          </a:p>
          <a:p>
            <a:r>
              <a:rPr lang="cs-CZ" dirty="0"/>
              <a:t>Parenterální podávání Fe</a:t>
            </a:r>
            <a:r>
              <a:rPr lang="cs-CZ" baseline="30000" dirty="0"/>
              <a:t>3+</a:t>
            </a:r>
            <a:r>
              <a:rPr lang="cs-CZ" dirty="0"/>
              <a:t> – při prokázané malabsorpci, značných krevních ztrátách, </a:t>
            </a:r>
            <a:r>
              <a:rPr lang="cs-CZ" dirty="0" err="1"/>
              <a:t>noncompliance</a:t>
            </a:r>
            <a:r>
              <a:rPr lang="cs-CZ" dirty="0"/>
              <a:t> atd.</a:t>
            </a:r>
          </a:p>
          <a:p>
            <a:r>
              <a:rPr lang="cs-CZ" dirty="0"/>
              <a:t>Efekt léčby se hodnotí vzestupem retikulocytů (4.–10. den léčby), postupným vzestupem hemoglobinu (o 20 g/l za 4 týdny), pro doplnění zásob železa je obvykle nutné pokračovat celkem 3–5 měsíců.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03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organismu 2–4 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24</a:t>
            </a:fld>
            <a:endParaRPr lang="cs-CZ"/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22251AE3-A278-4F61-A2FE-1E8640347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06300"/>
              </p:ext>
            </p:extLst>
          </p:nvPr>
        </p:nvGraphicFramePr>
        <p:xfrm>
          <a:off x="7863841" y="182881"/>
          <a:ext cx="4058160" cy="203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VÃ½sledek obrÃ¡zku pro Å¡ipk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3099">
            <a:off x="8750250" y="1393036"/>
            <a:ext cx="466530" cy="4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Ã½sledek obrÃ¡zku pro Å¡ipk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8649">
            <a:off x="10572830" y="1529288"/>
            <a:ext cx="466530" cy="4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Ã½sledek obrÃ¡zku pro Å¡ipk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4483">
            <a:off x="8927532" y="275815"/>
            <a:ext cx="466530" cy="4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7F0D0D96-05D2-471A-B41F-9E9A8BB1AA06}"/>
              </a:ext>
            </a:extLst>
          </p:cNvPr>
          <p:cNvSpPr txBox="1">
            <a:spLocks/>
          </p:cNvSpPr>
          <p:nvPr/>
        </p:nvSpPr>
        <p:spPr>
          <a:xfrm>
            <a:off x="833889" y="2407914"/>
            <a:ext cx="3407092" cy="50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DACH</a:t>
            </a:r>
          </a:p>
        </p:txBody>
      </p:sp>
      <p:graphicFrame>
        <p:nvGraphicFramePr>
          <p:cNvPr id="11" name="Zástupný symbol pro obsah 6">
            <a:extLst>
              <a:ext uri="{FF2B5EF4-FFF2-40B4-BE49-F238E27FC236}">
                <a16:creationId xmlns:a16="http://schemas.microsoft.com/office/drawing/2014/main" id="{2DF5BB88-5B43-47C2-9D9D-9BF51A30A2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591332"/>
              </p:ext>
            </p:extLst>
          </p:nvPr>
        </p:nvGraphicFramePr>
        <p:xfrm>
          <a:off x="833120" y="2911151"/>
          <a:ext cx="3346994" cy="3581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669">
                  <a:extLst>
                    <a:ext uri="{9D8B030D-6E8A-4147-A177-3AD203B41FA5}">
                      <a16:colId xmlns:a16="http://schemas.microsoft.com/office/drawing/2014/main" val="3113584480"/>
                    </a:ext>
                  </a:extLst>
                </a:gridCol>
                <a:gridCol w="1568325">
                  <a:extLst>
                    <a:ext uri="{9D8B030D-6E8A-4147-A177-3AD203B41FA5}">
                      <a16:colId xmlns:a16="http://schemas.microsoft.com/office/drawing/2014/main" val="209182609"/>
                    </a:ext>
                  </a:extLst>
                </a:gridCol>
              </a:tblGrid>
              <a:tr h="378936">
                <a:tc>
                  <a:txBody>
                    <a:bodyPr/>
                    <a:lstStyle/>
                    <a:p>
                      <a:r>
                        <a:rPr lang="cs-CZ" dirty="0"/>
                        <a:t>0–3 měsíce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0,5 mg/den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960459"/>
                  </a:ext>
                </a:extLst>
              </a:tr>
              <a:tr h="378936">
                <a:tc>
                  <a:txBody>
                    <a:bodyPr/>
                    <a:lstStyle/>
                    <a:p>
                      <a:r>
                        <a:rPr lang="cs-CZ" dirty="0"/>
                        <a:t>4 měsíce – 6 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 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694598"/>
                  </a:ext>
                </a:extLst>
              </a:tr>
              <a:tr h="378936">
                <a:tc>
                  <a:txBody>
                    <a:bodyPr/>
                    <a:lstStyle/>
                    <a:p>
                      <a:r>
                        <a:rPr lang="cs-CZ" dirty="0"/>
                        <a:t>7–9 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514175"/>
                  </a:ext>
                </a:extLst>
              </a:tr>
              <a:tr h="654055">
                <a:tc>
                  <a:txBody>
                    <a:bodyPr/>
                    <a:lstStyle/>
                    <a:p>
                      <a:r>
                        <a:rPr lang="cs-CZ" dirty="0"/>
                        <a:t>10–18 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12 mg/den </a:t>
                      </a:r>
                      <a:r>
                        <a:rPr lang="cs-CZ" baseline="0" dirty="0"/>
                        <a:t>♂</a:t>
                      </a:r>
                      <a:endParaRPr lang="cs-CZ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15 mg/den </a:t>
                      </a:r>
                      <a:r>
                        <a:rPr lang="cs-CZ" baseline="0" dirty="0"/>
                        <a:t>♀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610250"/>
                  </a:ext>
                </a:extLst>
              </a:tr>
              <a:tr h="654055">
                <a:tc>
                  <a:txBody>
                    <a:bodyPr/>
                    <a:lstStyle/>
                    <a:p>
                      <a:r>
                        <a:rPr lang="cs-CZ" dirty="0"/>
                        <a:t>19–50 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10 mg/den </a:t>
                      </a:r>
                      <a:r>
                        <a:rPr lang="cs-CZ" baseline="0" dirty="0"/>
                        <a:t>♂</a:t>
                      </a:r>
                      <a:endParaRPr lang="cs-CZ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15 mg/den </a:t>
                      </a:r>
                      <a:r>
                        <a:rPr lang="cs-CZ" baseline="0" dirty="0"/>
                        <a:t>♀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58107"/>
                  </a:ext>
                </a:extLst>
              </a:tr>
              <a:tr h="378936">
                <a:tc>
                  <a:txBody>
                    <a:bodyPr/>
                    <a:lstStyle/>
                    <a:p>
                      <a:r>
                        <a:rPr lang="cs-CZ" dirty="0"/>
                        <a:t>&gt; 50 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825730"/>
                  </a:ext>
                </a:extLst>
              </a:tr>
              <a:tr h="378936">
                <a:tc>
                  <a:txBody>
                    <a:bodyPr/>
                    <a:lstStyle/>
                    <a:p>
                      <a:r>
                        <a:rPr lang="cs-CZ" dirty="0"/>
                        <a:t>Těhotné ženy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 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341677"/>
                  </a:ext>
                </a:extLst>
              </a:tr>
              <a:tr h="378936">
                <a:tc>
                  <a:txBody>
                    <a:bodyPr/>
                    <a:lstStyle/>
                    <a:p>
                      <a:r>
                        <a:rPr lang="cs-CZ" dirty="0"/>
                        <a:t>Kojící ženy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 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12874"/>
                  </a:ext>
                </a:extLst>
              </a:tr>
            </a:tbl>
          </a:graphicData>
        </a:graphic>
      </p:graphicFrame>
      <p:sp>
        <p:nvSpPr>
          <p:cNvPr id="12" name="Zástupný symbol pro text 4">
            <a:extLst>
              <a:ext uri="{FF2B5EF4-FFF2-40B4-BE49-F238E27FC236}">
                <a16:creationId xmlns:a16="http://schemas.microsoft.com/office/drawing/2014/main" id="{9D68695B-CE5E-4318-9672-E25B5CD39F9C}"/>
              </a:ext>
            </a:extLst>
          </p:cNvPr>
          <p:cNvSpPr txBox="1">
            <a:spLocks/>
          </p:cNvSpPr>
          <p:nvPr/>
        </p:nvSpPr>
        <p:spPr>
          <a:xfrm>
            <a:off x="4752792" y="2095282"/>
            <a:ext cx="6484345" cy="50323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EFSA</a:t>
            </a:r>
          </a:p>
        </p:txBody>
      </p:sp>
      <p:graphicFrame>
        <p:nvGraphicFramePr>
          <p:cNvPr id="13" name="Zástupný symbol pro obsah 7">
            <a:extLst>
              <a:ext uri="{FF2B5EF4-FFF2-40B4-BE49-F238E27FC236}">
                <a16:creationId xmlns:a16="http://schemas.microsoft.com/office/drawing/2014/main" id="{5547C8D8-5897-4CE6-AC08-BB41DB927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864646"/>
              </p:ext>
            </p:extLst>
          </p:nvPr>
        </p:nvGraphicFramePr>
        <p:xfrm>
          <a:off x="5018555" y="2560002"/>
          <a:ext cx="6484345" cy="4227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6104">
                  <a:extLst>
                    <a:ext uri="{9D8B030D-6E8A-4147-A177-3AD203B41FA5}">
                      <a16:colId xmlns:a16="http://schemas.microsoft.com/office/drawing/2014/main" val="3110073862"/>
                    </a:ext>
                  </a:extLst>
                </a:gridCol>
                <a:gridCol w="1623973">
                  <a:extLst>
                    <a:ext uri="{9D8B030D-6E8A-4147-A177-3AD203B41FA5}">
                      <a16:colId xmlns:a16="http://schemas.microsoft.com/office/drawing/2014/main" val="1585439154"/>
                    </a:ext>
                  </a:extLst>
                </a:gridCol>
                <a:gridCol w="1953582">
                  <a:extLst>
                    <a:ext uri="{9D8B030D-6E8A-4147-A177-3AD203B41FA5}">
                      <a16:colId xmlns:a16="http://schemas.microsoft.com/office/drawing/2014/main" val="3853582282"/>
                    </a:ext>
                  </a:extLst>
                </a:gridCol>
                <a:gridCol w="1390686">
                  <a:extLst>
                    <a:ext uri="{9D8B030D-6E8A-4147-A177-3AD203B41FA5}">
                      <a16:colId xmlns:a16="http://schemas.microsoft.com/office/drawing/2014/main" val="543971679"/>
                    </a:ext>
                  </a:extLst>
                </a:gridCol>
              </a:tblGrid>
              <a:tr h="38970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MUŽI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ŽENY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775780"/>
                  </a:ext>
                </a:extLst>
              </a:tr>
              <a:tr h="389703">
                <a:tc>
                  <a:txBody>
                    <a:bodyPr/>
                    <a:lstStyle/>
                    <a:p>
                      <a:r>
                        <a:rPr lang="cs-CZ" dirty="0"/>
                        <a:t>7–11 měsíců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7–11 měsíců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45190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1–3 roky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1–3 roky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52327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4–6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4–6 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04892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7–10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7–11 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381384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11–14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12–14 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02784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15–17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15–17 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358349"/>
                  </a:ext>
                </a:extLst>
              </a:tr>
              <a:tr h="681980">
                <a:tc>
                  <a:txBody>
                    <a:bodyPr/>
                    <a:lstStyle/>
                    <a:p>
                      <a:r>
                        <a:rPr lang="cs-CZ" dirty="0"/>
                        <a:t>≥ 18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≥ 18 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 menopauze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16 mg/den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11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407773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Těhotné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389383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Kojící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018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29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vepÅovÃ¡ jÃ¡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1" y="1982807"/>
            <a:ext cx="2174033" cy="144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Železo – ZDROJE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solidFill>
                  <a:srgbClr val="CC0000"/>
                </a:solidFill>
              </a:rPr>
              <a:t>Hemové: </a:t>
            </a:r>
            <a:r>
              <a:rPr lang="cs-CZ" sz="2000" dirty="0"/>
              <a:t>játra, hovězí maso, vepřové maso, drůbeží maso, ryby</a:t>
            </a:r>
          </a:p>
          <a:p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 err="1">
                <a:solidFill>
                  <a:schemeClr val="accent6">
                    <a:lumMod val="75000"/>
                  </a:schemeClr>
                </a:solidFill>
              </a:rPr>
              <a:t>Nehemové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sz="2000" dirty="0"/>
              <a:t>vejce, skořápkové plody, obiloviny, luštěniny, kakao, zelenina, mateřské mléko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25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22782"/>
              </p:ext>
            </p:extLst>
          </p:nvPr>
        </p:nvGraphicFramePr>
        <p:xfrm>
          <a:off x="8096900" y="1372809"/>
          <a:ext cx="3752979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8702">
                  <a:extLst>
                    <a:ext uri="{9D8B030D-6E8A-4147-A177-3AD203B41FA5}">
                      <a16:colId xmlns:a16="http://schemas.microsoft.com/office/drawing/2014/main" val="1766100900"/>
                    </a:ext>
                  </a:extLst>
                </a:gridCol>
                <a:gridCol w="1334277">
                  <a:extLst>
                    <a:ext uri="{9D8B030D-6E8A-4147-A177-3AD203B41FA5}">
                      <a16:colId xmlns:a16="http://schemas.microsoft.com/office/drawing/2014/main" val="17704861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Množství</a:t>
                      </a:r>
                      <a:r>
                        <a:rPr lang="cs-CZ" baseline="0" dirty="0"/>
                        <a:t> železa na 100 g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8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Vepřová</a:t>
                      </a:r>
                      <a:r>
                        <a:rPr lang="cs-CZ" baseline="0" dirty="0"/>
                        <a:t> játra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15,3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0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Telecí játra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10,2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41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Kuřecí droby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5,9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5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Hovězí kýta (vařená)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4,9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11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Kuřecí prsa bez kůže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3,0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56620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82113"/>
              </p:ext>
            </p:extLst>
          </p:nvPr>
        </p:nvGraphicFramePr>
        <p:xfrm>
          <a:off x="7213601" y="4176325"/>
          <a:ext cx="4039118" cy="2595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98146">
                  <a:extLst>
                    <a:ext uri="{9D8B030D-6E8A-4147-A177-3AD203B41FA5}">
                      <a16:colId xmlns:a16="http://schemas.microsoft.com/office/drawing/2014/main" val="1766100900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17704861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Množství</a:t>
                      </a:r>
                      <a:r>
                        <a:rPr lang="cs-CZ" baseline="0" dirty="0"/>
                        <a:t> železa na 100 g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8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Hřib smrkový (sušený)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69,7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02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Čokoláda hořká</a:t>
                      </a:r>
                      <a:r>
                        <a:rPr lang="cs-CZ" baseline="0" dirty="0"/>
                        <a:t> (70–85%)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11,9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41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Ořechy lískové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5,8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4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Čočka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5,0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11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Žloutek (slepičí)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4,7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56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Špenát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3,3 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176069"/>
                  </a:ext>
                </a:extLst>
              </a:tr>
            </a:tbl>
          </a:graphicData>
        </a:graphic>
      </p:graphicFrame>
      <p:pic>
        <p:nvPicPr>
          <p:cNvPr id="11268" name="Picture 4" descr="VÃ½sledek obrÃ¡zku pro hovÄzÃ­ kÃ½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07" y="2485329"/>
            <a:ext cx="1981135" cy="131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Ã½sledek obrÃ¡zku pro kuÅecÃ­ prs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36" y="2269164"/>
            <a:ext cx="2083285" cy="13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Ã½sledek obrÃ¡zku pro Å¾loutek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3590"/>
            <a:ext cx="1841176" cy="14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VÃ½sledek obrÃ¡zku pro Å¡penÃ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94" y="5474265"/>
            <a:ext cx="2258645" cy="13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VÃ½sledek obrÃ¡zku pro hÅib smrkovÃ½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46" y="4277558"/>
            <a:ext cx="2134528" cy="16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VÃ½sledek obrÃ¡zku pro lÃ­skovÃ© oÅech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31" y="4358960"/>
            <a:ext cx="1322047" cy="99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75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Železo – ZDROJE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Obecná vstřebatelnost 10–15 % (při nedostatku vyšší)</a:t>
            </a:r>
          </a:p>
          <a:p>
            <a:r>
              <a:rPr lang="cs-CZ" dirty="0"/>
              <a:t>Biologická dostupnost </a:t>
            </a:r>
            <a:r>
              <a:rPr lang="cs-CZ" b="1" dirty="0">
                <a:solidFill>
                  <a:srgbClr val="C00000"/>
                </a:solidFill>
              </a:rPr>
              <a:t>hemového</a:t>
            </a:r>
            <a:r>
              <a:rPr lang="cs-CZ" dirty="0"/>
              <a:t> železa je 20–30 %</a:t>
            </a:r>
          </a:p>
          <a:p>
            <a:r>
              <a:rPr lang="cs-CZ" dirty="0"/>
              <a:t>Biologická dostupnost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nehemového</a:t>
            </a:r>
            <a:r>
              <a:rPr lang="cs-CZ" dirty="0"/>
              <a:t> železa je 5 %</a:t>
            </a:r>
          </a:p>
          <a:p>
            <a:r>
              <a:rPr lang="cs-CZ" dirty="0"/>
              <a:t>Využitelnost z mateřského mléka je &gt; 30 %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Vstřebatelnost zvyšují:</a:t>
            </a:r>
            <a:r>
              <a:rPr lang="cs-CZ" dirty="0"/>
              <a:t> živočišná bílkovina (</a:t>
            </a:r>
            <a:r>
              <a:rPr lang="cs-CZ" dirty="0" err="1"/>
              <a:t>meat</a:t>
            </a:r>
            <a:r>
              <a:rPr lang="cs-CZ" dirty="0"/>
              <a:t> faktor), vitamin C a organické kyseliny</a:t>
            </a:r>
          </a:p>
          <a:p>
            <a:r>
              <a:rPr lang="cs-CZ" b="1" dirty="0">
                <a:solidFill>
                  <a:srgbClr val="C00000"/>
                </a:solidFill>
              </a:rPr>
              <a:t>Vstřebatelnost snižují: </a:t>
            </a:r>
            <a:r>
              <a:rPr lang="cs-CZ" dirty="0"/>
              <a:t>tanin, lignin, kyselina šťavelová, kyselina </a:t>
            </a:r>
            <a:r>
              <a:rPr lang="cs-CZ" dirty="0" err="1"/>
              <a:t>fytová</a:t>
            </a:r>
            <a:r>
              <a:rPr lang="cs-CZ" dirty="0"/>
              <a:t>, fosfáty, Ca, </a:t>
            </a:r>
            <a:r>
              <a:rPr lang="cs-CZ" dirty="0" err="1"/>
              <a:t>Cu</a:t>
            </a:r>
            <a:r>
              <a:rPr lang="cs-CZ" dirty="0"/>
              <a:t>, </a:t>
            </a:r>
            <a:r>
              <a:rPr lang="cs-CZ" dirty="0" err="1"/>
              <a:t>Zn</a:t>
            </a:r>
            <a:r>
              <a:rPr lang="cs-CZ" dirty="0"/>
              <a:t>, proteiny v mléce, kofein, salicyláty, </a:t>
            </a:r>
            <a:r>
              <a:rPr lang="cs-CZ" dirty="0" err="1"/>
              <a:t>antacida</a:t>
            </a:r>
            <a:r>
              <a:rPr lang="cs-CZ" dirty="0"/>
              <a:t>, tuk, iontoměniče, </a:t>
            </a:r>
            <a:r>
              <a:rPr lang="cs-CZ" dirty="0" err="1"/>
              <a:t>klofibrát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832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výživa zahrnující všechny formy nutriční podpory „potravinami pro zvláštní lékařské účely“.</a:t>
            </a:r>
          </a:p>
          <a:p>
            <a:r>
              <a:rPr lang="cs-CZ" dirty="0"/>
              <a:t>Je aplikována do gastrointestinálního traktu a zahrnuje</a:t>
            </a:r>
          </a:p>
          <a:p>
            <a:pPr lvl="1"/>
            <a:r>
              <a:rPr lang="cs-CZ" dirty="0"/>
              <a:t>perorální nutriční doplňky (PND), </a:t>
            </a:r>
            <a:r>
              <a:rPr lang="cs-CZ" dirty="0" err="1"/>
              <a:t>sondovou</a:t>
            </a:r>
            <a:r>
              <a:rPr lang="cs-CZ" dirty="0"/>
              <a:t> výživu podávanou jak gastrickou, tak enterální sondou a výživu přiváděnou perkutánním katétrem do žaludku či střeva</a:t>
            </a:r>
          </a:p>
          <a:p>
            <a:r>
              <a:rPr lang="cs-CZ" dirty="0"/>
              <a:t>Přirozený způsob výživy.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629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Pokud nelze použít </a:t>
            </a:r>
            <a:r>
              <a:rPr lang="cs-CZ" dirty="0" err="1"/>
              <a:t>p.o</a:t>
            </a:r>
            <a:r>
              <a:rPr lang="cs-CZ" dirty="0"/>
              <a:t>. příjem</a:t>
            </a:r>
          </a:p>
          <a:p>
            <a:r>
              <a:rPr lang="cs-CZ" dirty="0"/>
              <a:t>Fungující GIT, ale není schopen jíst z jiné příčiny</a:t>
            </a:r>
          </a:p>
          <a:p>
            <a:r>
              <a:rPr lang="cs-CZ" dirty="0"/>
              <a:t>Podávat tekuté EV do GIT, kde již je schopen živin využít a absorbovat</a:t>
            </a:r>
          </a:p>
          <a:p>
            <a:r>
              <a:rPr lang="cs-CZ" dirty="0"/>
              <a:t>Poruchy polykání </a:t>
            </a:r>
          </a:p>
          <a:p>
            <a:r>
              <a:rPr lang="cs-CZ" dirty="0"/>
              <a:t>Bezvědomí </a:t>
            </a:r>
          </a:p>
          <a:p>
            <a:r>
              <a:rPr lang="cs-CZ" dirty="0"/>
              <a:t>Nádorová onemocnění jícnu </a:t>
            </a:r>
          </a:p>
          <a:p>
            <a:r>
              <a:rPr lang="cs-CZ" dirty="0"/>
              <a:t>Vrozené vývojové vady jícnu </a:t>
            </a:r>
          </a:p>
          <a:p>
            <a:r>
              <a:rPr lang="cs-CZ" dirty="0"/>
              <a:t>Operace na GIT</a:t>
            </a:r>
          </a:p>
          <a:p>
            <a:r>
              <a:rPr lang="cs-CZ" dirty="0"/>
              <a:t>Mentální anorexie </a:t>
            </a:r>
          </a:p>
          <a:p>
            <a:r>
              <a:rPr lang="cs-CZ" dirty="0"/>
              <a:t>CMP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153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Kontraindikace 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Ztráta tenkého střeva</a:t>
            </a:r>
          </a:p>
          <a:p>
            <a:r>
              <a:rPr lang="cs-CZ" dirty="0"/>
              <a:t>Ztráta funkce střeva (amyloid, zánět, poruchy motility v pooperačním stavu)</a:t>
            </a:r>
          </a:p>
          <a:p>
            <a:r>
              <a:rPr lang="cs-CZ" dirty="0"/>
              <a:t>Střevní obstrukce</a:t>
            </a:r>
          </a:p>
          <a:p>
            <a:r>
              <a:rPr lang="cs-CZ" dirty="0"/>
              <a:t>Nemožnost přístupu do GIT (popáleniny, traumata)</a:t>
            </a:r>
          </a:p>
          <a:p>
            <a:r>
              <a:rPr lang="cs-CZ" dirty="0"/>
              <a:t>Velké ztráty střevního odpadu píštělemi</a:t>
            </a:r>
          </a:p>
          <a:p>
            <a:r>
              <a:rPr lang="cs-CZ" dirty="0"/>
              <a:t>Bazální terapie u terminálních stavů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817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44B86-0705-4BED-94AF-79429B41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Gestační diabetes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93ED9A2-5269-477D-8F88-6ACA36FD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Rizikové faktory</a:t>
            </a:r>
          </a:p>
          <a:p>
            <a:pPr lvl="1"/>
            <a:r>
              <a:rPr lang="cs-CZ" dirty="0"/>
              <a:t>věk nad 30 let</a:t>
            </a:r>
          </a:p>
          <a:p>
            <a:pPr lvl="1"/>
            <a:r>
              <a:rPr lang="cs-CZ" dirty="0"/>
              <a:t>diabetes v rodině</a:t>
            </a:r>
          </a:p>
          <a:p>
            <a:pPr lvl="1"/>
            <a:r>
              <a:rPr lang="cs-CZ" dirty="0"/>
              <a:t>nadváha </a:t>
            </a:r>
          </a:p>
          <a:p>
            <a:pPr lvl="1"/>
            <a:r>
              <a:rPr lang="cs-CZ" dirty="0"/>
              <a:t>kouření</a:t>
            </a:r>
          </a:p>
          <a:p>
            <a:pPr lvl="1"/>
            <a:r>
              <a:rPr lang="cs-CZ" dirty="0"/>
              <a:t>předchozí porod plodu nad 4,0 kg</a:t>
            </a:r>
          </a:p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Důsledky</a:t>
            </a:r>
          </a:p>
          <a:p>
            <a:pPr lvl="1"/>
            <a:r>
              <a:rPr lang="cs-CZ" dirty="0"/>
              <a:t>zvýšená hladina cukru v krvi proniká přes placentu, může vést ke komplikacím těhotenství</a:t>
            </a:r>
          </a:p>
          <a:p>
            <a:pPr lvl="1"/>
            <a:r>
              <a:rPr lang="cs-CZ" dirty="0"/>
              <a:t>dlouhodobě zvýšené hladiny krevního cukru </a:t>
            </a:r>
            <a:r>
              <a:rPr lang="cs-CZ" dirty="0">
                <a:sym typeface="Wingdings 3" panose="05040102010807070707" pitchFamily="18" charset="2"/>
              </a:rPr>
              <a:t></a:t>
            </a:r>
            <a:r>
              <a:rPr lang="cs-CZ" dirty="0"/>
              <a:t> porody velkých dětí, které pak mají vyšší riziko vývoje diabetu v dospělosti, poruchy intelektových funkcí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BB5A23-1C63-47C3-B86E-453DFFD3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146" name="Picture 2" descr="VÃ½sledek obrÃ¡zku pro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69" y="841909"/>
            <a:ext cx="4842531" cy="27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EV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Polymerní enterální výživy</a:t>
            </a:r>
          </a:p>
          <a:p>
            <a:pPr lvl="1"/>
            <a:r>
              <a:rPr lang="cs-CZ" dirty="0"/>
              <a:t>neštěpenou bílkovinu (rostlinnou či živočišnou)</a:t>
            </a:r>
          </a:p>
          <a:p>
            <a:pPr lvl="1"/>
            <a:r>
              <a:rPr lang="cs-CZ" dirty="0"/>
              <a:t>oligosacharidy, maltodextriny či škrob</a:t>
            </a:r>
          </a:p>
          <a:p>
            <a:pPr lvl="1"/>
            <a:r>
              <a:rPr lang="cs-CZ" dirty="0"/>
              <a:t>rostlinný olej</a:t>
            </a:r>
          </a:p>
          <a:p>
            <a:pPr lvl="1"/>
            <a:r>
              <a:rPr lang="cs-CZ" dirty="0"/>
              <a:t>Minerální látky, stopové prvky, vitamíny dle RDA</a:t>
            </a:r>
          </a:p>
          <a:p>
            <a:pPr lvl="1"/>
            <a:r>
              <a:rPr lang="cs-CZ" dirty="0" err="1"/>
              <a:t>bezlaktózové</a:t>
            </a:r>
            <a:r>
              <a:rPr lang="cs-CZ" dirty="0"/>
              <a:t>, obvykle </a:t>
            </a:r>
            <a:r>
              <a:rPr lang="cs-CZ" dirty="0" err="1"/>
              <a:t>bezlepkovéé</a:t>
            </a:r>
            <a:r>
              <a:rPr lang="cs-CZ" dirty="0"/>
              <a:t>, nízká osmolalita, mohou být ochuceny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Oligomerní a elementární přípravky</a:t>
            </a:r>
          </a:p>
          <a:p>
            <a:pPr lvl="1"/>
            <a:r>
              <a:rPr lang="cs-CZ" dirty="0"/>
              <a:t>složeny ze živin, které vyžadují jen minimální trávení</a:t>
            </a:r>
          </a:p>
          <a:p>
            <a:pPr lvl="1"/>
            <a:r>
              <a:rPr lang="cs-CZ" dirty="0"/>
              <a:t>jsou </a:t>
            </a:r>
            <a:r>
              <a:rPr lang="cs-CZ" dirty="0" err="1"/>
              <a:t>bezlaktózové</a:t>
            </a:r>
            <a:r>
              <a:rPr lang="cs-CZ" dirty="0"/>
              <a:t>, </a:t>
            </a:r>
            <a:r>
              <a:rPr lang="cs-CZ" dirty="0" err="1"/>
              <a:t>bezglutenové</a:t>
            </a:r>
            <a:r>
              <a:rPr lang="cs-CZ" dirty="0"/>
              <a:t> a prakticky bezezbytkové</a:t>
            </a:r>
          </a:p>
          <a:p>
            <a:pPr lvl="1"/>
            <a:r>
              <a:rPr lang="cs-CZ" dirty="0"/>
              <a:t>vyšší osmolalita, často nepříjemná chuť a pach – nevhodné pro </a:t>
            </a:r>
            <a:r>
              <a:rPr lang="cs-CZ" dirty="0" err="1"/>
              <a:t>sipping</a:t>
            </a:r>
            <a:endParaRPr lang="cs-CZ" dirty="0"/>
          </a:p>
          <a:p>
            <a:pPr lvl="1"/>
            <a:r>
              <a:rPr lang="cs-CZ" dirty="0"/>
              <a:t>elementární × oligomerní přípravky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892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B531F-4F1C-40B4-9AEB-A09F67DC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EV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099436-38B4-488C-A014-2BA8432F9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Speciální (orgánově specifické) výživy</a:t>
            </a:r>
          </a:p>
          <a:p>
            <a:pPr lvl="1"/>
            <a:r>
              <a:rPr lang="cs-CZ" dirty="0"/>
              <a:t>jaterní (méně aromatických AMK)</a:t>
            </a:r>
          </a:p>
          <a:p>
            <a:pPr lvl="1"/>
            <a:r>
              <a:rPr lang="cs-CZ" dirty="0"/>
              <a:t>renální (více esenciálních AMK, koncentrovanější, iontové složení)</a:t>
            </a:r>
          </a:p>
          <a:p>
            <a:pPr lvl="1"/>
            <a:r>
              <a:rPr lang="cs-CZ" dirty="0" err="1"/>
              <a:t>imunomodulační</a:t>
            </a:r>
            <a:endParaRPr lang="cs-CZ" dirty="0"/>
          </a:p>
          <a:p>
            <a:pPr lvl="1"/>
            <a:r>
              <a:rPr lang="cs-CZ" dirty="0"/>
              <a:t>intestinální (více </a:t>
            </a:r>
            <a:r>
              <a:rPr lang="cs-CZ" dirty="0" err="1"/>
              <a:t>glutaminu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diabetické (komplexní sacharidy, PUFA)</a:t>
            </a:r>
          </a:p>
          <a:p>
            <a:pPr lvl="1"/>
            <a:r>
              <a:rPr lang="cs-CZ" dirty="0"/>
              <a:t>pro osoby s respirační insuficiencí (méně sacharidů, více tuků)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D2D2CA-E8B4-4931-ABA6-2824E2E9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380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podávání </a:t>
            </a:r>
            <a:r>
              <a:rPr lang="cs-CZ" dirty="0" err="1"/>
              <a:t>sondové</a:t>
            </a:r>
            <a:r>
              <a:rPr lang="cs-CZ" dirty="0"/>
              <a:t> 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Kontinuální režim </a:t>
            </a:r>
            <a:r>
              <a:rPr lang="cs-CZ" dirty="0"/>
              <a:t>(rychlost v ml/hod.)</a:t>
            </a:r>
          </a:p>
          <a:p>
            <a:pPr lvl="1"/>
            <a:r>
              <a:rPr lang="cs-CZ" dirty="0"/>
              <a:t>zpočátku obvykle bez noční pauzy</a:t>
            </a:r>
          </a:p>
          <a:p>
            <a:pPr lvl="1"/>
            <a:r>
              <a:rPr lang="cs-CZ" dirty="0"/>
              <a:t>při vyšší rychlosti může být noční pauza</a:t>
            </a:r>
          </a:p>
          <a:p>
            <a:pPr lvl="1"/>
            <a:r>
              <a:rPr lang="cs-CZ" dirty="0"/>
              <a:t>úvodní rychlost obvykle 20–30 ml/hod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Intermitentní režim</a:t>
            </a:r>
          </a:p>
          <a:p>
            <a:pPr lvl="1"/>
            <a:r>
              <a:rPr lang="cs-CZ" dirty="0"/>
              <a:t>např. 3× denně 500 ml (500 ml kape 3 – 4 hodiny)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Bolusový režim</a:t>
            </a:r>
          </a:p>
          <a:p>
            <a:pPr lvl="1"/>
            <a:r>
              <a:rPr lang="cs-CZ" dirty="0"/>
              <a:t>jeden bolus 150–500 ml</a:t>
            </a:r>
          </a:p>
          <a:p>
            <a:pPr lvl="1"/>
            <a:r>
              <a:rPr lang="cs-CZ" dirty="0"/>
              <a:t>určit počet bolusů za den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942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Způsob podání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cs-CZ" dirty="0" err="1"/>
              <a:t>sipping</a:t>
            </a:r>
            <a:r>
              <a:rPr lang="cs-CZ" dirty="0"/>
              <a:t>, NGS, NJS, </a:t>
            </a:r>
            <a:r>
              <a:rPr lang="cs-CZ" dirty="0" err="1"/>
              <a:t>biluminální</a:t>
            </a:r>
            <a:r>
              <a:rPr lang="cs-CZ" dirty="0"/>
              <a:t> sonda, PEG, chirurgická gastrostomie či </a:t>
            </a:r>
            <a:r>
              <a:rPr lang="cs-CZ" dirty="0" err="1"/>
              <a:t>jejunostomie</a:t>
            </a:r>
            <a:endParaRPr lang="cs-CZ" dirty="0"/>
          </a:p>
          <a:p>
            <a:pPr lvl="0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Technika podání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cs-CZ" dirty="0" err="1"/>
              <a:t>sipping</a:t>
            </a:r>
            <a:endParaRPr lang="cs-CZ" dirty="0"/>
          </a:p>
          <a:p>
            <a:pPr lvl="1"/>
            <a:r>
              <a:rPr lang="cs-CZ" dirty="0"/>
              <a:t>bolusové podání</a:t>
            </a:r>
          </a:p>
          <a:p>
            <a:pPr lvl="1"/>
            <a:r>
              <a:rPr lang="cs-CZ" dirty="0"/>
              <a:t>gravitační set</a:t>
            </a:r>
          </a:p>
          <a:p>
            <a:pPr lvl="1"/>
            <a:r>
              <a:rPr lang="cs-CZ" dirty="0"/>
              <a:t>enterální pumpa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728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Mechanické komplikace 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Chybná poloha sondy</a:t>
            </a:r>
          </a:p>
          <a:p>
            <a:r>
              <a:rPr lang="cs-CZ" dirty="0"/>
              <a:t>Komplikace při endoskopických výkonech (PEG)</a:t>
            </a:r>
          </a:p>
          <a:p>
            <a:r>
              <a:rPr lang="cs-CZ" dirty="0"/>
              <a:t>Chirurgické komplikace při operačních </a:t>
            </a:r>
            <a:r>
              <a:rPr lang="cs-CZ" dirty="0" err="1"/>
              <a:t>gastro</a:t>
            </a:r>
            <a:r>
              <a:rPr lang="cs-CZ" dirty="0"/>
              <a:t>- či </a:t>
            </a:r>
            <a:r>
              <a:rPr lang="cs-CZ" dirty="0" err="1"/>
              <a:t>jejunostomiích</a:t>
            </a:r>
            <a:endParaRPr lang="cs-CZ" dirty="0"/>
          </a:p>
          <a:p>
            <a:r>
              <a:rPr lang="cs-CZ" dirty="0"/>
              <a:t>Ucpání sond, extrakce, nefunkčnost pump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784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komplikace EV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Průjem</a:t>
            </a:r>
          </a:p>
          <a:p>
            <a:pPr lvl="1"/>
            <a:r>
              <a:rPr lang="cs-CZ" dirty="0"/>
              <a:t>výskyt průjmů v souvislosti s EV – do 10 %</a:t>
            </a:r>
          </a:p>
          <a:p>
            <a:pPr lvl="1"/>
            <a:r>
              <a:rPr lang="cs-CZ" dirty="0"/>
              <a:t>někdy obtížné odlišit od jiné etiologie</a:t>
            </a:r>
          </a:p>
          <a:p>
            <a:pPr lvl="1"/>
            <a:r>
              <a:rPr lang="cs-CZ" dirty="0" err="1"/>
              <a:t>dysmikrobie</a:t>
            </a:r>
            <a:r>
              <a:rPr lang="cs-CZ" dirty="0"/>
              <a:t>, clostridium </a:t>
            </a:r>
            <a:r>
              <a:rPr lang="cs-CZ" dirty="0" err="1"/>
              <a:t>difficile</a:t>
            </a:r>
            <a:endParaRPr lang="cs-CZ" dirty="0"/>
          </a:p>
          <a:p>
            <a:pPr lvl="1"/>
            <a:r>
              <a:rPr lang="cs-CZ" dirty="0"/>
              <a:t>medikace (alkoholové cukry, teofylin, </a:t>
            </a:r>
            <a:r>
              <a:rPr lang="cs-CZ" dirty="0" err="1"/>
              <a:t>antacida</a:t>
            </a:r>
            <a:r>
              <a:rPr lang="cs-CZ" dirty="0"/>
              <a:t>, </a:t>
            </a:r>
            <a:r>
              <a:rPr lang="cs-CZ" dirty="0" err="1"/>
              <a:t>KCl</a:t>
            </a:r>
            <a:r>
              <a:rPr lang="cs-CZ" dirty="0"/>
              <a:t>,…)</a:t>
            </a:r>
          </a:p>
          <a:p>
            <a:pPr lvl="1"/>
            <a:r>
              <a:rPr lang="cs-CZ" dirty="0"/>
              <a:t>výrazná </a:t>
            </a:r>
            <a:r>
              <a:rPr lang="cs-CZ" dirty="0" err="1"/>
              <a:t>hypalbuminémie</a:t>
            </a:r>
            <a:r>
              <a:rPr lang="cs-CZ" dirty="0"/>
              <a:t> snižuje toleranci EV snížením </a:t>
            </a:r>
            <a:r>
              <a:rPr lang="cs-CZ" dirty="0" err="1"/>
              <a:t>onkotického</a:t>
            </a:r>
            <a:r>
              <a:rPr lang="cs-CZ" dirty="0"/>
              <a:t> gradientu ve střevní sliznici</a:t>
            </a:r>
          </a:p>
          <a:p>
            <a:pPr lvl="1"/>
            <a:r>
              <a:rPr lang="cs-CZ" b="1" dirty="0"/>
              <a:t>při výskytu průjmů</a:t>
            </a:r>
          </a:p>
          <a:p>
            <a:pPr lvl="2"/>
            <a:r>
              <a:rPr lang="cs-CZ" dirty="0"/>
              <a:t>vyloučit infekční příčinu</a:t>
            </a:r>
          </a:p>
          <a:p>
            <a:pPr lvl="2"/>
            <a:r>
              <a:rPr lang="cs-CZ" dirty="0"/>
              <a:t>snížit rychlost EV, zaměnit preparát, úprava medikace</a:t>
            </a:r>
          </a:p>
          <a:p>
            <a:pPr lvl="2"/>
            <a:r>
              <a:rPr lang="cs-CZ" dirty="0"/>
              <a:t>při </a:t>
            </a:r>
            <a:r>
              <a:rPr lang="cs-CZ" dirty="0" err="1"/>
              <a:t>maldigesci</a:t>
            </a:r>
            <a:r>
              <a:rPr lang="cs-CZ" dirty="0"/>
              <a:t> a malabsorpci přidat </a:t>
            </a:r>
            <a:r>
              <a:rPr lang="cs-CZ" dirty="0" err="1"/>
              <a:t>glutamin</a:t>
            </a:r>
            <a:r>
              <a:rPr lang="cs-CZ" dirty="0"/>
              <a:t>, pankreatické enzymy</a:t>
            </a:r>
          </a:p>
          <a:p>
            <a:pPr lvl="2"/>
            <a:r>
              <a:rPr lang="cs-CZ" dirty="0"/>
              <a:t>zahuštění stolice pomocí vlákniny, CaCO3</a:t>
            </a:r>
          </a:p>
          <a:p>
            <a:pPr lvl="2"/>
            <a:r>
              <a:rPr lang="cs-CZ" dirty="0" err="1"/>
              <a:t>antidiarrhoika</a:t>
            </a:r>
            <a:endParaRPr lang="cs-CZ" dirty="0"/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Kontaminace enterálního přípravku</a:t>
            </a:r>
          </a:p>
          <a:p>
            <a:pPr lvl="1"/>
            <a:r>
              <a:rPr lang="cs-CZ" dirty="0"/>
              <a:t>primárním zdrojem jsou nejčastěji ruce personálu</a:t>
            </a:r>
          </a:p>
          <a:p>
            <a:pPr lvl="1"/>
            <a:r>
              <a:rPr lang="cs-CZ" i="1" dirty="0" err="1"/>
              <a:t>Escherichia</a:t>
            </a:r>
            <a:r>
              <a:rPr lang="cs-CZ" i="1" dirty="0"/>
              <a:t> coli</a:t>
            </a:r>
            <a:r>
              <a:rPr lang="cs-CZ" dirty="0"/>
              <a:t>, </a:t>
            </a:r>
            <a:r>
              <a:rPr lang="cs-CZ" i="1" dirty="0" err="1"/>
              <a:t>Enterococcus</a:t>
            </a:r>
            <a:r>
              <a:rPr lang="cs-CZ" i="1" dirty="0"/>
              <a:t> </a:t>
            </a:r>
            <a:r>
              <a:rPr lang="cs-CZ" i="1" dirty="0" err="1"/>
              <a:t>faecalis</a:t>
            </a:r>
            <a:endParaRPr lang="cs-CZ" i="1" dirty="0"/>
          </a:p>
          <a:p>
            <a:pPr lvl="1"/>
            <a:r>
              <a:rPr lang="cs-CZ" dirty="0"/>
              <a:t>ve většině přípravků EV se bakterie skvěle množí (v </a:t>
            </a:r>
            <a:r>
              <a:rPr lang="cs-CZ" dirty="0" err="1"/>
              <a:t>hyperosmolárních</a:t>
            </a:r>
            <a:r>
              <a:rPr lang="cs-CZ" dirty="0"/>
              <a:t> hůře)</a:t>
            </a:r>
          </a:p>
          <a:p>
            <a:pPr lvl="1"/>
            <a:r>
              <a:rPr lang="cs-CZ" dirty="0"/>
              <a:t>jeden z důvodů, proč neužívat mixovanou stravu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174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komplikace EV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Aspirace</a:t>
            </a:r>
          </a:p>
          <a:p>
            <a:pPr lvl="1"/>
            <a:r>
              <a:rPr lang="cs-CZ" dirty="0"/>
              <a:t>proniknutí EV do dýchacích cest</a:t>
            </a:r>
          </a:p>
          <a:p>
            <a:pPr lvl="1"/>
            <a:r>
              <a:rPr lang="cs-CZ" dirty="0"/>
              <a:t>rizika: NGS, horizontální poloha, medikace (spasmolytika, sedativa,…), </a:t>
            </a:r>
            <a:r>
              <a:rPr lang="cs-CZ" dirty="0" err="1"/>
              <a:t>gastroparéza</a:t>
            </a:r>
            <a:r>
              <a:rPr lang="cs-CZ" dirty="0"/>
              <a:t> (pooperační stavy), ileus, poruchy vědomí, neurologická onemocnění</a:t>
            </a:r>
          </a:p>
          <a:p>
            <a:pPr lvl="1"/>
            <a:r>
              <a:rPr lang="cs-CZ" dirty="0"/>
              <a:t>kontrola odpadů do NGS, zavedení NJS či </a:t>
            </a:r>
            <a:r>
              <a:rPr lang="cs-CZ" dirty="0" err="1"/>
              <a:t>biluminální</a:t>
            </a:r>
            <a:r>
              <a:rPr lang="cs-CZ" dirty="0"/>
              <a:t> sondy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Metabolické komplikace</a:t>
            </a:r>
          </a:p>
          <a:p>
            <a:pPr lvl="1"/>
            <a:r>
              <a:rPr lang="cs-CZ" dirty="0"/>
              <a:t>nedostatečné nutriční zajištění (pauzy při podávání EV)</a:t>
            </a:r>
          </a:p>
          <a:p>
            <a:pPr lvl="1"/>
            <a:r>
              <a:rPr lang="cs-CZ" dirty="0"/>
              <a:t>iontové </a:t>
            </a:r>
            <a:r>
              <a:rPr lang="cs-CZ" dirty="0" err="1"/>
              <a:t>dysbalance</a:t>
            </a:r>
            <a:endParaRPr lang="cs-CZ" dirty="0"/>
          </a:p>
          <a:p>
            <a:pPr lvl="1"/>
            <a:r>
              <a:rPr lang="cs-CZ" b="1" dirty="0" err="1"/>
              <a:t>hyperalimentace</a:t>
            </a:r>
            <a:endParaRPr lang="cs-CZ" b="1" dirty="0"/>
          </a:p>
          <a:p>
            <a:pPr lvl="2"/>
            <a:r>
              <a:rPr lang="cs-CZ" dirty="0"/>
              <a:t>méně časté než u PV</a:t>
            </a:r>
          </a:p>
          <a:p>
            <a:pPr lvl="2"/>
            <a:r>
              <a:rPr lang="cs-CZ" dirty="0"/>
              <a:t>hyperglykemie, steatóza jater a svalů</a:t>
            </a:r>
          </a:p>
          <a:p>
            <a:pPr lvl="2"/>
            <a:r>
              <a:rPr lang="cs-CZ" dirty="0" err="1"/>
              <a:t>refeeding</a:t>
            </a:r>
            <a:r>
              <a:rPr lang="cs-CZ" dirty="0"/>
              <a:t> syndrom</a:t>
            </a:r>
          </a:p>
          <a:p>
            <a:pPr lvl="2"/>
            <a:r>
              <a:rPr lang="cs-CZ" dirty="0"/>
              <a:t>syndrom enterální výživy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843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Orální nutriční suplementy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37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60478"/>
              </p:ext>
            </p:extLst>
          </p:nvPr>
        </p:nvGraphicFramePr>
        <p:xfrm>
          <a:off x="305837" y="1839340"/>
          <a:ext cx="4844661" cy="3337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25396">
                  <a:extLst>
                    <a:ext uri="{9D8B030D-6E8A-4147-A177-3AD203B41FA5}">
                      <a16:colId xmlns:a16="http://schemas.microsoft.com/office/drawing/2014/main" val="3728217452"/>
                    </a:ext>
                  </a:extLst>
                </a:gridCol>
                <a:gridCol w="2519265">
                  <a:extLst>
                    <a:ext uri="{9D8B030D-6E8A-4147-A177-3AD203B41FA5}">
                      <a16:colId xmlns:a16="http://schemas.microsoft.com/office/drawing/2014/main" val="28814644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Základní skupiny</a:t>
                      </a:r>
                      <a:r>
                        <a:rPr lang="cs-CZ" baseline="0" dirty="0"/>
                        <a:t> ONS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0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Standardní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1,5 kcal/ml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5622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Vysokoenergetické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kcal/ml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5799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označení</a:t>
                      </a:r>
                      <a:r>
                        <a:rPr lang="cs-CZ" baseline="0" dirty="0"/>
                        <a:t> </a:t>
                      </a:r>
                      <a:r>
                        <a:rPr lang="cs-CZ" b="1" baseline="0" dirty="0"/>
                        <a:t>2 kcal</a:t>
                      </a:r>
                      <a:endParaRPr lang="cs-CZ" b="1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20987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Vysokoproteinové</a:t>
                      </a:r>
                      <a:endParaRPr lang="cs-CZ" b="1" dirty="0"/>
                    </a:p>
                  </a:txBody>
                  <a:tcPr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 g bílkovin/lahvičku</a:t>
                      </a:r>
                    </a:p>
                  </a:txBody>
                  <a:tcP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27299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označení </a:t>
                      </a:r>
                      <a:r>
                        <a:rPr lang="cs-CZ" b="1" dirty="0"/>
                        <a:t>Protein</a:t>
                      </a:r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5227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Koncentrované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 2 kcal/ml</a:t>
                      </a:r>
                    </a:p>
                  </a:txBody>
                  <a:tcP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6241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125 ml, </a:t>
                      </a:r>
                      <a:r>
                        <a:rPr lang="cs-CZ" b="1" dirty="0" err="1"/>
                        <a:t>Compact</a:t>
                      </a:r>
                      <a:endParaRPr lang="cs-CZ" b="1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60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Přípravky s vlákninou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označení </a:t>
                      </a:r>
                      <a:r>
                        <a:rPr lang="cs-CZ" b="1" dirty="0" err="1"/>
                        <a:t>Fibre</a:t>
                      </a:r>
                      <a:r>
                        <a:rPr lang="cs-CZ" b="1" dirty="0"/>
                        <a:t>, MF</a:t>
                      </a:r>
                    </a:p>
                  </a:txBody>
                  <a:tcP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1222102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70921"/>
              </p:ext>
            </p:extLst>
          </p:nvPr>
        </p:nvGraphicFramePr>
        <p:xfrm>
          <a:off x="5392197" y="1839340"/>
          <a:ext cx="6259803" cy="2966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25396">
                  <a:extLst>
                    <a:ext uri="{9D8B030D-6E8A-4147-A177-3AD203B41FA5}">
                      <a16:colId xmlns:a16="http://schemas.microsoft.com/office/drawing/2014/main" val="3728217452"/>
                    </a:ext>
                  </a:extLst>
                </a:gridCol>
                <a:gridCol w="3934407">
                  <a:extLst>
                    <a:ext uri="{9D8B030D-6E8A-4147-A177-3AD203B41FA5}">
                      <a16:colId xmlns:a16="http://schemas.microsoft.com/office/drawing/2014/main" val="28814644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Další typy 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084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cs-CZ" b="1" dirty="0" err="1"/>
                        <a:t>Džusová</a:t>
                      </a:r>
                      <a:r>
                        <a:rPr lang="cs-CZ" b="1" dirty="0"/>
                        <a:t> varianta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bez tuku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5622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málo bílkovin (8</a:t>
                      </a:r>
                      <a:r>
                        <a:rPr lang="cs-CZ" baseline="0" dirty="0"/>
                        <a:t> g/balení)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968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Krémové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Obvykle 125 g</a:t>
                      </a:r>
                    </a:p>
                  </a:txBody>
                  <a:tcP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799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1,6–2 kcal/g</a:t>
                      </a:r>
                    </a:p>
                  </a:txBody>
                  <a:tcP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209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Modulové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samostatný protein, maltodextrin, tuk</a:t>
                      </a:r>
                    </a:p>
                  </a:txBody>
                  <a:tcP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27299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Instantní zahušťovadla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modifikovaný škrob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41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usnadňují</a:t>
                      </a:r>
                      <a:r>
                        <a:rPr lang="cs-CZ" b="1" baseline="0" dirty="0"/>
                        <a:t> </a:t>
                      </a:r>
                      <a:r>
                        <a:rPr lang="cs-CZ" b="0" baseline="0" dirty="0"/>
                        <a:t>polykání</a:t>
                      </a:r>
                      <a:endParaRPr lang="cs-CZ" b="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600713"/>
                  </a:ext>
                </a:extLst>
              </a:tr>
            </a:tbl>
          </a:graphicData>
        </a:graphic>
      </p:graphicFrame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570376" y="5325552"/>
            <a:ext cx="5337110" cy="143914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ONS speciálního složení</a:t>
            </a:r>
          </a:p>
          <a:p>
            <a:pPr lvl="1"/>
            <a:r>
              <a:rPr lang="cs-CZ" dirty="0" err="1"/>
              <a:t>Imunomodulační</a:t>
            </a:r>
            <a:endParaRPr lang="cs-CZ" dirty="0"/>
          </a:p>
          <a:p>
            <a:pPr lvl="1"/>
            <a:r>
              <a:rPr lang="cs-CZ" dirty="0"/>
              <a:t>K podpoře hojení</a:t>
            </a:r>
          </a:p>
          <a:p>
            <a:pPr lvl="1"/>
            <a:r>
              <a:rPr lang="cs-CZ" dirty="0"/>
              <a:t>K podpoře svalů</a:t>
            </a:r>
          </a:p>
          <a:p>
            <a:pPr lvl="1"/>
            <a:r>
              <a:rPr lang="cs-CZ" dirty="0"/>
              <a:t>pediatrické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05837" y="53255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Podle typu onemocnění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Diabetické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Jaterní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Renální</a:t>
            </a:r>
          </a:p>
        </p:txBody>
      </p:sp>
    </p:spTree>
    <p:extLst>
      <p:ext uri="{BB962C8B-B14F-4D97-AF65-F5344CB8AC3E}">
        <p14:creationId xmlns:p14="http://schemas.microsoft.com/office/powerpoint/2010/main" val="4157647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Orální nutriční suplementy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5122" name="Picture 2" descr="VÃ½sledek obrÃ¡zku pro nutridr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9" y="1690688"/>
            <a:ext cx="2410343" cy="172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fresu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10" y="3115846"/>
            <a:ext cx="3007455" cy="16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pros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33" y="4702250"/>
            <a:ext cx="2867543" cy="16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ek obrÃ¡zku pro nestlÃ© resourc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1" y="4940269"/>
            <a:ext cx="1768768" cy="17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Ã½sledek obrÃ¡zku pro fresubin cre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07" y="1602289"/>
            <a:ext cx="2242394" cy="17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Ã½sledek obrÃ¡zku pro fresubin protein pow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66" y="4348065"/>
            <a:ext cx="855960" cy="16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Ã½sledek obrÃ¡zku pro protifar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88" y="5166636"/>
            <a:ext cx="1195122" cy="16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Ã½sledek obrÃ¡zku pro fantomalt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057" y="2997145"/>
            <a:ext cx="1220073" cy="15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VÃ½sledek obrÃ¡zku pro nutrili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21" y="1442809"/>
            <a:ext cx="1260032" cy="147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11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3209731"/>
            <a:ext cx="10515600" cy="1352744"/>
          </a:xfrm>
        </p:spPr>
        <p:txBody>
          <a:bodyPr anchor="ctr"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</p:txBody>
      </p:sp>
      <p:pic>
        <p:nvPicPr>
          <p:cNvPr id="3074" name="Picture 2" descr="VÃ½sledek obrÃ¡zku pro vÃ½Å¾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143125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68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19DA1-BBA4-4271-9956-70EAA454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Gestační diabetes – diagnostika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9C5487-892B-41BF-B45D-35824D9B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24–28 týdnu těhotenství u všech těhotných provedení </a:t>
            </a:r>
            <a:r>
              <a:rPr lang="cs-CZ" dirty="0" err="1"/>
              <a:t>oGTT</a:t>
            </a:r>
            <a:endParaRPr lang="cs-CZ" dirty="0"/>
          </a:p>
          <a:p>
            <a:pPr lvl="1"/>
            <a:r>
              <a:rPr lang="cs-CZ" dirty="0"/>
              <a:t>nalačno 5,1 </a:t>
            </a:r>
            <a:r>
              <a:rPr lang="cs-CZ" dirty="0" err="1"/>
              <a:t>mmol</a:t>
            </a:r>
            <a:r>
              <a:rPr lang="cs-CZ" dirty="0"/>
              <a:t>/l a více</a:t>
            </a:r>
          </a:p>
          <a:p>
            <a:pPr lvl="1"/>
            <a:r>
              <a:rPr lang="cs-CZ" dirty="0"/>
              <a:t>v 1. hodině 10,0 </a:t>
            </a:r>
            <a:r>
              <a:rPr lang="cs-CZ" dirty="0" err="1"/>
              <a:t>mmol</a:t>
            </a:r>
            <a:r>
              <a:rPr lang="cs-CZ" dirty="0"/>
              <a:t>/l a více</a:t>
            </a:r>
          </a:p>
          <a:p>
            <a:pPr lvl="1"/>
            <a:r>
              <a:rPr lang="cs-CZ" dirty="0"/>
              <a:t>ve 2. hodině 8,5 </a:t>
            </a:r>
            <a:r>
              <a:rPr lang="cs-CZ" dirty="0" err="1"/>
              <a:t>mmol</a:t>
            </a:r>
            <a:r>
              <a:rPr lang="cs-CZ" dirty="0"/>
              <a:t>/l a více</a:t>
            </a:r>
          </a:p>
          <a:p>
            <a:r>
              <a:rPr lang="cs-CZ" dirty="0"/>
              <a:t>Objevení rizikového faktoru provedení glykémie nalačno či </a:t>
            </a:r>
            <a:r>
              <a:rPr lang="cs-CZ" dirty="0" err="1"/>
              <a:t>oGTT</a:t>
            </a:r>
            <a:r>
              <a:rPr lang="cs-CZ" dirty="0"/>
              <a:t> kdykoliv i jindy během těhotenství.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2EBB83-1768-4089-8FFA-79FFB802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553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hodnoty glykemie v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těhotenství (DM1T, DM2T, GDM)</a:t>
            </a:r>
          </a:p>
          <a:p>
            <a:pPr lvl="1"/>
            <a:r>
              <a:rPr lang="cs-CZ" dirty="0"/>
              <a:t>nalačno 3,3–5,4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 lvl="1"/>
            <a:r>
              <a:rPr lang="cs-CZ" dirty="0"/>
              <a:t>po jídle 5,4–7,1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 lvl="1"/>
            <a:r>
              <a:rPr lang="cs-CZ" dirty="0"/>
              <a:t>glykovaný </a:t>
            </a:r>
            <a:r>
              <a:rPr lang="cs-CZ" dirty="0" err="1"/>
              <a:t>Hb</a:t>
            </a:r>
            <a:r>
              <a:rPr lang="cs-CZ" dirty="0"/>
              <a:t> &lt; 60 </a:t>
            </a:r>
            <a:r>
              <a:rPr lang="cs-CZ" dirty="0" err="1"/>
              <a:t>mmol</a:t>
            </a:r>
            <a:r>
              <a:rPr lang="cs-CZ" dirty="0"/>
              <a:t>/mol (nejlépe 42–48 </a:t>
            </a:r>
            <a:r>
              <a:rPr lang="cs-CZ" dirty="0" err="1"/>
              <a:t>mmol</a:t>
            </a:r>
            <a:r>
              <a:rPr lang="cs-CZ" dirty="0"/>
              <a:t>/mol, ale bez </a:t>
            </a:r>
            <a:r>
              <a:rPr lang="cs-CZ" dirty="0" err="1"/>
              <a:t>hypo</a:t>
            </a:r>
            <a:r>
              <a:rPr lang="cs-CZ" dirty="0"/>
              <a:t>-, </a:t>
            </a:r>
            <a:r>
              <a:rPr lang="cs-CZ" b="1" dirty="0"/>
              <a:t>CAVE</a:t>
            </a:r>
            <a:r>
              <a:rPr lang="cs-CZ" dirty="0"/>
              <a:t> – anemie v těhotenství…glykovaný </a:t>
            </a:r>
            <a:r>
              <a:rPr lang="cs-CZ" dirty="0" err="1"/>
              <a:t>Hb</a:t>
            </a:r>
            <a:r>
              <a:rPr lang="cs-CZ" dirty="0"/>
              <a:t> během gravidity klesá…)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170" name="Picture 2" descr="VÃ½sledek obrÃ¡zku pro glykÃ©m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50" y="4688016"/>
            <a:ext cx="28098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0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Diabetická dieta + pravidelná pohybová aktivita postačí u ¾ žen k dosažení výborné kompenzace GDM.</a:t>
            </a:r>
          </a:p>
          <a:p>
            <a:r>
              <a:rPr lang="cs-CZ" dirty="0"/>
              <a:t>Obvykle dieta se 250 g S (2 150 kcal/den), event. 300 g S (2 400 kcal/den)</a:t>
            </a:r>
          </a:p>
          <a:p>
            <a:r>
              <a:rPr lang="cs-CZ" dirty="0"/>
              <a:t>U obézních 180–225 g S, 23–25 kcal/kg před těhotenstvím u obézních, 30–34 kcal/kg u žen s normální hmotností před těhotenstvím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207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Diabetická dieta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Obecně lze říci, že se jedná o racionální stravu.</a:t>
            </a:r>
          </a:p>
          <a:p>
            <a:r>
              <a:rPr lang="cs-CZ" dirty="0"/>
              <a:t>Důležité je vynechat tzv. „rychlé cukry“ </a:t>
            </a:r>
          </a:p>
          <a:p>
            <a:pPr lvl="1"/>
            <a:r>
              <a:rPr lang="cs-CZ" dirty="0"/>
              <a:t>všechny potraviny obsahující řepný cukr (sladkosti, slazené nápoje)</a:t>
            </a:r>
          </a:p>
          <a:p>
            <a:r>
              <a:rPr lang="cs-CZ" dirty="0"/>
              <a:t>Tělo ale cukry potřebuje jako zdroj energie pro vyvíjející se plod, podáváme je v podobě tzv. pomalých cukrů, neboli polysacharidů – škrobů (chléb, moučné výrobky, luštěniny, těstoviny, rýže)</a:t>
            </a:r>
          </a:p>
          <a:p>
            <a:pPr lvl="1"/>
            <a:r>
              <a:rPr lang="cs-CZ" dirty="0"/>
              <a:t>hladiny cukru v krvi po nich pomaleji stoupají</a:t>
            </a:r>
          </a:p>
          <a:p>
            <a:r>
              <a:rPr lang="cs-CZ" dirty="0"/>
              <a:t>Doporučená dávka těchto cukrů na den je asi 22–275 g podle výchozí hmotnosti těhotné.</a:t>
            </a:r>
          </a:p>
          <a:p>
            <a:r>
              <a:rPr lang="cs-CZ" dirty="0"/>
              <a:t>Výměnná jednotka = je takové množství pokrmu, které ovlivní hladinu cukru v krvi přibližně stejně 1VJ = 10–12 g sacharidů.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984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Výměnná jednotka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903006"/>
              </p:ext>
            </p:extLst>
          </p:nvPr>
        </p:nvGraphicFramePr>
        <p:xfrm>
          <a:off x="1005840" y="1690688"/>
          <a:ext cx="4172989" cy="44662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2782">
                  <a:extLst>
                    <a:ext uri="{9D8B030D-6E8A-4147-A177-3AD203B41FA5}">
                      <a16:colId xmlns:a16="http://schemas.microsoft.com/office/drawing/2014/main" val="931752809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3161618912"/>
                    </a:ext>
                  </a:extLst>
                </a:gridCol>
              </a:tblGrid>
              <a:tr h="496252">
                <a:tc>
                  <a:txBody>
                    <a:bodyPr/>
                    <a:lstStyle/>
                    <a:p>
                      <a:r>
                        <a:rPr lang="cs-CZ" dirty="0"/>
                        <a:t>Potravina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VJ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0248862"/>
                  </a:ext>
                </a:extLst>
              </a:tr>
              <a:tr h="496252">
                <a:tc>
                  <a:txBody>
                    <a:bodyPr/>
                    <a:lstStyle/>
                    <a:p>
                      <a:r>
                        <a:rPr lang="cs-CZ" dirty="0"/>
                        <a:t>houska, rohlík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5095237"/>
                  </a:ext>
                </a:extLst>
              </a:tr>
              <a:tr h="496252">
                <a:tc>
                  <a:txBody>
                    <a:bodyPr/>
                    <a:lstStyle/>
                    <a:p>
                      <a:r>
                        <a:rPr lang="cs-CZ" dirty="0"/>
                        <a:t>Chléb </a:t>
                      </a:r>
                      <a:r>
                        <a:rPr lang="cs-CZ" dirty="0" err="1"/>
                        <a:t>pšenično</a:t>
                      </a:r>
                      <a:r>
                        <a:rPr lang="cs-CZ" dirty="0"/>
                        <a:t>-žitný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143643"/>
                  </a:ext>
                </a:extLst>
              </a:tr>
              <a:tr h="496252">
                <a:tc>
                  <a:txBody>
                    <a:bodyPr/>
                    <a:lstStyle/>
                    <a:p>
                      <a:r>
                        <a:rPr lang="cs-CZ" dirty="0"/>
                        <a:t>Chléb</a:t>
                      </a:r>
                      <a:r>
                        <a:rPr lang="cs-CZ" baseline="0" dirty="0"/>
                        <a:t> celozrnný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920968"/>
                  </a:ext>
                </a:extLst>
              </a:tr>
              <a:tr h="496252">
                <a:tc>
                  <a:txBody>
                    <a:bodyPr/>
                    <a:lstStyle/>
                    <a:p>
                      <a:r>
                        <a:rPr lang="cs-CZ" dirty="0"/>
                        <a:t>Toustový chléb (bílý)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171473"/>
                  </a:ext>
                </a:extLst>
              </a:tr>
              <a:tr h="496252">
                <a:tc>
                  <a:txBody>
                    <a:bodyPr/>
                    <a:lstStyle/>
                    <a:p>
                      <a:r>
                        <a:rPr lang="cs-CZ" dirty="0" err="1"/>
                        <a:t>Cornflakes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340089"/>
                  </a:ext>
                </a:extLst>
              </a:tr>
              <a:tr h="496252">
                <a:tc>
                  <a:txBody>
                    <a:bodyPr/>
                    <a:lstStyle/>
                    <a:p>
                      <a:r>
                        <a:rPr lang="cs-CZ" dirty="0"/>
                        <a:t>Knäckebrot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827364"/>
                  </a:ext>
                </a:extLst>
              </a:tr>
              <a:tr h="496252">
                <a:tc>
                  <a:txBody>
                    <a:bodyPr/>
                    <a:lstStyle/>
                    <a:p>
                      <a:r>
                        <a:rPr lang="cs-CZ" dirty="0"/>
                        <a:t>Mouka pšeničná</a:t>
                      </a:r>
                      <a:r>
                        <a:rPr lang="cs-CZ" baseline="0" dirty="0"/>
                        <a:t> (bílá)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157636"/>
                  </a:ext>
                </a:extLst>
              </a:tr>
              <a:tr h="496252">
                <a:tc>
                  <a:txBody>
                    <a:bodyPr/>
                    <a:lstStyle/>
                    <a:p>
                      <a:r>
                        <a:rPr lang="cs-CZ" dirty="0"/>
                        <a:t>strouhanka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85999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8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9898"/>
              </p:ext>
            </p:extLst>
          </p:nvPr>
        </p:nvGraphicFramePr>
        <p:xfrm>
          <a:off x="6096000" y="1544321"/>
          <a:ext cx="4389120" cy="4948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6591">
                  <a:extLst>
                    <a:ext uri="{9D8B030D-6E8A-4147-A177-3AD203B41FA5}">
                      <a16:colId xmlns:a16="http://schemas.microsoft.com/office/drawing/2014/main" val="2057892460"/>
                    </a:ext>
                  </a:extLst>
                </a:gridCol>
                <a:gridCol w="1062529">
                  <a:extLst>
                    <a:ext uri="{9D8B030D-6E8A-4147-A177-3AD203B41FA5}">
                      <a16:colId xmlns:a16="http://schemas.microsoft.com/office/drawing/2014/main" val="3147321389"/>
                    </a:ext>
                  </a:extLst>
                </a:gridCol>
              </a:tblGrid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Potravina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VJ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179447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Rýže syrová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06053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Rýže vařená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0545399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Těstoviny syrové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179914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Těstoviny vařené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725308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Brambory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689792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Hranolky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082513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Banán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345791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Jablko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962542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Meloun</a:t>
                      </a:r>
                      <a:r>
                        <a:rPr lang="cs-CZ" baseline="0" dirty="0"/>
                        <a:t> (červený)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180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768619"/>
                  </a:ext>
                </a:extLst>
              </a:tr>
              <a:tr h="449869">
                <a:tc>
                  <a:txBody>
                    <a:bodyPr/>
                    <a:lstStyle/>
                    <a:p>
                      <a:r>
                        <a:rPr lang="cs-CZ" dirty="0"/>
                        <a:t>Mrkev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130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2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172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diety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Jezte méně, ale často, tj. 6–7x denně.</a:t>
            </a:r>
          </a:p>
          <a:p>
            <a:r>
              <a:rPr lang="cs-CZ" dirty="0"/>
              <a:t>Vyvarujte se jednorázovému většímu přísunu sacharidových pokrmů – i v případě pomalých cukrů by došlo k vyššímu vzestupu glykemie.</a:t>
            </a:r>
          </a:p>
          <a:p>
            <a:r>
              <a:rPr lang="cs-CZ" dirty="0"/>
              <a:t>Na jedno jídlo doporučujeme maximálně 70 g cukrů, lépe je </a:t>
            </a:r>
            <a:br>
              <a:rPr lang="cs-CZ" dirty="0"/>
            </a:br>
            <a:r>
              <a:rPr lang="cs-CZ" dirty="0"/>
              <a:t>30–50 g cukrů (tj. 4–4,5 VJ).</a:t>
            </a:r>
          </a:p>
          <a:p>
            <a:r>
              <a:rPr lang="cs-CZ" dirty="0"/>
              <a:t>Konkrétní množství cukrů v potravině pomůže stanovit nutriční terapeut.</a:t>
            </a:r>
          </a:p>
          <a:p>
            <a:r>
              <a:rPr lang="cs-CZ" dirty="0"/>
              <a:t>Nesnažte se držet žádné zaručené diety bez cukrů nebo redukční diety, vaše dítě potřebuje pro svůj vývoj dostatek energie, tu získává také z cukrů.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3E94-6ED7-41C6-AF4B-493EF1BF7342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13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ílovy prezentace">
      <a:majorFont>
        <a:latin typeface="Palatino Linotype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2595</Words>
  <Application>Microsoft Office PowerPoint</Application>
  <PresentationFormat>Širokoúhlá obrazovka</PresentationFormat>
  <Paragraphs>486</Paragraphs>
  <Slides>39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Franklin Gothic Medium</vt:lpstr>
      <vt:lpstr>Palatino Linotype</vt:lpstr>
      <vt:lpstr>Wingdings 3</vt:lpstr>
      <vt:lpstr>Motiv Office</vt:lpstr>
      <vt:lpstr>Léčebná výživa II</vt:lpstr>
      <vt:lpstr>Nejčastější diety</vt:lpstr>
      <vt:lpstr>Gestační diabetes</vt:lpstr>
      <vt:lpstr>Gestační diabetes – diagnostika</vt:lpstr>
      <vt:lpstr>Cílové hodnoty glykemie v těhotenství</vt:lpstr>
      <vt:lpstr>Dietní opatření</vt:lpstr>
      <vt:lpstr>Diabetická dieta</vt:lpstr>
      <vt:lpstr>Výměnná jednotka</vt:lpstr>
      <vt:lpstr>Zásady diety</vt:lpstr>
      <vt:lpstr>POZOR!</vt:lpstr>
      <vt:lpstr>Strava po císařském řezu I</vt:lpstr>
      <vt:lpstr>Strava po císařském řezu II</vt:lpstr>
      <vt:lpstr>Prevence zácpy po operacích</vt:lpstr>
      <vt:lpstr>Dietní opatření u zácpy I</vt:lpstr>
      <vt:lpstr>Dietní opatření u zácpy II</vt:lpstr>
      <vt:lpstr>Dietní opatření u zácpy III</vt:lpstr>
      <vt:lpstr>Léčba zácpy – LAKTULÓZA</vt:lpstr>
      <vt:lpstr>Nedietní opatření u zácpy</vt:lpstr>
      <vt:lpstr>Anémie</vt:lpstr>
      <vt:lpstr>Příčiny &amp; Klasifikace</vt:lpstr>
      <vt:lpstr>Anemický syndrom</vt:lpstr>
      <vt:lpstr>Sideropenická anémie</vt:lpstr>
      <vt:lpstr>Sideropenická anémie – TERAPIE</vt:lpstr>
      <vt:lpstr>Železo</vt:lpstr>
      <vt:lpstr>Železo – ZDROJE I</vt:lpstr>
      <vt:lpstr>Železo – ZDROJE II</vt:lpstr>
      <vt:lpstr>Enterální výživa</vt:lpstr>
      <vt:lpstr>Indikace EV</vt:lpstr>
      <vt:lpstr>Kontraindikace EV</vt:lpstr>
      <vt:lpstr>Rozdělení EV I</vt:lpstr>
      <vt:lpstr>Rozdělení EV II</vt:lpstr>
      <vt:lpstr>Způsoby podávání sondové EV</vt:lpstr>
      <vt:lpstr>Enterální výživa</vt:lpstr>
      <vt:lpstr>Mechanické komplikace EV</vt:lpstr>
      <vt:lpstr>Funkční komplikace EV I</vt:lpstr>
      <vt:lpstr>Funkční komplikace EV II</vt:lpstr>
      <vt:lpstr>Orální nutriční suplementy</vt:lpstr>
      <vt:lpstr>Orální nutriční suplementy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Filip Martiník</dc:creator>
  <cp:lastModifiedBy>Filip Martiník</cp:lastModifiedBy>
  <cp:revision>34</cp:revision>
  <dcterms:created xsi:type="dcterms:W3CDTF">2018-10-26T07:46:43Z</dcterms:created>
  <dcterms:modified xsi:type="dcterms:W3CDTF">2018-10-31T19:17:35Z</dcterms:modified>
</cp:coreProperties>
</file>