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45" r:id="rId3"/>
    <p:sldId id="357" r:id="rId4"/>
    <p:sldId id="358" r:id="rId5"/>
    <p:sldId id="362" r:id="rId6"/>
    <p:sldId id="366" r:id="rId7"/>
    <p:sldId id="368" r:id="rId8"/>
    <p:sldId id="351" r:id="rId9"/>
    <p:sldId id="371" r:id="rId10"/>
    <p:sldId id="460" r:id="rId11"/>
    <p:sldId id="353" r:id="rId12"/>
    <p:sldId id="352" r:id="rId13"/>
    <p:sldId id="356" r:id="rId14"/>
    <p:sldId id="442" r:id="rId15"/>
    <p:sldId id="441" r:id="rId16"/>
    <p:sldId id="359" r:id="rId17"/>
    <p:sldId id="443" r:id="rId18"/>
    <p:sldId id="444" r:id="rId19"/>
    <p:sldId id="374" r:id="rId20"/>
    <p:sldId id="378" r:id="rId21"/>
    <p:sldId id="379" r:id="rId22"/>
    <p:sldId id="367" r:id="rId23"/>
    <p:sldId id="457" r:id="rId24"/>
    <p:sldId id="458" r:id="rId25"/>
    <p:sldId id="459" r:id="rId26"/>
    <p:sldId id="446" r:id="rId27"/>
    <p:sldId id="450" r:id="rId28"/>
    <p:sldId id="451" r:id="rId29"/>
    <p:sldId id="448" r:id="rId30"/>
    <p:sldId id="447" r:id="rId31"/>
    <p:sldId id="449" r:id="rId32"/>
    <p:sldId id="452" r:id="rId33"/>
    <p:sldId id="453" r:id="rId34"/>
    <p:sldId id="454" r:id="rId35"/>
    <p:sldId id="456" r:id="rId36"/>
    <p:sldId id="455" r:id="rId37"/>
    <p:sldId id="428" r:id="rId38"/>
    <p:sldId id="427" r:id="rId39"/>
    <p:sldId id="429" r:id="rId40"/>
    <p:sldId id="440" r:id="rId41"/>
    <p:sldId id="434" r:id="rId42"/>
    <p:sldId id="435" r:id="rId43"/>
    <p:sldId id="439" r:id="rId44"/>
    <p:sldId id="436" r:id="rId45"/>
  </p:sldIdLst>
  <p:sldSz cx="12192000" cy="6858000"/>
  <p:notesSz cx="6797675" cy="9926638"/>
  <p:embeddedFontLst>
    <p:embeddedFont>
      <p:font typeface="Segoe UI Black" panose="020B0A02040204020203" pitchFamily="34" charset="0"/>
      <p:bold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S PGothic" panose="020B0600070205080204" pitchFamily="34" charset="-128"/>
      <p:regular r:id="rId56"/>
    </p:embeddedFont>
    <p:embeddedFont>
      <p:font typeface="Arial Unicode MS" panose="020B0604020202020204" charset="0"/>
      <p:regular r:id="rId57"/>
    </p:embeddedFont>
    <p:embeddedFont>
      <p:font typeface="Segoe UI" panose="020B0502040204020203" pitchFamily="34" charset="0"/>
      <p:regular r:id="rId58"/>
      <p:bold r:id="rId59"/>
      <p:italic r:id="rId60"/>
      <p:boldItalic r:id="rId6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robot" initials="MK" lastIdx="1" clrIdx="0">
    <p:extLst>
      <p:ext uri="{19B8F6BF-5375-455C-9EA6-DF929625EA0E}">
        <p15:presenceInfo xmlns:p15="http://schemas.microsoft.com/office/powerpoint/2012/main" userId="Martin Krobot" providerId="None"/>
      </p:ext>
    </p:extLst>
  </p:cmAuthor>
  <p:cmAuthor id="2" name="Filip Martiník" initials="FM" lastIdx="5" clrIdx="1">
    <p:extLst>
      <p:ext uri="{19B8F6BF-5375-455C-9EA6-DF929625EA0E}">
        <p15:presenceInfo xmlns:p15="http://schemas.microsoft.com/office/powerpoint/2012/main" userId="Filip Marti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BC2B-9F20-4A77-B3CB-E246FC0D72AE}" v="85" dt="2018-10-24T19:46:30.47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8" y="5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81E4240-CF5E-44BC-B857-68FA8A49B5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C07AB9-2495-432D-A313-E16BFD381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7E56-F2C2-463B-A07D-11F696D57C08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7C05F4-49F7-4911-BC6B-12B2D1658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53E598-DA17-4F0B-8A7B-B60285986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F184-0837-4DA8-BD59-368049D422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2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26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E9E607-2A49-4BE8-BB97-EBDAAC87E0B5}" type="slidenum">
              <a:rPr lang="en-US" altLang="cs-CZ"/>
              <a:pPr>
                <a:spcBef>
                  <a:spcPct val="0"/>
                </a:spcBef>
              </a:pPr>
              <a:t>5</a:t>
            </a:fld>
            <a:endParaRPr lang="en-US" altLang="cs-CZ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B1BF33-430E-49D7-83A5-6E5A50AC4F44}" type="slidenum">
              <a:rPr lang="en-US" altLang="cs-CZ"/>
              <a:pPr>
                <a:spcBef>
                  <a:spcPct val="0"/>
                </a:spcBef>
              </a:pPr>
              <a:t>6</a:t>
            </a:fld>
            <a:endParaRPr lang="en-US" alt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8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4E912-F6D8-4962-95A1-C9EADECB5FF5}" type="slidenum">
              <a:rPr lang="en-US" altLang="cs-CZ"/>
              <a:pPr>
                <a:spcBef>
                  <a:spcPct val="0"/>
                </a:spcBef>
              </a:pPr>
              <a:t>7</a:t>
            </a:fld>
            <a:endParaRPr lang="en-US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7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FF6CBF-879E-468A-83A5-EE3F8D60D51E}" type="slidenum">
              <a:rPr lang="en-GB" altLang="en-US"/>
              <a:pPr eaLnBrk="1" hangingPunct="1">
                <a:spcBef>
                  <a:spcPct val="0"/>
                </a:spcBef>
              </a:pPr>
              <a:t>39</a:t>
            </a:fld>
            <a:endParaRPr lang="en-GB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4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64C093-82A4-4F1C-9650-C2E714F62EEA}" type="slidenum">
              <a:rPr lang="en-CA" altLang="cs-CZ" sz="1200"/>
              <a:pPr eaLnBrk="1" hangingPunct="1"/>
              <a:t>41</a:t>
            </a:fld>
            <a:endParaRPr lang="en-CA" altLang="cs-CZ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018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CA" altLang="cs-CZ" sz="900" i="1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ECF2E5-ED4C-440F-9421-AC9438345FA7}" type="slidenum">
              <a:rPr lang="en-CA" altLang="cs-CZ" sz="1200"/>
              <a:pPr eaLnBrk="1" hangingPunct="1"/>
              <a:t>44</a:t>
            </a:fld>
            <a:endParaRPr lang="en-CA" altLang="cs-CZ" sz="1200"/>
          </a:p>
        </p:txBody>
      </p:sp>
    </p:spTree>
    <p:extLst>
      <p:ext uri="{BB962C8B-B14F-4D97-AF65-F5344CB8AC3E}">
        <p14:creationId xmlns:p14="http://schemas.microsoft.com/office/powerpoint/2010/main" val="30594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58B-102B-4489-B815-01CED05591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Výživa v prevenci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1487" y="6421078"/>
            <a:ext cx="238337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Výživa v prevenci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FAE9341-7F8C-45D6-829F-B75BBB23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" b="144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76775" y="-2"/>
            <a:ext cx="7743825" cy="68580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8225" y="4884761"/>
            <a:ext cx="5282417" cy="1973238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ochrany a podpory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BZNT031 – Nutriční terapie a výživa člověka</a:t>
            </a:r>
          </a:p>
          <a:p>
            <a:pPr algn="l">
              <a:spcBef>
                <a:spcPts val="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BPKV031 – Výživa v porodní asistenci</a:t>
            </a:r>
          </a:p>
          <a:p>
            <a:pPr algn="l"/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2018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4328" y="277752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VÝŽIVA V PREVENCI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správný výběr tuků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/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šetrná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tepelná úprava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sůl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 ho dosáhnout?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lvl="1"/>
            <a:r>
              <a:rPr lang="cs-CZ" altLang="cs-CZ" sz="2800" b="1" dirty="0" smtClean="0"/>
              <a:t>číst obaly od potravin</a:t>
            </a:r>
            <a:r>
              <a:rPr lang="en-US" altLang="cs-CZ" sz="2800" dirty="0" smtClean="0"/>
              <a:t> </a:t>
            </a:r>
            <a:endParaRPr lang="en-US" altLang="cs-CZ" sz="2800" dirty="0"/>
          </a:p>
          <a:p>
            <a:pPr marL="230400" lvl="1"/>
            <a:r>
              <a:rPr lang="cs-CZ" altLang="cs-CZ" sz="2800" dirty="0" smtClean="0"/>
              <a:t>nahrazovat volné živočišné tuky olivovým (řepkovým) olejem</a:t>
            </a:r>
            <a:endParaRPr lang="en-US" altLang="cs-CZ" sz="2800" dirty="0"/>
          </a:p>
          <a:p>
            <a:pPr marL="230400" lvl="1"/>
            <a:r>
              <a:rPr lang="cs-CZ" altLang="cs-CZ" sz="2800" dirty="0" smtClean="0"/>
              <a:t>vyhnout se ztuženým tukům s TFA</a:t>
            </a:r>
            <a:endParaRPr lang="en-US" altLang="cs-CZ" sz="2800" dirty="0"/>
          </a:p>
          <a:p>
            <a:pPr marL="230400" lvl="1"/>
            <a:r>
              <a:rPr lang="cs-CZ" altLang="cs-CZ" sz="2800" dirty="0" smtClean="0"/>
              <a:t>vybírat libové maso, drůbež, ryby</a:t>
            </a:r>
          </a:p>
          <a:p>
            <a:pPr marL="230400" lvl="1"/>
            <a:r>
              <a:rPr lang="cs-CZ" altLang="cs-CZ" sz="2800" dirty="0" smtClean="0"/>
              <a:t>odkrajovat viditelný tuk</a:t>
            </a:r>
            <a:endParaRPr lang="en-US" altLang="cs-CZ" sz="2800" dirty="0"/>
          </a:p>
          <a:p>
            <a:pPr marL="230400" lvl="1"/>
            <a:r>
              <a:rPr lang="cs-CZ" altLang="cs-CZ" sz="2800" dirty="0" smtClean="0"/>
              <a:t>omezit zpracované maso, vnitřnosti (?)</a:t>
            </a:r>
            <a:endParaRPr lang="en-US" altLang="cs-CZ" sz="2800" dirty="0"/>
          </a:p>
          <a:p>
            <a:pPr marL="230400" lvl="1"/>
            <a:r>
              <a:rPr lang="cs-CZ" altLang="cs-CZ" sz="2800" dirty="0" smtClean="0"/>
              <a:t>nahrazujte produkty s vysokým obsahem tuku</a:t>
            </a:r>
            <a:endParaRPr lang="en-US" altLang="cs-CZ" sz="28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Transmastné</a:t>
            </a:r>
            <a:r>
              <a:rPr lang="cs-CZ" dirty="0"/>
              <a:t> kyseliny (TFA)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400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TFA jsou produkovány:</a:t>
            </a:r>
          </a:p>
          <a:p>
            <a:pPr marL="6876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přirozeně v rámci živočišného tuku činností bakterií v GIT (maso, mléko a ml. výrobky)</a:t>
            </a:r>
          </a:p>
          <a:p>
            <a:pPr marL="6876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hydrogenací tekutých rostlinných olejů – </a:t>
            </a:r>
            <a:r>
              <a:rPr lang="cs-CZ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ztužování</a:t>
            </a:r>
            <a:r>
              <a:rPr lang="cs-CZ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 (polevy, náplně, dříve margaríny)</a:t>
            </a:r>
          </a:p>
          <a:p>
            <a:pPr marL="6876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v průběhu zahřívání olejů během vaření na teploty &gt; 200–220 °C</a:t>
            </a:r>
          </a:p>
          <a:p>
            <a:pPr marL="23040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Hydrogenace nenasycených MK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proces doplnění chybějících atomů vodíku do molekuly nenasycené MK (dnes již téměř nahrazen </a:t>
            </a:r>
            <a:r>
              <a:rPr lang="cs-CZ" b="1" dirty="0" err="1"/>
              <a:t>reesterifikací</a:t>
            </a:r>
            <a:r>
              <a:rPr lang="cs-CZ" dirty="0"/>
              <a:t>)</a:t>
            </a:r>
          </a:p>
          <a:p>
            <a:r>
              <a:rPr lang="cs-CZ" altLang="cs-CZ" b="1" dirty="0"/>
              <a:t>účel</a:t>
            </a:r>
            <a:r>
              <a:rPr lang="en-US" altLang="cs-CZ" b="1" dirty="0"/>
              <a:t>:</a:t>
            </a:r>
          </a:p>
          <a:p>
            <a:pPr lvl="1"/>
            <a:r>
              <a:rPr lang="cs-CZ" altLang="cs-CZ" sz="2800" dirty="0"/>
              <a:t>ztužení tekutých tuků</a:t>
            </a:r>
            <a:endParaRPr lang="en-US" altLang="cs-CZ" sz="2800" dirty="0"/>
          </a:p>
          <a:p>
            <a:pPr lvl="1"/>
            <a:r>
              <a:rPr lang="cs-CZ" altLang="cs-CZ" sz="2800" dirty="0"/>
              <a:t>produkce chemicky stabilnějších tuků</a:t>
            </a:r>
            <a:endParaRPr lang="cs-CZ" sz="28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610" y="4013604"/>
            <a:ext cx="5925708" cy="223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snižovat TFA?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TFA prokazatelně zvyšují LDL a snižují HDL cholesterol</a:t>
            </a:r>
          </a:p>
          <a:p>
            <a:r>
              <a:rPr lang="cs-CZ" sz="2400" dirty="0"/>
              <a:t>přívod TFA by měl být </a:t>
            </a:r>
            <a:r>
              <a:rPr lang="cs-CZ" sz="2400" b="1" dirty="0"/>
              <a:t>nejnižší možný</a:t>
            </a:r>
            <a:r>
              <a:rPr lang="cs-CZ" sz="2400" dirty="0"/>
              <a:t> v rámci plnohodnotného jídelníčku</a:t>
            </a:r>
          </a:p>
          <a:p>
            <a:pPr lvl="1"/>
            <a:r>
              <a:rPr lang="cs-CZ" sz="2000" dirty="0"/>
              <a:t>WHO, SPV – &lt;1 % celkové energie (2,5 g/den)</a:t>
            </a:r>
          </a:p>
          <a:p>
            <a:r>
              <a:rPr lang="cs-CZ" sz="2400" dirty="0"/>
              <a:t>snaha o snížení i na straně potravinářského průmyslu</a:t>
            </a:r>
          </a:p>
          <a:p>
            <a:pPr lvl="1"/>
            <a:r>
              <a:rPr lang="cs-CZ" sz="2000" dirty="0"/>
              <a:t>návrh EU z 4. 10. 2018 – potraviny neobsahují více než 2 g TFA/100 g výrobku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přirozeně se vyskytující vs. industriální</a:t>
            </a:r>
            <a:r>
              <a:rPr lang="cs-CZ" sz="2400" dirty="0"/>
              <a:t> – je v jejich účinku rozdíl?</a:t>
            </a:r>
            <a:endParaRPr lang="cs-CZ" sz="24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58" t="850" r="935" b="1095"/>
          <a:stretch/>
        </p:blipFill>
        <p:spPr>
          <a:xfrm>
            <a:off x="-1" y="172941"/>
            <a:ext cx="12200121" cy="65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2119" b="1384"/>
          <a:stretch/>
        </p:blipFill>
        <p:spPr>
          <a:xfrm>
            <a:off x="867624" y="-1"/>
            <a:ext cx="10456752" cy="68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Fytosteroly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rostlinné steroly</a:t>
            </a:r>
          </a:p>
          <a:p>
            <a:r>
              <a:rPr lang="cs-CZ" dirty="0"/>
              <a:t>zejm.</a:t>
            </a:r>
            <a:r>
              <a:rPr lang="cs-CZ" b="1" dirty="0"/>
              <a:t> beta-sitosterol</a:t>
            </a:r>
            <a:r>
              <a:rPr lang="cs-CZ" dirty="0"/>
              <a:t> – ořechy, obiloviny, rostlinné oleje</a:t>
            </a:r>
          </a:p>
          <a:p>
            <a:r>
              <a:rPr lang="cs-CZ" dirty="0"/>
              <a:t>s cholesterolem </a:t>
            </a:r>
            <a:r>
              <a:rPr lang="cs-CZ" b="1" dirty="0" err="1"/>
              <a:t>kompetice</a:t>
            </a:r>
            <a:r>
              <a:rPr lang="cs-CZ" b="1" dirty="0"/>
              <a:t> o přenašeče</a:t>
            </a:r>
          </a:p>
          <a:p>
            <a:endParaRPr lang="cs-CZ" b="1" dirty="0"/>
          </a:p>
          <a:p>
            <a:r>
              <a:rPr lang="cs-CZ" b="1" dirty="0"/>
              <a:t>schválená tvrzení</a:t>
            </a:r>
            <a:r>
              <a:rPr lang="cs-CZ" dirty="0"/>
              <a:t> (alespoň 0,8 g v 1 porci)</a:t>
            </a:r>
            <a:r>
              <a:rPr lang="cs-CZ" b="1" dirty="0"/>
              <a:t>:</a:t>
            </a:r>
          </a:p>
          <a:p>
            <a:pPr marL="468000"/>
            <a:r>
              <a:rPr lang="cs-CZ" sz="2400" dirty="0"/>
              <a:t>rostlinné steroly zlepšují hladinu krevního cholesterolu</a:t>
            </a:r>
          </a:p>
          <a:p>
            <a:pPr marL="468000"/>
            <a:r>
              <a:rPr lang="cs-CZ" sz="2400" dirty="0"/>
              <a:t>denní přívod </a:t>
            </a:r>
            <a:r>
              <a:rPr lang="cs-CZ" sz="2400" dirty="0" err="1"/>
              <a:t>fytosterolů</a:t>
            </a:r>
            <a:r>
              <a:rPr lang="cs-CZ" sz="2400" dirty="0"/>
              <a:t> pomáhá udržet přijatelnou hladinu LDL-cholesterolu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CB8F739-D302-4A76-B4FE-B09528C0C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70" y="938530"/>
            <a:ext cx="5143500" cy="51435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4E8BB96-5281-40C9-B8E0-5B9292066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0557"/>
          <a:stretch/>
        </p:blipFill>
        <p:spPr>
          <a:xfrm>
            <a:off x="375920" y="1188720"/>
            <a:ext cx="5720080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D5DFA6C-7F9B-4D31-AB39-B5B37FC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Beta-</a:t>
            </a:r>
            <a:r>
              <a:rPr lang="cs-CZ" dirty="0" err="1"/>
              <a:t>glukany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66205D-D9BA-428F-9463-753DE659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forma vlákniny</a:t>
            </a:r>
          </a:p>
          <a:p>
            <a:r>
              <a:rPr lang="cs-CZ" dirty="0"/>
              <a:t>váže sekundární ŽK – nevrací se do oběhu a </a:t>
            </a:r>
            <a:r>
              <a:rPr lang="cs-CZ" b="1" dirty="0"/>
              <a:t>spotřebovává se cholesterol</a:t>
            </a:r>
          </a:p>
          <a:p>
            <a:r>
              <a:rPr lang="cs-CZ" b="1" dirty="0"/>
              <a:t>zdroje</a:t>
            </a:r>
            <a:r>
              <a:rPr lang="cs-CZ" dirty="0"/>
              <a:t> – oves, ječmen, hlíva ústřičná (</a:t>
            </a:r>
            <a:r>
              <a:rPr lang="cs-CZ" dirty="0" err="1"/>
              <a:t>imunomodulace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schválené tvrzení </a:t>
            </a:r>
            <a:r>
              <a:rPr lang="cs-CZ" dirty="0"/>
              <a:t>(alespoň 1 g v porci)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beta-</a:t>
            </a:r>
            <a:r>
              <a:rPr lang="cs-CZ" dirty="0" err="1"/>
              <a:t>glukany</a:t>
            </a:r>
            <a:r>
              <a:rPr lang="cs-CZ" dirty="0"/>
              <a:t> přispívají k udržení normální hladiny cholesterolu v krvi</a:t>
            </a:r>
          </a:p>
          <a:p>
            <a:pPr lvl="1"/>
            <a:r>
              <a:rPr lang="cs-CZ" dirty="0"/>
              <a:t>beta-</a:t>
            </a:r>
            <a:r>
              <a:rPr lang="cs-CZ" dirty="0" err="1"/>
              <a:t>glukany</a:t>
            </a:r>
            <a:r>
              <a:rPr lang="cs-CZ" dirty="0"/>
              <a:t> omezují nárůst glukózy v krvi po jídle, kde byly obsaženy</a:t>
            </a:r>
          </a:p>
          <a:p>
            <a:pPr lvl="1"/>
            <a:r>
              <a:rPr lang="cs-CZ" dirty="0"/>
              <a:t>příznivý efekt dosažen při konzumaci alespoň 3 g denně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Esenciální MK</a:t>
            </a:r>
            <a:endParaRPr lang="en-US" altLang="cs-CZ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3200" b="1" dirty="0"/>
              <a:t>Linolová (LA)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3200" b="1" dirty="0"/>
              <a:t>Alfa-</a:t>
            </a:r>
            <a:r>
              <a:rPr lang="cs-CZ" altLang="cs-CZ" sz="3200" b="1" dirty="0" err="1"/>
              <a:t>linolenová</a:t>
            </a:r>
            <a:r>
              <a:rPr lang="cs-CZ" altLang="cs-CZ" sz="3200" b="1" dirty="0"/>
              <a:t> (ALA)</a:t>
            </a:r>
          </a:p>
          <a:p>
            <a:pPr>
              <a:spcBef>
                <a:spcPts val="600"/>
              </a:spcBef>
            </a:pPr>
            <a:endParaRPr lang="cs-CZ" altLang="cs-CZ" sz="3200" b="1" dirty="0"/>
          </a:p>
          <a:p>
            <a:pPr>
              <a:spcBef>
                <a:spcPts val="600"/>
              </a:spcBef>
            </a:pPr>
            <a:r>
              <a:rPr lang="cs-CZ" altLang="cs-CZ" sz="2400" dirty="0"/>
              <a:t>linolová kyselina – elongace na </a:t>
            </a:r>
            <a:r>
              <a:rPr lang="cs-CZ" altLang="cs-CZ" sz="2400" b="1" dirty="0"/>
              <a:t>arachidonovou</a:t>
            </a:r>
            <a:endParaRPr lang="en-US" altLang="cs-CZ" sz="2400" dirty="0"/>
          </a:p>
          <a:p>
            <a:pPr>
              <a:spcBef>
                <a:spcPts val="600"/>
              </a:spcBef>
            </a:pPr>
            <a:r>
              <a:rPr lang="cs-CZ" altLang="cs-CZ" sz="2400" dirty="0"/>
              <a:t>alfa-</a:t>
            </a:r>
            <a:r>
              <a:rPr lang="cs-CZ" altLang="cs-CZ" sz="2400" dirty="0" err="1"/>
              <a:t>linolenová</a:t>
            </a:r>
            <a:r>
              <a:rPr lang="cs-CZ" altLang="cs-CZ" sz="2400" dirty="0"/>
              <a:t> kyselina – elongace na </a:t>
            </a:r>
            <a:r>
              <a:rPr lang="cs-CZ" altLang="cs-CZ" sz="2400" b="1" dirty="0"/>
              <a:t>EPA a DHA</a:t>
            </a:r>
            <a:endParaRPr lang="en-US" altLang="cs-CZ" sz="2400" dirty="0"/>
          </a:p>
          <a:p>
            <a:pPr lvl="1">
              <a:spcBef>
                <a:spcPts val="600"/>
              </a:spcBef>
            </a:pPr>
            <a:r>
              <a:rPr lang="cs-CZ" sz="2000" dirty="0"/>
              <a:t>součást buněčných membrán (zejména CNS)</a:t>
            </a:r>
          </a:p>
          <a:p>
            <a:pPr lvl="1">
              <a:spcBef>
                <a:spcPts val="600"/>
              </a:spcBef>
            </a:pPr>
            <a:r>
              <a:rPr lang="cs-CZ" sz="2000" dirty="0"/>
              <a:t>přívod </a:t>
            </a:r>
            <a:r>
              <a:rPr lang="cs-CZ" sz="2000" b="1" dirty="0"/>
              <a:t>250 mg denně</a:t>
            </a:r>
            <a:r>
              <a:rPr lang="cs-CZ" sz="2000" dirty="0"/>
              <a:t> EPA a DHA (1–2 porce</a:t>
            </a:r>
            <a:br>
              <a:rPr lang="cs-CZ" sz="2000" dirty="0"/>
            </a:br>
            <a:r>
              <a:rPr lang="cs-CZ" sz="2000" dirty="0"/>
              <a:t>tučných ryb týdně) u zdravého člověka dostatečný</a:t>
            </a:r>
            <a:br>
              <a:rPr lang="cs-CZ" sz="2000" dirty="0"/>
            </a:br>
            <a:r>
              <a:rPr lang="cs-CZ" sz="2000" dirty="0"/>
              <a:t>z hlediska prevence KVO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tvorba </a:t>
            </a:r>
            <a:r>
              <a:rPr lang="cs-CZ" sz="2400" b="1" dirty="0" err="1"/>
              <a:t>ikosanoidů</a:t>
            </a:r>
            <a:endParaRPr lang="cs-CZ" sz="2400" dirty="0"/>
          </a:p>
          <a:p>
            <a:endParaRPr lang="cs-CZ" alt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95" y="1701103"/>
            <a:ext cx="3905795" cy="4220164"/>
          </a:xfrm>
          <a:prstGeom prst="rect">
            <a:avLst/>
          </a:prstGeom>
        </p:spPr>
      </p:pic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A8586D0-5DA5-4496-B7A8-39E5CA9C5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</a:t>
            </a:r>
          </a:p>
        </p:txBody>
      </p:sp>
    </p:spTree>
    <p:extLst>
      <p:ext uri="{BB962C8B-B14F-4D97-AF65-F5344CB8AC3E}">
        <p14:creationId xmlns:p14="http://schemas.microsoft.com/office/powerpoint/2010/main" val="41787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err="1"/>
              <a:t>Ikosanoidy</a:t>
            </a:r>
            <a:r>
              <a:rPr lang="cs-CZ" altLang="cs-CZ" dirty="0"/>
              <a:t> a KVO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dirty="0"/>
              <a:t>kontrakce hladkého svalstva (tlak krve)</a:t>
            </a:r>
            <a:endParaRPr lang="en-US" altLang="cs-CZ" b="1" dirty="0"/>
          </a:p>
          <a:p>
            <a:pPr lvl="2"/>
            <a:r>
              <a:rPr lang="cs-CZ" altLang="cs-CZ" sz="2200" b="1" i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altLang="cs-CZ" sz="2200" b="1" i="1" dirty="0">
                <a:solidFill>
                  <a:schemeClr val="accent4">
                    <a:lumMod val="75000"/>
                  </a:schemeClr>
                </a:solidFill>
              </a:rPr>
              <a:t>-3</a:t>
            </a:r>
            <a:r>
              <a:rPr lang="en-US" altLang="cs-CZ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sz="2200" b="1" dirty="0" err="1">
                <a:solidFill>
                  <a:schemeClr val="accent4">
                    <a:lumMod val="75000"/>
                  </a:schemeClr>
                </a:solidFill>
              </a:rPr>
              <a:t>ikosanoidy</a:t>
            </a:r>
            <a:r>
              <a:rPr lang="cs-CZ" altLang="cs-CZ" sz="2200" b="1" dirty="0">
                <a:solidFill>
                  <a:schemeClr val="accent4">
                    <a:lumMod val="75000"/>
                  </a:schemeClr>
                </a:solidFill>
              </a:rPr>
              <a:t> vedou ke snížení TK</a:t>
            </a:r>
            <a:endParaRPr lang="en-US" altLang="cs-CZ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cs-CZ" altLang="cs-CZ" sz="2200" i="1" dirty="0"/>
              <a:t>n</a:t>
            </a:r>
            <a:r>
              <a:rPr lang="en-US" altLang="cs-CZ" sz="2200" i="1" dirty="0"/>
              <a:t>-6</a:t>
            </a:r>
            <a:r>
              <a:rPr lang="en-US" altLang="cs-CZ" sz="2200" dirty="0"/>
              <a:t> </a:t>
            </a:r>
            <a:r>
              <a:rPr lang="cs-CZ" altLang="cs-CZ" sz="2200" dirty="0" err="1"/>
              <a:t>ikosanoidy</a:t>
            </a:r>
            <a:r>
              <a:rPr lang="cs-CZ" altLang="cs-CZ" sz="2200" dirty="0"/>
              <a:t> vedou ke zvýšení TK</a:t>
            </a:r>
            <a:endParaRPr lang="en-US" altLang="cs-CZ" sz="2200" dirty="0"/>
          </a:p>
          <a:p>
            <a:r>
              <a:rPr lang="cs-CZ" altLang="cs-CZ" sz="2400" b="1" dirty="0"/>
              <a:t>srážení krve</a:t>
            </a:r>
            <a:endParaRPr lang="en-US" altLang="cs-CZ" sz="2400" b="1" dirty="0"/>
          </a:p>
          <a:p>
            <a:pPr lvl="2"/>
            <a:r>
              <a:rPr lang="cs-CZ" altLang="cs-CZ" sz="2200" b="1" i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altLang="cs-CZ" sz="2200" b="1" i="1" dirty="0">
                <a:solidFill>
                  <a:schemeClr val="accent4">
                    <a:lumMod val="75000"/>
                  </a:schemeClr>
                </a:solidFill>
              </a:rPr>
              <a:t>-3</a:t>
            </a:r>
            <a:r>
              <a:rPr lang="en-US" altLang="cs-CZ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sz="2200" b="1" dirty="0" err="1">
                <a:solidFill>
                  <a:schemeClr val="accent4">
                    <a:lumMod val="75000"/>
                  </a:schemeClr>
                </a:solidFill>
              </a:rPr>
              <a:t>ikosanoidy</a:t>
            </a:r>
            <a:r>
              <a:rPr lang="cs-CZ" altLang="cs-CZ" sz="2200" b="1" dirty="0">
                <a:solidFill>
                  <a:schemeClr val="accent4">
                    <a:lumMod val="75000"/>
                  </a:schemeClr>
                </a:solidFill>
              </a:rPr>
              <a:t> potlačují srážení krve</a:t>
            </a:r>
            <a:endParaRPr lang="en-US" altLang="cs-CZ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cs-CZ" altLang="cs-CZ" sz="2200" i="1" dirty="0"/>
              <a:t>n</a:t>
            </a:r>
            <a:r>
              <a:rPr lang="en-US" altLang="cs-CZ" sz="2200" i="1" dirty="0"/>
              <a:t>-6</a:t>
            </a:r>
            <a:r>
              <a:rPr lang="en-US" altLang="cs-CZ" sz="2200" dirty="0"/>
              <a:t> </a:t>
            </a:r>
            <a:r>
              <a:rPr lang="cs-CZ" altLang="cs-CZ" sz="2200" dirty="0" err="1"/>
              <a:t>ikosanoidy</a:t>
            </a:r>
            <a:r>
              <a:rPr lang="cs-CZ" altLang="cs-CZ" sz="2200" dirty="0"/>
              <a:t> podporují srážení krve</a:t>
            </a:r>
          </a:p>
          <a:p>
            <a:r>
              <a:rPr lang="cs-CZ" altLang="cs-CZ" sz="2400" b="1" dirty="0"/>
              <a:t>viskozita krve</a:t>
            </a:r>
          </a:p>
          <a:p>
            <a:pPr lvl="2"/>
            <a:r>
              <a:rPr lang="cs-CZ" altLang="cs-CZ" sz="2200" b="1" i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altLang="cs-CZ" sz="2200" b="1" i="1" dirty="0">
                <a:solidFill>
                  <a:schemeClr val="accent4">
                    <a:lumMod val="75000"/>
                  </a:schemeClr>
                </a:solidFill>
              </a:rPr>
              <a:t>-3</a:t>
            </a:r>
            <a:r>
              <a:rPr lang="en-US" altLang="cs-CZ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sz="2200" b="1" dirty="0" err="1">
                <a:solidFill>
                  <a:schemeClr val="accent4">
                    <a:lumMod val="75000"/>
                  </a:schemeClr>
                </a:solidFill>
              </a:rPr>
              <a:t>ikosanoidy</a:t>
            </a:r>
            <a:r>
              <a:rPr lang="cs-CZ" altLang="cs-CZ" sz="2200" b="1" dirty="0">
                <a:solidFill>
                  <a:schemeClr val="accent4">
                    <a:lumMod val="75000"/>
                  </a:schemeClr>
                </a:solidFill>
              </a:rPr>
              <a:t> snižují krevní viskozitu</a:t>
            </a:r>
            <a:r>
              <a:rPr lang="en-US" altLang="cs-CZ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cs-CZ" altLang="cs-CZ" sz="2200" b="1" dirty="0"/>
          </a:p>
          <a:p>
            <a:pPr lvl="2"/>
            <a:r>
              <a:rPr lang="cs-CZ" altLang="cs-CZ" sz="2200" b="1" i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altLang="cs-CZ" sz="2200" b="1" i="1" dirty="0">
                <a:solidFill>
                  <a:schemeClr val="accent4">
                    <a:lumMod val="75000"/>
                  </a:schemeClr>
                </a:solidFill>
              </a:rPr>
              <a:t>-3</a:t>
            </a:r>
            <a:r>
              <a:rPr lang="en-US" altLang="cs-CZ" sz="2200" b="1" dirty="0">
                <a:solidFill>
                  <a:schemeClr val="accent4">
                    <a:lumMod val="75000"/>
                  </a:schemeClr>
                </a:solidFill>
              </a:rPr>
              <a:t> PUFA</a:t>
            </a:r>
            <a:r>
              <a:rPr lang="cs-CZ" altLang="cs-CZ" sz="2200" b="1" dirty="0">
                <a:solidFill>
                  <a:schemeClr val="accent4">
                    <a:lumMod val="75000"/>
                  </a:schemeClr>
                </a:solidFill>
              </a:rPr>
              <a:t> mohou snižovat intenzitu zánětlivé odpovědi</a:t>
            </a:r>
            <a:endParaRPr lang="en-US" altLang="cs-CZ" sz="2000" b="1" dirty="0"/>
          </a:p>
          <a:p>
            <a:pPr lvl="3"/>
            <a:endParaRPr lang="en-US" altLang="cs-CZ" sz="2400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71" y="70383"/>
            <a:ext cx="5165659" cy="67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83" y="0"/>
            <a:ext cx="11127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1EABA-8CCC-4A5B-A263-8CAA5112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Mediterranean</a:t>
            </a:r>
            <a:r>
              <a:rPr lang="cs-CZ" dirty="0"/>
              <a:t> diet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C5620C-EE07-41CA-9FDB-4B967DEB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spojována s </a:t>
            </a:r>
            <a:r>
              <a:rPr lang="cs-CZ" b="1" dirty="0"/>
              <a:t>pozitivními účinky </a:t>
            </a:r>
            <a:r>
              <a:rPr lang="cs-CZ" dirty="0"/>
              <a:t>na zdraví:</a:t>
            </a:r>
          </a:p>
          <a:p>
            <a:pPr lvl="1"/>
            <a:r>
              <a:rPr lang="cs-CZ" dirty="0"/>
              <a:t>nižší hladiny oxidovaných LDL částic</a:t>
            </a:r>
          </a:p>
          <a:p>
            <a:pPr lvl="1"/>
            <a:r>
              <a:rPr lang="cs-CZ" dirty="0"/>
              <a:t>redukce KV i celkové mortality</a:t>
            </a:r>
          </a:p>
          <a:p>
            <a:pPr lvl="1"/>
            <a:r>
              <a:rPr lang="cs-CZ" dirty="0"/>
              <a:t>některé zdroje – snížení incidence nádorových onemocnění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86113-9653-4268-A4A3-0FE1BB65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DABB03D-60C5-4C40-BC83-F9A5D1261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99415-AECF-4AA6-A06A-8390BC26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zásady </a:t>
            </a:r>
            <a:r>
              <a:rPr lang="cs-CZ" dirty="0" err="1"/>
              <a:t>MedD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EF259B-7672-4805-A2D7-832266FF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strava zejména </a:t>
            </a:r>
            <a:r>
              <a:rPr lang="cs-CZ" b="1" dirty="0"/>
              <a:t>rostlinného původu</a:t>
            </a:r>
          </a:p>
          <a:p>
            <a:pPr lvl="1"/>
            <a:r>
              <a:rPr lang="cs-CZ" dirty="0"/>
              <a:t>ovoce a zelenina, celozrnné obiloviny, luštěniny, ořechy</a:t>
            </a:r>
          </a:p>
          <a:p>
            <a:r>
              <a:rPr lang="cs-CZ" dirty="0"/>
              <a:t>náhrada živočišných tuků </a:t>
            </a:r>
            <a:r>
              <a:rPr lang="cs-CZ" b="1" dirty="0"/>
              <a:t>olivovým</a:t>
            </a:r>
            <a:r>
              <a:rPr lang="cs-CZ" dirty="0"/>
              <a:t> (řepkovým) olejem</a:t>
            </a:r>
          </a:p>
          <a:p>
            <a:r>
              <a:rPr lang="cs-CZ" b="1" dirty="0"/>
              <a:t>bylinky a koření </a:t>
            </a:r>
            <a:r>
              <a:rPr lang="cs-CZ" dirty="0"/>
              <a:t>namísto soli</a:t>
            </a:r>
          </a:p>
          <a:p>
            <a:r>
              <a:rPr lang="cs-CZ" dirty="0"/>
              <a:t>omezování </a:t>
            </a:r>
            <a:r>
              <a:rPr lang="cs-CZ" b="1" dirty="0"/>
              <a:t>červeného masa </a:t>
            </a:r>
            <a:r>
              <a:rPr lang="cs-CZ" dirty="0"/>
              <a:t>(několikrát do měsíce)</a:t>
            </a:r>
          </a:p>
          <a:p>
            <a:r>
              <a:rPr lang="cs-CZ" b="1" dirty="0"/>
              <a:t>ryby a drůbež </a:t>
            </a:r>
            <a:r>
              <a:rPr lang="cs-CZ" dirty="0"/>
              <a:t>cca 2x týdně</a:t>
            </a:r>
          </a:p>
          <a:p>
            <a:r>
              <a:rPr lang="cs-CZ" b="1" dirty="0"/>
              <a:t>sociální</a:t>
            </a:r>
            <a:r>
              <a:rPr lang="cs-CZ" dirty="0"/>
              <a:t> aspekty jídla – přátelé, rodina, společné stolování</a:t>
            </a:r>
          </a:p>
          <a:p>
            <a:r>
              <a:rPr lang="cs-CZ" dirty="0"/>
              <a:t>střídmé popíjení </a:t>
            </a:r>
            <a:r>
              <a:rPr lang="cs-CZ" b="1" dirty="0"/>
              <a:t>červeného vína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3B6B32-FC76-4B2D-914A-1C65CD52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0D3B5F9-BF46-4F15-A023-ECFDBF64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Tepelná úprava</a:t>
            </a:r>
          </a:p>
        </p:txBody>
      </p:sp>
    </p:spTree>
    <p:extLst>
      <p:ext uri="{BB962C8B-B14F-4D97-AF65-F5344CB8AC3E}">
        <p14:creationId xmlns:p14="http://schemas.microsoft.com/office/powerpoint/2010/main" val="23885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7F495-B5AD-49CA-94F4-5E88C4EC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tepelné úpravy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7A9B3A-7AAD-44DA-80F2-5C492C940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cs-CZ" sz="23900" b="1" dirty="0"/>
              <a:t>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0B8FA6-D78E-4F7B-9BB1-F86BE78A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Výživa v prevenci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4D8829-5D69-4D84-B3C9-02ABA5AF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CF691-0BF0-403C-B5C0-4F012974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tepelné úpravy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2E9425-DEAB-4CF5-B62B-E6477111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přepalování tuků</a:t>
            </a:r>
          </a:p>
          <a:p>
            <a:r>
              <a:rPr lang="cs-CZ" dirty="0"/>
              <a:t>akrylamid</a:t>
            </a:r>
          </a:p>
          <a:p>
            <a:r>
              <a:rPr lang="cs-CZ" dirty="0" err="1"/>
              <a:t>oxysteroly</a:t>
            </a:r>
            <a:endParaRPr lang="cs-CZ" dirty="0"/>
          </a:p>
          <a:p>
            <a:r>
              <a:rPr lang="cs-CZ" dirty="0" err="1"/>
              <a:t>polyaromatické</a:t>
            </a:r>
            <a:r>
              <a:rPr lang="cs-CZ" dirty="0"/>
              <a:t> uhlovodíky</a:t>
            </a:r>
          </a:p>
          <a:p>
            <a:r>
              <a:rPr lang="cs-CZ" dirty="0"/>
              <a:t>heterocyklické aromatické aminy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5F8385-94D6-41D4-9D68-358C808C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Výživa v prevenci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12B0BC-21DF-44D4-A216-74D42835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F48A5BB-82AE-4D02-A3A8-A204401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 zakouření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0D6F45B-2E58-4A68-9F8C-8A9DA740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teplota rozkladu tuku</a:t>
            </a:r>
            <a:r>
              <a:rPr lang="cs-CZ" dirty="0"/>
              <a:t> – určuje stabilitu</a:t>
            </a:r>
          </a:p>
          <a:p>
            <a:r>
              <a:rPr lang="cs-CZ" dirty="0"/>
              <a:t>překročení bodu zakouření – tuk se začne </a:t>
            </a:r>
            <a:r>
              <a:rPr lang="cs-CZ" b="1" dirty="0"/>
              <a:t>přepalovat</a:t>
            </a:r>
          </a:p>
          <a:p>
            <a:r>
              <a:rPr lang="cs-CZ" dirty="0"/>
              <a:t>ke smažení oleje s </a:t>
            </a:r>
            <a:r>
              <a:rPr lang="cs-CZ" b="1" dirty="0"/>
              <a:t>vysokým bodem zakouření</a:t>
            </a:r>
            <a:r>
              <a:rPr lang="cs-CZ" dirty="0"/>
              <a:t> (cca &gt;190 °C)</a:t>
            </a:r>
          </a:p>
          <a:p>
            <a:endParaRPr lang="cs-CZ" dirty="0"/>
          </a:p>
          <a:p>
            <a:r>
              <a:rPr lang="cs-CZ" dirty="0"/>
              <a:t>základní poučka</a:t>
            </a:r>
          </a:p>
          <a:p>
            <a:pPr lvl="1"/>
            <a:r>
              <a:rPr lang="cs-CZ" dirty="0"/>
              <a:t>SFA při pokojové teplotě </a:t>
            </a:r>
            <a:r>
              <a:rPr lang="cs-CZ" b="1" dirty="0"/>
              <a:t>pevné</a:t>
            </a:r>
            <a:r>
              <a:rPr lang="cs-CZ" dirty="0"/>
              <a:t>, UFA </a:t>
            </a:r>
            <a:r>
              <a:rPr lang="cs-CZ" b="1" dirty="0"/>
              <a:t>tekuté</a:t>
            </a:r>
            <a:endParaRPr lang="cs-CZ" dirty="0"/>
          </a:p>
          <a:p>
            <a:pPr lvl="1"/>
            <a:r>
              <a:rPr lang="cs-CZ" dirty="0"/>
              <a:t>SFA tepelně stabilnější, méně náchylné k oxidaci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5CAD5A48-8177-43BD-9A92-BC79A907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487" y="6421078"/>
            <a:ext cx="2383371" cy="365125"/>
          </a:xfrm>
        </p:spPr>
        <p:txBody>
          <a:bodyPr/>
          <a:lstStyle/>
          <a:p>
            <a:r>
              <a:rPr lang="cs-CZ" dirty="0"/>
              <a:t>Výživa v prevenci</a:t>
            </a: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Sterol</a:t>
            </a:r>
            <a:r>
              <a:rPr lang="cs-CZ" altLang="cs-CZ" dirty="0"/>
              <a:t>y</a:t>
            </a:r>
            <a:endParaRPr lang="en-US" altLang="cs-CZ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cs-CZ" altLang="cs-CZ" dirty="0"/>
              <a:t>základem je </a:t>
            </a:r>
            <a:r>
              <a:rPr lang="cs-CZ" altLang="cs-CZ" b="1" dirty="0" err="1"/>
              <a:t>steran</a:t>
            </a:r>
            <a:r>
              <a:rPr lang="cs-CZ" altLang="cs-CZ" b="1" dirty="0"/>
              <a:t> </a:t>
            </a:r>
            <a:r>
              <a:rPr lang="cs-CZ" altLang="cs-CZ" dirty="0"/>
              <a:t>–</a:t>
            </a:r>
            <a:r>
              <a:rPr lang="cs-CZ" altLang="cs-CZ" b="1" dirty="0"/>
              <a:t> </a:t>
            </a:r>
            <a:r>
              <a:rPr lang="cs-CZ" altLang="cs-CZ" dirty="0" err="1"/>
              <a:t>cyklopentan</a:t>
            </a:r>
            <a:r>
              <a:rPr lang="cs-CZ" altLang="cs-CZ" dirty="0"/>
              <a:t> + </a:t>
            </a:r>
            <a:r>
              <a:rPr lang="cs-CZ" altLang="cs-CZ" dirty="0" err="1"/>
              <a:t>fenantren</a:t>
            </a:r>
            <a:endParaRPr lang="en-US" altLang="cs-CZ" dirty="0"/>
          </a:p>
          <a:p>
            <a:r>
              <a:rPr lang="cs-CZ" altLang="cs-CZ" dirty="0"/>
              <a:t>neřadí se mezi tuky, jde o látky tukové povahy</a:t>
            </a:r>
          </a:p>
          <a:p>
            <a:r>
              <a:rPr lang="cs-CZ" altLang="cs-CZ" dirty="0"/>
              <a:t>nejsou zdrojem energie</a:t>
            </a:r>
            <a:endParaRPr lang="en-US" altLang="cs-CZ" dirty="0"/>
          </a:p>
          <a:p>
            <a:r>
              <a:rPr lang="cs-CZ" altLang="cs-CZ" dirty="0"/>
              <a:t>nejznámější zástupce </a:t>
            </a:r>
            <a:r>
              <a:rPr lang="cs-CZ" altLang="cs-CZ" b="1" dirty="0"/>
              <a:t>cholesterol</a:t>
            </a:r>
            <a:endParaRPr lang="en-US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643" y="3483120"/>
            <a:ext cx="385286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B4DB9-24B6-4A45-9E16-81B4B1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Body zakouření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41642E-1398-464B-A790-BFCD7511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Výživa v prevenci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542C4C-100B-407C-A2E5-CF4254F3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1288B6-47C9-4556-85B7-B94A54A3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464016"/>
            <a:ext cx="9334500" cy="48101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E8A1B30-49BE-4129-AC06-4ECC9CED905C}"/>
              </a:ext>
            </a:extLst>
          </p:cNvPr>
          <p:cNvSpPr txBox="1"/>
          <p:nvPr/>
        </p:nvSpPr>
        <p:spPr>
          <a:xfrm>
            <a:off x="2498318" y="5341434"/>
            <a:ext cx="191322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cs-CZ" sz="2200" dirty="0"/>
              <a:t>rafinovaný</a:t>
            </a:r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969FD-0301-443A-9273-A919CAC6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tuky tedy volit?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3409C0-E3B6-4892-8AC0-C9385829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Studená kuchyně</a:t>
            </a:r>
          </a:p>
          <a:p>
            <a:pPr marL="0" indent="0" algn="ctr">
              <a:buNone/>
            </a:pPr>
            <a:r>
              <a:rPr lang="cs-CZ" sz="4000" dirty="0"/>
              <a:t>vysoký obsah PUFA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b="1" dirty="0"/>
              <a:t>Teplá kuchyně</a:t>
            </a:r>
          </a:p>
          <a:p>
            <a:pPr marL="0" indent="0" algn="ctr">
              <a:buNone/>
            </a:pPr>
            <a:r>
              <a:rPr lang="cs-CZ" sz="4000" dirty="0"/>
              <a:t>vysoký obsah MUFA (příp. SFA)</a:t>
            </a:r>
          </a:p>
          <a:p>
            <a:pPr marL="0" indent="0" algn="ctr">
              <a:buNone/>
            </a:pPr>
            <a:r>
              <a:rPr lang="cs-CZ" sz="4000" dirty="0"/>
              <a:t>spíše rafinované tuky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FC093F-3395-49AB-A00E-F98E36F9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Výživa v prevenci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CFBEDD-4276-46C4-B9ED-B293E184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39E93-BCFF-4106-BB31-FF8D2369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Akrylamid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377DDD-B89B-4A00-B111-1E2CF04B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Výživa v prevenci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8D5091-12C9-401E-AF3A-C9242119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2392C9-4A64-4794-A3C6-6C2A961E8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0" b="8434"/>
          <a:stretch/>
        </p:blipFill>
        <p:spPr>
          <a:xfrm>
            <a:off x="1143000" y="1378040"/>
            <a:ext cx="9906000" cy="4947921"/>
          </a:xfrm>
          <a:prstGeom prst="rect">
            <a:avLst/>
          </a:prstGeom>
        </p:spPr>
      </p:pic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1A2FB-AEAD-4993-9C32-043535D6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Akrylamid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B78901-DE96-416D-8621-648B8AE8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 </a:t>
            </a:r>
            <a:r>
              <a:rPr lang="cs-CZ" b="1" dirty="0" err="1"/>
              <a:t>Maillardovy</a:t>
            </a:r>
            <a:r>
              <a:rPr lang="cs-CZ" b="1" dirty="0"/>
              <a:t> reakce</a:t>
            </a:r>
          </a:p>
          <a:p>
            <a:pPr lvl="1"/>
            <a:r>
              <a:rPr lang="cs-CZ" dirty="0"/>
              <a:t>reakce redukujících sacharidů s aminokyselinami</a:t>
            </a:r>
          </a:p>
          <a:p>
            <a:pPr lvl="1"/>
            <a:r>
              <a:rPr lang="cs-CZ" dirty="0"/>
              <a:t>reakce „neenzymového hnědnutí“</a:t>
            </a:r>
          </a:p>
          <a:p>
            <a:r>
              <a:rPr lang="cs-CZ" dirty="0"/>
              <a:t>karcinogen skupiny </a:t>
            </a:r>
            <a:r>
              <a:rPr lang="cs-CZ" b="1" dirty="0"/>
              <a:t>2A </a:t>
            </a:r>
            <a:r>
              <a:rPr lang="cs-CZ" dirty="0"/>
              <a:t>(IARC)</a:t>
            </a:r>
          </a:p>
          <a:p>
            <a:r>
              <a:rPr lang="cs-CZ" dirty="0"/>
              <a:t>smažené, pečené, grilované, pražené</a:t>
            </a:r>
          </a:p>
          <a:p>
            <a:r>
              <a:rPr lang="cs-CZ" b="1" dirty="0"/>
              <a:t>hlavní zdroje:</a:t>
            </a:r>
          </a:p>
          <a:p>
            <a:pPr lvl="1"/>
            <a:r>
              <a:rPr lang="cs-CZ" dirty="0"/>
              <a:t>hranolky, </a:t>
            </a:r>
            <a:r>
              <a:rPr lang="cs-CZ" dirty="0" err="1"/>
              <a:t>chipsy</a:t>
            </a:r>
            <a:r>
              <a:rPr lang="cs-CZ" dirty="0"/>
              <a:t>, pečivo, sušenky</a:t>
            </a:r>
          </a:p>
          <a:p>
            <a:pPr lvl="1"/>
            <a:r>
              <a:rPr lang="cs-CZ" dirty="0"/>
              <a:t>káva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303AAB-D31B-4DEC-BEA6-AD1619B6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Výživa v prevenci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3EEA8D-70A8-4946-91F5-D648BD62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30BE7-99B6-47F1-907F-05E8AECC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snížit zátěž akrylamidem?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97E858-DAC9-4A90-80C5-27756BC0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nekupovat</a:t>
            </a:r>
            <a:r>
              <a:rPr lang="cs-CZ" dirty="0"/>
              <a:t> smažené a pražené </a:t>
            </a:r>
            <a:r>
              <a:rPr lang="cs-CZ" dirty="0" err="1"/>
              <a:t>snacky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nedávat brambory do ledničky</a:t>
            </a:r>
          </a:p>
          <a:p>
            <a:r>
              <a:rPr lang="cs-CZ" dirty="0">
                <a:sym typeface="Wingdings" panose="05000000000000000000" pitchFamily="2" charset="2"/>
              </a:rPr>
              <a:t>používat méně sladké odrůdy brambor</a:t>
            </a:r>
          </a:p>
          <a:p>
            <a:r>
              <a:rPr lang="cs-CZ" dirty="0">
                <a:sym typeface="Wingdings" panose="05000000000000000000" pitchFamily="2" charset="2"/>
              </a:rPr>
              <a:t>připravovat kratší dobu, při nižších teplotách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káva</a:t>
            </a:r>
            <a:r>
              <a:rPr lang="cs-CZ" dirty="0">
                <a:sym typeface="Wingdings" panose="05000000000000000000" pitchFamily="2" charset="2"/>
              </a:rPr>
              <a:t> – moc omezit nelze, ALE vznikají i prospěšné látky</a:t>
            </a:r>
            <a:endParaRPr lang="cs-CZ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AF9579-D6F5-43CA-BD84-E1526E11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Výživa v prevenci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A0E77B-AD41-4748-976F-5E24C139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6C577-E7A9-4EA1-AA63-6EB3EF10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Oxysteroly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F88F6D-7263-423C-94E4-B7160B39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potravinách bohatých na cholesterol</a:t>
            </a:r>
          </a:p>
          <a:p>
            <a:r>
              <a:rPr lang="cs-CZ" dirty="0"/>
              <a:t>při sušení, vysokých teplotách nebo vaření za přístupu kyslíku</a:t>
            </a:r>
          </a:p>
          <a:p>
            <a:r>
              <a:rPr lang="cs-CZ" dirty="0"/>
              <a:t>rizikové – </a:t>
            </a:r>
            <a:r>
              <a:rPr lang="cs-CZ" b="1" dirty="0"/>
              <a:t>sýry, maso, šunka, vnitřnosti, sušené mléko</a:t>
            </a:r>
          </a:p>
          <a:p>
            <a:r>
              <a:rPr lang="cs-CZ" dirty="0"/>
              <a:t>horší v přítomnosti PUFA</a:t>
            </a:r>
          </a:p>
          <a:p>
            <a:pPr lvl="1"/>
            <a:r>
              <a:rPr lang="cs-CZ" dirty="0"/>
              <a:t>smažení jater na slunečnicovém oleji dozlatova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795123-F133-4049-845D-1A2C4C1A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Výživa v prevenci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C26B5D-6DD2-48EF-BB9D-65E331D1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3EEF1-8B59-4C28-BF4F-8B4FEEA7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Uzení, grilování, smažení, opékání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D27C15-F58B-44E5-B539-CF35C499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polyaromatické</a:t>
            </a:r>
            <a:r>
              <a:rPr lang="cs-CZ" b="1" dirty="0"/>
              <a:t> uhlovodíky</a:t>
            </a:r>
          </a:p>
          <a:p>
            <a:pPr lvl="1"/>
            <a:r>
              <a:rPr lang="cs-CZ" dirty="0"/>
              <a:t>pochází z kouře při nedokonalém spalování (500–900 °C)</a:t>
            </a:r>
          </a:p>
          <a:p>
            <a:pPr lvl="1"/>
            <a:r>
              <a:rPr lang="cs-CZ" dirty="0"/>
              <a:t>předpokládané karcinogeny pro člověka</a:t>
            </a:r>
          </a:p>
          <a:p>
            <a:r>
              <a:rPr lang="cs-CZ" b="1" dirty="0"/>
              <a:t>heterocyklické aromatické aminy</a:t>
            </a:r>
          </a:p>
          <a:p>
            <a:pPr lvl="1"/>
            <a:r>
              <a:rPr lang="cs-CZ" dirty="0"/>
              <a:t>pravděpodobné lidské karcinogeny (skupina </a:t>
            </a:r>
            <a:r>
              <a:rPr lang="cs-CZ" b="1" dirty="0"/>
              <a:t>2A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vznik při teplotách okolo 200 °C</a:t>
            </a:r>
          </a:p>
          <a:p>
            <a:pPr lvl="1"/>
            <a:r>
              <a:rPr lang="cs-CZ" dirty="0"/>
              <a:t>rizikové – </a:t>
            </a:r>
            <a:r>
              <a:rPr lang="cs-CZ" b="1" dirty="0"/>
              <a:t>maso, vejce, uzeniny, smažená cibulka, káva</a:t>
            </a:r>
          </a:p>
          <a:p>
            <a:endParaRPr lang="cs-CZ" b="1" dirty="0"/>
          </a:p>
          <a:p>
            <a:r>
              <a:rPr lang="cs-CZ" dirty="0"/>
              <a:t>šetrná úprava, ne plamen, zabránit připalování, připálené části odstranit, absorpce na vlákninu (ovoce a zelenina k jídlu)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133CFA-E8DD-42B1-94DE-8F84BFBE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Výživa v prevenci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08662B-DC9C-4AD8-895C-1ED28887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Tepelná úprava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22218" y="128438"/>
            <a:ext cx="9947565" cy="6601125"/>
            <a:chOff x="1122218" y="128438"/>
            <a:chExt cx="9947565" cy="6601125"/>
          </a:xfrm>
        </p:grpSpPr>
        <p:pic>
          <p:nvPicPr>
            <p:cNvPr id="7" name="Picture 2" descr="http://zniup3zx6m0ydqfpv9y6sgtf.wpengine.netdna-cdn.com/wp-content/uploads/2015/10/151026-Tobacco-vs-Meat-TWITTER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109" y="128438"/>
              <a:ext cx="4793674" cy="660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zniup3zx6m0ydqfpv9y6sgtf.wpengine.netdna-cdn.com/wp-content/uploads/2015/10/151026-IARC-Meat-rating-TWITTE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18" y="139342"/>
              <a:ext cx="5153891" cy="659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72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Sůl</a:t>
            </a:r>
          </a:p>
        </p:txBody>
      </p:sp>
    </p:spTree>
    <p:extLst>
      <p:ext uri="{BB962C8B-B14F-4D97-AF65-F5344CB8AC3E}">
        <p14:creationId xmlns:p14="http://schemas.microsoft.com/office/powerpoint/2010/main" val="28784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Sůl vs. sodík</a:t>
            </a:r>
            <a:endParaRPr lang="en-GB" dirty="0"/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b="1" dirty="0"/>
              <a:t>Sůl</a:t>
            </a:r>
            <a:r>
              <a:rPr lang="en-GB" altLang="en-US" dirty="0"/>
              <a:t> </a:t>
            </a:r>
            <a:r>
              <a:rPr lang="cs-CZ" altLang="en-US" dirty="0"/>
              <a:t>– chlorid sodný </a:t>
            </a:r>
            <a:r>
              <a:rPr lang="en-GB" altLang="en-US" dirty="0"/>
              <a:t>(</a:t>
            </a:r>
            <a:r>
              <a:rPr lang="en-GB" altLang="en-US" dirty="0" err="1"/>
              <a:t>NaCl</a:t>
            </a:r>
            <a:r>
              <a:rPr lang="en-GB" altLang="en-US" dirty="0"/>
              <a:t>)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/>
            <a:r>
              <a:rPr lang="cs-CZ" altLang="en-US" b="1" dirty="0"/>
              <a:t>Sodík</a:t>
            </a:r>
            <a:r>
              <a:rPr lang="en-GB" altLang="en-US" dirty="0"/>
              <a:t> </a:t>
            </a:r>
            <a:r>
              <a:rPr lang="cs-CZ" altLang="en-US" dirty="0"/>
              <a:t>– </a:t>
            </a:r>
            <a:r>
              <a:rPr lang="cs-CZ" altLang="en-US" dirty="0" err="1"/>
              <a:t>ubikvitárně</a:t>
            </a:r>
            <a:r>
              <a:rPr lang="cs-CZ" altLang="en-US" dirty="0"/>
              <a:t> rozšířený chemický prvek</a:t>
            </a:r>
          </a:p>
          <a:p>
            <a:pPr eaLnBrk="1" hangingPunct="1"/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GB" altLang="en-US" sz="4400" b="1" dirty="0"/>
              <a:t>1 g </a:t>
            </a:r>
            <a:r>
              <a:rPr lang="cs-CZ" altLang="en-US" sz="4400" b="1" dirty="0"/>
              <a:t>Na</a:t>
            </a:r>
            <a:r>
              <a:rPr lang="cs-CZ" altLang="en-US" sz="4400" b="1" baseline="30000" dirty="0"/>
              <a:t>+</a:t>
            </a:r>
            <a:r>
              <a:rPr lang="cs-CZ" altLang="en-US" sz="4400" b="1" dirty="0"/>
              <a:t> </a:t>
            </a:r>
            <a:r>
              <a:rPr lang="en-GB" altLang="en-US" sz="4400" b="1" dirty="0"/>
              <a:t>= 2</a:t>
            </a:r>
            <a:r>
              <a:rPr lang="cs-CZ" altLang="en-US" sz="4400" b="1" dirty="0"/>
              <a:t>,</a:t>
            </a:r>
            <a:r>
              <a:rPr lang="en-GB" altLang="en-US" sz="4400" b="1" dirty="0"/>
              <a:t>5</a:t>
            </a:r>
            <a:r>
              <a:rPr lang="cs-CZ" altLang="en-US" sz="4400" b="1" dirty="0"/>
              <a:t> </a:t>
            </a:r>
            <a:r>
              <a:rPr lang="en-GB" altLang="en-US" sz="4400" b="1" dirty="0"/>
              <a:t>g </a:t>
            </a:r>
            <a:r>
              <a:rPr lang="cs-CZ" altLang="en-US" sz="4400" b="1" dirty="0" err="1"/>
              <a:t>NaCl</a:t>
            </a:r>
            <a:endParaRPr lang="en-GB" altLang="en-US" sz="4400" b="1" dirty="0"/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0493" y="6421078"/>
            <a:ext cx="2177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44546A">
                    <a:lumMod val="50000"/>
                  </a:srgbClr>
                </a:solidFill>
                <a:latin typeface="Segoe UI" panose="020B0502040204020203" pitchFamily="34" charset="0"/>
              </a:rPr>
              <a:t>Výživa v prevenci</a:t>
            </a:r>
            <a:endParaRPr lang="en-GB" altLang="en-US" sz="1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Sůl</a:t>
            </a:r>
          </a:p>
        </p:txBody>
      </p:sp>
    </p:spTree>
    <p:extLst>
      <p:ext uri="{BB962C8B-B14F-4D97-AF65-F5344CB8AC3E}">
        <p14:creationId xmlns:p14="http://schemas.microsoft.com/office/powerpoint/2010/main" val="33270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Cholesterol</a:t>
            </a:r>
            <a:endParaRPr lang="en-US" altLang="cs-CZ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esenciální látka</a:t>
            </a:r>
          </a:p>
          <a:p>
            <a:pPr lvl="1"/>
            <a:r>
              <a:rPr lang="cs-CZ" altLang="cs-CZ" dirty="0"/>
              <a:t>stavební součást cytoplazmatické membrány</a:t>
            </a:r>
          </a:p>
          <a:p>
            <a:pPr lvl="1"/>
            <a:r>
              <a:rPr lang="cs-CZ" altLang="cs-CZ" dirty="0"/>
              <a:t>tvorba steroidních hormonů</a:t>
            </a:r>
            <a:endParaRPr lang="en-US" altLang="cs-CZ" dirty="0"/>
          </a:p>
          <a:p>
            <a:pPr lvl="1"/>
            <a:r>
              <a:rPr lang="cs-CZ" altLang="cs-CZ" dirty="0"/>
              <a:t>žlučové kyseliny – trávení tuků</a:t>
            </a:r>
          </a:p>
          <a:p>
            <a:pPr lvl="1"/>
            <a:r>
              <a:rPr lang="cs-CZ" altLang="cs-CZ" dirty="0"/>
              <a:t>produkce vitaminu D v kůži</a:t>
            </a:r>
            <a:endParaRPr lang="en-US" altLang="cs-CZ" dirty="0"/>
          </a:p>
          <a:p>
            <a:pPr eaLnBrk="1" hangingPunct="1">
              <a:lnSpc>
                <a:spcPct val="90000"/>
              </a:lnSpc>
            </a:pPr>
            <a:endParaRPr lang="cs-CZ" altLang="cs-CZ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zdroje cholesterolu</a:t>
            </a:r>
          </a:p>
          <a:p>
            <a:pPr lvl="1"/>
            <a:r>
              <a:rPr lang="cs-CZ" altLang="cs-CZ" dirty="0"/>
              <a:t>tvorba v játrech</a:t>
            </a:r>
          </a:p>
          <a:p>
            <a:pPr lvl="1"/>
            <a:r>
              <a:rPr lang="cs-CZ" altLang="cs-CZ" dirty="0"/>
              <a:t>přívod stravou</a:t>
            </a:r>
            <a:endParaRPr lang="en-US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39" y="4126207"/>
            <a:ext cx="1491209" cy="1493543"/>
          </a:xfrm>
          <a:prstGeom prst="rect">
            <a:avLst/>
          </a:prstGeom>
        </p:spPr>
      </p:pic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přívod soli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SPV – Výživová doporučení pro obyvatelstvo ČR</a:t>
            </a:r>
          </a:p>
          <a:p>
            <a:pPr lvl="1"/>
            <a:r>
              <a:rPr lang="cs-CZ" dirty="0"/>
              <a:t>kuchyňská sůl </a:t>
            </a:r>
            <a:r>
              <a:rPr lang="cs-CZ" b="1" dirty="0"/>
              <a:t>5–6 g/den</a:t>
            </a:r>
          </a:p>
          <a:p>
            <a:pPr lvl="1"/>
            <a:r>
              <a:rPr lang="cs-CZ" dirty="0"/>
              <a:t>u starších lidí (hypertenze aj.) </a:t>
            </a:r>
            <a:r>
              <a:rPr lang="cs-CZ" b="1" dirty="0"/>
              <a:t>pod 5 g/den</a:t>
            </a:r>
          </a:p>
          <a:p>
            <a:r>
              <a:rPr lang="cs-CZ" dirty="0"/>
              <a:t>WHO</a:t>
            </a:r>
          </a:p>
          <a:p>
            <a:pPr lvl="1"/>
            <a:r>
              <a:rPr lang="cs-CZ" dirty="0"/>
              <a:t>dospělí </a:t>
            </a:r>
            <a:r>
              <a:rPr lang="cs-CZ" b="1" dirty="0"/>
              <a:t>do 5 g/den</a:t>
            </a:r>
          </a:p>
          <a:p>
            <a:r>
              <a:rPr lang="cs-CZ" dirty="0"/>
              <a:t>DACH</a:t>
            </a:r>
          </a:p>
          <a:p>
            <a:pPr lvl="1"/>
            <a:r>
              <a:rPr lang="cs-CZ" dirty="0"/>
              <a:t>dospělí </a:t>
            </a:r>
            <a:r>
              <a:rPr lang="cs-CZ" b="1" dirty="0"/>
              <a:t>do 6 g/den</a:t>
            </a:r>
          </a:p>
          <a:p>
            <a:pPr lvl="1"/>
            <a:r>
              <a:rPr lang="cs-CZ" dirty="0"/>
              <a:t>VDD pro sodík </a:t>
            </a:r>
            <a:r>
              <a:rPr lang="cs-CZ" b="1" dirty="0"/>
              <a:t>1 500 mg/den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7D0345EF-1923-4701-A768-303456A2B96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Sůl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9D553B-8539-48D8-B47D-C2A07FA6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93" y="6421078"/>
            <a:ext cx="2177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44546A">
                    <a:lumMod val="50000"/>
                  </a:srgbClr>
                </a:solidFill>
                <a:latin typeface="Segoe UI" panose="020B0502040204020203" pitchFamily="34" charset="0"/>
              </a:rPr>
              <a:t>Výživa v prevenci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36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Kde najdeme sodík</a:t>
            </a:r>
            <a:r>
              <a:rPr lang="en-US" altLang="cs-CZ" dirty="0"/>
              <a:t>?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094" y="1744358"/>
            <a:ext cx="68294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39" y="4896371"/>
            <a:ext cx="5308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113" indent="-900113">
              <a:defRPr/>
            </a:pPr>
            <a:r>
              <a:rPr lang="cs-CZ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Funny</a:t>
            </a:r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fact</a:t>
            </a:r>
            <a:r>
              <a:rPr lang="en-C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cs-CZ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Velká část potravin v našem jídelníčku obsahuje příliš mnoho soli.</a:t>
            </a:r>
            <a:endParaRPr lang="en-CA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Sůl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597689" y="5329892"/>
            <a:ext cx="20890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Nedosolujte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pPr algn="ctr"/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Poměrně běžná rada,</a:t>
            </a:r>
            <a:b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ale ne úplně účinná.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554877" y="2217792"/>
            <a:ext cx="712121" cy="22508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2"/>
          </p:cNvCxnSpPr>
          <p:nvPr/>
        </p:nvCxnSpPr>
        <p:spPr>
          <a:xfrm>
            <a:off x="10910938" y="4468633"/>
            <a:ext cx="0" cy="766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0493" y="6421078"/>
            <a:ext cx="2177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44546A">
                    <a:lumMod val="50000"/>
                  </a:srgbClr>
                </a:solidFill>
                <a:latin typeface="Segoe UI" panose="020B0502040204020203" pitchFamily="34" charset="0"/>
              </a:rPr>
              <a:t>Výživa v prevenci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95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Kde najdeme sodík</a:t>
            </a:r>
            <a:r>
              <a:rPr lang="en-GB" altLang="cs-CZ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cca</a:t>
            </a:r>
            <a:r>
              <a:rPr lang="en-GB" altLang="cs-CZ" b="1" dirty="0"/>
              <a:t> 75</a:t>
            </a:r>
            <a:r>
              <a:rPr lang="cs-CZ" altLang="cs-CZ" b="1" dirty="0"/>
              <a:t> </a:t>
            </a:r>
            <a:r>
              <a:rPr lang="en-GB" altLang="cs-CZ" b="1" dirty="0"/>
              <a:t>% </a:t>
            </a:r>
            <a:r>
              <a:rPr lang="cs-CZ" altLang="cs-CZ" b="1" dirty="0"/>
              <a:t>přívodu </a:t>
            </a:r>
            <a:r>
              <a:rPr lang="cs-CZ" altLang="cs-CZ" dirty="0"/>
              <a:t>soli ze zpracovaných potravin</a:t>
            </a:r>
            <a:r>
              <a:rPr lang="en-GB" altLang="cs-CZ" dirty="0"/>
              <a:t>,</a:t>
            </a:r>
            <a:r>
              <a:rPr lang="cs-CZ" altLang="cs-CZ" dirty="0"/>
              <a:t> např.</a:t>
            </a:r>
            <a:r>
              <a:rPr lang="en-GB" altLang="cs-CZ" dirty="0"/>
              <a:t> </a:t>
            </a:r>
            <a:r>
              <a:rPr lang="cs-CZ" altLang="cs-CZ" dirty="0"/>
              <a:t>chléb</a:t>
            </a:r>
            <a:r>
              <a:rPr lang="en-GB" altLang="cs-CZ" dirty="0"/>
              <a:t>, </a:t>
            </a:r>
            <a:r>
              <a:rPr lang="cs-CZ" altLang="cs-CZ" dirty="0"/>
              <a:t>snídaňové cereálie, hotové pokrmy aj.</a:t>
            </a:r>
            <a:endParaRPr lang="en-GB" altLang="cs-CZ" dirty="0"/>
          </a:p>
          <a:p>
            <a:r>
              <a:rPr lang="cs-CZ" altLang="cs-CZ" dirty="0"/>
              <a:t>obsah soli – výživové údaje na obalu</a:t>
            </a:r>
            <a:endParaRPr lang="en-GB" altLang="cs-CZ" dirty="0"/>
          </a:p>
          <a:p>
            <a:r>
              <a:rPr lang="cs-CZ" altLang="cs-CZ" b="1" dirty="0"/>
              <a:t>redukce obsahu soli</a:t>
            </a:r>
            <a:r>
              <a:rPr lang="cs-CZ" altLang="cs-CZ" dirty="0"/>
              <a:t>, protože…</a:t>
            </a:r>
          </a:p>
          <a:p>
            <a:pPr lvl="1"/>
            <a:r>
              <a:rPr lang="cs-CZ" altLang="cs-CZ" dirty="0"/>
              <a:t>hypertenze (</a:t>
            </a:r>
            <a:r>
              <a:rPr lang="cs-CZ" altLang="cs-CZ" dirty="0" err="1"/>
              <a:t>cave</a:t>
            </a:r>
            <a:r>
              <a:rPr lang="cs-CZ" altLang="cs-CZ" dirty="0"/>
              <a:t> – non-</a:t>
            </a:r>
            <a:r>
              <a:rPr lang="cs-CZ" altLang="cs-CZ" dirty="0" err="1"/>
              <a:t>respondeři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osteoporóza</a:t>
            </a:r>
          </a:p>
          <a:p>
            <a:pPr lvl="1"/>
            <a:r>
              <a:rPr lang="cs-CZ" altLang="cs-CZ" dirty="0"/>
              <a:t>karcinom žaludku</a:t>
            </a:r>
          </a:p>
          <a:p>
            <a:pPr lvl="1"/>
            <a:r>
              <a:rPr lang="cs-CZ" altLang="cs-CZ" dirty="0"/>
              <a:t>obezita</a:t>
            </a:r>
            <a:endParaRPr lang="en-GB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Sůl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55067" y="5334154"/>
            <a:ext cx="3600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Z jakého důvodu?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0493" y="6421078"/>
            <a:ext cx="2177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44546A">
                    <a:lumMod val="50000"/>
                  </a:srgbClr>
                </a:solidFill>
                <a:latin typeface="Segoe UI" panose="020B0502040204020203" pitchFamily="34" charset="0"/>
              </a:rPr>
              <a:t>Výživa v prevenci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54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Mezinárodní rozdíly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– 6-piece </a:t>
            </a:r>
            <a:r>
              <a:rPr lang="cs-CZ" b="1" dirty="0" err="1"/>
              <a:t>Chicken</a:t>
            </a:r>
            <a:r>
              <a:rPr lang="cs-CZ" b="1" dirty="0"/>
              <a:t> </a:t>
            </a:r>
            <a:r>
              <a:rPr lang="cs-CZ" b="1" dirty="0" err="1"/>
              <a:t>Nuggets</a:t>
            </a:r>
            <a:r>
              <a:rPr lang="cs-CZ" b="1" dirty="0"/>
              <a:t>                         </a:t>
            </a:r>
          </a:p>
          <a:p>
            <a:pPr marL="468000"/>
            <a:r>
              <a:rPr lang="cs-CZ" dirty="0"/>
              <a:t>600 mg sodíku</a:t>
            </a:r>
          </a:p>
          <a:p>
            <a:pPr marL="468000"/>
            <a:r>
              <a:rPr lang="cs-CZ" dirty="0"/>
              <a:t>(280 kcal)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Velká Británie </a:t>
            </a:r>
            <a:r>
              <a:rPr lang="cs-CZ" b="1" dirty="0"/>
              <a:t>–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6-piece </a:t>
            </a:r>
            <a:r>
              <a:rPr lang="cs-CZ" b="1" dirty="0" err="1"/>
              <a:t>Chicken</a:t>
            </a:r>
            <a:r>
              <a:rPr lang="cs-CZ" b="1" dirty="0"/>
              <a:t> </a:t>
            </a:r>
            <a:r>
              <a:rPr lang="cs-CZ" b="1" dirty="0" err="1"/>
              <a:t>Nuggets</a:t>
            </a:r>
            <a:endParaRPr lang="cs-CZ" b="1" dirty="0"/>
          </a:p>
          <a:p>
            <a:pPr marL="468000"/>
            <a:r>
              <a:rPr lang="cs-CZ" dirty="0"/>
              <a:t>280 mg sodíku</a:t>
            </a:r>
          </a:p>
          <a:p>
            <a:pPr marL="468000"/>
            <a:r>
              <a:rPr lang="cs-CZ" dirty="0"/>
              <a:t>(260 kcal)</a:t>
            </a:r>
          </a:p>
          <a:p>
            <a:pPr marL="0" indent="0" algn="r">
              <a:spcBef>
                <a:spcPts val="3000"/>
              </a:spcBef>
              <a:buNone/>
            </a:pP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= o 320 mg méně sodíku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Sůl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0493" y="6421078"/>
            <a:ext cx="2177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44546A">
                    <a:lumMod val="50000"/>
                  </a:srgbClr>
                </a:solidFill>
                <a:latin typeface="Segoe UI" panose="020B0502040204020203" pitchFamily="34" charset="0"/>
              </a:rPr>
              <a:t>Výživa v prevenci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3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Jak snížit přívod soli?</a:t>
            </a:r>
            <a:endParaRPr lang="en-CA" altLang="cs-CZ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62890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altLang="cs-CZ" dirty="0"/>
              <a:t>omezit konzumaci </a:t>
            </a:r>
            <a:r>
              <a:rPr lang="cs-CZ" altLang="cs-CZ" b="1" dirty="0"/>
              <a:t>zpracovaného masa a uzenin</a:t>
            </a:r>
            <a:endParaRPr lang="en-CA" altLang="cs-CZ" dirty="0"/>
          </a:p>
          <a:p>
            <a:pPr>
              <a:spcBef>
                <a:spcPts val="600"/>
              </a:spcBef>
            </a:pPr>
            <a:r>
              <a:rPr lang="cs-CZ" altLang="cs-CZ" dirty="0"/>
              <a:t>vybírat </a:t>
            </a:r>
            <a:r>
              <a:rPr lang="cs-CZ" altLang="cs-CZ" b="1" dirty="0"/>
              <a:t>nesolené pečivo</a:t>
            </a:r>
            <a:r>
              <a:rPr lang="cs-CZ" altLang="cs-CZ" dirty="0"/>
              <a:t> (tzn. bez zrníček soli)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vyvarovat se </a:t>
            </a:r>
            <a:r>
              <a:rPr lang="cs-CZ" altLang="cs-CZ" b="1" dirty="0"/>
              <a:t>slaných variant </a:t>
            </a:r>
            <a:r>
              <a:rPr lang="cs-CZ" altLang="cs-CZ" dirty="0"/>
              <a:t>potravin – máslo, margarín, arašídová pomazánka aj.</a:t>
            </a:r>
          </a:p>
          <a:p>
            <a:pPr>
              <a:spcBef>
                <a:spcPts val="600"/>
              </a:spcBef>
            </a:pPr>
            <a:r>
              <a:rPr lang="cs-CZ" altLang="cs-CZ" b="1" dirty="0"/>
              <a:t>doma připravené </a:t>
            </a:r>
            <a:r>
              <a:rPr lang="cs-CZ" altLang="cs-CZ" dirty="0"/>
              <a:t>svačinky místo balených</a:t>
            </a:r>
            <a:endParaRPr lang="en-CA" altLang="cs-CZ" dirty="0"/>
          </a:p>
          <a:p>
            <a:pPr>
              <a:spcBef>
                <a:spcPts val="600"/>
              </a:spcBef>
            </a:pPr>
            <a:r>
              <a:rPr lang="cs-CZ" altLang="cs-CZ" b="1" dirty="0"/>
              <a:t>promývat</a:t>
            </a:r>
            <a:r>
              <a:rPr lang="cs-CZ" altLang="cs-CZ" dirty="0"/>
              <a:t> sterilované produkty (zelenina, luštěniny aj.)</a:t>
            </a:r>
            <a:endParaRPr lang="en-CA" altLang="cs-CZ" dirty="0"/>
          </a:p>
          <a:p>
            <a:pPr>
              <a:spcBef>
                <a:spcPts val="600"/>
              </a:spcBef>
            </a:pPr>
            <a:r>
              <a:rPr lang="cs-CZ" altLang="cs-CZ" dirty="0"/>
              <a:t>dochucovat </a:t>
            </a:r>
            <a:r>
              <a:rPr lang="cs-CZ" altLang="cs-CZ" b="1" dirty="0"/>
              <a:t>jiným kořením </a:t>
            </a:r>
            <a:r>
              <a:rPr lang="cs-CZ" altLang="cs-CZ" dirty="0"/>
              <a:t>než solí nebo kořenicími směsmi</a:t>
            </a:r>
          </a:p>
          <a:p>
            <a:pPr>
              <a:spcBef>
                <a:spcPts val="600"/>
              </a:spcBef>
            </a:pPr>
            <a:endParaRPr lang="cs-CZ" altLang="cs-CZ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cs-CZ" altLang="cs-CZ" sz="3200" b="1" dirty="0"/>
              <a:t>Snížení přívodu soli = už nikdy dobré jídlo?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Sůl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0493" y="6421078"/>
            <a:ext cx="2177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44546A">
                    <a:lumMod val="50000"/>
                  </a:srgbClr>
                </a:solidFill>
                <a:latin typeface="Segoe UI" panose="020B0502040204020203" pitchFamily="34" charset="0"/>
              </a:rPr>
              <a:t>Výživa v prevenci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31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Cholesterol </a:t>
            </a:r>
            <a:r>
              <a:rPr lang="cs-CZ" dirty="0"/>
              <a:t>ve stravě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potraviny živočišného původu</a:t>
            </a:r>
            <a:endParaRPr lang="en-US" altLang="cs-CZ" dirty="0"/>
          </a:p>
          <a:p>
            <a:r>
              <a:rPr lang="cs-CZ" altLang="cs-CZ" b="1" dirty="0"/>
              <a:t>bohaté zdroje cholesterolu</a:t>
            </a:r>
            <a:r>
              <a:rPr lang="en-US" altLang="cs-CZ" b="1" dirty="0"/>
              <a:t>:</a:t>
            </a:r>
          </a:p>
          <a:p>
            <a:pPr lvl="1" eaLnBrk="1" hangingPunct="1"/>
            <a:r>
              <a:rPr lang="cs-CZ" altLang="cs-CZ" sz="2800" dirty="0"/>
              <a:t>vaječný žloutek</a:t>
            </a:r>
            <a:endParaRPr lang="en-US" altLang="cs-CZ" sz="2800" dirty="0"/>
          </a:p>
          <a:p>
            <a:pPr lvl="1" eaLnBrk="1" hangingPunct="1"/>
            <a:r>
              <a:rPr lang="cs-CZ" altLang="cs-CZ" sz="2800" dirty="0"/>
              <a:t>mozek, játra, vnitřnosti obecně</a:t>
            </a:r>
            <a:endParaRPr lang="en-US" altLang="cs-CZ" sz="2800" dirty="0"/>
          </a:p>
          <a:p>
            <a:pPr lvl="1" eaLnBrk="1" hangingPunct="1"/>
            <a:r>
              <a:rPr lang="cs-CZ" altLang="cs-CZ" sz="2800" dirty="0"/>
              <a:t>mořské plody</a:t>
            </a:r>
          </a:p>
          <a:p>
            <a:pPr lvl="1" eaLnBrk="1" hangingPunct="1"/>
            <a:endParaRPr lang="cs-CZ" altLang="cs-CZ" sz="2800" dirty="0"/>
          </a:p>
          <a:p>
            <a:r>
              <a:rPr lang="cs-CZ" altLang="cs-CZ" sz="3200" b="1" dirty="0"/>
              <a:t>LDL vs. HDL cholesterol</a:t>
            </a:r>
            <a:endParaRPr lang="en-US" altLang="cs-CZ" sz="32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75" y="3213100"/>
            <a:ext cx="3399937" cy="2711450"/>
          </a:xfrm>
          <a:prstGeom prst="rect">
            <a:avLst/>
          </a:prstGeom>
        </p:spPr>
      </p:pic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200" b="1" dirty="0"/>
              <a:t>U většiny lidí nezáleží na přívodu cholesterolu stravou, ale spíše na </a:t>
            </a:r>
            <a:r>
              <a:rPr lang="cs-CZ" altLang="cs-CZ" sz="3200" b="1" dirty="0">
                <a:solidFill>
                  <a:schemeClr val="accent4">
                    <a:lumMod val="75000"/>
                  </a:schemeClr>
                </a:solidFill>
              </a:rPr>
              <a:t>množství</a:t>
            </a:r>
            <a:r>
              <a:rPr lang="cs-CZ" altLang="cs-CZ" sz="3200" b="1" dirty="0"/>
              <a:t> a </a:t>
            </a:r>
            <a:r>
              <a:rPr lang="cs-CZ" altLang="cs-CZ" sz="3200" b="1" dirty="0">
                <a:solidFill>
                  <a:schemeClr val="accent4">
                    <a:lumMod val="75000"/>
                  </a:schemeClr>
                </a:solidFill>
              </a:rPr>
              <a:t>typu</a:t>
            </a:r>
            <a:r>
              <a:rPr lang="cs-CZ" altLang="cs-CZ" sz="3200" b="1" dirty="0"/>
              <a:t> mastných kyselin.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3200" b="1" dirty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200" dirty="0"/>
              <a:t>Přívod cholesterolu ze stravy neznamená</a:t>
            </a:r>
            <a:br>
              <a:rPr lang="cs-CZ" altLang="cs-CZ" sz="3200" dirty="0"/>
            </a:br>
            <a:r>
              <a:rPr lang="cs-CZ" altLang="cs-CZ" sz="3200" dirty="0"/>
              <a:t>jeho zvýšení v krvi díky regulaci tvorby</a:t>
            </a:r>
            <a:br>
              <a:rPr lang="cs-CZ" altLang="cs-CZ" sz="3200" dirty="0"/>
            </a:br>
            <a:r>
              <a:rPr lang="cs-CZ" altLang="cs-CZ" sz="3200" dirty="0"/>
              <a:t>cholesterolu v játrech.</a:t>
            </a:r>
            <a:endParaRPr lang="en-US" altLang="cs-CZ" sz="3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Vliv MK na hladinu cholesterolu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54512"/>
            <a:ext cx="10515600" cy="4692052"/>
          </a:xfrm>
        </p:spPr>
        <p:txBody>
          <a:bodyPr>
            <a:normAutofit/>
          </a:bodyPr>
          <a:lstStyle/>
          <a:p>
            <a:r>
              <a:rPr lang="cs-CZ" altLang="cs-CZ" b="1" dirty="0"/>
              <a:t>nasycené MK</a:t>
            </a:r>
          </a:p>
          <a:p>
            <a:pPr lvl="1"/>
            <a:r>
              <a:rPr lang="cs-CZ" altLang="cs-CZ" dirty="0"/>
              <a:t>zvýšení LDL a celkového – laurová, </a:t>
            </a:r>
            <a:r>
              <a:rPr lang="cs-CZ" altLang="cs-CZ" dirty="0" err="1"/>
              <a:t>myristová</a:t>
            </a:r>
            <a:r>
              <a:rPr lang="cs-CZ" altLang="cs-CZ" dirty="0"/>
              <a:t>, palmitová (stearová)</a:t>
            </a:r>
          </a:p>
          <a:p>
            <a:pPr lvl="1"/>
            <a:r>
              <a:rPr lang="cs-CZ" altLang="cs-CZ" dirty="0"/>
              <a:t>zvýšení HDL – laurová</a:t>
            </a:r>
          </a:p>
          <a:p>
            <a:r>
              <a:rPr lang="cs-CZ" altLang="cs-CZ" b="1" dirty="0" err="1"/>
              <a:t>mononenasycené</a:t>
            </a:r>
            <a:r>
              <a:rPr lang="cs-CZ" altLang="cs-CZ" b="1" dirty="0"/>
              <a:t> MK</a:t>
            </a:r>
          </a:p>
          <a:p>
            <a:pPr lvl="1"/>
            <a:r>
              <a:rPr lang="cs-CZ" altLang="cs-CZ" dirty="0"/>
              <a:t>snížení LDL a zvýšení HDL</a:t>
            </a:r>
          </a:p>
          <a:p>
            <a:r>
              <a:rPr lang="cs-CZ" altLang="cs-CZ" b="1" dirty="0"/>
              <a:t>polynenasycené MK</a:t>
            </a:r>
          </a:p>
          <a:p>
            <a:pPr lvl="1"/>
            <a:r>
              <a:rPr lang="cs-CZ" altLang="cs-CZ" dirty="0"/>
              <a:t>snížení LDL a celkového – </a:t>
            </a:r>
            <a:r>
              <a:rPr lang="cs-CZ" altLang="cs-CZ" i="1" dirty="0"/>
              <a:t>n-6 </a:t>
            </a:r>
            <a:r>
              <a:rPr lang="cs-CZ" altLang="cs-CZ" dirty="0"/>
              <a:t>PUFA, </a:t>
            </a:r>
            <a:r>
              <a:rPr lang="el-GR" altLang="cs-CZ" dirty="0"/>
              <a:t>α</a:t>
            </a:r>
            <a:r>
              <a:rPr lang="cs-CZ" altLang="cs-CZ" dirty="0"/>
              <a:t>-</a:t>
            </a:r>
            <a:r>
              <a:rPr lang="cs-CZ" altLang="cs-CZ" dirty="0" err="1"/>
              <a:t>linolenová</a:t>
            </a:r>
            <a:endParaRPr lang="cs-CZ" altLang="cs-CZ" dirty="0"/>
          </a:p>
          <a:p>
            <a:pPr lvl="1"/>
            <a:r>
              <a:rPr lang="cs-CZ" altLang="cs-CZ" dirty="0"/>
              <a:t>snížení TAG – EPA, DHA</a:t>
            </a:r>
          </a:p>
          <a:p>
            <a:pPr lvl="1"/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87091" y="14845"/>
            <a:ext cx="4017818" cy="68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lipoproteinový profil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nejlepšího lipoproteinového profilu je dosaženo nahrazením SFA a TFA směsí </a:t>
            </a:r>
            <a:r>
              <a:rPr lang="cs-CZ" b="1" dirty="0"/>
              <a:t>olejové </a:t>
            </a:r>
            <a:r>
              <a:rPr lang="cs-CZ" b="1" dirty="0" err="1"/>
              <a:t>kys</a:t>
            </a:r>
            <a:r>
              <a:rPr lang="cs-CZ" b="1" dirty="0"/>
              <a:t>., linoleové </a:t>
            </a:r>
            <a:r>
              <a:rPr lang="cs-CZ" b="1" dirty="0" err="1"/>
              <a:t>kys</a:t>
            </a:r>
            <a:r>
              <a:rPr lang="cs-CZ" b="1" dirty="0"/>
              <a:t>. a n-3 MK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10" name="obrázek 6">
            <a:extLst>
              <a:ext uri="{FF2B5EF4-FFF2-40B4-BE49-F238E27FC236}">
                <a16:creationId xmlns:a16="http://schemas.microsoft.com/office/drawing/2014/main" id="{9D45F2D6-FDB0-416F-8352-4749E919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309" y="2674155"/>
            <a:ext cx="3939381" cy="33274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4935" y="6421078"/>
            <a:ext cx="2192950" cy="365125"/>
          </a:xfrm>
        </p:spPr>
        <p:txBody>
          <a:bodyPr/>
          <a:lstStyle/>
          <a:p>
            <a:r>
              <a:rPr lang="cs-CZ" dirty="0" smtClean="0"/>
              <a:t>Výživa v prevenci</a:t>
            </a:r>
            <a:endParaRPr lang="cs-CZ" dirty="0"/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Tuky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1390</Words>
  <Application>Microsoft Office PowerPoint</Application>
  <PresentationFormat>Širokoúhlá obrazovka</PresentationFormat>
  <Paragraphs>329</Paragraphs>
  <Slides>44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4" baseType="lpstr">
      <vt:lpstr>Segoe UI Black</vt:lpstr>
      <vt:lpstr>Calibri Light</vt:lpstr>
      <vt:lpstr>Calibri</vt:lpstr>
      <vt:lpstr>MS PGothic</vt:lpstr>
      <vt:lpstr>Wingdings</vt:lpstr>
      <vt:lpstr>Arial</vt:lpstr>
      <vt:lpstr>Times New Roman</vt:lpstr>
      <vt:lpstr>Arial Unicode MS</vt:lpstr>
      <vt:lpstr>Segoe UI</vt:lpstr>
      <vt:lpstr>Motiv Office</vt:lpstr>
      <vt:lpstr>VÝŽIVA V PREVENCI      • správný výběr tuků • • šetrná tepelná úprava • sůl • </vt:lpstr>
      <vt:lpstr>Tuky</vt:lpstr>
      <vt:lpstr>Steroly</vt:lpstr>
      <vt:lpstr>Cholesterol</vt:lpstr>
      <vt:lpstr>Cholesterol ve stravě</vt:lpstr>
      <vt:lpstr>Důležité!</vt:lpstr>
      <vt:lpstr> Vliv MK na hladinu cholesterolu</vt:lpstr>
      <vt:lpstr>Prezentace aplikace PowerPoint</vt:lpstr>
      <vt:lpstr>Ideální lipoproteinový profil</vt:lpstr>
      <vt:lpstr>A jak ho dosáhnout?</vt:lpstr>
      <vt:lpstr>Transmastné kyseliny (TFA)</vt:lpstr>
      <vt:lpstr>Hydrogenace nenasycených MK</vt:lpstr>
      <vt:lpstr>Proč snižovat TFA?</vt:lpstr>
      <vt:lpstr>Prezentace aplikace PowerPoint</vt:lpstr>
      <vt:lpstr>Prezentace aplikace PowerPoint</vt:lpstr>
      <vt:lpstr>Fytosteroly</vt:lpstr>
      <vt:lpstr>Prezentace aplikace PowerPoint</vt:lpstr>
      <vt:lpstr>Beta-glukany</vt:lpstr>
      <vt:lpstr>Esenciální MK</vt:lpstr>
      <vt:lpstr>Ikosanoidy a KVO</vt:lpstr>
      <vt:lpstr>Prezentace aplikace PowerPoint</vt:lpstr>
      <vt:lpstr>Prezentace aplikace PowerPoint</vt:lpstr>
      <vt:lpstr>Mediterranean diet</vt:lpstr>
      <vt:lpstr>Prezentace aplikace PowerPoint</vt:lpstr>
      <vt:lpstr>Základní zásady MedD</vt:lpstr>
      <vt:lpstr>Tepelná úprava</vt:lpstr>
      <vt:lpstr>Rizika tepelné úpravy</vt:lpstr>
      <vt:lpstr>Rizika tepelné úpravy</vt:lpstr>
      <vt:lpstr>Bod zakouření</vt:lpstr>
      <vt:lpstr>Body zakouření</vt:lpstr>
      <vt:lpstr>Jaké tuky tedy volit?</vt:lpstr>
      <vt:lpstr>Akrylamid</vt:lpstr>
      <vt:lpstr>Akrylamid</vt:lpstr>
      <vt:lpstr>Jak snížit zátěž akrylamidem?</vt:lpstr>
      <vt:lpstr>Oxysteroly</vt:lpstr>
      <vt:lpstr>Uzení, grilování, smažení, opékání</vt:lpstr>
      <vt:lpstr>Prezentace aplikace PowerPoint</vt:lpstr>
      <vt:lpstr>Sůl</vt:lpstr>
      <vt:lpstr>Sůl vs. sodík</vt:lpstr>
      <vt:lpstr>Doporučený přívod soli</vt:lpstr>
      <vt:lpstr>Kde najdeme sodík?</vt:lpstr>
      <vt:lpstr>Kde najdeme sodík?</vt:lpstr>
      <vt:lpstr>Mezinárodní rozdíly</vt:lpstr>
      <vt:lpstr>Jak snížit přívod soli?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DĚTÍ    • podpora kojení • výživa kojenců a batolat •  • růstové grafy • sociální pediatrie •</dc:title>
  <dc:creator>Martin Krobot</dc:creator>
  <cp:lastModifiedBy>Martin Krobot</cp:lastModifiedBy>
  <cp:revision>85</cp:revision>
  <cp:lastPrinted>2018-10-24T07:23:06Z</cp:lastPrinted>
  <dcterms:modified xsi:type="dcterms:W3CDTF">2018-10-25T07:42:28Z</dcterms:modified>
</cp:coreProperties>
</file>