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</p:sldMasterIdLst>
  <p:notesMasterIdLst>
    <p:notesMasterId r:id="rId59"/>
  </p:notesMasterIdLst>
  <p:sldIdLst>
    <p:sldId id="256" r:id="rId2"/>
    <p:sldId id="331" r:id="rId3"/>
    <p:sldId id="257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309" r:id="rId12"/>
    <p:sldId id="259" r:id="rId13"/>
    <p:sldId id="261" r:id="rId14"/>
    <p:sldId id="329" r:id="rId15"/>
    <p:sldId id="311" r:id="rId16"/>
    <p:sldId id="262" r:id="rId17"/>
    <p:sldId id="314" r:id="rId18"/>
    <p:sldId id="263" r:id="rId19"/>
    <p:sldId id="316" r:id="rId20"/>
    <p:sldId id="328" r:id="rId21"/>
    <p:sldId id="310" r:id="rId22"/>
    <p:sldId id="264" r:id="rId23"/>
    <p:sldId id="265" r:id="rId24"/>
    <p:sldId id="266" r:id="rId25"/>
    <p:sldId id="287" r:id="rId26"/>
    <p:sldId id="315" r:id="rId27"/>
    <p:sldId id="267" r:id="rId28"/>
    <p:sldId id="276" r:id="rId29"/>
    <p:sldId id="277" r:id="rId30"/>
    <p:sldId id="288" r:id="rId31"/>
    <p:sldId id="278" r:id="rId32"/>
    <p:sldId id="280" r:id="rId33"/>
    <p:sldId id="282" r:id="rId34"/>
    <p:sldId id="294" r:id="rId35"/>
    <p:sldId id="283" r:id="rId36"/>
    <p:sldId id="289" r:id="rId37"/>
    <p:sldId id="321" r:id="rId38"/>
    <p:sldId id="318" r:id="rId39"/>
    <p:sldId id="286" r:id="rId40"/>
    <p:sldId id="291" r:id="rId41"/>
    <p:sldId id="296" r:id="rId42"/>
    <p:sldId id="297" r:id="rId43"/>
    <p:sldId id="299" r:id="rId44"/>
    <p:sldId id="301" r:id="rId45"/>
    <p:sldId id="317" r:id="rId46"/>
    <p:sldId id="303" r:id="rId47"/>
    <p:sldId id="306" r:id="rId48"/>
    <p:sldId id="320" r:id="rId49"/>
    <p:sldId id="293" r:id="rId50"/>
    <p:sldId id="322" r:id="rId51"/>
    <p:sldId id="323" r:id="rId52"/>
    <p:sldId id="332" r:id="rId53"/>
    <p:sldId id="325" r:id="rId54"/>
    <p:sldId id="326" r:id="rId55"/>
    <p:sldId id="327" r:id="rId56"/>
    <p:sldId id="324" r:id="rId57"/>
    <p:sldId id="269" r:id="rId5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22" d="100"/>
          <a:sy n="122" d="100"/>
        </p:scale>
        <p:origin x="90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F0625-F386-44AB-84B7-856011B3A6ED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8FDF1-A368-4274-B277-184933979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97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8FDF1-A368-4274-B277-1849339796F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26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17B3-EBE2-464B-9341-F9CDF3571722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15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EF33-428F-46DE-961A-417E06F38902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0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DB7-264A-4ED0-AA04-BAD2921FC54B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31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2C8-EEA6-412C-91D4-7C5FF9A80BCC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696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59AE-6877-4698-873F-DD6B8593A5F3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0251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9178-75B8-4A49-800C-1B1DFA31323C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871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6D75-858C-4D06-8950-1FB165372913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99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DF8C-0C7B-4091-A014-A69D036A7849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62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99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BBE8-EDF6-4E7D-8E67-77E2CCF78F23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16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391F-0A4B-4CC3-BDFA-DFBCD9EB0A73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07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D55-C527-4E8E-A95D-485C645770B6}" type="datetime1">
              <a:rPr lang="cs-CZ" smtClean="0"/>
              <a:t>6.3.2018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9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C467-7739-4D4B-B670-AFB300EA9FE5}" type="datetime1">
              <a:rPr lang="cs-CZ" smtClean="0"/>
              <a:t>6.3.2018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2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A0D5-0C56-482E-A568-F9ACA29AFCFE}" type="datetime1">
              <a:rPr lang="cs-CZ" smtClean="0"/>
              <a:t>6.3.2018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53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68D8-851D-4917-9391-DBC48D2F9E9F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7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BA1E-2ED5-46B5-83BD-2323B7FF050E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1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9FE36-1622-45C2-938D-C0D1B0A3CB7A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73096D-BD3A-4B1B-A1E9-BAF6DAF6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34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maci-pece.info/metodika-vykazovani-domaci-pece" TargetMode="External"/><Relationship Id="rId2" Type="http://schemas.openxmlformats.org/officeDocument/2006/relationships/hyperlink" Target="http://www.domaci-pece.eu/obsahy-vykon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skripta.e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7308" y="1729946"/>
            <a:ext cx="8466695" cy="2320890"/>
          </a:xfrm>
        </p:spPr>
        <p:txBody>
          <a:bodyPr/>
          <a:lstStyle/>
          <a:p>
            <a:r>
              <a:rPr lang="cs-CZ" b="1" dirty="0" smtClean="0"/>
              <a:t>Domácí péče</a:t>
            </a:r>
            <a:br>
              <a:rPr lang="cs-CZ" b="1" dirty="0" smtClean="0"/>
            </a:br>
            <a:r>
              <a:rPr lang="cs-CZ" sz="3600" b="1" dirty="0" smtClean="0"/>
              <a:t>formy, indikace, typy </a:t>
            </a:r>
            <a:r>
              <a:rPr lang="cs-CZ" sz="3600" b="1" smtClean="0"/>
              <a:t>ošetřovatelských návštěv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Dana Soldánová</a:t>
            </a:r>
          </a:p>
          <a:p>
            <a:r>
              <a:rPr lang="cs-CZ" dirty="0" smtClean="0"/>
              <a:t>Katedra ošetřovatelství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2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Formy domácí péče  - </a:t>
            </a:r>
            <a:r>
              <a:rPr lang="cs-CZ" sz="3200" b="1" u="sng" dirty="0"/>
              <a:t>hospicová</a:t>
            </a:r>
            <a:r>
              <a:rPr lang="cs-CZ" sz="3200" b="1" dirty="0"/>
              <a:t> domácí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673984" cy="3880772"/>
          </a:xfrm>
        </p:spPr>
        <p:txBody>
          <a:bodyPr/>
          <a:lstStyle/>
          <a:p>
            <a:r>
              <a:rPr lang="pt-BR" sz="2400" dirty="0" smtClean="0"/>
              <a:t>v </a:t>
            </a:r>
            <a:r>
              <a:rPr lang="pt-BR" sz="2400" dirty="0"/>
              <a:t>preterminálním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pt-BR" sz="2400" dirty="0" smtClean="0"/>
              <a:t>a </a:t>
            </a:r>
            <a:r>
              <a:rPr lang="pt-BR" sz="2400" dirty="0"/>
              <a:t>terminálním stádiu </a:t>
            </a:r>
            <a:r>
              <a:rPr lang="cs-CZ" sz="2400" dirty="0" smtClean="0"/>
              <a:t>ž</a:t>
            </a:r>
            <a:r>
              <a:rPr lang="pt-BR" sz="2400" dirty="0" smtClean="0"/>
              <a:t>ivota</a:t>
            </a:r>
            <a:endParaRPr lang="cs-CZ" sz="2400" dirty="0" smtClean="0"/>
          </a:p>
          <a:p>
            <a:r>
              <a:rPr lang="cs-CZ" sz="2400" dirty="0" smtClean="0"/>
              <a:t>dožití do 6 měsíců</a:t>
            </a:r>
          </a:p>
          <a:p>
            <a:r>
              <a:rPr lang="pt-BR" sz="2400" dirty="0"/>
              <a:t>tlumení symptomatologických příznaků </a:t>
            </a:r>
            <a:r>
              <a:rPr lang="pt-BR" sz="2400" dirty="0" smtClean="0"/>
              <a:t>(bolesti</a:t>
            </a:r>
            <a:r>
              <a:rPr lang="pt-BR" sz="2400" dirty="0"/>
              <a:t>) </a:t>
            </a:r>
            <a:endParaRPr lang="cs-CZ" sz="2400" dirty="0" smtClean="0"/>
          </a:p>
          <a:p>
            <a:r>
              <a:rPr lang="pt-BR" sz="2400" dirty="0" smtClean="0"/>
              <a:t>emocionální podpor</a:t>
            </a:r>
            <a:r>
              <a:rPr lang="cs-CZ" sz="2400" dirty="0" smtClean="0"/>
              <a:t>a klienta a jeho rodiny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49" y="2504209"/>
            <a:ext cx="3490627" cy="2454347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1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Formy domácí péče  - </a:t>
            </a:r>
            <a:r>
              <a:rPr lang="cs-CZ" sz="3200" b="1" u="sng" dirty="0"/>
              <a:t>hospicová</a:t>
            </a:r>
            <a:r>
              <a:rPr lang="cs-CZ" sz="3200" b="1" dirty="0"/>
              <a:t> domácí péče</a:t>
            </a:r>
            <a:endParaRPr lang="cs-CZ" sz="3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400" dirty="0" smtClean="0"/>
              <a:t>hospicovou domácí péči nabízí jen někteří poskytovatelé</a:t>
            </a:r>
          </a:p>
          <a:p>
            <a:r>
              <a:rPr lang="cs-CZ" sz="2400" dirty="0" smtClean="0"/>
              <a:t>vyčleněné sestry – věnují se pouze umírajícím</a:t>
            </a:r>
          </a:p>
          <a:p>
            <a:r>
              <a:rPr lang="cs-CZ" sz="2400" dirty="0" smtClean="0"/>
              <a:t>délka návštěvy dle potřeb klienta a jeho rodiny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51" y="2743200"/>
            <a:ext cx="3396049" cy="2490436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391F-0A4B-4CC3-BDFA-DFBCD9EB0A73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4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Indikace domácí péče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610590"/>
            <a:ext cx="4184035" cy="4925291"/>
          </a:xfrm>
        </p:spPr>
        <p:txBody>
          <a:bodyPr>
            <a:noAutofit/>
          </a:bodyPr>
          <a:lstStyle/>
          <a:p>
            <a:r>
              <a:rPr lang="cs-CZ" sz="2400" dirty="0" smtClean="0"/>
              <a:t>nárok </a:t>
            </a:r>
            <a:r>
              <a:rPr lang="cs-CZ" sz="2400" dirty="0"/>
              <a:t>na </a:t>
            </a:r>
            <a:r>
              <a:rPr lang="cs-CZ" sz="2400" dirty="0" smtClean="0"/>
              <a:t>domácí péči </a:t>
            </a:r>
            <a:r>
              <a:rPr lang="cs-CZ" sz="2400" dirty="0"/>
              <a:t>má </a:t>
            </a:r>
            <a:r>
              <a:rPr lang="cs-CZ" sz="2400" dirty="0" smtClean="0"/>
              <a:t>každý </a:t>
            </a:r>
            <a:r>
              <a:rPr lang="cs-CZ" sz="2400" dirty="0"/>
              <a:t>občan </a:t>
            </a:r>
            <a:r>
              <a:rPr lang="cs-CZ" sz="2400" dirty="0" smtClean="0"/>
              <a:t>ČR bez </a:t>
            </a:r>
            <a:r>
              <a:rPr lang="cs-CZ" sz="2400" dirty="0"/>
              <a:t>ohledu na věk, pohlaví, rasu, </a:t>
            </a:r>
            <a:r>
              <a:rPr lang="cs-CZ" sz="2400" dirty="0" smtClean="0"/>
              <a:t>náboženství </a:t>
            </a:r>
            <a:r>
              <a:rPr lang="cs-CZ" sz="2400" dirty="0"/>
              <a:t>nebo politickou </a:t>
            </a:r>
            <a:r>
              <a:rPr lang="cs-CZ" sz="2400" dirty="0" smtClean="0"/>
              <a:t>orientaci</a:t>
            </a:r>
          </a:p>
          <a:p>
            <a:endParaRPr lang="cs-CZ" sz="2400" dirty="0" smtClean="0"/>
          </a:p>
          <a:p>
            <a:r>
              <a:rPr lang="cs-CZ" sz="2400" dirty="0" smtClean="0"/>
              <a:t>určující je zdravotní stav </a:t>
            </a:r>
            <a:r>
              <a:rPr lang="cs-CZ" sz="2400" dirty="0"/>
              <a:t>a </a:t>
            </a:r>
            <a:r>
              <a:rPr lang="cs-CZ" sz="2400" dirty="0" smtClean="0"/>
              <a:t>stav sociálního </a:t>
            </a:r>
            <a:r>
              <a:rPr lang="cs-CZ" sz="2400" dirty="0" smtClean="0"/>
              <a:t>prostředí</a:t>
            </a:r>
          </a:p>
          <a:p>
            <a:endParaRPr lang="cs-CZ" sz="2400" dirty="0" smtClean="0"/>
          </a:p>
          <a:p>
            <a:r>
              <a:rPr lang="cs-CZ" sz="2400" dirty="0" smtClean="0"/>
              <a:t>o potřebnosti péče rozhoduje lékař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12</a:t>
            </a:fld>
            <a:endParaRPr lang="cs-CZ"/>
          </a:p>
        </p:txBody>
      </p:sp>
      <p:pic>
        <p:nvPicPr>
          <p:cNvPr id="8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16" y="1930400"/>
            <a:ext cx="4184650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Indikace domácí péče</a:t>
            </a:r>
            <a:endParaRPr lang="cs-CZ" sz="3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677334" y="1787236"/>
            <a:ext cx="4184035" cy="425412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podmínkou </a:t>
            </a:r>
            <a:br>
              <a:rPr lang="cs-CZ" sz="2400" dirty="0" smtClean="0"/>
            </a:br>
            <a:r>
              <a:rPr lang="cs-CZ" sz="2400" dirty="0" smtClean="0"/>
              <a:t>je stabilizovaný zdravotní stav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indikováni jsou nemocní </a:t>
            </a:r>
            <a:r>
              <a:rPr lang="cs-CZ" sz="2400" dirty="0"/>
              <a:t>plně nebo </a:t>
            </a:r>
            <a:r>
              <a:rPr lang="cs-CZ" sz="2400" dirty="0" smtClean="0"/>
              <a:t>částečně závislí na </a:t>
            </a:r>
            <a:r>
              <a:rPr lang="cs-CZ" sz="2400" dirty="0"/>
              <a:t>pomoci druhé </a:t>
            </a:r>
            <a:r>
              <a:rPr lang="cs-CZ" sz="2400" dirty="0" smtClean="0"/>
              <a:t>osoby</a:t>
            </a:r>
            <a:endParaRPr lang="cs-CZ" sz="24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391F-0A4B-4CC3-BDFA-DFBCD9EB0A73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13</a:t>
            </a:fld>
            <a:endParaRPr lang="cs-CZ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49" y="1930400"/>
            <a:ext cx="3806153" cy="2854614"/>
          </a:xfrm>
        </p:spPr>
      </p:pic>
    </p:spTree>
    <p:extLst>
      <p:ext uri="{BB962C8B-B14F-4D97-AF65-F5344CB8AC3E}">
        <p14:creationId xmlns:p14="http://schemas.microsoft.com/office/powerpoint/2010/main" val="12502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Indikace domácí péče</a:t>
            </a:r>
            <a:endParaRPr lang="cs-CZ" sz="3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dle </a:t>
            </a:r>
            <a:r>
              <a:rPr lang="cs-CZ" sz="2400" dirty="0"/>
              <a:t>vyhlášky </a:t>
            </a:r>
            <a:r>
              <a:rPr lang="cs-CZ" sz="2400" dirty="0" smtClean="0"/>
              <a:t>MZ ČR </a:t>
            </a:r>
            <a:br>
              <a:rPr lang="cs-CZ" sz="2400" dirty="0" smtClean="0"/>
            </a:br>
            <a:r>
              <a:rPr lang="cs-CZ" sz="2400" dirty="0" smtClean="0"/>
              <a:t>č. 55/2000 </a:t>
            </a:r>
            <a:r>
              <a:rPr lang="cs-CZ" sz="2400" dirty="0"/>
              <a:t>je domácí péče formálně evidována jako odbornost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925 </a:t>
            </a:r>
            <a:r>
              <a:rPr lang="cs-CZ" sz="2400" dirty="0"/>
              <a:t>– domácí zdravotní </a:t>
            </a:r>
            <a:r>
              <a:rPr lang="cs-CZ" sz="2400" dirty="0" smtClean="0"/>
              <a:t>péče</a:t>
            </a:r>
            <a:endParaRPr lang="cs-CZ" sz="2400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61" y="1270484"/>
            <a:ext cx="3113056" cy="4771541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391F-0A4B-4CC3-BDFA-DFBCD9EB0A73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23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Indikace domácí péče</a:t>
            </a:r>
            <a:endParaRPr lang="cs-CZ" sz="3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677334" y="1639330"/>
            <a:ext cx="8596668" cy="4670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d</a:t>
            </a:r>
            <a:r>
              <a:rPr lang="cs-CZ" sz="2400" dirty="0" smtClean="0"/>
              <a:t>le vyhlášky </a:t>
            </a:r>
            <a:r>
              <a:rPr lang="cs-CZ" sz="2400" dirty="0"/>
              <a:t>493/2008 Sb. může DP </a:t>
            </a:r>
            <a:r>
              <a:rPr lang="cs-CZ" sz="2400" dirty="0" smtClean="0"/>
              <a:t>indikovat </a:t>
            </a:r>
            <a:r>
              <a:rPr lang="cs-CZ" sz="2400" dirty="0"/>
              <a:t>pouze: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u="sng" dirty="0"/>
              <a:t>praktický lékař </a:t>
            </a:r>
            <a:r>
              <a:rPr lang="cs-CZ" sz="2400" dirty="0"/>
              <a:t>(platnost </a:t>
            </a:r>
            <a:r>
              <a:rPr lang="cs-CZ" sz="2400" dirty="0" smtClean="0"/>
              <a:t>indikace max</a:t>
            </a:r>
            <a:r>
              <a:rPr lang="cs-CZ" sz="2400" dirty="0"/>
              <a:t>. 3 měsíce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u="sng" dirty="0" smtClean="0"/>
              <a:t>ošetřující </a:t>
            </a:r>
            <a:r>
              <a:rPr lang="cs-CZ" sz="2400" u="sng" dirty="0"/>
              <a:t>lékař lůžkového zařízení po ukončení hospitalizace </a:t>
            </a:r>
            <a:r>
              <a:rPr lang="cs-CZ" sz="2400" dirty="0" smtClean="0"/>
              <a:t>(</a:t>
            </a:r>
            <a:r>
              <a:rPr lang="cs-CZ" sz="2400" dirty="0"/>
              <a:t>platnost </a:t>
            </a:r>
            <a:r>
              <a:rPr lang="cs-CZ" sz="2400" dirty="0" smtClean="0"/>
              <a:t>indikace 14 </a:t>
            </a:r>
            <a:r>
              <a:rPr lang="cs-CZ" sz="2400" dirty="0"/>
              <a:t>dní</a:t>
            </a:r>
            <a:r>
              <a:rPr lang="cs-CZ" sz="2400" dirty="0" smtClean="0"/>
              <a:t>)</a:t>
            </a:r>
            <a:endParaRPr lang="cs-CZ" sz="2400" dirty="0"/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pokud DP </a:t>
            </a:r>
            <a:r>
              <a:rPr lang="cs-CZ" sz="2400" dirty="0"/>
              <a:t>požaduje např. ambulantní </a:t>
            </a:r>
            <a:r>
              <a:rPr lang="cs-CZ" sz="2400" dirty="0" smtClean="0"/>
              <a:t>specialista, musí </a:t>
            </a:r>
            <a:r>
              <a:rPr lang="cs-CZ" sz="2400" dirty="0"/>
              <a:t>požádat praktického lékaře, aby domácí péči </a:t>
            </a:r>
            <a:r>
              <a:rPr lang="cs-CZ" sz="2400" dirty="0" smtClean="0"/>
              <a:t>indikoval</a:t>
            </a:r>
          </a:p>
          <a:p>
            <a:pPr marL="0" indent="0">
              <a:buNone/>
            </a:pP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391F-0A4B-4CC3-BDFA-DFBCD9EB0A73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3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Indikace domácí péče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548245"/>
            <a:ext cx="4184035" cy="4858242"/>
          </a:xfrm>
        </p:spPr>
        <p:txBody>
          <a:bodyPr>
            <a:no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o rozsahu </a:t>
            </a:r>
            <a:r>
              <a:rPr lang="cs-CZ" sz="2400" dirty="0"/>
              <a:t>a frekvenci návštěv </a:t>
            </a:r>
            <a:r>
              <a:rPr lang="cs-CZ" sz="2400" dirty="0" smtClean="0"/>
              <a:t>rozhoduje </a:t>
            </a:r>
            <a:r>
              <a:rPr lang="cs-CZ" sz="2400" dirty="0"/>
              <a:t>praktický nebo ošetřující lékař </a:t>
            </a:r>
            <a:r>
              <a:rPr lang="cs-CZ" sz="2400" dirty="0" smtClean="0"/>
              <a:t>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08" y="2198140"/>
            <a:ext cx="4184650" cy="2788023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Domácí péče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3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Indikace domácí péče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je </a:t>
            </a:r>
            <a:r>
              <a:rPr lang="cs-CZ" sz="2400" dirty="0"/>
              <a:t>možné ordinovat </a:t>
            </a:r>
            <a:r>
              <a:rPr lang="cs-CZ" sz="2400" u="sng" dirty="0"/>
              <a:t>i péči nehrazenou ze zdravotního pojištění </a:t>
            </a:r>
            <a:r>
              <a:rPr lang="cs-CZ" sz="2400" dirty="0"/>
              <a:t>(např. u cizích státních příslušníků bez zdravotního pojištění, péči mimo rozsah stanovený </a:t>
            </a:r>
            <a:r>
              <a:rPr lang="cs-CZ" sz="2400" dirty="0" smtClean="0"/>
              <a:t>předpisy), </a:t>
            </a:r>
            <a:r>
              <a:rPr lang="cs-CZ" sz="2400" u="sng" dirty="0"/>
              <a:t>pak péči hradí pacient </a:t>
            </a:r>
            <a:r>
              <a:rPr lang="cs-CZ" sz="2400" u="sng" dirty="0" smtClean="0"/>
              <a:t> </a:t>
            </a:r>
            <a:endParaRPr lang="cs-CZ" sz="2400" u="sng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8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Indikace domácí péče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lékař </a:t>
            </a:r>
            <a:r>
              <a:rPr lang="cs-CZ" sz="2400" dirty="0"/>
              <a:t>vystaví </a:t>
            </a:r>
            <a:r>
              <a:rPr lang="cs-CZ" sz="2400" dirty="0" smtClean="0"/>
              <a:t>poukaz </a:t>
            </a:r>
            <a:r>
              <a:rPr lang="cs-CZ" sz="2400" dirty="0"/>
              <a:t>na odbornost 925 – domácí zdravotní péče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uvádí zdravotní údaje, </a:t>
            </a:r>
            <a:r>
              <a:rPr lang="cs-CZ" sz="2400" u="sng" dirty="0" smtClean="0"/>
              <a:t>rozsah </a:t>
            </a:r>
            <a:r>
              <a:rPr lang="cs-CZ" sz="2400" u="sng" dirty="0"/>
              <a:t>péče pomocí časového kódu ošetřovací návštěvy a materiálových kódů </a:t>
            </a:r>
            <a:r>
              <a:rPr lang="cs-CZ" sz="2400" u="sng" dirty="0" smtClean="0"/>
              <a:t>výkonu, frekvenci návštěv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u="sng" dirty="0"/>
          </a:p>
          <a:p>
            <a:endParaRPr lang="cs-CZ" u="sng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18</a:t>
            </a:fld>
            <a:endParaRPr lang="cs-CZ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2" y="379854"/>
            <a:ext cx="4146203" cy="6327106"/>
          </a:xfrm>
        </p:spPr>
      </p:pic>
    </p:spTree>
    <p:extLst>
      <p:ext uri="{BB962C8B-B14F-4D97-AF65-F5344CB8AC3E}">
        <p14:creationId xmlns:p14="http://schemas.microsoft.com/office/powerpoint/2010/main" val="14241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391F-0A4B-4CC3-BDFA-DFBCD9EB0A73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19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1" y="100380"/>
            <a:ext cx="4402148" cy="6543008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2" y="83241"/>
            <a:ext cx="4643966" cy="6774759"/>
          </a:xfrm>
        </p:spPr>
      </p:pic>
    </p:spTree>
    <p:extLst>
      <p:ext uri="{BB962C8B-B14F-4D97-AF65-F5344CB8AC3E}">
        <p14:creationId xmlns:p14="http://schemas.microsoft.com/office/powerpoint/2010/main" val="4416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Domácí péče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 jedním z nejrychleji </a:t>
            </a:r>
            <a:b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rozvíjejících oborů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 zdravotnictví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51" y="2160588"/>
            <a:ext cx="5058763" cy="240893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83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Poukaz na vyšetření/ošetření DP</a:t>
            </a:r>
            <a:endParaRPr lang="cs-CZ" sz="32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originál poukazu v dokumentaci klienta v agentuře domácí péče</a:t>
            </a:r>
          </a:p>
          <a:p>
            <a:r>
              <a:rPr lang="cs-CZ" sz="2400" dirty="0" smtClean="0"/>
              <a:t>kopie poukazu u praktického lékaře</a:t>
            </a:r>
          </a:p>
          <a:p>
            <a:r>
              <a:rPr lang="cs-CZ" sz="2400" dirty="0" smtClean="0"/>
              <a:t>kódy výkonů jsou zdravotní pojišťovně vykazovány elektronicky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A0D5-0C56-482E-A568-F9ACA29AFCFE}" type="datetime1">
              <a:rPr lang="cs-CZ" smtClean="0"/>
              <a:t>6.3.2018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124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Indikace domácí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poukaz domácí zdravotní péče se </a:t>
            </a:r>
            <a:r>
              <a:rPr lang="cs-CZ" sz="2400" u="sng" dirty="0" smtClean="0"/>
              <a:t>musí vystavit nový</a:t>
            </a:r>
            <a:r>
              <a:rPr lang="cs-CZ" sz="2400" dirty="0" smtClean="0"/>
              <a:t>, pokud je </a:t>
            </a:r>
            <a:r>
              <a:rPr lang="cs-CZ" sz="2400" u="sng" dirty="0" smtClean="0"/>
              <a:t>třeba další odborný výkon, větší četnost návštěv</a:t>
            </a:r>
            <a:r>
              <a:rPr lang="cs-CZ" sz="2400" dirty="0" smtClean="0"/>
              <a:t>… tzn. na každou změnu výkonů, změnu frekvence návštěv je třeba nový poukaz</a:t>
            </a:r>
          </a:p>
          <a:p>
            <a:endParaRPr lang="cs-CZ" sz="2400" dirty="0" smtClean="0"/>
          </a:p>
          <a:p>
            <a:r>
              <a:rPr lang="cs-CZ" sz="2400" dirty="0" smtClean="0"/>
              <a:t>délka prvního poukazu maximálně 3 měsíce, </a:t>
            </a:r>
            <a:r>
              <a:rPr lang="cs-CZ" sz="2400" u="sng" dirty="0" smtClean="0"/>
              <a:t>poté poukaz obnovován, nejčastěji každý měsíc – dle spolupráce praktika a sestry domácí péče</a:t>
            </a:r>
            <a:endParaRPr lang="cs-CZ" sz="2400" u="sng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7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Indikace domácí péče</a:t>
            </a:r>
            <a:endParaRPr lang="cs-CZ" sz="3200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lékař může indikovat </a:t>
            </a:r>
            <a:r>
              <a:rPr lang="cs-CZ" sz="2400" dirty="0"/>
              <a:t>maximálně 3 hodiny </a:t>
            </a:r>
            <a:r>
              <a:rPr lang="cs-CZ" sz="2400" dirty="0" smtClean="0"/>
              <a:t>péče </a:t>
            </a:r>
            <a:r>
              <a:rPr lang="cs-CZ" sz="2400" dirty="0"/>
              <a:t>denně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 </a:t>
            </a:r>
            <a:r>
              <a:rPr lang="cs-CZ" sz="2400" dirty="0"/>
              <a:t>frekvencí 3 návštěv za </a:t>
            </a:r>
            <a:r>
              <a:rPr lang="cs-CZ" sz="2400" dirty="0" smtClean="0"/>
              <a:t>den</a:t>
            </a:r>
          </a:p>
          <a:p>
            <a:pPr marL="0" indent="0">
              <a:buNone/>
            </a:pPr>
            <a:r>
              <a:rPr lang="cs-CZ" sz="2400" dirty="0" smtClean="0"/>
              <a:t>  </a:t>
            </a:r>
          </a:p>
          <a:p>
            <a:r>
              <a:rPr lang="cs-CZ" sz="2400" dirty="0" smtClean="0"/>
              <a:t>odbornou </a:t>
            </a:r>
            <a:r>
              <a:rPr lang="cs-CZ" sz="2400" dirty="0"/>
              <a:t>péči </a:t>
            </a:r>
            <a:r>
              <a:rPr lang="cs-CZ" sz="2400" dirty="0" smtClean="0"/>
              <a:t>lze indikovat až </a:t>
            </a:r>
            <a:r>
              <a:rPr lang="cs-CZ" sz="2400" dirty="0"/>
              <a:t>na 5  hodin denně, </a:t>
            </a:r>
            <a:r>
              <a:rPr lang="cs-CZ" sz="2400" dirty="0" smtClean="0"/>
              <a:t>tento rozsah </a:t>
            </a:r>
            <a:r>
              <a:rPr lang="cs-CZ" sz="2400" dirty="0"/>
              <a:t>musí ale </a:t>
            </a:r>
            <a:r>
              <a:rPr lang="cs-CZ" sz="2400" u="sng" dirty="0"/>
              <a:t>schválit revizní lékař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9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Indikace domácí péče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</a:t>
            </a:r>
            <a:r>
              <a:rPr lang="cs-CZ" sz="2400" dirty="0" smtClean="0"/>
              <a:t>omácí </a:t>
            </a:r>
            <a:r>
              <a:rPr lang="cs-CZ" sz="2400" dirty="0"/>
              <a:t>péči není vhodné indikovat, pokud si to </a:t>
            </a:r>
            <a:r>
              <a:rPr lang="cs-CZ" sz="2400" u="sng" dirty="0"/>
              <a:t>sám klient nepřeje</a:t>
            </a:r>
            <a:r>
              <a:rPr lang="cs-CZ" sz="2400" dirty="0"/>
              <a:t> nebo jeho zdravotní stav není </a:t>
            </a:r>
            <a:r>
              <a:rPr lang="cs-CZ" sz="2400" dirty="0" smtClean="0"/>
              <a:t>stabilizovaný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27" y="2263415"/>
            <a:ext cx="4047548" cy="3035661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Indikace domácí péče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předpokladem dobrého </a:t>
            </a:r>
            <a:r>
              <a:rPr lang="cs-CZ" sz="2400" dirty="0"/>
              <a:t>fungování domácí </a:t>
            </a:r>
            <a:r>
              <a:rPr lang="cs-CZ" sz="2400" dirty="0" smtClean="0"/>
              <a:t>péče </a:t>
            </a:r>
            <a:br>
              <a:rPr lang="cs-CZ" sz="2400" dirty="0" smtClean="0"/>
            </a:br>
            <a:r>
              <a:rPr lang="cs-CZ" sz="2400" dirty="0" smtClean="0"/>
              <a:t>je aktivní přístup klienta </a:t>
            </a:r>
            <a:br>
              <a:rPr lang="cs-CZ" sz="2400" dirty="0" smtClean="0"/>
            </a:br>
            <a:r>
              <a:rPr lang="cs-CZ" sz="2400" dirty="0" smtClean="0"/>
              <a:t>a jeho rodiny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1198"/>
            <a:ext cx="4184650" cy="314021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8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Indikace domácí péče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/>
              <a:t>Rodina: </a:t>
            </a:r>
            <a:endParaRPr lang="cs-CZ" sz="2400" u="sng" dirty="0" smtClean="0"/>
          </a:p>
          <a:p>
            <a:pPr marL="0" indent="0">
              <a:buNone/>
            </a:pPr>
            <a:endParaRPr lang="cs-CZ" sz="2400" u="sng" dirty="0"/>
          </a:p>
          <a:p>
            <a:r>
              <a:rPr lang="cs-CZ" sz="2400" dirty="0"/>
              <a:t>musí mít dostatek informací, jak provádět péči</a:t>
            </a:r>
          </a:p>
          <a:p>
            <a:r>
              <a:rPr lang="cs-CZ" sz="2400" dirty="0" smtClean="0"/>
              <a:t>být schopna </a:t>
            </a:r>
            <a:r>
              <a:rPr lang="cs-CZ" sz="2400" dirty="0"/>
              <a:t>spolupráce s agenturou domácí </a:t>
            </a:r>
            <a:r>
              <a:rPr lang="cs-CZ" sz="2400" dirty="0" smtClean="0"/>
              <a:t>péče  </a:t>
            </a:r>
            <a:endParaRPr lang="cs-CZ" sz="2400" dirty="0"/>
          </a:p>
          <a:p>
            <a:r>
              <a:rPr lang="cs-CZ" sz="2400" dirty="0"/>
              <a:t>podávat informace o potřebách a změnách </a:t>
            </a:r>
            <a:r>
              <a:rPr lang="cs-CZ" sz="2400" dirty="0" smtClean="0"/>
              <a:t>stavu</a:t>
            </a:r>
            <a:endParaRPr lang="cs-CZ" sz="2400" dirty="0"/>
          </a:p>
          <a:p>
            <a:r>
              <a:rPr lang="cs-CZ" sz="2400" dirty="0"/>
              <a:t>spolupracovat na úpravě domácího </a:t>
            </a:r>
            <a:r>
              <a:rPr lang="cs-CZ" sz="2400" dirty="0" smtClean="0"/>
              <a:t>prostředí - bezpečnost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endParaRPr lang="cs-CZ" sz="24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391F-0A4B-4CC3-BDFA-DFBCD9EB0A73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Indikace domácí péče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39331"/>
            <a:ext cx="8596668" cy="4604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u="sng" dirty="0" smtClean="0"/>
              <a:t>DP je možné přerušit:</a:t>
            </a:r>
            <a:endParaRPr lang="cs-CZ" sz="2400" u="sng" dirty="0"/>
          </a:p>
          <a:p>
            <a:r>
              <a:rPr lang="cs-CZ" sz="2400" dirty="0"/>
              <a:t>na žádost praktického </a:t>
            </a:r>
            <a:r>
              <a:rPr lang="cs-CZ" sz="2400" dirty="0" smtClean="0"/>
              <a:t>lékaře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pokud klient </a:t>
            </a:r>
            <a:r>
              <a:rPr lang="cs-CZ" sz="2400" dirty="0"/>
              <a:t>domácí péči odmítá </a:t>
            </a:r>
            <a:r>
              <a:rPr lang="cs-CZ" sz="2400" dirty="0" smtClean="0"/>
              <a:t>nebo </a:t>
            </a:r>
            <a:r>
              <a:rPr lang="cs-CZ" sz="2400" dirty="0"/>
              <a:t>nespolupracuje</a:t>
            </a:r>
          </a:p>
          <a:p>
            <a:endParaRPr lang="cs-CZ" sz="2400" dirty="0" smtClean="0"/>
          </a:p>
          <a:p>
            <a:r>
              <a:rPr lang="cs-CZ" sz="2400" dirty="0" smtClean="0"/>
              <a:t>pokud klient </a:t>
            </a:r>
            <a:r>
              <a:rPr lang="cs-CZ" sz="2400" dirty="0"/>
              <a:t>či </a:t>
            </a:r>
            <a:r>
              <a:rPr lang="cs-CZ" sz="2400" dirty="0" smtClean="0"/>
              <a:t>prostředí, </a:t>
            </a:r>
            <a:r>
              <a:rPr lang="cs-CZ" sz="2400" dirty="0"/>
              <a:t>ve kterém se </a:t>
            </a:r>
            <a:r>
              <a:rPr lang="cs-CZ" sz="2400" dirty="0" smtClean="0"/>
              <a:t>nachází, </a:t>
            </a:r>
            <a:r>
              <a:rPr lang="cs-CZ" sz="2400" dirty="0"/>
              <a:t>ohrožuje </a:t>
            </a:r>
            <a:r>
              <a:rPr lang="cs-CZ" sz="2400" dirty="0" smtClean="0"/>
              <a:t>pracovníky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pokud </a:t>
            </a:r>
            <a:r>
              <a:rPr lang="cs-CZ" sz="2400" dirty="0"/>
              <a:t>požadovaná péče není v možnostech </a:t>
            </a:r>
            <a:r>
              <a:rPr lang="cs-CZ" sz="2400" dirty="0" smtClean="0"/>
              <a:t>poskytovatele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1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Nejčastější diagnózy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93719"/>
            <a:ext cx="8596668" cy="4347644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onkologičtí pacienti</a:t>
            </a:r>
          </a:p>
          <a:p>
            <a:r>
              <a:rPr lang="cs-CZ" sz="2400" dirty="0" smtClean="0"/>
              <a:t>pacienti po mozkových příhodách</a:t>
            </a:r>
          </a:p>
          <a:p>
            <a:r>
              <a:rPr lang="cs-CZ" sz="2400" dirty="0" smtClean="0"/>
              <a:t>pacienti s chronickými ranami (vředy, dekubity…)</a:t>
            </a:r>
          </a:p>
          <a:p>
            <a:r>
              <a:rPr lang="cs-CZ" sz="2400" dirty="0" smtClean="0"/>
              <a:t>skleróza multiplex</a:t>
            </a:r>
          </a:p>
          <a:p>
            <a:r>
              <a:rPr lang="cs-CZ" sz="2400" dirty="0" smtClean="0"/>
              <a:t>diabetici s komplikacemi</a:t>
            </a:r>
          </a:p>
          <a:p>
            <a:r>
              <a:rPr lang="cs-CZ" sz="2400" dirty="0" smtClean="0"/>
              <a:t>kardiovaskulární </a:t>
            </a:r>
            <a:r>
              <a:rPr lang="cs-CZ" sz="2400" smtClean="0"/>
              <a:t>a respirační onemocnění</a:t>
            </a:r>
            <a:endParaRPr lang="cs-CZ" sz="2400" dirty="0" smtClean="0"/>
          </a:p>
          <a:p>
            <a:r>
              <a:rPr lang="cs-CZ" sz="2400" dirty="0" smtClean="0"/>
              <a:t>ochrnutí pacienti</a:t>
            </a:r>
          </a:p>
          <a:p>
            <a:r>
              <a:rPr lang="cs-CZ" sz="2400" dirty="0" smtClean="0"/>
              <a:t>Alzheimerova choroba</a:t>
            </a:r>
          </a:p>
          <a:p>
            <a:r>
              <a:rPr lang="cs-CZ" sz="2400" dirty="0" smtClean="0"/>
              <a:t>Parkinsonova choroba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9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185865"/>
          </a:xfrm>
        </p:spPr>
        <p:txBody>
          <a:bodyPr>
            <a:normAutofit fontScale="90000"/>
          </a:bodyPr>
          <a:lstStyle/>
          <a:p>
            <a:r>
              <a:rPr lang="cs-CZ" sz="3100" b="1" dirty="0"/>
              <a:t>Typy ošetřovatelských </a:t>
            </a:r>
            <a:r>
              <a:rPr lang="cs-CZ" sz="3100" b="1" dirty="0" smtClean="0"/>
              <a:t>návštěv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300" b="1" dirty="0" smtClean="0"/>
              <a:t>06313 </a:t>
            </a:r>
            <a:r>
              <a:rPr lang="cs-CZ" sz="3300" b="1" dirty="0"/>
              <a:t>- </a:t>
            </a:r>
            <a:r>
              <a:rPr lang="cs-CZ" sz="3300" b="1" u="sng" dirty="0"/>
              <a:t>Ošetřovací </a:t>
            </a:r>
            <a:r>
              <a:rPr lang="cs-CZ" sz="3300" b="1" u="sng" dirty="0" smtClean="0"/>
              <a:t>návštěva typ </a:t>
            </a:r>
            <a:r>
              <a:rPr lang="cs-CZ" sz="3300" b="1" u="sng" dirty="0"/>
              <a:t>I</a:t>
            </a:r>
            <a:br>
              <a:rPr lang="cs-CZ" sz="3300" b="1" u="sng" dirty="0"/>
            </a:b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b="1" dirty="0" smtClean="0"/>
          </a:p>
          <a:p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časový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rozsah:</a:t>
            </a:r>
            <a:r>
              <a:rPr lang="cs-CZ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cs-CZ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minut</a:t>
            </a:r>
          </a:p>
          <a:p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nositel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výkonu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všeobecná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sestra</a:t>
            </a:r>
          </a:p>
          <a:p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frekvence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cs-CZ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maximálně </a:t>
            </a:r>
            <a:r>
              <a:rPr lang="cs-CZ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3krát </a:t>
            </a:r>
            <a:r>
              <a:rPr lang="cs-CZ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denně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7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Typy ošetřovatelských návštěv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3300" b="1" dirty="0"/>
              <a:t>06313 - </a:t>
            </a:r>
            <a:r>
              <a:rPr lang="cs-CZ" sz="3300" b="1" u="sng" dirty="0"/>
              <a:t>Ošetřovací návštěva typ I</a:t>
            </a:r>
            <a:br>
              <a:rPr lang="cs-CZ" sz="3300" b="1" u="sng" dirty="0"/>
            </a:br>
            <a:r>
              <a:rPr lang="cs-CZ" b="1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19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u="sng" dirty="0" smtClean="0"/>
              <a:t>Obsah výkonu:</a:t>
            </a:r>
          </a:p>
          <a:p>
            <a:r>
              <a:rPr lang="cs-CZ" sz="2000" b="1" dirty="0" smtClean="0"/>
              <a:t>v</a:t>
            </a:r>
            <a:r>
              <a:rPr lang="cs-CZ" sz="2000" dirty="0" smtClean="0"/>
              <a:t>yšetření stavu, </a:t>
            </a:r>
            <a:r>
              <a:rPr lang="cs-CZ" sz="2000" dirty="0"/>
              <a:t>sledování </a:t>
            </a:r>
            <a:r>
              <a:rPr lang="cs-CZ" sz="2000" dirty="0" smtClean="0"/>
              <a:t>vitálních</a:t>
            </a:r>
            <a:r>
              <a:rPr lang="cs-CZ" sz="2000" dirty="0" smtClean="0"/>
              <a:t> </a:t>
            </a:r>
            <a:r>
              <a:rPr lang="cs-CZ" sz="2000" dirty="0" smtClean="0"/>
              <a:t>funkcí, monitoring </a:t>
            </a:r>
            <a:r>
              <a:rPr lang="cs-CZ" sz="2000" dirty="0"/>
              <a:t>u </a:t>
            </a:r>
            <a:r>
              <a:rPr lang="cs-CZ" sz="2000" dirty="0" smtClean="0"/>
              <a:t>hrozící dekompenzace</a:t>
            </a:r>
          </a:p>
          <a:p>
            <a:r>
              <a:rPr lang="cs-CZ" sz="2000" dirty="0" smtClean="0"/>
              <a:t>odběry </a:t>
            </a:r>
            <a:r>
              <a:rPr lang="cs-CZ" sz="2000" dirty="0"/>
              <a:t>biologického materiálu, </a:t>
            </a:r>
            <a:r>
              <a:rPr lang="cs-CZ" sz="2000" dirty="0" smtClean="0"/>
              <a:t>orientační </a:t>
            </a:r>
            <a:r>
              <a:rPr lang="cs-CZ" sz="2000" dirty="0"/>
              <a:t>vyšetření biologického </a:t>
            </a:r>
            <a:r>
              <a:rPr lang="cs-CZ" sz="2000" dirty="0" smtClean="0"/>
              <a:t>materiálu</a:t>
            </a:r>
          </a:p>
          <a:p>
            <a:r>
              <a:rPr lang="cs-CZ" sz="2000" dirty="0" smtClean="0"/>
              <a:t>prevence </a:t>
            </a:r>
            <a:r>
              <a:rPr lang="cs-CZ" sz="2000" dirty="0"/>
              <a:t>kožních lézí, lokální ošetření kožních lézí, poranění, </a:t>
            </a:r>
            <a:r>
              <a:rPr lang="cs-CZ" sz="2000" dirty="0" smtClean="0"/>
              <a:t>ran</a:t>
            </a:r>
          </a:p>
          <a:p>
            <a:r>
              <a:rPr lang="cs-CZ" sz="2000" dirty="0" smtClean="0"/>
              <a:t>aplikace léčebné </a:t>
            </a:r>
            <a:r>
              <a:rPr lang="cs-CZ" sz="2000" dirty="0"/>
              <a:t>terapie </a:t>
            </a:r>
            <a:r>
              <a:rPr lang="cs-CZ" sz="2000" dirty="0" err="1"/>
              <a:t>p.o</a:t>
            </a:r>
            <a:r>
              <a:rPr lang="cs-CZ" sz="2000" dirty="0"/>
              <a:t>, </a:t>
            </a:r>
            <a:r>
              <a:rPr lang="cs-CZ" sz="2000" dirty="0" err="1"/>
              <a:t>s.c</a:t>
            </a:r>
            <a:r>
              <a:rPr lang="cs-CZ" sz="2000" dirty="0"/>
              <a:t>, </a:t>
            </a:r>
            <a:r>
              <a:rPr lang="cs-CZ" sz="2000" dirty="0" err="1"/>
              <a:t>i.m</a:t>
            </a:r>
            <a:r>
              <a:rPr lang="cs-CZ" sz="2000" dirty="0"/>
              <a:t>, </a:t>
            </a:r>
            <a:r>
              <a:rPr lang="cs-CZ" sz="2000" dirty="0" err="1" smtClean="0"/>
              <a:t>i.v</a:t>
            </a:r>
            <a:endParaRPr lang="cs-CZ" sz="2000" dirty="0"/>
          </a:p>
          <a:p>
            <a:r>
              <a:rPr lang="cs-CZ" sz="2000" dirty="0" smtClean="0"/>
              <a:t>aplikace inhalační terapie </a:t>
            </a:r>
          </a:p>
          <a:p>
            <a:r>
              <a:rPr lang="cs-CZ" sz="2000" dirty="0" smtClean="0"/>
              <a:t>aplikace </a:t>
            </a:r>
            <a:r>
              <a:rPr lang="cs-CZ" sz="2000" dirty="0"/>
              <a:t>parenterální terapie 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plikace terapie při léčbě bolesti</a:t>
            </a:r>
            <a:r>
              <a:rPr lang="cs-CZ" sz="2000" dirty="0"/>
              <a:t>, dohled </a:t>
            </a:r>
            <a:r>
              <a:rPr lang="cs-CZ" sz="2000" dirty="0" smtClean="0"/>
              <a:t>nad </a:t>
            </a:r>
            <a:r>
              <a:rPr lang="cs-CZ" sz="2000" dirty="0"/>
              <a:t>průběhem infuzní </a:t>
            </a:r>
            <a:r>
              <a:rPr lang="cs-CZ" sz="2000" dirty="0" smtClean="0"/>
              <a:t>terapie </a:t>
            </a:r>
            <a:endParaRPr lang="cs-CZ" sz="2000" dirty="0"/>
          </a:p>
          <a:p>
            <a:r>
              <a:rPr lang="cs-CZ" sz="2000" dirty="0" smtClean="0"/>
              <a:t>podávání </a:t>
            </a:r>
            <a:r>
              <a:rPr lang="cs-CZ" sz="2000" dirty="0"/>
              <a:t>enterální formy </a:t>
            </a:r>
            <a:r>
              <a:rPr lang="cs-CZ" sz="2000" dirty="0" smtClean="0"/>
              <a:t>léčiv 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endParaRPr lang="cs-CZ" sz="20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Domácí péče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6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Rozvoj agentur domácí péče přineslo I</a:t>
            </a:r>
            <a:endParaRPr lang="cs-CZ" sz="32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stárnutí </a:t>
            </a:r>
            <a:r>
              <a:rPr lang="cs-CZ" sz="2400" dirty="0"/>
              <a:t>populace </a:t>
            </a:r>
            <a:r>
              <a:rPr lang="cs-CZ" sz="2400" dirty="0" smtClean="0"/>
              <a:t>– nárůst </a:t>
            </a:r>
            <a:r>
              <a:rPr lang="cs-CZ" sz="2400" dirty="0"/>
              <a:t>starých a chronicky </a:t>
            </a:r>
            <a:r>
              <a:rPr lang="cs-CZ" sz="2400" dirty="0" smtClean="0"/>
              <a:t>nemocných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r>
              <a:rPr lang="cs-CZ" sz="2400" dirty="0" smtClean="0"/>
              <a:t>vzrůstající </a:t>
            </a:r>
            <a:r>
              <a:rPr lang="cs-CZ" sz="2400" dirty="0"/>
              <a:t>ekonomický tlak </a:t>
            </a:r>
            <a:r>
              <a:rPr lang="cs-CZ" sz="2400" dirty="0" smtClean="0"/>
              <a:t>– vysoké </a:t>
            </a:r>
            <a:r>
              <a:rPr lang="cs-CZ" sz="2400" dirty="0"/>
              <a:t>náklady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na </a:t>
            </a:r>
            <a:r>
              <a:rPr lang="cs-CZ" sz="2400" dirty="0"/>
              <a:t>zdravotní </a:t>
            </a:r>
            <a:r>
              <a:rPr lang="cs-CZ" sz="2400" dirty="0" smtClean="0"/>
              <a:t>péči, péče v </a:t>
            </a:r>
            <a:r>
              <a:rPr lang="cs-CZ" sz="2400" dirty="0"/>
              <a:t>domácím prostředí </a:t>
            </a:r>
            <a:r>
              <a:rPr lang="cs-CZ" sz="2400" dirty="0" smtClean="0"/>
              <a:t>vede </a:t>
            </a:r>
            <a:br>
              <a:rPr lang="cs-CZ" sz="2400" dirty="0" smtClean="0"/>
            </a:br>
            <a:r>
              <a:rPr lang="cs-CZ" sz="2400" dirty="0" smtClean="0"/>
              <a:t>ke snižování nákladů a ke zkrácení hospitalizace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r>
              <a:rPr lang="cs-CZ" sz="2400" dirty="0" smtClean="0"/>
              <a:t>rozvoj </a:t>
            </a:r>
            <a:r>
              <a:rPr lang="cs-CZ" sz="2400" dirty="0"/>
              <a:t>medicínských technologií – </a:t>
            </a:r>
            <a:r>
              <a:rPr lang="cs-CZ" sz="2400" dirty="0" smtClean="0"/>
              <a:t>dialyzátory</a:t>
            </a:r>
            <a:r>
              <a:rPr lang="cs-CZ" sz="2400" dirty="0"/>
              <a:t>, ventilátory, </a:t>
            </a:r>
            <a:r>
              <a:rPr lang="cs-CZ" sz="2400" dirty="0" smtClean="0"/>
              <a:t>infuze… již možno provádět v </a:t>
            </a:r>
            <a:r>
              <a:rPr lang="cs-CZ" sz="2400" dirty="0"/>
              <a:t>domácím </a:t>
            </a:r>
            <a:r>
              <a:rPr lang="cs-CZ" sz="2400" dirty="0" smtClean="0"/>
              <a:t>prostředí 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3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Typy ošetřovatelských návštěv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3300" b="1" dirty="0"/>
              <a:t>06313 - </a:t>
            </a:r>
            <a:r>
              <a:rPr lang="cs-CZ" sz="3300" b="1" u="sng" dirty="0"/>
              <a:t>Ošetřovací návštěva typ I</a:t>
            </a:r>
            <a:br>
              <a:rPr lang="cs-CZ" sz="3300" b="1" u="sng" dirty="0"/>
            </a:br>
            <a:r>
              <a:rPr lang="cs-CZ" sz="3300" b="1" dirty="0"/>
              <a:t>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9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Obsah výkonu:</a:t>
            </a:r>
          </a:p>
          <a:p>
            <a:r>
              <a:rPr lang="cs-CZ" sz="2000" dirty="0" smtClean="0"/>
              <a:t>nácvik </a:t>
            </a:r>
            <a:r>
              <a:rPr lang="cs-CZ" sz="2000" dirty="0"/>
              <a:t>aplikace </a:t>
            </a:r>
            <a:r>
              <a:rPr lang="cs-CZ" sz="2000" dirty="0" smtClean="0"/>
              <a:t>inzulínu </a:t>
            </a:r>
          </a:p>
          <a:p>
            <a:r>
              <a:rPr lang="cs-CZ" sz="2000" dirty="0" smtClean="0"/>
              <a:t>edukace </a:t>
            </a:r>
            <a:r>
              <a:rPr lang="cs-CZ" sz="2000" dirty="0"/>
              <a:t>a reedukace </a:t>
            </a:r>
            <a:r>
              <a:rPr lang="cs-CZ" sz="2000" dirty="0" smtClean="0"/>
              <a:t>k udržení nebo navození sebeobsluhy </a:t>
            </a:r>
            <a:br>
              <a:rPr lang="cs-CZ" sz="2000" dirty="0" smtClean="0"/>
            </a:br>
            <a:r>
              <a:rPr lang="cs-CZ" sz="2000" dirty="0" smtClean="0"/>
              <a:t>a soběstačnosti</a:t>
            </a:r>
          </a:p>
          <a:p>
            <a:r>
              <a:rPr lang="cs-CZ" sz="2000" dirty="0" smtClean="0"/>
              <a:t>ošetřovatelská </a:t>
            </a:r>
            <a:r>
              <a:rPr lang="cs-CZ" sz="2000" dirty="0"/>
              <a:t>rehabilitace - kondiční a dechová cvičení, </a:t>
            </a:r>
            <a:r>
              <a:rPr lang="cs-CZ" sz="2000" dirty="0" smtClean="0"/>
              <a:t>aktivace</a:t>
            </a:r>
          </a:p>
          <a:p>
            <a:r>
              <a:rPr lang="cs-CZ" sz="2000" dirty="0" smtClean="0"/>
              <a:t>komplexní </a:t>
            </a:r>
            <a:r>
              <a:rPr lang="cs-CZ" sz="2000" dirty="0"/>
              <a:t>hygienická </a:t>
            </a:r>
            <a:r>
              <a:rPr lang="cs-CZ" sz="2000" dirty="0" smtClean="0"/>
              <a:t>péče</a:t>
            </a:r>
          </a:p>
          <a:p>
            <a:r>
              <a:rPr lang="cs-CZ" sz="2000" dirty="0" smtClean="0"/>
              <a:t>sestavení </a:t>
            </a:r>
            <a:r>
              <a:rPr lang="cs-CZ" sz="2000" dirty="0"/>
              <a:t>dietního a pitného režimu </a:t>
            </a:r>
            <a:endParaRPr lang="cs-CZ" sz="2000" dirty="0" smtClean="0"/>
          </a:p>
          <a:p>
            <a:r>
              <a:rPr lang="cs-CZ" sz="2000" dirty="0" smtClean="0"/>
              <a:t>klysma</a:t>
            </a:r>
            <a:r>
              <a:rPr lang="cs-CZ" sz="2000" dirty="0"/>
              <a:t>, </a:t>
            </a:r>
            <a:r>
              <a:rPr lang="cs-CZ" sz="2000" dirty="0" smtClean="0"/>
              <a:t>cévkování</a:t>
            </a:r>
            <a:r>
              <a:rPr lang="cs-CZ" sz="2000" dirty="0"/>
              <a:t>, ošetření permanentních katetrů, ošetření </a:t>
            </a:r>
            <a:r>
              <a:rPr lang="cs-CZ" sz="2000" dirty="0" smtClean="0"/>
              <a:t>stomií</a:t>
            </a:r>
          </a:p>
          <a:p>
            <a:r>
              <a:rPr lang="cs-CZ" sz="2000" dirty="0" smtClean="0"/>
              <a:t>zácvik </a:t>
            </a:r>
            <a:r>
              <a:rPr lang="cs-CZ" sz="2000" dirty="0"/>
              <a:t>rodinných příslušníků </a:t>
            </a:r>
            <a:r>
              <a:rPr lang="cs-CZ" sz="2000" dirty="0" smtClean="0"/>
              <a:t>ke </a:t>
            </a:r>
            <a:r>
              <a:rPr lang="cs-CZ" sz="2000" dirty="0"/>
              <a:t>zvládnutí jednoduchých ošetřovatelských </a:t>
            </a:r>
            <a:r>
              <a:rPr lang="cs-CZ" sz="2000" dirty="0" smtClean="0"/>
              <a:t>intervencí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Domácí péče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9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Typy ošetřovatelských návštěv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3300" b="1" dirty="0" smtClean="0"/>
              <a:t>06315 </a:t>
            </a:r>
            <a:r>
              <a:rPr lang="cs-CZ" sz="3300" b="1" dirty="0"/>
              <a:t>- </a:t>
            </a:r>
            <a:r>
              <a:rPr lang="cs-CZ" sz="3300" b="1" u="sng" dirty="0"/>
              <a:t>Ošetřovací návštěva typ </a:t>
            </a:r>
            <a:r>
              <a:rPr lang="cs-CZ" sz="3300" b="1" u="sng" dirty="0" smtClean="0"/>
              <a:t>II</a:t>
            </a:r>
            <a:r>
              <a:rPr lang="cs-CZ" b="1" u="sng" dirty="0"/>
              <a:t/>
            </a:r>
            <a:br>
              <a:rPr lang="cs-CZ" b="1" u="sng" dirty="0"/>
            </a:br>
            <a:r>
              <a:rPr lang="cs-CZ" b="1" dirty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časový </a:t>
            </a:r>
            <a:r>
              <a:rPr lang="cs-CZ" sz="2400" b="1" dirty="0"/>
              <a:t>rozsah: </a:t>
            </a:r>
            <a:r>
              <a:rPr lang="cs-CZ" sz="2400" u="sng" dirty="0"/>
              <a:t>45 minut</a:t>
            </a:r>
          </a:p>
          <a:p>
            <a:r>
              <a:rPr lang="cs-CZ" sz="2400" b="1" dirty="0" smtClean="0"/>
              <a:t>nositel </a:t>
            </a:r>
            <a:r>
              <a:rPr lang="cs-CZ" sz="2400" b="1" dirty="0"/>
              <a:t>výkonu</a:t>
            </a:r>
            <a:r>
              <a:rPr lang="cs-CZ" sz="2400" dirty="0"/>
              <a:t>: všeobecná </a:t>
            </a:r>
            <a:r>
              <a:rPr lang="cs-CZ" sz="2400" dirty="0" smtClean="0"/>
              <a:t>sestra</a:t>
            </a:r>
          </a:p>
          <a:p>
            <a:r>
              <a:rPr lang="cs-CZ" sz="2400" b="1" dirty="0" smtClean="0"/>
              <a:t>frekvence</a:t>
            </a:r>
            <a:r>
              <a:rPr lang="cs-CZ" sz="2400" b="1" dirty="0"/>
              <a:t>:</a:t>
            </a:r>
            <a:r>
              <a:rPr lang="cs-CZ" sz="2400" dirty="0"/>
              <a:t> </a:t>
            </a:r>
            <a:r>
              <a:rPr lang="cs-CZ" sz="2400" u="sng" dirty="0"/>
              <a:t>maximálně </a:t>
            </a:r>
            <a:r>
              <a:rPr lang="cs-CZ" sz="2400" u="sng" dirty="0" smtClean="0"/>
              <a:t>3krát </a:t>
            </a:r>
            <a:r>
              <a:rPr lang="cs-CZ" sz="2400" u="sng" dirty="0"/>
              <a:t>denně </a:t>
            </a:r>
          </a:p>
          <a:p>
            <a:r>
              <a:rPr lang="cs-CZ" sz="2400" dirty="0" smtClean="0"/>
              <a:t>obsah</a:t>
            </a:r>
            <a:r>
              <a:rPr lang="cs-CZ" sz="2400" dirty="0"/>
              <a:t> výkonu Ošetřovací návštěva typ </a:t>
            </a:r>
            <a:r>
              <a:rPr lang="cs-CZ" sz="2400" dirty="0" smtClean="0"/>
              <a:t>II </a:t>
            </a:r>
            <a:r>
              <a:rPr lang="cs-CZ" sz="2400" dirty="0"/>
              <a:t>je stejný jako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u </a:t>
            </a:r>
            <a:r>
              <a:rPr lang="cs-CZ" sz="2400" dirty="0"/>
              <a:t>Ošetřovací návštěvy typ </a:t>
            </a:r>
            <a:r>
              <a:rPr lang="cs-CZ" sz="2400" dirty="0" smtClean="0"/>
              <a:t>I</a:t>
            </a:r>
            <a:endParaRPr lang="cs-CZ" sz="2400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Typy ošetřovatelských návštěv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3300" b="1" dirty="0" smtClean="0"/>
              <a:t>06317 </a:t>
            </a:r>
            <a:r>
              <a:rPr lang="cs-CZ" sz="3300" b="1" dirty="0"/>
              <a:t>- </a:t>
            </a:r>
            <a:r>
              <a:rPr lang="cs-CZ" sz="3300" b="1" u="sng" dirty="0"/>
              <a:t>Ošetřovací návštěva typ I</a:t>
            </a:r>
            <a:r>
              <a:rPr lang="cs-CZ" sz="3300" b="1" u="sng" dirty="0" smtClean="0"/>
              <a:t>II</a:t>
            </a:r>
            <a:r>
              <a:rPr lang="cs-CZ" sz="3300" b="1" u="sng" dirty="0"/>
              <a:t/>
            </a:r>
            <a:br>
              <a:rPr lang="cs-CZ" sz="3300" b="1" u="sng" dirty="0"/>
            </a:b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časový </a:t>
            </a:r>
            <a:r>
              <a:rPr lang="cs-CZ" sz="2400" b="1" dirty="0"/>
              <a:t>rozsah: </a:t>
            </a:r>
            <a:r>
              <a:rPr lang="cs-CZ" sz="2400" u="sng" dirty="0"/>
              <a:t>60 minut</a:t>
            </a:r>
          </a:p>
          <a:p>
            <a:r>
              <a:rPr lang="cs-CZ" sz="2400" b="1" dirty="0" smtClean="0"/>
              <a:t>nositel </a:t>
            </a:r>
            <a:r>
              <a:rPr lang="cs-CZ" sz="2400" b="1" dirty="0"/>
              <a:t>výkonu</a:t>
            </a:r>
            <a:r>
              <a:rPr lang="cs-CZ" sz="2400" dirty="0"/>
              <a:t>: všeobecná </a:t>
            </a:r>
            <a:r>
              <a:rPr lang="cs-CZ" sz="2400" dirty="0" smtClean="0"/>
              <a:t>sestra</a:t>
            </a:r>
          </a:p>
          <a:p>
            <a:r>
              <a:rPr lang="cs-CZ" sz="2400" b="1" dirty="0" smtClean="0"/>
              <a:t>frekvence</a:t>
            </a:r>
            <a:r>
              <a:rPr lang="cs-CZ" sz="2400" b="1" dirty="0"/>
              <a:t>:</a:t>
            </a:r>
            <a:r>
              <a:rPr lang="cs-CZ" sz="2400" dirty="0"/>
              <a:t> </a:t>
            </a:r>
            <a:r>
              <a:rPr lang="cs-CZ" sz="2400" u="sng" dirty="0"/>
              <a:t>maximálně </a:t>
            </a:r>
            <a:r>
              <a:rPr lang="cs-CZ" sz="2400" u="sng" dirty="0" smtClean="0"/>
              <a:t>3krát denně</a:t>
            </a:r>
            <a:endParaRPr lang="cs-CZ" sz="2400" u="sng" dirty="0"/>
          </a:p>
          <a:p>
            <a:r>
              <a:rPr lang="cs-CZ" sz="2400" dirty="0" smtClean="0"/>
              <a:t>obsah</a:t>
            </a:r>
            <a:r>
              <a:rPr lang="cs-CZ" sz="2400" dirty="0"/>
              <a:t> výkonu Ošetřovací návštěva typ </a:t>
            </a:r>
            <a:r>
              <a:rPr lang="cs-CZ" sz="2400" dirty="0" smtClean="0"/>
              <a:t>III </a:t>
            </a:r>
            <a:r>
              <a:rPr lang="cs-CZ" sz="2400" dirty="0"/>
              <a:t>je stejný jako u Ošetřovací návštěvy typ </a:t>
            </a:r>
            <a:r>
              <a:rPr lang="cs-CZ" sz="2400" dirty="0" smtClean="0"/>
              <a:t>I </a:t>
            </a:r>
            <a:r>
              <a:rPr lang="cs-CZ" sz="2400" dirty="0"/>
              <a:t>a </a:t>
            </a:r>
            <a:r>
              <a:rPr lang="cs-CZ" sz="2400" dirty="0" smtClean="0"/>
              <a:t>II</a:t>
            </a:r>
            <a:endParaRPr lang="cs-CZ" sz="2400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4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Typy ošetřovatelských návštěv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3300" b="1" dirty="0" smtClean="0"/>
              <a:t>06318 </a:t>
            </a:r>
            <a:r>
              <a:rPr lang="cs-CZ" sz="3300" b="1" dirty="0"/>
              <a:t>- </a:t>
            </a:r>
            <a:r>
              <a:rPr lang="cs-CZ" sz="3300" b="1" u="sng" dirty="0"/>
              <a:t>Ošetřovací návštěva typ </a:t>
            </a:r>
            <a:r>
              <a:rPr lang="cs-CZ" sz="3300" b="1" u="sng" dirty="0" smtClean="0"/>
              <a:t>IV</a:t>
            </a:r>
            <a:r>
              <a:rPr lang="cs-CZ" sz="3300" b="1" u="sng" dirty="0"/>
              <a:t/>
            </a:r>
            <a:br>
              <a:rPr lang="cs-CZ" sz="3300" b="1" u="sng" dirty="0"/>
            </a:b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č</a:t>
            </a:r>
            <a:r>
              <a:rPr lang="cs-CZ" sz="2400" b="1" dirty="0" smtClean="0"/>
              <a:t>asový </a:t>
            </a:r>
            <a:r>
              <a:rPr lang="cs-CZ" sz="2400" b="1" dirty="0"/>
              <a:t>rozsah: </a:t>
            </a:r>
            <a:r>
              <a:rPr lang="cs-CZ" sz="2400" u="sng" dirty="0"/>
              <a:t>15 minut</a:t>
            </a:r>
          </a:p>
          <a:p>
            <a:r>
              <a:rPr lang="cs-CZ" sz="2400" b="1" dirty="0" smtClean="0"/>
              <a:t>nositel </a:t>
            </a:r>
            <a:r>
              <a:rPr lang="cs-CZ" sz="2400" b="1" dirty="0"/>
              <a:t>výkonu</a:t>
            </a:r>
            <a:r>
              <a:rPr lang="cs-CZ" sz="2400" dirty="0"/>
              <a:t>: všeobecná </a:t>
            </a:r>
            <a:r>
              <a:rPr lang="cs-CZ" sz="2400" dirty="0" smtClean="0"/>
              <a:t>sestra</a:t>
            </a:r>
          </a:p>
          <a:p>
            <a:r>
              <a:rPr lang="cs-CZ" sz="2400" b="1" dirty="0" smtClean="0"/>
              <a:t>frekvence</a:t>
            </a:r>
            <a:r>
              <a:rPr lang="cs-CZ" sz="2400" b="1" dirty="0"/>
              <a:t>:</a:t>
            </a:r>
            <a:r>
              <a:rPr lang="cs-CZ" sz="2400" dirty="0"/>
              <a:t> </a:t>
            </a:r>
            <a:r>
              <a:rPr lang="cs-CZ" sz="2400" u="sng" dirty="0"/>
              <a:t>maximálně </a:t>
            </a:r>
            <a:r>
              <a:rPr lang="cs-CZ" sz="2400" u="sng" dirty="0" smtClean="0"/>
              <a:t>3krát denně</a:t>
            </a:r>
            <a:endParaRPr lang="cs-CZ" sz="2400" u="sng" dirty="0"/>
          </a:p>
          <a:p>
            <a:r>
              <a:rPr lang="cs-CZ" sz="2400" dirty="0" smtClean="0"/>
              <a:t>obsah</a:t>
            </a:r>
            <a:r>
              <a:rPr lang="cs-CZ" sz="2400" dirty="0"/>
              <a:t> výkonu Ošetřovací návštěva typ </a:t>
            </a:r>
            <a:r>
              <a:rPr lang="cs-CZ" sz="2400" dirty="0" smtClean="0"/>
              <a:t>IV </a:t>
            </a:r>
            <a:r>
              <a:rPr lang="cs-CZ" sz="2400" dirty="0"/>
              <a:t>je stejný jako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u </a:t>
            </a:r>
            <a:r>
              <a:rPr lang="cs-CZ" sz="2400" dirty="0"/>
              <a:t>Ošetřovací návštěvy typ </a:t>
            </a:r>
            <a:r>
              <a:rPr lang="cs-CZ" sz="2400" dirty="0" smtClean="0"/>
              <a:t>I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/>
            </a:r>
            <a:br>
              <a:rPr lang="cs-CZ" sz="24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5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Výkony v domácí péči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06311 - </a:t>
            </a:r>
            <a:r>
              <a:rPr lang="cs-CZ" sz="2400" u="sng" dirty="0" smtClean="0"/>
              <a:t>zavedení</a:t>
            </a:r>
            <a:r>
              <a:rPr lang="cs-CZ" sz="2400" u="sng" dirty="0"/>
              <a:t>, ukončení domácí zdravotní péče, administrativní činnost </a:t>
            </a:r>
            <a:r>
              <a:rPr lang="cs-CZ" sz="2400" u="sng" dirty="0" smtClean="0"/>
              <a:t>sestry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r>
              <a:rPr lang="cs-CZ" sz="2400" dirty="0" smtClean="0"/>
              <a:t>příprava dokumentace </a:t>
            </a:r>
            <a:r>
              <a:rPr lang="cs-CZ" sz="2400" dirty="0"/>
              <a:t>a formulářů, sběr a administrativní zpracování </a:t>
            </a:r>
            <a:r>
              <a:rPr lang="cs-CZ" sz="2400" dirty="0" smtClean="0"/>
              <a:t>dat, písemný</a:t>
            </a:r>
            <a:r>
              <a:rPr lang="cs-CZ" sz="2400" dirty="0"/>
              <a:t> </a:t>
            </a:r>
            <a:r>
              <a:rPr lang="cs-CZ" sz="2400" dirty="0" smtClean="0"/>
              <a:t>záznam </a:t>
            </a:r>
            <a:r>
              <a:rPr lang="cs-CZ" sz="2400" dirty="0"/>
              <a:t>- osobní, </a:t>
            </a:r>
            <a:r>
              <a:rPr lang="cs-CZ" sz="2400" dirty="0" smtClean="0"/>
              <a:t>rodinná, </a:t>
            </a:r>
            <a:r>
              <a:rPr lang="cs-CZ" sz="2400" dirty="0"/>
              <a:t>sociální </a:t>
            </a:r>
            <a:r>
              <a:rPr lang="cs-CZ" sz="2400" dirty="0" smtClean="0"/>
              <a:t>anamnéza, vyhodnocení vyšetření</a:t>
            </a:r>
            <a:r>
              <a:rPr lang="cs-CZ" sz="2400" dirty="0"/>
              <a:t>, </a:t>
            </a:r>
            <a:r>
              <a:rPr lang="cs-CZ" sz="2400" dirty="0" smtClean="0"/>
              <a:t>subjektivních </a:t>
            </a:r>
            <a:br>
              <a:rPr lang="cs-CZ" sz="2400" dirty="0" smtClean="0"/>
            </a:br>
            <a:r>
              <a:rPr lang="cs-CZ" sz="2400" dirty="0" smtClean="0"/>
              <a:t>i </a:t>
            </a:r>
            <a:r>
              <a:rPr lang="cs-CZ" sz="2400" dirty="0"/>
              <a:t>objektivních informací </a:t>
            </a:r>
            <a:r>
              <a:rPr lang="cs-CZ" sz="2400" dirty="0" smtClean="0"/>
              <a:t>pro </a:t>
            </a:r>
            <a:r>
              <a:rPr lang="cs-CZ" sz="2400" dirty="0"/>
              <a:t>zavedení, obnovení či ukončení domácí </a:t>
            </a:r>
            <a:r>
              <a:rPr lang="cs-CZ" sz="2400" dirty="0" smtClean="0"/>
              <a:t>péče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0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cs-CZ" sz="3100" b="1" dirty="0"/>
              <a:t>Výkony v domácí </a:t>
            </a:r>
            <a:r>
              <a:rPr lang="cs-CZ" sz="3100" b="1" dirty="0" smtClean="0"/>
              <a:t>péči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3300" b="1" dirty="0" smtClean="0"/>
              <a:t>06319 </a:t>
            </a:r>
            <a:r>
              <a:rPr lang="cs-CZ" sz="3300" b="1" dirty="0"/>
              <a:t>- </a:t>
            </a:r>
            <a:r>
              <a:rPr lang="cs-CZ" sz="3300" b="1" u="sng" dirty="0"/>
              <a:t>Fyzická asistence při poskytování domácí péče</a:t>
            </a:r>
            <a:br>
              <a:rPr lang="cs-CZ" sz="3300" b="1" u="sng" dirty="0"/>
            </a:br>
            <a:endParaRPr lang="cs-CZ" sz="33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452255"/>
            <a:ext cx="8596668" cy="3589107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nositel </a:t>
            </a:r>
            <a:r>
              <a:rPr lang="cs-CZ" sz="2400" b="1" dirty="0"/>
              <a:t>výkonu: </a:t>
            </a:r>
            <a:r>
              <a:rPr lang="cs-CZ" sz="2400" dirty="0"/>
              <a:t>všeobecná sestra, </a:t>
            </a:r>
            <a:r>
              <a:rPr lang="cs-CZ" sz="2400" dirty="0" smtClean="0"/>
              <a:t>asistence dalšího pracovníka</a:t>
            </a:r>
            <a:endParaRPr lang="cs-CZ" sz="2400" dirty="0"/>
          </a:p>
          <a:p>
            <a:r>
              <a:rPr lang="cs-CZ" sz="2400" b="1" dirty="0" smtClean="0"/>
              <a:t>čas </a:t>
            </a:r>
            <a:r>
              <a:rPr lang="cs-CZ" sz="2400" b="1" dirty="0"/>
              <a:t>výkonu: </a:t>
            </a:r>
            <a:r>
              <a:rPr lang="cs-CZ" sz="2400" u="sng" dirty="0"/>
              <a:t>30 minut</a:t>
            </a:r>
          </a:p>
          <a:p>
            <a:r>
              <a:rPr lang="cs-CZ" sz="2400" b="1" dirty="0" smtClean="0"/>
              <a:t>frekvence</a:t>
            </a:r>
            <a:r>
              <a:rPr lang="cs-CZ" sz="2400" dirty="0"/>
              <a:t>: </a:t>
            </a:r>
            <a:r>
              <a:rPr lang="cs-CZ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maximálně 3krát denně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2400" u="sng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2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Výkony v domácí </a:t>
            </a:r>
            <a:r>
              <a:rPr lang="cs-CZ" sz="3100" b="1" dirty="0" smtClean="0"/>
              <a:t>péči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3300" b="1" dirty="0" smtClean="0"/>
              <a:t>06319 </a:t>
            </a:r>
            <a:r>
              <a:rPr lang="cs-CZ" sz="3300" b="1" dirty="0"/>
              <a:t>- </a:t>
            </a:r>
            <a:r>
              <a:rPr lang="cs-CZ" sz="3300" b="1" u="sng" dirty="0"/>
              <a:t>Fyzická asistence při poskytování domácí péče</a:t>
            </a:r>
            <a:br>
              <a:rPr lang="cs-CZ" sz="3300" b="1" u="sng" dirty="0"/>
            </a:br>
            <a:endParaRPr lang="cs-CZ" sz="33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520778"/>
            <a:ext cx="8596668" cy="3520584"/>
          </a:xfrm>
        </p:spPr>
        <p:txBody>
          <a:bodyPr>
            <a:noAutofit/>
          </a:bodyPr>
          <a:lstStyle/>
          <a:p>
            <a:r>
              <a:rPr lang="cs-CZ" sz="2000" dirty="0" smtClean="0"/>
              <a:t>dle </a:t>
            </a:r>
            <a:r>
              <a:rPr lang="cs-CZ" sz="2000" dirty="0"/>
              <a:t>ordinace </a:t>
            </a:r>
            <a:r>
              <a:rPr lang="cs-CZ" sz="2000" dirty="0" smtClean="0"/>
              <a:t>lékaře</a:t>
            </a:r>
            <a:r>
              <a:rPr lang="cs-CZ" sz="2000" dirty="0"/>
              <a:t>, </a:t>
            </a:r>
            <a:r>
              <a:rPr lang="cs-CZ" sz="2000" dirty="0" smtClean="0"/>
              <a:t>u </a:t>
            </a:r>
            <a:r>
              <a:rPr lang="cs-CZ" sz="2000" dirty="0"/>
              <a:t>imobilního </a:t>
            </a:r>
            <a:r>
              <a:rPr lang="cs-CZ" sz="2000" dirty="0" smtClean="0"/>
              <a:t>klienta, pověření </a:t>
            </a:r>
            <a:r>
              <a:rPr lang="cs-CZ" sz="2000" dirty="0"/>
              <a:t>dalšího člena týmu agentury domácí péče asistencí při provedení výkonu </a:t>
            </a:r>
          </a:p>
          <a:p>
            <a:r>
              <a:rPr lang="cs-CZ" sz="2000" dirty="0" smtClean="0"/>
              <a:t>výkon</a:t>
            </a:r>
            <a:r>
              <a:rPr lang="cs-CZ" sz="2000" b="1" dirty="0" smtClean="0"/>
              <a:t> </a:t>
            </a:r>
            <a:r>
              <a:rPr lang="cs-CZ" sz="2000" dirty="0"/>
              <a:t>začíná přípravou pomůcek, dohodou o způsobu </a:t>
            </a:r>
            <a:r>
              <a:rPr lang="cs-CZ" sz="2000" dirty="0" smtClean="0"/>
              <a:t>provedení, </a:t>
            </a:r>
            <a:r>
              <a:rPr lang="cs-CZ" sz="2000" dirty="0"/>
              <a:t>informováním klienta o důvodu a způsobu provedení </a:t>
            </a:r>
            <a:endParaRPr lang="cs-CZ" sz="2000" dirty="0" smtClean="0"/>
          </a:p>
          <a:p>
            <a:r>
              <a:rPr lang="cs-CZ" sz="2000" b="1" dirty="0" smtClean="0"/>
              <a:t>obsah </a:t>
            </a:r>
            <a:r>
              <a:rPr lang="cs-CZ" sz="2000" b="1" dirty="0"/>
              <a:t>výkonu:</a:t>
            </a:r>
            <a:r>
              <a:rPr lang="cs-CZ" sz="2000" dirty="0"/>
              <a:t> </a:t>
            </a:r>
            <a:r>
              <a:rPr lang="cs-CZ" sz="2000" dirty="0" smtClean="0"/>
              <a:t>provedení </a:t>
            </a:r>
            <a:r>
              <a:rPr lang="cs-CZ" sz="2000" dirty="0"/>
              <a:t>ošetřovatelského výkonu u klienta, jehož náročnost vyžaduje přítomnost dalšího člena týmu agentury domácí </a:t>
            </a:r>
            <a:r>
              <a:rPr lang="cs-CZ" sz="2000" dirty="0" smtClean="0"/>
              <a:t>péče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7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Výkony v domácí péči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kódy ošetřovatelských návštěv </a:t>
            </a:r>
            <a:r>
              <a:rPr lang="cs-CZ" sz="2400" b="1" dirty="0" smtClean="0"/>
              <a:t>obsahují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i materiál a pomůcky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v případě větší materiální potřeby se vykazuje ošetřovatelská návštěva </a:t>
            </a:r>
            <a:br>
              <a:rPr lang="cs-CZ" sz="2400" dirty="0" smtClean="0"/>
            </a:br>
            <a:r>
              <a:rPr lang="cs-CZ" sz="2400" dirty="0" smtClean="0"/>
              <a:t>+ kód výkonu - materiál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44" y="2160589"/>
            <a:ext cx="4184650" cy="290243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5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Výkony v domácí péči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u="sng" dirty="0" smtClean="0"/>
              <a:t>u následujících kódů výkonů se jedná o vykazování materiálu</a:t>
            </a:r>
          </a:p>
          <a:p>
            <a:pPr marL="0" indent="0">
              <a:buNone/>
            </a:pPr>
            <a:endParaRPr lang="cs-CZ" sz="2400" u="sng" dirty="0" smtClean="0"/>
          </a:p>
          <a:p>
            <a:r>
              <a:rPr lang="cs-CZ" sz="2400" dirty="0" smtClean="0"/>
              <a:t>ke </a:t>
            </a:r>
            <a:r>
              <a:rPr lang="cs-CZ" sz="2400" dirty="0"/>
              <a:t>kódu ošetřovací návštěvy </a:t>
            </a:r>
            <a:r>
              <a:rPr lang="cs-CZ" sz="2400" dirty="0" smtClean="0"/>
              <a:t>se připisuje další kód </a:t>
            </a:r>
            <a:br>
              <a:rPr lang="cs-CZ" sz="2400" dirty="0" smtClean="0"/>
            </a:br>
            <a:r>
              <a:rPr lang="cs-CZ" sz="2400" dirty="0" smtClean="0"/>
              <a:t>- materiálové </a:t>
            </a:r>
            <a:r>
              <a:rPr lang="cs-CZ" sz="2400" dirty="0"/>
              <a:t>náklady výkonu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Výkony v domácí </a:t>
            </a:r>
            <a:r>
              <a:rPr lang="cs-CZ" sz="3100" b="1" dirty="0" smtClean="0"/>
              <a:t>péči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3300" b="1" dirty="0" smtClean="0"/>
              <a:t>06321 (pouze materiál) - </a:t>
            </a:r>
            <a:r>
              <a:rPr lang="cs-CZ" sz="3300" b="1" u="sng" dirty="0"/>
              <a:t>Vyšetření stavu klienta sestrou </a:t>
            </a:r>
            <a:r>
              <a:rPr lang="cs-CZ" sz="3300" b="1" u="sng" dirty="0" smtClean="0"/>
              <a:t>ve </a:t>
            </a:r>
            <a:r>
              <a:rPr lang="cs-CZ" sz="3300" b="1" u="sng" dirty="0"/>
              <a:t>vlastním sociálním prostředí</a:t>
            </a:r>
            <a:r>
              <a:rPr lang="cs-CZ" b="1" u="sng" dirty="0"/>
              <a:t/>
            </a:r>
            <a:br>
              <a:rPr lang="cs-CZ" b="1" u="sng" dirty="0"/>
            </a:br>
            <a:r>
              <a:rPr lang="cs-CZ" u="sng" dirty="0"/>
              <a:t/>
            </a:r>
            <a:br>
              <a:rPr lang="cs-CZ" u="sng" dirty="0"/>
            </a:b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cs-CZ" sz="2400" b="1" dirty="0" smtClean="0"/>
          </a:p>
          <a:p>
            <a:r>
              <a:rPr lang="cs-CZ" sz="2400" b="1" dirty="0" smtClean="0"/>
              <a:t>frekvence</a:t>
            </a:r>
            <a:r>
              <a:rPr lang="cs-CZ" sz="2400" dirty="0" smtClean="0"/>
              <a:t>: </a:t>
            </a:r>
            <a:r>
              <a:rPr lang="cs-CZ" sz="2400" u="sng" dirty="0" smtClean="0"/>
              <a:t>maximálně 1krát týdně</a:t>
            </a:r>
          </a:p>
          <a:p>
            <a:pPr marL="0" indent="0">
              <a:buNone/>
            </a:pPr>
            <a:endParaRPr lang="cs-CZ" sz="2400" u="sng" dirty="0" smtClean="0"/>
          </a:p>
          <a:p>
            <a:r>
              <a:rPr lang="cs-CZ" sz="2400" b="1" dirty="0" smtClean="0"/>
              <a:t>obsah </a:t>
            </a:r>
            <a:r>
              <a:rPr lang="cs-CZ" sz="2400" b="1" dirty="0"/>
              <a:t>výkonu: </a:t>
            </a:r>
            <a:r>
              <a:rPr lang="cs-CZ" sz="2400" dirty="0" smtClean="0"/>
              <a:t>provedení </a:t>
            </a:r>
            <a:r>
              <a:rPr lang="cs-CZ" sz="2400" dirty="0"/>
              <a:t>ordinovaného vyšetření </a:t>
            </a:r>
            <a:r>
              <a:rPr lang="cs-CZ" sz="2400" dirty="0" smtClean="0"/>
              <a:t>klienta, </a:t>
            </a:r>
            <a:r>
              <a:rPr lang="cs-CZ" sz="2400" u="sng" dirty="0" smtClean="0"/>
              <a:t>vyšetření glykémie glukometrem, natočení EKG křivky, </a:t>
            </a:r>
            <a:r>
              <a:rPr lang="cs-CZ" sz="2400" dirty="0"/>
              <a:t>informování </a:t>
            </a:r>
            <a:r>
              <a:rPr lang="cs-CZ" sz="2400" dirty="0" smtClean="0"/>
              <a:t>klienta o </a:t>
            </a:r>
            <a:r>
              <a:rPr lang="cs-CZ" sz="2400" dirty="0"/>
              <a:t>dalším zpracování výsledku </a:t>
            </a:r>
            <a:r>
              <a:rPr lang="cs-CZ" sz="2400" dirty="0" smtClean="0"/>
              <a:t>vyšetření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2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Rozvoj agentur domácí péče </a:t>
            </a:r>
            <a:r>
              <a:rPr lang="cs-CZ" sz="3200" b="1" dirty="0" smtClean="0"/>
              <a:t>přineslo II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zvyšující </a:t>
            </a:r>
            <a:r>
              <a:rPr lang="cs-CZ" sz="2400" dirty="0"/>
              <a:t>se poptávka </a:t>
            </a:r>
            <a:r>
              <a:rPr lang="cs-CZ" sz="2400" dirty="0" smtClean="0"/>
              <a:t>klientů - zachování </a:t>
            </a:r>
            <a:r>
              <a:rPr lang="cs-CZ" sz="2400" dirty="0"/>
              <a:t>vlastního sociálního prostředí, organizování denního programu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dle </a:t>
            </a:r>
            <a:r>
              <a:rPr lang="cs-CZ" sz="2400" dirty="0"/>
              <a:t>svých </a:t>
            </a:r>
            <a:r>
              <a:rPr lang="cs-CZ" sz="2400" dirty="0" smtClean="0"/>
              <a:t>představ, zachováních stereotypů </a:t>
            </a:r>
            <a:r>
              <a:rPr lang="cs-CZ" sz="2400" dirty="0"/>
              <a:t>a </a:t>
            </a:r>
            <a:r>
              <a:rPr lang="cs-CZ" sz="2400" dirty="0" smtClean="0"/>
              <a:t>zvyklostí</a:t>
            </a:r>
          </a:p>
          <a:p>
            <a:endParaRPr lang="cs-CZ" sz="2400" dirty="0"/>
          </a:p>
          <a:p>
            <a:r>
              <a:rPr lang="cs-CZ" sz="2400" dirty="0" smtClean="0"/>
              <a:t>politické </a:t>
            </a:r>
            <a:r>
              <a:rPr lang="cs-CZ" sz="2400" dirty="0"/>
              <a:t>faktory – v některých státech </a:t>
            </a:r>
            <a:r>
              <a:rPr lang="cs-CZ" sz="2400" dirty="0" smtClean="0"/>
              <a:t>EU </a:t>
            </a:r>
            <a:r>
              <a:rPr lang="cs-CZ" sz="2400" dirty="0"/>
              <a:t>získávají politici hlasy </a:t>
            </a:r>
            <a:r>
              <a:rPr lang="cs-CZ" sz="2400" dirty="0" smtClean="0"/>
              <a:t>za </a:t>
            </a:r>
            <a:r>
              <a:rPr lang="cs-CZ" sz="2400" dirty="0"/>
              <a:t>podporu </a:t>
            </a:r>
            <a:r>
              <a:rPr lang="cs-CZ" sz="2400" dirty="0" smtClean="0"/>
              <a:t>domácí </a:t>
            </a:r>
            <a:r>
              <a:rPr lang="cs-CZ" sz="2400" dirty="0"/>
              <a:t>péče a vytvoření vhodných podmínek pro </a:t>
            </a:r>
            <a:r>
              <a:rPr lang="cs-CZ" sz="2400" dirty="0" smtClean="0"/>
              <a:t>její fungování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8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 smtClean="0"/>
              <a:t>Výkony v domácí péči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300" b="1" dirty="0" smtClean="0"/>
              <a:t>06323 </a:t>
            </a:r>
            <a:r>
              <a:rPr lang="cs-CZ" sz="3300" b="1" dirty="0"/>
              <a:t>(pouze materiál) - </a:t>
            </a:r>
            <a:r>
              <a:rPr lang="cs-CZ" sz="3300" b="1" u="sng" dirty="0" smtClean="0"/>
              <a:t>Odběr biologického materiálu</a:t>
            </a:r>
            <a:r>
              <a:rPr lang="cs-CZ" sz="3300" b="1" dirty="0" smtClean="0"/>
              <a:t/>
            </a:r>
            <a:br>
              <a:rPr lang="cs-CZ" sz="3300" b="1" dirty="0" smtClean="0"/>
            </a:b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213264"/>
            <a:ext cx="8596668" cy="382809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frekvence</a:t>
            </a:r>
            <a:r>
              <a:rPr lang="cs-CZ" sz="2400" dirty="0"/>
              <a:t>: </a:t>
            </a:r>
            <a:r>
              <a:rPr lang="cs-CZ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maximálně 3krát denně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2400" b="1" dirty="0" smtClean="0"/>
          </a:p>
          <a:p>
            <a:r>
              <a:rPr lang="cs-CZ" sz="2400" b="1" dirty="0" smtClean="0"/>
              <a:t>obsah </a:t>
            </a:r>
            <a:r>
              <a:rPr lang="cs-CZ" sz="2400" b="1" dirty="0"/>
              <a:t>výkonu: </a:t>
            </a:r>
            <a:r>
              <a:rPr lang="cs-CZ" sz="2400" dirty="0" smtClean="0"/>
              <a:t>odběr </a:t>
            </a:r>
            <a:r>
              <a:rPr lang="cs-CZ" sz="2400" dirty="0"/>
              <a:t>biologického materiálu - žilní krve, kapilární krve, moče, sputa, stolice, mazu, sekretů, bakteriální flóry a dalšího biologického materiálu dle ordinace </a:t>
            </a:r>
            <a:r>
              <a:rPr lang="cs-CZ" sz="2400" dirty="0" smtClean="0"/>
              <a:t>lékaře, orientační </a:t>
            </a:r>
            <a:r>
              <a:rPr lang="cs-CZ" sz="2400" dirty="0"/>
              <a:t>vyšetření odebraného materiálu, </a:t>
            </a:r>
            <a:r>
              <a:rPr lang="cs-CZ" sz="2400" dirty="0" smtClean="0"/>
              <a:t>bezpečné </a:t>
            </a:r>
            <a:r>
              <a:rPr lang="cs-CZ" sz="2400" dirty="0"/>
              <a:t>zajištění </a:t>
            </a:r>
            <a:r>
              <a:rPr lang="cs-CZ" sz="2400" dirty="0" smtClean="0"/>
              <a:t>materiálu, označení odběrových nádob, vyplnění žádanek</a:t>
            </a:r>
            <a:endParaRPr lang="cs-CZ" sz="2400" dirty="0"/>
          </a:p>
          <a:p>
            <a:endParaRPr lang="cs-CZ" sz="2400" dirty="0"/>
          </a:p>
          <a:p>
            <a:endParaRPr lang="cs-CZ" b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80309"/>
          </a:xfrm>
        </p:spPr>
        <p:txBody>
          <a:bodyPr>
            <a:noAutofit/>
          </a:bodyPr>
          <a:lstStyle/>
          <a:p>
            <a:r>
              <a:rPr lang="cs-CZ" sz="2800" b="1" dirty="0"/>
              <a:t>Výkony v domácí péči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06325 </a:t>
            </a:r>
            <a:r>
              <a:rPr lang="cs-CZ" sz="2400" b="1" dirty="0"/>
              <a:t>(pouze materiál) - </a:t>
            </a:r>
            <a:r>
              <a:rPr lang="cs-CZ" sz="2400" b="1" u="sng" dirty="0"/>
              <a:t>Aplikace ordinované parenterální terapie </a:t>
            </a:r>
            <a:r>
              <a:rPr lang="cs-CZ" sz="2400" b="1" u="sng" dirty="0" smtClean="0"/>
              <a:t>po </a:t>
            </a:r>
            <a:r>
              <a:rPr lang="cs-CZ" sz="2400" b="1" u="sng" dirty="0"/>
              <a:t>písemném pověření ošetřujícím lékařem pro zajištění hydratace, energetických zdrojů a léčby bolesti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b="1" dirty="0" smtClean="0"/>
          </a:p>
          <a:p>
            <a:r>
              <a:rPr lang="cs-CZ" sz="2400" b="1" dirty="0" smtClean="0"/>
              <a:t>frekvence</a:t>
            </a:r>
            <a:r>
              <a:rPr lang="cs-CZ" sz="2400" dirty="0"/>
              <a:t>: </a:t>
            </a:r>
            <a:r>
              <a:rPr lang="cs-CZ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maximálně 3krát denně</a:t>
            </a:r>
          </a:p>
          <a:p>
            <a:pPr marL="0" indent="0">
              <a:buNone/>
            </a:pPr>
            <a:endParaRPr lang="cs-CZ" sz="2400" u="sng" dirty="0" smtClean="0"/>
          </a:p>
          <a:p>
            <a:r>
              <a:rPr lang="cs-CZ" sz="2400" b="1" dirty="0" smtClean="0"/>
              <a:t>obsah výkonu: </a:t>
            </a:r>
            <a:r>
              <a:rPr lang="cs-CZ" sz="2400" dirty="0" smtClean="0"/>
              <a:t>aplikace </a:t>
            </a:r>
            <a:r>
              <a:rPr lang="cs-CZ" sz="2400" dirty="0" err="1" smtClean="0"/>
              <a:t>i.v</a:t>
            </a:r>
            <a:r>
              <a:rPr lang="cs-CZ" sz="2400" dirty="0" smtClean="0"/>
              <a:t>. terapie u dospělého nebo dítěte nad 10 let, kontinuální </a:t>
            </a:r>
            <a:r>
              <a:rPr lang="cs-CZ" sz="2400" dirty="0" err="1" smtClean="0"/>
              <a:t>i.v</a:t>
            </a:r>
            <a:r>
              <a:rPr lang="cs-CZ" sz="2400" dirty="0" smtClean="0"/>
              <a:t>. aplikace léčiva injekční nebo infuzní pumpou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0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1999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cs-CZ" sz="3100" b="1" dirty="0"/>
              <a:t>Výkony v domácí péči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300" b="1" dirty="0" smtClean="0"/>
              <a:t>06327 </a:t>
            </a:r>
            <a:r>
              <a:rPr lang="cs-CZ" sz="3300" b="1" dirty="0"/>
              <a:t>(pouze materiál) - </a:t>
            </a:r>
            <a:r>
              <a:rPr lang="cs-CZ" sz="3300" b="1" u="sng" dirty="0"/>
              <a:t>Ošetření stomií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frekvence</a:t>
            </a:r>
            <a:r>
              <a:rPr lang="cs-CZ" sz="2400" dirty="0"/>
              <a:t>: </a:t>
            </a:r>
            <a:r>
              <a:rPr lang="cs-CZ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maximálně 3krát denně</a:t>
            </a:r>
          </a:p>
          <a:p>
            <a:pPr marL="0" indent="0">
              <a:buNone/>
            </a:pPr>
            <a:endParaRPr lang="cs-CZ" sz="2400" u="sng" dirty="0" smtClean="0"/>
          </a:p>
          <a:p>
            <a:r>
              <a:rPr lang="cs-CZ" sz="2400" dirty="0" smtClean="0"/>
              <a:t>ošetření kolostomie, </a:t>
            </a:r>
            <a:r>
              <a:rPr lang="cs-CZ" sz="2400" dirty="0" err="1" smtClean="0"/>
              <a:t>urostomie</a:t>
            </a:r>
            <a:r>
              <a:rPr lang="cs-CZ" sz="2400" dirty="0" smtClean="0"/>
              <a:t>, </a:t>
            </a:r>
            <a:r>
              <a:rPr lang="cs-CZ" sz="2400" dirty="0" err="1" smtClean="0"/>
              <a:t>nefrostomie</a:t>
            </a:r>
            <a:r>
              <a:rPr lang="cs-CZ" sz="2400" dirty="0" smtClean="0"/>
              <a:t>, ileostomie, gastrostomie…</a:t>
            </a:r>
          </a:p>
          <a:p>
            <a:r>
              <a:rPr lang="cs-CZ" sz="2400" b="1" dirty="0" smtClean="0"/>
              <a:t>obsah </a:t>
            </a:r>
            <a:r>
              <a:rPr lang="cs-CZ" sz="2400" b="1" dirty="0"/>
              <a:t>výkonu: </a:t>
            </a:r>
            <a:r>
              <a:rPr lang="cs-CZ" sz="2400" dirty="0" smtClean="0"/>
              <a:t>zajištění </a:t>
            </a:r>
            <a:r>
              <a:rPr lang="cs-CZ" sz="2400" dirty="0"/>
              <a:t>vhodné </a:t>
            </a:r>
            <a:r>
              <a:rPr lang="cs-CZ" sz="2400" dirty="0" smtClean="0"/>
              <a:t>polohy, </a:t>
            </a:r>
            <a:r>
              <a:rPr lang="cs-CZ" sz="2400" dirty="0"/>
              <a:t>odkrytí </a:t>
            </a:r>
            <a:r>
              <a:rPr lang="cs-CZ" sz="2400" dirty="0" err="1"/>
              <a:t>stomie</a:t>
            </a:r>
            <a:r>
              <a:rPr lang="cs-CZ" sz="2400" dirty="0"/>
              <a:t>, očištění </a:t>
            </a:r>
            <a:r>
              <a:rPr lang="cs-CZ" sz="2400" dirty="0" err="1"/>
              <a:t>stomie</a:t>
            </a:r>
            <a:r>
              <a:rPr lang="cs-CZ" sz="2400" dirty="0"/>
              <a:t>, </a:t>
            </a:r>
            <a:r>
              <a:rPr lang="cs-CZ" sz="2400" dirty="0" smtClean="0"/>
              <a:t>uzpůsobení a připevnění </a:t>
            </a:r>
            <a:r>
              <a:rPr lang="cs-CZ" sz="2400" dirty="0"/>
              <a:t>kompenzační pomůcky, edukace klienta, </a:t>
            </a:r>
            <a:r>
              <a:rPr lang="cs-CZ" sz="2400" dirty="0" smtClean="0"/>
              <a:t>rodinných příslušníků o </a:t>
            </a:r>
            <a:r>
              <a:rPr lang="cs-CZ" sz="2400" dirty="0"/>
              <a:t>dietním a pitném režimu, nácvik </a:t>
            </a:r>
            <a:r>
              <a:rPr lang="cs-CZ" sz="2400" dirty="0" smtClean="0"/>
              <a:t>sebeobsluhy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9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Výkony v domácí péči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300" b="1" dirty="0" smtClean="0"/>
              <a:t>06329 </a:t>
            </a:r>
            <a:r>
              <a:rPr lang="cs-CZ" sz="3300" b="1" dirty="0"/>
              <a:t>(pouze materiál) - </a:t>
            </a:r>
            <a:r>
              <a:rPr lang="cs-CZ" sz="3300" b="1" u="sng" dirty="0"/>
              <a:t>Lokální ošetření</a:t>
            </a:r>
            <a:r>
              <a:rPr lang="cs-CZ" sz="3300" b="1" dirty="0"/>
              <a:t/>
            </a:r>
            <a:br>
              <a:rPr lang="cs-CZ" sz="3300" b="1" dirty="0"/>
            </a:b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frekvence</a:t>
            </a:r>
            <a:r>
              <a:rPr lang="cs-CZ" sz="2400" dirty="0"/>
              <a:t>: </a:t>
            </a:r>
            <a:r>
              <a:rPr lang="cs-CZ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maximálně 3krát denně</a:t>
            </a:r>
          </a:p>
          <a:p>
            <a:pPr marL="0" indent="0">
              <a:buNone/>
            </a:pPr>
            <a:endParaRPr lang="cs-CZ" sz="2400" u="sng" dirty="0" smtClean="0"/>
          </a:p>
          <a:p>
            <a:r>
              <a:rPr lang="cs-CZ" sz="2400" dirty="0" smtClean="0"/>
              <a:t>běžný převaz – lokální ošetření ohraničené kožní léze, defektu či poranění</a:t>
            </a:r>
          </a:p>
          <a:p>
            <a:r>
              <a:rPr lang="cs-CZ" sz="2400" dirty="0" smtClean="0"/>
              <a:t>čištění </a:t>
            </a:r>
            <a:r>
              <a:rPr lang="cs-CZ" sz="2400" dirty="0"/>
              <a:t>tracheostomické</a:t>
            </a:r>
            <a:r>
              <a:rPr lang="cs-CZ" sz="2400" dirty="0" smtClean="0"/>
              <a:t> kanyly, výměna tracheostomické kanyly, ošetření periferního či centrálního katetru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24445"/>
          </a:xfrm>
        </p:spPr>
        <p:txBody>
          <a:bodyPr>
            <a:normAutofit/>
          </a:bodyPr>
          <a:lstStyle/>
          <a:p>
            <a:r>
              <a:rPr lang="cs-CZ" sz="2800" b="1" dirty="0"/>
              <a:t>Výkony v domácí péči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000" b="1" dirty="0" smtClean="0"/>
              <a:t>06331 </a:t>
            </a:r>
            <a:r>
              <a:rPr lang="cs-CZ" sz="3000" b="1" dirty="0"/>
              <a:t>(pouze materiál) </a:t>
            </a:r>
            <a:r>
              <a:rPr lang="cs-CZ" sz="3000" b="1" dirty="0" smtClean="0"/>
              <a:t>- </a:t>
            </a:r>
            <a:r>
              <a:rPr lang="cs-CZ" sz="3000" b="1" u="sng" dirty="0"/>
              <a:t>Klysma, výplachy, cévkování, ošetření permanentních katetrů</a:t>
            </a:r>
            <a:endParaRPr lang="cs-CZ" sz="3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628900"/>
            <a:ext cx="8596668" cy="3412462"/>
          </a:xfrm>
        </p:spPr>
        <p:txBody>
          <a:bodyPr>
            <a:normAutofit/>
          </a:bodyPr>
          <a:lstStyle/>
          <a:p>
            <a:r>
              <a:rPr lang="cs-CZ" sz="2400" b="1" dirty="0"/>
              <a:t>frekvence</a:t>
            </a:r>
            <a:r>
              <a:rPr lang="cs-CZ" sz="2400" dirty="0"/>
              <a:t>: </a:t>
            </a:r>
            <a:r>
              <a:rPr lang="cs-CZ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maximálně 3krát denně</a:t>
            </a:r>
          </a:p>
          <a:p>
            <a:pPr marL="0" indent="0">
              <a:buNone/>
            </a:pPr>
            <a:endParaRPr lang="cs-CZ" sz="2400" u="sng" dirty="0" smtClean="0"/>
          </a:p>
          <a:p>
            <a:r>
              <a:rPr lang="cs-CZ" sz="2400" dirty="0" smtClean="0"/>
              <a:t>cévkování ženy, ošetření permanentní cévky u muže </a:t>
            </a:r>
            <a:br>
              <a:rPr lang="cs-CZ" sz="2400" dirty="0" smtClean="0"/>
            </a:br>
            <a:r>
              <a:rPr lang="cs-CZ" sz="2400" dirty="0" smtClean="0"/>
              <a:t>i ženy, klysma léčebné, očistné, výživné, terapeutické, výplach pochvy, laváže, proplachy drénů, stomií…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2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Výkony v domácí péči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300" b="1" dirty="0" smtClean="0"/>
              <a:t>06335</a:t>
            </a:r>
            <a:r>
              <a:rPr lang="cs-CZ" sz="3300" dirty="0" smtClean="0"/>
              <a:t> </a:t>
            </a:r>
            <a:r>
              <a:rPr lang="cs-CZ" sz="3300" b="1" dirty="0" smtClean="0"/>
              <a:t>(pouze </a:t>
            </a:r>
            <a:r>
              <a:rPr lang="cs-CZ" sz="3300" b="1" dirty="0"/>
              <a:t>materiál) </a:t>
            </a:r>
            <a:r>
              <a:rPr lang="cs-CZ" sz="3300" b="1" u="sng" dirty="0" smtClean="0"/>
              <a:t>Nácvik </a:t>
            </a:r>
            <a:r>
              <a:rPr lang="cs-CZ" sz="3300" b="1" u="sng" dirty="0"/>
              <a:t>a zaučování aplikace </a:t>
            </a:r>
            <a:r>
              <a:rPr lang="cs-CZ" sz="3300" b="1" u="sng" dirty="0" smtClean="0"/>
              <a:t>inzulinu</a:t>
            </a:r>
            <a:endParaRPr lang="cs-CZ" sz="33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b="1" dirty="0"/>
              <a:t>frekvence</a:t>
            </a:r>
            <a:r>
              <a:rPr lang="cs-CZ" sz="2400" dirty="0"/>
              <a:t>: </a:t>
            </a:r>
            <a:r>
              <a:rPr lang="cs-CZ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maximálně 3krát denně</a:t>
            </a:r>
          </a:p>
          <a:p>
            <a:pPr marL="0" indent="0">
              <a:buNone/>
            </a:pPr>
            <a:endParaRPr lang="cs-CZ" sz="2400" u="sng" dirty="0" smtClean="0"/>
          </a:p>
          <a:p>
            <a:r>
              <a:rPr lang="pl-PL" sz="2400" b="1" dirty="0" smtClean="0"/>
              <a:t>maximálně: </a:t>
            </a:r>
            <a:r>
              <a:rPr lang="pl-PL" sz="2400" dirty="0" smtClean="0"/>
              <a:t>30krát </a:t>
            </a:r>
            <a:r>
              <a:rPr lang="pl-PL" sz="2400" dirty="0"/>
              <a:t>za 14 dní</a:t>
            </a:r>
            <a:endParaRPr lang="cs-CZ" sz="2400" u="sng" dirty="0"/>
          </a:p>
          <a:p>
            <a:endParaRPr lang="cs-CZ" sz="2400" b="1" dirty="0" smtClean="0"/>
          </a:p>
          <a:p>
            <a:r>
              <a:rPr lang="cs-CZ" sz="2400" b="1" dirty="0" smtClean="0"/>
              <a:t>obsah </a:t>
            </a:r>
            <a:r>
              <a:rPr lang="cs-CZ" sz="2400" b="1" dirty="0"/>
              <a:t>výkonu:</a:t>
            </a:r>
            <a:r>
              <a:rPr lang="cs-CZ" sz="2400" dirty="0"/>
              <a:t> </a:t>
            </a:r>
            <a:r>
              <a:rPr lang="cs-CZ" sz="2400" dirty="0" smtClean="0"/>
              <a:t>zajištění </a:t>
            </a:r>
            <a:r>
              <a:rPr lang="cs-CZ" sz="2400" dirty="0"/>
              <a:t>vhodné </a:t>
            </a:r>
            <a:r>
              <a:rPr lang="cs-CZ" sz="2400" dirty="0" smtClean="0"/>
              <a:t>polohy, </a:t>
            </a:r>
            <a:r>
              <a:rPr lang="cs-CZ" sz="2400" dirty="0"/>
              <a:t>předvedení techniky aplikace </a:t>
            </a:r>
            <a:r>
              <a:rPr lang="cs-CZ" sz="2400" dirty="0" smtClean="0"/>
              <a:t>inzulinu</a:t>
            </a:r>
            <a:r>
              <a:rPr lang="cs-CZ" sz="2400" dirty="0"/>
              <a:t>, seznámení s dietním a pitným režimem diabetika, vhodným uskladněním </a:t>
            </a:r>
            <a:r>
              <a:rPr lang="cs-CZ" sz="2400" dirty="0" smtClean="0"/>
              <a:t>inzulinu, </a:t>
            </a:r>
            <a:r>
              <a:rPr lang="cs-CZ" sz="2400" dirty="0"/>
              <a:t>riziky a způsoby řešení </a:t>
            </a:r>
            <a:r>
              <a:rPr lang="cs-CZ" sz="2400" dirty="0" smtClean="0"/>
              <a:t>dekompenzace, edukace </a:t>
            </a:r>
            <a:r>
              <a:rPr lang="cs-CZ" sz="2400" dirty="0"/>
              <a:t>rodinných </a:t>
            </a:r>
            <a:r>
              <a:rPr lang="cs-CZ" sz="2400" dirty="0" smtClean="0"/>
              <a:t>příslušníků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5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58191"/>
          </a:xfrm>
        </p:spPr>
        <p:txBody>
          <a:bodyPr>
            <a:normAutofit fontScale="90000"/>
          </a:bodyPr>
          <a:lstStyle/>
          <a:p>
            <a:r>
              <a:rPr lang="cs-CZ" sz="3100" b="1" dirty="0"/>
              <a:t>Výkony v domácí péči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pl-PL" sz="3300" b="1" dirty="0" smtClean="0"/>
              <a:t>06135 - </a:t>
            </a:r>
            <a:r>
              <a:rPr lang="pl-PL" sz="3300" b="1" u="sng" dirty="0"/>
              <a:t>Výkon sestry v době od 22 </a:t>
            </a:r>
            <a:r>
              <a:rPr lang="pl-PL" sz="3300" b="1" u="sng" dirty="0" smtClean="0"/>
              <a:t>do </a:t>
            </a:r>
            <a:r>
              <a:rPr lang="pl-PL" sz="3300" b="1" u="sng" dirty="0"/>
              <a:t>6 </a:t>
            </a:r>
            <a:r>
              <a:rPr lang="pl-PL" sz="3300" b="1" u="sng" dirty="0" smtClean="0"/>
              <a:t>hodin</a:t>
            </a:r>
            <a:r>
              <a:rPr lang="pl-PL" u="sng" dirty="0"/>
              <a:t/>
            </a:r>
            <a:br>
              <a:rPr lang="pl-PL" u="sng" dirty="0"/>
            </a:b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405449"/>
            <a:ext cx="8596668" cy="3635913"/>
          </a:xfrm>
        </p:spPr>
        <p:txBody>
          <a:bodyPr/>
          <a:lstStyle/>
          <a:p>
            <a:r>
              <a:rPr lang="cs-CZ" sz="2400" b="1" dirty="0"/>
              <a:t>d</a:t>
            </a:r>
            <a:r>
              <a:rPr lang="cs-CZ" sz="2400" b="1" dirty="0" smtClean="0"/>
              <a:t>efinice </a:t>
            </a:r>
            <a:r>
              <a:rPr lang="cs-CZ" sz="2400" b="1" dirty="0"/>
              <a:t>výkonu: </a:t>
            </a:r>
            <a:r>
              <a:rPr lang="cs-CZ" sz="2400" dirty="0"/>
              <a:t>nejedná se o samostatný výkon,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nýbrž </a:t>
            </a:r>
            <a:r>
              <a:rPr lang="cs-CZ" sz="2400" dirty="0"/>
              <a:t>příplatek za práci v nočních </a:t>
            </a:r>
            <a:r>
              <a:rPr lang="cs-CZ" sz="2400" dirty="0" smtClean="0"/>
              <a:t>hodinách</a:t>
            </a:r>
            <a:endParaRPr lang="cs-CZ" sz="2400" dirty="0"/>
          </a:p>
          <a:p>
            <a:r>
              <a:rPr lang="cs-CZ" sz="2400" dirty="0" smtClean="0"/>
              <a:t>přičítá </a:t>
            </a:r>
            <a:r>
              <a:rPr lang="cs-CZ" sz="2400" dirty="0"/>
              <a:t>se ke každému </a:t>
            </a:r>
            <a:r>
              <a:rPr lang="cs-CZ" sz="2400" dirty="0" smtClean="0"/>
              <a:t>kódu </a:t>
            </a:r>
            <a:r>
              <a:rPr lang="cs-CZ" sz="2400" dirty="0"/>
              <a:t>výkonu, který byl proveden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tomto časovém </a:t>
            </a:r>
            <a:r>
              <a:rPr lang="cs-CZ" sz="2400" dirty="0" smtClean="0"/>
              <a:t>rozmezí</a:t>
            </a:r>
            <a:endParaRPr lang="cs-CZ" sz="2400" dirty="0"/>
          </a:p>
          <a:p>
            <a:r>
              <a:rPr lang="cs-CZ" sz="2400" dirty="0" smtClean="0"/>
              <a:t>v </a:t>
            </a:r>
            <a:r>
              <a:rPr lang="cs-CZ" sz="2400" dirty="0"/>
              <a:t>případě výslovné indikace </a:t>
            </a:r>
            <a:r>
              <a:rPr lang="cs-CZ" sz="2400" dirty="0" smtClean="0"/>
              <a:t>lékařem, včetně </a:t>
            </a:r>
            <a:r>
              <a:rPr lang="cs-CZ" sz="2400" dirty="0"/>
              <a:t>doby </a:t>
            </a:r>
            <a:r>
              <a:rPr lang="cs-CZ" sz="2400" dirty="0" smtClean="0"/>
              <a:t>provedení, je </a:t>
            </a:r>
            <a:r>
              <a:rPr lang="cs-CZ" sz="2400" dirty="0"/>
              <a:t>plně hrazen ze zdravotního </a:t>
            </a:r>
            <a:r>
              <a:rPr lang="cs-CZ" sz="2400" dirty="0" smtClean="0"/>
              <a:t>pojištění</a:t>
            </a:r>
            <a:endParaRPr lang="cs-CZ" sz="2400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3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58191"/>
          </a:xfrm>
        </p:spPr>
        <p:txBody>
          <a:bodyPr>
            <a:normAutofit fontScale="90000"/>
          </a:bodyPr>
          <a:lstStyle/>
          <a:p>
            <a:r>
              <a:rPr lang="cs-CZ" sz="3100" b="1" dirty="0"/>
              <a:t>Výkony v domácí péči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300" b="1" dirty="0" smtClean="0"/>
              <a:t>06137 - </a:t>
            </a:r>
            <a:r>
              <a:rPr lang="cs-CZ" sz="3300" b="1" u="sng" dirty="0"/>
              <a:t>Výkon sestry v den pracovního klidu nebo pracovního volna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2400" b="1" dirty="0" smtClean="0"/>
          </a:p>
          <a:p>
            <a:r>
              <a:rPr lang="cs-CZ" sz="2400" b="1" dirty="0" smtClean="0"/>
              <a:t>definice </a:t>
            </a:r>
            <a:r>
              <a:rPr lang="cs-CZ" sz="2400" b="1" dirty="0"/>
              <a:t>výkonu: </a:t>
            </a:r>
            <a:r>
              <a:rPr lang="cs-CZ" sz="2400" dirty="0"/>
              <a:t>nejedná se o samostatný výkon,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nýbrž </a:t>
            </a:r>
            <a:r>
              <a:rPr lang="cs-CZ" sz="2400" dirty="0"/>
              <a:t>příplatek za práci v </a:t>
            </a:r>
            <a:r>
              <a:rPr lang="cs-CZ" sz="2400" dirty="0" smtClean="0"/>
              <a:t>sobotu, neděli a ve svátek</a:t>
            </a:r>
            <a:endParaRPr lang="cs-CZ" sz="2400" dirty="0"/>
          </a:p>
          <a:p>
            <a:r>
              <a:rPr lang="cs-CZ" sz="2400" dirty="0"/>
              <a:t>přičítá se ke každému kódu výkonu, který byl proveden </a:t>
            </a:r>
            <a:br>
              <a:rPr lang="cs-CZ" sz="2400" dirty="0"/>
            </a:br>
            <a:r>
              <a:rPr lang="cs-CZ" sz="2400" dirty="0"/>
              <a:t>v tomto časovém rozmezí</a:t>
            </a:r>
          </a:p>
          <a:p>
            <a:r>
              <a:rPr lang="cs-CZ" sz="2400" dirty="0"/>
              <a:t>v případě výslovné indikace lékařem, včetně doby provedení, je plně hrazen ze zdravotního pojištění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9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Výkony v domácí </a:t>
            </a:r>
            <a:r>
              <a:rPr lang="cs-CZ" sz="3100" b="1" dirty="0" smtClean="0"/>
              <a:t>péči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300" b="1" dirty="0"/>
              <a:t>06349 - </a:t>
            </a:r>
            <a:r>
              <a:rPr lang="cs-CZ" sz="3300" b="1" u="sng" dirty="0"/>
              <a:t>Signální kód - ošetřovatelská péče </a:t>
            </a:r>
            <a:r>
              <a:rPr lang="cs-CZ" sz="3300" b="1" u="sng" dirty="0" smtClean="0"/>
              <a:t/>
            </a:r>
            <a:br>
              <a:rPr lang="cs-CZ" sz="3300" b="1" u="sng" dirty="0" smtClean="0"/>
            </a:br>
            <a:r>
              <a:rPr lang="cs-CZ" sz="3300" b="1" u="sng" dirty="0" smtClean="0"/>
              <a:t>o </a:t>
            </a:r>
            <a:r>
              <a:rPr lang="cs-CZ" sz="3300" b="1" u="sng" dirty="0"/>
              <a:t>pacienta v terminálním stavu</a:t>
            </a:r>
            <a:endParaRPr lang="cs-CZ" sz="33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kód signalizuje zahájení hospicové péče</a:t>
            </a:r>
          </a:p>
          <a:p>
            <a:r>
              <a:rPr lang="cs-CZ" sz="2400" dirty="0" smtClean="0"/>
              <a:t>hospicová péče je v plném rozsahu hrazena zdravotní pojišťovnou pouze 3 měsíce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4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Výkony v domácí </a:t>
            </a:r>
            <a:r>
              <a:rPr lang="cs-CZ" sz="3200" b="1" dirty="0" smtClean="0"/>
              <a:t>péči</a:t>
            </a:r>
            <a:br>
              <a:rPr lang="cs-CZ" sz="3200" b="1" dirty="0" smtClean="0"/>
            </a:br>
            <a:r>
              <a:rPr lang="cs-CZ" sz="3200" b="1" u="sng" dirty="0"/>
              <a:t/>
            </a:r>
            <a:br>
              <a:rPr lang="cs-CZ" sz="3200" b="1" u="sng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254827"/>
            <a:ext cx="8596668" cy="3786536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každý výkon </a:t>
            </a:r>
            <a:r>
              <a:rPr lang="cs-CZ" sz="2400" b="1" dirty="0"/>
              <a:t>končí: </a:t>
            </a:r>
            <a:r>
              <a:rPr lang="cs-CZ" sz="2400" dirty="0" smtClean="0"/>
              <a:t>záznamem do dokumentace klienta, </a:t>
            </a:r>
            <a:r>
              <a:rPr lang="cs-CZ" sz="2400" dirty="0"/>
              <a:t>předáním informací </a:t>
            </a:r>
            <a:r>
              <a:rPr lang="cs-CZ" sz="2400" dirty="0" smtClean="0"/>
              <a:t>lékaři dle </a:t>
            </a:r>
            <a:r>
              <a:rPr lang="cs-CZ" sz="2400" dirty="0"/>
              <a:t>předem stanoveného </a:t>
            </a:r>
            <a:r>
              <a:rPr lang="cs-CZ" sz="2400" dirty="0" smtClean="0"/>
              <a:t>plánu, v </a:t>
            </a:r>
            <a:r>
              <a:rPr lang="cs-CZ" sz="2400" dirty="0"/>
              <a:t>případě </a:t>
            </a:r>
            <a:r>
              <a:rPr lang="cs-CZ" sz="2400" dirty="0" smtClean="0"/>
              <a:t>patologických </a:t>
            </a:r>
            <a:r>
              <a:rPr lang="cs-CZ" sz="2400" dirty="0"/>
              <a:t>změn </a:t>
            </a:r>
            <a:r>
              <a:rPr lang="cs-CZ" sz="2400" dirty="0" smtClean="0"/>
              <a:t>- </a:t>
            </a:r>
            <a:r>
              <a:rPr lang="cs-CZ" sz="2400" dirty="0"/>
              <a:t>okamžitá signalizace </a:t>
            </a:r>
            <a:r>
              <a:rPr lang="cs-CZ" sz="2400" dirty="0" smtClean="0"/>
              <a:t>praktickému lékaři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b="1" dirty="0" smtClean="0"/>
              <a:t>úklid pomůcek a </a:t>
            </a:r>
            <a:r>
              <a:rPr lang="cs-CZ" sz="2400" b="1" dirty="0"/>
              <a:t>likvidace </a:t>
            </a:r>
            <a:r>
              <a:rPr lang="cs-CZ" sz="2400" b="1" dirty="0" smtClean="0"/>
              <a:t>materiálů</a:t>
            </a:r>
            <a:endParaRPr lang="cs-CZ" sz="24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Formy domácí péče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97627"/>
            <a:ext cx="8596668" cy="4243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 smtClean="0"/>
              <a:t>Domácí </a:t>
            </a:r>
            <a:r>
              <a:rPr lang="cs-CZ" sz="2400" u="sng" dirty="0"/>
              <a:t>péče </a:t>
            </a:r>
            <a:r>
              <a:rPr lang="cs-CZ" sz="2400" u="sng" dirty="0" smtClean="0"/>
              <a:t>může </a:t>
            </a:r>
            <a:r>
              <a:rPr lang="cs-CZ" sz="2400" u="sng" dirty="0"/>
              <a:t>být poskytována v </a:t>
            </a:r>
            <a:r>
              <a:rPr lang="cs-CZ" sz="2400" u="sng" dirty="0" smtClean="0"/>
              <a:t>pěti </a:t>
            </a:r>
            <a:r>
              <a:rPr lang="cs-CZ" sz="2400" u="sng" dirty="0"/>
              <a:t>základních </a:t>
            </a:r>
            <a:r>
              <a:rPr lang="cs-CZ" sz="2400" u="sng" dirty="0" smtClean="0"/>
              <a:t>formách:</a:t>
            </a:r>
          </a:p>
          <a:p>
            <a:pPr marL="0" indent="0">
              <a:buNone/>
            </a:pPr>
            <a:endParaRPr lang="cs-CZ" sz="2400" u="sng" dirty="0" smtClean="0"/>
          </a:p>
          <a:p>
            <a:r>
              <a:rPr lang="cs-CZ" sz="2400" u="sng" dirty="0" smtClean="0"/>
              <a:t>akutní</a:t>
            </a:r>
            <a:r>
              <a:rPr lang="cs-CZ" sz="2400" dirty="0" smtClean="0"/>
              <a:t> </a:t>
            </a:r>
            <a:r>
              <a:rPr lang="cs-CZ" sz="2400" dirty="0"/>
              <a:t>domácí </a:t>
            </a:r>
            <a:r>
              <a:rPr lang="cs-CZ" sz="2400" dirty="0" smtClean="0"/>
              <a:t>péče</a:t>
            </a:r>
          </a:p>
          <a:p>
            <a:r>
              <a:rPr lang="cs-CZ" sz="2400" u="sng" dirty="0" smtClean="0"/>
              <a:t>dlouhodobá</a:t>
            </a:r>
            <a:r>
              <a:rPr lang="cs-CZ" sz="2400" dirty="0" smtClean="0"/>
              <a:t> domácí péče</a:t>
            </a:r>
          </a:p>
          <a:p>
            <a:r>
              <a:rPr lang="cs-CZ" sz="2400" u="sng" dirty="0" smtClean="0"/>
              <a:t>jednorázová</a:t>
            </a:r>
            <a:r>
              <a:rPr lang="cs-CZ" sz="2400" dirty="0" smtClean="0"/>
              <a:t> </a:t>
            </a:r>
            <a:r>
              <a:rPr lang="cs-CZ" sz="2400" dirty="0"/>
              <a:t>domácí </a:t>
            </a:r>
            <a:r>
              <a:rPr lang="cs-CZ" sz="2400" dirty="0" smtClean="0"/>
              <a:t>péče</a:t>
            </a:r>
          </a:p>
          <a:p>
            <a:r>
              <a:rPr lang="cs-CZ" sz="2400" u="sng" dirty="0" smtClean="0"/>
              <a:t>preventivní</a:t>
            </a:r>
            <a:r>
              <a:rPr lang="cs-CZ" sz="2400" dirty="0" smtClean="0"/>
              <a:t> </a:t>
            </a:r>
            <a:r>
              <a:rPr lang="cs-CZ" sz="2400" dirty="0"/>
              <a:t>domácí </a:t>
            </a:r>
            <a:r>
              <a:rPr lang="cs-CZ" sz="2400" dirty="0" smtClean="0"/>
              <a:t>péče </a:t>
            </a:r>
          </a:p>
          <a:p>
            <a:r>
              <a:rPr lang="cs-CZ" sz="2400" u="sng" dirty="0" smtClean="0"/>
              <a:t>hospicová</a:t>
            </a:r>
            <a:r>
              <a:rPr lang="cs-CZ" sz="2400" dirty="0" smtClean="0"/>
              <a:t> </a:t>
            </a:r>
            <a:r>
              <a:rPr lang="cs-CZ" sz="2400" dirty="0"/>
              <a:t>domácí péče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1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 smtClean="0"/>
              <a:t>Možnosti výkonů domácí péče</a:t>
            </a: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300" b="1" u="sng" dirty="0" err="1" smtClean="0"/>
              <a:t>Hypodermoklýza</a:t>
            </a:r>
            <a:r>
              <a:rPr lang="cs-CZ" sz="3300" b="1" u="sng" dirty="0" smtClean="0"/>
              <a:t> – podkožní aplikace léků </a:t>
            </a:r>
            <a:br>
              <a:rPr lang="cs-CZ" sz="3300" b="1" u="sng" dirty="0" smtClean="0"/>
            </a:br>
            <a:r>
              <a:rPr lang="cs-CZ" sz="3300" b="1" u="sng" dirty="0" smtClean="0"/>
              <a:t>a tekutin </a:t>
            </a:r>
            <a:endParaRPr lang="cs-CZ" sz="33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kanyla do </a:t>
            </a:r>
            <a:r>
              <a:rPr lang="cs-CZ" sz="2400" dirty="0"/>
              <a:t>podkoží na přední straně hrudníku, </a:t>
            </a:r>
            <a:br>
              <a:rPr lang="cs-CZ" sz="2400" dirty="0"/>
            </a:br>
            <a:r>
              <a:rPr lang="cs-CZ" sz="2400" dirty="0"/>
              <a:t>na břiše, </a:t>
            </a:r>
            <a:r>
              <a:rPr lang="cs-CZ" sz="2400" dirty="0" smtClean="0"/>
              <a:t>na </a:t>
            </a:r>
            <a:r>
              <a:rPr lang="cs-CZ" sz="2400" dirty="0"/>
              <a:t>paži</a:t>
            </a:r>
          </a:p>
          <a:p>
            <a:r>
              <a:rPr lang="cs-CZ" sz="2400" dirty="0" smtClean="0"/>
              <a:t>subkutánní </a:t>
            </a:r>
            <a:r>
              <a:rPr lang="cs-CZ" sz="2400" dirty="0"/>
              <a:t>jehlu lze ponechat </a:t>
            </a:r>
            <a:r>
              <a:rPr lang="cs-CZ" sz="2400" dirty="0" smtClean="0"/>
              <a:t>5 </a:t>
            </a:r>
            <a:r>
              <a:rPr lang="cs-CZ" sz="2400" dirty="0"/>
              <a:t>– 7 </a:t>
            </a:r>
            <a:r>
              <a:rPr lang="cs-CZ" sz="2400" dirty="0" smtClean="0"/>
              <a:t>dní</a:t>
            </a:r>
          </a:p>
          <a:p>
            <a:r>
              <a:rPr lang="cs-CZ" sz="2400" dirty="0"/>
              <a:t>r</a:t>
            </a:r>
            <a:r>
              <a:rPr lang="cs-CZ" sz="2400" dirty="0" smtClean="0"/>
              <a:t>ychlost </a:t>
            </a:r>
            <a:r>
              <a:rPr lang="cs-CZ" sz="2400" dirty="0"/>
              <a:t>podání </a:t>
            </a:r>
            <a:r>
              <a:rPr lang="cs-CZ" sz="2400" dirty="0" smtClean="0"/>
              <a:t>individuální, začínáme 50 ml/h, poté dle </a:t>
            </a:r>
            <a:r>
              <a:rPr lang="cs-CZ" sz="2400" dirty="0"/>
              <a:t>tolerance </a:t>
            </a:r>
            <a:r>
              <a:rPr lang="cs-CZ" sz="2400" dirty="0" smtClean="0"/>
              <a:t>(zda </a:t>
            </a:r>
            <a:r>
              <a:rPr lang="cs-CZ" sz="2400" dirty="0"/>
              <a:t>dochází k resorpci tekutiny z </a:t>
            </a:r>
            <a:r>
              <a:rPr lang="cs-CZ" sz="2400" dirty="0" smtClean="0"/>
              <a:t>podkoží)</a:t>
            </a:r>
          </a:p>
          <a:p>
            <a:r>
              <a:rPr lang="cs-CZ" sz="2400" dirty="0" smtClean="0"/>
              <a:t>celkový </a:t>
            </a:r>
            <a:r>
              <a:rPr lang="cs-CZ" sz="2400" dirty="0"/>
              <a:t>objem </a:t>
            </a:r>
            <a:r>
              <a:rPr lang="cs-CZ" sz="2400" dirty="0" smtClean="0"/>
              <a:t>se pohybuje </a:t>
            </a:r>
            <a:r>
              <a:rPr lang="cs-CZ" sz="2400" dirty="0"/>
              <a:t>v rozmezí 500 – 2000 ml/24 </a:t>
            </a:r>
            <a:r>
              <a:rPr lang="cs-CZ" sz="2400" dirty="0" smtClean="0"/>
              <a:t>h, infuzi </a:t>
            </a:r>
            <a:r>
              <a:rPr lang="cs-CZ" sz="2400" dirty="0"/>
              <a:t>lze s výhodou podat během nočního spánku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83358" cy="1425146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Možnosti výkonů domácí péče</a:t>
            </a: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u="sng" dirty="0" err="1" smtClean="0"/>
              <a:t>Hypodermoklýza</a:t>
            </a:r>
            <a:r>
              <a:rPr lang="cs-CZ" sz="3000" b="1" u="sng" dirty="0" smtClean="0"/>
              <a:t> – podkožní aplikace </a:t>
            </a:r>
            <a:br>
              <a:rPr lang="cs-CZ" sz="3000" b="1" u="sng" dirty="0" smtClean="0"/>
            </a:br>
            <a:r>
              <a:rPr lang="cs-CZ" sz="3000" b="1" u="sng" dirty="0" smtClean="0"/>
              <a:t>a tekutin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 smtClean="0"/>
              <a:t>roztoky </a:t>
            </a:r>
            <a:r>
              <a:rPr lang="cs-CZ" sz="2400" u="sng" dirty="0"/>
              <a:t>vhodné k </a:t>
            </a:r>
            <a:r>
              <a:rPr lang="cs-CZ" sz="2400" u="sng" dirty="0" smtClean="0"/>
              <a:t>aplikaci:</a:t>
            </a:r>
          </a:p>
          <a:p>
            <a:r>
              <a:rPr lang="cs-CZ" sz="2400" dirty="0" smtClean="0"/>
              <a:t> </a:t>
            </a:r>
            <a:r>
              <a:rPr lang="cs-CZ" sz="2400" dirty="0" err="1"/>
              <a:t>NaCl</a:t>
            </a:r>
            <a:r>
              <a:rPr lang="cs-CZ" sz="2400" dirty="0"/>
              <a:t> (0,9 %), </a:t>
            </a:r>
            <a:r>
              <a:rPr lang="cs-CZ" sz="2400" dirty="0" smtClean="0"/>
              <a:t>roztok </a:t>
            </a:r>
            <a:r>
              <a:rPr lang="cs-CZ" sz="2400" dirty="0" err="1"/>
              <a:t>NaCl</a:t>
            </a:r>
            <a:r>
              <a:rPr lang="cs-CZ" sz="2400" dirty="0"/>
              <a:t> </a:t>
            </a:r>
            <a:r>
              <a:rPr lang="cs-CZ" sz="2400" dirty="0" smtClean="0"/>
              <a:t>+ glukózy, 5 </a:t>
            </a:r>
            <a:r>
              <a:rPr lang="cs-CZ" sz="2400" dirty="0"/>
              <a:t>% roztok </a:t>
            </a:r>
            <a:r>
              <a:rPr lang="cs-CZ" sz="2400" dirty="0" smtClean="0"/>
              <a:t>glukózy</a:t>
            </a:r>
          </a:p>
          <a:p>
            <a:r>
              <a:rPr lang="cs-CZ" sz="2400" dirty="0" smtClean="0"/>
              <a:t>lze </a:t>
            </a:r>
            <a:r>
              <a:rPr lang="cs-CZ" sz="2400" dirty="0"/>
              <a:t>podávat </a:t>
            </a:r>
            <a:r>
              <a:rPr lang="cs-CZ" sz="2400" dirty="0" err="1" smtClean="0"/>
              <a:t>KCl</a:t>
            </a:r>
            <a:r>
              <a:rPr lang="cs-CZ" sz="2400" dirty="0" smtClean="0"/>
              <a:t> </a:t>
            </a:r>
            <a:r>
              <a:rPr lang="cs-CZ" sz="2400" dirty="0"/>
              <a:t>podle </a:t>
            </a:r>
            <a:r>
              <a:rPr lang="cs-CZ" sz="2400" dirty="0" smtClean="0"/>
              <a:t>lokální tolerance, </a:t>
            </a:r>
            <a:r>
              <a:rPr lang="cs-CZ" sz="2400" dirty="0"/>
              <a:t>maximálně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koncentraci 20 – 40 </a:t>
            </a:r>
            <a:r>
              <a:rPr lang="cs-CZ" sz="2400" dirty="0" err="1"/>
              <a:t>mmol</a:t>
            </a:r>
            <a:r>
              <a:rPr lang="cs-CZ" sz="2400" dirty="0"/>
              <a:t>/l</a:t>
            </a:r>
          </a:p>
          <a:p>
            <a:pPr marL="0" indent="0">
              <a:buNone/>
            </a:pPr>
            <a:endParaRPr lang="cs-CZ" sz="2400" u="sng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/>
              <a:t>Možnosti výkonů domácí péče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u="sng" dirty="0" err="1"/>
              <a:t>Hypodermoklýza</a:t>
            </a:r>
            <a:r>
              <a:rPr lang="cs-CZ" b="1" u="sng" dirty="0"/>
              <a:t> – podkožní aplikace léků </a:t>
            </a:r>
            <a:br>
              <a:rPr lang="cs-CZ" b="1" u="sng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/>
              <a:t>léky vhodné k aplikaci</a:t>
            </a:r>
            <a:r>
              <a:rPr lang="cs-CZ" dirty="0"/>
              <a:t>: </a:t>
            </a:r>
          </a:p>
          <a:p>
            <a:r>
              <a:rPr lang="cs-CZ" dirty="0" err="1" smtClean="0"/>
              <a:t>Clodronat</a:t>
            </a:r>
            <a:r>
              <a:rPr lang="cs-CZ" dirty="0" smtClean="0"/>
              <a:t> (</a:t>
            </a:r>
            <a:r>
              <a:rPr lang="cs-CZ" dirty="0" err="1" smtClean="0"/>
              <a:t>Bonefost</a:t>
            </a:r>
            <a:r>
              <a:rPr lang="cs-CZ" dirty="0" smtClean="0"/>
              <a:t>, </a:t>
            </a:r>
            <a:r>
              <a:rPr lang="cs-CZ" dirty="0" err="1" smtClean="0"/>
              <a:t>Lodronát</a:t>
            </a:r>
            <a:r>
              <a:rPr lang="cs-CZ" dirty="0" smtClean="0"/>
              <a:t> - léčba nádorové </a:t>
            </a:r>
            <a:r>
              <a:rPr lang="cs-CZ" dirty="0" err="1" smtClean="0"/>
              <a:t>hyperkalcemie</a:t>
            </a:r>
            <a:r>
              <a:rPr lang="cs-CZ" dirty="0" smtClean="0"/>
              <a:t> a kostních metastáz) </a:t>
            </a:r>
          </a:p>
          <a:p>
            <a:r>
              <a:rPr lang="cs-CZ" dirty="0" smtClean="0"/>
              <a:t>Morfin (opiát, silné analgetikum)</a:t>
            </a:r>
          </a:p>
          <a:p>
            <a:r>
              <a:rPr lang="cs-CZ" dirty="0" err="1" smtClean="0"/>
              <a:t>Diclofenac</a:t>
            </a:r>
            <a:r>
              <a:rPr lang="cs-CZ" dirty="0" smtClean="0"/>
              <a:t> (proti zánětu, částečně tlumí bolest)</a:t>
            </a:r>
          </a:p>
          <a:p>
            <a:r>
              <a:rPr lang="cs-CZ" dirty="0" err="1" smtClean="0"/>
              <a:t>Dexametazon</a:t>
            </a:r>
            <a:r>
              <a:rPr lang="cs-CZ" dirty="0" smtClean="0"/>
              <a:t> (kortikosteroid)</a:t>
            </a:r>
          </a:p>
          <a:p>
            <a:r>
              <a:rPr lang="cs-CZ" dirty="0" err="1" smtClean="0"/>
              <a:t>Haloperidol</a:t>
            </a:r>
            <a:r>
              <a:rPr lang="cs-CZ" dirty="0" smtClean="0"/>
              <a:t> (antipsychotikum)</a:t>
            </a:r>
          </a:p>
          <a:p>
            <a:r>
              <a:rPr lang="cs-CZ" dirty="0" smtClean="0"/>
              <a:t>Midazolam (</a:t>
            </a:r>
            <a:r>
              <a:rPr lang="cs-CZ" dirty="0" err="1" smtClean="0"/>
              <a:t>benzodiazepim</a:t>
            </a:r>
            <a:r>
              <a:rPr lang="cs-CZ" dirty="0" smtClean="0"/>
              <a:t>, </a:t>
            </a:r>
            <a:r>
              <a:rPr lang="cs-CZ" dirty="0" err="1" smtClean="0"/>
              <a:t>sedace</a:t>
            </a:r>
            <a:r>
              <a:rPr lang="cs-CZ" dirty="0" smtClean="0"/>
              <a:t>, </a:t>
            </a:r>
            <a:r>
              <a:rPr lang="cs-CZ" dirty="0" err="1" smtClean="0"/>
              <a:t>myorelaxace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Tramadol</a:t>
            </a:r>
            <a:r>
              <a:rPr lang="cs-CZ" dirty="0" smtClean="0"/>
              <a:t> (</a:t>
            </a:r>
            <a:r>
              <a:rPr lang="cs-CZ" dirty="0" err="1" smtClean="0"/>
              <a:t>neopiodní</a:t>
            </a:r>
            <a:r>
              <a:rPr lang="cs-CZ" dirty="0" smtClean="0"/>
              <a:t> analgetikum)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735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Možnosti výkonů domácí péče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000" b="1" u="sng" dirty="0" err="1" smtClean="0"/>
              <a:t>Implantabilní</a:t>
            </a:r>
            <a:r>
              <a:rPr lang="cs-CZ" sz="3000" b="1" u="sng" dirty="0" smtClean="0"/>
              <a:t> porty - </a:t>
            </a:r>
            <a:r>
              <a:rPr lang="cs-CZ" sz="3000" b="1" u="sng" dirty="0"/>
              <a:t>aplikace léků a tekutin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927599"/>
          </a:xfrm>
        </p:spPr>
        <p:txBody>
          <a:bodyPr>
            <a:noAutofit/>
          </a:bodyPr>
          <a:lstStyle/>
          <a:p>
            <a:r>
              <a:rPr lang="cs-CZ" sz="2200" dirty="0"/>
              <a:t>přístup do cévního </a:t>
            </a:r>
            <a:r>
              <a:rPr lang="cs-CZ" sz="2200" dirty="0" smtClean="0"/>
              <a:t>systému, do epidurálního </a:t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dirty="0"/>
              <a:t>subarachnoidálního </a:t>
            </a:r>
            <a:r>
              <a:rPr lang="cs-CZ" sz="2200" dirty="0" smtClean="0"/>
              <a:t>prostoru </a:t>
            </a:r>
          </a:p>
          <a:p>
            <a:pPr marL="0" indent="0">
              <a:buNone/>
            </a:pPr>
            <a:endParaRPr lang="cs-CZ" sz="2200" dirty="0" smtClean="0"/>
          </a:p>
          <a:p>
            <a:r>
              <a:rPr lang="cs-CZ" sz="2200" dirty="0" smtClean="0"/>
              <a:t>hydratace, parenterální výživa, léčba bolesti… </a:t>
            </a:r>
          </a:p>
          <a:p>
            <a:pPr marL="0" indent="0">
              <a:buNone/>
            </a:pPr>
            <a:endParaRPr lang="cs-CZ" sz="2200" dirty="0" smtClean="0"/>
          </a:p>
          <a:p>
            <a:r>
              <a:rPr lang="cs-CZ" sz="2200" dirty="0" smtClean="0"/>
              <a:t>port zaveden pod kůží na </a:t>
            </a:r>
            <a:r>
              <a:rPr lang="cs-CZ" sz="2200" dirty="0"/>
              <a:t>přední </a:t>
            </a:r>
            <a:r>
              <a:rPr lang="cs-CZ" sz="2200" dirty="0" smtClean="0"/>
              <a:t>straně </a:t>
            </a:r>
            <a:r>
              <a:rPr lang="cs-CZ" sz="2200" dirty="0"/>
              <a:t>prsního svalu nebo alternativně na břišní </a:t>
            </a:r>
            <a:r>
              <a:rPr lang="cs-CZ" sz="2200" dirty="0" smtClean="0"/>
              <a:t>stěně</a:t>
            </a:r>
            <a:endParaRPr lang="cs-CZ" sz="22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606593"/>
            <a:ext cx="3159579" cy="233609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53</a:t>
            </a:fld>
            <a:endParaRPr lang="cs-CZ"/>
          </a:p>
        </p:txBody>
      </p:sp>
      <p:pic>
        <p:nvPicPr>
          <p:cNvPr id="9" name="Zástupný symbol pro obsah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706" y="2366505"/>
            <a:ext cx="2857607" cy="2087296"/>
          </a:xfrm>
          <a:prstGeom prst="rect">
            <a:avLst/>
          </a:prstGeom>
        </p:spPr>
      </p:pic>
      <p:pic>
        <p:nvPicPr>
          <p:cNvPr id="10" name="Zástupný symbol pro obsah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79" y="4394199"/>
            <a:ext cx="2977094" cy="221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Možnosti výkonů domácí péče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000" b="1" u="sng" dirty="0" err="1"/>
              <a:t>Implantabilní</a:t>
            </a:r>
            <a:r>
              <a:rPr lang="cs-CZ" sz="3000" b="1" u="sng" dirty="0"/>
              <a:t> porty - aplikace léků a tekutin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pro vpich </a:t>
            </a:r>
            <a:r>
              <a:rPr lang="cs-CZ" sz="2400" dirty="0"/>
              <a:t>do portů </a:t>
            </a:r>
            <a:r>
              <a:rPr lang="cs-CZ" sz="2400" dirty="0" smtClean="0"/>
              <a:t>je používána jehla </a:t>
            </a:r>
            <a:r>
              <a:rPr lang="cs-CZ" sz="2400" dirty="0"/>
              <a:t>se speciálně upravenými </a:t>
            </a:r>
            <a:r>
              <a:rPr lang="cs-CZ" sz="2400" dirty="0" smtClean="0"/>
              <a:t>hroty - Huberova jehla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port </a:t>
            </a:r>
            <a:r>
              <a:rPr lang="cs-CZ" sz="2400" dirty="0"/>
              <a:t>je určen zhruba pro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2 </a:t>
            </a:r>
            <a:r>
              <a:rPr lang="cs-CZ" sz="2400" dirty="0"/>
              <a:t>až 3 tisíce vpichů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33" y="2265406"/>
            <a:ext cx="4500586" cy="2999893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0751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Možnosti výkonů domácí </a:t>
            </a:r>
            <a:r>
              <a:rPr lang="cs-CZ" sz="3100" b="1" dirty="0" smtClean="0"/>
              <a:t>péče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300" b="1" u="sng" dirty="0" smtClean="0"/>
              <a:t>Trvalý žilní katetr - </a:t>
            </a:r>
            <a:r>
              <a:rPr lang="cs-CZ" sz="3300" b="1" u="sng" dirty="0"/>
              <a:t>aplikace léků </a:t>
            </a:r>
            <a:r>
              <a:rPr lang="cs-CZ" sz="3300" b="1" u="sng" dirty="0" smtClean="0"/>
              <a:t/>
            </a:r>
            <a:br>
              <a:rPr lang="cs-CZ" sz="3300" b="1" u="sng" dirty="0" smtClean="0"/>
            </a:br>
            <a:r>
              <a:rPr lang="cs-CZ" sz="3300" b="1" u="sng" dirty="0" smtClean="0"/>
              <a:t>a </a:t>
            </a:r>
            <a:r>
              <a:rPr lang="cs-CZ" sz="3300" b="1" u="sng" dirty="0"/>
              <a:t>tekutin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4245898"/>
          </a:xfrm>
        </p:spPr>
        <p:txBody>
          <a:bodyPr>
            <a:noAutofit/>
          </a:bodyPr>
          <a:lstStyle/>
          <a:p>
            <a:r>
              <a:rPr lang="cs-CZ" sz="2400" u="sng" dirty="0" smtClean="0"/>
              <a:t>katetr </a:t>
            </a:r>
            <a:r>
              <a:rPr lang="cs-CZ" sz="2400" u="sng" dirty="0"/>
              <a:t>PICC </a:t>
            </a:r>
            <a:r>
              <a:rPr lang="cs-CZ" sz="2400" dirty="0"/>
              <a:t>(</a:t>
            </a:r>
            <a:r>
              <a:rPr lang="cs-CZ" sz="2400" dirty="0" err="1"/>
              <a:t>peripherally</a:t>
            </a:r>
            <a:r>
              <a:rPr lang="cs-CZ" sz="2400" dirty="0"/>
              <a:t> </a:t>
            </a:r>
            <a:r>
              <a:rPr lang="cs-CZ" sz="2400" dirty="0" err="1"/>
              <a:t>inserted</a:t>
            </a:r>
            <a:r>
              <a:rPr lang="cs-CZ" sz="2400" dirty="0"/>
              <a:t> </a:t>
            </a:r>
            <a:r>
              <a:rPr lang="cs-CZ" sz="2400" dirty="0" err="1"/>
              <a:t>central</a:t>
            </a:r>
            <a:r>
              <a:rPr lang="cs-CZ" sz="2400" dirty="0"/>
              <a:t> </a:t>
            </a:r>
            <a:r>
              <a:rPr lang="cs-CZ" sz="2400" dirty="0" err="1"/>
              <a:t>catheter</a:t>
            </a:r>
            <a:r>
              <a:rPr lang="cs-CZ" sz="2400" dirty="0"/>
              <a:t>)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/>
              <a:t>tunelizován</a:t>
            </a:r>
            <a:r>
              <a:rPr lang="cs-CZ" sz="2400" dirty="0" smtClean="0"/>
              <a:t> z </a:t>
            </a:r>
            <a:r>
              <a:rPr lang="cs-CZ" sz="2400" dirty="0"/>
              <a:t>periferních žil </a:t>
            </a:r>
            <a:r>
              <a:rPr lang="cs-CZ" sz="2400" dirty="0" smtClean="0"/>
              <a:t>na </a:t>
            </a:r>
            <a:r>
              <a:rPr lang="cs-CZ" sz="2400" dirty="0"/>
              <a:t>předloktí (</a:t>
            </a:r>
            <a:r>
              <a:rPr lang="cs-CZ" sz="2400" dirty="0" err="1"/>
              <a:t>vena</a:t>
            </a:r>
            <a:r>
              <a:rPr lang="cs-CZ" sz="2400" dirty="0"/>
              <a:t> </a:t>
            </a:r>
            <a:r>
              <a:rPr lang="cs-CZ" sz="2400" dirty="0" err="1"/>
              <a:t>cephalica</a:t>
            </a:r>
            <a:r>
              <a:rPr lang="cs-CZ" sz="2400" dirty="0"/>
              <a:t>, </a:t>
            </a:r>
            <a:r>
              <a:rPr lang="cs-CZ" sz="2400" dirty="0" err="1"/>
              <a:t>vena</a:t>
            </a:r>
            <a:r>
              <a:rPr lang="cs-CZ" sz="2400" dirty="0"/>
              <a:t> </a:t>
            </a:r>
            <a:r>
              <a:rPr lang="cs-CZ" sz="2400" dirty="0" err="1"/>
              <a:t>basilica</a:t>
            </a:r>
            <a:r>
              <a:rPr lang="cs-CZ" sz="2400" dirty="0"/>
              <a:t>), </a:t>
            </a:r>
            <a:r>
              <a:rPr lang="cs-CZ" sz="2400" dirty="0" smtClean="0"/>
              <a:t>končí </a:t>
            </a:r>
            <a:r>
              <a:rPr lang="cs-CZ" sz="2400" dirty="0"/>
              <a:t>v horní duté </a:t>
            </a:r>
            <a:r>
              <a:rPr lang="cs-CZ" sz="2400" dirty="0" smtClean="0"/>
              <a:t>žíle</a:t>
            </a:r>
          </a:p>
          <a:p>
            <a:r>
              <a:rPr lang="cs-CZ" sz="2400" dirty="0" smtClean="0"/>
              <a:t>kratší léčba max. 12 týdnů</a:t>
            </a:r>
          </a:p>
          <a:p>
            <a:r>
              <a:rPr lang="cs-CZ" sz="2400" dirty="0" smtClean="0"/>
              <a:t>pro </a:t>
            </a:r>
            <a:r>
              <a:rPr lang="cs-CZ" sz="2400" dirty="0"/>
              <a:t>pacienty, </a:t>
            </a:r>
            <a:r>
              <a:rPr lang="cs-CZ" sz="2400" dirty="0" smtClean="0"/>
              <a:t>kde nelze port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0" y="0"/>
            <a:ext cx="3371850" cy="3267075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391F-0A4B-4CC3-BDFA-DFBCD9EB0A73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55</a:t>
            </a:fld>
            <a:endParaRPr lang="cs-CZ"/>
          </a:p>
        </p:txBody>
      </p:sp>
      <p:pic>
        <p:nvPicPr>
          <p:cNvPr id="10" name="Zástupný symbol pro obsah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91" y="2047789"/>
            <a:ext cx="3249736" cy="3249736"/>
          </a:xfrm>
          <a:prstGeom prst="rect">
            <a:avLst/>
          </a:prstGeom>
        </p:spPr>
      </p:pic>
      <p:pic>
        <p:nvPicPr>
          <p:cNvPr id="11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814" y="4003883"/>
            <a:ext cx="3380546" cy="2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15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dirty="0"/>
              <a:t>Možnosti výkonů domácí péče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3000" b="1" u="sng" dirty="0"/>
              <a:t>Trvalý žilní katetr - aplikace léků </a:t>
            </a:r>
            <a:r>
              <a:rPr lang="cs-CZ" sz="3000" b="1" u="sng" dirty="0" smtClean="0"/>
              <a:t>a </a:t>
            </a:r>
            <a:r>
              <a:rPr lang="cs-CZ" sz="3000" b="1" u="sng" dirty="0"/>
              <a:t>tekutin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permanentní katetry </a:t>
            </a:r>
            <a:br>
              <a:rPr lang="cs-CZ" sz="2400" dirty="0" smtClean="0"/>
            </a:br>
            <a:r>
              <a:rPr lang="cs-CZ" sz="2400" dirty="0" smtClean="0"/>
              <a:t>do </a:t>
            </a:r>
            <a:r>
              <a:rPr lang="cs-CZ" sz="2400" dirty="0"/>
              <a:t>žilního řečiště, </a:t>
            </a:r>
            <a:r>
              <a:rPr lang="cs-CZ" sz="2400" dirty="0" err="1" smtClean="0"/>
              <a:t>tunelizovány</a:t>
            </a:r>
            <a:r>
              <a:rPr lang="cs-CZ" sz="2400" dirty="0" smtClean="0"/>
              <a:t> </a:t>
            </a:r>
            <a:r>
              <a:rPr lang="cs-CZ" sz="2400" dirty="0"/>
              <a:t>z místa </a:t>
            </a:r>
            <a:r>
              <a:rPr lang="cs-CZ" sz="2400" dirty="0" smtClean="0"/>
              <a:t>vpichu v </a:t>
            </a:r>
            <a:r>
              <a:rPr lang="cs-CZ" sz="2400" dirty="0"/>
              <a:t>podklíčkové </a:t>
            </a:r>
            <a:r>
              <a:rPr lang="cs-CZ" sz="2400" dirty="0" smtClean="0"/>
              <a:t>žíle</a:t>
            </a:r>
          </a:p>
          <a:p>
            <a:r>
              <a:rPr lang="cs-CZ" sz="2400" dirty="0" smtClean="0"/>
              <a:t>liší se průměrem</a:t>
            </a:r>
            <a:r>
              <a:rPr lang="cs-CZ" sz="2400" dirty="0"/>
              <a:t>, </a:t>
            </a:r>
            <a:r>
              <a:rPr lang="cs-CZ" sz="2400" dirty="0" smtClean="0"/>
              <a:t>materiálem, počtem </a:t>
            </a:r>
            <a:r>
              <a:rPr lang="cs-CZ" sz="2400" dirty="0"/>
              <a:t>vstupů </a:t>
            </a:r>
            <a:endParaRPr lang="cs-CZ" sz="2400" dirty="0" smtClean="0"/>
          </a:p>
          <a:p>
            <a:r>
              <a:rPr lang="cs-CZ" sz="2400" dirty="0" err="1" smtClean="0"/>
              <a:t>Broviac</a:t>
            </a:r>
            <a:r>
              <a:rPr lang="cs-CZ" sz="2400" dirty="0"/>
              <a:t>, </a:t>
            </a:r>
            <a:r>
              <a:rPr lang="cs-CZ" sz="2400" dirty="0" err="1" smtClean="0"/>
              <a:t>Croshong</a:t>
            </a:r>
            <a:r>
              <a:rPr lang="cs-CZ" sz="2400" dirty="0" smtClean="0"/>
              <a:t>, </a:t>
            </a:r>
            <a:r>
              <a:rPr lang="cs-CZ" sz="2400" dirty="0" err="1" smtClean="0"/>
              <a:t>Hickmannův</a:t>
            </a:r>
            <a:r>
              <a:rPr lang="cs-CZ" sz="2400" dirty="0" smtClean="0"/>
              <a:t> katetr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45159"/>
            <a:ext cx="4184650" cy="311229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6509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Použité zdroje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u="sng" dirty="0" smtClean="0">
              <a:hlinkClick r:id="rId2"/>
            </a:endParaRPr>
          </a:p>
          <a:p>
            <a:r>
              <a:rPr lang="cs-CZ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</a:t>
            </a: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://www.domaci-pece.eu/obsahy-vykonu</a:t>
            </a:r>
            <a:r>
              <a:rPr lang="cs-CZ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/</a:t>
            </a:r>
            <a:endParaRPr lang="cs-CZ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</a:t>
            </a: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://</a:t>
            </a:r>
            <a:r>
              <a:rPr lang="cs-CZ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www.domaci-pece.info/metodika-vykazovani-domaci-pece</a:t>
            </a:r>
            <a:endParaRPr lang="cs-CZ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http://www.wikiskripta.eu/</a:t>
            </a:r>
            <a:endParaRPr lang="cs-CZ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u="sng" dirty="0">
              <a:solidFill>
                <a:srgbClr val="92D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7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Formy domácí péče </a:t>
            </a:r>
            <a:r>
              <a:rPr lang="cs-CZ" sz="3200" b="1" dirty="0" smtClean="0"/>
              <a:t> - </a:t>
            </a:r>
            <a:r>
              <a:rPr lang="cs-CZ" sz="3200" b="1" u="sng" dirty="0" smtClean="0"/>
              <a:t>akutní</a:t>
            </a:r>
            <a:r>
              <a:rPr lang="cs-CZ" sz="3200" b="1" dirty="0" smtClean="0"/>
              <a:t> domácí péče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</a:t>
            </a:r>
            <a:r>
              <a:rPr lang="cs-CZ" sz="2400" dirty="0" smtClean="0"/>
              <a:t>značována také jako </a:t>
            </a:r>
            <a:r>
              <a:rPr lang="cs-CZ" sz="2400" u="sng" dirty="0" smtClean="0"/>
              <a:t>domácí hospitalizace</a:t>
            </a:r>
          </a:p>
          <a:p>
            <a:r>
              <a:rPr lang="cs-CZ" sz="2400" u="sng" dirty="0"/>
              <a:t>a</a:t>
            </a:r>
            <a:r>
              <a:rPr lang="cs-CZ" sz="2400" u="sng" dirty="0" smtClean="0"/>
              <a:t>kutní, krátkodobá onemocnění </a:t>
            </a:r>
            <a:r>
              <a:rPr lang="cs-CZ" sz="2400" dirty="0" smtClean="0"/>
              <a:t>– zvracení, průjmy, akutní bolesti pohybového aparátu, akutní záněty močových cest, chřipka…</a:t>
            </a:r>
          </a:p>
          <a:p>
            <a:r>
              <a:rPr lang="cs-CZ" sz="2400" dirty="0" smtClean="0"/>
              <a:t>stavy po operacích a úrazech, které nevyžadují hospitalizaci</a:t>
            </a:r>
          </a:p>
          <a:p>
            <a:r>
              <a:rPr lang="cs-CZ" sz="2400" dirty="0" smtClean="0"/>
              <a:t>péče několik dnů, maximálně týdnů</a:t>
            </a:r>
          </a:p>
          <a:p>
            <a:r>
              <a:rPr lang="cs-CZ" sz="2400" dirty="0" smtClean="0"/>
              <a:t>péče zaměřena na navrácení zdraví a plné soběstačnosti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1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Formy domácí péče  - </a:t>
            </a:r>
            <a:r>
              <a:rPr lang="cs-CZ" sz="3200" b="1" u="sng" dirty="0" smtClean="0"/>
              <a:t>dlouhodobá</a:t>
            </a:r>
            <a:r>
              <a:rPr lang="cs-CZ" sz="3200" b="1" dirty="0" smtClean="0"/>
              <a:t> domácí péče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5898"/>
          </a:xfrm>
        </p:spPr>
        <p:txBody>
          <a:bodyPr>
            <a:noAutofit/>
          </a:bodyPr>
          <a:lstStyle/>
          <a:p>
            <a:r>
              <a:rPr lang="cs-CZ" sz="2400" u="sng" dirty="0" smtClean="0"/>
              <a:t>nejčastější forma domácí zdravotní péče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hronicky nemocní, z důvodu zdravotního nebo psychického stavu potřebují trvalou péči kvalifikovaného personálu</a:t>
            </a:r>
          </a:p>
          <a:p>
            <a:r>
              <a:rPr lang="cs-CZ" sz="2400" dirty="0" smtClean="0"/>
              <a:t>péče několik měsíců až let</a:t>
            </a:r>
          </a:p>
          <a:p>
            <a:r>
              <a:rPr lang="cs-CZ" sz="2400" dirty="0" smtClean="0"/>
              <a:t>udržení soběstačnosti, nácvik soběstačnosti, rehabilitace</a:t>
            </a:r>
          </a:p>
          <a:p>
            <a:r>
              <a:rPr lang="cs-CZ" sz="2400" dirty="0" smtClean="0"/>
              <a:t>prevenci vzniku dekubitů a infekcí</a:t>
            </a:r>
          </a:p>
          <a:p>
            <a:r>
              <a:rPr lang="cs-CZ" sz="2400" dirty="0" smtClean="0"/>
              <a:t>péče o dekubity a chronické rány</a:t>
            </a:r>
          </a:p>
          <a:p>
            <a:r>
              <a:rPr lang="cs-CZ" sz="2400" dirty="0" smtClean="0"/>
              <a:t>monitoring zdravotního stavu, aplikaci léčiv…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Domácí péče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5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Formy domácí péče  - </a:t>
            </a:r>
            <a:r>
              <a:rPr lang="cs-CZ" sz="3200" b="1" u="sng" dirty="0" smtClean="0"/>
              <a:t>jednorázová</a:t>
            </a:r>
            <a:r>
              <a:rPr lang="cs-CZ" sz="3200" b="1" dirty="0" smtClean="0"/>
              <a:t> </a:t>
            </a:r>
            <a:br>
              <a:rPr lang="cs-CZ" sz="3200" b="1" dirty="0" smtClean="0"/>
            </a:br>
            <a:r>
              <a:rPr lang="cs-CZ" sz="3200" b="1" dirty="0" smtClean="0"/>
              <a:t>(</a:t>
            </a:r>
            <a:r>
              <a:rPr lang="cs-CZ" sz="3200" b="1" dirty="0"/>
              <a:t>ad hoc</a:t>
            </a:r>
            <a:r>
              <a:rPr lang="cs-CZ" sz="3200" b="1" dirty="0" smtClean="0"/>
              <a:t>) domácí </a:t>
            </a:r>
            <a:r>
              <a:rPr lang="cs-CZ" sz="3200" b="1" dirty="0"/>
              <a:t>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400" dirty="0" smtClean="0"/>
              <a:t>indikována </a:t>
            </a:r>
            <a:r>
              <a:rPr lang="cs-CZ" sz="2400" dirty="0"/>
              <a:t>většinou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u="sng" dirty="0" smtClean="0"/>
              <a:t>z </a:t>
            </a:r>
            <a:r>
              <a:rPr lang="cs-CZ" sz="2400" u="sng" dirty="0"/>
              <a:t>provozních důvodů ordinace praktické </a:t>
            </a:r>
            <a:r>
              <a:rPr lang="cs-CZ" sz="2400" u="sng" dirty="0" smtClean="0"/>
              <a:t>lékaře </a:t>
            </a:r>
            <a:r>
              <a:rPr lang="cs-CZ" sz="2400" dirty="0" smtClean="0"/>
              <a:t>(nemoc, dovolená…) </a:t>
            </a:r>
          </a:p>
          <a:p>
            <a:endParaRPr lang="cs-CZ" sz="2400" dirty="0" smtClean="0"/>
          </a:p>
          <a:p>
            <a:r>
              <a:rPr lang="cs-CZ" sz="2400" dirty="0"/>
              <a:t>aplikace injekcí, </a:t>
            </a:r>
            <a:r>
              <a:rPr lang="cs-CZ" sz="2400" dirty="0" smtClean="0"/>
              <a:t>odběry </a:t>
            </a:r>
            <a:r>
              <a:rPr lang="cs-CZ" sz="2400" dirty="0"/>
              <a:t>biologického </a:t>
            </a:r>
            <a:r>
              <a:rPr lang="cs-CZ" sz="2400" dirty="0" smtClean="0"/>
              <a:t>materiálu 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81142"/>
            <a:ext cx="3218563" cy="4546859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5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Formy domácí péče  - </a:t>
            </a:r>
            <a:r>
              <a:rPr lang="cs-CZ" sz="3200" b="1" u="sng" dirty="0" smtClean="0"/>
              <a:t>preventivní</a:t>
            </a:r>
            <a:r>
              <a:rPr lang="cs-CZ" sz="3200" b="1" dirty="0" smtClean="0"/>
              <a:t> </a:t>
            </a:r>
            <a:r>
              <a:rPr lang="cs-CZ" sz="3200" b="1" dirty="0"/>
              <a:t>domácí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110961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zdravotní </a:t>
            </a:r>
            <a:r>
              <a:rPr lang="cs-CZ" sz="2400" dirty="0"/>
              <a:t>stav </a:t>
            </a:r>
            <a:r>
              <a:rPr lang="cs-CZ" sz="2400" dirty="0" smtClean="0"/>
              <a:t>vyžaduje </a:t>
            </a:r>
            <a:r>
              <a:rPr lang="cs-CZ" sz="2400" dirty="0"/>
              <a:t>monitoraci v pravidelné </a:t>
            </a:r>
            <a:r>
              <a:rPr lang="cs-CZ" sz="2400" dirty="0" smtClean="0"/>
              <a:t>frekvenci</a:t>
            </a:r>
          </a:p>
          <a:p>
            <a:r>
              <a:rPr lang="cs-CZ" sz="2400" dirty="0" smtClean="0"/>
              <a:t>poskytována </a:t>
            </a:r>
            <a:r>
              <a:rPr lang="cs-CZ" sz="2400" dirty="0"/>
              <a:t>v </a:t>
            </a:r>
            <a:r>
              <a:rPr lang="cs-CZ" sz="2400" dirty="0" smtClean="0"/>
              <a:t>intervalu týdnů, měsíců </a:t>
            </a:r>
            <a:r>
              <a:rPr lang="cs-CZ" sz="2400" dirty="0"/>
              <a:t>na základě indikace </a:t>
            </a:r>
            <a:r>
              <a:rPr lang="cs-CZ" sz="2400" dirty="0" smtClean="0"/>
              <a:t>lékaře </a:t>
            </a:r>
          </a:p>
          <a:p>
            <a:r>
              <a:rPr lang="cs-CZ" sz="2400" dirty="0" smtClean="0"/>
              <a:t>měření vitálních </a:t>
            </a:r>
            <a:r>
              <a:rPr lang="cs-CZ" sz="2400" dirty="0"/>
              <a:t>funkcí, </a:t>
            </a:r>
            <a:r>
              <a:rPr lang="cs-CZ" sz="2400" dirty="0" smtClean="0"/>
              <a:t>odběry </a:t>
            </a:r>
            <a:r>
              <a:rPr lang="cs-CZ" sz="2400" dirty="0"/>
              <a:t>biologického materiálu, </a:t>
            </a:r>
            <a:r>
              <a:rPr lang="cs-CZ" sz="2400" dirty="0" smtClean="0"/>
              <a:t>monitoring </a:t>
            </a:r>
            <a:r>
              <a:rPr lang="cs-CZ" sz="2400" dirty="0"/>
              <a:t>celkového </a:t>
            </a:r>
            <a:r>
              <a:rPr lang="cs-CZ" sz="2400" dirty="0" smtClean="0"/>
              <a:t>stavu</a:t>
            </a:r>
          </a:p>
          <a:p>
            <a:r>
              <a:rPr lang="cs-CZ" sz="2400" dirty="0" smtClean="0"/>
              <a:t>změny </a:t>
            </a:r>
            <a:r>
              <a:rPr lang="cs-CZ" sz="2400" dirty="0"/>
              <a:t>se hlásí ošetřujícímu </a:t>
            </a:r>
            <a:r>
              <a:rPr lang="cs-CZ" sz="2400" dirty="0" smtClean="0"/>
              <a:t>lékaři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96" y="2379519"/>
            <a:ext cx="3998486" cy="249201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B8F-6E99-41ED-AC5A-7EE716894ED5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Domácí péče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096D-BD3A-4B1B-A1E9-BAF6DAF64E3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7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2326</TotalTime>
  <Words>1479</Words>
  <Application>Microsoft Office PowerPoint</Application>
  <PresentationFormat>Širokoúhlá obrazovka</PresentationFormat>
  <Paragraphs>462</Paragraphs>
  <Slides>57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2" baseType="lpstr">
      <vt:lpstr>Arial</vt:lpstr>
      <vt:lpstr>Calibri</vt:lpstr>
      <vt:lpstr>Trebuchet MS</vt:lpstr>
      <vt:lpstr>Wingdings 3</vt:lpstr>
      <vt:lpstr>Faseta</vt:lpstr>
      <vt:lpstr>Domácí péče formy, indikace, typy ošetřovatelských návštěv</vt:lpstr>
      <vt:lpstr>Domácí péče</vt:lpstr>
      <vt:lpstr>Rozvoj agentur domácí péče přineslo I</vt:lpstr>
      <vt:lpstr>Rozvoj agentur domácí péče přineslo II</vt:lpstr>
      <vt:lpstr>Formy domácí péče </vt:lpstr>
      <vt:lpstr>Formy domácí péče  - akutní domácí péče</vt:lpstr>
      <vt:lpstr>Formy domácí péče  - dlouhodobá domácí péče</vt:lpstr>
      <vt:lpstr>Formy domácí péče  - jednorázová  (ad hoc) domácí péče</vt:lpstr>
      <vt:lpstr>Formy domácí péče  - preventivní domácí péče</vt:lpstr>
      <vt:lpstr>Formy domácí péče  - hospicová domácí péče</vt:lpstr>
      <vt:lpstr>Formy domácí péče  - hospicová domácí péče</vt:lpstr>
      <vt:lpstr>Indikace domácí péče</vt:lpstr>
      <vt:lpstr>Indikace domácí péče</vt:lpstr>
      <vt:lpstr>Indikace domácí péče</vt:lpstr>
      <vt:lpstr>Indikace domácí péče</vt:lpstr>
      <vt:lpstr>Indikace domácí péče</vt:lpstr>
      <vt:lpstr>Indikace domácí péče</vt:lpstr>
      <vt:lpstr>Indikace domácí péče</vt:lpstr>
      <vt:lpstr>Prezentace aplikace PowerPoint</vt:lpstr>
      <vt:lpstr>Poukaz na vyšetření/ošetření DP</vt:lpstr>
      <vt:lpstr>Indikace domácí péče</vt:lpstr>
      <vt:lpstr>Indikace domácí péče</vt:lpstr>
      <vt:lpstr>Indikace domácí péče</vt:lpstr>
      <vt:lpstr>Indikace domácí péče</vt:lpstr>
      <vt:lpstr>Indikace domácí péče</vt:lpstr>
      <vt:lpstr>Indikace domácí péče</vt:lpstr>
      <vt:lpstr>Nejčastější diagnózy</vt:lpstr>
      <vt:lpstr>Typy ošetřovatelských návštěv  06313 - Ošetřovací návštěva typ I  </vt:lpstr>
      <vt:lpstr>Typy ošetřovatelských návštěv  06313 - Ošetřovací návštěva typ I  </vt:lpstr>
      <vt:lpstr>Typy ošetřovatelských návštěv  06313 - Ošetřovací návštěva typ I  </vt:lpstr>
      <vt:lpstr>Typy ošetřovatelských návštěv  06315 - Ošetřovací návštěva typ II   </vt:lpstr>
      <vt:lpstr>Typy ošetřovatelských návštěv  06317 - Ošetřovací návštěva typ III </vt:lpstr>
      <vt:lpstr>Typy ošetřovatelských návštěv  06318 - Ošetřovací návštěva typ IV </vt:lpstr>
      <vt:lpstr>Výkony v domácí péči</vt:lpstr>
      <vt:lpstr>Výkony v domácí péči 06319 - Fyzická asistence při poskytování domácí péče </vt:lpstr>
      <vt:lpstr>Výkony v domácí péči 06319 - Fyzická asistence při poskytování domácí péče </vt:lpstr>
      <vt:lpstr>Výkony v domácí péči</vt:lpstr>
      <vt:lpstr>Výkony v domácí péči</vt:lpstr>
      <vt:lpstr>Výkony v domácí péči 06321 (pouze materiál) - Vyšetření stavu klienta sestrou ve vlastním sociálním prostředí  </vt:lpstr>
      <vt:lpstr>Výkony v domácí péči 06323 (pouze materiál) - Odběr biologického materiálu </vt:lpstr>
      <vt:lpstr>Výkony v domácí péči  06325 (pouze materiál) - Aplikace ordinované parenterální terapie po písemném pověření ošetřujícím lékařem pro zajištění hydratace, energetických zdrojů a léčby bolesti </vt:lpstr>
      <vt:lpstr>Výkony v domácí péči  06327 (pouze materiál) - Ošetření stomií </vt:lpstr>
      <vt:lpstr>Výkony v domácí péči  06329 (pouze materiál) - Lokální ošetření </vt:lpstr>
      <vt:lpstr>Výkony v domácí péči  06331 (pouze materiál) - Klysma, výplachy, cévkování, ošetření permanentních katetrů</vt:lpstr>
      <vt:lpstr>Výkony v domácí péči  06335 (pouze materiál) Nácvik a zaučování aplikace inzulinu</vt:lpstr>
      <vt:lpstr>Výkony v domácí péči  06135 - Výkon sestry v době od 22 do 6 hodin </vt:lpstr>
      <vt:lpstr>Výkony v domácí péči  06137 - Výkon sestry v den pracovního klidu nebo pracovního volna</vt:lpstr>
      <vt:lpstr>Výkony v domácí péči 06349 - Signální kód - ošetřovatelská péče  o pacienta v terminálním stavu</vt:lpstr>
      <vt:lpstr>Výkony v domácí péči  </vt:lpstr>
      <vt:lpstr>Možnosti výkonů domácí péče Hypodermoklýza – podkožní aplikace léků  a tekutin </vt:lpstr>
      <vt:lpstr>Možnosti výkonů domácí péče Hypodermoklýza – podkožní aplikace  a tekutin</vt:lpstr>
      <vt:lpstr>Možnosti výkonů domácí péče Hypodermoklýza – podkožní aplikace léků  </vt:lpstr>
      <vt:lpstr>Možnosti výkonů domácí péče  Implantabilní porty - aplikace léků a tekutin </vt:lpstr>
      <vt:lpstr>Možnosti výkonů domácí péče  Implantabilní porty - aplikace léků a tekutin</vt:lpstr>
      <vt:lpstr>Možnosti výkonů domácí péče Trvalý žilní katetr - aplikace léků  a tekutin</vt:lpstr>
      <vt:lpstr>Možnosti výkonů domácí péče Trvalý žilní katetr - aplikace léků a tekutin</vt:lpstr>
      <vt:lpstr>Použité zdroje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Domácí péče</dc:title>
  <dc:creator>Dana Soldánová</dc:creator>
  <cp:lastModifiedBy>Dana Soldánová</cp:lastModifiedBy>
  <cp:revision>388</cp:revision>
  <dcterms:created xsi:type="dcterms:W3CDTF">2016-03-17T10:12:07Z</dcterms:created>
  <dcterms:modified xsi:type="dcterms:W3CDTF">2018-03-06T10:37:55Z</dcterms:modified>
</cp:coreProperties>
</file>