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53"/>
  </p:notesMasterIdLst>
  <p:sldIdLst>
    <p:sldId id="256" r:id="rId2"/>
    <p:sldId id="270" r:id="rId3"/>
    <p:sldId id="271" r:id="rId4"/>
    <p:sldId id="258" r:id="rId5"/>
    <p:sldId id="264" r:id="rId6"/>
    <p:sldId id="266" r:id="rId7"/>
    <p:sldId id="267" r:id="rId8"/>
    <p:sldId id="276" r:id="rId9"/>
    <p:sldId id="268" r:id="rId10"/>
    <p:sldId id="269" r:id="rId11"/>
    <p:sldId id="272" r:id="rId12"/>
    <p:sldId id="273" r:id="rId13"/>
    <p:sldId id="307" r:id="rId14"/>
    <p:sldId id="287" r:id="rId15"/>
    <p:sldId id="274" r:id="rId16"/>
    <p:sldId id="277" r:id="rId17"/>
    <p:sldId id="275" r:id="rId18"/>
    <p:sldId id="284" r:id="rId19"/>
    <p:sldId id="313" r:id="rId20"/>
    <p:sldId id="259" r:id="rId21"/>
    <p:sldId id="260" r:id="rId22"/>
    <p:sldId id="262" r:id="rId23"/>
    <p:sldId id="261" r:id="rId24"/>
    <p:sldId id="315" r:id="rId25"/>
    <p:sldId id="282" r:id="rId26"/>
    <p:sldId id="291" r:id="rId27"/>
    <p:sldId id="302" r:id="rId28"/>
    <p:sldId id="293" r:id="rId29"/>
    <p:sldId id="306" r:id="rId30"/>
    <p:sldId id="299" r:id="rId31"/>
    <p:sldId id="309" r:id="rId32"/>
    <p:sldId id="304" r:id="rId33"/>
    <p:sldId id="292" r:id="rId34"/>
    <p:sldId id="285" r:id="rId35"/>
    <p:sldId id="288" r:id="rId36"/>
    <p:sldId id="312" r:id="rId37"/>
    <p:sldId id="310" r:id="rId38"/>
    <p:sldId id="311" r:id="rId39"/>
    <p:sldId id="314" r:id="rId40"/>
    <p:sldId id="328" r:id="rId41"/>
    <p:sldId id="321" r:id="rId42"/>
    <p:sldId id="326" r:id="rId43"/>
    <p:sldId id="322" r:id="rId44"/>
    <p:sldId id="323" r:id="rId45"/>
    <p:sldId id="316" r:id="rId46"/>
    <p:sldId id="317" r:id="rId47"/>
    <p:sldId id="325" r:id="rId48"/>
    <p:sldId id="318" r:id="rId49"/>
    <p:sldId id="327" r:id="rId50"/>
    <p:sldId id="324" r:id="rId51"/>
    <p:sldId id="278" r:id="rId5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2" d="100"/>
        <a:sy n="112" d="100"/>
      </p:scale>
      <p:origin x="0" y="-101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F0625-F386-44AB-84B7-856011B3A6ED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8FDF1-A368-4274-B277-184933979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970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8FDF1-A368-4274-B277-1849339796F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268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17B3-EBE2-464B-9341-F9CDF3571722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5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EF33-428F-46DE-961A-417E06F38902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0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ADB7-264A-4ED0-AA04-BAD2921FC54B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314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BB2C8-EEA6-412C-91D4-7C5FF9A80BCC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696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59AE-6877-4698-873F-DD6B8593A5F3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251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9178-75B8-4A49-800C-1B1DFA31323C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87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6D75-858C-4D06-8950-1FB165372913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92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DF8C-0C7B-4091-A014-A69D036A7849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2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99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BBE8-EDF6-4E7D-8E67-77E2CCF78F23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6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7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1D55-C527-4E8E-A95D-485C645770B6}" type="datetime1">
              <a:rPr lang="cs-CZ" smtClean="0"/>
              <a:t>21.4.2016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97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C467-7739-4D4B-B670-AFB300EA9FE5}" type="datetime1">
              <a:rPr lang="cs-CZ" smtClean="0"/>
              <a:t>21.4.2016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2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A0D5-0C56-482E-A568-F9ACA29AFCFE}" type="datetime1">
              <a:rPr lang="cs-CZ" smtClean="0"/>
              <a:t>21.4.2016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53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68D8-851D-4917-9391-DBC48D2F9E9F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2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BA1E-2ED5-46B5-83BD-2323B7FF050E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1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9FE36-1622-45C2-938D-C0D1B0A3CB7A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34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7308" y="1729946"/>
            <a:ext cx="8466695" cy="2320890"/>
          </a:xfrm>
        </p:spPr>
        <p:txBody>
          <a:bodyPr/>
          <a:lstStyle/>
          <a:p>
            <a:r>
              <a:rPr lang="cs-CZ" b="1" dirty="0" smtClean="0"/>
              <a:t>Domácí péče</a:t>
            </a:r>
            <a:br>
              <a:rPr lang="cs-CZ" b="1" dirty="0" smtClean="0"/>
            </a:br>
            <a:r>
              <a:rPr lang="cs-CZ" sz="3600" b="1" dirty="0" smtClean="0"/>
              <a:t>Organizace domácí péče v ČR</a:t>
            </a:r>
            <a:br>
              <a:rPr lang="cs-CZ" sz="3600" b="1" dirty="0" smtClean="0"/>
            </a:br>
            <a:r>
              <a:rPr lang="cs-CZ" sz="2800" b="1" dirty="0" smtClean="0"/>
              <a:t>Zdravotnická dokumentace v domácí péči</a:t>
            </a: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Dana Soldánová</a:t>
            </a:r>
          </a:p>
          <a:p>
            <a:r>
              <a:rPr lang="cs-CZ" dirty="0" smtClean="0"/>
              <a:t>Katedra ošetřovatelství LF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2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</a:t>
            </a:r>
            <a:r>
              <a:rPr lang="cs-CZ" sz="3000" b="1" dirty="0" smtClean="0"/>
              <a:t>činnost </a:t>
            </a:r>
            <a:r>
              <a:rPr lang="cs-CZ" sz="3000" b="1" dirty="0"/>
              <a:t>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- </a:t>
            </a:r>
            <a:r>
              <a:rPr lang="cs-CZ" sz="3000" b="1" u="sng" dirty="0" smtClean="0"/>
              <a:t>personál</a:t>
            </a:r>
            <a:endParaRPr lang="cs-CZ" sz="3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 smtClean="0"/>
              <a:t>Personální </a:t>
            </a:r>
            <a:r>
              <a:rPr lang="cs-CZ" sz="2400" u="sng" dirty="0"/>
              <a:t>obsazení </a:t>
            </a:r>
            <a:r>
              <a:rPr lang="cs-CZ" sz="2400" b="1" u="sng" dirty="0" smtClean="0"/>
              <a:t>záleží na složení klientely </a:t>
            </a:r>
            <a:br>
              <a:rPr lang="cs-CZ" sz="2400" b="1" u="sng" dirty="0" smtClean="0"/>
            </a:br>
            <a:r>
              <a:rPr lang="cs-CZ" sz="2400" b="1" u="sng" dirty="0" smtClean="0"/>
              <a:t>a nabízených službách:</a:t>
            </a:r>
          </a:p>
          <a:p>
            <a:pPr marL="0" indent="0">
              <a:buNone/>
            </a:pPr>
            <a:endParaRPr lang="cs-CZ" sz="2400" u="sng" dirty="0" smtClean="0"/>
          </a:p>
          <a:p>
            <a:r>
              <a:rPr lang="cs-CZ" sz="2400" dirty="0" smtClean="0"/>
              <a:t>všeobecné sestry, lékař, porodní asistentka, dětská sestra, pečovatelky, fyzioterapeut, ergoterapeut, sociální pracovník, logoped, psycholog, duchovní…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4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- </a:t>
            </a:r>
            <a:r>
              <a:rPr lang="cs-CZ" sz="3000" b="1" u="sng" dirty="0" smtClean="0"/>
              <a:t>dokumentace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dokumentace </a:t>
            </a:r>
            <a:r>
              <a:rPr lang="cs-CZ" sz="2400" dirty="0"/>
              <a:t>o zahájení, průběhu a ukončení péče </a:t>
            </a:r>
            <a:endParaRPr lang="cs-CZ" sz="2400" dirty="0" smtClean="0"/>
          </a:p>
          <a:p>
            <a:r>
              <a:rPr lang="cs-CZ" sz="2400" dirty="0" smtClean="0"/>
              <a:t>poukaz </a:t>
            </a:r>
            <a:r>
              <a:rPr lang="cs-CZ" sz="2400" dirty="0"/>
              <a:t>na ošetření/vyšetření DP </a:t>
            </a:r>
            <a:endParaRPr lang="cs-CZ" sz="2400" dirty="0" smtClean="0"/>
          </a:p>
          <a:p>
            <a:r>
              <a:rPr lang="cs-CZ" sz="2400" dirty="0" smtClean="0"/>
              <a:t>vstupní </a:t>
            </a:r>
            <a:r>
              <a:rPr lang="cs-CZ" sz="2400" dirty="0"/>
              <a:t>ošetřovatelský </a:t>
            </a:r>
            <a:r>
              <a:rPr lang="cs-CZ" sz="2400" dirty="0" smtClean="0"/>
              <a:t>záznam </a:t>
            </a:r>
          </a:p>
          <a:p>
            <a:r>
              <a:rPr lang="cs-CZ" sz="2400" dirty="0" smtClean="0"/>
              <a:t>plán </a:t>
            </a:r>
            <a:r>
              <a:rPr lang="cs-CZ" sz="2400" dirty="0"/>
              <a:t>ošetřovatelské </a:t>
            </a:r>
            <a:r>
              <a:rPr lang="cs-CZ" sz="2400" dirty="0" smtClean="0"/>
              <a:t>péče </a:t>
            </a:r>
          </a:p>
          <a:p>
            <a:r>
              <a:rPr lang="cs-CZ" sz="2400" dirty="0" smtClean="0"/>
              <a:t>denní </a:t>
            </a:r>
            <a:r>
              <a:rPr lang="cs-CZ" sz="2400" dirty="0"/>
              <a:t>záznam o péči </a:t>
            </a:r>
            <a:endParaRPr lang="cs-CZ" sz="2400" dirty="0" smtClean="0"/>
          </a:p>
          <a:p>
            <a:r>
              <a:rPr lang="cs-CZ" sz="2400" dirty="0" smtClean="0"/>
              <a:t>záznamy </a:t>
            </a:r>
            <a:r>
              <a:rPr lang="cs-CZ" sz="2400" dirty="0"/>
              <a:t>o provedených ošetřovatelských </a:t>
            </a:r>
            <a:r>
              <a:rPr lang="cs-CZ" sz="2400" dirty="0" smtClean="0"/>
              <a:t>testech </a:t>
            </a:r>
          </a:p>
          <a:p>
            <a:r>
              <a:rPr lang="cs-CZ" sz="2400" dirty="0" smtClean="0"/>
              <a:t>výstupní </a:t>
            </a:r>
            <a:r>
              <a:rPr lang="cs-CZ" sz="2400" dirty="0"/>
              <a:t>ošetřovatelský záznam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7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 smtClean="0"/>
              <a:t>poskytované služby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u="sng" dirty="0" smtClean="0"/>
              <a:t>zdravotní</a:t>
            </a:r>
          </a:p>
          <a:p>
            <a:endParaRPr lang="cs-CZ" sz="2400" b="1" u="sng" dirty="0" smtClean="0"/>
          </a:p>
          <a:p>
            <a:r>
              <a:rPr lang="cs-CZ" sz="2400" b="1" u="sng" dirty="0" smtClean="0"/>
              <a:t>sociální</a:t>
            </a:r>
          </a:p>
          <a:p>
            <a:endParaRPr lang="cs-CZ" sz="2400" b="1" u="sng" dirty="0" smtClean="0"/>
          </a:p>
          <a:p>
            <a:r>
              <a:rPr lang="cs-CZ" sz="2400" b="1" u="sng" dirty="0" smtClean="0"/>
              <a:t>nadstandardní (hrazené klientem)</a:t>
            </a:r>
          </a:p>
          <a:p>
            <a:endParaRPr lang="cs-CZ" sz="2400" b="1" dirty="0" smtClean="0"/>
          </a:p>
          <a:p>
            <a:pPr marL="0" indent="0">
              <a:buNone/>
            </a:pPr>
            <a:r>
              <a:rPr lang="cs-CZ" sz="2400" dirty="0" smtClean="0"/>
              <a:t>v </a:t>
            </a:r>
            <a:r>
              <a:rPr lang="cs-CZ" sz="2400" dirty="0"/>
              <a:t>ČR </a:t>
            </a:r>
            <a:r>
              <a:rPr lang="cs-CZ" sz="2400" dirty="0" smtClean="0"/>
              <a:t>2/3 služby </a:t>
            </a:r>
            <a:r>
              <a:rPr lang="cs-CZ" sz="2400" dirty="0"/>
              <a:t>zdravotní a 1/3 </a:t>
            </a:r>
            <a:r>
              <a:rPr lang="cs-CZ" sz="2400" dirty="0" smtClean="0"/>
              <a:t>sociální 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7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 smtClean="0"/>
              <a:t>zdravotní </a:t>
            </a:r>
            <a:r>
              <a:rPr lang="cs-CZ" sz="3000" b="1" u="sng" dirty="0"/>
              <a:t>služby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domácí ošetřovatelská péče</a:t>
            </a:r>
            <a:endParaRPr lang="cs-CZ" sz="2400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531198"/>
            <a:ext cx="4184650" cy="3140216"/>
          </a:xfr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0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/>
              <a:t>sociální </a:t>
            </a:r>
            <a:r>
              <a:rPr lang="cs-CZ" sz="3000" b="1" u="sng" dirty="0" smtClean="0"/>
              <a:t>služby </a:t>
            </a:r>
            <a:endParaRPr lang="cs-CZ" sz="30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u="sng" dirty="0" smtClean="0"/>
              <a:t>obsahují:</a:t>
            </a:r>
          </a:p>
          <a:p>
            <a:r>
              <a:rPr lang="cs-CZ" sz="2400" dirty="0" smtClean="0"/>
              <a:t>pečovatelské služby</a:t>
            </a:r>
          </a:p>
          <a:p>
            <a:endParaRPr lang="cs-CZ" sz="2400" dirty="0" smtClean="0"/>
          </a:p>
          <a:p>
            <a:r>
              <a:rPr lang="cs-CZ" sz="2400" dirty="0" smtClean="0"/>
              <a:t>sociální poradenství</a:t>
            </a:r>
          </a:p>
          <a:p>
            <a:endParaRPr lang="cs-CZ" sz="2400" dirty="0" smtClean="0"/>
          </a:p>
          <a:p>
            <a:r>
              <a:rPr lang="cs-CZ" sz="2400" dirty="0" smtClean="0"/>
              <a:t>pomoc </a:t>
            </a:r>
            <a:r>
              <a:rPr lang="cs-CZ" sz="2400" dirty="0"/>
              <a:t>při řešení sociálních handicapů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krizí </a:t>
            </a:r>
            <a:endParaRPr lang="cs-CZ" sz="2400" dirty="0"/>
          </a:p>
          <a:p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348" y="2400300"/>
            <a:ext cx="4645559" cy="3092201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8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 smtClean="0"/>
              <a:t>sociální </a:t>
            </a:r>
            <a:r>
              <a:rPr lang="cs-CZ" sz="3000" b="1" u="sng" dirty="0"/>
              <a:t>služby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sociální pracovník stanoví  rozsah sociální služby</a:t>
            </a:r>
          </a:p>
          <a:p>
            <a:endParaRPr lang="cs-CZ" sz="2400" dirty="0" smtClean="0"/>
          </a:p>
          <a:p>
            <a:r>
              <a:rPr lang="cs-CZ" sz="2400" dirty="0" smtClean="0"/>
              <a:t>uvede </a:t>
            </a:r>
            <a:r>
              <a:rPr lang="cs-CZ" sz="2400" dirty="0"/>
              <a:t>výši spoluúčasti klienta na úhradě pečovatelské </a:t>
            </a:r>
            <a:r>
              <a:rPr lang="cs-CZ" sz="2400" dirty="0" smtClean="0"/>
              <a:t>služby </a:t>
            </a:r>
          </a:p>
          <a:p>
            <a:endParaRPr lang="cs-CZ" sz="2400" dirty="0"/>
          </a:p>
          <a:p>
            <a:r>
              <a:rPr lang="cs-CZ" sz="2400" u="sng" dirty="0" smtClean="0"/>
              <a:t>nejčastěji využívány sociálními službami jsou pečovatelské služby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311" y="2160588"/>
            <a:ext cx="2911077" cy="3881437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73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 smtClean="0"/>
              <a:t>pečovatelské </a:t>
            </a:r>
            <a:r>
              <a:rPr lang="cs-CZ" sz="3000" b="1" u="sng" dirty="0"/>
              <a:t>služby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678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/>
              <a:t>n</a:t>
            </a:r>
            <a:r>
              <a:rPr lang="cs-CZ" sz="2400" u="sng" dirty="0" smtClean="0"/>
              <a:t>apříklad:</a:t>
            </a:r>
          </a:p>
          <a:p>
            <a:r>
              <a:rPr lang="cs-CZ" sz="2400" dirty="0" smtClean="0"/>
              <a:t>pomoc při zvládání běžných úkonů péče o svoji osobu</a:t>
            </a:r>
          </a:p>
          <a:p>
            <a:r>
              <a:rPr lang="cs-CZ" sz="2400" dirty="0" smtClean="0"/>
              <a:t>pomoc při osobní hygieně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omoc při zajištění stravy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ochůzky </a:t>
            </a:r>
          </a:p>
          <a:p>
            <a:r>
              <a:rPr lang="cs-CZ" sz="2400" dirty="0" smtClean="0"/>
              <a:t>údržba domácnosti </a:t>
            </a:r>
          </a:p>
          <a:p>
            <a:r>
              <a:rPr lang="cs-CZ" sz="2400" dirty="0" smtClean="0"/>
              <a:t>praní</a:t>
            </a:r>
            <a:r>
              <a:rPr lang="cs-CZ" sz="2400" dirty="0"/>
              <a:t>, </a:t>
            </a:r>
            <a:r>
              <a:rPr lang="cs-CZ" sz="2400" dirty="0" smtClean="0"/>
              <a:t>žehlení - včetně dovozu a odvozu prádla</a:t>
            </a:r>
          </a:p>
          <a:p>
            <a:r>
              <a:rPr lang="cs-CZ" sz="2400" dirty="0" smtClean="0"/>
              <a:t>nákupy</a:t>
            </a:r>
            <a:r>
              <a:rPr lang="cs-CZ" sz="2400" dirty="0"/>
              <a:t>, doprovod na </a:t>
            </a:r>
            <a:r>
              <a:rPr lang="cs-CZ" sz="2400" dirty="0" smtClean="0"/>
              <a:t>vyšetření….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67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 smtClean="0"/>
              <a:t>nadstandardní </a:t>
            </a:r>
            <a:r>
              <a:rPr lang="cs-CZ" sz="3000" b="1" u="sng" dirty="0"/>
              <a:t>služby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zapůjčení </a:t>
            </a:r>
            <a:r>
              <a:rPr lang="cs-CZ" sz="2400" dirty="0"/>
              <a:t>kompenzačních pomůcek </a:t>
            </a:r>
            <a:r>
              <a:rPr lang="cs-CZ" sz="2400" dirty="0" smtClean="0"/>
              <a:t>(berle</a:t>
            </a:r>
            <a:r>
              <a:rPr lang="cs-CZ" sz="2400" dirty="0"/>
              <a:t>, chodítka, </a:t>
            </a:r>
            <a:r>
              <a:rPr lang="cs-CZ" sz="2400" dirty="0" smtClean="0"/>
              <a:t>vozíky, polohovací lůžka, </a:t>
            </a:r>
            <a:r>
              <a:rPr lang="cs-CZ" sz="2400" dirty="0" err="1"/>
              <a:t>antidekubitární</a:t>
            </a:r>
            <a:r>
              <a:rPr lang="cs-CZ" sz="2400" dirty="0"/>
              <a:t> </a:t>
            </a:r>
            <a:r>
              <a:rPr lang="cs-CZ" sz="2400" dirty="0" smtClean="0"/>
              <a:t>matrace…..)</a:t>
            </a:r>
          </a:p>
          <a:p>
            <a:endParaRPr lang="cs-CZ" sz="2400" dirty="0" smtClean="0"/>
          </a:p>
          <a:p>
            <a:r>
              <a:rPr lang="cs-CZ" sz="2400" dirty="0" smtClean="0"/>
              <a:t>manikúra</a:t>
            </a:r>
            <a:r>
              <a:rPr lang="cs-CZ" sz="2400" dirty="0"/>
              <a:t>, pedikúra, </a:t>
            </a:r>
            <a:r>
              <a:rPr lang="cs-CZ" sz="2400" dirty="0" smtClean="0"/>
              <a:t>kadeřnické služby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17</a:t>
            </a:fld>
            <a:endParaRPr lang="cs-CZ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851" y="1270000"/>
            <a:ext cx="4145972" cy="5308649"/>
          </a:xfrm>
        </p:spPr>
      </p:pic>
    </p:spTree>
    <p:extLst>
      <p:ext uri="{BB962C8B-B14F-4D97-AF65-F5344CB8AC3E}">
        <p14:creationId xmlns:p14="http://schemas.microsoft.com/office/powerpoint/2010/main" val="62133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 smtClean="0"/>
              <a:t>laická péče</a:t>
            </a:r>
            <a:endParaRPr lang="cs-CZ" sz="30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ychází </a:t>
            </a:r>
            <a:r>
              <a:rPr lang="cs-CZ" sz="2400" dirty="0"/>
              <a:t>z aktuální situace </a:t>
            </a:r>
            <a:r>
              <a:rPr lang="cs-CZ" sz="2400" dirty="0" smtClean="0"/>
              <a:t>klienta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u="sng" dirty="0" smtClean="0"/>
              <a:t>poskytována rodinnými příslušníky</a:t>
            </a:r>
            <a:r>
              <a:rPr lang="cs-CZ" sz="2400" dirty="0" smtClean="0"/>
              <a:t>, blízkými osobami, dobrovolníky…</a:t>
            </a:r>
            <a:endParaRPr lang="cs-CZ" sz="2400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2311879"/>
            <a:ext cx="4184650" cy="2788023"/>
          </a:xfr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5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činnost 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– </a:t>
            </a:r>
            <a:r>
              <a:rPr lang="cs-CZ" sz="3000" b="1" u="sng" dirty="0"/>
              <a:t>laická </a:t>
            </a:r>
            <a:r>
              <a:rPr lang="cs-CZ" sz="3000" b="1" u="sng" dirty="0" smtClean="0"/>
              <a:t>péče rodinnými příslušníky</a:t>
            </a:r>
            <a:endParaRPr lang="cs-CZ" sz="3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999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rodina plní významné funkce:</a:t>
            </a:r>
          </a:p>
          <a:p>
            <a:r>
              <a:rPr lang="cs-CZ" sz="2400" dirty="0" smtClean="0"/>
              <a:t>poskytování </a:t>
            </a:r>
            <a:r>
              <a:rPr lang="cs-CZ" sz="2400" dirty="0"/>
              <a:t>informací o </a:t>
            </a:r>
            <a:r>
              <a:rPr lang="cs-CZ" sz="2400" dirty="0" smtClean="0"/>
              <a:t>klientovi, funguje </a:t>
            </a:r>
            <a:r>
              <a:rPr lang="cs-CZ" sz="2400" dirty="0"/>
              <a:t>jako zdroj </a:t>
            </a:r>
            <a:r>
              <a:rPr lang="cs-CZ" sz="2400" dirty="0" smtClean="0"/>
              <a:t>informací</a:t>
            </a:r>
          </a:p>
          <a:p>
            <a:r>
              <a:rPr lang="cs-CZ" sz="2400" dirty="0" smtClean="0"/>
              <a:t>aktivní </a:t>
            </a:r>
            <a:r>
              <a:rPr lang="cs-CZ" sz="2400" dirty="0"/>
              <a:t>spoluúčast na </a:t>
            </a:r>
            <a:r>
              <a:rPr lang="cs-CZ" sz="2400" dirty="0" smtClean="0"/>
              <a:t>péči</a:t>
            </a:r>
          </a:p>
          <a:p>
            <a:r>
              <a:rPr lang="cs-CZ" sz="2400" dirty="0" smtClean="0"/>
              <a:t>emocionální podpora </a:t>
            </a:r>
          </a:p>
          <a:p>
            <a:r>
              <a:rPr lang="cs-CZ" sz="2400" dirty="0" smtClean="0"/>
              <a:t>úprava </a:t>
            </a:r>
            <a:r>
              <a:rPr lang="cs-CZ" sz="2400" dirty="0"/>
              <a:t>domácího prostředí, </a:t>
            </a:r>
            <a:r>
              <a:rPr lang="cs-CZ" sz="2400" dirty="0" smtClean="0"/>
              <a:t>např</a:t>
            </a:r>
            <a:r>
              <a:rPr lang="cs-CZ" sz="2400" dirty="0"/>
              <a:t>. </a:t>
            </a:r>
            <a:r>
              <a:rPr lang="cs-CZ" sz="2400" dirty="0" smtClean="0"/>
              <a:t>zrušení </a:t>
            </a:r>
            <a:r>
              <a:rPr lang="cs-CZ" sz="2400" dirty="0"/>
              <a:t>prahů mezi místnostmi, montáž pomocných madel do </a:t>
            </a:r>
            <a:r>
              <a:rPr lang="cs-CZ" sz="2400" dirty="0" smtClean="0"/>
              <a:t>koupelny, WC, </a:t>
            </a:r>
            <a:r>
              <a:rPr lang="cs-CZ" sz="2400" dirty="0"/>
              <a:t>na </a:t>
            </a:r>
            <a:r>
              <a:rPr lang="cs-CZ" sz="2400" dirty="0" smtClean="0"/>
              <a:t>chodbu, zajištění pomůcek </a:t>
            </a:r>
            <a:r>
              <a:rPr lang="cs-CZ" sz="2400" dirty="0"/>
              <a:t>usnadňujících </a:t>
            </a:r>
            <a:r>
              <a:rPr lang="cs-CZ" sz="2400" dirty="0" smtClean="0"/>
              <a:t>pohyb…</a:t>
            </a:r>
          </a:p>
          <a:p>
            <a:r>
              <a:rPr lang="cs-CZ" sz="2400" dirty="0" smtClean="0"/>
              <a:t>spoluúčast </a:t>
            </a:r>
            <a:r>
              <a:rPr lang="cs-CZ" sz="2400" dirty="0"/>
              <a:t>rodiny při </a:t>
            </a:r>
            <a:r>
              <a:rPr lang="cs-CZ" sz="2400" dirty="0" smtClean="0"/>
              <a:t>edukaci </a:t>
            </a:r>
            <a:endParaRPr lang="cs-CZ" sz="240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9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Legislativa - činnost DP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9859"/>
            <a:ext cx="8596668" cy="4857423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ákon č</a:t>
            </a:r>
            <a:r>
              <a:rPr lang="cs-CZ" sz="2400" dirty="0"/>
              <a:t>. 372/2011 Sb</a:t>
            </a:r>
            <a:r>
              <a:rPr lang="cs-CZ" sz="2400" dirty="0" smtClean="0"/>
              <a:t>., o </a:t>
            </a:r>
            <a:r>
              <a:rPr lang="cs-CZ" sz="2400" dirty="0"/>
              <a:t>zdravotních službách a podmínkách jejich poskytování </a:t>
            </a:r>
            <a:r>
              <a:rPr lang="cs-CZ" sz="2400" u="sng" dirty="0"/>
              <a:t>(zákon o zdravotních službách</a:t>
            </a:r>
            <a:r>
              <a:rPr lang="cs-CZ" sz="2400" u="sng" dirty="0" smtClean="0"/>
              <a:t>)</a:t>
            </a:r>
          </a:p>
          <a:p>
            <a:endParaRPr lang="cs-CZ" sz="2400" dirty="0" smtClean="0"/>
          </a:p>
          <a:p>
            <a:r>
              <a:rPr lang="cs-CZ" sz="2400" dirty="0" smtClean="0"/>
              <a:t>vyhláška  </a:t>
            </a:r>
            <a:r>
              <a:rPr lang="cs-CZ" sz="2400" dirty="0"/>
              <a:t>č. 92/2012 Sb</a:t>
            </a:r>
            <a:r>
              <a:rPr lang="cs-CZ" sz="2400" dirty="0" smtClean="0"/>
              <a:t>., </a:t>
            </a:r>
            <a:r>
              <a:rPr lang="cs-CZ" sz="2400" u="sng" dirty="0"/>
              <a:t>o požadavcích na minimální technické a věcné vybavení zdravotnických zařízení a kontaktních pracovišť domácí </a:t>
            </a:r>
            <a:r>
              <a:rPr lang="cs-CZ" sz="2400" u="sng" dirty="0" smtClean="0"/>
              <a:t>péče</a:t>
            </a:r>
          </a:p>
          <a:p>
            <a:endParaRPr lang="cs-CZ" sz="2400" dirty="0" smtClean="0"/>
          </a:p>
          <a:p>
            <a:r>
              <a:rPr lang="cs-CZ" sz="2400" dirty="0" smtClean="0"/>
              <a:t>zákon </a:t>
            </a:r>
            <a:r>
              <a:rPr lang="cs-CZ" sz="2400" dirty="0"/>
              <a:t>č. 96/2004 Sb., o podmínkách získávání a uznávání způsobilosti k výkonu nelékařských zdravotnických povolání a k výkonu činností souvisejících s poskytováním zdravotní péče a o změně některých souvisejících zákonů </a:t>
            </a:r>
            <a:r>
              <a:rPr lang="cs-CZ" sz="2400" u="sng" dirty="0"/>
              <a:t>(zákon o nelékařských zdravotnických povoláních</a:t>
            </a:r>
            <a:r>
              <a:rPr lang="cs-CZ" sz="2400" u="sng" dirty="0" smtClean="0"/>
              <a:t>)</a:t>
            </a:r>
          </a:p>
          <a:p>
            <a:endParaRPr lang="cs-CZ" sz="2400" dirty="0" smtClean="0"/>
          </a:p>
          <a:p>
            <a:r>
              <a:rPr lang="cs-CZ" sz="2400" dirty="0" smtClean="0"/>
              <a:t>vyhláška </a:t>
            </a:r>
            <a:r>
              <a:rPr lang="cs-CZ" sz="2400" dirty="0"/>
              <a:t>č. 55/2011 Sb., </a:t>
            </a:r>
            <a:r>
              <a:rPr lang="cs-CZ" sz="2400" u="sng" dirty="0"/>
              <a:t>o činnostech zdravotnických pracovníků </a:t>
            </a:r>
            <a:r>
              <a:rPr lang="cs-CZ" sz="2400" u="sng" dirty="0" smtClean="0"/>
              <a:t>a </a:t>
            </a:r>
            <a:r>
              <a:rPr lang="cs-CZ" sz="2400" u="sng" dirty="0"/>
              <a:t>jiných odborných </a:t>
            </a:r>
            <a:r>
              <a:rPr lang="cs-CZ" sz="2400" u="sng" dirty="0" smtClean="0"/>
              <a:t>pracovníků</a:t>
            </a:r>
          </a:p>
          <a:p>
            <a:pPr marL="0" indent="0">
              <a:buNone/>
            </a:pPr>
            <a:endParaRPr lang="cs-CZ" sz="2400" u="sng" dirty="0" smtClean="0"/>
          </a:p>
          <a:p>
            <a:r>
              <a:rPr lang="cs-CZ" sz="2400" dirty="0" smtClean="0"/>
              <a:t>… množství dalších zákonů</a:t>
            </a:r>
            <a:endParaRPr lang="cs-CZ" sz="2400" dirty="0"/>
          </a:p>
          <a:p>
            <a:endParaRPr lang="cs-CZ" sz="2400" u="sng" dirty="0" smtClean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9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Financování domácí péče I 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5118"/>
            <a:ext cx="8596668" cy="5240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Financování </a:t>
            </a:r>
            <a:r>
              <a:rPr lang="cs-CZ" sz="2400" u="sng" dirty="0"/>
              <a:t>zdravotní pojišťovnou </a:t>
            </a:r>
            <a:endParaRPr lang="cs-CZ" sz="2400" u="sng" dirty="0" smtClean="0"/>
          </a:p>
          <a:p>
            <a:r>
              <a:rPr lang="cs-CZ" sz="2400" dirty="0"/>
              <a:t>a</a:t>
            </a:r>
            <a:r>
              <a:rPr lang="cs-CZ" sz="2400" dirty="0" smtClean="0"/>
              <a:t>gentury </a:t>
            </a:r>
            <a:r>
              <a:rPr lang="cs-CZ" sz="2400" dirty="0"/>
              <a:t>domácí péče uzavírají se zdravotními pojišťovnami </a:t>
            </a:r>
            <a:r>
              <a:rPr lang="cs-CZ" sz="2400" dirty="0" smtClean="0"/>
              <a:t>smlouvy</a:t>
            </a:r>
          </a:p>
          <a:p>
            <a:endParaRPr lang="cs-CZ" sz="2400" dirty="0" smtClean="0"/>
          </a:p>
          <a:p>
            <a:r>
              <a:rPr lang="cs-CZ" sz="2400" dirty="0" smtClean="0"/>
              <a:t>zdravotní </a:t>
            </a:r>
            <a:r>
              <a:rPr lang="cs-CZ" sz="2400" dirty="0"/>
              <a:t>pojišťovny hradí výkony, které jsou </a:t>
            </a:r>
            <a:r>
              <a:rPr lang="cs-CZ" sz="2400" dirty="0" smtClean="0"/>
              <a:t>uvedeny </a:t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Seznamu </a:t>
            </a:r>
            <a:r>
              <a:rPr lang="cs-CZ" sz="2400" dirty="0" smtClean="0"/>
              <a:t>zdravotních výkonů </a:t>
            </a:r>
            <a:r>
              <a:rPr lang="cs-CZ" sz="2400" dirty="0"/>
              <a:t>s bodovými hodnotami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tzv. </a:t>
            </a:r>
            <a:r>
              <a:rPr lang="cs-CZ" sz="2400" dirty="0" smtClean="0"/>
              <a:t>sazebníku (vyhláška </a:t>
            </a:r>
            <a:r>
              <a:rPr lang="cs-CZ" sz="2400" dirty="0"/>
              <a:t>č. 326/2014 </a:t>
            </a:r>
            <a:r>
              <a:rPr lang="cs-CZ" sz="2400" dirty="0" smtClean="0"/>
              <a:t>Sb.)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sazebníku jsou </a:t>
            </a:r>
            <a:r>
              <a:rPr lang="cs-CZ" sz="2400" dirty="0" smtClean="0"/>
              <a:t>vymezeny ordinace v </a:t>
            </a:r>
            <a:r>
              <a:rPr lang="cs-CZ" sz="2400" dirty="0"/>
              <a:t>domácí </a:t>
            </a:r>
            <a:r>
              <a:rPr lang="cs-CZ" sz="2400" dirty="0" smtClean="0"/>
              <a:t>péče </a:t>
            </a:r>
            <a:br>
              <a:rPr lang="cs-CZ" sz="2400" dirty="0" smtClean="0"/>
            </a:br>
            <a:r>
              <a:rPr lang="cs-CZ" sz="2400" dirty="0" smtClean="0"/>
              <a:t>= 4 typy návštěv (15</a:t>
            </a:r>
            <a:r>
              <a:rPr lang="cs-CZ" sz="2400" dirty="0"/>
              <a:t>, 30, </a:t>
            </a:r>
            <a:r>
              <a:rPr lang="cs-CZ" sz="2400" dirty="0" smtClean="0"/>
              <a:t>45, 60 minut), maximální </a:t>
            </a:r>
            <a:r>
              <a:rPr lang="cs-CZ" sz="2400" dirty="0"/>
              <a:t>rozsah frekvence </a:t>
            </a:r>
            <a:r>
              <a:rPr lang="cs-CZ" sz="2400" dirty="0" smtClean="0"/>
              <a:t>(tři hodiny denně</a:t>
            </a:r>
            <a:r>
              <a:rPr lang="cs-CZ" sz="2400" dirty="0"/>
              <a:t>, v odůvodněných případech </a:t>
            </a:r>
            <a:r>
              <a:rPr lang="cs-CZ" sz="2400" dirty="0" smtClean="0"/>
              <a:t>pět </a:t>
            </a:r>
            <a:r>
              <a:rPr lang="cs-CZ" sz="2400" dirty="0"/>
              <a:t>hodin </a:t>
            </a:r>
            <a:r>
              <a:rPr lang="cs-CZ" sz="2400" dirty="0" smtClean="0"/>
              <a:t>denně)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8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Financování domácí péče </a:t>
            </a:r>
            <a:r>
              <a:rPr lang="cs-CZ" sz="3000" b="1" dirty="0" smtClean="0"/>
              <a:t>II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22854"/>
            <a:ext cx="8596668" cy="4783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/>
              <a:t>Přímá platba samotným klientem nebo rodinou </a:t>
            </a:r>
            <a:endParaRPr lang="cs-CZ" sz="2400" u="sng" dirty="0" smtClean="0"/>
          </a:p>
          <a:p>
            <a:r>
              <a:rPr lang="cs-CZ" sz="2400" dirty="0" smtClean="0"/>
              <a:t>nadstandardní </a:t>
            </a:r>
            <a:r>
              <a:rPr lang="cs-CZ" sz="2400" dirty="0"/>
              <a:t>služby, které mají </a:t>
            </a:r>
            <a:r>
              <a:rPr lang="cs-CZ" sz="2400" dirty="0" smtClean="0"/>
              <a:t>agentury zpracovány </a:t>
            </a:r>
            <a:br>
              <a:rPr lang="cs-CZ" sz="2400" dirty="0" smtClean="0"/>
            </a:br>
            <a:r>
              <a:rPr lang="cs-CZ" sz="2400" dirty="0" smtClean="0"/>
              <a:t>v ceníku </a:t>
            </a:r>
          </a:p>
          <a:p>
            <a:endParaRPr lang="cs-CZ" sz="2400" dirty="0" smtClean="0"/>
          </a:p>
          <a:p>
            <a:r>
              <a:rPr lang="cs-CZ" sz="2400" dirty="0" smtClean="0"/>
              <a:t>jakékoliv služby </a:t>
            </a:r>
            <a:r>
              <a:rPr lang="cs-CZ" sz="2400" dirty="0"/>
              <a:t>na výslovnou žádost klienta 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nepojištění klienti</a:t>
            </a:r>
          </a:p>
          <a:p>
            <a:endParaRPr lang="cs-CZ" sz="2400" dirty="0"/>
          </a:p>
          <a:p>
            <a:r>
              <a:rPr lang="cs-CZ" sz="2400" dirty="0" smtClean="0"/>
              <a:t>agentura nemá </a:t>
            </a:r>
            <a:r>
              <a:rPr lang="cs-CZ" sz="2400" dirty="0"/>
              <a:t>smlouvu </a:t>
            </a:r>
            <a:r>
              <a:rPr lang="cs-CZ" sz="2400" dirty="0" smtClean="0"/>
              <a:t>s </a:t>
            </a:r>
            <a:r>
              <a:rPr lang="cs-CZ" sz="2400" dirty="0"/>
              <a:t>pojišťovnou, u které je klient </a:t>
            </a:r>
            <a:r>
              <a:rPr lang="cs-CZ" sz="2400" dirty="0" smtClean="0"/>
              <a:t>pojištěn</a:t>
            </a:r>
            <a:endParaRPr lang="cs-CZ" sz="2400" dirty="0"/>
          </a:p>
          <a:p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1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Financování </a:t>
            </a:r>
            <a:r>
              <a:rPr lang="cs-CZ" sz="3000" b="1" dirty="0" smtClean="0"/>
              <a:t>domácí </a:t>
            </a:r>
            <a:r>
              <a:rPr lang="cs-CZ" sz="3000" b="1" dirty="0"/>
              <a:t>péče </a:t>
            </a:r>
            <a:r>
              <a:rPr lang="cs-CZ" sz="3000" b="1" dirty="0" smtClean="0"/>
              <a:t>III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72937"/>
            <a:ext cx="8596668" cy="43684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/>
              <a:t>Přímá platba samotným klientem nebo rodinou </a:t>
            </a:r>
          </a:p>
          <a:p>
            <a:pPr marL="0" indent="0">
              <a:buNone/>
            </a:pPr>
            <a:endParaRPr lang="cs-CZ" sz="2400" u="sng" dirty="0"/>
          </a:p>
          <a:p>
            <a:r>
              <a:rPr lang="cs-CZ" sz="2400" dirty="0" smtClean="0"/>
              <a:t>sociální služby (spoluúčast nebo plná úhrada klienta)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7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Financování domácí péče </a:t>
            </a:r>
            <a:r>
              <a:rPr lang="cs-CZ" sz="3000" b="1" dirty="0" smtClean="0"/>
              <a:t>IV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u="sng" dirty="0"/>
              <a:t>Alternativní </a:t>
            </a:r>
            <a:r>
              <a:rPr lang="cs-CZ" sz="2400" u="sng" dirty="0" smtClean="0"/>
              <a:t>financování</a:t>
            </a:r>
          </a:p>
          <a:p>
            <a:r>
              <a:rPr lang="cs-CZ" sz="2400" dirty="0" smtClean="0"/>
              <a:t>finanční a materiální dary sponzorů, klientů, rodiny…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u="sng" dirty="0"/>
              <a:t>Příspěvky obcí</a:t>
            </a:r>
          </a:p>
          <a:p>
            <a:r>
              <a:rPr lang="cs-CZ" sz="2400" dirty="0" smtClean="0"/>
              <a:t>finanční a materiální dary obcí</a:t>
            </a:r>
          </a:p>
          <a:p>
            <a:endParaRPr lang="cs-CZ" sz="2400" dirty="0"/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Financování domácí péče je tedy vícezdrojové.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Agentury domácí péče - komplexní </a:t>
            </a:r>
            <a:r>
              <a:rPr lang="cs-CZ" sz="3000" b="1" dirty="0"/>
              <a:t>domácí péče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 dirty="0" smtClean="0"/>
              <a:t>činnost  agentur domácí péče je </a:t>
            </a:r>
            <a:r>
              <a:rPr lang="cs-CZ" sz="2400" dirty="0"/>
              <a:t>založená na principu </a:t>
            </a:r>
            <a:r>
              <a:rPr lang="cs-CZ" sz="2400" u="sng" dirty="0"/>
              <a:t>komplexní </a:t>
            </a:r>
            <a:r>
              <a:rPr lang="cs-CZ" sz="2400" u="sng" dirty="0" smtClean="0"/>
              <a:t>péče</a:t>
            </a:r>
            <a:r>
              <a:rPr lang="cs-CZ" sz="2400" u="sng" dirty="0"/>
              <a:t>, respektování individuality klienta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a </a:t>
            </a:r>
            <a:r>
              <a:rPr lang="cs-CZ" sz="2400" u="sng" dirty="0"/>
              <a:t>koordinaci činností všech členů </a:t>
            </a:r>
            <a:r>
              <a:rPr lang="cs-CZ" sz="2400" u="sng" dirty="0" smtClean="0"/>
              <a:t>týmu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246" y="2160589"/>
            <a:ext cx="3766010" cy="3766010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49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Komplexní domácí péče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425146"/>
            <a:ext cx="4184035" cy="4616215"/>
          </a:xfrm>
        </p:spPr>
        <p:txBody>
          <a:bodyPr>
            <a:noAutofit/>
          </a:bodyPr>
          <a:lstStyle/>
          <a:p>
            <a:r>
              <a:rPr lang="cs-CZ" sz="2400" dirty="0" smtClean="0"/>
              <a:t>je </a:t>
            </a:r>
            <a:r>
              <a:rPr lang="cs-CZ" sz="2400" dirty="0"/>
              <a:t>aktivitou sester, lékařů, </a:t>
            </a:r>
            <a:r>
              <a:rPr lang="cs-CZ" sz="2400" dirty="0" smtClean="0"/>
              <a:t>fyzioterapeutů, ergoterapeutů, psychologů</a:t>
            </a:r>
            <a:r>
              <a:rPr lang="cs-CZ" sz="2400" dirty="0"/>
              <a:t>, sociálních pracovníků, </a:t>
            </a:r>
            <a:r>
              <a:rPr lang="cs-CZ" sz="2400" dirty="0" smtClean="0"/>
              <a:t>dobrovolníků…, </a:t>
            </a:r>
            <a:r>
              <a:rPr lang="cs-CZ" sz="2400" u="sng" dirty="0" smtClean="0"/>
              <a:t>ale </a:t>
            </a:r>
            <a:r>
              <a:rPr lang="cs-CZ" sz="2400" u="sng" dirty="0"/>
              <a:t>i aktivitou samotného klienta </a:t>
            </a:r>
            <a:r>
              <a:rPr lang="cs-CZ" sz="2400" u="sng" dirty="0" smtClean="0"/>
              <a:t>a </a:t>
            </a:r>
            <a:r>
              <a:rPr lang="cs-CZ" sz="2400" u="sng" dirty="0"/>
              <a:t>rodinných </a:t>
            </a:r>
            <a:r>
              <a:rPr lang="cs-CZ" sz="2400" u="sng" dirty="0" smtClean="0"/>
              <a:t>příslušníků </a:t>
            </a:r>
            <a:br>
              <a:rPr lang="cs-CZ" sz="2400" u="sng" dirty="0" smtClean="0"/>
            </a:br>
            <a:r>
              <a:rPr lang="cs-CZ" sz="2400" dirty="0" smtClean="0"/>
              <a:t>= </a:t>
            </a:r>
            <a:r>
              <a:rPr lang="cs-CZ" sz="2400" b="1" u="sng" dirty="0" smtClean="0"/>
              <a:t>multidisciplinárního týmu</a:t>
            </a:r>
          </a:p>
          <a:p>
            <a:endParaRPr lang="cs-CZ" sz="2000" dirty="0" smtClean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340" y="1992412"/>
            <a:ext cx="4247663" cy="2925577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0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Komplexní domácí péče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184035" cy="411096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jedním ze základních principů komplexní domácí péče </a:t>
            </a:r>
            <a:r>
              <a:rPr lang="cs-CZ" sz="2400" u="sng" dirty="0" smtClean="0"/>
              <a:t>je pomoc </a:t>
            </a:r>
            <a:br>
              <a:rPr lang="cs-CZ" sz="2400" u="sng" dirty="0" smtClean="0"/>
            </a:br>
            <a:r>
              <a:rPr lang="cs-CZ" sz="2400" u="sng" dirty="0" smtClean="0"/>
              <a:t>ke svépomoci</a:t>
            </a:r>
          </a:p>
          <a:p>
            <a:endParaRPr lang="cs-CZ" sz="2400" dirty="0"/>
          </a:p>
          <a:p>
            <a:r>
              <a:rPr lang="cs-CZ" sz="2400" dirty="0"/>
              <a:t>veškerá péče musí být poskytována v souladu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 </a:t>
            </a:r>
            <a:r>
              <a:rPr lang="cs-CZ" sz="2400" dirty="0"/>
              <a:t>lidskými právy, zákonnými </a:t>
            </a:r>
            <a:br>
              <a:rPr lang="cs-CZ" sz="2400" dirty="0"/>
            </a:br>
            <a:r>
              <a:rPr lang="cs-CZ" sz="2400" dirty="0"/>
              <a:t>i etickými normami</a:t>
            </a:r>
          </a:p>
          <a:p>
            <a:endParaRPr lang="cs-CZ" sz="2400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833" y="2265406"/>
            <a:ext cx="3795499" cy="2053303"/>
          </a:xfrm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93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Komplexní domácí péče</a:t>
            </a:r>
            <a:endParaRPr lang="cs-CZ" sz="32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677334" y="1729947"/>
            <a:ext cx="8596668" cy="459671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je péče individualizovaná</a:t>
            </a:r>
          </a:p>
          <a:p>
            <a:endParaRPr lang="cs-CZ" sz="2400" dirty="0" smtClean="0"/>
          </a:p>
          <a:p>
            <a:r>
              <a:rPr lang="cs-CZ" sz="2400" dirty="0" smtClean="0"/>
              <a:t>klient </a:t>
            </a:r>
            <a:r>
              <a:rPr lang="cs-CZ" sz="2400" dirty="0" smtClean="0"/>
              <a:t>s týmem domácí péče hledá společný cíl = změnu </a:t>
            </a:r>
            <a:r>
              <a:rPr lang="cs-CZ" sz="2400" dirty="0"/>
              <a:t>nepříznivé </a:t>
            </a:r>
            <a:r>
              <a:rPr lang="cs-CZ" sz="2400" dirty="0" smtClean="0"/>
              <a:t>situace</a:t>
            </a:r>
          </a:p>
          <a:p>
            <a:endParaRPr lang="cs-CZ" sz="2400" dirty="0" smtClean="0"/>
          </a:p>
          <a:p>
            <a:r>
              <a:rPr lang="cs-CZ" sz="2400" dirty="0" smtClean="0"/>
              <a:t>služby </a:t>
            </a:r>
            <a:r>
              <a:rPr lang="cs-CZ" sz="2400" dirty="0"/>
              <a:t>jsou </a:t>
            </a:r>
            <a:r>
              <a:rPr lang="cs-CZ" sz="2400" dirty="0" smtClean="0"/>
              <a:t>plánovány </a:t>
            </a:r>
            <a:r>
              <a:rPr lang="cs-CZ" sz="2400" dirty="0"/>
              <a:t>s ohledem na </a:t>
            </a:r>
            <a:r>
              <a:rPr lang="cs-CZ" sz="2400" dirty="0" smtClean="0"/>
              <a:t>možnosti </a:t>
            </a:r>
            <a:r>
              <a:rPr lang="cs-CZ" sz="2400" dirty="0"/>
              <a:t>a schopnosti klienta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péče </a:t>
            </a:r>
            <a:r>
              <a:rPr lang="cs-CZ" sz="2400" dirty="0" smtClean="0"/>
              <a:t>maximálně podporuje samostatnost </a:t>
            </a:r>
            <a:r>
              <a:rPr lang="cs-CZ" sz="2400" dirty="0"/>
              <a:t>a </a:t>
            </a:r>
            <a:r>
              <a:rPr lang="cs-CZ" sz="2400" dirty="0" smtClean="0"/>
              <a:t>nezávislost, aby umožnila důstojný </a:t>
            </a:r>
            <a:r>
              <a:rPr lang="cs-CZ" sz="2400" dirty="0"/>
              <a:t>a bezpečný život v domácích podmínkách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4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Vzdělávání a k</a:t>
            </a:r>
            <a:r>
              <a:rPr lang="pt-BR" sz="3000" b="1" dirty="0" smtClean="0"/>
              <a:t>ompetence </a:t>
            </a:r>
            <a:r>
              <a:rPr lang="cs-CZ" sz="3000" b="1" dirty="0" smtClean="0"/>
              <a:t>pracovníků</a:t>
            </a:r>
            <a:r>
              <a:rPr lang="pt-BR" sz="3000" b="1" dirty="0" smtClean="0"/>
              <a:t> </a:t>
            </a:r>
            <a:r>
              <a:rPr lang="pt-BR" sz="3000" b="1" dirty="0"/>
              <a:t>v domácí </a:t>
            </a:r>
            <a:r>
              <a:rPr lang="pt-BR" sz="3000" b="1" dirty="0" smtClean="0"/>
              <a:t>péči</a:t>
            </a:r>
            <a:r>
              <a:rPr lang="cs-CZ" sz="3000" b="1" dirty="0" smtClean="0"/>
              <a:t> určuje</a:t>
            </a:r>
            <a:r>
              <a:rPr lang="pt-BR" sz="3000" b="1" dirty="0" smtClean="0"/>
              <a:t> 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26507"/>
            <a:ext cx="8596668" cy="401485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zákon </a:t>
            </a:r>
            <a:r>
              <a:rPr lang="cs-CZ" sz="2400" dirty="0"/>
              <a:t>č. 96/2004 Sb., o podmínkách získávání a uznávání způsobilosti </a:t>
            </a:r>
            <a:r>
              <a:rPr lang="cs-CZ" sz="2400" dirty="0" smtClean="0"/>
              <a:t>k </a:t>
            </a:r>
            <a:r>
              <a:rPr lang="cs-CZ" sz="2400" dirty="0"/>
              <a:t>výkonu nelékařských zdravotnických povolání </a:t>
            </a:r>
            <a:r>
              <a:rPr lang="cs-CZ" sz="2400" dirty="0" smtClean="0"/>
              <a:t>(</a:t>
            </a:r>
            <a:r>
              <a:rPr lang="cs-CZ" sz="2400" dirty="0"/>
              <a:t>tzv</a:t>
            </a:r>
            <a:r>
              <a:rPr lang="cs-CZ" sz="2400" u="sng" dirty="0"/>
              <a:t>. zákon o nelékařských povoláních</a:t>
            </a:r>
            <a:r>
              <a:rPr lang="cs-CZ" sz="2400" dirty="0"/>
              <a:t>), ve znění zákona č. 125/2005 Sb., </a:t>
            </a:r>
            <a:r>
              <a:rPr lang="cs-CZ" sz="2400" dirty="0" smtClean="0"/>
              <a:t>zákona </a:t>
            </a:r>
            <a:r>
              <a:rPr lang="cs-CZ" sz="2400" dirty="0"/>
              <a:t>č. 105/2011 Sb.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346/2011 Sb.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dále vyhláška </a:t>
            </a:r>
            <a:r>
              <a:rPr lang="cs-CZ" sz="2400" dirty="0"/>
              <a:t>MZ ČR č. 55/2011 Sb., </a:t>
            </a:r>
            <a:r>
              <a:rPr lang="cs-CZ" sz="2400" u="sng" dirty="0"/>
              <a:t>o činnostech zdravotnických pracovníků </a:t>
            </a:r>
            <a:r>
              <a:rPr lang="cs-CZ" sz="2400" u="sng" dirty="0" smtClean="0"/>
              <a:t>a </a:t>
            </a:r>
            <a:r>
              <a:rPr lang="cs-CZ" sz="2400" u="sng" dirty="0"/>
              <a:t>jiných odborných </a:t>
            </a:r>
            <a:r>
              <a:rPr lang="cs-CZ" sz="2400" u="sng" dirty="0" smtClean="0"/>
              <a:t>pracovníků</a:t>
            </a:r>
            <a:endParaRPr lang="cs-CZ" sz="2400" u="sng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30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Vzdělávání </a:t>
            </a:r>
            <a:r>
              <a:rPr lang="cs-CZ" sz="3000" b="1" dirty="0" smtClean="0"/>
              <a:t>pracovníků</a:t>
            </a:r>
            <a:r>
              <a:rPr lang="pt-BR" sz="3000" b="1" dirty="0" smtClean="0"/>
              <a:t> </a:t>
            </a:r>
            <a:r>
              <a:rPr lang="pt-BR" sz="3000" b="1" dirty="0"/>
              <a:t>v domácí </a:t>
            </a:r>
            <a:r>
              <a:rPr lang="pt-BR" sz="3000" b="1" dirty="0" smtClean="0"/>
              <a:t>péči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povinně 24 hodin školení ročně </a:t>
            </a:r>
          </a:p>
          <a:p>
            <a:endParaRPr lang="cs-CZ" sz="2400" dirty="0" smtClean="0"/>
          </a:p>
          <a:p>
            <a:r>
              <a:rPr lang="cs-CZ" sz="2400" dirty="0" smtClean="0"/>
              <a:t>supervize</a:t>
            </a:r>
          </a:p>
          <a:p>
            <a:endParaRPr lang="cs-CZ" sz="2400" dirty="0" smtClean="0"/>
          </a:p>
          <a:p>
            <a:r>
              <a:rPr lang="cs-CZ" sz="2400" dirty="0" smtClean="0"/>
              <a:t>sestry - specializační vzdělávání v oboru Komunitní ošetřovatelská péče (přímo obor domácí péče není)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certifikované kurzy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9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Statistické údaje z roku 2012 </a:t>
            </a:r>
            <a:r>
              <a:rPr lang="cs-CZ" sz="2700" b="1" dirty="0" smtClean="0"/>
              <a:t>(Ústav zdravotnických informací a statistiky ČR - ÚZIS)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7236"/>
            <a:ext cx="8596668" cy="452004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474 pracovišť DP (</a:t>
            </a:r>
            <a:r>
              <a:rPr lang="cs-CZ" sz="2400" b="1" dirty="0" smtClean="0"/>
              <a:t>nestátní agentury </a:t>
            </a:r>
            <a:r>
              <a:rPr lang="cs-CZ" sz="2400" dirty="0" smtClean="0"/>
              <a:t>440)</a:t>
            </a:r>
          </a:p>
          <a:p>
            <a:r>
              <a:rPr lang="cs-CZ" sz="2400" dirty="0" smtClean="0"/>
              <a:t>148 000 klientů, 80 % více jak 65 let</a:t>
            </a:r>
          </a:p>
          <a:p>
            <a:r>
              <a:rPr lang="cs-CZ" sz="2400" dirty="0" smtClean="0"/>
              <a:t>64 % ženy</a:t>
            </a:r>
          </a:p>
          <a:p>
            <a:r>
              <a:rPr lang="cs-CZ" sz="2400" dirty="0" smtClean="0"/>
              <a:t>85 % dlouhodobá péče</a:t>
            </a:r>
          </a:p>
          <a:p>
            <a:r>
              <a:rPr lang="cs-CZ" sz="2400" dirty="0" smtClean="0"/>
              <a:t>v agenturách DP více než 3000 odborných pracovníků</a:t>
            </a:r>
          </a:p>
          <a:p>
            <a:r>
              <a:rPr lang="cs-CZ" sz="2400" dirty="0" smtClean="0"/>
              <a:t>6 milionů návštěv, průměrně 6,8 návštěvy </a:t>
            </a:r>
            <a:br>
              <a:rPr lang="cs-CZ" sz="2400" dirty="0" smtClean="0"/>
            </a:br>
            <a:r>
              <a:rPr lang="cs-CZ" sz="2400" dirty="0" smtClean="0"/>
              <a:t>denně/1 pracovník</a:t>
            </a:r>
          </a:p>
          <a:p>
            <a:r>
              <a:rPr lang="cs-CZ" sz="2400" dirty="0" smtClean="0"/>
              <a:t>11,1 milionu výkonů</a:t>
            </a:r>
          </a:p>
          <a:p>
            <a:r>
              <a:rPr lang="cs-CZ" sz="2400" dirty="0" smtClean="0"/>
              <a:t>94 % výkonů hrazeno ze zdravotního pojištění</a:t>
            </a:r>
          </a:p>
          <a:p>
            <a:r>
              <a:rPr lang="cs-CZ" sz="2400" dirty="0" smtClean="0"/>
              <a:t>53 % výkonů u imobilních klientů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02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Sestra manažerka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01578"/>
            <a:ext cx="8596668" cy="5104909"/>
          </a:xfrm>
        </p:spPr>
        <p:txBody>
          <a:bodyPr>
            <a:normAutofit/>
          </a:bodyPr>
          <a:lstStyle/>
          <a:p>
            <a:r>
              <a:rPr lang="cs-CZ" sz="2200" dirty="0" smtClean="0"/>
              <a:t>koordinuje a organizuje práci celého multidisciplinárního </a:t>
            </a:r>
            <a:r>
              <a:rPr lang="cs-CZ" sz="2200" dirty="0" smtClean="0"/>
              <a:t>týmu</a:t>
            </a:r>
            <a:endParaRPr lang="cs-CZ" sz="2200" dirty="0"/>
          </a:p>
          <a:p>
            <a:pPr marL="0" indent="0">
              <a:buNone/>
            </a:pPr>
            <a:endParaRPr lang="cs-CZ" sz="2200" dirty="0" smtClean="0"/>
          </a:p>
          <a:p>
            <a:r>
              <a:rPr lang="cs-CZ" sz="2200" dirty="0" smtClean="0"/>
              <a:t>přijímá žádosti na poskytování péče na základě indikace lékaře</a:t>
            </a:r>
          </a:p>
          <a:p>
            <a:endParaRPr lang="cs-CZ" sz="2200" dirty="0" smtClean="0"/>
          </a:p>
          <a:p>
            <a:r>
              <a:rPr lang="cs-CZ" sz="2200" dirty="0" smtClean="0"/>
              <a:t>řeší všechny problémové situace v terénu</a:t>
            </a:r>
          </a:p>
          <a:p>
            <a:endParaRPr lang="cs-CZ" sz="2200" dirty="0" smtClean="0"/>
          </a:p>
          <a:p>
            <a:r>
              <a:rPr lang="cs-CZ" sz="2200" dirty="0" smtClean="0"/>
              <a:t>přijímá a řeší stížnosti klientů</a:t>
            </a:r>
          </a:p>
          <a:p>
            <a:endParaRPr lang="cs-CZ" sz="2200" dirty="0" smtClean="0"/>
          </a:p>
          <a:p>
            <a:r>
              <a:rPr lang="cs-CZ" sz="2200" dirty="0" smtClean="0"/>
              <a:t>měla by mít minimálně </a:t>
            </a:r>
            <a:r>
              <a:rPr lang="cs-CZ" sz="2200" dirty="0"/>
              <a:t>bakalářské vzdělání a specializaci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v </a:t>
            </a:r>
            <a:r>
              <a:rPr lang="cs-CZ" sz="2200" dirty="0"/>
              <a:t>oboru </a:t>
            </a:r>
            <a:r>
              <a:rPr lang="cs-CZ" sz="2200" dirty="0" smtClean="0"/>
              <a:t>komunitní ošetřovatelské péče, minimálně </a:t>
            </a:r>
            <a:r>
              <a:rPr lang="cs-CZ" sz="2200" dirty="0"/>
              <a:t>dvouletou </a:t>
            </a:r>
            <a:r>
              <a:rPr lang="cs-CZ" sz="2200" dirty="0" smtClean="0"/>
              <a:t>praxi </a:t>
            </a:r>
            <a:r>
              <a:rPr lang="cs-CZ" sz="2200" dirty="0"/>
              <a:t>u </a:t>
            </a:r>
            <a:r>
              <a:rPr lang="cs-CZ" sz="2200" dirty="0" smtClean="0"/>
              <a:t>lůžka 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17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Terénní sestra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8054"/>
            <a:ext cx="8596668" cy="5321643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spolu s klientem a jeho rodinou plánuje a poskytuje základní </a:t>
            </a:r>
            <a:br>
              <a:rPr lang="cs-CZ" sz="2200" dirty="0" smtClean="0"/>
            </a:br>
            <a:r>
              <a:rPr lang="cs-CZ" sz="2200" dirty="0" smtClean="0"/>
              <a:t>i specializovanou ošetřovatelskou péči na základě indikace lékaře</a:t>
            </a:r>
          </a:p>
          <a:p>
            <a:endParaRPr lang="cs-CZ" sz="2200" dirty="0" smtClean="0"/>
          </a:p>
          <a:p>
            <a:r>
              <a:rPr lang="cs-CZ" sz="2200" dirty="0" smtClean="0"/>
              <a:t>vede ošetřovatelský proces</a:t>
            </a:r>
          </a:p>
          <a:p>
            <a:endParaRPr lang="cs-CZ" sz="2200" dirty="0" smtClean="0"/>
          </a:p>
          <a:p>
            <a:r>
              <a:rPr lang="cs-CZ" sz="2200" dirty="0" smtClean="0"/>
              <a:t>zapojuje do péče ostatní členy multidisciplinárního týmu</a:t>
            </a:r>
          </a:p>
          <a:p>
            <a:endParaRPr lang="cs-CZ" sz="2200" dirty="0" smtClean="0"/>
          </a:p>
          <a:p>
            <a:r>
              <a:rPr lang="cs-CZ" sz="2200" dirty="0" smtClean="0"/>
              <a:t>úzce </a:t>
            </a:r>
            <a:r>
              <a:rPr lang="cs-CZ" sz="2200" dirty="0"/>
              <a:t>spolupracuje s praktickým </a:t>
            </a:r>
            <a:r>
              <a:rPr lang="cs-CZ" sz="2200" dirty="0" smtClean="0"/>
              <a:t>lékařem</a:t>
            </a:r>
          </a:p>
          <a:p>
            <a:endParaRPr lang="cs-CZ" sz="2200" dirty="0"/>
          </a:p>
          <a:p>
            <a:r>
              <a:rPr lang="cs-CZ" sz="2200" dirty="0" smtClean="0"/>
              <a:t>konzultuje problémy s ostatními členy týmu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nese zodpovědnost na provedenou ošetřovatelskou péči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1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Vzdělávání </a:t>
            </a:r>
            <a:r>
              <a:rPr lang="cs-CZ" sz="3000" b="1" dirty="0" smtClean="0"/>
              <a:t>sester v domácí péči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zákon </a:t>
            </a:r>
            <a:r>
              <a:rPr lang="cs-CZ" sz="2400" dirty="0"/>
              <a:t>č. 160/1992 </a:t>
            </a:r>
            <a:r>
              <a:rPr lang="cs-CZ" sz="2400" dirty="0" smtClean="0"/>
              <a:t>Sb., </a:t>
            </a:r>
            <a:r>
              <a:rPr lang="cs-CZ" sz="2400" u="sng" dirty="0" smtClean="0"/>
              <a:t>ukládá sestrám v domácí péči minimálně </a:t>
            </a:r>
            <a:r>
              <a:rPr lang="cs-CZ" sz="2400" u="sng" dirty="0"/>
              <a:t>5 let </a:t>
            </a:r>
            <a:r>
              <a:rPr lang="cs-CZ" sz="2400" u="sng" dirty="0" smtClean="0"/>
              <a:t>zdravotnické praxe </a:t>
            </a:r>
            <a:r>
              <a:rPr lang="cs-CZ" sz="2400" u="sng" dirty="0"/>
              <a:t>z toho dva roky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u </a:t>
            </a:r>
            <a:r>
              <a:rPr lang="cs-CZ" sz="2400" u="sng" dirty="0"/>
              <a:t>lůžka </a:t>
            </a:r>
            <a:endParaRPr lang="cs-CZ" sz="2400" u="sng" dirty="0" smtClean="0"/>
          </a:p>
          <a:p>
            <a:endParaRPr lang="cs-CZ" dirty="0"/>
          </a:p>
          <a:p>
            <a:r>
              <a:rPr lang="cs-CZ" sz="2400" dirty="0" smtClean="0"/>
              <a:t>domácí ošetřovatelskou péči tedy mohou dle zákona poskytovat pouze </a:t>
            </a:r>
            <a:r>
              <a:rPr lang="cs-CZ" sz="2400" u="sng" dirty="0" smtClean="0"/>
              <a:t>registrované všeobecné sestry pracující bez odborného dohledu </a:t>
            </a:r>
            <a:r>
              <a:rPr lang="cs-CZ" sz="2400" dirty="0" smtClean="0"/>
              <a:t>(nelze na pozici sestry zaměstnat neregistrovanou sestru, zdravotnického asistenta) </a:t>
            </a:r>
          </a:p>
          <a:p>
            <a:endParaRPr lang="cs-CZ" sz="2400" dirty="0" smtClean="0"/>
          </a:p>
          <a:p>
            <a:r>
              <a:rPr lang="cs-CZ" sz="2400" dirty="0" smtClean="0"/>
              <a:t>specializační vzdělávání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1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Motivace v práci terénních sester</a:t>
            </a:r>
            <a:endParaRPr lang="cs-CZ" sz="3000" b="1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677334" y="1532238"/>
            <a:ext cx="8596668" cy="4983892"/>
          </a:xfrm>
        </p:spPr>
        <p:txBody>
          <a:bodyPr>
            <a:noAutofit/>
          </a:bodyPr>
          <a:lstStyle/>
          <a:p>
            <a:r>
              <a:rPr lang="cs-CZ" sz="2400" dirty="0" smtClean="0"/>
              <a:t>zdravotní stav klienta je stabilizován nebo dochází </a:t>
            </a:r>
            <a:br>
              <a:rPr lang="cs-CZ" sz="2400" dirty="0" smtClean="0"/>
            </a:br>
            <a:r>
              <a:rPr lang="cs-CZ" sz="2400" dirty="0" smtClean="0"/>
              <a:t>ke zlepšení stavu</a:t>
            </a:r>
          </a:p>
          <a:p>
            <a:endParaRPr lang="cs-CZ" sz="2400" dirty="0" smtClean="0"/>
          </a:p>
          <a:p>
            <a:r>
              <a:rPr lang="cs-CZ" sz="2400" dirty="0" smtClean="0"/>
              <a:t>spokojenost klienta a jeho blízkých</a:t>
            </a:r>
          </a:p>
          <a:p>
            <a:endParaRPr lang="cs-CZ" sz="2400" dirty="0" smtClean="0"/>
          </a:p>
          <a:p>
            <a:r>
              <a:rPr lang="cs-CZ" sz="2400" dirty="0" smtClean="0"/>
              <a:t>sestra pracuje samostatně, vede a koordinuje péči</a:t>
            </a:r>
          </a:p>
          <a:p>
            <a:endParaRPr lang="cs-CZ" sz="2400" dirty="0"/>
          </a:p>
          <a:p>
            <a:r>
              <a:rPr lang="cs-CZ" sz="2400" dirty="0" smtClean="0"/>
              <a:t>řídí si denní pracovní harmonogram</a:t>
            </a:r>
          </a:p>
          <a:p>
            <a:endParaRPr lang="cs-CZ" sz="2400" dirty="0"/>
          </a:p>
          <a:p>
            <a:r>
              <a:rPr lang="cs-CZ" sz="2400" dirty="0"/>
              <a:t>m</a:t>
            </a:r>
            <a:r>
              <a:rPr lang="cs-CZ" sz="2400" dirty="0" smtClean="0"/>
              <a:t>á podporu v multidisciplinárním týmu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19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Výhody </a:t>
            </a:r>
            <a:r>
              <a:rPr lang="cs-CZ" sz="3000" b="1" dirty="0" smtClean="0"/>
              <a:t>komplexní domácí </a:t>
            </a:r>
            <a:r>
              <a:rPr lang="cs-CZ" sz="3000" b="1" dirty="0"/>
              <a:t>péče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u="sng" dirty="0"/>
              <a:t>e</a:t>
            </a:r>
            <a:r>
              <a:rPr lang="cs-CZ" sz="2200" u="sng" dirty="0" smtClean="0"/>
              <a:t>konomičnost</a:t>
            </a:r>
            <a:r>
              <a:rPr lang="cs-CZ" sz="2200" dirty="0" smtClean="0"/>
              <a:t> </a:t>
            </a:r>
            <a:r>
              <a:rPr lang="cs-CZ" sz="2200" dirty="0"/>
              <a:t>– </a:t>
            </a:r>
            <a:r>
              <a:rPr lang="cs-CZ" sz="2200" dirty="0" smtClean="0"/>
              <a:t>snižuje </a:t>
            </a:r>
            <a:r>
              <a:rPr lang="cs-CZ" sz="2200" dirty="0"/>
              <a:t>náklady </a:t>
            </a:r>
            <a:r>
              <a:rPr lang="cs-CZ" sz="2200" dirty="0" smtClean="0"/>
              <a:t>na zdravotní péči </a:t>
            </a:r>
            <a:endParaRPr lang="cs-CZ" sz="2200" dirty="0"/>
          </a:p>
          <a:p>
            <a:endParaRPr lang="cs-CZ" sz="2200" u="sng" dirty="0" smtClean="0"/>
          </a:p>
          <a:p>
            <a:r>
              <a:rPr lang="cs-CZ" sz="2200" u="sng" dirty="0" smtClean="0"/>
              <a:t>víceoborovost</a:t>
            </a:r>
            <a:r>
              <a:rPr lang="cs-CZ" sz="2200" dirty="0" smtClean="0"/>
              <a:t> – péče multidisciplinárního týmu </a:t>
            </a:r>
            <a:endParaRPr lang="cs-CZ" sz="2200" dirty="0"/>
          </a:p>
          <a:p>
            <a:endParaRPr lang="cs-CZ" sz="2200" u="sng" dirty="0" smtClean="0"/>
          </a:p>
          <a:p>
            <a:r>
              <a:rPr lang="cs-CZ" sz="2200" u="sng" dirty="0" smtClean="0"/>
              <a:t>komplexnost</a:t>
            </a:r>
            <a:r>
              <a:rPr lang="cs-CZ" sz="2200" dirty="0" smtClean="0"/>
              <a:t> – činnosti </a:t>
            </a:r>
            <a:r>
              <a:rPr lang="cs-CZ" sz="2200" dirty="0"/>
              <a:t>léčebné, ošetřovatelské, rehabilitační, psychoterapeutické, sociální, </a:t>
            </a:r>
            <a:r>
              <a:rPr lang="cs-CZ" sz="2200" dirty="0" smtClean="0"/>
              <a:t>duchovní, konzultační… </a:t>
            </a:r>
          </a:p>
          <a:p>
            <a:endParaRPr lang="cs-CZ" sz="2200" u="sng" dirty="0" smtClean="0"/>
          </a:p>
          <a:p>
            <a:r>
              <a:rPr lang="cs-CZ" sz="2200" u="sng" dirty="0" smtClean="0"/>
              <a:t>individualizovaná </a:t>
            </a:r>
            <a:r>
              <a:rPr lang="cs-CZ" sz="2200" u="sng" dirty="0"/>
              <a:t>péče </a:t>
            </a:r>
            <a:r>
              <a:rPr lang="cs-CZ" sz="2200" dirty="0"/>
              <a:t>– dle individuálních potřeb jedince </a:t>
            </a:r>
          </a:p>
          <a:p>
            <a:endParaRPr lang="cs-CZ" sz="2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34</a:t>
            </a:fld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293" y="1383415"/>
            <a:ext cx="4390768" cy="2469147"/>
          </a:xfrm>
        </p:spPr>
      </p:pic>
    </p:spTree>
    <p:extLst>
      <p:ext uri="{BB962C8B-B14F-4D97-AF65-F5344CB8AC3E}">
        <p14:creationId xmlns:p14="http://schemas.microsoft.com/office/powerpoint/2010/main" val="369625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Výhody </a:t>
            </a:r>
            <a:r>
              <a:rPr lang="cs-CZ" sz="3000" b="1" dirty="0" smtClean="0"/>
              <a:t>komplexní domácí </a:t>
            </a:r>
            <a:r>
              <a:rPr lang="cs-CZ" sz="3000" b="1" dirty="0"/>
              <a:t>péče 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9330"/>
            <a:ext cx="8596668" cy="4402033"/>
          </a:xfrm>
        </p:spPr>
        <p:txBody>
          <a:bodyPr>
            <a:normAutofit fontScale="92500" lnSpcReduction="10000"/>
          </a:bodyPr>
          <a:lstStyle/>
          <a:p>
            <a:r>
              <a:rPr lang="cs-CZ" sz="2400" u="sng" dirty="0" smtClean="0"/>
              <a:t>dlouhodobá </a:t>
            </a:r>
            <a:r>
              <a:rPr lang="cs-CZ" sz="2400" u="sng" dirty="0"/>
              <a:t>péče </a:t>
            </a:r>
            <a:r>
              <a:rPr lang="cs-CZ" sz="2400" dirty="0"/>
              <a:t>– délka </a:t>
            </a:r>
            <a:r>
              <a:rPr lang="cs-CZ" sz="2400" dirty="0" smtClean="0"/>
              <a:t>péče </a:t>
            </a:r>
            <a:r>
              <a:rPr lang="cs-CZ" sz="2400" dirty="0"/>
              <a:t>vychází z potřeb klienta a jeho </a:t>
            </a:r>
            <a:r>
              <a:rPr lang="cs-CZ" sz="2400" dirty="0" smtClean="0"/>
              <a:t>blízkých</a:t>
            </a:r>
          </a:p>
          <a:p>
            <a:endParaRPr lang="cs-CZ" sz="2400" u="sng" dirty="0" smtClean="0"/>
          </a:p>
          <a:p>
            <a:r>
              <a:rPr lang="cs-CZ" sz="2400" u="sng" dirty="0" smtClean="0"/>
              <a:t>podpora </a:t>
            </a:r>
            <a:r>
              <a:rPr lang="cs-CZ" sz="2400" u="sng" dirty="0"/>
              <a:t>zdraví </a:t>
            </a:r>
            <a:r>
              <a:rPr lang="cs-CZ" sz="2400" dirty="0" smtClean="0"/>
              <a:t>– poskytuje </a:t>
            </a:r>
            <a:r>
              <a:rPr lang="cs-CZ" sz="2400" dirty="0"/>
              <a:t>i služby primární, sekundární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terciární </a:t>
            </a:r>
            <a:r>
              <a:rPr lang="cs-CZ" sz="2400" dirty="0" smtClean="0"/>
              <a:t>prevence</a:t>
            </a:r>
            <a:endParaRPr lang="cs-CZ" sz="2400" dirty="0"/>
          </a:p>
          <a:p>
            <a:endParaRPr lang="cs-CZ" sz="2400" u="sng" dirty="0" smtClean="0"/>
          </a:p>
          <a:p>
            <a:r>
              <a:rPr lang="cs-CZ" sz="2400" u="sng" dirty="0" smtClean="0"/>
              <a:t>přirozené </a:t>
            </a:r>
            <a:r>
              <a:rPr lang="cs-CZ" sz="2400" u="sng" dirty="0"/>
              <a:t>prostředí </a:t>
            </a:r>
            <a:r>
              <a:rPr lang="cs-CZ" sz="2400" dirty="0" smtClean="0"/>
              <a:t>– vlastní sociální </a:t>
            </a:r>
            <a:r>
              <a:rPr lang="cs-CZ" sz="2400" dirty="0"/>
              <a:t>prostředí, možnost většího uplatnění klienta a lepší adaptace na </a:t>
            </a:r>
            <a:r>
              <a:rPr lang="cs-CZ" sz="2400" dirty="0" smtClean="0"/>
              <a:t>nemoc </a:t>
            </a:r>
            <a:endParaRPr lang="cs-CZ" sz="2400" dirty="0"/>
          </a:p>
          <a:p>
            <a:endParaRPr lang="cs-CZ" sz="2400" u="sng" dirty="0" smtClean="0"/>
          </a:p>
          <a:p>
            <a:r>
              <a:rPr lang="cs-CZ" sz="2400" u="sng" dirty="0" smtClean="0"/>
              <a:t>účast </a:t>
            </a:r>
            <a:r>
              <a:rPr lang="cs-CZ" sz="2400" u="sng" dirty="0"/>
              <a:t>rodinných příslušníků </a:t>
            </a:r>
            <a:r>
              <a:rPr lang="cs-CZ" sz="2400" dirty="0" smtClean="0"/>
              <a:t>– </a:t>
            </a:r>
            <a:r>
              <a:rPr lang="cs-CZ" sz="2400" dirty="0"/>
              <a:t>možnost aktivně se zapojit do péče o blízkého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35</a:t>
            </a:fld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9413" y="288324"/>
            <a:ext cx="2937829" cy="2460368"/>
          </a:xfrm>
        </p:spPr>
      </p:pic>
    </p:spTree>
    <p:extLst>
      <p:ext uri="{BB962C8B-B14F-4D97-AF65-F5344CB8AC3E}">
        <p14:creationId xmlns:p14="http://schemas.microsoft.com/office/powerpoint/2010/main" val="209196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POMAD – péče o matku a dítě </a:t>
            </a:r>
            <a:br>
              <a:rPr lang="cs-CZ" sz="3000" b="1" dirty="0"/>
            </a:br>
            <a:r>
              <a:rPr lang="cs-CZ" sz="3000" b="1" dirty="0"/>
              <a:t>agentury domácí péče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agentury domácí péče, které mají rozšířenou působnost </a:t>
            </a:r>
            <a:br>
              <a:rPr lang="cs-CZ" sz="2400" dirty="0" smtClean="0"/>
            </a:br>
            <a:r>
              <a:rPr lang="cs-CZ" sz="2400" dirty="0" smtClean="0"/>
              <a:t>na matku a dítě</a:t>
            </a:r>
          </a:p>
          <a:p>
            <a:r>
              <a:rPr lang="cs-CZ" sz="2400" dirty="0"/>
              <a:t>mohou poskytovat i běžnou domácí zdravotní péči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hospicovou péči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multidisciplinárním týmu pracují porodní asistentky</a:t>
            </a:r>
          </a:p>
          <a:p>
            <a:r>
              <a:rPr lang="cs-CZ" sz="2400" dirty="0" smtClean="0"/>
              <a:t>agentury nabízí těhotenské poradenství, kurzy, cvičení, přípravu k porodu</a:t>
            </a:r>
          </a:p>
          <a:p>
            <a:r>
              <a:rPr lang="cs-CZ" sz="2400" dirty="0" smtClean="0"/>
              <a:t>návštěvy rodiček v domácím prostředí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6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POMAD – péče o matku a dítě </a:t>
            </a:r>
            <a:br>
              <a:rPr lang="cs-CZ" sz="3000" b="1" dirty="0" smtClean="0"/>
            </a:br>
            <a:r>
              <a:rPr lang="cs-CZ" sz="3000" b="1" dirty="0" smtClean="0"/>
              <a:t>agentury domácí péče</a:t>
            </a:r>
            <a:endParaRPr lang="cs-CZ" sz="30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/>
              <a:t>návštěva </a:t>
            </a:r>
            <a:r>
              <a:rPr lang="cs-CZ" sz="2400" b="1" dirty="0"/>
              <a:t>porodní asistentky během těhotenství</a:t>
            </a:r>
          </a:p>
          <a:p>
            <a:r>
              <a:rPr lang="cs-CZ" sz="2400" dirty="0"/>
              <a:t>porodní asistentka navštíví nastávající maminku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domácím prostředí</a:t>
            </a:r>
          </a:p>
          <a:p>
            <a:r>
              <a:rPr lang="cs-CZ" sz="2400" u="sng" dirty="0" smtClean="0"/>
              <a:t>jednu</a:t>
            </a:r>
            <a:r>
              <a:rPr lang="cs-CZ" sz="2400" u="sng" dirty="0"/>
              <a:t> návštěvu v domácím prostředí před </a:t>
            </a:r>
            <a:r>
              <a:rPr lang="cs-CZ" sz="2400" u="sng" dirty="0" smtClean="0"/>
              <a:t>porodem</a:t>
            </a:r>
            <a:r>
              <a:rPr lang="cs-CZ" sz="2400" u="sng" dirty="0"/>
              <a:t> hradí zdravotní </a:t>
            </a:r>
            <a:r>
              <a:rPr lang="cs-CZ" sz="2400" u="sng" dirty="0" smtClean="0"/>
              <a:t>pojišťovna</a:t>
            </a:r>
            <a:endParaRPr lang="cs-CZ" sz="2400" u="sng" dirty="0"/>
          </a:p>
          <a:p>
            <a:r>
              <a:rPr lang="cs-CZ" sz="2400" dirty="0"/>
              <a:t>obsah návštěvy: kontrola zdravotního </a:t>
            </a:r>
            <a:r>
              <a:rPr lang="cs-CZ" sz="2400" dirty="0" smtClean="0"/>
              <a:t>stavu, kontrola </a:t>
            </a:r>
            <a:r>
              <a:rPr lang="cs-CZ" sz="2400" dirty="0"/>
              <a:t>polohy </a:t>
            </a:r>
            <a:r>
              <a:rPr lang="cs-CZ" sz="2400" dirty="0" smtClean="0"/>
              <a:t>dítěte </a:t>
            </a:r>
            <a:r>
              <a:rPr lang="cs-CZ" sz="2400" dirty="0"/>
              <a:t>a jeho </a:t>
            </a:r>
            <a:r>
              <a:rPr lang="cs-CZ" sz="2400" dirty="0" smtClean="0"/>
              <a:t>ozev, </a:t>
            </a:r>
            <a:r>
              <a:rPr lang="cs-CZ" sz="2400" dirty="0"/>
              <a:t>poradenství </a:t>
            </a:r>
            <a:r>
              <a:rPr lang="cs-CZ" sz="2400" dirty="0" smtClean="0"/>
              <a:t>k přípravě </a:t>
            </a:r>
            <a:br>
              <a:rPr lang="cs-CZ" sz="2400" dirty="0" smtClean="0"/>
            </a:br>
            <a:r>
              <a:rPr lang="cs-CZ" sz="2400" dirty="0" smtClean="0"/>
              <a:t>na porod, </a:t>
            </a:r>
            <a:r>
              <a:rPr lang="cs-CZ" sz="2400" dirty="0"/>
              <a:t>známek počínajícího porodu, </a:t>
            </a:r>
            <a:r>
              <a:rPr lang="cs-CZ" sz="2400" dirty="0" smtClean="0"/>
              <a:t>seznámení </a:t>
            </a:r>
            <a:br>
              <a:rPr lang="cs-CZ" sz="2400" dirty="0" smtClean="0"/>
            </a:br>
            <a:r>
              <a:rPr lang="cs-CZ" sz="2400" dirty="0" smtClean="0"/>
              <a:t>s </a:t>
            </a:r>
            <a:r>
              <a:rPr lang="cs-CZ" sz="2400" dirty="0"/>
              <a:t>úlevovými </a:t>
            </a:r>
            <a:r>
              <a:rPr lang="cs-CZ" sz="2400" dirty="0" smtClean="0"/>
              <a:t>polohami, praktické rady…</a:t>
            </a:r>
          </a:p>
          <a:p>
            <a:endParaRPr lang="cs-CZ" sz="2400" dirty="0" smtClean="0"/>
          </a:p>
          <a:p>
            <a:r>
              <a:rPr lang="cs-CZ" sz="2400" dirty="0" smtClean="0"/>
              <a:t>další návštěvy si klienta hradí</a:t>
            </a:r>
            <a:endParaRPr lang="cs-CZ" sz="240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POMAD – péče o matku a dítě </a:t>
            </a:r>
            <a:br>
              <a:rPr lang="cs-CZ" sz="3000" b="1" dirty="0"/>
            </a:br>
            <a:r>
              <a:rPr lang="cs-CZ" sz="3000" b="1" dirty="0"/>
              <a:t>agentury domácí </a:t>
            </a:r>
            <a:r>
              <a:rPr lang="cs-CZ" sz="3000" b="1" dirty="0" smtClean="0"/>
              <a:t>péče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návštěva </a:t>
            </a:r>
            <a:r>
              <a:rPr lang="cs-CZ" sz="2400" b="1" dirty="0"/>
              <a:t>porodní asistentky v šestinedělí</a:t>
            </a:r>
          </a:p>
          <a:p>
            <a:r>
              <a:rPr lang="cs-CZ" sz="2400" dirty="0"/>
              <a:t>porodní asistentka navštíví rodičku v domácím prostředí</a:t>
            </a:r>
          </a:p>
          <a:p>
            <a:r>
              <a:rPr lang="cs-CZ" sz="2400" u="sng" dirty="0"/>
              <a:t>dvě návštěvy v domácím prostředí po porodu hradí zdravotní pojišťovna</a:t>
            </a:r>
          </a:p>
          <a:p>
            <a:r>
              <a:rPr lang="cs-CZ" sz="2400" dirty="0"/>
              <a:t>obsah návštěvy: kontrola zdravotního stavu matky i dítěte, kontrola (případně ošetření) porodního poranění, laktační poradenství, poradenství v péči o dítě, výživě, cvičení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šestinedělí, psychická </a:t>
            </a:r>
            <a:r>
              <a:rPr lang="cs-CZ" sz="2400" dirty="0" smtClean="0"/>
              <a:t>podpora</a:t>
            </a:r>
          </a:p>
          <a:p>
            <a:endParaRPr lang="cs-CZ" sz="2400" dirty="0"/>
          </a:p>
          <a:p>
            <a:r>
              <a:rPr lang="cs-CZ" sz="2400" dirty="0" smtClean="0"/>
              <a:t>další </a:t>
            </a:r>
            <a:r>
              <a:rPr lang="cs-CZ" sz="2400" dirty="0"/>
              <a:t>návštěvy si klienta hradí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0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Kvalita ošetřovatelské péče v domácí péči je dána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80518"/>
            <a:ext cx="8596668" cy="5412259"/>
          </a:xfrm>
        </p:spPr>
        <p:txBody>
          <a:bodyPr>
            <a:noAutofit/>
          </a:bodyPr>
          <a:lstStyle/>
          <a:p>
            <a:r>
              <a:rPr lang="cs-CZ" sz="2400" dirty="0" smtClean="0"/>
              <a:t>individualizované péče, poskytována </a:t>
            </a:r>
            <a:r>
              <a:rPr lang="cs-CZ" sz="2400" dirty="0" smtClean="0"/>
              <a:t>formou ošetřovatelského procesu dle ošetřovatelských standardů</a:t>
            </a:r>
          </a:p>
          <a:p>
            <a:endParaRPr lang="cs-CZ" sz="2400" dirty="0" smtClean="0"/>
          </a:p>
          <a:p>
            <a:r>
              <a:rPr lang="cs-CZ" sz="2400" dirty="0" smtClean="0"/>
              <a:t>péče </a:t>
            </a:r>
            <a:r>
              <a:rPr lang="cs-CZ" sz="2400" dirty="0" smtClean="0"/>
              <a:t>odvozená od potřeb klienta</a:t>
            </a:r>
          </a:p>
          <a:p>
            <a:endParaRPr lang="cs-CZ" sz="2400" dirty="0" smtClean="0"/>
          </a:p>
          <a:p>
            <a:r>
              <a:rPr lang="cs-CZ" sz="2400" dirty="0" smtClean="0"/>
              <a:t>péče respektuje lidská </a:t>
            </a:r>
            <a:r>
              <a:rPr lang="cs-CZ" sz="2400" dirty="0" smtClean="0"/>
              <a:t>práva a etické normy</a:t>
            </a:r>
          </a:p>
          <a:p>
            <a:endParaRPr lang="cs-CZ" sz="2400" dirty="0" smtClean="0"/>
          </a:p>
          <a:p>
            <a:r>
              <a:rPr lang="cs-CZ" sz="2400" dirty="0" smtClean="0"/>
              <a:t>péče </a:t>
            </a:r>
            <a:r>
              <a:rPr lang="cs-CZ" sz="2400" dirty="0" smtClean="0"/>
              <a:t>je poskytována multidisciplinárním týmem, každý člen týmu si stanovuje v péči reálné cíle a úzce spolupracuje s ostatními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7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16241"/>
            <a:ext cx="8596668" cy="1320800"/>
          </a:xfrm>
        </p:spPr>
        <p:txBody>
          <a:bodyPr>
            <a:normAutofit/>
          </a:bodyPr>
          <a:lstStyle/>
          <a:p>
            <a:r>
              <a:rPr lang="cs-CZ" sz="3000" b="1" dirty="0" smtClean="0"/>
              <a:t>Zřizovatelé domácí péče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7041"/>
            <a:ext cx="8596668" cy="4104322"/>
          </a:xfrm>
        </p:spPr>
        <p:txBody>
          <a:bodyPr>
            <a:noAutofit/>
          </a:bodyPr>
          <a:lstStyle/>
          <a:p>
            <a:r>
              <a:rPr lang="cs-CZ" sz="2400" u="sng" dirty="0"/>
              <a:t>Právnická </a:t>
            </a:r>
            <a:r>
              <a:rPr lang="cs-CZ" sz="2400" u="sng" dirty="0" smtClean="0"/>
              <a:t>osoba </a:t>
            </a:r>
            <a:r>
              <a:rPr lang="cs-CZ" sz="2400" dirty="0" smtClean="0"/>
              <a:t>(nestátní </a:t>
            </a:r>
            <a:r>
              <a:rPr lang="cs-CZ" sz="2400" dirty="0"/>
              <a:t>nezisková organizace, nemocnice, </a:t>
            </a:r>
            <a:r>
              <a:rPr lang="cs-CZ" sz="2400" dirty="0" smtClean="0"/>
              <a:t>obec…) </a:t>
            </a:r>
          </a:p>
          <a:p>
            <a:r>
              <a:rPr lang="cs-CZ" sz="2400" u="sng" dirty="0" smtClean="0"/>
              <a:t>Fyzická </a:t>
            </a:r>
            <a:r>
              <a:rPr lang="cs-CZ" sz="2400" u="sng" dirty="0"/>
              <a:t>osoba </a:t>
            </a:r>
            <a:r>
              <a:rPr lang="cs-CZ" sz="2400" dirty="0"/>
              <a:t>(zdravotnický pracovník </a:t>
            </a:r>
            <a:r>
              <a:rPr lang="cs-CZ" sz="2400" dirty="0" smtClean="0"/>
              <a:t>- lékař</a:t>
            </a:r>
            <a:r>
              <a:rPr lang="cs-CZ" sz="2400" dirty="0"/>
              <a:t>, </a:t>
            </a:r>
            <a:r>
              <a:rPr lang="cs-CZ" sz="2400" dirty="0" smtClean="0"/>
              <a:t>sestra) </a:t>
            </a:r>
          </a:p>
          <a:p>
            <a:pPr marL="0" indent="0">
              <a:buNone/>
            </a:pPr>
            <a:endParaRPr lang="cs-CZ" sz="2400" u="sng" dirty="0" smtClean="0"/>
          </a:p>
          <a:p>
            <a:pPr marL="0" indent="0">
              <a:buNone/>
            </a:pPr>
            <a:r>
              <a:rPr lang="cs-CZ" sz="2400" u="sng" dirty="0" smtClean="0"/>
              <a:t>tyto osoby zakládají agentury:</a:t>
            </a:r>
          </a:p>
          <a:p>
            <a:r>
              <a:rPr lang="cs-CZ" sz="2400" u="sng" dirty="0" smtClean="0"/>
              <a:t>Agentury </a:t>
            </a:r>
            <a:r>
              <a:rPr lang="cs-CZ" sz="2400" u="sng" dirty="0"/>
              <a:t>nestátního typu </a:t>
            </a:r>
            <a:r>
              <a:rPr lang="cs-CZ" sz="2400" dirty="0" smtClean="0"/>
              <a:t>– humanitární </a:t>
            </a:r>
            <a:r>
              <a:rPr lang="cs-CZ" sz="2400" dirty="0"/>
              <a:t>sdružení (Český červený kříž), církevní sdružení (Česká katolická charita, Maltézští rytíři, diakonie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 </a:t>
            </a:r>
            <a:r>
              <a:rPr lang="cs-CZ" sz="2400" u="sng" dirty="0" smtClean="0"/>
              <a:t>Agentury </a:t>
            </a:r>
            <a:r>
              <a:rPr lang="cs-CZ" sz="2400" u="sng" dirty="0"/>
              <a:t>státního typu </a:t>
            </a:r>
            <a:r>
              <a:rPr lang="cs-CZ" sz="2400" dirty="0" smtClean="0"/>
              <a:t>– nemocnice, </a:t>
            </a:r>
            <a:r>
              <a:rPr lang="cs-CZ" sz="2400" dirty="0"/>
              <a:t>polikliniky, </a:t>
            </a:r>
            <a:r>
              <a:rPr lang="cs-CZ" sz="2400" dirty="0" smtClean="0"/>
              <a:t>města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Kvalita ošetřovatelské péče v domácí péči je dána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péče je poskytovaná na základě nejnovějších vědeckých poznatků tzv. evidence </a:t>
            </a:r>
            <a:r>
              <a:rPr lang="cs-CZ" sz="2400" dirty="0" err="1"/>
              <a:t>based</a:t>
            </a:r>
            <a:r>
              <a:rPr lang="cs-CZ" sz="2400" dirty="0"/>
              <a:t> </a:t>
            </a:r>
            <a:r>
              <a:rPr lang="cs-CZ" sz="2400" dirty="0" err="1"/>
              <a:t>nursing</a:t>
            </a:r>
            <a:r>
              <a:rPr lang="cs-CZ" sz="2400" dirty="0"/>
              <a:t> </a:t>
            </a:r>
          </a:p>
          <a:p>
            <a:endParaRPr lang="cs-CZ" sz="2400" dirty="0" smtClean="0"/>
          </a:p>
          <a:p>
            <a:r>
              <a:rPr lang="cs-CZ" sz="2400" dirty="0" smtClean="0"/>
              <a:t>do </a:t>
            </a:r>
            <a:r>
              <a:rPr lang="cs-CZ" sz="2400" dirty="0"/>
              <a:t>péče jsou zapojeni rodinní příslušníci</a:t>
            </a:r>
          </a:p>
          <a:p>
            <a:endParaRPr lang="cs-CZ" sz="2400" dirty="0" smtClean="0"/>
          </a:p>
          <a:p>
            <a:r>
              <a:rPr lang="cs-CZ" sz="2400" dirty="0" smtClean="0"/>
              <a:t>celý </a:t>
            </a:r>
            <a:r>
              <a:rPr lang="cs-CZ" sz="2400" dirty="0"/>
              <a:t>multidisciplinární tým závazně dodržuje profesní etický kodex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6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Zdravotnická dokumentace v domácí péči I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3557"/>
            <a:ext cx="8596668" cy="4047805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zdravotnická </a:t>
            </a:r>
            <a:r>
              <a:rPr lang="cs-CZ" sz="2400" u="sng" dirty="0"/>
              <a:t>dokumentace je stanovena zákonem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č</a:t>
            </a:r>
            <a:r>
              <a:rPr lang="cs-CZ" sz="2400" u="sng" dirty="0"/>
              <a:t>. 372/2011 Sb., </a:t>
            </a:r>
            <a:r>
              <a:rPr lang="cs-CZ" sz="2400" u="sng" dirty="0" smtClean="0"/>
              <a:t>o </a:t>
            </a:r>
            <a:r>
              <a:rPr lang="cs-CZ" sz="2400" u="sng" dirty="0"/>
              <a:t>zdravotních službách </a:t>
            </a:r>
            <a:r>
              <a:rPr lang="cs-CZ" sz="2400" u="sng" dirty="0" smtClean="0"/>
              <a:t>a </a:t>
            </a:r>
            <a:r>
              <a:rPr lang="cs-CZ" sz="2400" u="sng" dirty="0" smtClean="0"/>
              <a:t>vyhláškou </a:t>
            </a:r>
            <a:r>
              <a:rPr lang="cs-CZ" sz="2400" u="sng" dirty="0"/>
              <a:t>MZ ČR č. 98/2012 Sb., o zdravotnické </a:t>
            </a:r>
            <a:r>
              <a:rPr lang="cs-CZ" sz="2400" u="sng" dirty="0" smtClean="0"/>
              <a:t>dokumentaci</a:t>
            </a:r>
          </a:p>
          <a:p>
            <a:endParaRPr lang="cs-CZ" sz="2400" dirty="0" smtClean="0"/>
          </a:p>
          <a:p>
            <a:r>
              <a:rPr lang="cs-CZ" sz="2400" dirty="0" smtClean="0"/>
              <a:t>tato </a:t>
            </a:r>
            <a:r>
              <a:rPr lang="cs-CZ" sz="2400" dirty="0"/>
              <a:t>vyhláška určuje všechny náležitosti zdravotnické dokumentace s ohledem na rozsah poskytovaných zdravotních </a:t>
            </a:r>
            <a:r>
              <a:rPr lang="cs-CZ" sz="2400" dirty="0" smtClean="0"/>
              <a:t>služeb 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42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</a:t>
            </a:r>
            <a:r>
              <a:rPr lang="cs-CZ" sz="3000" b="1" dirty="0" smtClean="0"/>
              <a:t>péči II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/>
              <a:t>ošetřovatelská dokumentace je součástí zdravotnické dokumentace</a:t>
            </a:r>
            <a:r>
              <a:rPr lang="cs-CZ" sz="2400" dirty="0"/>
              <a:t>, a proto pro ni platí </a:t>
            </a:r>
            <a:r>
              <a:rPr lang="cs-CZ" sz="2400" dirty="0" smtClean="0"/>
              <a:t>stejná pravidla - zápisy, vedení</a:t>
            </a:r>
            <a:r>
              <a:rPr lang="cs-CZ" sz="2400" dirty="0"/>
              <a:t>, uchovávání, skartace </a:t>
            </a:r>
            <a:r>
              <a:rPr lang="cs-CZ" sz="2400" dirty="0" smtClean="0"/>
              <a:t>a přístup </a:t>
            </a:r>
          </a:p>
          <a:p>
            <a:endParaRPr lang="cs-CZ" sz="2400" dirty="0"/>
          </a:p>
          <a:p>
            <a:r>
              <a:rPr lang="cs-CZ" sz="2400" dirty="0" smtClean="0"/>
              <a:t>vyhláška </a:t>
            </a:r>
            <a:r>
              <a:rPr lang="cs-CZ" sz="2400" dirty="0"/>
              <a:t>o zdravotnické dokumentaci </a:t>
            </a:r>
            <a:r>
              <a:rPr lang="cs-CZ" sz="2400" dirty="0" smtClean="0"/>
              <a:t>označuje ošetřovatelskou dokumentaci „dokumentace </a:t>
            </a:r>
            <a:r>
              <a:rPr lang="cs-CZ" sz="2400" dirty="0"/>
              <a:t>ošetřovatelské péče“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7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péči </a:t>
            </a:r>
            <a:r>
              <a:rPr lang="cs-CZ" sz="3000" b="1" dirty="0" smtClean="0"/>
              <a:t>III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5277"/>
            <a:ext cx="8596668" cy="4196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 smtClean="0"/>
              <a:t>v dokumentaci </a:t>
            </a:r>
            <a:r>
              <a:rPr lang="cs-CZ" sz="2400" u="sng" dirty="0"/>
              <a:t>nesmí </a:t>
            </a:r>
            <a:r>
              <a:rPr lang="cs-CZ" sz="2400" u="sng" dirty="0" smtClean="0"/>
              <a:t>chybět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identifikační </a:t>
            </a:r>
            <a:r>
              <a:rPr lang="cs-CZ" sz="2400" dirty="0"/>
              <a:t>údaje poskytovatele, </a:t>
            </a:r>
            <a:r>
              <a:rPr lang="cs-CZ" sz="2400" dirty="0" smtClean="0"/>
              <a:t>jméno </a:t>
            </a:r>
            <a:r>
              <a:rPr lang="cs-CZ" sz="2400" dirty="0"/>
              <a:t>a příjmení poskytovatele zdravotních služeb, </a:t>
            </a:r>
            <a:r>
              <a:rPr lang="cs-CZ" sz="2400" dirty="0" smtClean="0"/>
              <a:t>název </a:t>
            </a:r>
            <a:r>
              <a:rPr lang="cs-CZ" sz="2400" dirty="0"/>
              <a:t>firmy, včetně adresy </a:t>
            </a:r>
            <a:r>
              <a:rPr lang="cs-CZ" sz="2400" dirty="0" smtClean="0"/>
              <a:t>sídla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identifikační </a:t>
            </a:r>
            <a:r>
              <a:rPr lang="cs-CZ" sz="2400" dirty="0"/>
              <a:t>údaje klienta, </a:t>
            </a:r>
            <a:r>
              <a:rPr lang="cs-CZ" sz="2400" dirty="0" smtClean="0"/>
              <a:t>nesmí </a:t>
            </a:r>
            <a:r>
              <a:rPr lang="cs-CZ" sz="2400" dirty="0"/>
              <a:t>chybět celé jméno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příjmení, datum narození, rodné </a:t>
            </a:r>
            <a:r>
              <a:rPr lang="cs-CZ" sz="2400" dirty="0" smtClean="0"/>
              <a:t>číslo, </a:t>
            </a:r>
            <a:r>
              <a:rPr lang="cs-CZ" sz="2400" dirty="0"/>
              <a:t>kód zdravotní pojišťovny a adresa místa trvalého pobytu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6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péči </a:t>
            </a:r>
            <a:r>
              <a:rPr lang="cs-CZ" sz="3000" b="1" dirty="0" smtClean="0"/>
              <a:t>IV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</a:t>
            </a:r>
            <a:r>
              <a:rPr lang="cs-CZ" sz="2400" dirty="0"/>
              <a:t>dokumentaci </a:t>
            </a:r>
            <a:r>
              <a:rPr lang="cs-CZ" sz="2400" dirty="0" smtClean="0"/>
              <a:t>nesmí chybět </a:t>
            </a:r>
            <a:r>
              <a:rPr lang="cs-CZ" sz="2400" u="sng" dirty="0" smtClean="0"/>
              <a:t>jméno </a:t>
            </a:r>
            <a:r>
              <a:rPr lang="cs-CZ" sz="2400" u="sng" dirty="0"/>
              <a:t>zdravotnického pracovníka, který provedl zápis do </a:t>
            </a:r>
            <a:r>
              <a:rPr lang="cs-CZ" sz="2400" u="sng" dirty="0" smtClean="0"/>
              <a:t>dokumentace</a:t>
            </a:r>
            <a:r>
              <a:rPr lang="cs-CZ" sz="2400" dirty="0" smtClean="0"/>
              <a:t>, </a:t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to včetně </a:t>
            </a:r>
            <a:r>
              <a:rPr lang="cs-CZ" sz="2400" u="sng" dirty="0"/>
              <a:t>jeho podpisu, musí zde být datum provedení zápisu, </a:t>
            </a:r>
            <a:r>
              <a:rPr lang="cs-CZ" sz="2400" u="sng" dirty="0" smtClean="0"/>
              <a:t>zdravotní </a:t>
            </a:r>
            <a:r>
              <a:rPr lang="cs-CZ" sz="2400" u="sng" dirty="0"/>
              <a:t>péče či vykonání návštěvní </a:t>
            </a:r>
            <a:r>
              <a:rPr lang="cs-CZ" sz="2400" u="sng" dirty="0" smtClean="0"/>
              <a:t>služby, </a:t>
            </a:r>
            <a:r>
              <a:rPr lang="cs-CZ" sz="2400" u="sng" dirty="0"/>
              <a:t>datum a </a:t>
            </a:r>
            <a:r>
              <a:rPr lang="cs-CZ" sz="2400" u="sng" dirty="0" smtClean="0"/>
              <a:t>čas </a:t>
            </a:r>
            <a:endParaRPr lang="cs-CZ" sz="2400" u="sng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7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/>
              <a:t>Zdravotnická </a:t>
            </a:r>
            <a:r>
              <a:rPr lang="cs-CZ" sz="3000" b="1" dirty="0"/>
              <a:t>dokumentace v domácí </a:t>
            </a:r>
            <a:r>
              <a:rPr lang="cs-CZ" sz="3000" b="1" dirty="0" smtClean="0"/>
              <a:t>péči V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u="sng" dirty="0" smtClean="0"/>
              <a:t>agentury </a:t>
            </a:r>
            <a:r>
              <a:rPr lang="cs-CZ" sz="2400" u="sng" dirty="0"/>
              <a:t>domácí péče v </a:t>
            </a:r>
            <a:r>
              <a:rPr lang="cs-CZ" sz="2400" u="sng" dirty="0" smtClean="0"/>
              <a:t>ČR </a:t>
            </a:r>
            <a:r>
              <a:rPr lang="cs-CZ" sz="2400" u="sng" dirty="0"/>
              <a:t>nemají jednotnou </a:t>
            </a:r>
            <a:r>
              <a:rPr lang="cs-CZ" sz="2400" u="sng" dirty="0" smtClean="0"/>
              <a:t>dokumentaci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platí</a:t>
            </a:r>
            <a:r>
              <a:rPr lang="cs-CZ" sz="2400" dirty="0"/>
              <a:t>, že v dokumentaci </a:t>
            </a:r>
            <a:r>
              <a:rPr lang="cs-CZ" sz="2400" dirty="0" smtClean="0"/>
              <a:t>v domácí péči nesmí </a:t>
            </a:r>
            <a:r>
              <a:rPr lang="cs-CZ" sz="2400" dirty="0"/>
              <a:t>chybět </a:t>
            </a:r>
            <a:r>
              <a:rPr lang="cs-CZ" sz="2400" u="sng" dirty="0"/>
              <a:t>osobní údaje klienta</a:t>
            </a:r>
            <a:r>
              <a:rPr lang="cs-CZ" sz="2400" dirty="0"/>
              <a:t>, jeho </a:t>
            </a:r>
            <a:r>
              <a:rPr lang="cs-CZ" sz="2400" u="sng" dirty="0"/>
              <a:t>sociální anamnéza</a:t>
            </a:r>
            <a:r>
              <a:rPr lang="cs-CZ" sz="2400" dirty="0"/>
              <a:t>, </a:t>
            </a:r>
            <a:r>
              <a:rPr lang="cs-CZ" sz="2400" u="sng" dirty="0"/>
              <a:t>zdravotní anamnéza</a:t>
            </a:r>
            <a:r>
              <a:rPr lang="cs-CZ" sz="2400" dirty="0"/>
              <a:t>, </a:t>
            </a:r>
            <a:r>
              <a:rPr lang="cs-CZ" sz="2400" dirty="0" smtClean="0"/>
              <a:t>diagnózy, </a:t>
            </a:r>
            <a:r>
              <a:rPr lang="cs-CZ" sz="2400" u="sng" dirty="0" smtClean="0"/>
              <a:t>realizace </a:t>
            </a:r>
            <a:r>
              <a:rPr lang="cs-CZ" sz="2400" u="sng" dirty="0"/>
              <a:t>plánované terapie, péče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a </a:t>
            </a:r>
            <a:r>
              <a:rPr lang="cs-CZ" sz="2400" u="sng" dirty="0"/>
              <a:t>pomoci </a:t>
            </a:r>
            <a:r>
              <a:rPr lang="cs-CZ" sz="2400" dirty="0" smtClean="0"/>
              <a:t>a </a:t>
            </a:r>
            <a:r>
              <a:rPr lang="cs-CZ" sz="2400" dirty="0"/>
              <a:t>dohoda o poskytování komplexní domácí </a:t>
            </a:r>
            <a:r>
              <a:rPr lang="cs-CZ" sz="2400" dirty="0" smtClean="0"/>
              <a:t>péče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61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</a:t>
            </a:r>
            <a:r>
              <a:rPr lang="cs-CZ" sz="3000" b="1" dirty="0" smtClean="0"/>
              <a:t>péči VI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a </a:t>
            </a:r>
            <a:r>
              <a:rPr lang="cs-CZ" sz="2400" dirty="0"/>
              <a:t>první schůzce je </a:t>
            </a:r>
            <a:r>
              <a:rPr lang="cs-CZ" sz="2400" dirty="0" smtClean="0"/>
              <a:t>klientovi založena ošetřovatelská dokumentace, je odebrána </a:t>
            </a:r>
            <a:r>
              <a:rPr lang="cs-CZ" sz="2400" dirty="0"/>
              <a:t>zdravotní a sociální </a:t>
            </a:r>
            <a:r>
              <a:rPr lang="cs-CZ" sz="2400" dirty="0" smtClean="0"/>
              <a:t>anamnéza, </a:t>
            </a:r>
            <a:r>
              <a:rPr lang="cs-CZ" sz="2400" u="sng" dirty="0"/>
              <a:t>jejíž součástí je též oslovování </a:t>
            </a:r>
            <a:r>
              <a:rPr lang="cs-CZ" sz="2400" u="sng" dirty="0" smtClean="0"/>
              <a:t>klienta </a:t>
            </a:r>
          </a:p>
          <a:p>
            <a:endParaRPr lang="cs-CZ" sz="2400" dirty="0" smtClean="0"/>
          </a:p>
          <a:p>
            <a:r>
              <a:rPr lang="cs-CZ" sz="2400" dirty="0"/>
              <a:t>j</a:t>
            </a:r>
            <a:r>
              <a:rPr lang="cs-CZ" sz="2400" dirty="0" smtClean="0"/>
              <a:t>e stanovena ošetřovatelská diagnóza/diagnózy a společně s klientem je stanoven cíl péče a navržen plán péče </a:t>
            </a:r>
            <a:br>
              <a:rPr lang="cs-CZ" sz="2400" dirty="0" smtClean="0"/>
            </a:br>
            <a:r>
              <a:rPr lang="cs-CZ" sz="2400" dirty="0" smtClean="0"/>
              <a:t>a činností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70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péči </a:t>
            </a:r>
            <a:r>
              <a:rPr lang="cs-CZ" sz="3000" b="1" dirty="0" smtClean="0"/>
              <a:t>VII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vyhláškou č. 98/2012 Sb., </a:t>
            </a:r>
            <a:r>
              <a:rPr lang="cs-CZ" sz="2200" dirty="0" smtClean="0"/>
              <a:t>je dáno, </a:t>
            </a:r>
            <a:r>
              <a:rPr lang="cs-CZ" sz="2200" dirty="0"/>
              <a:t>že záznam o ošetřovatelské péči obsahuje </a:t>
            </a:r>
            <a:r>
              <a:rPr lang="cs-CZ" sz="2200" u="sng" dirty="0"/>
              <a:t>ošetřovatelskou anamnézu </a:t>
            </a:r>
            <a:r>
              <a:rPr lang="cs-CZ" sz="2200" dirty="0"/>
              <a:t>klienta a zhodnocení jeho zdravotního stavu, dále pak </a:t>
            </a:r>
            <a:r>
              <a:rPr lang="cs-CZ" sz="2200" u="sng" dirty="0"/>
              <a:t>ošetřovatelský plán</a:t>
            </a:r>
            <a:r>
              <a:rPr lang="cs-CZ" sz="2200" dirty="0"/>
              <a:t>, ve kterém se uvádí popis ošetřovatelského problému klienta </a:t>
            </a:r>
            <a:r>
              <a:rPr lang="cs-CZ" sz="2200" dirty="0" smtClean="0"/>
              <a:t>nebo </a:t>
            </a:r>
            <a:r>
              <a:rPr lang="cs-CZ" sz="2200" dirty="0"/>
              <a:t>stanovení ošetřovatelských diagnóz, </a:t>
            </a:r>
            <a:r>
              <a:rPr lang="cs-CZ" sz="2200" u="sng" dirty="0"/>
              <a:t>stanovení předpokládaných ošetřovatelských činností a výkonů, včetně </a:t>
            </a:r>
            <a:r>
              <a:rPr lang="cs-CZ" sz="2200" u="sng" dirty="0" smtClean="0"/>
              <a:t>časového záznamu </a:t>
            </a:r>
            <a:br>
              <a:rPr lang="cs-CZ" sz="2200" u="sng" dirty="0" smtClean="0"/>
            </a:br>
            <a:r>
              <a:rPr lang="cs-CZ" sz="2200" u="sng" dirty="0" smtClean="0"/>
              <a:t>provedení</a:t>
            </a:r>
            <a:r>
              <a:rPr lang="cs-CZ" sz="2200" dirty="0" smtClean="0"/>
              <a:t> </a:t>
            </a:r>
            <a:r>
              <a:rPr lang="cs-CZ" sz="2200" dirty="0"/>
              <a:t>a poučení </a:t>
            </a:r>
            <a:r>
              <a:rPr lang="cs-CZ" sz="2200" dirty="0" smtClean="0"/>
              <a:t>klienta, v záznamu nesmí chybět </a:t>
            </a:r>
            <a:r>
              <a:rPr lang="cs-CZ" sz="2200" u="sng" dirty="0" smtClean="0"/>
              <a:t>hodnocení </a:t>
            </a:r>
            <a:r>
              <a:rPr lang="cs-CZ" sz="2200" u="sng" dirty="0"/>
              <a:t>poskytnuté ošetřovatelské </a:t>
            </a:r>
            <a:r>
              <a:rPr lang="cs-CZ" sz="2200" u="sng" dirty="0" smtClean="0"/>
              <a:t>péče</a:t>
            </a:r>
            <a:endParaRPr lang="cs-CZ" sz="2200" u="sng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55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péči </a:t>
            </a:r>
            <a:r>
              <a:rPr lang="cs-CZ" sz="3000" b="1" dirty="0" smtClean="0"/>
              <a:t>VIII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u="sng" dirty="0" smtClean="0"/>
              <a:t>sestra v domácí péči vede velmi pečlivé </a:t>
            </a:r>
            <a:r>
              <a:rPr lang="cs-CZ" sz="2400" u="sng" dirty="0"/>
              <a:t>záznamy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o </a:t>
            </a:r>
            <a:r>
              <a:rPr lang="cs-CZ" sz="2400" u="sng" dirty="0"/>
              <a:t>výkonech, které u klienta provádí </a:t>
            </a:r>
            <a:r>
              <a:rPr lang="cs-CZ" sz="2400" u="sng" dirty="0" smtClean="0"/>
              <a:t>+ záznam </a:t>
            </a:r>
            <a:r>
              <a:rPr lang="cs-CZ" sz="2400" u="sng" dirty="0"/>
              <a:t>o edukaci klienta a rodinných příslušníků </a:t>
            </a:r>
            <a:endParaRPr lang="cs-CZ" sz="2400" u="sng" dirty="0" smtClean="0"/>
          </a:p>
          <a:p>
            <a:endParaRPr lang="cs-CZ" sz="2400" u="sng" dirty="0"/>
          </a:p>
          <a:p>
            <a:r>
              <a:rPr lang="cs-CZ" sz="2400" dirty="0"/>
              <a:t>každý provedený záznam musí být opatřen podpisem a razítkem se jménem pracovníka, který záznam provedl </a:t>
            </a:r>
          </a:p>
          <a:p>
            <a:endParaRPr lang="cs-CZ" sz="2400" dirty="0"/>
          </a:p>
          <a:p>
            <a:r>
              <a:rPr lang="cs-CZ" sz="2400" dirty="0" smtClean="0"/>
              <a:t>za </a:t>
            </a:r>
            <a:r>
              <a:rPr lang="cs-CZ" sz="2400" dirty="0"/>
              <a:t>pravdivost, čitelnost, věcnost a obsah zápisu nese zodpovědnost ten člen </a:t>
            </a:r>
            <a:r>
              <a:rPr lang="cs-CZ" sz="2400" dirty="0" smtClean="0"/>
              <a:t>multidisciplinárního </a:t>
            </a:r>
            <a:r>
              <a:rPr lang="cs-CZ" sz="2400" dirty="0"/>
              <a:t>týmu, který ho provedl </a:t>
            </a:r>
          </a:p>
          <a:p>
            <a:endParaRPr lang="cs-CZ" sz="2400" u="sng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4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péči </a:t>
            </a:r>
            <a:r>
              <a:rPr lang="cs-CZ" sz="3000" b="1" dirty="0" smtClean="0"/>
              <a:t>IX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nesprávný </a:t>
            </a:r>
            <a:r>
              <a:rPr lang="cs-CZ" sz="2400" u="sng" dirty="0"/>
              <a:t>záznam </a:t>
            </a:r>
            <a:r>
              <a:rPr lang="cs-CZ" sz="2400" u="sng" dirty="0" smtClean="0"/>
              <a:t>se opraví </a:t>
            </a:r>
            <a:r>
              <a:rPr lang="cs-CZ" sz="2400" u="sng" dirty="0"/>
              <a:t>jedním přeškrtnutím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správný údaj se napíše nad chybný zápis nebo vedle něho, přidá se formulka „opraveno“ a </a:t>
            </a:r>
            <a:r>
              <a:rPr lang="cs-CZ" sz="2400" dirty="0" smtClean="0"/>
              <a:t>stvrdí </a:t>
            </a:r>
            <a:r>
              <a:rPr lang="cs-CZ" sz="2400" dirty="0" smtClean="0"/>
              <a:t>podpisem </a:t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datem opravy 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0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Podmínky pro založení a činnost agentury domácí </a:t>
            </a:r>
            <a:r>
              <a:rPr lang="cs-CZ" sz="3000" b="1" dirty="0" smtClean="0"/>
              <a:t>péče – </a:t>
            </a:r>
            <a:r>
              <a:rPr lang="cs-CZ" sz="3000" b="1" u="sng" dirty="0" smtClean="0"/>
              <a:t>vznik nové agentury </a:t>
            </a:r>
            <a:r>
              <a:rPr lang="cs-CZ" sz="3000" b="1" dirty="0"/>
              <a:t/>
            </a:r>
            <a:br>
              <a:rPr lang="cs-CZ" sz="3000" b="1" dirty="0"/>
            </a:b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zřizovatel zpracuje </a:t>
            </a:r>
            <a:r>
              <a:rPr lang="cs-CZ" sz="2400" dirty="0"/>
              <a:t>vizi, cíle, poslání, účel a rozsah </a:t>
            </a:r>
            <a:r>
              <a:rPr lang="cs-CZ" sz="2400" dirty="0" smtClean="0"/>
              <a:t>činnosti</a:t>
            </a:r>
          </a:p>
          <a:p>
            <a:endParaRPr lang="cs-CZ" sz="2400" dirty="0" smtClean="0"/>
          </a:p>
          <a:p>
            <a:r>
              <a:rPr lang="cs-CZ" sz="2400" dirty="0" smtClean="0"/>
              <a:t>registruje agenturu domácí péče na magistrátu nebo krajském úřadě, </a:t>
            </a:r>
            <a:r>
              <a:rPr lang="cs-CZ" sz="2400" dirty="0"/>
              <a:t>kde proběhne výběrové </a:t>
            </a:r>
            <a:r>
              <a:rPr lang="cs-CZ" sz="2400" dirty="0" smtClean="0"/>
              <a:t>řízení</a:t>
            </a:r>
            <a:endParaRPr lang="cs-CZ" sz="2400" dirty="0"/>
          </a:p>
          <a:p>
            <a:endParaRPr lang="cs-CZ" sz="2400" u="sng" dirty="0" smtClean="0"/>
          </a:p>
          <a:p>
            <a:r>
              <a:rPr lang="cs-CZ" sz="2400" u="sng" dirty="0" smtClean="0"/>
              <a:t>pouze v případě úspěchu ve výběrovém řízení může uzavřít smlouvy se zdravotnickými pojišťovnami</a:t>
            </a:r>
            <a:endParaRPr lang="cs-CZ" u="sng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Zdravotnická dokumentace v domácí péči </a:t>
            </a:r>
            <a:r>
              <a:rPr lang="cs-CZ" sz="3000" b="1" dirty="0" smtClean="0"/>
              <a:t>X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kvalitní </a:t>
            </a:r>
            <a:r>
              <a:rPr lang="cs-CZ" sz="2400" dirty="0"/>
              <a:t>vedení ošetřovatelské dokumentace je </a:t>
            </a:r>
            <a:r>
              <a:rPr lang="cs-CZ" sz="2400" dirty="0" smtClean="0"/>
              <a:t>obrazem </a:t>
            </a:r>
            <a:r>
              <a:rPr lang="cs-CZ" sz="2400" dirty="0"/>
              <a:t>úrovně profesionální </a:t>
            </a:r>
            <a:r>
              <a:rPr lang="cs-CZ" sz="2400" dirty="0" smtClean="0"/>
              <a:t>praxe</a:t>
            </a:r>
          </a:p>
          <a:p>
            <a:endParaRPr lang="cs-CZ" sz="2400" dirty="0" smtClean="0"/>
          </a:p>
          <a:p>
            <a:r>
              <a:rPr lang="cs-CZ" sz="2400" dirty="0" smtClean="0"/>
              <a:t>správné</a:t>
            </a:r>
            <a:r>
              <a:rPr lang="cs-CZ" sz="2400" dirty="0"/>
              <a:t>, vhodné a efektivní vedení </a:t>
            </a:r>
            <a:r>
              <a:rPr lang="cs-CZ" sz="2400" dirty="0" smtClean="0"/>
              <a:t>dokumentace </a:t>
            </a:r>
            <a:r>
              <a:rPr lang="cs-CZ" sz="2400" dirty="0"/>
              <a:t>je vizitkou </a:t>
            </a:r>
            <a:r>
              <a:rPr lang="cs-CZ" sz="2400" dirty="0" smtClean="0"/>
              <a:t>každého pracovníka multidisciplinárního týmu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8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Použité zdroje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3719"/>
            <a:ext cx="8596668" cy="4772984"/>
          </a:xfrm>
        </p:spPr>
        <p:txBody>
          <a:bodyPr>
            <a:normAutofit fontScale="92500" lnSpcReduction="10000"/>
          </a:bodyPr>
          <a:lstStyle/>
          <a:p>
            <a:r>
              <a:rPr lang="cs-CZ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Hanzlíková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Alžběta. Komunitní ošetřovatelství. 1.české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yd. Martin: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Osveta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2007. 271 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ISBN 80-8063-257-X.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JAROŠOVÁ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Darja.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Úvod do komunitního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ošetřovatelství.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vyd. </a:t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Praha: Grada, 2007. 100 s. ISBN 978-80-247-2150-7. 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JAROŠOVÁ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Darja.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Péče o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seniory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2006, 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vyd. Ostrava: Ostravská univerzita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Ostravě. 2006. 96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s.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ISBN 8073681102.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MARKOVÁ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Marie a Bártlová Sylva.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Komunitní ošetřovatelství pro sestry,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vyd. Brno: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Národní centrum ošetřovatelství a nelékařských zdravotnických oborů,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2009. 152 s. ISBN 978-80-7013-499-3.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MZ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ČR,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Koncepce domácí péče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Věstník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12/2004. </a:t>
            </a: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obrázky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https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www.google.com/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2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Podmínky pro </a:t>
            </a:r>
            <a:r>
              <a:rPr lang="cs-CZ" sz="3000" b="1" dirty="0" smtClean="0"/>
              <a:t>činnost </a:t>
            </a:r>
            <a:r>
              <a:rPr lang="cs-CZ" sz="3000" b="1" dirty="0"/>
              <a:t>agentury domácí </a:t>
            </a:r>
            <a:r>
              <a:rPr lang="cs-CZ" sz="3000" b="1" dirty="0" smtClean="0"/>
              <a:t>péče </a:t>
            </a:r>
            <a:br>
              <a:rPr lang="cs-CZ" sz="3000" b="1" dirty="0" smtClean="0"/>
            </a:br>
            <a:r>
              <a:rPr lang="cs-CZ" sz="3000" b="1" dirty="0" smtClean="0"/>
              <a:t>- </a:t>
            </a:r>
            <a:r>
              <a:rPr lang="cs-CZ" sz="3000" b="1" u="sng" dirty="0" smtClean="0"/>
              <a:t>vybavení pracoviště domácí péče</a:t>
            </a:r>
            <a:endParaRPr lang="cs-CZ" sz="3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27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vybavení kontaktního pracoviště:</a:t>
            </a:r>
          </a:p>
          <a:p>
            <a:r>
              <a:rPr lang="cs-CZ" sz="2000" dirty="0" smtClean="0"/>
              <a:t>nábytek </a:t>
            </a:r>
            <a:r>
              <a:rPr lang="cs-CZ" sz="2000" dirty="0"/>
              <a:t>pro práci všeobecné </a:t>
            </a:r>
            <a:r>
              <a:rPr lang="cs-CZ" sz="2000" dirty="0" smtClean="0"/>
              <a:t>sestry</a:t>
            </a:r>
          </a:p>
          <a:p>
            <a:r>
              <a:rPr lang="cs-CZ" sz="2000" dirty="0" smtClean="0"/>
              <a:t>uzamykatelná kartotéka </a:t>
            </a:r>
            <a:r>
              <a:rPr lang="cs-CZ" sz="2000" dirty="0"/>
              <a:t>pro zdravotnickou </a:t>
            </a:r>
            <a:r>
              <a:rPr lang="cs-CZ" sz="2000" dirty="0" smtClean="0"/>
              <a:t>dokumentaci</a:t>
            </a:r>
          </a:p>
          <a:p>
            <a:r>
              <a:rPr lang="cs-CZ" sz="2000" dirty="0" smtClean="0"/>
              <a:t>uzamykatelná </a:t>
            </a:r>
            <a:r>
              <a:rPr lang="cs-CZ" sz="2000" dirty="0"/>
              <a:t>skříň na </a:t>
            </a:r>
            <a:r>
              <a:rPr lang="cs-CZ" sz="2000" dirty="0" smtClean="0"/>
              <a:t>léčiva </a:t>
            </a:r>
          </a:p>
          <a:p>
            <a:r>
              <a:rPr lang="cs-CZ" sz="2000" dirty="0" smtClean="0"/>
              <a:t>lednička </a:t>
            </a:r>
            <a:r>
              <a:rPr lang="cs-CZ" sz="2000" dirty="0"/>
              <a:t>s chladicím </a:t>
            </a:r>
            <a:r>
              <a:rPr lang="cs-CZ" sz="2000" dirty="0" smtClean="0"/>
              <a:t>boxem </a:t>
            </a:r>
          </a:p>
          <a:p>
            <a:r>
              <a:rPr lang="cs-CZ" sz="2000" dirty="0" smtClean="0"/>
              <a:t>informační technologie</a:t>
            </a:r>
          </a:p>
          <a:p>
            <a:r>
              <a:rPr lang="cs-CZ" sz="2000" dirty="0" smtClean="0"/>
              <a:t>pevné </a:t>
            </a:r>
            <a:r>
              <a:rPr lang="cs-CZ" sz="2000" dirty="0"/>
              <a:t>i mobilní telefonní linky + </a:t>
            </a:r>
            <a:r>
              <a:rPr lang="cs-CZ" sz="2000" dirty="0" smtClean="0"/>
              <a:t>záznamník</a:t>
            </a:r>
          </a:p>
          <a:p>
            <a:r>
              <a:rPr lang="cs-CZ" sz="2000" dirty="0"/>
              <a:t>sklad </a:t>
            </a:r>
            <a:r>
              <a:rPr lang="cs-CZ" sz="2000" dirty="0" smtClean="0"/>
              <a:t>pomůcek </a:t>
            </a:r>
            <a:endParaRPr lang="cs-CZ" sz="2000" dirty="0"/>
          </a:p>
          <a:p>
            <a:r>
              <a:rPr lang="cs-CZ" sz="2000" dirty="0" smtClean="0"/>
              <a:t>sanitární </a:t>
            </a:r>
            <a:r>
              <a:rPr lang="cs-CZ" sz="2000" dirty="0"/>
              <a:t>zařízení pro zaměstnance</a:t>
            </a:r>
          </a:p>
          <a:p>
            <a:r>
              <a:rPr lang="cs-CZ" sz="2000" dirty="0" smtClean="0"/>
              <a:t>osobní </a:t>
            </a:r>
            <a:r>
              <a:rPr lang="cs-CZ" sz="2000" dirty="0"/>
              <a:t>automobil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8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b="1" dirty="0"/>
              <a:t>Podmínky pro </a:t>
            </a:r>
            <a:r>
              <a:rPr lang="cs-CZ" sz="3000" b="1" dirty="0" smtClean="0"/>
              <a:t>činnost </a:t>
            </a:r>
            <a:r>
              <a:rPr lang="cs-CZ" sz="3000" b="1" dirty="0"/>
              <a:t>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- </a:t>
            </a:r>
            <a:r>
              <a:rPr lang="cs-CZ" sz="3000" b="1" u="sng" dirty="0" smtClean="0"/>
              <a:t>vybavení </a:t>
            </a:r>
            <a:r>
              <a:rPr lang="cs-CZ" sz="3000" b="1" u="sng" dirty="0"/>
              <a:t>pracoviště domácí péče</a:t>
            </a:r>
            <a:endParaRPr lang="cs-CZ" sz="3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519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u="sng" dirty="0" smtClean="0"/>
              <a:t>přístroje </a:t>
            </a:r>
            <a:r>
              <a:rPr lang="cs-CZ" sz="2400" u="sng" dirty="0"/>
              <a:t>a </a:t>
            </a:r>
            <a:r>
              <a:rPr lang="cs-CZ" sz="2400" u="sng" dirty="0" smtClean="0"/>
              <a:t>pomůcky k </a:t>
            </a:r>
            <a:r>
              <a:rPr lang="cs-CZ" sz="2400" u="sng" dirty="0"/>
              <a:t>ošetřování </a:t>
            </a:r>
            <a:r>
              <a:rPr lang="cs-CZ" sz="2400" u="sng" dirty="0" smtClean="0"/>
              <a:t>a </a:t>
            </a:r>
            <a:r>
              <a:rPr lang="cs-CZ" sz="2400" u="sng" dirty="0"/>
              <a:t>provádění </a:t>
            </a:r>
            <a:r>
              <a:rPr lang="cs-CZ" sz="2400" u="sng" dirty="0" smtClean="0"/>
              <a:t>výkonů:</a:t>
            </a:r>
          </a:p>
          <a:p>
            <a:r>
              <a:rPr lang="cs-CZ" sz="2400" dirty="0" smtClean="0"/>
              <a:t>tonometry</a:t>
            </a:r>
            <a:r>
              <a:rPr lang="cs-CZ" sz="2400" dirty="0"/>
              <a:t>, fonendoskopy, </a:t>
            </a:r>
            <a:r>
              <a:rPr lang="cs-CZ" sz="2400" dirty="0" smtClean="0"/>
              <a:t>teploměry</a:t>
            </a:r>
          </a:p>
          <a:p>
            <a:r>
              <a:rPr lang="cs-CZ" sz="2400" dirty="0" smtClean="0"/>
              <a:t>injekční stříkačky, jehly </a:t>
            </a:r>
          </a:p>
          <a:p>
            <a:r>
              <a:rPr lang="cs-CZ" sz="2400" dirty="0" smtClean="0"/>
              <a:t>glukometry</a:t>
            </a:r>
          </a:p>
          <a:p>
            <a:r>
              <a:rPr lang="cs-CZ" sz="2400" dirty="0"/>
              <a:t>přenosné EKG </a:t>
            </a:r>
          </a:p>
          <a:p>
            <a:r>
              <a:rPr lang="cs-CZ" sz="2400" dirty="0" smtClean="0"/>
              <a:t>sterilizátor </a:t>
            </a:r>
          </a:p>
          <a:p>
            <a:r>
              <a:rPr lang="cs-CZ" sz="2400" dirty="0"/>
              <a:t>infuzní </a:t>
            </a:r>
            <a:r>
              <a:rPr lang="cs-CZ" sz="2400" dirty="0" smtClean="0"/>
              <a:t>pumpa, </a:t>
            </a:r>
            <a:r>
              <a:rPr lang="cs-CZ" sz="2400" dirty="0"/>
              <a:t>injekční dávkovač, infuzní stojan </a:t>
            </a:r>
          </a:p>
          <a:p>
            <a:r>
              <a:rPr lang="cs-CZ" sz="2400" dirty="0" smtClean="0"/>
              <a:t>irigátor</a:t>
            </a:r>
            <a:r>
              <a:rPr lang="cs-CZ" sz="2400" dirty="0"/>
              <a:t>, rektální rourky, </a:t>
            </a:r>
            <a:r>
              <a:rPr lang="cs-CZ" sz="2400" dirty="0" smtClean="0"/>
              <a:t>cévky</a:t>
            </a:r>
          </a:p>
          <a:p>
            <a:r>
              <a:rPr lang="cs-CZ" sz="2400" dirty="0" smtClean="0"/>
              <a:t>odsávačka</a:t>
            </a:r>
            <a:endParaRPr lang="cs-CZ" sz="2400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78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75064"/>
          </a:xfrm>
        </p:spPr>
        <p:txBody>
          <a:bodyPr>
            <a:noAutofit/>
          </a:bodyPr>
          <a:lstStyle/>
          <a:p>
            <a:r>
              <a:rPr lang="cs-CZ" sz="3000" b="1" dirty="0"/>
              <a:t>Podmínky pro </a:t>
            </a:r>
            <a:r>
              <a:rPr lang="cs-CZ" sz="3000" b="1" dirty="0" smtClean="0"/>
              <a:t>činnost </a:t>
            </a:r>
            <a:r>
              <a:rPr lang="cs-CZ" sz="3000" b="1" dirty="0"/>
              <a:t>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- </a:t>
            </a:r>
            <a:r>
              <a:rPr lang="cs-CZ" sz="3000" b="1" u="sng" dirty="0" smtClean="0"/>
              <a:t>vybavení </a:t>
            </a:r>
            <a:r>
              <a:rPr lang="cs-CZ" sz="3000" b="1" u="sng" dirty="0"/>
              <a:t>pracoviště domácí péče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23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u="sng" dirty="0"/>
              <a:t>přístroje a pomůcky k ošetřování a provádění výkonů:</a:t>
            </a:r>
          </a:p>
          <a:p>
            <a:r>
              <a:rPr lang="cs-CZ" sz="2400" dirty="0" smtClean="0"/>
              <a:t>nůžky</a:t>
            </a:r>
            <a:r>
              <a:rPr lang="cs-CZ" sz="2400" dirty="0"/>
              <a:t>, </a:t>
            </a:r>
            <a:r>
              <a:rPr lang="cs-CZ" sz="2400" dirty="0" smtClean="0"/>
              <a:t>peány, </a:t>
            </a:r>
            <a:r>
              <a:rPr lang="cs-CZ" sz="2400" dirty="0"/>
              <a:t>pinzety</a:t>
            </a:r>
          </a:p>
          <a:p>
            <a:r>
              <a:rPr lang="cs-CZ" sz="2400" dirty="0" smtClean="0"/>
              <a:t>sterilní </a:t>
            </a:r>
            <a:r>
              <a:rPr lang="cs-CZ" sz="2400" dirty="0"/>
              <a:t>a nesterilní obvazový </a:t>
            </a:r>
            <a:r>
              <a:rPr lang="cs-CZ" sz="2400" dirty="0" smtClean="0"/>
              <a:t>materiál </a:t>
            </a:r>
          </a:p>
          <a:p>
            <a:r>
              <a:rPr lang="cs-CZ" sz="2400" dirty="0" smtClean="0"/>
              <a:t>sterilní </a:t>
            </a:r>
            <a:r>
              <a:rPr lang="cs-CZ" sz="2400" dirty="0"/>
              <a:t>a nesterilní </a:t>
            </a:r>
            <a:r>
              <a:rPr lang="cs-CZ" sz="2400" dirty="0" smtClean="0"/>
              <a:t>rukavice a roušky</a:t>
            </a:r>
          </a:p>
          <a:p>
            <a:r>
              <a:rPr lang="cs-CZ" sz="2400" dirty="0"/>
              <a:t>emitní </a:t>
            </a:r>
            <a:r>
              <a:rPr lang="cs-CZ" sz="2400" dirty="0" smtClean="0"/>
              <a:t>misky </a:t>
            </a:r>
            <a:endParaRPr lang="cs-CZ" sz="2400" dirty="0"/>
          </a:p>
          <a:p>
            <a:r>
              <a:rPr lang="cs-CZ" sz="2400" dirty="0" err="1" smtClean="0"/>
              <a:t>ambuvak</a:t>
            </a:r>
            <a:r>
              <a:rPr lang="cs-CZ" sz="2400" dirty="0"/>
              <a:t>, inhalátor, </a:t>
            </a:r>
            <a:r>
              <a:rPr lang="cs-CZ" sz="2400" dirty="0" err="1" smtClean="0"/>
              <a:t>oxygenátor</a:t>
            </a:r>
            <a:endParaRPr lang="cs-CZ" sz="2400" dirty="0" smtClean="0"/>
          </a:p>
          <a:p>
            <a:r>
              <a:rPr lang="cs-CZ" sz="2400" dirty="0" err="1" smtClean="0"/>
              <a:t>biolampa</a:t>
            </a:r>
            <a:endParaRPr lang="cs-CZ" sz="2400" dirty="0" smtClean="0"/>
          </a:p>
          <a:p>
            <a:r>
              <a:rPr lang="cs-CZ" sz="2400" dirty="0" smtClean="0"/>
              <a:t>dezinfekční prostředky</a:t>
            </a:r>
          </a:p>
          <a:p>
            <a:r>
              <a:rPr lang="cs-CZ" sz="2400" dirty="0" smtClean="0"/>
              <a:t>boxy </a:t>
            </a:r>
            <a:r>
              <a:rPr lang="cs-CZ" sz="2400" dirty="0"/>
              <a:t>na likvidaci </a:t>
            </a:r>
            <a:r>
              <a:rPr lang="cs-CZ" sz="2400" dirty="0" smtClean="0"/>
              <a:t>biologického materiálu</a:t>
            </a:r>
          </a:p>
          <a:p>
            <a:r>
              <a:rPr lang="cs-CZ" sz="2400" dirty="0" smtClean="0"/>
              <a:t>ochranné </a:t>
            </a:r>
            <a:r>
              <a:rPr lang="cs-CZ" sz="2400" dirty="0"/>
              <a:t>pomůcky a </a:t>
            </a:r>
            <a:r>
              <a:rPr lang="cs-CZ" sz="2400" dirty="0" smtClean="0"/>
              <a:t>oděvy, </a:t>
            </a:r>
            <a:r>
              <a:rPr lang="cs-CZ" sz="2400" dirty="0"/>
              <a:t>brašny pro terénní pracovníky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87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/>
              <a:t>Podmínky pro </a:t>
            </a:r>
            <a:r>
              <a:rPr lang="cs-CZ" sz="3000" b="1" dirty="0" smtClean="0"/>
              <a:t>činnost </a:t>
            </a:r>
            <a:r>
              <a:rPr lang="cs-CZ" sz="3000" b="1" dirty="0"/>
              <a:t>agentury domácí péče </a:t>
            </a:r>
            <a:r>
              <a:rPr lang="cs-CZ" sz="3000" b="1" dirty="0" smtClean="0"/>
              <a:t/>
            </a:r>
            <a:br>
              <a:rPr lang="cs-CZ" sz="3000" b="1" dirty="0" smtClean="0"/>
            </a:br>
            <a:r>
              <a:rPr lang="cs-CZ" sz="3000" b="1" dirty="0" smtClean="0"/>
              <a:t>- </a:t>
            </a:r>
            <a:r>
              <a:rPr lang="cs-CZ" sz="3000" b="1" u="sng" dirty="0" smtClean="0"/>
              <a:t>dostupnost</a:t>
            </a:r>
            <a:endParaRPr lang="cs-CZ" sz="30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24 </a:t>
            </a:r>
            <a:r>
              <a:rPr lang="cs-CZ" sz="2400" dirty="0"/>
              <a:t>hodin denně, 365 dní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roce</a:t>
            </a:r>
          </a:p>
          <a:p>
            <a:endParaRPr lang="cs-CZ" sz="2400" dirty="0" smtClean="0"/>
          </a:p>
          <a:p>
            <a:r>
              <a:rPr lang="cs-CZ" sz="2400" dirty="0" smtClean="0"/>
              <a:t>dostupnost zajištěna </a:t>
            </a:r>
            <a:r>
              <a:rPr lang="cs-CZ" sz="2400" dirty="0"/>
              <a:t>prostřednictvím </a:t>
            </a:r>
            <a:r>
              <a:rPr lang="cs-CZ" sz="2400" dirty="0" smtClean="0"/>
              <a:t>telefonního </a:t>
            </a:r>
            <a:r>
              <a:rPr lang="cs-CZ" sz="2400" dirty="0"/>
              <a:t>čísla, které </a:t>
            </a:r>
            <a:r>
              <a:rPr lang="cs-CZ" sz="2400" dirty="0" smtClean="0"/>
              <a:t>může klient, rodina, ošetřující </a:t>
            </a:r>
            <a:r>
              <a:rPr lang="cs-CZ" sz="2400" dirty="0"/>
              <a:t>lékař </a:t>
            </a:r>
            <a:r>
              <a:rPr lang="cs-CZ" sz="2400" dirty="0" smtClean="0"/>
              <a:t>kdykoli využít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9</a:t>
            </a:fld>
            <a:endParaRPr lang="cs-CZ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466" y="2639290"/>
            <a:ext cx="3975272" cy="1914020"/>
          </a:xfrm>
        </p:spPr>
      </p:pic>
    </p:spTree>
    <p:extLst>
      <p:ext uri="{BB962C8B-B14F-4D97-AF65-F5344CB8AC3E}">
        <p14:creationId xmlns:p14="http://schemas.microsoft.com/office/powerpoint/2010/main" val="421152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3121</TotalTime>
  <Words>1794</Words>
  <Application>Microsoft Office PowerPoint</Application>
  <PresentationFormat>Širokoúhlá obrazovka</PresentationFormat>
  <Paragraphs>485</Paragraphs>
  <Slides>51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6" baseType="lpstr">
      <vt:lpstr>Arial</vt:lpstr>
      <vt:lpstr>Calibri</vt:lpstr>
      <vt:lpstr>Trebuchet MS</vt:lpstr>
      <vt:lpstr>Wingdings 3</vt:lpstr>
      <vt:lpstr>Faseta</vt:lpstr>
      <vt:lpstr>Domácí péče Organizace domácí péče v ČR Zdravotnická dokumentace v domácí péči</vt:lpstr>
      <vt:lpstr>Legislativa - činnost DP</vt:lpstr>
      <vt:lpstr>Statistické údaje z roku 2012 (Ústav zdravotnických informací a statistiky ČR - ÚZIS)</vt:lpstr>
      <vt:lpstr>Zřizovatelé domácí péče</vt:lpstr>
      <vt:lpstr>Podmínky pro založení a činnost agentury domácí péče – vznik nové agentury  </vt:lpstr>
      <vt:lpstr>Podmínky pro činnost agentury domácí péče  - vybavení pracoviště domácí péče</vt:lpstr>
      <vt:lpstr>Podmínky pro činnost agentury domácí péče  - vybavení pracoviště domácí péče</vt:lpstr>
      <vt:lpstr>Podmínky pro činnost agentury domácí péče  - vybavení pracoviště domácí péče</vt:lpstr>
      <vt:lpstr>Podmínky pro činnost agentury domácí péče  - dostupnost</vt:lpstr>
      <vt:lpstr>Podmínky pro činnost agentury domácí péče  - personál</vt:lpstr>
      <vt:lpstr>Podmínky pro činnost agentury domácí péče  - dokumentace</vt:lpstr>
      <vt:lpstr>Podmínky pro činnost agentury domácí péče  – poskytované služby</vt:lpstr>
      <vt:lpstr>Podmínky pro činnost agentury domácí péče  – zdravotní služby</vt:lpstr>
      <vt:lpstr>Podmínky pro činnost agentury domácí péče  – sociální služby </vt:lpstr>
      <vt:lpstr>Podmínky pro činnost agentury domácí péče  – sociální služby</vt:lpstr>
      <vt:lpstr>Podmínky pro činnost agentury domácí péče  – pečovatelské služby</vt:lpstr>
      <vt:lpstr>Podmínky pro činnost agentury domácí péče  – nadstandardní služby</vt:lpstr>
      <vt:lpstr>Podmínky pro činnost agentury domácí péče  – laická péče</vt:lpstr>
      <vt:lpstr>Podmínky pro činnost agentury domácí péče  – laická péče rodinnými příslušníky</vt:lpstr>
      <vt:lpstr>Financování domácí péče I </vt:lpstr>
      <vt:lpstr>Financování domácí péče II</vt:lpstr>
      <vt:lpstr>Financování domácí péče III</vt:lpstr>
      <vt:lpstr>Financování domácí péče IV</vt:lpstr>
      <vt:lpstr>Agentury domácí péče - komplexní domácí péče</vt:lpstr>
      <vt:lpstr>Komplexní domácí péče</vt:lpstr>
      <vt:lpstr>Komplexní domácí péče</vt:lpstr>
      <vt:lpstr>Komplexní domácí péče</vt:lpstr>
      <vt:lpstr>Vzdělávání a kompetence pracovníků v domácí péči určuje </vt:lpstr>
      <vt:lpstr>Vzdělávání pracovníků v domácí péči</vt:lpstr>
      <vt:lpstr>Sestra manažerka</vt:lpstr>
      <vt:lpstr>Terénní sestra</vt:lpstr>
      <vt:lpstr>Vzdělávání sester v domácí péči</vt:lpstr>
      <vt:lpstr>Motivace v práci terénních sester</vt:lpstr>
      <vt:lpstr>Výhody komplexní domácí péče </vt:lpstr>
      <vt:lpstr>Výhody komplexní domácí péče </vt:lpstr>
      <vt:lpstr>POMAD – péče o matku a dítě  agentury domácí péče</vt:lpstr>
      <vt:lpstr>POMAD – péče o matku a dítě  agentury domácí péče</vt:lpstr>
      <vt:lpstr>POMAD – péče o matku a dítě  agentury domácí péče</vt:lpstr>
      <vt:lpstr>Kvalita ošetřovatelské péče v domácí péči je dána</vt:lpstr>
      <vt:lpstr>Kvalita ošetřovatelské péče v domácí péči je dána</vt:lpstr>
      <vt:lpstr>Zdravotnická dokumentace v domácí péči I</vt:lpstr>
      <vt:lpstr>Zdravotnická dokumentace v domácí péči II</vt:lpstr>
      <vt:lpstr>Zdravotnická dokumentace v domácí péči III</vt:lpstr>
      <vt:lpstr>Zdravotnická dokumentace v domácí péči IV</vt:lpstr>
      <vt:lpstr>Zdravotnická dokumentace v domácí péči V</vt:lpstr>
      <vt:lpstr>Zdravotnická dokumentace v domácí péči VI</vt:lpstr>
      <vt:lpstr>Zdravotnická dokumentace v domácí péči VII</vt:lpstr>
      <vt:lpstr>Zdravotnická dokumentace v domácí péči VIII</vt:lpstr>
      <vt:lpstr>Zdravotnická dokumentace v domácí péči IX</vt:lpstr>
      <vt:lpstr>Zdravotnická dokumentace v domácí péči X</vt:lpstr>
      <vt:lpstr>Použité zdroje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péče</dc:title>
  <dc:creator>Dana Soldánová</dc:creator>
  <cp:lastModifiedBy>Dana Soldánová</cp:lastModifiedBy>
  <cp:revision>606</cp:revision>
  <dcterms:created xsi:type="dcterms:W3CDTF">2016-03-17T10:12:07Z</dcterms:created>
  <dcterms:modified xsi:type="dcterms:W3CDTF">2016-04-21T08:40:32Z</dcterms:modified>
</cp:coreProperties>
</file>