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6" r:id="rId3"/>
    <p:sldId id="257" r:id="rId4"/>
    <p:sldId id="258" r:id="rId5"/>
    <p:sldId id="259" r:id="rId6"/>
    <p:sldId id="261" r:id="rId7"/>
  </p:sldIdLst>
  <p:sldSz cx="12192000" cy="6858000"/>
  <p:notesSz cx="6858000" cy="9144000"/>
  <p:custDataLst>
    <p:tags r:id="rId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114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/>
          <a:lstStyle/>
          <a:p>
            <a:fld id="{BC95E271-E0A8-4D73-AA9C-FD62FC06DD41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Nadpis 6">
            <a:extLst>
              <a:ext uri="{FF2B5EF4-FFF2-40B4-BE49-F238E27FC236}">
                <a16:creationId xmlns:a16="http://schemas.microsoft.com/office/drawing/2014/main" id="{F31C6098-45F4-4855-8153-FB7904CE4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4BB26B4-1DB3-416F-8DA4-AFF4E665D6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4" name="Podnadpis 2">
            <a:extLst>
              <a:ext uri="{FF2B5EF4-FFF2-40B4-BE49-F238E27FC236}">
                <a16:creationId xmlns:a16="http://schemas.microsoft.com/office/drawing/2014/main" id="{6623C95A-60BE-40EB-9BC7-25260893EB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36726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Zástupný symbol pro obsah 12">
            <a:extLst>
              <a:ext uri="{FF2B5EF4-FFF2-40B4-BE49-F238E27FC236}">
                <a16:creationId xmlns:a16="http://schemas.microsoft.com/office/drawing/2014/main" id="{9547EBDF-D870-4615-B89A-66FC8E0A0F0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text 5">
            <a:extLst>
              <a:ext uri="{FF2B5EF4-FFF2-40B4-BE49-F238E27FC236}">
                <a16:creationId xmlns:a16="http://schemas.microsoft.com/office/drawing/2014/main" id="{FE825788-55A0-4392-9284-0099917A1B9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Zástupný symbol pro text 13">
            <a:extLst>
              <a:ext uri="{FF2B5EF4-FFF2-40B4-BE49-F238E27FC236}">
                <a16:creationId xmlns:a16="http://schemas.microsoft.com/office/drawing/2014/main" id="{BB6DC7A3-6070-4788-8925-ECEF5D270E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4" name="Zástupný symbol pro text 5">
            <a:extLst>
              <a:ext uri="{FF2B5EF4-FFF2-40B4-BE49-F238E27FC236}">
                <a16:creationId xmlns:a16="http://schemas.microsoft.com/office/drawing/2014/main" id="{7B2FBDD4-6F42-4D3A-ABC8-DAF530179BD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Zástupný symbol pro text 13">
            <a:extLst>
              <a:ext uri="{FF2B5EF4-FFF2-40B4-BE49-F238E27FC236}">
                <a16:creationId xmlns:a16="http://schemas.microsoft.com/office/drawing/2014/main" id="{6559EC12-76DD-40DE-8DB8-8B359A47CC5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Zástupný symbol pro obsah 12">
            <a:extLst>
              <a:ext uri="{FF2B5EF4-FFF2-40B4-BE49-F238E27FC236}">
                <a16:creationId xmlns:a16="http://schemas.microsoft.com/office/drawing/2014/main" id="{137F4524-A39B-43FB-9E07-67C451992724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27" name="Obrázek 26">
            <a:extLst>
              <a:ext uri="{FF2B5EF4-FFF2-40B4-BE49-F238E27FC236}">
                <a16:creationId xmlns:a16="http://schemas.microsoft.com/office/drawing/2014/main" id="{6838A12A-82A1-4709-9D33-F39AFA8AFA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28" name="Rectangle 17">
            <a:extLst>
              <a:ext uri="{FF2B5EF4-FFF2-40B4-BE49-F238E27FC236}">
                <a16:creationId xmlns:a16="http://schemas.microsoft.com/office/drawing/2014/main" id="{DE0BEEF4-6DAC-4D6C-AD80-575053D4229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29" name="Rectangle 18">
            <a:extLst>
              <a:ext uri="{FF2B5EF4-FFF2-40B4-BE49-F238E27FC236}">
                <a16:creationId xmlns:a16="http://schemas.microsoft.com/office/drawing/2014/main" id="{D54EEC6B-F6F3-491F-AF84-5FBBB3FC67C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BC95E271-E0A8-4D73-AA9C-FD62FC06DD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1104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693E3813-A8A0-4605-A751-A0C7062485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7" name="Rectangle 17">
            <a:extLst>
              <a:ext uri="{FF2B5EF4-FFF2-40B4-BE49-F238E27FC236}">
                <a16:creationId xmlns:a16="http://schemas.microsoft.com/office/drawing/2014/main" id="{77EDFCFB-BDDB-45EE-9574-EB8FA8F8867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8" name="Rectangle 18">
            <a:extLst>
              <a:ext uri="{FF2B5EF4-FFF2-40B4-BE49-F238E27FC236}">
                <a16:creationId xmlns:a16="http://schemas.microsoft.com/office/drawing/2014/main" id="{560DCD67-AE12-4FF8-B224-2C33488C5A4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BC95E271-E0A8-4D73-AA9C-FD62FC06DD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27873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rázek 7">
            <a:extLst>
              <a:ext uri="{FF2B5EF4-FFF2-40B4-BE49-F238E27FC236}">
                <a16:creationId xmlns:a16="http://schemas.microsoft.com/office/drawing/2014/main" id="{F4024E46-62E6-44CE-9E2C-14E827C7CC9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83CAA91-E696-4AD2-90D7-33C9838102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9" name="Rectangle 17">
            <a:extLst>
              <a:ext uri="{FF2B5EF4-FFF2-40B4-BE49-F238E27FC236}">
                <a16:creationId xmlns:a16="http://schemas.microsoft.com/office/drawing/2014/main" id="{D1C4BF70-4C1E-4AF7-81E0-104F006A02E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10" name="Rectangle 18">
            <a:extLst>
              <a:ext uri="{FF2B5EF4-FFF2-40B4-BE49-F238E27FC236}">
                <a16:creationId xmlns:a16="http://schemas.microsoft.com/office/drawing/2014/main" id="{3E5CFC32-FE61-424D-B52A-0545883D659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bg1"/>
                </a:solidFill>
                <a:latin typeface="+mj-lt"/>
              </a:defRPr>
            </a:lvl1pPr>
          </a:lstStyle>
          <a:p>
            <a:fld id="{BC95E271-E0A8-4D73-AA9C-FD62FC06DD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67992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30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16480462-23C7-4E09-BE59-6229F8EBE2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304" y="1950397"/>
            <a:ext cx="8685390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7052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6">
            <a:extLst>
              <a:ext uri="{FF2B5EF4-FFF2-40B4-BE49-F238E27FC236}">
                <a16:creationId xmlns:a16="http://schemas.microsoft.com/office/drawing/2014/main" id="{A863908E-35CD-40EF-A9BC-99C58ABB7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B6C1BCC2-A34F-44AA-A794-995C12271B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A5A4303E-2B43-4D3D-A41D-FED699B967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3" name="Rectangle 17">
            <a:extLst>
              <a:ext uri="{FF2B5EF4-FFF2-40B4-BE49-F238E27FC236}">
                <a16:creationId xmlns:a16="http://schemas.microsoft.com/office/drawing/2014/main" id="{7870222A-3184-483B-8432-BC2DC270157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9151A81E-EB70-4E3D-8B26-0F63114D610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bg1"/>
                </a:solidFill>
                <a:latin typeface="+mj-lt"/>
              </a:defRPr>
            </a:lvl1pPr>
          </a:lstStyle>
          <a:p>
            <a:fld id="{BC95E271-E0A8-4D73-AA9C-FD62FC06DD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68279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2">
            <a:extLst>
              <a:ext uri="{FF2B5EF4-FFF2-40B4-BE49-F238E27FC236}">
                <a16:creationId xmlns:a16="http://schemas.microsoft.com/office/drawing/2014/main" id="{FB42411C-CED0-4ED2-B4E8-5D353B0A3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21D70DC-2864-41C2-B8C6-05CA897F7C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2FD3E81E-40FE-4E13-9B11-5767EF4D1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2" name="Rectangle 17">
            <a:extLst>
              <a:ext uri="{FF2B5EF4-FFF2-40B4-BE49-F238E27FC236}">
                <a16:creationId xmlns:a16="http://schemas.microsoft.com/office/drawing/2014/main" id="{3B718662-BCEF-4F53-80CB-8B7864BBF9F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817F25E5-B573-488B-992B-821062693CA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BC95E271-E0A8-4D73-AA9C-FD62FC06DD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11082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61655828-74E8-4C8C-9A46-D37055D42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0" name="Zástupný symbol pro text 7">
            <a:extLst>
              <a:ext uri="{FF2B5EF4-FFF2-40B4-BE49-F238E27FC236}">
                <a16:creationId xmlns:a16="http://schemas.microsoft.com/office/drawing/2014/main" id="{75DC10B1-1F87-4724-A431-B37F17D5CC7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Nadpis 12">
            <a:extLst>
              <a:ext uri="{FF2B5EF4-FFF2-40B4-BE49-F238E27FC236}">
                <a16:creationId xmlns:a16="http://schemas.microsoft.com/office/drawing/2014/main" id="{AC2C2C02-70BC-4CA2-A448-691E5EA52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B250CC6C-D8E6-4BFA-8121-125E87CAF9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4" name="Zástupný symbol pro zápatí 1">
            <a:extLst>
              <a:ext uri="{FF2B5EF4-FFF2-40B4-BE49-F238E27FC236}">
                <a16:creationId xmlns:a16="http://schemas.microsoft.com/office/drawing/2014/main" id="{7031899D-0AAE-4B99-AEF8-0822F14C8E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15" name="Zástupný symbol pro číslo snímku 2">
            <a:extLst>
              <a:ext uri="{FF2B5EF4-FFF2-40B4-BE49-F238E27FC236}">
                <a16:creationId xmlns:a16="http://schemas.microsoft.com/office/drawing/2014/main" id="{D92A2384-FACF-4740-A29F-249FD2ADBF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C95E271-E0A8-4D73-AA9C-FD62FC06DD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0484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D4C2477F-94C0-46AB-8F78-23BC6DD4FC02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Nadpis 12">
            <a:extLst>
              <a:ext uri="{FF2B5EF4-FFF2-40B4-BE49-F238E27FC236}">
                <a16:creationId xmlns:a16="http://schemas.microsoft.com/office/drawing/2014/main" id="{C4106739-3F30-4F60-A2E3-CF2394B80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3" name="Zástupný symbol pro text 7">
            <a:extLst>
              <a:ext uri="{FF2B5EF4-FFF2-40B4-BE49-F238E27FC236}">
                <a16:creationId xmlns:a16="http://schemas.microsoft.com/office/drawing/2014/main" id="{E339B93E-CBDC-488E-BF9A-45D7166AC8D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BFD74342-09BD-4472-B28E-114F4330F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AD2DE495-3325-41DE-A9F8-9591CFE84142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1764A665-A1E3-4A8F-B626-FB65BDBAFB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9" name="Rectangle 17">
            <a:extLst>
              <a:ext uri="{FF2B5EF4-FFF2-40B4-BE49-F238E27FC236}">
                <a16:creationId xmlns:a16="http://schemas.microsoft.com/office/drawing/2014/main" id="{ADC4F307-3DF9-4410-8992-A762F287764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20" name="Rectangle 18">
            <a:extLst>
              <a:ext uri="{FF2B5EF4-FFF2-40B4-BE49-F238E27FC236}">
                <a16:creationId xmlns:a16="http://schemas.microsoft.com/office/drawing/2014/main" id="{437C06DE-EC9E-4277-9F01-ABCD1D78511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BC95E271-E0A8-4D73-AA9C-FD62FC06DD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06273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Zástupný symbol pro obsah 12">
            <a:extLst>
              <a:ext uri="{FF2B5EF4-FFF2-40B4-BE49-F238E27FC236}">
                <a16:creationId xmlns:a16="http://schemas.microsoft.com/office/drawing/2014/main" id="{3CE5E861-D1D4-4121-A3EE-54C338DE09B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8" name="Nadpis 3">
            <a:extLst>
              <a:ext uri="{FF2B5EF4-FFF2-40B4-BE49-F238E27FC236}">
                <a16:creationId xmlns:a16="http://schemas.microsoft.com/office/drawing/2014/main" id="{F7E125D3-8983-4C68-BE8E-3E28EE043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9" name="Zástupný symbol pro text 13">
            <a:extLst>
              <a:ext uri="{FF2B5EF4-FFF2-40B4-BE49-F238E27FC236}">
                <a16:creationId xmlns:a16="http://schemas.microsoft.com/office/drawing/2014/main" id="{437D9636-8187-40FB-9014-91A485647AB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30" name="Obrázek 29">
            <a:extLst>
              <a:ext uri="{FF2B5EF4-FFF2-40B4-BE49-F238E27FC236}">
                <a16:creationId xmlns:a16="http://schemas.microsoft.com/office/drawing/2014/main" id="{338E8CF6-8E6E-495F-9305-499E00CAAB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31" name="Zástupný symbol pro obsah 2">
            <a:extLst>
              <a:ext uri="{FF2B5EF4-FFF2-40B4-BE49-F238E27FC236}">
                <a16:creationId xmlns:a16="http://schemas.microsoft.com/office/drawing/2014/main" id="{F1218642-4B36-47A8-993D-095CD9ED7856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32" name="Rectangle 17">
            <a:extLst>
              <a:ext uri="{FF2B5EF4-FFF2-40B4-BE49-F238E27FC236}">
                <a16:creationId xmlns:a16="http://schemas.microsoft.com/office/drawing/2014/main" id="{B6B70499-49FF-4F72-990E-E50DCAF4970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33" name="Rectangle 18">
            <a:extLst>
              <a:ext uri="{FF2B5EF4-FFF2-40B4-BE49-F238E27FC236}">
                <a16:creationId xmlns:a16="http://schemas.microsoft.com/office/drawing/2014/main" id="{306C7E2E-0F6D-4FCC-BEBB-E477C0EDE1A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BC95E271-E0A8-4D73-AA9C-FD62FC06DD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535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8CE0E250-5D3F-4EB8-8C80-318156771048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Zástupný symbol pro text 5">
            <a:extLst>
              <a:ext uri="{FF2B5EF4-FFF2-40B4-BE49-F238E27FC236}">
                <a16:creationId xmlns:a16="http://schemas.microsoft.com/office/drawing/2014/main" id="{0F223511-4560-47CD-B05A-BADF3B3D147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4" name="Zástupný symbol pro text 5">
            <a:extLst>
              <a:ext uri="{FF2B5EF4-FFF2-40B4-BE49-F238E27FC236}">
                <a16:creationId xmlns:a16="http://schemas.microsoft.com/office/drawing/2014/main" id="{3AFBD400-6ACB-4E94-8A8F-EF5BE839526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Zástupný symbol pro text 5">
            <a:extLst>
              <a:ext uri="{FF2B5EF4-FFF2-40B4-BE49-F238E27FC236}">
                <a16:creationId xmlns:a16="http://schemas.microsoft.com/office/drawing/2014/main" id="{F6BCDF9B-5557-4C01-BFEA-AC54389E04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Zástupný symbol pro text 13">
            <a:extLst>
              <a:ext uri="{FF2B5EF4-FFF2-40B4-BE49-F238E27FC236}">
                <a16:creationId xmlns:a16="http://schemas.microsoft.com/office/drawing/2014/main" id="{978AEBEE-D3B8-4F1E-84B5-BAC5E748B03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7" name="Zástupný symbol pro text 13">
            <a:extLst>
              <a:ext uri="{FF2B5EF4-FFF2-40B4-BE49-F238E27FC236}">
                <a16:creationId xmlns:a16="http://schemas.microsoft.com/office/drawing/2014/main" id="{8BEF53DA-BDCC-402C-8853-0C952D6B00F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8" name="Zástupný symbol pro text 13">
            <a:extLst>
              <a:ext uri="{FF2B5EF4-FFF2-40B4-BE49-F238E27FC236}">
                <a16:creationId xmlns:a16="http://schemas.microsoft.com/office/drawing/2014/main" id="{1B869AE0-B815-43F3-9C57-774B126513C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9" name="Zástupný symbol pro obsah 12">
            <a:extLst>
              <a:ext uri="{FF2B5EF4-FFF2-40B4-BE49-F238E27FC236}">
                <a16:creationId xmlns:a16="http://schemas.microsoft.com/office/drawing/2014/main" id="{7EE296DF-188D-46CD-A248-5E32B38204A8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0" name="Zástupný symbol pro obsah 12">
            <a:extLst>
              <a:ext uri="{FF2B5EF4-FFF2-40B4-BE49-F238E27FC236}">
                <a16:creationId xmlns:a16="http://schemas.microsoft.com/office/drawing/2014/main" id="{86567007-60CB-42DC-93EA-A0AFB168C810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1" name="Zástupný symbol pro text 7">
            <a:extLst>
              <a:ext uri="{FF2B5EF4-FFF2-40B4-BE49-F238E27FC236}">
                <a16:creationId xmlns:a16="http://schemas.microsoft.com/office/drawing/2014/main" id="{F1BE8CEB-F37E-4115-BEAE-2A66158C12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2" name="Nadpis 12">
            <a:extLst>
              <a:ext uri="{FF2B5EF4-FFF2-40B4-BE49-F238E27FC236}">
                <a16:creationId xmlns:a16="http://schemas.microsoft.com/office/drawing/2014/main" id="{9063DEBF-5704-4C60-927D-4EE182D48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33" name="Obrázek 32">
            <a:extLst>
              <a:ext uri="{FF2B5EF4-FFF2-40B4-BE49-F238E27FC236}">
                <a16:creationId xmlns:a16="http://schemas.microsoft.com/office/drawing/2014/main" id="{C1E17AD7-C41E-4941-82E2-9E0085CDE6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34" name="Rectangle 17">
            <a:extLst>
              <a:ext uri="{FF2B5EF4-FFF2-40B4-BE49-F238E27FC236}">
                <a16:creationId xmlns:a16="http://schemas.microsoft.com/office/drawing/2014/main" id="{2019F1A4-69A0-4FF8-8995-9B76480FDF9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35" name="Rectangle 18">
            <a:extLst>
              <a:ext uri="{FF2B5EF4-FFF2-40B4-BE49-F238E27FC236}">
                <a16:creationId xmlns:a16="http://schemas.microsoft.com/office/drawing/2014/main" id="{70B6F527-4F6F-407F-ACB8-3642D3D05B9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BC95E271-E0A8-4D73-AA9C-FD62FC06DD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89643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6D2A4ADF-EE22-48A9-9D57-09381DE87A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5327AD19-2866-498E-B141-60DB67C20A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F362095D-69A9-4E7E-B0AD-45833F6F0960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816C4316-2D20-4A0F-97F8-1B81D6F3D2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Rectangle 17">
            <a:extLst>
              <a:ext uri="{FF2B5EF4-FFF2-40B4-BE49-F238E27FC236}">
                <a16:creationId xmlns:a16="http://schemas.microsoft.com/office/drawing/2014/main" id="{479503A6-16CC-4F01-AF35-CF704ACE787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17" name="Rectangle 18">
            <a:extLst>
              <a:ext uri="{FF2B5EF4-FFF2-40B4-BE49-F238E27FC236}">
                <a16:creationId xmlns:a16="http://schemas.microsoft.com/office/drawing/2014/main" id="{0C31BCEF-D9FF-4796-A774-A41223BD563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BC95E271-E0A8-4D73-AA9C-FD62FC06DD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1313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8A9C999D-0177-4D2E-B8A6-1E94C72C47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9166C581-4BC7-43C0-A297-97463012AF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9" name="Rectangle 17">
            <a:extLst>
              <a:ext uri="{FF2B5EF4-FFF2-40B4-BE49-F238E27FC236}">
                <a16:creationId xmlns:a16="http://schemas.microsoft.com/office/drawing/2014/main" id="{804A2AC6-8CD7-45FD-9072-6BC53E42A30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11" name="Rectangle 18">
            <a:extLst>
              <a:ext uri="{FF2B5EF4-FFF2-40B4-BE49-F238E27FC236}">
                <a16:creationId xmlns:a16="http://schemas.microsoft.com/office/drawing/2014/main" id="{CB7837D4-109B-4305-835D-58924C78A80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BC95E271-E0A8-4D73-AA9C-FD62FC06DD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17507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nadpis 1">
            <a:extLst>
              <a:ext uri="{FF2B5EF4-FFF2-40B4-BE49-F238E27FC236}">
                <a16:creationId xmlns:a16="http://schemas.microsoft.com/office/drawing/2014/main" id="{357E978C-D332-46B0-BCEB-191876BAE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7" name="Zástupný symbol pro text 4">
            <a:extLst>
              <a:ext uri="{FF2B5EF4-FFF2-40B4-BE49-F238E27FC236}">
                <a16:creationId xmlns:a16="http://schemas.microsoft.com/office/drawing/2014/main" id="{BF356BAA-D86E-48F6-AB0E-D85145D01E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  <p:sp>
        <p:nvSpPr>
          <p:cNvPr id="8" name="Rectangle 17">
            <a:extLst>
              <a:ext uri="{FF2B5EF4-FFF2-40B4-BE49-F238E27FC236}">
                <a16:creationId xmlns:a16="http://schemas.microsoft.com/office/drawing/2014/main" id="{04A51A6C-23BF-41AD-B682-A75C089948D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9" name="Rectangle 18">
            <a:extLst>
              <a:ext uri="{FF2B5EF4-FFF2-40B4-BE49-F238E27FC236}">
                <a16:creationId xmlns:a16="http://schemas.microsoft.com/office/drawing/2014/main" id="{F8DFAB6E-B377-4196-8D95-E94BE6B31EB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BC95E271-E0A8-4D73-AA9C-FD62FC06DD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183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time_continue=2&amp;v=hXHVkkdrPNo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Relationship Id="rId4" Type="http://schemas.openxmlformats.org/officeDocument/2006/relationships/hyperlink" Target="https://www.youtube.com/watch?v=Yy_c5XpplP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D5BF24-DF62-4053-95C6-AA163A7FC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Resucitace</a:t>
            </a:r>
            <a:r>
              <a:rPr lang="cs-CZ" dirty="0"/>
              <a:t> 1927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87F4AEA-DB62-45BC-865E-2A79D8E9F4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hlinkClick r:id="rId3"/>
              </a:rPr>
              <a:t>https://www.youtube.com/watch?time_continue=2&amp;v=hXHVkkdrPNo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54099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325641-F6D7-421D-910A-1772CCB4F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CPR IS FOR THE PERSON WITH A HEART AND BRAIN TOO GOOD TO DIE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3030B40-395A-430F-A298-B35C258791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39021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5CFACC-5220-459A-96CC-E4DFE6802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379" y="350348"/>
            <a:ext cx="10753200" cy="451576"/>
          </a:xfrm>
        </p:spPr>
        <p:txBody>
          <a:bodyPr/>
          <a:lstStyle/>
          <a:p>
            <a:r>
              <a:rPr lang="cs-CZ" dirty="0"/>
              <a:t>PETER JOSEF SAFAR (</a:t>
            </a:r>
            <a:r>
              <a:rPr lang="sv-SE" dirty="0"/>
              <a:t>12. dubna 1924 – 2. srpna 2003)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79683A-5F18-46FF-9BBD-5DD24CEF0B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024" y="1878614"/>
            <a:ext cx="10753200" cy="4139998"/>
          </a:xfrm>
        </p:spPr>
        <p:txBody>
          <a:bodyPr>
            <a:normAutofit fontScale="77500" lnSpcReduction="20000"/>
          </a:bodyPr>
          <a:lstStyle/>
          <a:p>
            <a:r>
              <a:rPr lang="cs-CZ" sz="2400" dirty="0"/>
              <a:t>Rakouský lékař českého původu</a:t>
            </a:r>
          </a:p>
          <a:p>
            <a:r>
              <a:rPr lang="cs-CZ" sz="2400" dirty="0"/>
              <a:t>Inovátor, edukátor, humanista a vizionář</a:t>
            </a:r>
          </a:p>
          <a:p>
            <a:r>
              <a:rPr lang="cs-CZ" sz="2400" dirty="0"/>
              <a:t>Jeho dcera zemřela v 11 letech na astmatický záchvat</a:t>
            </a:r>
          </a:p>
          <a:p>
            <a:r>
              <a:rPr lang="cs-CZ" sz="2400" dirty="0"/>
              <a:t>Vynalezl koncept kardiopulmonální resuscitace (</a:t>
            </a:r>
            <a:r>
              <a:rPr lang="cs-CZ" sz="2400" dirty="0" err="1"/>
              <a:t>resusc</a:t>
            </a:r>
            <a:r>
              <a:rPr lang="cs-CZ" sz="2400" dirty="0"/>
              <a:t>. Abeceda)</a:t>
            </a:r>
          </a:p>
          <a:p>
            <a:r>
              <a:rPr lang="cs-CZ" sz="2400" dirty="0"/>
              <a:t>Spoluzakladatel první Asociace medicíny katastrof</a:t>
            </a:r>
          </a:p>
          <a:p>
            <a:r>
              <a:rPr lang="cs-CZ" sz="2400" dirty="0"/>
              <a:t>První „ICU“ v Americe a první změny v historii umělé ventilace</a:t>
            </a:r>
          </a:p>
          <a:p>
            <a:r>
              <a:rPr lang="cs-CZ" sz="2400" dirty="0"/>
              <a:t>Navrhl první resuscitační „Anču“</a:t>
            </a:r>
          </a:p>
          <a:p>
            <a:r>
              <a:rPr lang="cs-CZ" sz="2400" dirty="0"/>
              <a:t>Kolegové jeho týmu navrhli první design interiéru sanitního vozu (jak to vypadalo do té doby?)</a:t>
            </a:r>
          </a:p>
          <a:p>
            <a:r>
              <a:rPr lang="cs-CZ" sz="2400" dirty="0"/>
              <a:t>Fokus na mozkovou tkáň definice CPCR a ochlazovací techniky</a:t>
            </a:r>
          </a:p>
          <a:p>
            <a:r>
              <a:rPr lang="cs-CZ" sz="2400" dirty="0"/>
              <a:t>3x nominován na Nobelovu cenu za přínos pro medicínu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88E7DE1-2C4F-496E-9C24-65ED466EDF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16002" y="1311346"/>
            <a:ext cx="1621124" cy="24675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89170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A83CAD-B772-42CE-A1F1-264FD148E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83749D-DD79-4F06-97D0-501DC1DA24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Neobvykle troufalé experimenty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18618B6-3D16-4A5E-A8B3-A71B7D3024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800" y="2603982"/>
            <a:ext cx="2261405" cy="35340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D6E2D572-37AE-4154-8E42-DB8D1BAC8702}"/>
              </a:ext>
            </a:extLst>
          </p:cNvPr>
          <p:cNvSpPr/>
          <p:nvPr/>
        </p:nvSpPr>
        <p:spPr>
          <a:xfrm>
            <a:off x="4998098" y="2509649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>
                <a:hlinkClick r:id="rId4"/>
              </a:rPr>
              <a:t>https://www.youtube.com/watch?v=Yy_c5XpplPg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23901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A0267D-CE63-459E-A940-EF75C331D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Petrovy zákony pro život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8B0BB0-294A-483E-AF09-FB02AFC74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643484"/>
          </a:xfrm>
        </p:spPr>
        <p:txBody>
          <a:bodyPr>
            <a:normAutofit fontScale="92500"/>
          </a:bodyPr>
          <a:lstStyle/>
          <a:p>
            <a:r>
              <a:rPr lang="en-US" sz="1000" dirty="0"/>
              <a:t>If anything can go wrong, fix it!</a:t>
            </a:r>
          </a:p>
          <a:p>
            <a:r>
              <a:rPr lang="en-US" sz="1000" dirty="0"/>
              <a:t>When given a choice, take both.</a:t>
            </a:r>
          </a:p>
          <a:p>
            <a:r>
              <a:rPr lang="en-US" sz="1000" dirty="0"/>
              <a:t>Multiple projects lead to multiple successes.</a:t>
            </a:r>
          </a:p>
          <a:p>
            <a:r>
              <a:rPr lang="en-US" sz="1000" dirty="0"/>
              <a:t>Start at the top and work your way up.</a:t>
            </a:r>
          </a:p>
          <a:p>
            <a:r>
              <a:rPr lang="en-US" sz="1000" dirty="0"/>
              <a:t>Do it by the book… but be the author.</a:t>
            </a:r>
          </a:p>
          <a:p>
            <a:r>
              <a:rPr lang="en-US" sz="1000" dirty="0"/>
              <a:t>When forced to compromise, ask for more.</a:t>
            </a:r>
          </a:p>
          <a:p>
            <a:r>
              <a:rPr lang="en-US" sz="1000" dirty="0"/>
              <a:t>If you can’t beat them, join them, and then beat them.</a:t>
            </a:r>
          </a:p>
          <a:p>
            <a:r>
              <a:rPr lang="en-US" sz="1000" dirty="0"/>
              <a:t>If it’s worth doing, it’s got to be done now!</a:t>
            </a:r>
          </a:p>
          <a:p>
            <a:r>
              <a:rPr lang="en-US" sz="1000" dirty="0"/>
              <a:t>If you can’t win, change the rules.</a:t>
            </a:r>
          </a:p>
          <a:p>
            <a:r>
              <a:rPr lang="en-US" sz="1000" dirty="0"/>
              <a:t>If you can’t change the rules, then ignore them.</a:t>
            </a:r>
          </a:p>
          <a:p>
            <a:r>
              <a:rPr lang="en-US" sz="1000" dirty="0"/>
              <a:t>Perfection is not optional.</a:t>
            </a:r>
          </a:p>
          <a:p>
            <a:r>
              <a:rPr lang="en-US" sz="1000" dirty="0"/>
              <a:t>When faced without a challenge, make one.</a:t>
            </a:r>
          </a:p>
          <a:p>
            <a:r>
              <a:rPr lang="en-US" sz="1000" dirty="0"/>
              <a:t>“No” simply means begin again at one level higher.</a:t>
            </a:r>
          </a:p>
          <a:p>
            <a:r>
              <a:rPr lang="en-US" sz="1000" dirty="0"/>
              <a:t>Don’t walk when you can run.</a:t>
            </a:r>
          </a:p>
          <a:p>
            <a:r>
              <a:rPr lang="en-US" sz="1000" dirty="0"/>
              <a:t>Bureaucracy is a challenge to be conquered with a righteous attitude, a tolerance for stupidity, and a bulldozer when necessary.</a:t>
            </a:r>
          </a:p>
          <a:p>
            <a:r>
              <a:rPr lang="en-US" sz="1000" dirty="0"/>
              <a:t>When in doubt, THINK!</a:t>
            </a:r>
          </a:p>
          <a:p>
            <a:r>
              <a:rPr lang="en-US" sz="1000" dirty="0"/>
              <a:t>Patience is a virtue, but persistence to the point of success is a blessing.</a:t>
            </a:r>
          </a:p>
          <a:p>
            <a:r>
              <a:rPr lang="en-US" sz="1000" dirty="0"/>
              <a:t>The squeaky wheel gets replaced.</a:t>
            </a:r>
          </a:p>
          <a:p>
            <a:r>
              <a:rPr lang="en-US" sz="1000" dirty="0"/>
              <a:t>The faster you move, the slower time passes, the longer you live!</a:t>
            </a:r>
          </a:p>
          <a:p>
            <a:r>
              <a:rPr lang="en-US" sz="1000" dirty="0"/>
              <a:t>Death is not the enemy but occasionally needs help with timing.</a:t>
            </a:r>
          </a:p>
          <a:p>
            <a:r>
              <a:rPr lang="en-US" sz="1000" dirty="0"/>
              <a:t>When on thin ice, dance.</a:t>
            </a:r>
          </a:p>
          <a:p>
            <a:r>
              <a:rPr lang="en-US" sz="1000" dirty="0"/>
              <a:t>It’s up to us to save the world.</a:t>
            </a:r>
          </a:p>
          <a:p>
            <a:endParaRPr lang="cs-CZ" sz="10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7442042-7A98-4DEC-9F86-41687EEF6B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78686" y="720000"/>
            <a:ext cx="1613817" cy="210524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29118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"/>
    </p:custDataLst>
    <p:extLst>
      <p:ext uri="{BB962C8B-B14F-4D97-AF65-F5344CB8AC3E}">
        <p14:creationId xmlns:p14="http://schemas.microsoft.com/office/powerpoint/2010/main" val="361202565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04_Oše - koncept[20191017115545961].mdb"/>
  <p:tag name="ARS_RESPONSE_PERSONNUM" val="10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94EEA1FC-F0E7-4E0A-B47F-AE2894ABED08}" vid="{7A9D376A-24CE-43C6-8B04-4EECE7865B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prezentace-med-cz-v9</Template>
  <TotalTime>235</TotalTime>
  <Words>386</Words>
  <Application>Microsoft Office PowerPoint</Application>
  <PresentationFormat>Širokoúhlá obrazovka</PresentationFormat>
  <Paragraphs>39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Tahoma</vt:lpstr>
      <vt:lpstr>Wingdings</vt:lpstr>
      <vt:lpstr>Prezentace_MU_CZ</vt:lpstr>
      <vt:lpstr>Resucitace 1927</vt:lpstr>
      <vt:lpstr>CPR IS FOR THE PERSON WITH A HEART AND BRAIN TOO GOOD TO DIE</vt:lpstr>
      <vt:lpstr>PETER JOSEF SAFAR (12. dubna 1924 – 2. srpna 2003) </vt:lpstr>
      <vt:lpstr>Prezentace aplikace PowerPoint</vt:lpstr>
      <vt:lpstr>Petrovy zákony pro život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CPR IS FOR THE PERSON WITH A HEART AND BRAIN TOO GOOD TO DIE</dc:title>
  <dc:creator>Michal Pospíšil</dc:creator>
  <cp:lastModifiedBy>ucitel</cp:lastModifiedBy>
  <cp:revision>7</cp:revision>
  <dcterms:created xsi:type="dcterms:W3CDTF">2019-10-16T15:25:09Z</dcterms:created>
  <dcterms:modified xsi:type="dcterms:W3CDTF">2019-10-17T10:16:03Z</dcterms:modified>
</cp:coreProperties>
</file>