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28" r:id="rId3"/>
    <p:sldId id="286" r:id="rId4"/>
    <p:sldId id="257" r:id="rId5"/>
    <p:sldId id="272" r:id="rId6"/>
    <p:sldId id="273" r:id="rId7"/>
    <p:sldId id="274" r:id="rId8"/>
    <p:sldId id="275" r:id="rId9"/>
    <p:sldId id="276" r:id="rId10"/>
    <p:sldId id="324" r:id="rId11"/>
    <p:sldId id="325" r:id="rId12"/>
    <p:sldId id="316" r:id="rId13"/>
    <p:sldId id="32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2" r:id="rId24"/>
    <p:sldId id="263" r:id="rId25"/>
    <p:sldId id="264" r:id="rId26"/>
    <p:sldId id="265" r:id="rId27"/>
    <p:sldId id="266" r:id="rId28"/>
    <p:sldId id="327" r:id="rId29"/>
    <p:sldId id="32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88089" autoAdjust="0"/>
  </p:normalViewPr>
  <p:slideViewPr>
    <p:cSldViewPr>
      <p:cViewPr varScale="1">
        <p:scale>
          <a:sx n="87" d="100"/>
          <a:sy n="87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66BB7-3404-4C26-9241-84138885BDDE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1F237-ED20-416C-BC93-E049A96411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Hypersenzitivní reakce ohrožující na životě – respirační</a:t>
            </a:r>
            <a:r>
              <a:rPr lang="cs-CZ" baseline="0" dirty="0"/>
              <a:t> či oběh či kombo spojen s vyrážkou</a:t>
            </a:r>
            <a:endParaRPr lang="cs-CZ" dirty="0"/>
          </a:p>
          <a:p>
            <a:endParaRPr lang="cs-CZ" baseline="0" dirty="0"/>
          </a:p>
          <a:p>
            <a:r>
              <a:rPr lang="cs-CZ" baseline="0" dirty="0"/>
              <a:t>A – otok DC – jazyk, pacient má obtíže polykat a dýchat, chraplavý hlas, </a:t>
            </a:r>
            <a:r>
              <a:rPr lang="cs-CZ" baseline="0" dirty="0" err="1"/>
              <a:t>stridor</a:t>
            </a:r>
            <a:r>
              <a:rPr lang="cs-CZ" baseline="0" dirty="0"/>
              <a:t> (vysoké tony zvuky v </a:t>
            </a:r>
            <a:r>
              <a:rPr lang="cs-CZ" baseline="0" dirty="0" err="1"/>
              <a:t>inspiriiu</a:t>
            </a:r>
            <a:r>
              <a:rPr lang="cs-CZ" baseline="0" dirty="0"/>
              <a:t> značící obstrukci horních cest Dýchacích)</a:t>
            </a:r>
          </a:p>
          <a:p>
            <a:r>
              <a:rPr lang="cs-CZ" baseline="0" dirty="0"/>
              <a:t>B – dechová nedostatečnost, zvýšená DF, únava pacienta, zmatenost z hypoxie, </a:t>
            </a:r>
            <a:r>
              <a:rPr lang="cs-CZ" baseline="0" dirty="0" err="1"/>
              <a:t>cyanoza</a:t>
            </a:r>
            <a:r>
              <a:rPr lang="cs-CZ" baseline="0" dirty="0"/>
              <a:t> a zástava dechu</a:t>
            </a:r>
          </a:p>
          <a:p>
            <a:r>
              <a:rPr lang="cs-CZ" baseline="0" dirty="0"/>
              <a:t>C – známky šoku – bledost, opocení, hypotenze, tachykardie, omdlévání, porucha vědomí, změny na EKG</a:t>
            </a:r>
          </a:p>
          <a:p>
            <a:r>
              <a:rPr lang="cs-CZ" baseline="0" dirty="0"/>
              <a:t>D – zmíněny nahoře, změříme GCS, patří sem dále TT, </a:t>
            </a:r>
            <a:r>
              <a:rPr lang="cs-CZ" baseline="0" dirty="0" err="1"/>
              <a:t>gly</a:t>
            </a:r>
            <a:r>
              <a:rPr lang="cs-CZ" baseline="0" dirty="0"/>
              <a:t>, </a:t>
            </a:r>
            <a:r>
              <a:rPr lang="cs-CZ" baseline="0" dirty="0" err="1"/>
              <a:t>sedace</a:t>
            </a:r>
            <a:endParaRPr lang="cs-CZ" baseline="0" dirty="0"/>
          </a:p>
          <a:p>
            <a:r>
              <a:rPr lang="cs-CZ" baseline="0" dirty="0"/>
              <a:t>E -  </a:t>
            </a:r>
            <a:r>
              <a:rPr lang="cs-CZ" baseline="0" dirty="0" err="1"/>
              <a:t>erythéma</a:t>
            </a:r>
            <a:r>
              <a:rPr lang="cs-CZ" baseline="0" dirty="0"/>
              <a:t>, vyrážka, svědění</a:t>
            </a:r>
          </a:p>
          <a:p>
            <a:endParaRPr lang="cs-CZ" baseline="0" dirty="0"/>
          </a:p>
          <a:p>
            <a:r>
              <a:rPr lang="cs-CZ" dirty="0"/>
              <a:t>Řeď</a:t>
            </a:r>
            <a:r>
              <a:rPr lang="cs-CZ" baseline="0" dirty="0"/>
              <a:t>me adrenalin – klasika 1mg dotáhnu do 10 ml s 0,9%NaCl, to znamená že 1ml = 100 </a:t>
            </a:r>
            <a:r>
              <a:rPr lang="cs-CZ" baseline="0" dirty="0" err="1"/>
              <a:t>ug</a:t>
            </a:r>
            <a:endParaRPr lang="cs-CZ" baseline="0" dirty="0"/>
          </a:p>
          <a:p>
            <a:r>
              <a:rPr lang="cs-CZ" baseline="0" dirty="0"/>
              <a:t>10% MgSO4 – 100g v 1 litru – 10g ve 100ml = 1g v 10 ml</a:t>
            </a:r>
          </a:p>
          <a:p>
            <a:r>
              <a:rPr lang="cs-CZ" baseline="0" dirty="0" err="1"/>
              <a:t>Chloramphenamine</a:t>
            </a:r>
            <a:r>
              <a:rPr lang="cs-CZ" baseline="0" dirty="0"/>
              <a:t> - 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B548-B6A0-454E-AE1E-FA659D99177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69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„HANDS</a:t>
            </a:r>
            <a:r>
              <a:rPr lang="cs-CZ" baseline="0" dirty="0"/>
              <a:t> OFF“</a:t>
            </a:r>
          </a:p>
          <a:p>
            <a:endParaRPr lang="cs-CZ" baseline="0" dirty="0"/>
          </a:p>
          <a:p>
            <a:r>
              <a:rPr lang="cs-CZ" dirty="0" err="1"/>
              <a:t>Behaviour</a:t>
            </a:r>
            <a:r>
              <a:rPr lang="cs-CZ" baseline="0" dirty="0"/>
              <a:t> – chování – </a:t>
            </a:r>
            <a:r>
              <a:rPr lang="cs-CZ" b="1" baseline="0" dirty="0"/>
              <a:t>není spontánní aktivita</a:t>
            </a:r>
            <a:r>
              <a:rPr lang="cs-CZ" baseline="0" dirty="0"/>
              <a:t>, není schopno sedět nebo stát, </a:t>
            </a:r>
            <a:r>
              <a:rPr lang="cs-CZ" b="1" baseline="0" dirty="0"/>
              <a:t>není schopno věnovat pozornost</a:t>
            </a:r>
            <a:r>
              <a:rPr lang="cs-CZ" baseline="0" dirty="0"/>
              <a:t> ošetřujícímu nebo hračce          </a:t>
            </a:r>
          </a:p>
          <a:p>
            <a:r>
              <a:rPr lang="cs-CZ" baseline="0" dirty="0"/>
              <a:t>                              - nedá se utišit – má slabý pláč – zaujímá abnormální pozice/preferuje sed – náznaky </a:t>
            </a:r>
            <a:r>
              <a:rPr lang="cs-CZ" baseline="0" dirty="0" err="1"/>
              <a:t>klonicko</a:t>
            </a:r>
            <a:r>
              <a:rPr lang="cs-CZ" baseline="0" dirty="0"/>
              <a:t> tonických pohybů/ abnormální pohyb  </a:t>
            </a:r>
          </a:p>
          <a:p>
            <a:endParaRPr lang="cs-CZ" baseline="0" dirty="0"/>
          </a:p>
          <a:p>
            <a:r>
              <a:rPr lang="cs-CZ" baseline="0" dirty="0"/>
              <a:t> </a:t>
            </a:r>
          </a:p>
          <a:p>
            <a:r>
              <a:rPr lang="cs-CZ" baseline="0" dirty="0" err="1"/>
              <a:t>Breathing</a:t>
            </a:r>
            <a:r>
              <a:rPr lang="cs-CZ" baseline="0" dirty="0"/>
              <a:t> – dýchání – abnormální zvuky – </a:t>
            </a:r>
            <a:r>
              <a:rPr lang="cs-CZ" baseline="0" dirty="0" err="1"/>
              <a:t>retrakce</a:t>
            </a:r>
            <a:r>
              <a:rPr lang="cs-CZ" baseline="0" dirty="0"/>
              <a:t> – při </a:t>
            </a:r>
            <a:r>
              <a:rPr lang="cs-CZ" baseline="0" dirty="0" err="1"/>
              <a:t>inspiriu</a:t>
            </a:r>
            <a:r>
              <a:rPr lang="cs-CZ" baseline="0" dirty="0"/>
              <a:t> roztahování nosních dírek</a:t>
            </a:r>
          </a:p>
          <a:p>
            <a:endParaRPr lang="cs-CZ" baseline="0" dirty="0"/>
          </a:p>
          <a:p>
            <a:r>
              <a:rPr lang="cs-CZ" baseline="0" dirty="0"/>
              <a:t>Body </a:t>
            </a:r>
            <a:r>
              <a:rPr lang="cs-CZ" baseline="0" dirty="0" err="1"/>
              <a:t>colour</a:t>
            </a:r>
            <a:r>
              <a:rPr lang="cs-CZ" baseline="0" dirty="0"/>
              <a:t> – barva – bledost – </a:t>
            </a:r>
            <a:r>
              <a:rPr lang="cs-CZ" baseline="0" dirty="0" err="1"/>
              <a:t>motting</a:t>
            </a:r>
            <a:r>
              <a:rPr lang="cs-CZ" baseline="0" dirty="0"/>
              <a:t> (různé ohraničené vykreslování kůže kvůli vazokonstrikci – demarkační linie mezi teplou a studenou kůží) – cyanóza (kůže a sliznice)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B548-B6A0-454E-AE1E-FA659D99177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5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1F237-ED20-416C-BC93-E049A964114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06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1F237-ED20-416C-BC93-E049A964114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90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1F237-ED20-416C-BC93-E049A964114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87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1F237-ED20-416C-BC93-E049A964114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38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9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6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A2A7-000A-4B36-BE8A-8518139D38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C43-71F4-45F2-9E7D-86CA2B5C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4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9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2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29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4485A019-518B-47E1-8FA1-1A47D173B0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79508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cr.cz/verejne/obsah/zdravi-2020_3016_5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412" y="2314501"/>
            <a:ext cx="8521200" cy="1171580"/>
          </a:xfrm>
        </p:spPr>
        <p:txBody>
          <a:bodyPr/>
          <a:lstStyle/>
          <a:p>
            <a:r>
              <a:rPr lang="cs-CZ" dirty="0">
                <a:solidFill>
                  <a:srgbClr val="D16349"/>
                </a:solidFill>
              </a:rPr>
              <a:t>Ošetřovatelství</a:t>
            </a:r>
            <a:br>
              <a:rPr lang="cs-CZ" dirty="0">
                <a:solidFill>
                  <a:srgbClr val="D16349"/>
                </a:solidFill>
              </a:rPr>
            </a:br>
            <a:r>
              <a:rPr lang="cs-CZ" sz="2800" dirty="0">
                <a:solidFill>
                  <a:srgbClr val="D16349"/>
                </a:solidFill>
              </a:rPr>
              <a:t>Zdravotnický záchranář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9550" y="3486081"/>
            <a:ext cx="8521200" cy="698497"/>
          </a:xfrm>
        </p:spPr>
        <p:txBody>
          <a:bodyPr/>
          <a:lstStyle/>
          <a:p>
            <a:pPr lvl="0">
              <a:buClr>
                <a:srgbClr val="D16349"/>
              </a:buClr>
            </a:pPr>
            <a:r>
              <a:rPr lang="cs-CZ" sz="2800" dirty="0">
                <a:solidFill>
                  <a:srgbClr val="646B86"/>
                </a:solidFill>
              </a:rPr>
              <a:t>Kvalita péče v ošetřovatelství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13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9" y="1049099"/>
            <a:ext cx="7886700" cy="743336"/>
          </a:xfrm>
        </p:spPr>
        <p:txBody>
          <a:bodyPr/>
          <a:lstStyle/>
          <a:p>
            <a:r>
              <a:rPr lang="cs-CZ" dirty="0"/>
              <a:t>Základní informační zdroje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07933"/>
            <a:ext cx="7111573" cy="326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403648" y="1792435"/>
            <a:ext cx="56635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cprguidelines.eu/guidelines-translations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691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950190"/>
            <a:ext cx="7886700" cy="994172"/>
          </a:xfrm>
        </p:spPr>
        <p:txBody>
          <a:bodyPr/>
          <a:lstStyle/>
          <a:p>
            <a:r>
              <a:rPr lang="cs-CZ" dirty="0"/>
              <a:t>Základní informační zdroje (2)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72083" y="2309532"/>
            <a:ext cx="4285811" cy="307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059832" y="1663201"/>
            <a:ext cx="330068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www.resuscitace.cz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856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900" cy="45157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60648"/>
            <a:ext cx="3096344" cy="64648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Zásadní doporučení -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" action="ppaction://noaction"/>
            </a:endParaRPr>
          </a:p>
          <a:p>
            <a:r>
              <a:rPr lang="cs-CZ" dirty="0">
                <a:hlinkClick r:id="" action="ppaction://noaction"/>
              </a:rPr>
              <a:t>https://urgmed.cz/nlzp/ke-stazeni/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7" y="1873035"/>
            <a:ext cx="3007045" cy="40324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32" y="1753765"/>
            <a:ext cx="2752594" cy="40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</a:t>
            </a:r>
            <a:r>
              <a:rPr lang="cs-CZ" dirty="0" err="1"/>
              <a:t>oš</a:t>
            </a:r>
            <a:r>
              <a:rPr lang="cs-CZ" dirty="0"/>
              <a:t>.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cs-CZ" altLang="cs-CZ" sz="2400" dirty="0"/>
              <a:t>Ze zákona – musí dodržovat všichni (96/2004 Sb.)</a:t>
            </a:r>
          </a:p>
          <a:p>
            <a:pPr>
              <a:buFontTx/>
              <a:buChar char="•"/>
              <a:defRPr/>
            </a:pPr>
            <a:r>
              <a:rPr lang="cs-CZ" altLang="cs-CZ" sz="2400" dirty="0"/>
              <a:t>Z podzákonných norem- dodržují všichni (vyhláška MZ – 55/2012).</a:t>
            </a:r>
          </a:p>
          <a:p>
            <a:pPr>
              <a:buFontTx/>
              <a:buChar char="•"/>
              <a:defRPr/>
            </a:pPr>
            <a:r>
              <a:rPr lang="cs-CZ" altLang="cs-CZ" sz="2400" dirty="0"/>
              <a:t>Profesní organizace – dodržují všichni členové organizace (Etický kodex, stanovy)</a:t>
            </a:r>
          </a:p>
          <a:p>
            <a:pPr>
              <a:buFontTx/>
              <a:buChar char="•"/>
              <a:defRPr/>
            </a:pPr>
            <a:r>
              <a:rPr lang="cs-CZ" altLang="cs-CZ" sz="2400" dirty="0"/>
              <a:t>Lokální standardy – dodržují všichni členové zařízení (nemocnice)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8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standardu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400" dirty="0"/>
              <a:t> 1.  Zaměření (v názvu)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dirty="0"/>
              <a:t> 2.  Míru závaznosti (komu je určen)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dirty="0"/>
              <a:t> 3.  Cíl (požadovaná výsledná kvalita, SMART)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dirty="0"/>
              <a:t> 4.  Kritéria: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Strukturální (pomůcky, prostředí,…)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Procesuální (postup)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Výsledku/hodnocení (výsledek)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dirty="0"/>
              <a:t> 5.  Způsob hodnocení (dle kritérií, dotazník,…)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dirty="0"/>
              <a:t>    Popř. metodika kontroly (kdo, kdy, jak často, + sankce)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27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Zaměření na objektivně měřitelné stránky kvality péče.</a:t>
            </a:r>
          </a:p>
          <a:p>
            <a:pPr>
              <a:defRPr/>
            </a:pPr>
            <a:r>
              <a:rPr lang="cs-CZ" altLang="cs-CZ" sz="2600" dirty="0"/>
              <a:t>2 hlediska: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1)  Audit plnění jednotlivých standardů (plnění kritérií, cílů,…)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2) Audit celkové kvality péče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     - z hlediska příjemce (</a:t>
            </a:r>
            <a:r>
              <a:rPr lang="cs-CZ" altLang="cs-CZ" sz="2400" dirty="0" err="1"/>
              <a:t>postoje,chování,přístup</a:t>
            </a:r>
            <a:r>
              <a:rPr lang="cs-CZ" altLang="cs-CZ" sz="2400" dirty="0"/>
              <a:t> personálu, vybavení)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     - z hlediska poskytovatele (profesionalita personálu)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13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auditu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Pozorování poskytovatele při práci.</a:t>
            </a:r>
          </a:p>
          <a:p>
            <a:pPr>
              <a:defRPr/>
            </a:pPr>
            <a:r>
              <a:rPr lang="cs-CZ" altLang="cs-CZ" dirty="0"/>
              <a:t>Kontrola dokumentace.</a:t>
            </a:r>
          </a:p>
          <a:p>
            <a:pPr>
              <a:defRPr/>
            </a:pPr>
            <a:r>
              <a:rPr lang="cs-CZ" altLang="cs-CZ" dirty="0"/>
              <a:t>Sběr statistických dat.</a:t>
            </a:r>
          </a:p>
          <a:p>
            <a:pPr>
              <a:defRPr/>
            </a:pPr>
            <a:r>
              <a:rPr lang="cs-CZ" altLang="cs-CZ" dirty="0"/>
              <a:t>Dotazování se pacientů.</a:t>
            </a:r>
          </a:p>
          <a:p>
            <a:pPr>
              <a:defRPr/>
            </a:pPr>
            <a:r>
              <a:rPr lang="cs-CZ" altLang="cs-CZ" dirty="0"/>
              <a:t>Sebehodnocení (</a:t>
            </a:r>
            <a:r>
              <a:rPr lang="cs-CZ" altLang="cs-CZ" dirty="0" err="1"/>
              <a:t>autoevaluace</a:t>
            </a:r>
            <a:r>
              <a:rPr lang="cs-CZ" altLang="cs-CZ" dirty="0"/>
              <a:t>).</a:t>
            </a:r>
          </a:p>
          <a:p>
            <a:pPr>
              <a:defRPr/>
            </a:pPr>
            <a:r>
              <a:rPr lang="cs-CZ" altLang="cs-CZ" dirty="0"/>
              <a:t>Frekvence kontaktů s klientem.</a:t>
            </a:r>
          </a:p>
          <a:p>
            <a:pPr>
              <a:defRPr/>
            </a:pPr>
            <a:r>
              <a:rPr lang="cs-CZ" altLang="cs-CZ" dirty="0"/>
              <a:t>Inspekce (vnější audit).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94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cs-CZ" dirty="0"/>
              <a:t>Nástroj ke zlepšení kvality péče a snížení nákladů.</a:t>
            </a:r>
          </a:p>
          <a:p>
            <a:pPr>
              <a:defRPr/>
            </a:pPr>
            <a:r>
              <a:rPr lang="cs-CZ" altLang="cs-CZ" dirty="0"/>
              <a:t>Ukazuje cestu způsobu péče, léčby.</a:t>
            </a:r>
          </a:p>
          <a:p>
            <a:pPr>
              <a:defRPr/>
            </a:pPr>
            <a:r>
              <a:rPr lang="cs-CZ" altLang="cs-CZ" dirty="0"/>
              <a:t>Specifikuje sled činností a zásahů v čase.</a:t>
            </a:r>
          </a:p>
          <a:p>
            <a:pPr>
              <a:defRPr/>
            </a:pPr>
            <a:r>
              <a:rPr lang="cs-CZ" altLang="cs-CZ" dirty="0"/>
              <a:t>Specifikuje očekávané výsledky.</a:t>
            </a:r>
          </a:p>
          <a:p>
            <a:pPr>
              <a:defRPr/>
            </a:pPr>
            <a:r>
              <a:rPr lang="cs-CZ" altLang="cs-CZ" dirty="0"/>
              <a:t>Definovány dle diagnózy či procedury.</a:t>
            </a:r>
          </a:p>
          <a:p>
            <a:pPr>
              <a:defRPr/>
            </a:pPr>
            <a:r>
              <a:rPr lang="cs-CZ" altLang="cs-CZ" dirty="0"/>
              <a:t>Eliminují rozdílnost v péči, léčbě (všem stejně, eliminace protekčních pacientů). </a:t>
            </a:r>
          </a:p>
          <a:p>
            <a:pPr>
              <a:defRPr/>
            </a:pPr>
            <a:r>
              <a:rPr lang="cs-CZ" altLang="cs-CZ" dirty="0"/>
              <a:t>Vhodné: léčba je velmi drahá, časté případy, načasování různých služeb je problematické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35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Zákon č. 96/2004,   malá novela č. 105/2011 Sb.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dirty="0"/>
              <a:t> - registrace </a:t>
            </a:r>
            <a:r>
              <a:rPr lang="cs-CZ" altLang="cs-CZ" sz="2400" dirty="0" err="1"/>
              <a:t>zdr</a:t>
            </a:r>
            <a:r>
              <a:rPr lang="cs-CZ" altLang="cs-CZ" sz="2400" dirty="0"/>
              <a:t>. pracovníků,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dirty="0"/>
              <a:t> - proces uznávání kvalifikací – hostující osoba.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Registr zdravotnický pracovníků – spravuje ÚZIS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 absolvování studia je institucí předána informace do registru.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01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8A69F-041C-436B-A8EA-A6BE0CBE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 malnutrice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8BF22-48A9-49EA-838E-0EF4DD1C3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Náboženství ?</a:t>
            </a:r>
          </a:p>
        </p:txBody>
      </p:sp>
    </p:spTree>
    <p:extLst>
      <p:ext uri="{BB962C8B-B14F-4D97-AF65-F5344CB8AC3E}">
        <p14:creationId xmlns:p14="http://schemas.microsoft.com/office/powerpoint/2010/main" val="186591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2800" dirty="0"/>
              <a:t>Hodnocení na základě důkladného sběru informací, na jejich odborném zpracování s cílem získat spolehlivé podklady pro případná rozhodnutí.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800" dirty="0"/>
              <a:t>Evaluace cílů, procesů, změn.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88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Akreditace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sz="2800" dirty="0"/>
              <a:t>Dobrovolný proces externího posouzení zdravotnického zařízení, zda je činnost v souladu se standardy definujícími takovou úroveň výkonů, která je nutná pro poskytování kvalitních a bezpečných zdravotních služeb.</a:t>
            </a:r>
          </a:p>
          <a:p>
            <a:r>
              <a:rPr lang="cs-CZ" altLang="cs-CZ" sz="2800" dirty="0"/>
              <a:t>Mezinárodní společnost pro kvalitu ve zdravotnictví (</a:t>
            </a:r>
            <a:r>
              <a:rPr lang="cs-CZ" altLang="cs-CZ" sz="2800" dirty="0" err="1"/>
              <a:t>ISQua</a:t>
            </a:r>
            <a:r>
              <a:rPr lang="cs-CZ" altLang="cs-CZ" sz="2800" dirty="0"/>
              <a:t>) ve spolupráci se Světovou zdravotnickou organizací (WHO).</a:t>
            </a:r>
          </a:p>
          <a:p>
            <a:r>
              <a:rPr lang="cs-CZ" altLang="cs-CZ" sz="2800" dirty="0"/>
              <a:t>Certifikát o akreditaci</a:t>
            </a:r>
            <a:r>
              <a:rPr lang="cs-CZ" altLang="cs-CZ" sz="2800" b="1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450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je tedy poskytovaná péče kvalitní?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962115"/>
            <a:ext cx="8064900" cy="41399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Zařízení má jasnou koncepci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Péče prostřednictvím metody </a:t>
            </a:r>
            <a:r>
              <a:rPr lang="cs-CZ" altLang="cs-CZ" sz="2400" dirty="0" err="1"/>
              <a:t>oš</a:t>
            </a:r>
            <a:r>
              <a:rPr lang="cs-CZ" altLang="cs-CZ" sz="2400" dirty="0"/>
              <a:t>. procesu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Řeší se potřeby klienta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Péče je týmová, mezioborová spolupráce, multidisciplinární tým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Personál je motivován a dobře připraven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Dodržuje etický kodex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Cíle péče jsou reálné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EBM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Aktivní zapojení klienta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80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prevence?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01" y="1692002"/>
            <a:ext cx="8064900" cy="444599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Primární prevence </a:t>
            </a:r>
            <a:r>
              <a:rPr lang="cs-CZ" dirty="0"/>
              <a:t>je předcházení vzniku nemoci, ovlivňování determinant, které působí na zdraví a snižovaní zdravotních rizik.</a:t>
            </a:r>
          </a:p>
          <a:p>
            <a:endParaRPr lang="cs-CZ" dirty="0"/>
          </a:p>
          <a:p>
            <a:r>
              <a:rPr lang="cs-CZ" b="1" dirty="0"/>
              <a:t>Sekundární prevence nemocí</a:t>
            </a:r>
            <a:r>
              <a:rPr lang="cs-CZ" dirty="0"/>
              <a:t>, jejím posláním je vyhledávat časná stadia poruch zdraví preventivními prohlídkami a screeningovými programy s cílem zlepšení šancí na úspěšnost léčby.</a:t>
            </a:r>
          </a:p>
          <a:p>
            <a:endParaRPr lang="cs-CZ" dirty="0"/>
          </a:p>
          <a:p>
            <a:r>
              <a:rPr lang="cs-CZ" b="1" dirty="0"/>
              <a:t>Terciární prevence </a:t>
            </a:r>
            <a:r>
              <a:rPr lang="cs-CZ" dirty="0"/>
              <a:t>se zaměřuje na znovu nastolení zdraví, když již nemoc propukla, a to péčí, ošetřením, léčbou či zmírněním projevů nemoci nebo jejich symptomů.</a:t>
            </a:r>
          </a:p>
          <a:p>
            <a:endParaRPr lang="cs-CZ" dirty="0"/>
          </a:p>
          <a:p>
            <a:r>
              <a:rPr lang="cs-CZ" dirty="0"/>
              <a:t>Aktuálně se začíná hovořit i o tzv. </a:t>
            </a:r>
            <a:r>
              <a:rPr lang="cs-CZ" b="1" dirty="0"/>
              <a:t>kvartérní prevenci, </a:t>
            </a:r>
            <a:r>
              <a:rPr lang="cs-CZ" dirty="0"/>
              <a:t>která se začíná zabývat aktivitami zdravotní péče zaměřenými na zmírnění dopadů či vyhnutí se následkům nepotřebných či nadměrných léčebných intervencí.</a:t>
            </a:r>
          </a:p>
        </p:txBody>
      </p:sp>
    </p:spTree>
    <p:extLst>
      <p:ext uri="{BB962C8B-B14F-4D97-AF65-F5344CB8AC3E}">
        <p14:creationId xmlns:p14="http://schemas.microsoft.com/office/powerpoint/2010/main" val="4120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01" y="1692002"/>
            <a:ext cx="8064900" cy="444599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Souhrn činností pomáhajících lidem posilovat a zlepšovat své zdraví a zvyšovat kontrolu nad determinantami zdraví. </a:t>
            </a:r>
          </a:p>
          <a:p>
            <a:endParaRPr lang="cs-CZ" dirty="0"/>
          </a:p>
          <a:p>
            <a:r>
              <a:rPr lang="cs-CZ" dirty="0"/>
              <a:t>Zahrnuje činnosti k zajištění příznivých sociálních, ekonomických a environmentálních podmínek pro rozvoj zdraví, zdravotního stavu a životního stylu. Tyká se aktivit fyzických osob, činnosti státu, samosprávy i dalších složek společnosti.</a:t>
            </a:r>
          </a:p>
        </p:txBody>
      </p:sp>
    </p:spTree>
    <p:extLst>
      <p:ext uri="{BB962C8B-B14F-4D97-AF65-F5344CB8AC3E}">
        <p14:creationId xmlns:p14="http://schemas.microsoft.com/office/powerpoint/2010/main" val="231759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117" y="562066"/>
            <a:ext cx="8064900" cy="451576"/>
          </a:xfrm>
        </p:spPr>
        <p:txBody>
          <a:bodyPr/>
          <a:lstStyle/>
          <a:p>
            <a:r>
              <a:rPr lang="cs-CZ" dirty="0"/>
              <a:t>Podmínky pro získání či udržení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5117" y="1844824"/>
            <a:ext cx="8064900" cy="413999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Mír a absence strachu z války.</a:t>
            </a:r>
          </a:p>
          <a:p>
            <a:endParaRPr lang="cs-CZ" dirty="0"/>
          </a:p>
          <a:p>
            <a:r>
              <a:rPr lang="cs-CZ" dirty="0"/>
              <a:t>Stejné šance pro všechny.</a:t>
            </a:r>
          </a:p>
          <a:p>
            <a:endParaRPr lang="cs-CZ" dirty="0"/>
          </a:p>
          <a:p>
            <a:r>
              <a:rPr lang="cs-CZ" dirty="0"/>
              <a:t>Uspokojení základních potřeb (příjem potravy, základní vzdělání, voda a sanitace, důstojné bydlení, zajištěná práce a místo ve společnosti).</a:t>
            </a:r>
          </a:p>
          <a:p>
            <a:endParaRPr lang="cs-CZ" dirty="0"/>
          </a:p>
          <a:p>
            <a:r>
              <a:rPr lang="cs-CZ" dirty="0"/>
              <a:t>Politická vůle a podpora veřejnosti.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(WHO, Zdraví pro všechny do roku 2020)</a:t>
            </a:r>
          </a:p>
        </p:txBody>
      </p:sp>
    </p:spTree>
    <p:extLst>
      <p:ext uri="{BB962C8B-B14F-4D97-AF65-F5344CB8AC3E}">
        <p14:creationId xmlns:p14="http://schemas.microsoft.com/office/powerpoint/2010/main" val="103384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Klinický – lidé jako fyziologické systémy, zdraví je nepřítomnost znaků či symptomů choroby, úrazu. </a:t>
            </a:r>
          </a:p>
          <a:p>
            <a:endParaRPr lang="cs-CZ" dirty="0"/>
          </a:p>
          <a:p>
            <a:r>
              <a:rPr lang="cs-CZ" dirty="0"/>
              <a:t>Ekologický – vztah lidí k prostředí. 3 prvky: hostitel – agens – prostředí.</a:t>
            </a:r>
          </a:p>
          <a:p>
            <a:endParaRPr lang="cs-CZ" dirty="0"/>
          </a:p>
          <a:p>
            <a:r>
              <a:rPr lang="cs-CZ" dirty="0"/>
              <a:t>Hraní role – zdraví znamená schopnost jedince plnit své společenské úkoly. Lidé, kteří jsou schopni je plnit jsou zdraví, i když jsou klinicky nemocní.</a:t>
            </a:r>
          </a:p>
          <a:p>
            <a:endParaRPr lang="cs-CZ" dirty="0"/>
          </a:p>
          <a:p>
            <a:r>
              <a:rPr lang="cs-CZ" dirty="0"/>
              <a:t>Adaptační model – zdraví je tvořivý proces, choroba znamená selhání adaptace.</a:t>
            </a:r>
          </a:p>
          <a:p>
            <a:endParaRPr lang="cs-CZ" dirty="0"/>
          </a:p>
          <a:p>
            <a:r>
              <a:rPr lang="cs-CZ" dirty="0" err="1"/>
              <a:t>Eudemonistický</a:t>
            </a:r>
            <a:r>
              <a:rPr lang="cs-CZ" dirty="0"/>
              <a:t> – zdraví je stav uskutečňování osobního potenciálu, choroba stav, který brání seberealizaci.</a:t>
            </a:r>
          </a:p>
        </p:txBody>
      </p:sp>
    </p:spTree>
    <p:extLst>
      <p:ext uri="{BB962C8B-B14F-4D97-AF65-F5344CB8AC3E}">
        <p14:creationId xmlns:p14="http://schemas.microsoft.com/office/powerpoint/2010/main" val="3647930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 a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Úroveň zdraví je jedním z měřítek prosperity společnosti.</a:t>
            </a:r>
          </a:p>
          <a:p>
            <a:r>
              <a:rPr lang="cs-CZ" dirty="0"/>
              <a:t>3 determinanty: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individuální vlastnosti člověka (vrozená dispozice, způsob života),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společenské činitele – tvoří podmínky k posilování zdraví, léčení a prevence nemocí a naopak.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životní prostředí – klima, znečištění, záření, atd.</a:t>
            </a:r>
          </a:p>
        </p:txBody>
      </p:sp>
    </p:spTree>
    <p:extLst>
      <p:ext uri="{BB962C8B-B14F-4D97-AF65-F5344CB8AC3E}">
        <p14:creationId xmlns:p14="http://schemas.microsoft.com/office/powerpoint/2010/main" val="67037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352932" cy="4284014"/>
          </a:xfrm>
        </p:spPr>
        <p:txBody>
          <a:bodyPr/>
          <a:lstStyle/>
          <a:p>
            <a:r>
              <a:rPr lang="cs-CZ" sz="2000" dirty="0"/>
              <a:t>JAROŠOVÁ, D. </a:t>
            </a:r>
            <a:r>
              <a:rPr lang="cs-CZ" sz="2000" i="1" dirty="0"/>
              <a:t>Teorie moderního ošetřovatelství.</a:t>
            </a:r>
            <a:r>
              <a:rPr lang="cs-CZ" sz="2000" dirty="0"/>
              <a:t> Praha: ISV, 2000, ISBN 80-85866-55-2.</a:t>
            </a:r>
          </a:p>
          <a:p>
            <a:r>
              <a:rPr lang="pl-PL" sz="2000" dirty="0"/>
              <a:t>Zdraví 2020 – Narodní strategie ochrany a podpory zdraví a prevence nemocí, Dostupné z: </a:t>
            </a:r>
            <a:r>
              <a:rPr lang="pl-PL" sz="2000" dirty="0">
                <a:hlinkClick r:id="rId2"/>
              </a:rPr>
              <a:t>http://www.mzcr.cz/verejne/obsah/zdravi-2020_3016_5.html</a:t>
            </a:r>
            <a:endParaRPr lang="pl-PL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2320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6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4FEB4-2174-45FF-988E-418A1A23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vás napadne, když se řekne kvalita ve zdravotnictví?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D1F6F-CD53-459C-88FC-7DABD8BC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2348880"/>
            <a:ext cx="8064900" cy="4139998"/>
          </a:xfrm>
        </p:spPr>
        <p:txBody>
          <a:bodyPr/>
          <a:lstStyle/>
          <a:p>
            <a:r>
              <a:rPr lang="cs-CZ" dirty="0"/>
              <a:t>Jak se jí dosahujeme?</a:t>
            </a:r>
          </a:p>
          <a:p>
            <a:r>
              <a:rPr lang="cs-CZ" dirty="0"/>
              <a:t>Jak jí analyzujeme?</a:t>
            </a:r>
          </a:p>
          <a:p>
            <a:r>
              <a:rPr lang="cs-CZ" dirty="0"/>
              <a:t>Jak jí udržujeme a jak jí zlepšujeme?</a:t>
            </a:r>
          </a:p>
        </p:txBody>
      </p:sp>
    </p:spTree>
    <p:extLst>
      <p:ext uri="{BB962C8B-B14F-4D97-AF65-F5344CB8AC3E}">
        <p14:creationId xmlns:p14="http://schemas.microsoft.com/office/powerpoint/2010/main" val="165815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altLang="cs-CZ" dirty="0"/>
          </a:p>
          <a:p>
            <a:pPr marL="0" indent="0" algn="ctr">
              <a:buNone/>
            </a:pPr>
            <a:r>
              <a:rPr lang="cs-CZ" altLang="cs-CZ" dirty="0"/>
              <a:t>Stupeň dokonalosti poskytované péče ve vztahu k soudobé úrovni znalostí a technologického vývoje (Bartlová, 2008).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3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kvalitu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en-US" dirty="0"/>
              <a:t>1. </a:t>
            </a:r>
            <a:r>
              <a:rPr lang="cs-CZ" dirty="0"/>
              <a:t> </a:t>
            </a:r>
            <a:r>
              <a:rPr lang="en-US" dirty="0" err="1"/>
              <a:t>Regulace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en-US" dirty="0"/>
              <a:t>2. </a:t>
            </a:r>
            <a:r>
              <a:rPr lang="cs-CZ" dirty="0"/>
              <a:t> </a:t>
            </a:r>
            <a:r>
              <a:rPr lang="en-US" dirty="0" err="1"/>
              <a:t>Normy</a:t>
            </a:r>
            <a:r>
              <a:rPr lang="en-US" dirty="0"/>
              <a:t> a </a:t>
            </a:r>
            <a:r>
              <a:rPr lang="en-US" dirty="0" err="1"/>
              <a:t>standardy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en-US" dirty="0"/>
              <a:t>3. </a:t>
            </a:r>
            <a:r>
              <a:rPr lang="cs-CZ" dirty="0"/>
              <a:t> </a:t>
            </a:r>
            <a:r>
              <a:rPr lang="en-US" dirty="0"/>
              <a:t>Audit</a:t>
            </a:r>
          </a:p>
          <a:p>
            <a:pPr marL="0" indent="0">
              <a:buNone/>
            </a:pPr>
            <a:r>
              <a:rPr lang="cs-CZ" dirty="0"/>
              <a:t> 4</a:t>
            </a:r>
            <a:r>
              <a:rPr lang="en-US" dirty="0"/>
              <a:t>. </a:t>
            </a:r>
            <a:r>
              <a:rPr lang="cs-CZ" dirty="0"/>
              <a:t> </a:t>
            </a:r>
            <a:r>
              <a:rPr lang="en-US" dirty="0" err="1"/>
              <a:t>Registrace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 5</a:t>
            </a:r>
            <a:r>
              <a:rPr lang="en-US" dirty="0"/>
              <a:t>. </a:t>
            </a:r>
            <a:r>
              <a:rPr lang="cs-CZ" dirty="0"/>
              <a:t> </a:t>
            </a:r>
            <a:r>
              <a:rPr lang="en-US" dirty="0" err="1"/>
              <a:t>Evaluace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 6</a:t>
            </a:r>
            <a:r>
              <a:rPr lang="en-US" dirty="0"/>
              <a:t>. </a:t>
            </a:r>
            <a:r>
              <a:rPr lang="cs-CZ" dirty="0"/>
              <a:t> </a:t>
            </a:r>
            <a:r>
              <a:rPr lang="en-US" dirty="0" err="1"/>
              <a:t>Akreditace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71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1" y="1772816"/>
            <a:ext cx="8258368" cy="4572000"/>
          </a:xfrm>
        </p:spPr>
        <p:txBody>
          <a:bodyPr/>
          <a:lstStyle/>
          <a:p>
            <a:r>
              <a:rPr lang="cs-CZ" altLang="cs-CZ" dirty="0"/>
              <a:t>Závazné pravidlo vynucované předpisy, či zvykem.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/>
              <a:t>Právní, mravní, společenská,…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86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Dohodnutá profesní úroveň kvality péče. 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Základní, nezbytná, závazná norma potřebná pro poskytování kvalitní (bezpečné) ošetřovatelské péče.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Hodnocení,  zda činnosti odpovídají požadované úrovni.  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Vycházejí z doporučení mezinárodních organizací – WHO, ICN, ICM, EU a vyhlášek MZ jednotlivých zemí.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44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Zvyšují kvalitu péče.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Vymezují minimální úroveň bezpečné péče.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Umožňují objektivní hodnocení (získání akreditace).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Zajistí pocit bezpečí a jistoty nemocným i personálu.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61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Procesuální</a:t>
            </a:r>
            <a:r>
              <a:rPr lang="cs-CZ" altLang="cs-CZ" dirty="0"/>
              <a:t> = standard péče </a:t>
            </a:r>
          </a:p>
          <a:p>
            <a:pPr>
              <a:lnSpc>
                <a:spcPct val="90000"/>
              </a:lnSpc>
              <a:defRPr/>
            </a:pPr>
            <a:endParaRPr lang="cs-CZ" altLang="cs-CZ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cs-CZ" altLang="cs-CZ" sz="2400" dirty="0"/>
              <a:t>Standard postupů - při výkonech (aplikace </a:t>
            </a:r>
            <a:r>
              <a:rPr lang="cs-CZ" altLang="cs-CZ" sz="2400" dirty="0" err="1"/>
              <a:t>i.m</a:t>
            </a:r>
            <a:r>
              <a:rPr lang="cs-CZ" altLang="cs-CZ" sz="2400" dirty="0"/>
              <a:t>.)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cs-CZ" altLang="cs-CZ" sz="2400" dirty="0"/>
              <a:t>Standard činností – v rámci procesu (řešení </a:t>
            </a:r>
            <a:r>
              <a:rPr lang="cs-CZ" altLang="cs-CZ" sz="2400" dirty="0" err="1"/>
              <a:t>oš</a:t>
            </a:r>
            <a:r>
              <a:rPr lang="cs-CZ" altLang="cs-CZ" sz="2400" dirty="0"/>
              <a:t>. problémů – soběstačnost, spánek,…)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b="1" dirty="0"/>
              <a:t>Strukturální</a:t>
            </a:r>
            <a:r>
              <a:rPr lang="cs-CZ" altLang="cs-CZ" dirty="0"/>
              <a:t> - stanovují optimální personální, technické, hygienické a organizační prostředky (vybavení), umožňující dosahovat stanovenou kvalitu (legislativa), spojeny s regulací praxe a organizací služeb.</a:t>
            </a:r>
          </a:p>
        </p:txBody>
      </p:sp>
    </p:spTree>
    <p:extLst>
      <p:ext uri="{BB962C8B-B14F-4D97-AF65-F5344CB8AC3E}">
        <p14:creationId xmlns:p14="http://schemas.microsoft.com/office/powerpoint/2010/main" val="405568549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663</TotalTime>
  <Words>1353</Words>
  <Application>Microsoft Office PowerPoint</Application>
  <PresentationFormat>Předvádění na obrazovce (4:3)</PresentationFormat>
  <Paragraphs>201</Paragraphs>
  <Slides>29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Prezentace_MU_CZ</vt:lpstr>
      <vt:lpstr>Ošetřovatelství Zdravotnický záchranář</vt:lpstr>
      <vt:lpstr>Riziko malnutrice</vt:lpstr>
      <vt:lpstr>Co vás napadne, když se řekne kvalita ve zdravotnictví?</vt:lpstr>
      <vt:lpstr>Kvalita péče</vt:lpstr>
      <vt:lpstr>Co ovlivňuje kvalitu péče</vt:lpstr>
      <vt:lpstr>Norma</vt:lpstr>
      <vt:lpstr>Standard</vt:lpstr>
      <vt:lpstr>Význam standardů</vt:lpstr>
      <vt:lpstr>Typy standardů</vt:lpstr>
      <vt:lpstr>Základní informační zdroje</vt:lpstr>
      <vt:lpstr>Základní informační zdroje (2)</vt:lpstr>
      <vt:lpstr>Prezentace aplikace PowerPoint</vt:lpstr>
      <vt:lpstr>Zásadní doporučení - metodologie</vt:lpstr>
      <vt:lpstr>Závaznost oš. standardů</vt:lpstr>
      <vt:lpstr>Tvorba standardu</vt:lpstr>
      <vt:lpstr>Audit</vt:lpstr>
      <vt:lpstr>Metody auditu</vt:lpstr>
      <vt:lpstr>Mapa péče</vt:lpstr>
      <vt:lpstr>Registrace</vt:lpstr>
      <vt:lpstr>Evaluace</vt:lpstr>
      <vt:lpstr>Akreditace</vt:lpstr>
      <vt:lpstr>Kdy je tedy poskytovaná péče kvalitní?</vt:lpstr>
      <vt:lpstr>A co prevence?</vt:lpstr>
      <vt:lpstr>Podpora zdraví</vt:lpstr>
      <vt:lpstr>Podmínky pro získání či udržení zdraví</vt:lpstr>
      <vt:lpstr>Modely zdraví</vt:lpstr>
      <vt:lpstr>Zdraví a společnost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Ošetřovatelství Zdravotnický záchranář</dc:title>
  <dc:creator>Windows User</dc:creator>
  <cp:lastModifiedBy>Michal Pospíšil</cp:lastModifiedBy>
  <cp:revision>38</cp:revision>
  <dcterms:created xsi:type="dcterms:W3CDTF">2015-10-13T18:12:07Z</dcterms:created>
  <dcterms:modified xsi:type="dcterms:W3CDTF">2019-10-17T14:25:14Z</dcterms:modified>
</cp:coreProperties>
</file>