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320" r:id="rId3"/>
    <p:sldId id="321" r:id="rId4"/>
    <p:sldId id="257" r:id="rId5"/>
    <p:sldId id="319"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322" r:id="rId24"/>
    <p:sldId id="276" r:id="rId25"/>
    <p:sldId id="277" r:id="rId26"/>
    <p:sldId id="278" r:id="rId27"/>
    <p:sldId id="279" r:id="rId28"/>
    <p:sldId id="280" r:id="rId29"/>
    <p:sldId id="281" r:id="rId30"/>
    <p:sldId id="282" r:id="rId31"/>
    <p:sldId id="283" r:id="rId32"/>
    <p:sldId id="284" r:id="rId33"/>
    <p:sldId id="318" r:id="rId34"/>
    <p:sldId id="323"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5" autoAdjust="0"/>
    <p:restoredTop sz="75797" autoAdjust="0"/>
  </p:normalViewPr>
  <p:slideViewPr>
    <p:cSldViewPr>
      <p:cViewPr varScale="1">
        <p:scale>
          <a:sx n="87" d="100"/>
          <a:sy n="87" d="100"/>
        </p:scale>
        <p:origin x="237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62FB93-E8DD-470F-A3A7-7F6100C2FA8D}" type="datetimeFigureOut">
              <a:rPr lang="en-AU" smtClean="0"/>
              <a:pPr/>
              <a:t>24/09/2019</a:t>
            </a:fld>
            <a:endParaRPr lang="en-AU"/>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AU"/>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C4D364-84F7-4AC7-8CB2-C8A9876F7302}"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wikiskripta.eu/index.php/Kardiomyopatie" TargetMode="External"/><Relationship Id="rId13" Type="http://schemas.openxmlformats.org/officeDocument/2006/relationships/hyperlink" Target="http://www.wikiskripta.eu/index.php/Stres_(hygiena)" TargetMode="External"/><Relationship Id="rId18" Type="http://schemas.openxmlformats.org/officeDocument/2006/relationships/hyperlink" Target="http://www.wikiskripta.eu/index.php/Antiarytmika" TargetMode="External"/><Relationship Id="rId3" Type="http://schemas.openxmlformats.org/officeDocument/2006/relationships/hyperlink" Target="http://www.wikiskripta.eu/index.php/Ischemick%C3%A1_choroba_srde%C4%8Dn%C3%AD" TargetMode="External"/><Relationship Id="rId7" Type="http://schemas.openxmlformats.org/officeDocument/2006/relationships/hyperlink" Target="http://www.wikiskripta.eu/index.php/Acidobazick%C3%A1_rovnov%C3%A1ha" TargetMode="External"/><Relationship Id="rId12" Type="http://schemas.openxmlformats.org/officeDocument/2006/relationships/hyperlink" Target="http://www.wikiskripta.eu/index.php/Z%C3%ADskan%C3%A9_srde%C4%8Dn%C3%AD_vady" TargetMode="External"/><Relationship Id="rId17" Type="http://schemas.openxmlformats.org/officeDocument/2006/relationships/hyperlink" Target="http://www.wikiskripta.eu/index.php/Diuretika" TargetMode="External"/><Relationship Id="rId2" Type="http://schemas.openxmlformats.org/officeDocument/2006/relationships/slide" Target="../slides/slide37.xml"/><Relationship Id="rId16" Type="http://schemas.openxmlformats.org/officeDocument/2006/relationships/hyperlink" Target="http://www.wikiskripta.eu/index.php/Alkohol" TargetMode="External"/><Relationship Id="rId1" Type="http://schemas.openxmlformats.org/officeDocument/2006/relationships/notesMaster" Target="../notesMasters/notesMaster1.xml"/><Relationship Id="rId6" Type="http://schemas.openxmlformats.org/officeDocument/2006/relationships/hyperlink" Target="http://www.wikiskripta.eu/index.php/Hyperkal%C3%A9mie" TargetMode="External"/><Relationship Id="rId11" Type="http://schemas.openxmlformats.org/officeDocument/2006/relationships/hyperlink" Target="http://www.wikiskripta.eu/index.php/Vrozen%C3%A9_srde%C4%8Dn%C3%AD_vady" TargetMode="External"/><Relationship Id="rId5" Type="http://schemas.openxmlformats.org/officeDocument/2006/relationships/hyperlink" Target="http://www.wikiskripta.eu/index.php/Metabolick%C3%A1_acid%C3%B3za" TargetMode="External"/><Relationship Id="rId15" Type="http://schemas.openxmlformats.org/officeDocument/2006/relationships/hyperlink" Target="http://www.wikiskripta.eu/index.php/Drogy" TargetMode="External"/><Relationship Id="rId10" Type="http://schemas.openxmlformats.org/officeDocument/2006/relationships/hyperlink" Target="http://www.wikiskripta.eu/index.php/Myokarditidy" TargetMode="External"/><Relationship Id="rId4" Type="http://schemas.openxmlformats.org/officeDocument/2006/relationships/hyperlink" Target="http://www.wikiskripta.eu/index.php/Isch%C3%A9mie" TargetMode="External"/><Relationship Id="rId9" Type="http://schemas.openxmlformats.org/officeDocument/2006/relationships/hyperlink" Target="http://www.wikiskripta.eu/index.php/Arytmogenn%C3%AD_dysplazie_prav%C3%A9_komory" TargetMode="External"/><Relationship Id="rId14" Type="http://schemas.openxmlformats.org/officeDocument/2006/relationships/hyperlink" Target="http://www.wikiskripta.eu/index.php/%C3%9Azkos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AU" dirty="0"/>
          </a:p>
        </p:txBody>
      </p:sp>
      <p:sp>
        <p:nvSpPr>
          <p:cNvPr id="4" name="Zástupný symbol pro číslo snímku 3"/>
          <p:cNvSpPr>
            <a:spLocks noGrp="1"/>
          </p:cNvSpPr>
          <p:nvPr>
            <p:ph type="sldNum" sz="quarter" idx="10"/>
          </p:nvPr>
        </p:nvSpPr>
        <p:spPr/>
        <p:txBody>
          <a:bodyPr/>
          <a:lstStyle/>
          <a:p>
            <a:fld id="{CBC4D364-84F7-4AC7-8CB2-C8A9876F7302}" type="slidenum">
              <a:rPr lang="en-AU" smtClean="0"/>
              <a:pPr/>
              <a:t>2</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AU" dirty="0"/>
          </a:p>
        </p:txBody>
      </p:sp>
      <p:sp>
        <p:nvSpPr>
          <p:cNvPr id="4" name="Zástupný symbol pro číslo snímku 3"/>
          <p:cNvSpPr>
            <a:spLocks noGrp="1"/>
          </p:cNvSpPr>
          <p:nvPr>
            <p:ph type="sldNum" sz="quarter" idx="10"/>
          </p:nvPr>
        </p:nvSpPr>
        <p:spPr/>
        <p:txBody>
          <a:bodyPr/>
          <a:lstStyle/>
          <a:p>
            <a:fld id="{CBC4D364-84F7-4AC7-8CB2-C8A9876F7302}" type="slidenum">
              <a:rPr lang="en-AU" smtClean="0"/>
              <a:pPr/>
              <a:t>23</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AU" dirty="0"/>
          </a:p>
        </p:txBody>
      </p:sp>
      <p:sp>
        <p:nvSpPr>
          <p:cNvPr id="4" name="Zástupný symbol pro číslo snímku 3"/>
          <p:cNvSpPr>
            <a:spLocks noGrp="1"/>
          </p:cNvSpPr>
          <p:nvPr>
            <p:ph type="sldNum" sz="quarter" idx="10"/>
          </p:nvPr>
        </p:nvSpPr>
        <p:spPr/>
        <p:txBody>
          <a:bodyPr/>
          <a:lstStyle/>
          <a:p>
            <a:fld id="{CBC4D364-84F7-4AC7-8CB2-C8A9876F7302}" type="slidenum">
              <a:rPr lang="en-AU" smtClean="0"/>
              <a:pPr/>
              <a:t>25</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Pokud není vidět, nebo si nejsme</a:t>
            </a:r>
            <a:r>
              <a:rPr lang="cs-CZ" baseline="0" dirty="0" smtClean="0"/>
              <a:t> jisti</a:t>
            </a:r>
            <a:r>
              <a:rPr lang="cs-CZ" dirty="0" smtClean="0"/>
              <a:t> – bez zjevné síňové</a:t>
            </a:r>
            <a:r>
              <a:rPr lang="cs-CZ" baseline="0" dirty="0" smtClean="0"/>
              <a:t> aktivity</a:t>
            </a:r>
            <a:endParaRPr lang="en-AU" dirty="0"/>
          </a:p>
        </p:txBody>
      </p:sp>
      <p:sp>
        <p:nvSpPr>
          <p:cNvPr id="4" name="Zástupný symbol pro číslo snímku 3"/>
          <p:cNvSpPr>
            <a:spLocks noGrp="1"/>
          </p:cNvSpPr>
          <p:nvPr>
            <p:ph type="sldNum" sz="quarter" idx="10"/>
          </p:nvPr>
        </p:nvSpPr>
        <p:spPr/>
        <p:txBody>
          <a:bodyPr/>
          <a:lstStyle/>
          <a:p>
            <a:fld id="{CBC4D364-84F7-4AC7-8CB2-C8A9876F7302}" type="slidenum">
              <a:rPr lang="en-AU" smtClean="0"/>
              <a:pPr/>
              <a:t>26</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27</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05540F0-9BA7-471F-82C5-EA875066E74D}" type="slidenum">
              <a:rPr lang="cs-CZ"/>
              <a:pPr/>
              <a:t>28</a:t>
            </a:fld>
            <a:endParaRPr lang="cs-CZ"/>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cs-CZ" smtClean="0"/>
              <a:t>PQ interval nad 0,2</a:t>
            </a:r>
          </a:p>
          <a:p>
            <a:pPr eaLnBrk="1" hangingPunct="1"/>
            <a:r>
              <a:rPr lang="cs-CZ" smtClean="0"/>
              <a:t>Prodlouženo vedení, délka intervalu konstantní</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3CFF39F-928B-4F5D-8A4D-40950E93A90A}" type="slidenum">
              <a:rPr lang="cs-CZ"/>
              <a:pPr/>
              <a:t>29</a:t>
            </a:fld>
            <a:endParaRPr lang="cs-CZ"/>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cs-CZ" smtClean="0"/>
              <a:t>Charakteristické postupné prodlužování PQ intervalu až vypadne QRS  obecně n: (</a:t>
            </a:r>
            <a:r>
              <a:rPr lang="cs-CZ" smtClean="0">
                <a:sym typeface="Wingdings" pitchFamily="2" charset="2"/>
              </a:rPr>
              <a:t>n-1)</a:t>
            </a:r>
          </a:p>
          <a:p>
            <a:pPr eaLnBrk="1" hangingPunct="1"/>
            <a:r>
              <a:rPr lang="cs-CZ" smtClean="0">
                <a:sym typeface="Wingdings" pitchFamily="2" charset="2"/>
              </a:rPr>
              <a:t>Typické pro digitalisovou intoxikaci</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80728E3-FBE8-4B55-B0E8-E90EE48D6925}" type="slidenum">
              <a:rPr lang="cs-CZ"/>
              <a:pPr/>
              <a:t>30</a:t>
            </a:fld>
            <a:endParaRPr lang="cs-CZ"/>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cs-CZ" smtClean="0"/>
              <a:t>Konstantní interval PQ s náhlým nepřevedením vzruchu na komory n:1 (zde 2:1)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80728E3-FBE8-4B55-B0E8-E90EE48D6925}" type="slidenum">
              <a:rPr lang="cs-CZ"/>
              <a:pPr/>
              <a:t>31</a:t>
            </a:fld>
            <a:endParaRPr lang="cs-CZ"/>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cs-CZ" dirty="0" smtClean="0"/>
              <a:t>Konstantní interval PQ s náhlým nepřevedením vzruchu na komory n:1 (zde 2:1), většinou v</a:t>
            </a:r>
            <a:r>
              <a:rPr lang="cs-CZ" baseline="0" dirty="0" smtClean="0"/>
              <a:t> určitém poměru</a:t>
            </a:r>
            <a:endParaRPr lang="cs-CZ"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E615E2-B089-42EB-8069-46870B8AEC7A}" type="slidenum">
              <a:rPr lang="cs-CZ"/>
              <a:pPr/>
              <a:t>32</a:t>
            </a:fld>
            <a:endParaRPr lang="cs-CZ"/>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cs-CZ" smtClean="0"/>
              <a:t>Síně a komory mají vlastní na sobě nezávislý rytmus</a:t>
            </a:r>
          </a:p>
          <a:p>
            <a:pPr eaLnBrk="1" hangingPunct="1"/>
            <a:r>
              <a:rPr lang="cs-CZ" smtClean="0"/>
              <a:t>PP konstantní (P též schovány v QRS) , RR konstantní, vzdálenost PQ se mění (interval PQ v podstatě neexistuje)</a:t>
            </a:r>
          </a:p>
          <a:p>
            <a:pPr eaLnBrk="1" hangingPunct="1"/>
            <a:r>
              <a:rPr lang="cs-CZ" smtClean="0"/>
              <a:t>QRS aberantní</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AU" dirty="0"/>
          </a:p>
        </p:txBody>
      </p:sp>
      <p:sp>
        <p:nvSpPr>
          <p:cNvPr id="4" name="Zástupný symbol pro číslo snímku 3"/>
          <p:cNvSpPr>
            <a:spLocks noGrp="1"/>
          </p:cNvSpPr>
          <p:nvPr>
            <p:ph type="sldNum" sz="quarter" idx="10"/>
          </p:nvPr>
        </p:nvSpPr>
        <p:spPr/>
        <p:txBody>
          <a:bodyPr/>
          <a:lstStyle/>
          <a:p>
            <a:fld id="{CBC4D364-84F7-4AC7-8CB2-C8A9876F7302}" type="slidenum">
              <a:rPr lang="en-AU" smtClean="0"/>
              <a:pPr/>
              <a:t>33</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7</a:t>
            </a:fld>
            <a:endParaRPr lang="cs-CZ" dirty="0"/>
          </a:p>
        </p:txBody>
      </p:sp>
    </p:spTree>
    <p:extLst>
      <p:ext uri="{BB962C8B-B14F-4D97-AF65-F5344CB8AC3E}">
        <p14:creationId xmlns:p14="http://schemas.microsoft.com/office/powerpoint/2010/main" val="297661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BC4D364-84F7-4AC7-8CB2-C8A9876F7302}" type="slidenum">
              <a:rPr lang="en-AU" smtClean="0"/>
              <a:pPr/>
              <a:t>34</a:t>
            </a:fld>
            <a:endParaRPr lang="en-AU"/>
          </a:p>
        </p:txBody>
      </p:sp>
    </p:spTree>
    <p:extLst>
      <p:ext uri="{BB962C8B-B14F-4D97-AF65-F5344CB8AC3E}">
        <p14:creationId xmlns:p14="http://schemas.microsoft.com/office/powerpoint/2010/main" val="1733840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Nejčastější příčinou arytmie je </a:t>
            </a:r>
            <a:r>
              <a:rPr lang="cs-CZ" b="1" dirty="0" smtClean="0">
                <a:hlinkClick r:id="rId3" tooltip="Ischemická choroba srdeční"/>
              </a:rPr>
              <a:t>ICHS</a:t>
            </a:r>
            <a:r>
              <a:rPr lang="cs-CZ" dirty="0" smtClean="0"/>
              <a:t> (</a:t>
            </a:r>
            <a:r>
              <a:rPr lang="cs-CZ" dirty="0" smtClean="0">
                <a:hlinkClick r:id="rId4" tooltip="Ischémie"/>
              </a:rPr>
              <a:t>ischémie</a:t>
            </a:r>
            <a:r>
              <a:rPr lang="cs-CZ" dirty="0" smtClean="0"/>
              <a:t>, hypoxie, </a:t>
            </a:r>
            <a:r>
              <a:rPr lang="cs-CZ" dirty="0" smtClean="0">
                <a:hlinkClick r:id="rId5" tooltip="Metabolická acidóza"/>
              </a:rPr>
              <a:t>acidóza</a:t>
            </a:r>
            <a:r>
              <a:rPr lang="cs-CZ" dirty="0" smtClean="0"/>
              <a:t>, </a:t>
            </a:r>
            <a:r>
              <a:rPr lang="cs-CZ" dirty="0" err="1" smtClean="0"/>
              <a:t>reperfúzní</a:t>
            </a:r>
            <a:r>
              <a:rPr lang="cs-CZ" dirty="0" smtClean="0"/>
              <a:t> poškození). Dále pak: </a:t>
            </a:r>
          </a:p>
          <a:p>
            <a:r>
              <a:rPr lang="cs-CZ" b="1" dirty="0" smtClean="0"/>
              <a:t>iontové poruchy</a:t>
            </a:r>
            <a:r>
              <a:rPr lang="cs-CZ" dirty="0" smtClean="0"/>
              <a:t> (</a:t>
            </a:r>
            <a:r>
              <a:rPr lang="cs-CZ" dirty="0" err="1" smtClean="0"/>
              <a:t>hypokalémie</a:t>
            </a:r>
            <a:r>
              <a:rPr lang="cs-CZ" dirty="0" smtClean="0"/>
              <a:t>, </a:t>
            </a:r>
            <a:r>
              <a:rPr lang="cs-CZ" dirty="0" err="1" smtClean="0"/>
              <a:t>hypomagnézie</a:t>
            </a:r>
            <a:r>
              <a:rPr lang="cs-CZ" dirty="0" smtClean="0"/>
              <a:t>, </a:t>
            </a:r>
            <a:r>
              <a:rPr lang="cs-CZ" dirty="0" err="1" smtClean="0">
                <a:hlinkClick r:id="rId6" tooltip="Hyperkalémie"/>
              </a:rPr>
              <a:t>hyperkalémie</a:t>
            </a:r>
            <a:r>
              <a:rPr lang="cs-CZ" dirty="0" smtClean="0"/>
              <a:t>, </a:t>
            </a:r>
            <a:r>
              <a:rPr lang="cs-CZ" dirty="0" err="1" smtClean="0"/>
              <a:t>hyperkalcémie</a:t>
            </a:r>
            <a:r>
              <a:rPr lang="cs-CZ" dirty="0" smtClean="0"/>
              <a:t>); </a:t>
            </a:r>
          </a:p>
          <a:p>
            <a:r>
              <a:rPr lang="cs-CZ" b="1" dirty="0" smtClean="0">
                <a:hlinkClick r:id="rId7" tooltip="Acidobazická rovnováha"/>
              </a:rPr>
              <a:t>poruchy </a:t>
            </a:r>
            <a:r>
              <a:rPr lang="cs-CZ" b="1" dirty="0" err="1" smtClean="0">
                <a:hlinkClick r:id="rId7" tooltip="Acidobazická rovnováha"/>
              </a:rPr>
              <a:t>acidobazické</a:t>
            </a:r>
            <a:r>
              <a:rPr lang="cs-CZ" b="1" dirty="0" smtClean="0">
                <a:hlinkClick r:id="rId7" tooltip="Acidobazická rovnováha"/>
              </a:rPr>
              <a:t> rovnováhy</a:t>
            </a:r>
            <a:r>
              <a:rPr lang="cs-CZ" dirty="0" smtClean="0"/>
              <a:t>; </a:t>
            </a:r>
          </a:p>
          <a:p>
            <a:r>
              <a:rPr lang="cs-CZ" b="1" dirty="0" smtClean="0"/>
              <a:t>poruchy myokardu</a:t>
            </a:r>
            <a:r>
              <a:rPr lang="cs-CZ" dirty="0" smtClean="0"/>
              <a:t>: </a:t>
            </a:r>
          </a:p>
          <a:p>
            <a:r>
              <a:rPr lang="cs-CZ" dirty="0" smtClean="0"/>
              <a:t>dilatace nebo hypertrofie srdce (</a:t>
            </a:r>
            <a:r>
              <a:rPr lang="cs-CZ" dirty="0" smtClean="0">
                <a:hlinkClick r:id="rId8" tooltip="Kardiomyopatie"/>
              </a:rPr>
              <a:t>kardiomyopatie</a:t>
            </a:r>
            <a:r>
              <a:rPr lang="cs-CZ" dirty="0" smtClean="0"/>
              <a:t>, např. kardiomyopatie pravé komory se přímo označuje jako </a:t>
            </a:r>
            <a:r>
              <a:rPr lang="cs-CZ" dirty="0" err="1" smtClean="0">
                <a:hlinkClick r:id="rId9" tooltip="Arytmogenní dysplazie pravé komory"/>
              </a:rPr>
              <a:t>arytmogenní</a:t>
            </a:r>
            <a:r>
              <a:rPr lang="cs-CZ" dirty="0" smtClean="0">
                <a:hlinkClick r:id="rId9" tooltip="Arytmogenní dysplazie pravé komory"/>
              </a:rPr>
              <a:t> dysplazie pravé komory</a:t>
            </a:r>
            <a:r>
              <a:rPr lang="cs-CZ" dirty="0" smtClean="0"/>
              <a:t>); </a:t>
            </a:r>
          </a:p>
          <a:p>
            <a:r>
              <a:rPr lang="cs-CZ" dirty="0" smtClean="0"/>
              <a:t>zánět (</a:t>
            </a:r>
            <a:r>
              <a:rPr lang="cs-CZ" dirty="0" smtClean="0">
                <a:hlinkClick r:id="rId10" tooltip="Myokarditidy"/>
              </a:rPr>
              <a:t>myokarditida</a:t>
            </a:r>
            <a:r>
              <a:rPr lang="cs-CZ" dirty="0" smtClean="0"/>
              <a:t>); </a:t>
            </a:r>
          </a:p>
          <a:p>
            <a:r>
              <a:rPr lang="cs-CZ" dirty="0" smtClean="0">
                <a:hlinkClick r:id="rId11" tooltip="Vrozené srdeční vady"/>
              </a:rPr>
              <a:t>vrozené</a:t>
            </a:r>
            <a:r>
              <a:rPr lang="cs-CZ" dirty="0" smtClean="0"/>
              <a:t> a </a:t>
            </a:r>
            <a:r>
              <a:rPr lang="cs-CZ" dirty="0" smtClean="0">
                <a:hlinkClick r:id="rId12" tooltip="Získané srdeční vady"/>
              </a:rPr>
              <a:t>získané srdeční vady</a:t>
            </a:r>
            <a:r>
              <a:rPr lang="cs-CZ" dirty="0" smtClean="0"/>
              <a:t>; </a:t>
            </a:r>
          </a:p>
          <a:p>
            <a:r>
              <a:rPr lang="cs-CZ" b="1" dirty="0" smtClean="0"/>
              <a:t>narušení rovnováhy vegetativního nervového systému</a:t>
            </a:r>
            <a:r>
              <a:rPr lang="cs-CZ" dirty="0" smtClean="0"/>
              <a:t> (</a:t>
            </a:r>
            <a:r>
              <a:rPr lang="cs-CZ" dirty="0" smtClean="0">
                <a:hlinkClick r:id="rId13" tooltip="Stres (hygiena)"/>
              </a:rPr>
              <a:t>stres</a:t>
            </a:r>
            <a:r>
              <a:rPr lang="cs-CZ" dirty="0" smtClean="0"/>
              <a:t>, </a:t>
            </a:r>
            <a:r>
              <a:rPr lang="cs-CZ" dirty="0" smtClean="0">
                <a:hlinkClick r:id="rId14" tooltip="Úzkost"/>
              </a:rPr>
              <a:t>úzkost</a:t>
            </a:r>
            <a:r>
              <a:rPr lang="cs-CZ" dirty="0" smtClean="0"/>
              <a:t>, šok, kompenzace jiného patologického stavu); </a:t>
            </a:r>
          </a:p>
          <a:p>
            <a:r>
              <a:rPr lang="cs-CZ" b="1" dirty="0" err="1" smtClean="0"/>
              <a:t>arytmogenní</a:t>
            </a:r>
            <a:r>
              <a:rPr lang="cs-CZ" b="1" dirty="0" smtClean="0"/>
              <a:t> látky</a:t>
            </a:r>
            <a:r>
              <a:rPr lang="cs-CZ" dirty="0" smtClean="0"/>
              <a:t> (</a:t>
            </a:r>
            <a:r>
              <a:rPr lang="cs-CZ" dirty="0" smtClean="0">
                <a:hlinkClick r:id="rId15" tooltip="Drogy"/>
              </a:rPr>
              <a:t>drogy</a:t>
            </a:r>
            <a:r>
              <a:rPr lang="cs-CZ" dirty="0" smtClean="0"/>
              <a:t>, kofein, </a:t>
            </a:r>
            <a:r>
              <a:rPr lang="cs-CZ" dirty="0" smtClean="0">
                <a:hlinkClick r:id="rId16" tooltip="Alkohol"/>
              </a:rPr>
              <a:t>alkohol</a:t>
            </a:r>
            <a:r>
              <a:rPr lang="cs-CZ" dirty="0" smtClean="0"/>
              <a:t>, </a:t>
            </a:r>
            <a:r>
              <a:rPr lang="cs-CZ" dirty="0" err="1" smtClean="0"/>
              <a:t>digoxin</a:t>
            </a:r>
            <a:r>
              <a:rPr lang="cs-CZ" dirty="0" smtClean="0"/>
              <a:t>, </a:t>
            </a:r>
            <a:r>
              <a:rPr lang="cs-CZ" dirty="0" smtClean="0">
                <a:hlinkClick r:id="rId17" tooltip="Diuretika"/>
              </a:rPr>
              <a:t>diuretika</a:t>
            </a:r>
            <a:r>
              <a:rPr lang="cs-CZ" dirty="0" smtClean="0"/>
              <a:t>, </a:t>
            </a:r>
            <a:r>
              <a:rPr lang="cs-CZ" dirty="0" err="1" smtClean="0">
                <a:hlinkClick r:id="rId18" tooltip="Antiarytmika"/>
              </a:rPr>
              <a:t>antiarytmika</a:t>
            </a:r>
            <a:r>
              <a:rPr lang="cs-CZ" dirty="0" smtClean="0"/>
              <a:t>); </a:t>
            </a:r>
          </a:p>
          <a:p>
            <a:r>
              <a:rPr lang="cs-CZ" b="1" dirty="0" smtClean="0"/>
              <a:t>jiná onemocnění</a:t>
            </a:r>
            <a:r>
              <a:rPr lang="cs-CZ" dirty="0" smtClean="0"/>
              <a:t> (endokrinopatie); </a:t>
            </a:r>
          </a:p>
          <a:p>
            <a:r>
              <a:rPr lang="cs-CZ" dirty="0" smtClean="0"/>
              <a:t>další. </a:t>
            </a:r>
          </a:p>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37</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TT, hydratace, respirační</a:t>
            </a:r>
            <a:r>
              <a:rPr lang="cs-CZ" baseline="0" dirty="0" smtClean="0"/>
              <a:t> systém, vědomí, TK (příklad bradykardie – sportovci, děti atd..)</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38</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Sinusový rytmus bez patologie (SR)</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40</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eaLnBrk="1" hangingPunct="1"/>
            <a:r>
              <a:rPr lang="cs-CZ" dirty="0" smtClean="0"/>
              <a:t>O SVT mluvíme obyčejně při Komorová frekvenci 140-220/min</a:t>
            </a:r>
          </a:p>
          <a:p>
            <a:pPr eaLnBrk="1" hangingPunct="1"/>
            <a:r>
              <a:rPr lang="cs-CZ" dirty="0" smtClean="0"/>
              <a:t>Abnormální P nebo skryty v QRS</a:t>
            </a:r>
          </a:p>
          <a:p>
            <a:pPr eaLnBrk="1" hangingPunct="1"/>
            <a:endParaRPr lang="cs-CZ" dirty="0" smtClean="0"/>
          </a:p>
          <a:p>
            <a:pPr eaLnBrk="1" hangingPunct="1"/>
            <a:r>
              <a:rPr lang="cs-CZ" dirty="0" err="1" smtClean="0"/>
              <a:t>Supraventrikulární</a:t>
            </a:r>
            <a:r>
              <a:rPr lang="cs-CZ" dirty="0" smtClean="0"/>
              <a:t> tachykardie (SVT) - Sinusová tachykardie (ST)</a:t>
            </a:r>
          </a:p>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41</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Sinusová bradykardie (SB)</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42</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eaLnBrk="1" hangingPunct="1"/>
            <a:r>
              <a:rPr lang="cs-CZ" dirty="0" smtClean="0"/>
              <a:t>Pravidelná činnost síní 250-300/min</a:t>
            </a:r>
          </a:p>
          <a:p>
            <a:pPr eaLnBrk="1" hangingPunct="1"/>
            <a:r>
              <a:rPr lang="cs-CZ" dirty="0" err="1" smtClean="0"/>
              <a:t>Flutterové</a:t>
            </a:r>
            <a:r>
              <a:rPr lang="cs-CZ" dirty="0" smtClean="0"/>
              <a:t> vlnky F-pilovité zuby</a:t>
            </a:r>
          </a:p>
          <a:p>
            <a:pPr eaLnBrk="1" hangingPunct="1"/>
            <a:r>
              <a:rPr lang="cs-CZ" dirty="0" smtClean="0"/>
              <a:t>Akce může být pravidelná, zde nepravidelná</a:t>
            </a:r>
          </a:p>
          <a:p>
            <a:pPr eaLnBrk="1" hangingPunct="1"/>
            <a:r>
              <a:rPr lang="cs-CZ" dirty="0" err="1" smtClean="0"/>
              <a:t>Flutter</a:t>
            </a:r>
            <a:r>
              <a:rPr lang="cs-CZ" dirty="0" smtClean="0"/>
              <a:t> síní</a:t>
            </a:r>
          </a:p>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43</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SVES – </a:t>
            </a:r>
            <a:r>
              <a:rPr lang="cs-CZ" dirty="0" err="1" smtClean="0"/>
              <a:t>supraventrikulární</a:t>
            </a:r>
            <a:r>
              <a:rPr lang="cs-CZ" dirty="0" smtClean="0"/>
              <a:t> ES (PVC, PAC)</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44</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KES s kompenzační pauzou</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45</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Dále izolované a </a:t>
            </a:r>
            <a:r>
              <a:rPr lang="cs-CZ" dirty="0" err="1" smtClean="0"/>
              <a:t>trigeminicky</a:t>
            </a:r>
            <a:r>
              <a:rPr lang="cs-CZ" dirty="0" smtClean="0"/>
              <a:t> vázané</a:t>
            </a:r>
          </a:p>
          <a:p>
            <a:pPr marL="0" marR="0" indent="0" algn="l" defTabSz="914400" rtl="0" eaLnBrk="1" fontAlgn="auto" latinLnBrk="0" hangingPunct="1">
              <a:lnSpc>
                <a:spcPct val="100000"/>
              </a:lnSpc>
              <a:spcBef>
                <a:spcPts val="0"/>
              </a:spcBef>
              <a:spcAft>
                <a:spcPts val="0"/>
              </a:spcAft>
              <a:buClrTx/>
              <a:buSzTx/>
              <a:buFontTx/>
              <a:buNone/>
              <a:tabLst/>
              <a:defRPr/>
            </a:pPr>
            <a:r>
              <a:rPr lang="cs-CZ" b="1" dirty="0" err="1" smtClean="0"/>
              <a:t>Bigeminie</a:t>
            </a:r>
            <a:r>
              <a:rPr lang="cs-CZ" dirty="0" smtClean="0"/>
              <a:t> – každý </a:t>
            </a:r>
            <a:r>
              <a:rPr lang="cs-CZ" dirty="0" err="1" smtClean="0"/>
              <a:t>supraventrikulární</a:t>
            </a:r>
            <a:r>
              <a:rPr lang="cs-CZ" dirty="0" smtClean="0"/>
              <a:t> stah je následován 1 ES. </a:t>
            </a:r>
            <a:r>
              <a:rPr lang="cs-CZ" b="1" dirty="0" err="1" smtClean="0"/>
              <a:t>Trigeminie</a:t>
            </a:r>
            <a:r>
              <a:rPr lang="cs-CZ" dirty="0" smtClean="0"/>
              <a:t> – každé 2 </a:t>
            </a:r>
            <a:r>
              <a:rPr lang="cs-CZ" dirty="0" err="1" smtClean="0"/>
              <a:t>supraventrikulární</a:t>
            </a:r>
            <a:r>
              <a:rPr lang="cs-CZ" dirty="0" smtClean="0"/>
              <a:t> stahy jsou následovány 1 ES. </a:t>
            </a:r>
          </a:p>
          <a:p>
            <a:r>
              <a:rPr lang="cs-CZ" dirty="0" smtClean="0"/>
              <a:t>Komorové extrasystoly – </a:t>
            </a:r>
            <a:r>
              <a:rPr lang="cs-CZ" dirty="0" err="1" smtClean="0"/>
              <a:t>bigeminicky</a:t>
            </a:r>
            <a:r>
              <a:rPr lang="cs-CZ" dirty="0" smtClean="0"/>
              <a:t> vázané</a:t>
            </a:r>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46</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Vektor – </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8</a:t>
            </a:fld>
            <a:endParaRPr lang="cs-CZ"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Více než čtyři =</a:t>
            </a:r>
            <a:r>
              <a:rPr lang="cs-CZ" baseline="0" dirty="0" smtClean="0"/>
              <a:t> VT nebo salva KES</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Salvy KES – triplet a </a:t>
            </a:r>
            <a:r>
              <a:rPr lang="cs-CZ" dirty="0" err="1" smtClean="0"/>
              <a:t>nesetrvalá</a:t>
            </a:r>
            <a:r>
              <a:rPr lang="cs-CZ" dirty="0" smtClean="0"/>
              <a:t> VT</a:t>
            </a:r>
          </a:p>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47</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KES, COUPLET, TRIPLET</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48</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150-2000</a:t>
            </a:r>
            <a:r>
              <a:rPr lang="cs-CZ" baseline="0" dirty="0" smtClean="0"/>
              <a:t> min</a:t>
            </a:r>
          </a:p>
          <a:p>
            <a:r>
              <a:rPr lang="cs-CZ" dirty="0" smtClean="0"/>
              <a:t>Komorová tachykardie (VT – </a:t>
            </a:r>
            <a:r>
              <a:rPr lang="cs-CZ" dirty="0" err="1" smtClean="0"/>
              <a:t>ventricular</a:t>
            </a:r>
            <a:r>
              <a:rPr lang="cs-CZ" dirty="0" smtClean="0"/>
              <a:t> </a:t>
            </a:r>
            <a:r>
              <a:rPr lang="cs-CZ" dirty="0" err="1" smtClean="0"/>
              <a:t>tachycardia</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49</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smtClean="0"/>
              <a:t>Flutter</a:t>
            </a:r>
            <a:r>
              <a:rPr lang="cs-CZ" dirty="0" smtClean="0"/>
              <a:t> komor je při frekvenci nad 200/min.</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50</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Komorová fibrilace (VF – </a:t>
            </a:r>
            <a:r>
              <a:rPr lang="cs-CZ" dirty="0" err="1" smtClean="0"/>
              <a:t>ventricular</a:t>
            </a:r>
            <a:r>
              <a:rPr lang="cs-CZ" dirty="0" smtClean="0"/>
              <a:t> </a:t>
            </a:r>
            <a:r>
              <a:rPr lang="cs-CZ" dirty="0" err="1" smtClean="0"/>
              <a:t>fibrilation</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51</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507D2F4-DCCF-4210-9FA3-9BC119671049}" type="slidenum">
              <a:rPr lang="cs-CZ"/>
              <a:pPr/>
              <a:t>54</a:t>
            </a:fld>
            <a:endParaRPr lang="cs-CZ"/>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cs-CZ" dirty="0" smtClean="0"/>
              <a:t>Abnormální aktivace septa, zprava doleva, levá komora aktivována pravým </a:t>
            </a:r>
            <a:r>
              <a:rPr lang="cs-CZ" dirty="0" err="1" smtClean="0"/>
              <a:t>tawarovým</a:t>
            </a:r>
            <a:r>
              <a:rPr lang="cs-CZ" dirty="0" smtClean="0"/>
              <a:t> raménkem</a:t>
            </a:r>
          </a:p>
          <a:p>
            <a:pPr eaLnBrk="1" hangingPunct="1"/>
            <a:r>
              <a:rPr lang="cs-CZ" dirty="0" smtClean="0"/>
              <a:t>Kompletní QRS nad 0,12</a:t>
            </a:r>
          </a:p>
          <a:p>
            <a:pPr eaLnBrk="1" hangingPunct="1"/>
            <a:r>
              <a:rPr lang="cs-CZ" dirty="0" smtClean="0"/>
              <a:t>Typické svody I, </a:t>
            </a:r>
            <a:r>
              <a:rPr lang="cs-CZ" dirty="0" err="1" smtClean="0"/>
              <a:t>aVL</a:t>
            </a:r>
            <a:r>
              <a:rPr lang="cs-CZ" dirty="0" smtClean="0"/>
              <a:t>, V5,6, descendentní deprese ST </a:t>
            </a:r>
            <a:r>
              <a:rPr lang="cs-CZ" dirty="0" err="1" smtClean="0"/>
              <a:t>negat</a:t>
            </a:r>
            <a:r>
              <a:rPr lang="cs-CZ" dirty="0" smtClean="0"/>
              <a:t> T</a:t>
            </a:r>
          </a:p>
          <a:p>
            <a:pPr eaLnBrk="1" hangingPunct="1"/>
            <a:r>
              <a:rPr lang="cs-CZ" sz="1200" dirty="0" smtClean="0"/>
              <a:t>Blok levého raménka</a:t>
            </a:r>
            <a:endParaRPr lang="cs-CZ"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ST</a:t>
            </a:r>
          </a:p>
          <a:p>
            <a:r>
              <a:rPr lang="cs-CZ" dirty="0" smtClean="0"/>
              <a:t>(frekvence 100/ min.)</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55</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SR</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56</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SB + sinusová</a:t>
            </a:r>
            <a:r>
              <a:rPr lang="cs-CZ" baseline="0" dirty="0" smtClean="0"/>
              <a:t> zástava</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57</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FISI</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59</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depolarizace</a:t>
            </a:r>
          </a:p>
          <a:p>
            <a:r>
              <a:rPr lang="cs-CZ" dirty="0" smtClean="0"/>
              <a:t>ztráta napětí (</a:t>
            </a:r>
            <a:r>
              <a:rPr lang="cs-CZ" dirty="0" err="1" smtClean="0"/>
              <a:t>obv</a:t>
            </a:r>
            <a:r>
              <a:rPr lang="cs-CZ" dirty="0" smtClean="0"/>
              <a:t>. prudká) na buněčné membráně. Je způsobena přesuny iontů a u dráždivých buněk (nervových, svalových) souvisí se vznikem a šířením impulsů a jejich vlastní funkcí. </a:t>
            </a:r>
            <a:r>
              <a:rPr lang="cs-CZ" i="1" dirty="0" smtClean="0"/>
              <a:t>D. se uplatňuje i na jiných buňkách, může ovlivňovat sekreci apod. V klidovém stavu je membrána ve stavu polarizace, vnitřek buněk je proti povrchu záporně nabitý. Dostatečná polarizace (např. u srdečních buněk kolem –80 </a:t>
            </a:r>
            <a:r>
              <a:rPr lang="cs-CZ" i="1" dirty="0" err="1" smtClean="0"/>
              <a:t>mV</a:t>
            </a:r>
            <a:r>
              <a:rPr lang="cs-CZ" i="1" dirty="0" smtClean="0"/>
              <a:t>) má pro </a:t>
            </a:r>
            <a:r>
              <a:rPr lang="cs-CZ" i="1" dirty="0" err="1" smtClean="0"/>
              <a:t>d</a:t>
            </a:r>
            <a:r>
              <a:rPr lang="cs-CZ" i="1" dirty="0" smtClean="0"/>
              <a:t>. zásadní důležitost, buňky s nízkou polarizací nejsou schopné </a:t>
            </a:r>
            <a:r>
              <a:rPr lang="cs-CZ" i="1" dirty="0" err="1" smtClean="0"/>
              <a:t>d</a:t>
            </a:r>
            <a:r>
              <a:rPr lang="cs-CZ" i="1" dirty="0" smtClean="0"/>
              <a:t>. K udržení tohoto stavu je třeba energie a přiměřeného složení iontů (k poruchám dochází např. u ischemie srdečního svalu nebo u změněné koncentrace draslíku, který je hlavním iontem udržujícím napětí na membráně). D. je umožněna náhlou změnou vlastností membrány, zejm. její zvýšenou propustností pro ionty sodíku (jejichž koncentrace uvnitř buňky je nízká). Kladné ionty sodíku pak proudí do nitra buňky, které tak přechodně ztratí svůj záporný náboj. </a:t>
            </a:r>
            <a:r>
              <a:rPr lang="cs-CZ" dirty="0" smtClean="0"/>
              <a:t>D. je první fází akčního potenciálu, v jeho závěru pak dojde k </a:t>
            </a:r>
            <a:r>
              <a:rPr lang="cs-CZ" dirty="0" err="1" smtClean="0"/>
              <a:t>repolarizaci</a:t>
            </a:r>
            <a:r>
              <a:rPr lang="cs-CZ" dirty="0" smtClean="0"/>
              <a:t>, tj. k obnovení původního napětí [de-; polarizace]</a:t>
            </a:r>
          </a:p>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10</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VT – komorová</a:t>
            </a:r>
            <a:r>
              <a:rPr lang="cs-CZ" baseline="0" dirty="0" smtClean="0"/>
              <a:t> tachykardie</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60</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FISI</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61</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Základní SR + krátký úsek FISI</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62</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dirty="0" smtClean="0">
                <a:solidFill>
                  <a:schemeClr val="tx1"/>
                </a:solidFill>
                <a:latin typeface="+mn-lt"/>
                <a:ea typeface="+mn-ea"/>
                <a:cs typeface="+mn-cs"/>
              </a:rPr>
              <a:t>fibrilace komor, defibrilace o síle 200J, poté následuje FISI s POK</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63</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1" kern="1200" dirty="0" smtClean="0">
                <a:solidFill>
                  <a:schemeClr val="tx1"/>
                </a:solidFill>
                <a:latin typeface="+mn-lt"/>
                <a:ea typeface="+mn-ea"/>
                <a:cs typeface="+mn-cs"/>
              </a:rPr>
              <a:t>deprese ST, v hrudních svodech blokáda levého </a:t>
            </a:r>
            <a:r>
              <a:rPr lang="cs-CZ" sz="1200" b="1" kern="1200" dirty="0" err="1" smtClean="0">
                <a:solidFill>
                  <a:schemeClr val="tx1"/>
                </a:solidFill>
                <a:latin typeface="+mn-lt"/>
                <a:ea typeface="+mn-ea"/>
                <a:cs typeface="+mn-cs"/>
              </a:rPr>
              <a:t>Tawarova</a:t>
            </a:r>
            <a:r>
              <a:rPr lang="cs-CZ" sz="1200" b="1" kern="1200" dirty="0" smtClean="0">
                <a:solidFill>
                  <a:schemeClr val="tx1"/>
                </a:solidFill>
                <a:latin typeface="+mn-lt"/>
                <a:ea typeface="+mn-ea"/>
                <a:cs typeface="+mn-cs"/>
              </a:rPr>
              <a:t> raménka, dále fibrilace síní</a:t>
            </a:r>
          </a:p>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64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smtClean="0"/>
              <a:t>Mitrálka</a:t>
            </a:r>
            <a:r>
              <a:rPr lang="cs-CZ" dirty="0" smtClean="0"/>
              <a:t> – mezi levou</a:t>
            </a:r>
            <a:r>
              <a:rPr lang="cs-CZ" baseline="0" dirty="0" smtClean="0"/>
              <a:t> síní a komorou (dvojcípá)</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15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smtClean="0"/>
              <a:t>Transmulární</a:t>
            </a:r>
            <a:r>
              <a:rPr lang="cs-CZ" dirty="0" smtClean="0"/>
              <a:t> – prochází celou stěnou</a:t>
            </a:r>
          </a:p>
          <a:p>
            <a:r>
              <a:rPr lang="cs-CZ" dirty="0" smtClean="0"/>
              <a:t>Intramurální –</a:t>
            </a:r>
            <a:r>
              <a:rPr lang="cs-CZ" baseline="0" dirty="0" smtClean="0"/>
              <a:t> probíhá ve stěně dutého orgánu</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18</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Každé</a:t>
            </a:r>
            <a:r>
              <a:rPr lang="cs-CZ" baseline="0" dirty="0" smtClean="0"/>
              <a:t> EKG lze popsat přesně, dle tohoto návodu. Například.: Nepravidelná tachykardie s úzkými QRS komplexy, pravidelná široko-</a:t>
            </a:r>
            <a:r>
              <a:rPr lang="cs-CZ" baseline="0" dirty="0" err="1" smtClean="0"/>
              <a:t>komplexová</a:t>
            </a:r>
            <a:r>
              <a:rPr lang="cs-CZ" baseline="0" dirty="0" smtClean="0"/>
              <a:t> bradykardie.</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19</a:t>
            </a:fld>
            <a:endParaRPr lang="cs-CZ"/>
          </a:p>
        </p:txBody>
      </p:sp>
    </p:spTree>
    <p:extLst>
      <p:ext uri="{BB962C8B-B14F-4D97-AF65-F5344CB8AC3E}">
        <p14:creationId xmlns:p14="http://schemas.microsoft.com/office/powerpoint/2010/main" val="77434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Především u pravostranné s nízkým tlakem (systola pod 90),</a:t>
            </a:r>
            <a:r>
              <a:rPr lang="cs-CZ" baseline="0" dirty="0" smtClean="0"/>
              <a:t> </a:t>
            </a:r>
            <a:r>
              <a:rPr lang="cs-CZ" baseline="0" dirty="0" err="1" smtClean="0"/>
              <a:t>kraniocerebrálním</a:t>
            </a:r>
            <a:r>
              <a:rPr lang="cs-CZ" baseline="0" dirty="0" smtClean="0"/>
              <a:t> poraněním, </a:t>
            </a:r>
            <a:endParaRPr lang="cs-CZ" dirty="0"/>
          </a:p>
        </p:txBody>
      </p:sp>
      <p:sp>
        <p:nvSpPr>
          <p:cNvPr id="4" name="Zástupný symbol pro číslo snímku 3"/>
          <p:cNvSpPr>
            <a:spLocks noGrp="1"/>
          </p:cNvSpPr>
          <p:nvPr>
            <p:ph type="sldNum" sz="quarter" idx="10"/>
          </p:nvPr>
        </p:nvSpPr>
        <p:spPr/>
        <p:txBody>
          <a:bodyPr/>
          <a:lstStyle/>
          <a:p>
            <a:fld id="{1741AD95-A53C-427B-B8A5-7C0EEBEBB904}" type="slidenum">
              <a:rPr lang="cs-CZ" smtClean="0"/>
              <a:pPr/>
              <a:t>20</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QRS – neboli</a:t>
            </a:r>
            <a:r>
              <a:rPr lang="cs-CZ" baseline="0" dirty="0" smtClean="0"/>
              <a:t> frekvence komor</a:t>
            </a:r>
            <a:endParaRPr lang="en-AU" dirty="0"/>
          </a:p>
        </p:txBody>
      </p:sp>
      <p:sp>
        <p:nvSpPr>
          <p:cNvPr id="4" name="Zástupný symbol pro číslo snímku 3"/>
          <p:cNvSpPr>
            <a:spLocks noGrp="1"/>
          </p:cNvSpPr>
          <p:nvPr>
            <p:ph type="sldNum" sz="quarter" idx="10"/>
          </p:nvPr>
        </p:nvSpPr>
        <p:spPr/>
        <p:txBody>
          <a:bodyPr/>
          <a:lstStyle/>
          <a:p>
            <a:fld id="{CBC4D364-84F7-4AC7-8CB2-C8A9876F7302}" type="slidenum">
              <a:rPr lang="en-AU" smtClean="0"/>
              <a:pPr/>
              <a:t>22</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20264769-77EF-4CD0-90DE-F7D7F2D423C4}" type="slidenum">
              <a:rPr lang="cs-CZ" smtClean="0"/>
              <a:pPr/>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85212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298876" y="4116404"/>
            <a:ext cx="85212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00" y="414000"/>
            <a:ext cx="1546674" cy="1067390"/>
          </a:xfrm>
          <a:prstGeom prst="rect">
            <a:avLst/>
          </a:prstGeom>
        </p:spPr>
      </p:pic>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9" y="718714"/>
            <a:ext cx="3915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3" y="4068000"/>
            <a:ext cx="3915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4"/>
            <a:ext cx="3915001" cy="3204001"/>
          </a:xfrm>
        </p:spPr>
        <p:txBody>
          <a:bodyPr/>
          <a:lstStyle/>
          <a:p>
            <a:pPr lvl="0"/>
            <a:r>
              <a:rPr lang="en-GB" noProof="0" dirty="0"/>
              <a:t>Click here to insert text.</a:t>
            </a:r>
          </a:p>
        </p:txBody>
      </p:sp>
      <p:pic>
        <p:nvPicPr>
          <p:cNvPr id="14" name="Obrázek 13">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pic>
        <p:nvPicPr>
          <p:cNvPr id="6" name="Obrázek 5">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00" y="6228000"/>
            <a:ext cx="5940000" cy="252000"/>
          </a:xfrm>
        </p:spPr>
        <p:txBody>
          <a:bodyPr/>
          <a:lstStyle>
            <a:lvl1pPr>
              <a:defRPr>
                <a:solidFill>
                  <a:schemeClr val="bg1"/>
                </a:solidFill>
              </a:defRPr>
            </a:lvl1pPr>
          </a:lstStyle>
          <a:p>
            <a:endParaRPr lang="cs-CZ"/>
          </a:p>
        </p:txBody>
      </p:sp>
      <p:sp>
        <p:nvSpPr>
          <p:cNvPr id="5" name="Zástupný symbol pro číslo snímku 2"/>
          <p:cNvSpPr>
            <a:spLocks noGrp="1"/>
          </p:cNvSpPr>
          <p:nvPr>
            <p:ph type="sldNum" sz="quarter" idx="11"/>
          </p:nvPr>
        </p:nvSpPr>
        <p:spPr>
          <a:xfrm>
            <a:off x="310501" y="6228000"/>
            <a:ext cx="189000" cy="252000"/>
          </a:xfrm>
        </p:spPr>
        <p:txBody>
          <a:bodyPr/>
          <a:lstStyle>
            <a:lvl1pPr>
              <a:defRPr>
                <a:solidFill>
                  <a:schemeClr val="bg1"/>
                </a:solidFill>
              </a:defRPr>
            </a:lvl1pPr>
          </a:lstStyle>
          <a:p>
            <a:fld id="{20264769-77EF-4CD0-90DE-F7D7F2D423C4}" type="slidenum">
              <a:rPr lang="cs-CZ" smtClean="0"/>
              <a:pPr/>
              <a:t>‹#›</a:t>
            </a:fld>
            <a:endParaRPr lang="cs-CZ"/>
          </a:p>
        </p:txBody>
      </p:sp>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754" y="6048047"/>
            <a:ext cx="86526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UNI MED slid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00" y="6228000"/>
            <a:ext cx="5940000" cy="252000"/>
          </a:xfrm>
        </p:spPr>
        <p:txBody>
          <a:bodyPr/>
          <a:lstStyle>
            <a:lvl1pPr>
              <a:defRPr>
                <a:solidFill>
                  <a:srgbClr val="F01928"/>
                </a:solidFill>
              </a:defRPr>
            </a:lvl1pPr>
          </a:lstStyle>
          <a:p>
            <a:endParaRPr lang="cs-CZ"/>
          </a:p>
        </p:txBody>
      </p:sp>
      <p:sp>
        <p:nvSpPr>
          <p:cNvPr id="5" name="Zástupný symbol pro číslo snímku 2"/>
          <p:cNvSpPr>
            <a:spLocks noGrp="1"/>
          </p:cNvSpPr>
          <p:nvPr>
            <p:ph type="sldNum" sz="quarter" idx="11"/>
          </p:nvPr>
        </p:nvSpPr>
        <p:spPr>
          <a:xfrm>
            <a:off x="310501" y="6228000"/>
            <a:ext cx="189000" cy="252000"/>
          </a:xfrm>
        </p:spPr>
        <p:txBody>
          <a:bodyPr/>
          <a:lstStyle>
            <a:lvl1pPr>
              <a:defRPr>
                <a:solidFill>
                  <a:srgbClr val="F01928"/>
                </a:solidFill>
              </a:defRPr>
            </a:lvl1pPr>
          </a:lstStyle>
          <a:p>
            <a:fld id="{20264769-77EF-4CD0-90DE-F7D7F2D423C4}" type="slidenum">
              <a:rPr lang="cs-CZ" smtClean="0"/>
              <a:pPr/>
              <a:t>‹#›</a:t>
            </a:fld>
            <a:endParaRPr lang="cs-CZ"/>
          </a:p>
        </p:txBody>
      </p:sp>
      <p:pic>
        <p:nvPicPr>
          <p:cNvPr id="6" name="Obrázek 5">
            <a:extLst>
              <a:ext uri="{FF2B5EF4-FFF2-40B4-BE49-F238E27FC236}">
                <a16:creationId xmlns:a16="http://schemas.microsoft.com/office/drawing/2014/main" id="{9D114D9D-A2CF-4840-9721-521117432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30" y="2019301"/>
            <a:ext cx="4105542" cy="283331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8A4BF068-759C-48D3-8BB0-5F551EDD777C}"/>
              </a:ext>
            </a:extLst>
          </p:cNvPr>
          <p:cNvSpPr>
            <a:spLocks noGrp="1"/>
          </p:cNvSpPr>
          <p:nvPr>
            <p:ph type="ftr" sz="quarter" idx="10"/>
          </p:nvPr>
        </p:nvSpPr>
        <p:spPr>
          <a:xfrm>
            <a:off x="540000" y="6228000"/>
            <a:ext cx="5940000" cy="252000"/>
          </a:xfrm>
        </p:spPr>
        <p:txBody>
          <a:bodyPr/>
          <a:lstStyle>
            <a:lvl1pPr>
              <a:defRPr>
                <a:solidFill>
                  <a:srgbClr val="0000DC"/>
                </a:solidFill>
              </a:defRPr>
            </a:lvl1pPr>
          </a:lstStyle>
          <a:p>
            <a:endParaRPr lang="cs-CZ"/>
          </a:p>
        </p:txBody>
      </p:sp>
      <p:sp>
        <p:nvSpPr>
          <p:cNvPr id="4" name="Zástupný symbol pro číslo snímku 2">
            <a:extLst>
              <a:ext uri="{FF2B5EF4-FFF2-40B4-BE49-F238E27FC236}">
                <a16:creationId xmlns:a16="http://schemas.microsoft.com/office/drawing/2014/main" id="{5E596EC5-1D75-47DC-BC19-74D759B8231B}"/>
              </a:ext>
            </a:extLst>
          </p:cNvPr>
          <p:cNvSpPr>
            <a:spLocks noGrp="1"/>
          </p:cNvSpPr>
          <p:nvPr>
            <p:ph type="sldNum" sz="quarter" idx="11"/>
          </p:nvPr>
        </p:nvSpPr>
        <p:spPr>
          <a:xfrm>
            <a:off x="310501" y="6228000"/>
            <a:ext cx="189000" cy="252000"/>
          </a:xfrm>
        </p:spPr>
        <p:txBody>
          <a:bodyPr/>
          <a:lstStyle>
            <a:lvl1pPr>
              <a:defRPr>
                <a:solidFill>
                  <a:srgbClr val="0000DC"/>
                </a:solidFill>
              </a:defRPr>
            </a:lvl1pPr>
          </a:lstStyle>
          <a:p>
            <a:fld id="{20264769-77EF-4CD0-90DE-F7D7F2D423C4}" type="slidenum">
              <a:rPr lang="cs-CZ" smtClean="0"/>
              <a:pPr/>
              <a:t>‹#›</a:t>
            </a:fld>
            <a:endParaRPr lang="cs-CZ"/>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824" y="2434289"/>
            <a:ext cx="7186746" cy="186355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a:xfrm>
            <a:off x="457200" y="6356350"/>
            <a:ext cx="2133600" cy="365125"/>
          </a:xfrm>
          <a:prstGeom prst="rect">
            <a:avLst/>
          </a:prstGeom>
        </p:spPr>
        <p:txBody>
          <a:bodyPr/>
          <a:lstStyle/>
          <a:p>
            <a:fld id="{18A2481B-5154-415F-B752-558547769AA3}" type="datetimeFigureOut">
              <a:rPr lang="cs-CZ" smtClean="0"/>
              <a:pPr/>
              <a:t>24.09.2019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a:xfrm>
            <a:off x="457200" y="6356350"/>
            <a:ext cx="2133600" cy="365125"/>
          </a:xfrm>
          <a:prstGeom prst="rect">
            <a:avLst/>
          </a:prstGeom>
        </p:spPr>
        <p:txBody>
          <a:bodyPr/>
          <a:lstStyle/>
          <a:p>
            <a:fld id="{95EC1D4A-A796-47C3-A63E-CE236FB377E2}" type="datetimeFigureOut">
              <a:rPr lang="cs-CZ" smtClean="0"/>
              <a:pPr/>
              <a:t>24.09.2019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a:xfrm>
            <a:off x="457200" y="6356350"/>
            <a:ext cx="2133600" cy="365125"/>
          </a:xfrm>
          <a:prstGeom prst="rect">
            <a:avLst/>
          </a:prstGeom>
        </p:spPr>
        <p:txBody>
          <a:bodyPr/>
          <a:lstStyle/>
          <a:p>
            <a:fld id="{95EC1D4A-A796-47C3-A63E-CE236FB377E2}" type="datetimeFigureOut">
              <a:rPr lang="cs-CZ" smtClean="0"/>
              <a:pPr/>
              <a:t>24.09.2019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540001" y="1692002"/>
            <a:ext cx="80649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20264769-77EF-4CD0-90DE-F7D7F2D423C4}" type="slidenum">
              <a:rPr lang="cs-CZ" smtClean="0"/>
              <a:pPr/>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85212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298876" y="4116404"/>
            <a:ext cx="85212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10" name="Obrázek 9">
            <a:extLst>
              <a:ext uri="{FF2B5EF4-FFF2-40B4-BE49-F238E27FC236}">
                <a16:creationId xmlns:a16="http://schemas.microsoft.com/office/drawing/2014/main" id="{9D114D9D-A2CF-4840-9721-521117432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699" y="414000"/>
            <a:ext cx="1549297" cy="1069200"/>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540001" y="1692002"/>
            <a:ext cx="80649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1" y="720000"/>
            <a:ext cx="80649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540000" y="1692001"/>
            <a:ext cx="3914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4688460" y="1690271"/>
            <a:ext cx="3914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539354" y="1695076"/>
            <a:ext cx="3913809"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540544" y="5599670"/>
            <a:ext cx="3913809"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4688460" y="1667024"/>
            <a:ext cx="3914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3" name="Obrázek 12">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1" y="1692004"/>
            <a:ext cx="2483644"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40000"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1"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4"/>
            <a:ext cx="2483644"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2" y="1692004"/>
            <a:ext cx="2483644"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1" y="720000"/>
            <a:ext cx="8064900" cy="451576"/>
          </a:xfrm>
        </p:spPr>
        <p:txBody>
          <a:bodyPr/>
          <a:lstStyle/>
          <a:p>
            <a:r>
              <a:rPr lang="en-GB" noProof="0" dirty="0"/>
              <a:t>Click here to insert heading.</a:t>
            </a:r>
            <a:endParaRPr lang="cs-CZ" dirty="0"/>
          </a:p>
        </p:txBody>
      </p:sp>
      <p:pic>
        <p:nvPicPr>
          <p:cNvPr id="17" name="Obrázek 16">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4" name="Zástupný symbol pro obsah 2"/>
          <p:cNvSpPr>
            <a:spLocks noGrp="1"/>
          </p:cNvSpPr>
          <p:nvPr>
            <p:ph idx="1" hasCustomPrompt="1"/>
          </p:nvPr>
        </p:nvSpPr>
        <p:spPr>
          <a:xfrm>
            <a:off x="4704159" y="692150"/>
            <a:ext cx="3900741"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539354" y="692152"/>
            <a:ext cx="3913809"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540544" y="5599670"/>
            <a:ext cx="3913809" cy="216000"/>
          </a:xfrm>
        </p:spPr>
        <p:txBody>
          <a:bodyPr anchor="ctr"/>
          <a:lstStyle>
            <a:lvl1pPr>
              <a:lnSpc>
                <a:spcPts val="1100"/>
              </a:lnSpc>
              <a:defRPr sz="1000" b="0" i="0"/>
            </a:lvl1pPr>
          </a:lstStyle>
          <a:p>
            <a:pPr lvl="0"/>
            <a:r>
              <a:rPr lang="en-GB" noProof="0" dirty="0"/>
              <a:t>Click here to insert text.</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0" name="Zástupný symbol pro obsah 2"/>
          <p:cNvSpPr>
            <a:spLocks noGrp="1"/>
          </p:cNvSpPr>
          <p:nvPr>
            <p:ph idx="1" hasCustomPrompt="1"/>
          </p:nvPr>
        </p:nvSpPr>
        <p:spPr>
          <a:xfrm>
            <a:off x="540001" y="692150"/>
            <a:ext cx="80649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7" name="Obrázek 6">
            <a:extLst>
              <a:ext uri="{FF2B5EF4-FFF2-40B4-BE49-F238E27FC236}">
                <a16:creationId xmlns:a16="http://schemas.microsoft.com/office/drawing/2014/main" id="{83F24B06-B2DE-4D1F-B580-6248E87C0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endParaRPr lang="cs-CZ"/>
          </a:p>
        </p:txBody>
      </p:sp>
      <p:sp>
        <p:nvSpPr>
          <p:cNvPr id="64530" name="Rectangle 18"/>
          <p:cNvSpPr>
            <a:spLocks noGrp="1" noChangeArrowheads="1"/>
          </p:cNvSpPr>
          <p:nvPr>
            <p:ph type="sldNum" sz="quarter" idx="4"/>
          </p:nvPr>
        </p:nvSpPr>
        <p:spPr bwMode="auto">
          <a:xfrm>
            <a:off x="310501"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20264769-77EF-4CD0-90DE-F7D7F2D423C4}" type="slidenum">
              <a:rPr lang="cs-CZ" smtClean="0"/>
              <a:pPr/>
              <a:t>‹#›</a:t>
            </a:fld>
            <a:endParaRPr lang="cs-CZ"/>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1" y="720000"/>
            <a:ext cx="80649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image" Target="../media/image12.gif"/><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24.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vmlDrawing" Target="../drawings/vmlDrawing4.vml"/><Relationship Id="rId5" Type="http://schemas.openxmlformats.org/officeDocument/2006/relationships/image" Target="../media/image25.png"/><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vmlDrawing" Target="../drawings/vmlDrawing5.vml"/><Relationship Id="rId5" Type="http://schemas.openxmlformats.org/officeDocument/2006/relationships/image" Target="../media/image27.png"/><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lM_G8FuQ1LU&amp;t=227s"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vmlDrawing" Target="../drawings/vmlDrawing6.vml"/><Relationship Id="rId5" Type="http://schemas.openxmlformats.org/officeDocument/2006/relationships/image" Target="../media/image30.png"/><Relationship Id="rId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vmlDrawing" Target="../drawings/vmlDrawing7.vml"/><Relationship Id="rId5" Type="http://schemas.openxmlformats.org/officeDocument/2006/relationships/image" Target="../media/image33.png"/><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vmlDrawing" Target="../drawings/vmlDrawing8.vml"/><Relationship Id="rId5" Type="http://schemas.openxmlformats.org/officeDocument/2006/relationships/image" Target="../media/image35.png"/><Relationship Id="rId4"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vmlDrawing" Target="../drawings/vmlDrawing9.vml"/><Relationship Id="rId5" Type="http://schemas.openxmlformats.org/officeDocument/2006/relationships/image" Target="../media/image36.png"/><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vmlDrawing" Target="../drawings/vmlDrawing10.vml"/><Relationship Id="rId5" Type="http://schemas.openxmlformats.org/officeDocument/2006/relationships/image" Target="../media/image37.png"/><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T4qNgi4Vrvo"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6.xml"/><Relationship Id="rId1" Type="http://schemas.openxmlformats.org/officeDocument/2006/relationships/video" Target="file:///D:\OFFICIAL\Prezentace\KPR\rnr_defibrilace.wmv"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vmlDrawing" Target="../drawings/vmlDrawing11.vml"/><Relationship Id="rId5" Type="http://schemas.openxmlformats.org/officeDocument/2006/relationships/image" Target="../media/image43.png"/><Relationship Id="rId4" Type="http://schemas.openxmlformats.org/officeDocument/2006/relationships/oleObject" Target="../embeddings/oleObject11.bin"/></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xml"/><Relationship Id="rId1" Type="http://schemas.openxmlformats.org/officeDocument/2006/relationships/vmlDrawing" Target="../drawings/vmlDrawing12.vml"/><Relationship Id="rId5" Type="http://schemas.openxmlformats.org/officeDocument/2006/relationships/image" Target="../media/image30.png"/><Relationship Id="rId4" Type="http://schemas.openxmlformats.org/officeDocument/2006/relationships/oleObject" Target="../embeddings/oleObject12.bin"/></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9FQyHQh4mto" TargetMode="External"/><Relationship Id="rId2" Type="http://schemas.openxmlformats.org/officeDocument/2006/relationships/hyperlink" Target="http://www.komorazachranaru.cz/download/KPR_2010_ERC_Kompletny_preklad_121212.pdf"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276872"/>
            <a:ext cx="8521200" cy="1171580"/>
          </a:xfrm>
        </p:spPr>
        <p:txBody>
          <a:bodyPr/>
          <a:lstStyle/>
          <a:p>
            <a:r>
              <a:rPr lang="cs-CZ" dirty="0" smtClean="0"/>
              <a:t>Ventilační poruchy a monitoring pomocí </a:t>
            </a:r>
            <a:r>
              <a:rPr lang="cs-CZ" dirty="0" err="1" smtClean="0"/>
              <a:t>kapnometrie</a:t>
            </a:r>
            <a:endParaRPr lang="en-AU" dirty="0"/>
          </a:p>
        </p:txBody>
      </p:sp>
      <p:sp>
        <p:nvSpPr>
          <p:cNvPr id="4" name="Podnadpis 3"/>
          <p:cNvSpPr>
            <a:spLocks noGrp="1"/>
          </p:cNvSpPr>
          <p:nvPr>
            <p:ph type="subTitle" idx="1"/>
          </p:nvPr>
        </p:nvSpPr>
        <p:spPr/>
        <p:txBody>
          <a:bodyPr/>
          <a:lstStyle/>
          <a:p>
            <a:endParaRPr lang="en-A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title"/>
          </p:nvPr>
        </p:nvSpPr>
        <p:spPr/>
        <p:txBody>
          <a:bodyPr/>
          <a:lstStyle/>
          <a:p>
            <a:r>
              <a:rPr lang="cs-CZ" dirty="0" smtClean="0"/>
              <a:t>Převodní systém</a:t>
            </a:r>
            <a:endParaRPr lang="cs-CZ" dirty="0"/>
          </a:p>
        </p:txBody>
      </p:sp>
      <p:sp>
        <p:nvSpPr>
          <p:cNvPr id="5" name="Zástupný symbol pro obsah 4"/>
          <p:cNvSpPr>
            <a:spLocks noGrp="1"/>
          </p:cNvSpPr>
          <p:nvPr>
            <p:ph idx="1"/>
          </p:nvPr>
        </p:nvSpPr>
        <p:spPr>
          <a:xfrm>
            <a:off x="457200" y="1600200"/>
            <a:ext cx="3970784" cy="4525963"/>
          </a:xfrm>
        </p:spPr>
        <p:txBody>
          <a:bodyPr/>
          <a:lstStyle/>
          <a:p>
            <a:r>
              <a:rPr lang="cs-CZ" dirty="0" smtClean="0"/>
              <a:t>Vzruch z SA uzlu Depolarizace síní (vlna P).</a:t>
            </a:r>
          </a:p>
          <a:p>
            <a:endParaRPr lang="cs-CZ" dirty="0" smtClean="0"/>
          </a:p>
          <a:p>
            <a:r>
              <a:rPr lang="cs-CZ" dirty="0" smtClean="0"/>
              <a:t>Vzruch přes AV po Purkyňova vlákna -Depolarizace komor (QRS).</a:t>
            </a:r>
            <a:endParaRPr lang="cs-CZ"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0208" y="1556792"/>
            <a:ext cx="4594440" cy="4608512"/>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2462" y="142852"/>
            <a:ext cx="712653" cy="814461"/>
          </a:xfrm>
          <a:prstGeom prst="rect">
            <a:avLst/>
          </a:prstGeom>
        </p:spPr>
      </p:pic>
    </p:spTree>
    <p:extLst>
      <p:ext uri="{BB962C8B-B14F-4D97-AF65-F5344CB8AC3E}">
        <p14:creationId xmlns:p14="http://schemas.microsoft.com/office/powerpoint/2010/main" val="3253721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Elektrody</a:t>
            </a:r>
            <a:endParaRPr lang="cs-CZ" dirty="0"/>
          </a:p>
        </p:txBody>
      </p:sp>
      <p:sp>
        <p:nvSpPr>
          <p:cNvPr id="3" name="Zástupný symbol pro obsah 2"/>
          <p:cNvSpPr>
            <a:spLocks noGrp="1"/>
          </p:cNvSpPr>
          <p:nvPr>
            <p:ph idx="1"/>
          </p:nvPr>
        </p:nvSpPr>
        <p:spPr/>
        <p:txBody>
          <a:bodyPr>
            <a:normAutofit/>
          </a:bodyPr>
          <a:lstStyle/>
          <a:p>
            <a:r>
              <a:rPr lang="cs-CZ" dirty="0" smtClean="0"/>
              <a:t>Bipolární (I, II, III) – rozdíly EP mezi dvěma elektrodami (např.: II – mezi pravým předloktím a levým bércem).</a:t>
            </a:r>
          </a:p>
          <a:p>
            <a:endParaRPr lang="cs-CZ" dirty="0" smtClean="0"/>
          </a:p>
          <a:p>
            <a:r>
              <a:rPr lang="cs-CZ" dirty="0" smtClean="0"/>
              <a:t>Unipolární a </a:t>
            </a:r>
            <a:r>
              <a:rPr lang="cs-CZ" dirty="0" err="1" smtClean="0"/>
              <a:t>augmentované</a:t>
            </a:r>
            <a:r>
              <a:rPr lang="cs-CZ" dirty="0" smtClean="0"/>
              <a:t> (</a:t>
            </a:r>
            <a:r>
              <a:rPr lang="cs-CZ" dirty="0" err="1" smtClean="0"/>
              <a:t>aVR</a:t>
            </a:r>
            <a:r>
              <a:rPr lang="cs-CZ" dirty="0" smtClean="0"/>
              <a:t>, </a:t>
            </a:r>
            <a:r>
              <a:rPr lang="cs-CZ" dirty="0" err="1" smtClean="0"/>
              <a:t>aVL</a:t>
            </a:r>
            <a:r>
              <a:rPr lang="cs-CZ" dirty="0" smtClean="0"/>
              <a:t>, </a:t>
            </a:r>
            <a:r>
              <a:rPr lang="cs-CZ" dirty="0" err="1" smtClean="0"/>
              <a:t>aVF</a:t>
            </a:r>
            <a:r>
              <a:rPr lang="cs-CZ" dirty="0" smtClean="0"/>
              <a:t>, V1-6)</a:t>
            </a:r>
          </a:p>
          <a:p>
            <a:endParaRPr lang="cs-CZ" dirty="0" smtClean="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586" y="357166"/>
            <a:ext cx="712653" cy="81446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Elektrody</a:t>
            </a:r>
            <a:endParaRPr lang="cs-CZ" dirty="0"/>
          </a:p>
        </p:txBody>
      </p:sp>
      <p:sp>
        <p:nvSpPr>
          <p:cNvPr id="3" name="Zástupný symbol pro obsah 2"/>
          <p:cNvSpPr>
            <a:spLocks noGrp="1"/>
          </p:cNvSpPr>
          <p:nvPr>
            <p:ph idx="1"/>
          </p:nvPr>
        </p:nvSpPr>
        <p:spPr/>
        <p:txBody>
          <a:bodyPr/>
          <a:lstStyle/>
          <a:p>
            <a:r>
              <a:rPr lang="cs-CZ" dirty="0" smtClean="0"/>
              <a:t>Je při kontinuální </a:t>
            </a:r>
            <a:r>
              <a:rPr lang="cs-CZ" dirty="0" err="1" smtClean="0"/>
              <a:t>monitoraci</a:t>
            </a:r>
            <a:r>
              <a:rPr lang="cs-CZ" dirty="0" smtClean="0"/>
              <a:t> EKG lepší nalepit elektrody na místa nad kostmi než na svalovinu?</a:t>
            </a:r>
            <a:endParaRPr lang="cs-CZ" dirty="0"/>
          </a:p>
        </p:txBody>
      </p:sp>
      <p:pic>
        <p:nvPicPr>
          <p:cNvPr id="4" name="Obrázek 3" descr="3032F02.gif"/>
          <p:cNvPicPr>
            <a:picLocks noChangeAspect="1"/>
          </p:cNvPicPr>
          <p:nvPr/>
        </p:nvPicPr>
        <p:blipFill>
          <a:blip r:embed="rId2" cstate="print"/>
          <a:stretch>
            <a:fillRect/>
          </a:stretch>
        </p:blipFill>
        <p:spPr>
          <a:xfrm>
            <a:off x="3851920" y="2708920"/>
            <a:ext cx="4032448" cy="386852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0" y="1000108"/>
            <a:ext cx="8229600" cy="1143000"/>
          </a:xfrm>
        </p:spPr>
        <p:txBody>
          <a:bodyPr/>
          <a:lstStyle/>
          <a:p>
            <a:r>
              <a:rPr lang="cs-CZ" dirty="0" smtClean="0"/>
              <a:t>Umístění hrudních svodů</a:t>
            </a:r>
            <a:endParaRPr lang="cs-CZ" dirty="0"/>
          </a:p>
        </p:txBody>
      </p:sp>
      <p:graphicFrame>
        <p:nvGraphicFramePr>
          <p:cNvPr id="1026" name="Object 4"/>
          <p:cNvGraphicFramePr>
            <a:graphicFrameLocks noGrp="1" noChangeAspect="1"/>
          </p:cNvGraphicFramePr>
          <p:nvPr>
            <p:ph idx="1"/>
          </p:nvPr>
        </p:nvGraphicFramePr>
        <p:xfrm>
          <a:off x="2627784" y="2492896"/>
          <a:ext cx="4615459" cy="3637879"/>
        </p:xfrm>
        <a:graphic>
          <a:graphicData uri="http://schemas.openxmlformats.org/presentationml/2006/ole">
            <mc:AlternateContent xmlns:mc="http://schemas.openxmlformats.org/markup-compatibility/2006">
              <mc:Choice xmlns:v="urn:schemas-microsoft-com:vml" Requires="v">
                <p:oleObj spid="_x0000_s1027" name="Fotografie" r:id="rId3" imgW="2742857" imgH="2161905" progId="">
                  <p:embed/>
                </p:oleObj>
              </mc:Choice>
              <mc:Fallback>
                <p:oleObj name="Fotografie" r:id="rId3" imgW="2742857" imgH="2161905"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492896"/>
                        <a:ext cx="4615459" cy="36378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2462" y="142852"/>
            <a:ext cx="712653" cy="81446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Časové intervaly</a:t>
            </a:r>
            <a:endParaRPr lang="cs-CZ" dirty="0"/>
          </a:p>
        </p:txBody>
      </p:sp>
      <p:graphicFrame>
        <p:nvGraphicFramePr>
          <p:cNvPr id="2050" name="Object 3"/>
          <p:cNvGraphicFramePr>
            <a:graphicFrameLocks noGrp="1" noChangeAspect="1"/>
          </p:cNvGraphicFramePr>
          <p:nvPr>
            <p:ph idx="1"/>
          </p:nvPr>
        </p:nvGraphicFramePr>
        <p:xfrm>
          <a:off x="1357290" y="1483169"/>
          <a:ext cx="6500858" cy="4874789"/>
        </p:xfrm>
        <a:graphic>
          <a:graphicData uri="http://schemas.openxmlformats.org/presentationml/2006/ole">
            <mc:AlternateContent xmlns:mc="http://schemas.openxmlformats.org/markup-compatibility/2006">
              <mc:Choice xmlns:v="urn:schemas-microsoft-com:vml" Requires="v">
                <p:oleObj spid="_x0000_s2051" name="Fotografie" r:id="rId3" imgW="7621064" imgH="5714286" progId="">
                  <p:embed/>
                </p:oleObj>
              </mc:Choice>
              <mc:Fallback>
                <p:oleObj name="Fotografie" r:id="rId3" imgW="7621064" imgH="5714286"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290" y="1483169"/>
                        <a:ext cx="6500858" cy="48747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642942"/>
          </a:xfrm>
        </p:spPr>
        <p:txBody>
          <a:bodyPr>
            <a:normAutofit fontScale="90000"/>
          </a:bodyPr>
          <a:lstStyle/>
          <a:p>
            <a:r>
              <a:rPr lang="cs-CZ" dirty="0" smtClean="0"/>
              <a:t>Vlna P</a:t>
            </a:r>
            <a:br>
              <a:rPr lang="cs-CZ" dirty="0" smtClean="0"/>
            </a:br>
            <a:endParaRPr lang="cs-CZ" dirty="0"/>
          </a:p>
        </p:txBody>
      </p:sp>
      <p:sp>
        <p:nvSpPr>
          <p:cNvPr id="3" name="Zástupný symbol pro obsah 2"/>
          <p:cNvSpPr>
            <a:spLocks noGrp="1"/>
          </p:cNvSpPr>
          <p:nvPr>
            <p:ph idx="1"/>
          </p:nvPr>
        </p:nvSpPr>
        <p:spPr/>
        <p:txBody>
          <a:bodyPr>
            <a:normAutofit lnSpcReduction="10000"/>
          </a:bodyPr>
          <a:lstStyle/>
          <a:p>
            <a:r>
              <a:rPr lang="cs-CZ" dirty="0" smtClean="0"/>
              <a:t>Fyziologicky předchází každý QRS komplex a odpovídá depolarizaci síní. &lt;120 </a:t>
            </a:r>
            <a:r>
              <a:rPr lang="cs-CZ" dirty="0" err="1" smtClean="0"/>
              <a:t>ms</a:t>
            </a:r>
            <a:r>
              <a:rPr lang="cs-CZ" dirty="0" smtClean="0"/>
              <a:t> /0,12s/ ?kolik čtverečků?:)</a:t>
            </a:r>
          </a:p>
          <a:p>
            <a:endParaRPr lang="cs-CZ" dirty="0" smtClean="0"/>
          </a:p>
          <a:p>
            <a:r>
              <a:rPr lang="cs-CZ" dirty="0" smtClean="0"/>
              <a:t>Ve svodu I. a II. za fyziologických podmínek pozitivní.</a:t>
            </a:r>
          </a:p>
          <a:p>
            <a:endParaRPr lang="cs-CZ" dirty="0" smtClean="0"/>
          </a:p>
          <a:p>
            <a:r>
              <a:rPr lang="cs-CZ" dirty="0" smtClean="0"/>
              <a:t>Při zvětšené amplitudě se může jednat o hypertrofii, při prodlouženém trvání o stenózu mitrální chlopně. </a:t>
            </a:r>
            <a:endParaRPr lang="cs-CZ" dirty="0"/>
          </a:p>
        </p:txBody>
      </p:sp>
      <p:pic>
        <p:nvPicPr>
          <p:cNvPr id="4" name="Obrázek 3" descr="Ekg-schema.png"/>
          <p:cNvPicPr>
            <a:picLocks noChangeAspect="1"/>
          </p:cNvPicPr>
          <p:nvPr/>
        </p:nvPicPr>
        <p:blipFill>
          <a:blip r:embed="rId3" cstate="print"/>
          <a:stretch>
            <a:fillRect/>
          </a:stretch>
        </p:blipFill>
        <p:spPr>
          <a:xfrm>
            <a:off x="7215206" y="142852"/>
            <a:ext cx="1214446" cy="128976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Vlna P</a:t>
            </a:r>
            <a:endParaRPr lang="cs-CZ" dirty="0"/>
          </a:p>
        </p:txBody>
      </p:sp>
      <p:pic>
        <p:nvPicPr>
          <p:cNvPr id="4" name="Zástupný symbol pro obsah 3" descr="Patologie_P_vlny.png"/>
          <p:cNvPicPr>
            <a:picLocks noGrp="1" noChangeAspect="1"/>
          </p:cNvPicPr>
          <p:nvPr>
            <p:ph idx="1"/>
          </p:nvPr>
        </p:nvPicPr>
        <p:blipFill>
          <a:blip r:embed="rId2" cstate="print"/>
          <a:stretch>
            <a:fillRect/>
          </a:stretch>
        </p:blipFill>
        <p:spPr>
          <a:xfrm>
            <a:off x="5715008" y="1785926"/>
            <a:ext cx="2667372" cy="3419953"/>
          </a:xfrm>
        </p:spPr>
      </p:pic>
      <p:pic>
        <p:nvPicPr>
          <p:cNvPr id="5" name="Obrázek 4" descr="Ekg-schema.png"/>
          <p:cNvPicPr>
            <a:picLocks noChangeAspect="1"/>
          </p:cNvPicPr>
          <p:nvPr/>
        </p:nvPicPr>
        <p:blipFill>
          <a:blip r:embed="rId3" cstate="print"/>
          <a:stretch>
            <a:fillRect/>
          </a:stretch>
        </p:blipFill>
        <p:spPr>
          <a:xfrm>
            <a:off x="928662" y="1500174"/>
            <a:ext cx="3686175" cy="391477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Komplex QRS</a:t>
            </a:r>
            <a:endParaRPr lang="cs-CZ" dirty="0"/>
          </a:p>
        </p:txBody>
      </p:sp>
      <p:sp>
        <p:nvSpPr>
          <p:cNvPr id="3" name="Zástupný symbol pro obsah 2"/>
          <p:cNvSpPr>
            <a:spLocks noGrp="1"/>
          </p:cNvSpPr>
          <p:nvPr>
            <p:ph idx="1"/>
          </p:nvPr>
        </p:nvSpPr>
        <p:spPr>
          <a:xfrm>
            <a:off x="500034" y="1785926"/>
            <a:ext cx="8229600" cy="4525963"/>
          </a:xfrm>
        </p:spPr>
        <p:txBody>
          <a:bodyPr>
            <a:normAutofit/>
          </a:bodyPr>
          <a:lstStyle/>
          <a:p>
            <a:r>
              <a:rPr lang="cs-CZ" dirty="0" smtClean="0"/>
              <a:t>Je vyvolán postupnou depolarizací obou komor. Celý komplex za fyziologických podmínek netrvá déle než 0,1s. </a:t>
            </a:r>
          </a:p>
          <a:p>
            <a:endParaRPr lang="cs-CZ" dirty="0" smtClean="0"/>
          </a:p>
          <a:p>
            <a:r>
              <a:rPr lang="cs-CZ" dirty="0" smtClean="0"/>
              <a:t>Rozšíření pozorujeme při blokádách Tawarových ramének, hypertrofii komor a při IM.</a:t>
            </a:r>
          </a:p>
          <a:p>
            <a:endParaRPr lang="cs-CZ" dirty="0" smtClean="0"/>
          </a:p>
          <a:p>
            <a:r>
              <a:rPr lang="cs-CZ" dirty="0" smtClean="0"/>
              <a:t>Zúžení můžeme pozorovat nejčastěji při tachy-arytmiích.</a:t>
            </a:r>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4918" y="142853"/>
            <a:ext cx="1500197" cy="171451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Interval S-T</a:t>
            </a:r>
            <a:endParaRPr lang="cs-CZ" dirty="0"/>
          </a:p>
        </p:txBody>
      </p:sp>
      <p:sp>
        <p:nvSpPr>
          <p:cNvPr id="3" name="Zástupný symbol pro obsah 2"/>
          <p:cNvSpPr>
            <a:spLocks noGrp="1"/>
          </p:cNvSpPr>
          <p:nvPr>
            <p:ph idx="1"/>
          </p:nvPr>
        </p:nvSpPr>
        <p:spPr>
          <a:xfrm>
            <a:off x="428596" y="1714488"/>
            <a:ext cx="8229600" cy="4829196"/>
          </a:xfrm>
        </p:spPr>
        <p:txBody>
          <a:bodyPr>
            <a:normAutofit fontScale="92500" lnSpcReduction="20000"/>
          </a:bodyPr>
          <a:lstStyle/>
          <a:p>
            <a:r>
              <a:rPr lang="cs-CZ" dirty="0" smtClean="0"/>
              <a:t>Za normálních okolností je shodný s izoelektrickou rovinou. Představuje konec depolarizace a nástup repolarizace komor.</a:t>
            </a:r>
          </a:p>
          <a:p>
            <a:endParaRPr lang="cs-CZ" dirty="0" smtClean="0"/>
          </a:p>
          <a:p>
            <a:r>
              <a:rPr lang="cs-CZ" dirty="0" smtClean="0"/>
              <a:t>Odchylky od normy jsou známkou poruch depolarizace myokardu. Ta vzniká nejčastěji při </a:t>
            </a:r>
            <a:r>
              <a:rPr lang="cs-CZ" b="1" dirty="0" smtClean="0"/>
              <a:t>hypoxii myokardu</a:t>
            </a:r>
            <a:r>
              <a:rPr lang="cs-CZ" dirty="0" smtClean="0"/>
              <a:t>, kdy </a:t>
            </a:r>
            <a:r>
              <a:rPr lang="cs-CZ" dirty="0" err="1" smtClean="0"/>
              <a:t>myocyty</a:t>
            </a:r>
            <a:r>
              <a:rPr lang="cs-CZ" dirty="0" smtClean="0"/>
              <a:t> nemají dostatek energie na vyrovnávání rychlých změn membránových potenciálů. </a:t>
            </a:r>
          </a:p>
          <a:p>
            <a:endParaRPr lang="cs-CZ" dirty="0" smtClean="0"/>
          </a:p>
          <a:p>
            <a:r>
              <a:rPr lang="cs-CZ" dirty="0" smtClean="0"/>
              <a:t>Z diagnostického hlediska lze v ST úseku snadno rozeznat </a:t>
            </a:r>
            <a:r>
              <a:rPr lang="cs-CZ" b="1" dirty="0" err="1" smtClean="0"/>
              <a:t>transmurální</a:t>
            </a:r>
            <a:r>
              <a:rPr lang="cs-CZ" b="1" dirty="0" smtClean="0"/>
              <a:t> infarkt myokardu</a:t>
            </a:r>
            <a:r>
              <a:rPr lang="cs-CZ" dirty="0" smtClean="0"/>
              <a:t>, který se vyznačuje přítomností tzv. </a:t>
            </a:r>
            <a:r>
              <a:rPr lang="cs-CZ" i="1" dirty="0" err="1" smtClean="0"/>
              <a:t>Pardeho</a:t>
            </a:r>
            <a:r>
              <a:rPr lang="cs-CZ" i="1" dirty="0" smtClean="0"/>
              <a:t> vlny</a:t>
            </a:r>
            <a:r>
              <a:rPr lang="cs-CZ" dirty="0" smtClean="0"/>
              <a:t>, kdy QRS přechází bez poklesu do T vlny. Celkově je popisován jako </a:t>
            </a:r>
            <a:r>
              <a:rPr lang="cs-CZ" b="1" dirty="0" smtClean="0"/>
              <a:t>STEMI</a:t>
            </a:r>
            <a:r>
              <a:rPr lang="cs-CZ" dirty="0" smtClean="0"/>
              <a:t> (ST </a:t>
            </a:r>
            <a:r>
              <a:rPr lang="cs-CZ" dirty="0" err="1" smtClean="0"/>
              <a:t>elevation</a:t>
            </a:r>
            <a:r>
              <a:rPr lang="cs-CZ" dirty="0" smtClean="0"/>
              <a:t> </a:t>
            </a:r>
            <a:r>
              <a:rPr lang="cs-CZ" dirty="0" err="1" smtClean="0"/>
              <a:t>myocardial</a:t>
            </a:r>
            <a:r>
              <a:rPr lang="cs-CZ" dirty="0" smtClean="0"/>
              <a:t> </a:t>
            </a:r>
            <a:r>
              <a:rPr lang="cs-CZ" dirty="0" err="1" smtClean="0"/>
              <a:t>infarction</a:t>
            </a:r>
            <a:r>
              <a:rPr lang="cs-CZ" dirty="0" smtClean="0"/>
              <a:t>). </a:t>
            </a:r>
          </a:p>
          <a:p>
            <a:endParaRPr lang="cs-CZ" dirty="0" smtClean="0"/>
          </a:p>
        </p:txBody>
      </p:sp>
      <p:pic>
        <p:nvPicPr>
          <p:cNvPr id="4" name="Obrázek 3" descr="Ekg-schema.png"/>
          <p:cNvPicPr>
            <a:picLocks noChangeAspect="1"/>
          </p:cNvPicPr>
          <p:nvPr/>
        </p:nvPicPr>
        <p:blipFill>
          <a:blip r:embed="rId3" cstate="print"/>
          <a:stretch>
            <a:fillRect/>
          </a:stretch>
        </p:blipFill>
        <p:spPr>
          <a:xfrm>
            <a:off x="7215206" y="0"/>
            <a:ext cx="1571636" cy="166910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číst EKG</a:t>
            </a:r>
            <a:endParaRPr lang="cs-CZ" dirty="0"/>
          </a:p>
        </p:txBody>
      </p:sp>
      <p:sp>
        <p:nvSpPr>
          <p:cNvPr id="3" name="Zástupný symbol pro obsah 2"/>
          <p:cNvSpPr>
            <a:spLocks noGrp="1"/>
          </p:cNvSpPr>
          <p:nvPr>
            <p:ph idx="4294967295"/>
          </p:nvPr>
        </p:nvSpPr>
        <p:spPr>
          <a:xfrm>
            <a:off x="539552" y="1484784"/>
            <a:ext cx="8229600" cy="4525963"/>
          </a:xfrm>
        </p:spPr>
        <p:txBody>
          <a:bodyPr>
            <a:normAutofit/>
          </a:bodyPr>
          <a:lstStyle/>
          <a:p>
            <a:r>
              <a:rPr lang="cs-CZ" dirty="0" smtClean="0"/>
              <a:t>1 – Je přítomna elektrická aktivita?</a:t>
            </a:r>
          </a:p>
          <a:p>
            <a:r>
              <a:rPr lang="cs-CZ" dirty="0" smtClean="0"/>
              <a:t>2 – Jaká je frekvence komor (QRS) ?</a:t>
            </a:r>
          </a:p>
          <a:p>
            <a:r>
              <a:rPr lang="cs-CZ" dirty="0" smtClean="0"/>
              <a:t>3 – Je QRS komplex úzký nebo prodloužený?</a:t>
            </a:r>
          </a:p>
          <a:p>
            <a:r>
              <a:rPr lang="cs-CZ" dirty="0" smtClean="0"/>
              <a:t>4 – Je rytmus komor pravidelný?</a:t>
            </a:r>
          </a:p>
          <a:p>
            <a:r>
              <a:rPr lang="cs-CZ" dirty="0" smtClean="0"/>
              <a:t>5 -  Je přítomna aktivita síní?</a:t>
            </a:r>
          </a:p>
          <a:p>
            <a:r>
              <a:rPr lang="cs-CZ" dirty="0" smtClean="0"/>
              <a:t>6 – Je zde vztah mezi aktivitou síní a komor? /pokud ano, jaká? (P-Q interval, pravidelnost, navazuje QRS pravidelně…)</a:t>
            </a:r>
          </a:p>
        </p:txBody>
      </p:sp>
    </p:spTree>
    <p:extLst>
      <p:ext uri="{BB962C8B-B14F-4D97-AF65-F5344CB8AC3E}">
        <p14:creationId xmlns:p14="http://schemas.microsoft.com/office/powerpoint/2010/main" val="3643552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Kapnometrie</a:t>
            </a:r>
            <a:endParaRPr lang="en-US" dirty="0"/>
          </a:p>
        </p:txBody>
      </p:sp>
      <p:sp>
        <p:nvSpPr>
          <p:cNvPr id="3" name="Zástupný symbol pro obsah 2"/>
          <p:cNvSpPr>
            <a:spLocks noGrp="1"/>
          </p:cNvSpPr>
          <p:nvPr>
            <p:ph idx="1"/>
          </p:nvPr>
        </p:nvSpPr>
        <p:spPr/>
        <p:txBody>
          <a:bodyPr/>
          <a:lstStyle/>
          <a:p>
            <a:pPr>
              <a:buFont typeface="Arial" pitchFamily="34" charset="0"/>
              <a:buChar char="•"/>
            </a:pPr>
            <a:r>
              <a:rPr lang="cs-CZ" sz="2400" dirty="0" smtClean="0"/>
              <a:t> Měření koncentrace oxidu uhličitého na konci vydechované směsi během jednoho dechového cyklu.</a:t>
            </a:r>
          </a:p>
          <a:p>
            <a:pPr>
              <a:buFont typeface="Arial" pitchFamily="34" charset="0"/>
              <a:buChar char="•"/>
            </a:pPr>
            <a:endParaRPr lang="cs-CZ" sz="2400" dirty="0"/>
          </a:p>
          <a:p>
            <a:pPr>
              <a:buFont typeface="Arial" pitchFamily="34" charset="0"/>
              <a:buChar char="•"/>
            </a:pPr>
            <a:r>
              <a:rPr lang="cs-CZ" sz="2400" dirty="0" smtClean="0"/>
              <a:t> </a:t>
            </a:r>
            <a:r>
              <a:rPr lang="cs-CZ" sz="2400" dirty="0" err="1" smtClean="0"/>
              <a:t>Kapnografie</a:t>
            </a:r>
            <a:r>
              <a:rPr lang="cs-CZ" sz="2400" dirty="0" smtClean="0"/>
              <a:t> graficky znázorňuje křivku eliminace CO</a:t>
            </a:r>
            <a:r>
              <a:rPr lang="cs-CZ" sz="2400" baseline="-25000" dirty="0" smtClean="0"/>
              <a:t>2</a:t>
            </a:r>
            <a:r>
              <a:rPr lang="cs-CZ" sz="2400" dirty="0" smtClean="0"/>
              <a:t>.</a:t>
            </a:r>
          </a:p>
          <a:p>
            <a:pPr>
              <a:buFont typeface="Arial" pitchFamily="34" charset="0"/>
              <a:buChar char="•"/>
            </a:pPr>
            <a:endParaRPr lang="cs-CZ" sz="2400" dirty="0"/>
          </a:p>
          <a:p>
            <a:pPr>
              <a:buFont typeface="Arial" pitchFamily="34" charset="0"/>
              <a:buChar char="•"/>
            </a:pPr>
            <a:r>
              <a:rPr lang="cs-CZ" sz="2400" dirty="0" smtClean="0"/>
              <a:t> Během KPR jako jeden z prvních indikátorů ROSC + další diagnostické bonusy.</a:t>
            </a:r>
          </a:p>
          <a:p>
            <a:pPr>
              <a:buFont typeface="Arial" pitchFamily="34" charset="0"/>
              <a:buChar char="•"/>
            </a:pPr>
            <a:endParaRPr lang="cs-CZ" sz="2400" dirty="0"/>
          </a:p>
          <a:p>
            <a:pPr>
              <a:buFont typeface="Arial" pitchFamily="34" charset="0"/>
              <a:buChar char="•"/>
            </a:pPr>
            <a:endParaRPr lang="en-US" sz="2400" dirty="0"/>
          </a:p>
        </p:txBody>
      </p:sp>
    </p:spTree>
    <p:extLst>
      <p:ext uri="{BB962C8B-B14F-4D97-AF65-F5344CB8AC3E}">
        <p14:creationId xmlns:p14="http://schemas.microsoft.com/office/powerpoint/2010/main" val="3610495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normAutofit/>
          </a:bodyPr>
          <a:lstStyle/>
          <a:p>
            <a:r>
              <a:rPr lang="cs-CZ" dirty="0" err="1" smtClean="0"/>
              <a:t>Antero</a:t>
            </a:r>
            <a:r>
              <a:rPr lang="cs-CZ" dirty="0" smtClean="0"/>
              <a:t>-laterální STEMI (</a:t>
            </a:r>
            <a:r>
              <a:rPr lang="cs-CZ" dirty="0" err="1" smtClean="0"/>
              <a:t>Pardeho</a:t>
            </a:r>
            <a:r>
              <a:rPr lang="cs-CZ" dirty="0" smtClean="0"/>
              <a:t> vlna)</a:t>
            </a:r>
            <a:endParaRPr lang="cs-CZ" dirty="0"/>
          </a:p>
        </p:txBody>
      </p:sp>
      <p:pic>
        <p:nvPicPr>
          <p:cNvPr id="4" name="Zástupný symbol pro obsah 3" descr="anterolat_stemi.jpeg"/>
          <p:cNvPicPr>
            <a:picLocks noGrp="1" noChangeAspect="1"/>
          </p:cNvPicPr>
          <p:nvPr>
            <p:ph idx="1"/>
          </p:nvPr>
        </p:nvPicPr>
        <p:blipFill>
          <a:blip r:embed="rId3" cstate="print"/>
          <a:stretch>
            <a:fillRect/>
          </a:stretch>
        </p:blipFill>
        <p:spPr>
          <a:xfrm>
            <a:off x="467544" y="1484784"/>
            <a:ext cx="7793525" cy="4317770"/>
          </a:xfrm>
        </p:spPr>
      </p:pic>
      <p:sp>
        <p:nvSpPr>
          <p:cNvPr id="5" name="Obdélník 4"/>
          <p:cNvSpPr/>
          <p:nvPr/>
        </p:nvSpPr>
        <p:spPr>
          <a:xfrm>
            <a:off x="323528" y="5949280"/>
            <a:ext cx="8136904" cy="369332"/>
          </a:xfrm>
          <a:prstGeom prst="rect">
            <a:avLst/>
          </a:prstGeom>
        </p:spPr>
        <p:txBody>
          <a:bodyPr wrap="square">
            <a:spAutoFit/>
          </a:bodyPr>
          <a:lstStyle/>
          <a:p>
            <a:r>
              <a:rPr lang="cs-CZ" dirty="0" smtClean="0"/>
              <a:t>Jaký lék je kontraindikován při diagnostikované STEMI?</a:t>
            </a:r>
            <a:endParaRPr lang="cs-CZ"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 Je přítomna el. Aktivita?</a:t>
            </a:r>
            <a:endParaRPr lang="cs-CZ" dirty="0"/>
          </a:p>
        </p:txBody>
      </p:sp>
      <p:sp>
        <p:nvSpPr>
          <p:cNvPr id="3" name="Zástupný symbol pro obsah 2"/>
          <p:cNvSpPr>
            <a:spLocks noGrp="1"/>
          </p:cNvSpPr>
          <p:nvPr>
            <p:ph idx="1"/>
          </p:nvPr>
        </p:nvSpPr>
        <p:spPr>
          <a:xfrm>
            <a:off x="323528" y="1628800"/>
            <a:ext cx="8280472" cy="4896544"/>
          </a:xfrm>
        </p:spPr>
        <p:txBody>
          <a:bodyPr>
            <a:normAutofit lnSpcReduction="10000"/>
          </a:bodyPr>
          <a:lstStyle/>
          <a:p>
            <a:r>
              <a:rPr lang="cs-CZ" dirty="0" smtClean="0"/>
              <a:t>ANO</a:t>
            </a:r>
          </a:p>
          <a:p>
            <a:endParaRPr lang="cs-CZ" dirty="0" smtClean="0"/>
          </a:p>
          <a:p>
            <a:endParaRPr lang="cs-CZ" dirty="0" smtClean="0"/>
          </a:p>
          <a:p>
            <a:r>
              <a:rPr lang="cs-CZ" dirty="0" smtClean="0"/>
              <a:t>NE</a:t>
            </a:r>
          </a:p>
          <a:p>
            <a:endParaRPr lang="cs-CZ" dirty="0" smtClean="0"/>
          </a:p>
          <a:p>
            <a:endParaRPr lang="cs-CZ" dirty="0" smtClean="0"/>
          </a:p>
          <a:p>
            <a:r>
              <a:rPr lang="cs-CZ" dirty="0" smtClean="0"/>
              <a:t>Okamžitě vyloučíme poruchu monitoru a včas reagujeme na případnou asystolii, zároveň kontrolujeme přítomnost pulzu. Vždy zvažujeme PEA.</a:t>
            </a:r>
          </a:p>
          <a:p>
            <a:endParaRPr lang="cs-CZ" dirty="0" smtClean="0"/>
          </a:p>
          <a:p>
            <a:r>
              <a:rPr lang="cs-CZ" dirty="0" smtClean="0"/>
              <a:t>Co s jemnovlnnou komorovou fibrilací?</a:t>
            </a:r>
          </a:p>
        </p:txBody>
      </p:sp>
      <p:pic>
        <p:nvPicPr>
          <p:cNvPr id="4" name="Obrázek 3" descr="v121.gif"/>
          <p:cNvPicPr>
            <a:picLocks noChangeAspect="1"/>
          </p:cNvPicPr>
          <p:nvPr/>
        </p:nvPicPr>
        <p:blipFill>
          <a:blip r:embed="rId2" cstate="print"/>
          <a:stretch>
            <a:fillRect/>
          </a:stretch>
        </p:blipFill>
        <p:spPr>
          <a:xfrm>
            <a:off x="3033794" y="2708920"/>
            <a:ext cx="3781568" cy="1224136"/>
          </a:xfrm>
          <a:prstGeom prst="rect">
            <a:avLst/>
          </a:prstGeom>
        </p:spPr>
      </p:pic>
      <p:pic>
        <p:nvPicPr>
          <p:cNvPr id="6" name="Obrázek 5" descr="v120.gif"/>
          <p:cNvPicPr>
            <a:picLocks noChangeAspect="1"/>
          </p:cNvPicPr>
          <p:nvPr/>
        </p:nvPicPr>
        <p:blipFill>
          <a:blip r:embed="rId3" cstate="print"/>
          <a:stretch>
            <a:fillRect/>
          </a:stretch>
        </p:blipFill>
        <p:spPr>
          <a:xfrm>
            <a:off x="3059832" y="1340768"/>
            <a:ext cx="3826396" cy="131092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2. Jaká je frekvence QRS</a:t>
            </a:r>
            <a:endParaRPr lang="cs-CZ" dirty="0"/>
          </a:p>
        </p:txBody>
      </p:sp>
      <p:sp>
        <p:nvSpPr>
          <p:cNvPr id="3" name="Zástupný symbol pro obsah 2"/>
          <p:cNvSpPr>
            <a:spLocks noGrp="1"/>
          </p:cNvSpPr>
          <p:nvPr>
            <p:ph idx="1"/>
          </p:nvPr>
        </p:nvSpPr>
        <p:spPr>
          <a:xfrm>
            <a:off x="539100" y="1872000"/>
            <a:ext cx="8064900" cy="4149288"/>
          </a:xfrm>
        </p:spPr>
        <p:txBody>
          <a:bodyPr/>
          <a:lstStyle/>
          <a:p>
            <a:r>
              <a:rPr lang="cs-CZ" dirty="0" smtClean="0"/>
              <a:t>300 : počet malých čtverečků mezi R-R</a:t>
            </a:r>
          </a:p>
          <a:p>
            <a:endParaRPr lang="cs-CZ" dirty="0" smtClean="0"/>
          </a:p>
          <a:p>
            <a:endParaRPr lang="cs-CZ" dirty="0" smtClean="0"/>
          </a:p>
          <a:p>
            <a:r>
              <a:rPr lang="cs-CZ" dirty="0" smtClean="0"/>
              <a:t>30 velkých čtverečků odpovídá 6 sekundám. -&gt; Počet QRS komplexů x 10 (takto lze spočítat i síňovou aktivitu)</a:t>
            </a:r>
          </a:p>
          <a:p>
            <a:endParaRPr lang="cs-CZ" dirty="0" smtClean="0"/>
          </a:p>
          <a:p>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4" name="Zástupný symbol pro obsah 3"/>
          <p:cNvPicPr>
            <a:picLocks noGrp="1" noChangeAspect="1"/>
          </p:cNvPicPr>
          <p:nvPr>
            <p:ph idx="1"/>
          </p:nvPr>
        </p:nvPicPr>
        <p:blipFill>
          <a:blip r:embed="rId3" cstate="print"/>
          <a:stretch>
            <a:fillRect/>
          </a:stretch>
        </p:blipFill>
        <p:spPr>
          <a:xfrm>
            <a:off x="179512" y="1844824"/>
            <a:ext cx="3048726" cy="3528392"/>
          </a:xfrm>
          <a:prstGeom prst="rect">
            <a:avLst/>
          </a:prstGeom>
        </p:spPr>
      </p:pic>
      <p:pic>
        <p:nvPicPr>
          <p:cNvPr id="6" name="Obrázek 5"/>
          <p:cNvPicPr>
            <a:picLocks noChangeAspect="1"/>
          </p:cNvPicPr>
          <p:nvPr/>
        </p:nvPicPr>
        <p:blipFill>
          <a:blip r:embed="rId4" cstate="print"/>
          <a:stretch>
            <a:fillRect/>
          </a:stretch>
        </p:blipFill>
        <p:spPr>
          <a:xfrm>
            <a:off x="3563888" y="476672"/>
            <a:ext cx="5250740" cy="5544616"/>
          </a:xfrm>
          <a:prstGeom prst="rect">
            <a:avLst/>
          </a:prstGeom>
        </p:spPr>
      </p:pic>
    </p:spTree>
    <p:extLst>
      <p:ext uri="{BB962C8B-B14F-4D97-AF65-F5344CB8AC3E}">
        <p14:creationId xmlns:p14="http://schemas.microsoft.com/office/powerpoint/2010/main" val="617826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 Jaká je šíře QRS</a:t>
            </a:r>
            <a:endParaRPr lang="cs-CZ" dirty="0"/>
          </a:p>
        </p:txBody>
      </p:sp>
      <p:sp>
        <p:nvSpPr>
          <p:cNvPr id="3" name="Zástupný symbol pro obsah 2"/>
          <p:cNvSpPr>
            <a:spLocks noGrp="1"/>
          </p:cNvSpPr>
          <p:nvPr>
            <p:ph idx="1"/>
          </p:nvPr>
        </p:nvSpPr>
        <p:spPr/>
        <p:txBody>
          <a:bodyPr>
            <a:normAutofit/>
          </a:bodyPr>
          <a:lstStyle/>
          <a:p>
            <a:r>
              <a:rPr lang="cs-CZ" dirty="0" smtClean="0"/>
              <a:t>Horní limit je 0,12 s čili tři malé čtverečky.</a:t>
            </a:r>
          </a:p>
          <a:p>
            <a:endParaRPr lang="cs-CZ" dirty="0" smtClean="0"/>
          </a:p>
          <a:p>
            <a:r>
              <a:rPr lang="cs-CZ" dirty="0" smtClean="0"/>
              <a:t>Pokud není širší než tento limit, je původ rytmu z SA uzlu, síní nebo AV uzlu a ne z komorového myokardu.</a:t>
            </a:r>
          </a:p>
          <a:p>
            <a:endParaRPr lang="cs-CZ" dirty="0" smtClean="0"/>
          </a:p>
          <a:p>
            <a:r>
              <a:rPr lang="cs-CZ" dirty="0" smtClean="0"/>
              <a:t>Pokud je širší, může se jednat o komorový původ nebo </a:t>
            </a:r>
            <a:r>
              <a:rPr lang="cs-CZ" dirty="0" err="1" smtClean="0"/>
              <a:t>supraventrikulární</a:t>
            </a:r>
            <a:r>
              <a:rPr lang="cs-CZ" dirty="0" smtClean="0"/>
              <a:t> s poruchou převodu vzruchu, jako je blok </a:t>
            </a:r>
            <a:r>
              <a:rPr lang="cs-CZ" dirty="0" err="1" smtClean="0"/>
              <a:t>Tawarova</a:t>
            </a:r>
            <a:r>
              <a:rPr lang="cs-CZ" dirty="0" smtClean="0"/>
              <a:t> raménka..</a:t>
            </a:r>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 Rytmus pravidelný</a:t>
            </a:r>
            <a:endParaRPr lang="cs-CZ" dirty="0"/>
          </a:p>
        </p:txBody>
      </p:sp>
      <p:sp>
        <p:nvSpPr>
          <p:cNvPr id="3" name="Zástupný symbol pro obsah 2"/>
          <p:cNvSpPr>
            <a:spLocks noGrp="1"/>
          </p:cNvSpPr>
          <p:nvPr>
            <p:ph idx="1"/>
          </p:nvPr>
        </p:nvSpPr>
        <p:spPr/>
        <p:txBody>
          <a:bodyPr>
            <a:normAutofit fontScale="85000" lnSpcReduction="10000"/>
          </a:bodyPr>
          <a:lstStyle/>
          <a:p>
            <a:pPr>
              <a:buFont typeface="Arial" pitchFamily="34" charset="0"/>
              <a:buChar char="•"/>
            </a:pPr>
            <a:r>
              <a:rPr lang="cs-CZ" dirty="0" smtClean="0"/>
              <a:t>Nejpřesněji dle měření jednotlivých R-R intervalů.</a:t>
            </a:r>
          </a:p>
          <a:p>
            <a:pPr>
              <a:buFont typeface="Arial" pitchFamily="34" charset="0"/>
              <a:buChar char="•"/>
            </a:pPr>
            <a:endParaRPr lang="cs-CZ" dirty="0" smtClean="0"/>
          </a:p>
          <a:p>
            <a:pPr>
              <a:buFont typeface="Arial" pitchFamily="34" charset="0"/>
              <a:buChar char="•"/>
            </a:pPr>
            <a:r>
              <a:rPr lang="cs-CZ" dirty="0" smtClean="0"/>
              <a:t>Lze elegantně za použití volného papírů - &gt; několik čáreček v místech R kmitů, postupně přesouvat.</a:t>
            </a:r>
          </a:p>
          <a:p>
            <a:pPr>
              <a:buFont typeface="Arial" pitchFamily="34" charset="0"/>
              <a:buChar char="•"/>
            </a:pPr>
            <a:endParaRPr lang="cs-CZ" dirty="0" smtClean="0"/>
          </a:p>
          <a:p>
            <a:pPr>
              <a:buFont typeface="Arial" pitchFamily="34" charset="0"/>
              <a:buChar char="•"/>
            </a:pPr>
            <a:r>
              <a:rPr lang="cs-CZ" dirty="0" smtClean="0"/>
              <a:t>Pozor na fyziologické nepravidelnosti v souvislosti s dechovou aktivitou (často ve spánku a u pomalých rytmů).</a:t>
            </a:r>
          </a:p>
          <a:p>
            <a:pPr>
              <a:buFont typeface="Arial" pitchFamily="34" charset="0"/>
              <a:buChar char="•"/>
            </a:pPr>
            <a:endParaRPr lang="cs-CZ" dirty="0" smtClean="0"/>
          </a:p>
          <a:p>
            <a:pPr>
              <a:buFont typeface="Arial" pitchFamily="34" charset="0"/>
              <a:buChar char="•"/>
            </a:pPr>
            <a:r>
              <a:rPr lang="cs-CZ" dirty="0" smtClean="0"/>
              <a:t>Můžeme definovat tři typy: 1 – Totální nepravidelnost, bez opakujícího se vzorce v R-R intervalu 2 – Basální rytmus je nepravidelný s intermitentní pravidelností 3 – Cyklické opakování variace R-R rytmu.</a:t>
            </a:r>
          </a:p>
          <a:p>
            <a:endParaRPr 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5. Přítomnost síňové aktivity</a:t>
            </a:r>
            <a:endParaRPr lang="cs-CZ" dirty="0"/>
          </a:p>
        </p:txBody>
      </p:sp>
      <p:sp>
        <p:nvSpPr>
          <p:cNvPr id="3" name="Zástupný symbol pro obsah 2"/>
          <p:cNvSpPr>
            <a:spLocks noGrp="1"/>
          </p:cNvSpPr>
          <p:nvPr>
            <p:ph idx="1"/>
          </p:nvPr>
        </p:nvSpPr>
        <p:spPr/>
        <p:txBody>
          <a:bodyPr/>
          <a:lstStyle/>
          <a:p>
            <a:pPr>
              <a:buFont typeface="Arial" pitchFamily="34" charset="0"/>
              <a:buChar char="•"/>
            </a:pPr>
            <a:r>
              <a:rPr lang="cs-CZ" dirty="0" smtClean="0"/>
              <a:t>Těžký bod, síňová aktivita může být skryta za QRS komplex nebo T vlnou.</a:t>
            </a:r>
          </a:p>
          <a:p>
            <a:pPr>
              <a:buFont typeface="Arial" pitchFamily="34" charset="0"/>
              <a:buChar char="•"/>
            </a:pPr>
            <a:endParaRPr lang="cs-CZ" dirty="0" smtClean="0"/>
          </a:p>
          <a:p>
            <a:pPr>
              <a:buFont typeface="Arial" pitchFamily="34" charset="0"/>
              <a:buChar char="•"/>
            </a:pPr>
            <a:r>
              <a:rPr lang="cs-CZ" dirty="0" smtClean="0"/>
              <a:t>Pravidelnost a frekvence síňové aktivity se určuje stejně jako u QRS komplexů.</a:t>
            </a:r>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6. Jaký je vztah mezi aktivitou síní a komor?</a:t>
            </a:r>
            <a:endParaRPr lang="cs-CZ" dirty="0"/>
          </a:p>
        </p:txBody>
      </p:sp>
      <p:sp>
        <p:nvSpPr>
          <p:cNvPr id="3" name="Zástupný symbol pro obsah 2"/>
          <p:cNvSpPr>
            <a:spLocks noGrp="1"/>
          </p:cNvSpPr>
          <p:nvPr>
            <p:ph idx="1"/>
          </p:nvPr>
        </p:nvSpPr>
        <p:spPr>
          <a:xfrm>
            <a:off x="539552" y="2132856"/>
            <a:ext cx="8064900" cy="3960000"/>
          </a:xfrm>
        </p:spPr>
        <p:txBody>
          <a:bodyPr/>
          <a:lstStyle/>
          <a:p>
            <a:r>
              <a:rPr lang="cs-CZ" dirty="0" smtClean="0"/>
              <a:t>Závislost síňové aktivity na komorové.</a:t>
            </a:r>
          </a:p>
          <a:p>
            <a:endParaRPr lang="cs-CZ" dirty="0" smtClean="0"/>
          </a:p>
          <a:p>
            <a:r>
              <a:rPr lang="cs-CZ" dirty="0" smtClean="0"/>
              <a:t>Je tam nějaký vzorec?</a:t>
            </a:r>
          </a:p>
          <a:p>
            <a:endParaRPr lang="cs-CZ" dirty="0" smtClean="0"/>
          </a:p>
          <a:p>
            <a:r>
              <a:rPr lang="cs-CZ" dirty="0" smtClean="0"/>
              <a:t>Poměr?</a:t>
            </a:r>
          </a:p>
          <a:p>
            <a:endParaRPr lang="cs-CZ" dirty="0" smtClean="0"/>
          </a:p>
          <a:p>
            <a:r>
              <a:rPr lang="cs-CZ" dirty="0" smtClean="0"/>
              <a:t>Časový interval P-R/P-Q? Blokády?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cs-CZ" sz="2000" dirty="0" smtClean="0"/>
              <a:t>AV blok 1. stupně</a:t>
            </a:r>
          </a:p>
        </p:txBody>
      </p:sp>
      <p:graphicFrame>
        <p:nvGraphicFramePr>
          <p:cNvPr id="26626" name="Object 3"/>
          <p:cNvGraphicFramePr>
            <a:graphicFrameLocks noGrp="1" noChangeAspect="1"/>
          </p:cNvGraphicFramePr>
          <p:nvPr>
            <p:ph idx="1"/>
          </p:nvPr>
        </p:nvGraphicFramePr>
        <p:xfrm>
          <a:off x="971600" y="2132856"/>
          <a:ext cx="7085013" cy="3390900"/>
        </p:xfrm>
        <a:graphic>
          <a:graphicData uri="http://schemas.openxmlformats.org/presentationml/2006/ole">
            <mc:AlternateContent xmlns:mc="http://schemas.openxmlformats.org/markup-compatibility/2006">
              <mc:Choice xmlns:v="urn:schemas-microsoft-com:vml" Requires="v">
                <p:oleObj spid="_x0000_s3075" name="Fotografie" r:id="rId4" imgW="7085714" imgH="3390476" progId="">
                  <p:embed/>
                </p:oleObj>
              </mc:Choice>
              <mc:Fallback>
                <p:oleObj name="Fotografie" r:id="rId4" imgW="7085714" imgH="3390476"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2132856"/>
                        <a:ext cx="7085013" cy="339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anim calcmode="lin" valueType="num">
                                      <p:cBhvr>
                                        <p:cTn id="8" dur="1000" fill="hold"/>
                                        <p:tgtEl>
                                          <p:spTgt spid="26627"/>
                                        </p:tgtEl>
                                        <p:attrNameLst>
                                          <p:attrName>ppt_x</p:attrName>
                                        </p:attrNameLst>
                                      </p:cBhvr>
                                      <p:tavLst>
                                        <p:tav tm="0">
                                          <p:val>
                                            <p:strVal val="#ppt_x"/>
                                          </p:val>
                                        </p:tav>
                                        <p:tav tm="100000">
                                          <p:val>
                                            <p:strVal val="#ppt_x"/>
                                          </p:val>
                                        </p:tav>
                                      </p:tavLst>
                                    </p:anim>
                                    <p:anim calcmode="lin" valueType="num">
                                      <p:cBhvr>
                                        <p:cTn id="9" dur="1000" fill="hold"/>
                                        <p:tgtEl>
                                          <p:spTgt spid="266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cs-CZ" sz="2000" dirty="0" smtClean="0"/>
              <a:t>AV blok 2. stupně </a:t>
            </a:r>
            <a:r>
              <a:rPr lang="cs-CZ" sz="2000" dirty="0" err="1" smtClean="0"/>
              <a:t>Mobitz</a:t>
            </a:r>
            <a:r>
              <a:rPr lang="cs-CZ" sz="2000" dirty="0" smtClean="0"/>
              <a:t> I (</a:t>
            </a:r>
            <a:r>
              <a:rPr lang="cs-CZ" sz="2000" dirty="0" err="1" smtClean="0"/>
              <a:t>Wenckebachovy</a:t>
            </a:r>
            <a:r>
              <a:rPr lang="cs-CZ" sz="2000" dirty="0" smtClean="0"/>
              <a:t> periody)</a:t>
            </a:r>
          </a:p>
        </p:txBody>
      </p:sp>
      <p:graphicFrame>
        <p:nvGraphicFramePr>
          <p:cNvPr id="27650" name="Object 3"/>
          <p:cNvGraphicFramePr>
            <a:graphicFrameLocks noGrp="1" noChangeAspect="1"/>
          </p:cNvGraphicFramePr>
          <p:nvPr>
            <p:ph idx="1"/>
          </p:nvPr>
        </p:nvGraphicFramePr>
        <p:xfrm>
          <a:off x="2143125" y="2640013"/>
          <a:ext cx="4857750" cy="2447925"/>
        </p:xfrm>
        <a:graphic>
          <a:graphicData uri="http://schemas.openxmlformats.org/presentationml/2006/ole">
            <mc:AlternateContent xmlns:mc="http://schemas.openxmlformats.org/markup-compatibility/2006">
              <mc:Choice xmlns:v="urn:schemas-microsoft-com:vml" Requires="v">
                <p:oleObj spid="_x0000_s4099" name="Fotografie" r:id="rId4" imgW="4858428" imgH="2448267" progId="">
                  <p:embed/>
                </p:oleObj>
              </mc:Choice>
              <mc:Fallback>
                <p:oleObj name="Fotografie" r:id="rId4" imgW="4858428" imgH="2448267"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2640013"/>
                        <a:ext cx="4857750" cy="244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down)">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20688"/>
            <a:ext cx="8064900" cy="451576"/>
          </a:xfrm>
        </p:spPr>
        <p:txBody>
          <a:bodyPr>
            <a:normAutofit fontScale="90000"/>
          </a:bodyPr>
          <a:lstStyle/>
          <a:p>
            <a:r>
              <a:rPr lang="cs-CZ" dirty="0" smtClean="0"/>
              <a:t>Bez čeho se neobejdete</a:t>
            </a:r>
            <a:endParaRPr lang="en-US" dirty="0"/>
          </a:p>
        </p:txBody>
      </p:sp>
      <p:pic>
        <p:nvPicPr>
          <p:cNvPr id="4" name="Zástupný symbol pro obsah 3"/>
          <p:cNvPicPr>
            <a:picLocks noGrp="1" noChangeAspect="1"/>
          </p:cNvPicPr>
          <p:nvPr>
            <p:ph idx="1"/>
          </p:nvPr>
        </p:nvPicPr>
        <p:blipFill>
          <a:blip r:embed="rId2" cstate="print"/>
          <a:stretch>
            <a:fillRect/>
          </a:stretch>
        </p:blipFill>
        <p:spPr>
          <a:xfrm>
            <a:off x="1619672" y="1988840"/>
            <a:ext cx="5553075" cy="4114800"/>
          </a:xfrm>
          <a:prstGeom prst="rect">
            <a:avLst/>
          </a:prstGeom>
        </p:spPr>
      </p:pic>
    </p:spTree>
    <p:extLst>
      <p:ext uri="{BB962C8B-B14F-4D97-AF65-F5344CB8AC3E}">
        <p14:creationId xmlns:p14="http://schemas.microsoft.com/office/powerpoint/2010/main" val="3462908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cs-CZ" sz="2000" dirty="0" smtClean="0"/>
              <a:t>AV blok 2. stupně </a:t>
            </a:r>
            <a:r>
              <a:rPr lang="cs-CZ" sz="2000" dirty="0" err="1" smtClean="0"/>
              <a:t>Mobitz</a:t>
            </a:r>
            <a:r>
              <a:rPr lang="cs-CZ" sz="2000" dirty="0" smtClean="0"/>
              <a:t> II</a:t>
            </a:r>
          </a:p>
        </p:txBody>
      </p:sp>
      <p:pic>
        <p:nvPicPr>
          <p:cNvPr id="43011" name="Picture 4" descr="C:\Documents and Settings\Maxova\Dokumenty\Obrázky\EKG výuka\poruchy vedení\Mobitz II.jpg"/>
          <p:cNvPicPr>
            <a:picLocks noChangeAspect="1" noChangeArrowheads="1"/>
          </p:cNvPicPr>
          <p:nvPr/>
        </p:nvPicPr>
        <p:blipFill>
          <a:blip r:embed="rId3" cstate="print"/>
          <a:srcRect/>
          <a:stretch>
            <a:fillRect/>
          </a:stretch>
        </p:blipFill>
        <p:spPr bwMode="auto">
          <a:xfrm>
            <a:off x="1295400" y="2057400"/>
            <a:ext cx="5969000" cy="3263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1000"/>
                                        <p:tgtEl>
                                          <p:spTgt spid="43010"/>
                                        </p:tgtEl>
                                      </p:cBhvr>
                                    </p:animEffect>
                                    <p:anim calcmode="lin" valueType="num">
                                      <p:cBhvr>
                                        <p:cTn id="8" dur="1000" fill="hold"/>
                                        <p:tgtEl>
                                          <p:spTgt spid="43010"/>
                                        </p:tgtEl>
                                        <p:attrNameLst>
                                          <p:attrName>ppt_x</p:attrName>
                                        </p:attrNameLst>
                                      </p:cBhvr>
                                      <p:tavLst>
                                        <p:tav tm="0">
                                          <p:val>
                                            <p:strVal val="#ppt_x"/>
                                          </p:val>
                                        </p:tav>
                                        <p:tav tm="100000">
                                          <p:val>
                                            <p:strVal val="#ppt_x"/>
                                          </p:val>
                                        </p:tav>
                                      </p:tavLst>
                                    </p:anim>
                                    <p:anim calcmode="lin" valueType="num">
                                      <p:cBhvr>
                                        <p:cTn id="9"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cs-CZ" sz="2000" dirty="0" smtClean="0"/>
              <a:t>AV blok 2. stupně </a:t>
            </a:r>
            <a:r>
              <a:rPr lang="cs-CZ" sz="2000" dirty="0" err="1" smtClean="0"/>
              <a:t>Mobitz</a:t>
            </a:r>
            <a:r>
              <a:rPr lang="cs-CZ" sz="2000" dirty="0" smtClean="0"/>
              <a:t> II</a:t>
            </a:r>
          </a:p>
        </p:txBody>
      </p:sp>
      <p:pic>
        <p:nvPicPr>
          <p:cNvPr id="43011" name="Picture 4" descr="C:\Documents and Settings\Maxova\Dokumenty\Obrázky\EKG výuka\poruchy vedení\Mobitz II.jpg"/>
          <p:cNvPicPr>
            <a:picLocks noChangeAspect="1" noChangeArrowheads="1"/>
          </p:cNvPicPr>
          <p:nvPr/>
        </p:nvPicPr>
        <p:blipFill>
          <a:blip r:embed="rId3" cstate="print"/>
          <a:srcRect/>
          <a:stretch>
            <a:fillRect/>
          </a:stretch>
        </p:blipFill>
        <p:spPr bwMode="auto">
          <a:xfrm>
            <a:off x="1295400" y="2057400"/>
            <a:ext cx="5969000" cy="3263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cs-CZ" sz="2000" dirty="0" smtClean="0"/>
              <a:t>AV blok 3. stupně </a:t>
            </a:r>
          </a:p>
        </p:txBody>
      </p:sp>
      <p:graphicFrame>
        <p:nvGraphicFramePr>
          <p:cNvPr id="28674" name="Object 3"/>
          <p:cNvGraphicFramePr>
            <a:graphicFrameLocks noGrp="1" noChangeAspect="1"/>
          </p:cNvGraphicFramePr>
          <p:nvPr>
            <p:ph idx="1"/>
          </p:nvPr>
        </p:nvGraphicFramePr>
        <p:xfrm>
          <a:off x="795338" y="1820863"/>
          <a:ext cx="7551737" cy="4086225"/>
        </p:xfrm>
        <a:graphic>
          <a:graphicData uri="http://schemas.openxmlformats.org/presentationml/2006/ole">
            <mc:AlternateContent xmlns:mc="http://schemas.openxmlformats.org/markup-compatibility/2006">
              <mc:Choice xmlns:v="urn:schemas-microsoft-com:vml" Requires="v">
                <p:oleObj spid="_x0000_s5123" name="Fotografie" r:id="rId4" imgW="7552381" imgH="4086795" progId="">
                  <p:embed/>
                </p:oleObj>
              </mc:Choice>
              <mc:Fallback>
                <p:oleObj name="Fotografie" r:id="rId4" imgW="7552381" imgH="4086795"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8" y="1820863"/>
                        <a:ext cx="7551737" cy="408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wipe(down)">
                                      <p:cBhvr>
                                        <p:cTn id="7"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A-Vrátný</a:t>
            </a:r>
            <a:endParaRPr lang="en-AU" dirty="0"/>
          </a:p>
        </p:txBody>
      </p:sp>
      <p:pic>
        <p:nvPicPr>
          <p:cNvPr id="13314" name="Picture 2"/>
          <p:cNvPicPr>
            <a:picLocks noGrp="1" noChangeAspect="1" noChangeArrowheads="1"/>
          </p:cNvPicPr>
          <p:nvPr>
            <p:ph idx="1"/>
          </p:nvPr>
        </p:nvPicPr>
        <p:blipFill>
          <a:blip r:embed="rId3" cstate="print"/>
          <a:srcRect/>
          <a:stretch>
            <a:fillRect/>
          </a:stretch>
        </p:blipFill>
        <p:spPr bwMode="auto">
          <a:xfrm>
            <a:off x="1797332" y="1871663"/>
            <a:ext cx="5549336"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Arytmologie</a:t>
            </a:r>
            <a:endParaRPr lang="cs-CZ" dirty="0"/>
          </a:p>
        </p:txBody>
      </p:sp>
      <p:sp>
        <p:nvSpPr>
          <p:cNvPr id="3" name="Zástupný symbol pro obsah 2"/>
          <p:cNvSpPr>
            <a:spLocks noGrp="1"/>
          </p:cNvSpPr>
          <p:nvPr>
            <p:ph idx="1"/>
          </p:nvPr>
        </p:nvSpPr>
        <p:spPr/>
        <p:txBody>
          <a:bodyPr/>
          <a:lstStyle/>
          <a:p>
            <a:r>
              <a:rPr lang="cs-CZ" dirty="0">
                <a:hlinkClick r:id="rId3"/>
              </a:rPr>
              <a:t>https://www.youtube.com/watch?v=lM_G8FuQ1LU&amp;t=227s</a:t>
            </a:r>
            <a:endParaRPr lang="cs-CZ" dirty="0"/>
          </a:p>
        </p:txBody>
      </p:sp>
    </p:spTree>
    <p:extLst>
      <p:ext uri="{BB962C8B-B14F-4D97-AF65-F5344CB8AC3E}">
        <p14:creationId xmlns:p14="http://schemas.microsoft.com/office/powerpoint/2010/main" val="3775673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Jak vlastně vypadá </a:t>
            </a:r>
            <a:r>
              <a:rPr lang="cs-CZ" dirty="0" smtClean="0"/>
              <a:t>pacient?</a:t>
            </a:r>
            <a:endParaRPr lang="cs-CZ" dirty="0"/>
          </a:p>
        </p:txBody>
      </p:sp>
      <p:pic>
        <p:nvPicPr>
          <p:cNvPr id="6" name="Zástupný symbol pro obsah 5" descr="patient-or-mp3.jpg"/>
          <p:cNvPicPr>
            <a:picLocks noGrp="1" noChangeAspect="1"/>
          </p:cNvPicPr>
          <p:nvPr>
            <p:ph idx="1"/>
          </p:nvPr>
        </p:nvPicPr>
        <p:blipFill>
          <a:blip r:embed="rId2" cstate="print"/>
          <a:srcRect b="79"/>
          <a:stretch>
            <a:fillRect/>
          </a:stretch>
        </p:blipFill>
        <p:spPr>
          <a:xfrm>
            <a:off x="3059832" y="1772816"/>
            <a:ext cx="4618254" cy="46805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Mechanismy arytmií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Jedná se o poruchu tvorby impulzu, jeho šíření, nebo kombinací obou mechanismů.</a:t>
            </a:r>
          </a:p>
          <a:p>
            <a:endParaRPr lang="cs-CZ" dirty="0" smtClean="0"/>
          </a:p>
          <a:p>
            <a:r>
              <a:rPr lang="cs-CZ" dirty="0" smtClean="0"/>
              <a:t>Abnormální automatice – zvýšená aktivita sympatiku.</a:t>
            </a:r>
          </a:p>
          <a:p>
            <a:endParaRPr lang="cs-CZ" dirty="0" smtClean="0"/>
          </a:p>
          <a:p>
            <a:r>
              <a:rPr lang="cs-CZ" dirty="0" err="1" smtClean="0"/>
              <a:t>Trigger</a:t>
            </a:r>
            <a:r>
              <a:rPr lang="cs-CZ" dirty="0" smtClean="0"/>
              <a:t> activity – abnormální průběh repolarizace za vzniku nové  depolarizace.</a:t>
            </a:r>
          </a:p>
          <a:p>
            <a:endParaRPr lang="cs-CZ" dirty="0" smtClean="0"/>
          </a:p>
          <a:p>
            <a:r>
              <a:rPr lang="cs-CZ" dirty="0" err="1" smtClean="0"/>
              <a:t>Reentry</a:t>
            </a:r>
            <a:r>
              <a:rPr lang="cs-CZ" dirty="0" smtClean="0"/>
              <a:t> mechanismus – opakované pohyby vzruchu po funkčním okruhu v myokardu.</a:t>
            </a:r>
            <a:endParaRPr lang="cs-CZ" dirty="0"/>
          </a:p>
        </p:txBody>
      </p:sp>
    </p:spTree>
    <p:extLst>
      <p:ext uri="{BB962C8B-B14F-4D97-AF65-F5344CB8AC3E}">
        <p14:creationId xmlns:p14="http://schemas.microsoft.com/office/powerpoint/2010/main" val="42232406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Příčiny arytmií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Kardiální</a:t>
            </a:r>
          </a:p>
          <a:p>
            <a:pPr>
              <a:buNone/>
            </a:pPr>
            <a:endParaRPr lang="cs-CZ" dirty="0" smtClean="0"/>
          </a:p>
          <a:p>
            <a:r>
              <a:rPr lang="cs-CZ" dirty="0" smtClean="0"/>
              <a:t>Poruchy vnitřního prostředí (ABR, iontová dysbalance, hydratace)</a:t>
            </a:r>
          </a:p>
          <a:p>
            <a:endParaRPr lang="cs-CZ" dirty="0" smtClean="0"/>
          </a:p>
          <a:p>
            <a:r>
              <a:rPr lang="cs-CZ" dirty="0" smtClean="0"/>
              <a:t>Poruchy vegetativního nervového systému</a:t>
            </a:r>
          </a:p>
          <a:p>
            <a:endParaRPr lang="cs-CZ" dirty="0" smtClean="0"/>
          </a:p>
          <a:p>
            <a:r>
              <a:rPr lang="cs-CZ" dirty="0" err="1" smtClean="0"/>
              <a:t>Arytmogenní</a:t>
            </a:r>
            <a:r>
              <a:rPr lang="cs-CZ" dirty="0" smtClean="0"/>
              <a:t> látky</a:t>
            </a:r>
          </a:p>
          <a:p>
            <a:endParaRPr lang="cs-CZ" dirty="0" smtClean="0"/>
          </a:p>
          <a:p>
            <a:r>
              <a:rPr lang="cs-CZ" dirty="0" err="1" smtClean="0"/>
              <a:t>Endokrinopatologie</a:t>
            </a:r>
            <a:endParaRPr lang="cs-CZ" dirty="0" smtClean="0"/>
          </a:p>
          <a:p>
            <a:endParaRPr lang="cs-CZ" dirty="0" smtClean="0"/>
          </a:p>
          <a:p>
            <a:endParaRPr lang="cs-CZ"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 hodnocení EKG patří (1)</a:t>
            </a:r>
            <a:endParaRPr lang="cs-CZ" dirty="0"/>
          </a:p>
        </p:txBody>
      </p:sp>
      <p:sp>
        <p:nvSpPr>
          <p:cNvPr id="3" name="Zástupný symbol pro obsah 2"/>
          <p:cNvSpPr>
            <a:spLocks noGrp="1"/>
          </p:cNvSpPr>
          <p:nvPr>
            <p:ph idx="1"/>
          </p:nvPr>
        </p:nvSpPr>
        <p:spPr/>
        <p:txBody>
          <a:bodyPr>
            <a:normAutofit/>
          </a:bodyPr>
          <a:lstStyle/>
          <a:p>
            <a:r>
              <a:rPr lang="cs-CZ" dirty="0" smtClean="0"/>
              <a:t>Uklidnění nemocného.</a:t>
            </a:r>
          </a:p>
          <a:p>
            <a:endParaRPr lang="cs-CZ" dirty="0" smtClean="0"/>
          </a:p>
          <a:p>
            <a:r>
              <a:rPr lang="cs-CZ" dirty="0" smtClean="0"/>
              <a:t>Zajištění analgezie.</a:t>
            </a:r>
          </a:p>
          <a:p>
            <a:endParaRPr lang="cs-CZ" dirty="0" smtClean="0"/>
          </a:p>
          <a:p>
            <a:r>
              <a:rPr lang="cs-CZ" dirty="0" smtClean="0"/>
              <a:t>Vyloučení artefaktů.</a:t>
            </a:r>
          </a:p>
          <a:p>
            <a:endParaRPr lang="cs-CZ" dirty="0" smtClean="0"/>
          </a:p>
          <a:p>
            <a:r>
              <a:rPr lang="cs-CZ" dirty="0" smtClean="0"/>
              <a:t>Vyhodnocení </a:t>
            </a:r>
            <a:r>
              <a:rPr lang="cs-CZ" u="sng" dirty="0" smtClean="0"/>
              <a:t>všech</a:t>
            </a:r>
            <a:r>
              <a:rPr lang="cs-CZ" dirty="0" smtClean="0"/>
              <a:t> vitálních funkcí včetně vědomí.</a:t>
            </a:r>
          </a:p>
          <a:p>
            <a:pPr>
              <a:buNone/>
            </a:pPr>
            <a:endParaRPr lang="cs-CZ" dirty="0" smtClean="0"/>
          </a:p>
          <a:p>
            <a:endParaRPr lang="cs-CZ" dirty="0"/>
          </a:p>
        </p:txBody>
      </p:sp>
    </p:spTree>
    <p:extLst>
      <p:ext uri="{BB962C8B-B14F-4D97-AF65-F5344CB8AC3E}">
        <p14:creationId xmlns:p14="http://schemas.microsoft.com/office/powerpoint/2010/main" val="39200550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 hodnocení EKG patří (2)</a:t>
            </a:r>
            <a:endParaRPr lang="cs-CZ" dirty="0"/>
          </a:p>
        </p:txBody>
      </p:sp>
      <p:sp>
        <p:nvSpPr>
          <p:cNvPr id="3" name="Zástupný symbol pro obsah 2"/>
          <p:cNvSpPr>
            <a:spLocks noGrp="1"/>
          </p:cNvSpPr>
          <p:nvPr>
            <p:ph idx="1"/>
          </p:nvPr>
        </p:nvSpPr>
        <p:spPr/>
        <p:txBody>
          <a:bodyPr/>
          <a:lstStyle/>
          <a:p>
            <a:r>
              <a:rPr lang="cs-CZ" dirty="0" smtClean="0"/>
              <a:t>Pokud možno, vždy hodnotit s ohledem na vývoj EKG v časovém úseku – </a:t>
            </a:r>
            <a:r>
              <a:rPr lang="cs-CZ" b="1" dirty="0" smtClean="0"/>
              <a:t>trend</a:t>
            </a:r>
            <a:r>
              <a:rPr lang="cs-CZ" dirty="0" smtClean="0"/>
              <a:t>.</a:t>
            </a:r>
          </a:p>
          <a:p>
            <a:endParaRPr lang="cs-CZ" dirty="0" smtClean="0"/>
          </a:p>
          <a:p>
            <a:r>
              <a:rPr lang="cs-CZ" dirty="0" smtClean="0"/>
              <a:t>Zvážit souvislosti s podanou/ nepodanou medikací.</a:t>
            </a:r>
          </a:p>
          <a:p>
            <a:endParaRPr lang="cs-CZ" dirty="0" smtClean="0"/>
          </a:p>
          <a:p>
            <a:r>
              <a:rPr lang="cs-CZ" dirty="0" smtClean="0"/>
              <a:t>Zvážit souvislosti s diagnostickými a terapeutickými výkony.</a:t>
            </a:r>
            <a:endParaRPr lang="cs-CZ"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en-AU"/>
          </a:p>
        </p:txBody>
      </p:sp>
      <p:pic>
        <p:nvPicPr>
          <p:cNvPr id="105475" name="Picture 3"/>
          <p:cNvPicPr>
            <a:picLocks noChangeAspect="1" noChangeArrowheads="1"/>
          </p:cNvPicPr>
          <p:nvPr/>
        </p:nvPicPr>
        <p:blipFill>
          <a:blip r:embed="rId2" cstate="print"/>
          <a:srcRect/>
          <a:stretch>
            <a:fillRect/>
          </a:stretch>
        </p:blipFill>
        <p:spPr bwMode="auto">
          <a:xfrm>
            <a:off x="611560" y="2132856"/>
            <a:ext cx="7515835"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75240" cy="1143000"/>
          </a:xfrm>
        </p:spPr>
        <p:txBody>
          <a:bodyPr>
            <a:normAutofit/>
          </a:bodyPr>
          <a:lstStyle/>
          <a:p>
            <a:endParaRPr lang="cs-CZ" dirty="0"/>
          </a:p>
        </p:txBody>
      </p:sp>
      <p:graphicFrame>
        <p:nvGraphicFramePr>
          <p:cNvPr id="3074" name="Object 4"/>
          <p:cNvGraphicFramePr>
            <a:graphicFrameLocks noGrp="1" noChangeAspect="1"/>
          </p:cNvGraphicFramePr>
          <p:nvPr>
            <p:ph idx="1"/>
          </p:nvPr>
        </p:nvGraphicFramePr>
        <p:xfrm>
          <a:off x="323528" y="1628800"/>
          <a:ext cx="8490873" cy="3909095"/>
        </p:xfrm>
        <a:graphic>
          <a:graphicData uri="http://schemas.openxmlformats.org/presentationml/2006/ole">
            <mc:AlternateContent xmlns:mc="http://schemas.openxmlformats.org/markup-compatibility/2006">
              <mc:Choice xmlns:v="urn:schemas-microsoft-com:vml" Requires="v">
                <p:oleObj spid="_x0000_s6147" name="Fotografie" r:id="rId4" imgW="7523810" imgH="2771429" progId="">
                  <p:embed/>
                </p:oleObj>
              </mc:Choice>
              <mc:Fallback>
                <p:oleObj name="Fotografie" r:id="rId4" imgW="7523810" imgH="2771429"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628800"/>
                        <a:ext cx="8490873" cy="390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pic>
        <p:nvPicPr>
          <p:cNvPr id="4" name="Zástupný symbol pro obsah 3" descr="SinusTach.jpg"/>
          <p:cNvPicPr>
            <a:picLocks noGrp="1" noChangeAspect="1"/>
          </p:cNvPicPr>
          <p:nvPr>
            <p:ph idx="1"/>
          </p:nvPr>
        </p:nvPicPr>
        <p:blipFill>
          <a:blip r:embed="rId3" cstate="print"/>
          <a:stretch>
            <a:fillRect/>
          </a:stretch>
        </p:blipFill>
        <p:spPr>
          <a:xfrm>
            <a:off x="395536" y="1196752"/>
            <a:ext cx="8479409" cy="4888419"/>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descr="sinus brady.jpg"/>
          <p:cNvPicPr>
            <a:picLocks noGrp="1" noChangeAspect="1"/>
          </p:cNvPicPr>
          <p:nvPr>
            <p:ph idx="1"/>
          </p:nvPr>
        </p:nvPicPr>
        <p:blipFill>
          <a:blip r:embed="rId3" cstate="print"/>
          <a:stretch>
            <a:fillRect/>
          </a:stretch>
        </p:blipFill>
        <p:spPr>
          <a:xfrm>
            <a:off x="611560" y="1340768"/>
            <a:ext cx="8225037" cy="4467223"/>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graphicFrame>
        <p:nvGraphicFramePr>
          <p:cNvPr id="4098" name="Object 3"/>
          <p:cNvGraphicFramePr>
            <a:graphicFrameLocks noGrp="1" noChangeAspect="1"/>
          </p:cNvGraphicFramePr>
          <p:nvPr>
            <p:ph idx="1"/>
          </p:nvPr>
        </p:nvGraphicFramePr>
        <p:xfrm>
          <a:off x="803275" y="1954213"/>
          <a:ext cx="7535863" cy="3819525"/>
        </p:xfrm>
        <a:graphic>
          <a:graphicData uri="http://schemas.openxmlformats.org/presentationml/2006/ole">
            <mc:AlternateContent xmlns:mc="http://schemas.openxmlformats.org/markup-compatibility/2006">
              <mc:Choice xmlns:v="urn:schemas-microsoft-com:vml" Requires="v">
                <p:oleObj spid="_x0000_s7171" name="Fotografie" r:id="rId4" imgW="7535327" imgH="3820058" progId="">
                  <p:embed/>
                </p:oleObj>
              </mc:Choice>
              <mc:Fallback>
                <p:oleObj name="Fotografie" r:id="rId4" imgW="7535327" imgH="3820058"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75" y="1954213"/>
                        <a:ext cx="7535863" cy="381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pic>
        <p:nvPicPr>
          <p:cNvPr id="4" name="Zástupný symbol pro obsah 3" descr="798px-Premature_SVC.jpg"/>
          <p:cNvPicPr>
            <a:picLocks noGrp="1" noChangeAspect="1"/>
          </p:cNvPicPr>
          <p:nvPr>
            <p:ph idx="1"/>
          </p:nvPr>
        </p:nvPicPr>
        <p:blipFill>
          <a:blip r:embed="rId3" cstate="print"/>
          <a:stretch>
            <a:fillRect/>
          </a:stretch>
        </p:blipFill>
        <p:spPr>
          <a:xfrm>
            <a:off x="755576" y="620688"/>
            <a:ext cx="7274757" cy="5469742"/>
          </a:xfrm>
        </p:spPr>
      </p:pic>
      <p:sp>
        <p:nvSpPr>
          <p:cNvPr id="5" name="Obdélník 4"/>
          <p:cNvSpPr/>
          <p:nvPr/>
        </p:nvSpPr>
        <p:spPr>
          <a:xfrm>
            <a:off x="2915816" y="764704"/>
            <a:ext cx="3600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755576" y="620688"/>
            <a:ext cx="5544616"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graphicFrame>
        <p:nvGraphicFramePr>
          <p:cNvPr id="6146" name="Object 3"/>
          <p:cNvGraphicFramePr>
            <a:graphicFrameLocks noGrp="1" noChangeAspect="1"/>
          </p:cNvGraphicFramePr>
          <p:nvPr>
            <p:ph idx="1"/>
          </p:nvPr>
        </p:nvGraphicFramePr>
        <p:xfrm>
          <a:off x="998538" y="2068513"/>
          <a:ext cx="7145337" cy="3590925"/>
        </p:xfrm>
        <a:graphic>
          <a:graphicData uri="http://schemas.openxmlformats.org/presentationml/2006/ole">
            <mc:AlternateContent xmlns:mc="http://schemas.openxmlformats.org/markup-compatibility/2006">
              <mc:Choice xmlns:v="urn:schemas-microsoft-com:vml" Requires="v">
                <p:oleObj spid="_x0000_s8195" name="Fotografie" r:id="rId4" imgW="7144747" imgH="3591426" progId="">
                  <p:embed/>
                </p:oleObj>
              </mc:Choice>
              <mc:Fallback>
                <p:oleObj name="Fotografie" r:id="rId4" imgW="7144747" imgH="3591426"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2068513"/>
                        <a:ext cx="7145337" cy="359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graphicFrame>
        <p:nvGraphicFramePr>
          <p:cNvPr id="5122" name="Object 3"/>
          <p:cNvGraphicFramePr>
            <a:graphicFrameLocks noGrp="1" noChangeAspect="1"/>
          </p:cNvGraphicFramePr>
          <p:nvPr>
            <p:ph idx="1"/>
            <p:extLst>
              <p:ext uri="{D42A27DB-BD31-4B8C-83A1-F6EECF244321}">
                <p14:modId xmlns:p14="http://schemas.microsoft.com/office/powerpoint/2010/main" val="1616039651"/>
              </p:ext>
            </p:extLst>
          </p:nvPr>
        </p:nvGraphicFramePr>
        <p:xfrm>
          <a:off x="373562" y="1484784"/>
          <a:ext cx="8397778" cy="4176464"/>
        </p:xfrm>
        <a:graphic>
          <a:graphicData uri="http://schemas.openxmlformats.org/presentationml/2006/ole">
            <mc:AlternateContent xmlns:mc="http://schemas.openxmlformats.org/markup-compatibility/2006">
              <mc:Choice xmlns:v="urn:schemas-microsoft-com:vml" Requires="v">
                <p:oleObj spid="_x0000_s9219" name="Fotografie" r:id="rId4" imgW="7430537" imgH="3696216" progId="">
                  <p:embed/>
                </p:oleObj>
              </mc:Choice>
              <mc:Fallback>
                <p:oleObj name="Fotografie" r:id="rId4" imgW="7430537" imgH="3696216"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62" y="1484784"/>
                        <a:ext cx="8397778" cy="41764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graphicFrame>
        <p:nvGraphicFramePr>
          <p:cNvPr id="7170" name="Object 3"/>
          <p:cNvGraphicFramePr>
            <a:graphicFrameLocks noGrp="1" noChangeAspect="1"/>
          </p:cNvGraphicFramePr>
          <p:nvPr>
            <p:ph idx="1"/>
          </p:nvPr>
        </p:nvGraphicFramePr>
        <p:xfrm>
          <a:off x="989013" y="2411413"/>
          <a:ext cx="7164387" cy="2905125"/>
        </p:xfrm>
        <a:graphic>
          <a:graphicData uri="http://schemas.openxmlformats.org/presentationml/2006/ole">
            <mc:AlternateContent xmlns:mc="http://schemas.openxmlformats.org/markup-compatibility/2006">
              <mc:Choice xmlns:v="urn:schemas-microsoft-com:vml" Requires="v">
                <p:oleObj spid="_x0000_s10243" name="Fotografie" r:id="rId4" imgW="7163800" imgH="2905531" progId="">
                  <p:embed/>
                </p:oleObj>
              </mc:Choice>
              <mc:Fallback>
                <p:oleObj name="Fotografie" r:id="rId4" imgW="7163800" imgH="2905531"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013" y="2411413"/>
                        <a:ext cx="7164387" cy="290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70658" name="Picture 2" descr="D:\SKOOL\Kardiologie\EKG IMP\P5030037.JPG"/>
          <p:cNvPicPr>
            <a:picLocks noGrp="1" noChangeAspect="1" noChangeArrowheads="1"/>
          </p:cNvPicPr>
          <p:nvPr>
            <p:ph idx="1"/>
          </p:nvPr>
        </p:nvPicPr>
        <p:blipFill>
          <a:blip r:embed="rId3" cstate="print"/>
          <a:srcRect b="48544"/>
          <a:stretch>
            <a:fillRect/>
          </a:stretch>
        </p:blipFill>
        <p:spPr bwMode="auto">
          <a:xfrm>
            <a:off x="214282" y="2143116"/>
            <a:ext cx="8572528" cy="330829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pic>
        <p:nvPicPr>
          <p:cNvPr id="4" name="Zástupný symbol pro obsah 3" descr="vt.jpg"/>
          <p:cNvPicPr>
            <a:picLocks noGrp="1" noChangeAspect="1"/>
          </p:cNvPicPr>
          <p:nvPr>
            <p:ph idx="1"/>
          </p:nvPr>
        </p:nvPicPr>
        <p:blipFill>
          <a:blip r:embed="rId3" cstate="print"/>
          <a:stretch>
            <a:fillRect/>
          </a:stretch>
        </p:blipFill>
        <p:spPr>
          <a:xfrm>
            <a:off x="514862" y="1600200"/>
            <a:ext cx="8114276" cy="452596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en-AU"/>
          </a:p>
        </p:txBody>
      </p:sp>
      <p:sp>
        <p:nvSpPr>
          <p:cNvPr id="5" name="Zástupný symbol pro obsah 4"/>
          <p:cNvSpPr>
            <a:spLocks noGrp="1"/>
          </p:cNvSpPr>
          <p:nvPr>
            <p:ph idx="1"/>
          </p:nvPr>
        </p:nvSpPr>
        <p:spPr/>
        <p:txBody>
          <a:bodyPr/>
          <a:lstStyle/>
          <a:p>
            <a:r>
              <a:rPr lang="cs-CZ" dirty="0" smtClean="0"/>
              <a:t>Obstrukce dolních cest poslech </a:t>
            </a:r>
            <a:r>
              <a:rPr lang="cs-CZ" dirty="0" smtClean="0">
                <a:hlinkClick r:id="rId2"/>
              </a:rPr>
              <a:t>PÍSKOTY</a:t>
            </a:r>
            <a:endParaRPr lang="cs-CZ" dirty="0" smtClean="0"/>
          </a:p>
          <a:p>
            <a:endParaRPr lang="en-AU" dirty="0"/>
          </a:p>
        </p:txBody>
      </p:sp>
      <p:pic>
        <p:nvPicPr>
          <p:cNvPr id="106498" name="Picture 2"/>
          <p:cNvPicPr>
            <a:picLocks noChangeAspect="1" noChangeArrowheads="1"/>
          </p:cNvPicPr>
          <p:nvPr/>
        </p:nvPicPr>
        <p:blipFill>
          <a:blip r:embed="rId3" cstate="print"/>
          <a:srcRect/>
          <a:stretch>
            <a:fillRect/>
          </a:stretch>
        </p:blipFill>
        <p:spPr bwMode="auto">
          <a:xfrm>
            <a:off x="4932040" y="2636912"/>
            <a:ext cx="3000375" cy="1323975"/>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043608" y="3212976"/>
            <a:ext cx="2914650" cy="1905000"/>
          </a:xfrm>
          <a:prstGeom prst="rect">
            <a:avLst/>
          </a:prstGeom>
          <a:noFill/>
          <a:ln w="9525">
            <a:noFill/>
            <a:miter lim="800000"/>
            <a:headEnd/>
            <a:tailEnd/>
          </a:ln>
        </p:spPr>
      </p:pic>
      <p:pic>
        <p:nvPicPr>
          <p:cNvPr id="106499" name="Picture 3"/>
          <p:cNvPicPr>
            <a:picLocks noChangeAspect="1" noChangeArrowheads="1"/>
          </p:cNvPicPr>
          <p:nvPr/>
        </p:nvPicPr>
        <p:blipFill>
          <a:blip r:embed="rId5" cstate="print"/>
          <a:srcRect/>
          <a:stretch>
            <a:fillRect/>
          </a:stretch>
        </p:blipFill>
        <p:spPr bwMode="auto">
          <a:xfrm>
            <a:off x="4355976" y="4293096"/>
            <a:ext cx="2905125" cy="127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pic>
        <p:nvPicPr>
          <p:cNvPr id="4" name="Zástupný symbol pro obsah 3" descr="komorová tachy.jpg"/>
          <p:cNvPicPr>
            <a:picLocks noGrp="1" noChangeAspect="1"/>
          </p:cNvPicPr>
          <p:nvPr>
            <p:ph idx="1"/>
          </p:nvPr>
        </p:nvPicPr>
        <p:blipFill>
          <a:blip r:embed="rId3" cstate="print"/>
          <a:stretch>
            <a:fillRect/>
          </a:stretch>
        </p:blipFill>
        <p:spPr>
          <a:xfrm>
            <a:off x="457200" y="2245775"/>
            <a:ext cx="8229600" cy="3234813"/>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dirty="0"/>
          </a:p>
        </p:txBody>
      </p:sp>
      <p:pic>
        <p:nvPicPr>
          <p:cNvPr id="4" name="Zástupný symbol pro obsah 3" descr="fiko.gif"/>
          <p:cNvPicPr>
            <a:picLocks noGrp="1" noChangeAspect="1"/>
          </p:cNvPicPr>
          <p:nvPr>
            <p:ph idx="1"/>
          </p:nvPr>
        </p:nvPicPr>
        <p:blipFill>
          <a:blip r:embed="rId3" cstate="print"/>
          <a:stretch>
            <a:fillRect/>
          </a:stretch>
        </p:blipFill>
        <p:spPr>
          <a:xfrm>
            <a:off x="1403826" y="1600200"/>
            <a:ext cx="6336348" cy="4525963"/>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Defibrilace</a:t>
            </a:r>
            <a:endParaRPr lang="cs-CZ" dirty="0"/>
          </a:p>
        </p:txBody>
      </p:sp>
      <p:sp>
        <p:nvSpPr>
          <p:cNvPr id="3" name="Zástupný symbol pro obsah 2"/>
          <p:cNvSpPr>
            <a:spLocks noGrp="1"/>
          </p:cNvSpPr>
          <p:nvPr>
            <p:ph idx="1"/>
          </p:nvPr>
        </p:nvSpPr>
        <p:spPr/>
        <p:txBody>
          <a:bodyPr>
            <a:normAutofit fontScale="92500" lnSpcReduction="10000"/>
          </a:bodyPr>
          <a:lstStyle/>
          <a:p>
            <a:r>
              <a:rPr lang="cs-CZ" i="1" dirty="0" smtClean="0"/>
              <a:t>Stejná účinnost </a:t>
            </a:r>
            <a:r>
              <a:rPr lang="cs-CZ" i="1" dirty="0" err="1" smtClean="0"/>
              <a:t>bifázického</a:t>
            </a:r>
            <a:r>
              <a:rPr lang="cs-CZ" i="1" dirty="0" smtClean="0"/>
              <a:t> výboje o energii 175 J jako </a:t>
            </a:r>
            <a:r>
              <a:rPr lang="cs-CZ" i="1" dirty="0" err="1" smtClean="0"/>
              <a:t>monofázický</a:t>
            </a:r>
            <a:r>
              <a:rPr lang="cs-CZ" i="1" dirty="0" smtClean="0"/>
              <a:t> výboj o energii 320 J. Vyšší účinnost </a:t>
            </a:r>
            <a:r>
              <a:rPr lang="cs-CZ" i="1" dirty="0" err="1" smtClean="0"/>
              <a:t>bifázického</a:t>
            </a:r>
            <a:r>
              <a:rPr lang="cs-CZ" i="1" dirty="0" smtClean="0"/>
              <a:t> výboje, dovoluje použít pro výkon nižší energie. Od toho se odvíjí bezpečnost výkonu – použitím nižší energie se redukuje </a:t>
            </a:r>
            <a:r>
              <a:rPr lang="cs-CZ" i="1" dirty="0" err="1" smtClean="0"/>
              <a:t>postresuscitační</a:t>
            </a:r>
            <a:r>
              <a:rPr lang="cs-CZ" i="1" dirty="0" smtClean="0"/>
              <a:t> </a:t>
            </a:r>
            <a:r>
              <a:rPr lang="cs-CZ" i="1" dirty="0" err="1" smtClean="0"/>
              <a:t>myokardiální</a:t>
            </a:r>
            <a:r>
              <a:rPr lang="cs-CZ" i="1" dirty="0" smtClean="0"/>
              <a:t> dysfunkce. Tento prokazatelný přínos nové metody hovoří ve prospěch rutinního používání </a:t>
            </a:r>
            <a:r>
              <a:rPr lang="cs-CZ" i="1" dirty="0" err="1" smtClean="0"/>
              <a:t>bifázického</a:t>
            </a:r>
            <a:r>
              <a:rPr lang="cs-CZ" i="1" dirty="0" smtClean="0"/>
              <a:t> výboje. </a:t>
            </a:r>
            <a:r>
              <a:rPr lang="cs-CZ" dirty="0" smtClean="0"/>
              <a:t>(http://www.</a:t>
            </a:r>
            <a:r>
              <a:rPr lang="cs-CZ" dirty="0" err="1" smtClean="0"/>
              <a:t>cardiology.sk</a:t>
            </a:r>
            <a:r>
              <a:rPr lang="cs-CZ" dirty="0" smtClean="0"/>
              <a:t>)</a:t>
            </a:r>
          </a:p>
          <a:p>
            <a:endParaRPr lang="cs-CZ" dirty="0" smtClean="0"/>
          </a:p>
          <a:p>
            <a:r>
              <a:rPr lang="cs-CZ" dirty="0" smtClean="0"/>
              <a:t>Volba „</a:t>
            </a:r>
            <a:r>
              <a:rPr lang="cs-CZ" dirty="0" err="1" smtClean="0"/>
              <a:t>synchro</a:t>
            </a:r>
            <a:r>
              <a:rPr lang="cs-CZ" dirty="0" smtClean="0"/>
              <a:t>“ čeká na QRS komplex.</a:t>
            </a:r>
          </a:p>
          <a:p>
            <a:endParaRPr lang="cs-CZ"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Defibrilace - video</a:t>
            </a:r>
            <a:endParaRPr lang="cs-CZ" dirty="0"/>
          </a:p>
        </p:txBody>
      </p:sp>
      <p:pic>
        <p:nvPicPr>
          <p:cNvPr id="4" name="rnr_defibrilace.wmv">
            <a:hlinkClick r:id="" action="ppaction://media"/>
          </p:cNvPr>
          <p:cNvPicPr>
            <a:picLocks noGrp="1" noRot="1" noChangeAspect="1"/>
          </p:cNvPicPr>
          <p:nvPr>
            <p:ph idx="1"/>
            <a:videoFile r:link="rId1"/>
          </p:nvPr>
        </p:nvPicPr>
        <p:blipFill>
          <a:blip r:embed="rId3" cstate="print"/>
          <a:stretch>
            <a:fillRect/>
          </a:stretch>
        </p:blipFill>
        <p:spPr>
          <a:xfrm>
            <a:off x="1273175" y="1357313"/>
            <a:ext cx="6034088" cy="482758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endParaRPr lang="cs-CZ" sz="2000" dirty="0" smtClean="0"/>
          </a:p>
        </p:txBody>
      </p:sp>
      <p:graphicFrame>
        <p:nvGraphicFramePr>
          <p:cNvPr id="29698" name="Object 3"/>
          <p:cNvGraphicFramePr>
            <a:graphicFrameLocks noGrp="1" noChangeAspect="1"/>
          </p:cNvGraphicFramePr>
          <p:nvPr>
            <p:ph idx="1"/>
          </p:nvPr>
        </p:nvGraphicFramePr>
        <p:xfrm>
          <a:off x="803275" y="1795463"/>
          <a:ext cx="7535863" cy="4133850"/>
        </p:xfrm>
        <a:graphic>
          <a:graphicData uri="http://schemas.openxmlformats.org/presentationml/2006/ole">
            <mc:AlternateContent xmlns:mc="http://schemas.openxmlformats.org/markup-compatibility/2006">
              <mc:Choice xmlns:v="urn:schemas-microsoft-com:vml" Requires="v">
                <p:oleObj spid="_x0000_s11267" name="Fotografie" r:id="rId4" imgW="7535327" imgH="4133333" progId="">
                  <p:embed/>
                </p:oleObj>
              </mc:Choice>
              <mc:Fallback>
                <p:oleObj name="Fotografie" r:id="rId4" imgW="7535327" imgH="4133333"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75" y="1795463"/>
                        <a:ext cx="7535863" cy="413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 </a:t>
            </a:r>
            <a:endParaRPr lang="cs-CZ" dirty="0"/>
          </a:p>
        </p:txBody>
      </p:sp>
      <p:pic>
        <p:nvPicPr>
          <p:cNvPr id="4" name="Zástupný symbol pro obsah 3" descr="SinusTachy2.jpg"/>
          <p:cNvPicPr>
            <a:picLocks noGrp="1" noChangeAspect="1"/>
          </p:cNvPicPr>
          <p:nvPr>
            <p:ph idx="1"/>
          </p:nvPr>
        </p:nvPicPr>
        <p:blipFill>
          <a:blip r:embed="rId3" cstate="print"/>
          <a:stretch>
            <a:fillRect/>
          </a:stretch>
        </p:blipFill>
        <p:spPr>
          <a:xfrm>
            <a:off x="762000" y="1743869"/>
            <a:ext cx="7620000" cy="4238625"/>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2.</a:t>
            </a:r>
            <a:endParaRPr lang="cs-CZ" dirty="0"/>
          </a:p>
        </p:txBody>
      </p:sp>
      <p:graphicFrame>
        <p:nvGraphicFramePr>
          <p:cNvPr id="74754" name="Object 4"/>
          <p:cNvGraphicFramePr>
            <a:graphicFrameLocks noGrp="1" noChangeAspect="1"/>
          </p:cNvGraphicFramePr>
          <p:nvPr>
            <p:ph idx="1"/>
          </p:nvPr>
        </p:nvGraphicFramePr>
        <p:xfrm>
          <a:off x="500063" y="2071688"/>
          <a:ext cx="8104187" cy="2986087"/>
        </p:xfrm>
        <a:graphic>
          <a:graphicData uri="http://schemas.openxmlformats.org/presentationml/2006/ole">
            <mc:AlternateContent xmlns:mc="http://schemas.openxmlformats.org/markup-compatibility/2006">
              <mc:Choice xmlns:v="urn:schemas-microsoft-com:vml" Requires="v">
                <p:oleObj spid="_x0000_s12291" name="Fotografie" r:id="rId4" imgW="7523810" imgH="2771429" progId="">
                  <p:embed/>
                </p:oleObj>
              </mc:Choice>
              <mc:Fallback>
                <p:oleObj name="Fotografie" r:id="rId4" imgW="7523810" imgH="2771429"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071688"/>
                        <a:ext cx="8104187"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a:t>
            </a:r>
            <a:endParaRPr lang="cs-CZ" dirty="0"/>
          </a:p>
        </p:txBody>
      </p:sp>
      <p:pic>
        <p:nvPicPr>
          <p:cNvPr id="4" name="Zástupný symbol pro obsah 3" descr="05 Sinus bradycardia with sinus arrest.jpg"/>
          <p:cNvPicPr>
            <a:picLocks noGrp="1" noChangeAspect="1"/>
          </p:cNvPicPr>
          <p:nvPr>
            <p:ph idx="1"/>
          </p:nvPr>
        </p:nvPicPr>
        <p:blipFill>
          <a:blip r:embed="rId3" cstate="print"/>
          <a:stretch>
            <a:fillRect/>
          </a:stretch>
        </p:blipFill>
        <p:spPr>
          <a:xfrm>
            <a:off x="457200" y="2471864"/>
            <a:ext cx="8229600" cy="2782634"/>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989034"/>
          </a:xfrm>
        </p:spPr>
        <p:txBody>
          <a:bodyPr/>
          <a:lstStyle/>
          <a:p>
            <a:r>
              <a:rPr lang="cs-CZ" dirty="0" smtClean="0"/>
              <a:t>4.</a:t>
            </a:r>
            <a:endParaRPr lang="cs-CZ" dirty="0"/>
          </a:p>
        </p:txBody>
      </p:sp>
      <p:pic>
        <p:nvPicPr>
          <p:cNvPr id="72706" name="Picture 2" descr="D:\SKOOL\Kardiologie\EKG IMP\P5030084.JPG"/>
          <p:cNvPicPr>
            <a:picLocks noGrp="1" noChangeAspect="1" noChangeArrowheads="1"/>
          </p:cNvPicPr>
          <p:nvPr>
            <p:ph idx="1"/>
          </p:nvPr>
        </p:nvPicPr>
        <p:blipFill>
          <a:blip r:embed="rId2" cstate="print"/>
          <a:srcRect b="51554"/>
          <a:stretch>
            <a:fillRect/>
          </a:stretch>
        </p:blipFill>
        <p:spPr bwMode="auto">
          <a:xfrm>
            <a:off x="755576" y="764704"/>
            <a:ext cx="7488832" cy="252028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5.</a:t>
            </a:r>
            <a:endParaRPr lang="cs-CZ" dirty="0"/>
          </a:p>
        </p:txBody>
      </p:sp>
      <p:pic>
        <p:nvPicPr>
          <p:cNvPr id="71682" name="Picture 2" descr="D:\SKOOL\Kardiologie\EKG IMP\P5030060.JPG"/>
          <p:cNvPicPr>
            <a:picLocks noGrp="1" noChangeAspect="1" noChangeArrowheads="1"/>
          </p:cNvPicPr>
          <p:nvPr>
            <p:ph idx="1"/>
          </p:nvPr>
        </p:nvPicPr>
        <p:blipFill>
          <a:blip r:embed="rId3" cstate="print"/>
          <a:srcRect b="52902"/>
          <a:stretch>
            <a:fillRect/>
          </a:stretch>
        </p:blipFill>
        <p:spPr bwMode="auto">
          <a:xfrm>
            <a:off x="251520" y="1196752"/>
            <a:ext cx="8654396" cy="262521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Hodnocení EKG v neodkladné péči – metodika dle ERC</a:t>
            </a:r>
            <a:endParaRPr lang="en-AU" dirty="0"/>
          </a:p>
        </p:txBody>
      </p:sp>
      <p:sp>
        <p:nvSpPr>
          <p:cNvPr id="3" name="Podnadpis 2"/>
          <p:cNvSpPr>
            <a:spLocks noGrp="1"/>
          </p:cNvSpPr>
          <p:nvPr>
            <p:ph type="subTitle" idx="1"/>
          </p:nvPr>
        </p:nvSpPr>
        <p:spPr/>
        <p:txBody>
          <a:bodyPr/>
          <a:lstStyle/>
          <a:p>
            <a:r>
              <a:rPr lang="cs-CZ" dirty="0" smtClean="0"/>
              <a:t>Michal Pospíšil</a:t>
            </a:r>
            <a:endParaRPr lang="en-AU" dirty="0"/>
          </a:p>
        </p:txBody>
      </p:sp>
      <p:pic>
        <p:nvPicPr>
          <p:cNvPr id="4" name="Obrázek 3" descr="Logo FN.jpg"/>
          <p:cNvPicPr>
            <a:picLocks noChangeAspect="1"/>
          </p:cNvPicPr>
          <p:nvPr/>
        </p:nvPicPr>
        <p:blipFill>
          <a:blip r:embed="rId2" cstate="print"/>
          <a:stretch>
            <a:fillRect/>
          </a:stretch>
        </p:blipFill>
        <p:spPr>
          <a:xfrm>
            <a:off x="6300192" y="260648"/>
            <a:ext cx="2588363" cy="915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6.</a:t>
            </a:r>
            <a:endParaRPr lang="cs-CZ" dirty="0"/>
          </a:p>
        </p:txBody>
      </p:sp>
      <p:pic>
        <p:nvPicPr>
          <p:cNvPr id="69634" name="Picture 2" descr="D:\SKOOL\Kardiologie\EKG IMP\P5030024.JPG"/>
          <p:cNvPicPr>
            <a:picLocks noGrp="1" noChangeAspect="1" noChangeArrowheads="1"/>
          </p:cNvPicPr>
          <p:nvPr>
            <p:ph idx="1"/>
          </p:nvPr>
        </p:nvPicPr>
        <p:blipFill>
          <a:blip r:embed="rId3" cstate="print"/>
          <a:srcRect b="50123"/>
          <a:stretch>
            <a:fillRect/>
          </a:stretch>
        </p:blipFill>
        <p:spPr bwMode="auto">
          <a:xfrm>
            <a:off x="323528" y="1340768"/>
            <a:ext cx="8036390" cy="3168352"/>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lstStyle/>
          <a:p>
            <a:r>
              <a:rPr lang="cs-CZ" dirty="0" smtClean="0"/>
              <a:t>7</a:t>
            </a:r>
            <a:endParaRPr lang="cs-CZ" dirty="0"/>
          </a:p>
        </p:txBody>
      </p:sp>
      <p:pic>
        <p:nvPicPr>
          <p:cNvPr id="68610" name="Picture 2" descr="D:\SKOOL\Kardiologie\EKG IMP\P5030010.JPG"/>
          <p:cNvPicPr>
            <a:picLocks noGrp="1" noChangeAspect="1" noChangeArrowheads="1"/>
          </p:cNvPicPr>
          <p:nvPr>
            <p:ph idx="1"/>
          </p:nvPr>
        </p:nvPicPr>
        <p:blipFill>
          <a:blip r:embed="rId3" cstate="print"/>
          <a:srcRect b="48416"/>
          <a:stretch>
            <a:fillRect/>
          </a:stretch>
        </p:blipFill>
        <p:spPr bwMode="auto">
          <a:xfrm>
            <a:off x="539552" y="1052736"/>
            <a:ext cx="8352928" cy="329159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8</a:t>
            </a:r>
            <a:endParaRPr lang="cs-CZ" dirty="0"/>
          </a:p>
        </p:txBody>
      </p:sp>
      <p:pic>
        <p:nvPicPr>
          <p:cNvPr id="67586" name="Picture 2" descr="D:\SKOOL\Kardiologie\EKG IMP\P5030009.JPG"/>
          <p:cNvPicPr>
            <a:picLocks noGrp="1" noChangeAspect="1" noChangeArrowheads="1"/>
          </p:cNvPicPr>
          <p:nvPr>
            <p:ph idx="1"/>
          </p:nvPr>
        </p:nvPicPr>
        <p:blipFill>
          <a:blip r:embed="rId3" cstate="print"/>
          <a:srcRect r="-95" b="52248"/>
          <a:stretch>
            <a:fillRect/>
          </a:stretch>
        </p:blipFill>
        <p:spPr bwMode="auto">
          <a:xfrm>
            <a:off x="642910" y="1571612"/>
            <a:ext cx="7786742" cy="2786082"/>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8229600" cy="642942"/>
          </a:xfrm>
        </p:spPr>
        <p:txBody>
          <a:bodyPr>
            <a:normAutofit/>
          </a:bodyPr>
          <a:lstStyle/>
          <a:p>
            <a:r>
              <a:rPr lang="cs-CZ" dirty="0" smtClean="0"/>
              <a:t>9</a:t>
            </a:r>
            <a:endParaRPr lang="cs-CZ" dirty="0"/>
          </a:p>
        </p:txBody>
      </p:sp>
      <p:pic>
        <p:nvPicPr>
          <p:cNvPr id="4" name="Zástupný symbol pro obsah 3" descr="C360_2012-04-14-07-59-10.jpg"/>
          <p:cNvPicPr>
            <a:picLocks noGrp="1"/>
          </p:cNvPicPr>
          <p:nvPr>
            <p:ph idx="1"/>
          </p:nvPr>
        </p:nvPicPr>
        <p:blipFill>
          <a:blip r:embed="rId3" cstate="print"/>
          <a:srcRect t="11414" r="7543" b="31619"/>
          <a:stretch>
            <a:fillRect/>
          </a:stretch>
        </p:blipFill>
        <p:spPr>
          <a:xfrm>
            <a:off x="467544" y="980728"/>
            <a:ext cx="8280920" cy="482453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10</a:t>
            </a:r>
            <a:endParaRPr lang="cs-CZ" dirty="0"/>
          </a:p>
        </p:txBody>
      </p:sp>
      <p:pic>
        <p:nvPicPr>
          <p:cNvPr id="4" name="Obrázek 4" descr="C360_2012-04-06-10-12-49_org.jpg"/>
          <p:cNvPicPr>
            <a:picLocks noGrp="1"/>
          </p:cNvPicPr>
          <p:nvPr>
            <p:ph idx="1"/>
          </p:nvPr>
        </p:nvPicPr>
        <p:blipFill>
          <a:blip r:embed="rId3" cstate="print"/>
          <a:stretch>
            <a:fillRect/>
          </a:stretch>
        </p:blipFill>
        <p:spPr>
          <a:xfrm>
            <a:off x="285720" y="1500174"/>
            <a:ext cx="8358245" cy="500066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Nejasnosti?</a:t>
            </a:r>
            <a:endParaRPr lang="cs-CZ" dirty="0"/>
          </a:p>
        </p:txBody>
      </p:sp>
      <p:pic>
        <p:nvPicPr>
          <p:cNvPr id="4" name="Zástupný symbol pro obsah 3" descr="Funny-cartoon-Dyslexic-CPR.jpg"/>
          <p:cNvPicPr>
            <a:picLocks noGrp="1" noChangeAspect="1"/>
          </p:cNvPicPr>
          <p:nvPr>
            <p:ph idx="1"/>
          </p:nvPr>
        </p:nvPicPr>
        <p:blipFill>
          <a:blip r:embed="rId2" cstate="print"/>
          <a:stretch>
            <a:fillRect/>
          </a:stretch>
        </p:blipFill>
        <p:spPr>
          <a:xfrm>
            <a:off x="1987320" y="1600200"/>
            <a:ext cx="5169360" cy="4525963"/>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2" y="357166"/>
            <a:ext cx="8229600" cy="1143000"/>
          </a:xfrm>
        </p:spPr>
        <p:txBody>
          <a:bodyPr/>
          <a:lstStyle/>
          <a:p>
            <a:r>
              <a:rPr lang="cs-CZ" dirty="0" smtClean="0"/>
              <a:t>Děkuji za pozornost </a:t>
            </a:r>
            <a:r>
              <a:rPr lang="cs-CZ" dirty="0" smtClean="0">
                <a:sym typeface="Wingdings" pitchFamily="2" charset="2"/>
              </a:rPr>
              <a:t></a:t>
            </a:r>
            <a:endParaRPr lang="cs-CZ" dirty="0"/>
          </a:p>
        </p:txBody>
      </p:sp>
      <p:pic>
        <p:nvPicPr>
          <p:cNvPr id="4" name="Zástupný symbol pro obsah 3" descr="Funny-cartoon-Dyslexic-CPR.jpg"/>
          <p:cNvPicPr>
            <a:picLocks noGrp="1" noChangeAspect="1"/>
          </p:cNvPicPr>
          <p:nvPr>
            <p:ph idx="1"/>
          </p:nvPr>
        </p:nvPicPr>
        <p:blipFill>
          <a:blip r:embed="rId2" cstate="print"/>
          <a:stretch>
            <a:fillRect/>
          </a:stretch>
        </p:blipFill>
        <p:spPr>
          <a:xfrm>
            <a:off x="1987320" y="1600200"/>
            <a:ext cx="5169360" cy="4525963"/>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a:t>SOVOVÁ, Eliška. </a:t>
            </a:r>
            <a:r>
              <a:rPr lang="cs-CZ" i="1" dirty="0"/>
              <a:t>EKG pro sestry</a:t>
            </a:r>
            <a:r>
              <a:rPr lang="cs-CZ" dirty="0"/>
              <a:t>. Praha: </a:t>
            </a:r>
            <a:r>
              <a:rPr lang="cs-CZ" dirty="0" err="1"/>
              <a:t>Grada</a:t>
            </a:r>
            <a:r>
              <a:rPr lang="cs-CZ" dirty="0"/>
              <a:t>, 2006, 112 s. ISBN 80-247-1542-2</a:t>
            </a:r>
            <a:r>
              <a:rPr lang="cs-CZ" dirty="0" smtClean="0"/>
              <a:t>.</a:t>
            </a:r>
          </a:p>
          <a:p>
            <a:r>
              <a:rPr lang="cs-CZ" dirty="0" smtClean="0"/>
              <a:t>EURÓPSKA RESUSCITAČNÁ RADA. </a:t>
            </a:r>
            <a:r>
              <a:rPr lang="cs-CZ" i="1" dirty="0" err="1" smtClean="0"/>
              <a:t>Kardiopulmonálna</a:t>
            </a:r>
            <a:r>
              <a:rPr lang="cs-CZ" i="1" dirty="0" smtClean="0"/>
              <a:t> </a:t>
            </a:r>
            <a:r>
              <a:rPr lang="cs-CZ" i="1" dirty="0" err="1" smtClean="0"/>
              <a:t>resuscitácia</a:t>
            </a:r>
            <a:r>
              <a:rPr lang="cs-CZ" i="1" dirty="0" smtClean="0"/>
              <a:t>: PodľaodporúčaníERC201</a:t>
            </a:r>
            <a:r>
              <a:rPr lang="cs-CZ" dirty="0" smtClean="0"/>
              <a:t> [online]. Košice, 2012 [cit. 2013-09-22]. Dostupné z: </a:t>
            </a:r>
            <a:r>
              <a:rPr lang="cs-CZ" dirty="0" smtClean="0">
                <a:hlinkClick r:id="rId2"/>
              </a:rPr>
              <a:t>http://www.</a:t>
            </a:r>
            <a:r>
              <a:rPr lang="cs-CZ" dirty="0" err="1" smtClean="0">
                <a:hlinkClick r:id="rId2"/>
              </a:rPr>
              <a:t>komorazachranaru.cz</a:t>
            </a:r>
            <a:r>
              <a:rPr lang="cs-CZ" dirty="0" smtClean="0">
                <a:hlinkClick r:id="rId2"/>
              </a:rPr>
              <a:t>/</a:t>
            </a:r>
            <a:r>
              <a:rPr lang="cs-CZ" dirty="0" err="1" smtClean="0">
                <a:hlinkClick r:id="rId2"/>
              </a:rPr>
              <a:t>download</a:t>
            </a:r>
            <a:r>
              <a:rPr lang="cs-CZ" dirty="0" smtClean="0">
                <a:hlinkClick r:id="rId2"/>
              </a:rPr>
              <a:t>/KPR_2010_ERC_</a:t>
            </a:r>
            <a:r>
              <a:rPr lang="cs-CZ" dirty="0" err="1" smtClean="0">
                <a:hlinkClick r:id="rId2"/>
              </a:rPr>
              <a:t>Kompletny</a:t>
            </a:r>
            <a:r>
              <a:rPr lang="cs-CZ" dirty="0" smtClean="0">
                <a:hlinkClick r:id="rId2"/>
              </a:rPr>
              <a:t>_</a:t>
            </a:r>
            <a:r>
              <a:rPr lang="cs-CZ" dirty="0" err="1" smtClean="0">
                <a:hlinkClick r:id="rId2"/>
              </a:rPr>
              <a:t>preklad</a:t>
            </a:r>
            <a:r>
              <a:rPr lang="cs-CZ" dirty="0" smtClean="0">
                <a:hlinkClick r:id="rId2"/>
              </a:rPr>
              <a:t>_121212.pdf</a:t>
            </a:r>
            <a:endParaRPr lang="cs-CZ" dirty="0" smtClean="0"/>
          </a:p>
          <a:p>
            <a:r>
              <a:rPr lang="cs-CZ" dirty="0" smtClean="0"/>
              <a:t>ŠEVČÍK, P., V. ČERNÝ a J. VÍTOVEC. </a:t>
            </a:r>
            <a:r>
              <a:rPr lang="cs-CZ" i="1" dirty="0" smtClean="0"/>
              <a:t>Intenzívní medicína. 2. </a:t>
            </a:r>
            <a:r>
              <a:rPr lang="cs-CZ" i="1" dirty="0" err="1" smtClean="0"/>
              <a:t>rozš</a:t>
            </a:r>
            <a:r>
              <a:rPr lang="cs-CZ" i="1" dirty="0" smtClean="0"/>
              <a:t>. </a:t>
            </a:r>
            <a:r>
              <a:rPr lang="cs-CZ" i="1" dirty="0" err="1" smtClean="0"/>
              <a:t>vyd</a:t>
            </a:r>
            <a:r>
              <a:rPr lang="cs-CZ" i="1" dirty="0" smtClean="0"/>
              <a:t>. Praha: </a:t>
            </a:r>
            <a:r>
              <a:rPr lang="cs-CZ" i="1" dirty="0" err="1" smtClean="0"/>
              <a:t>Galén</a:t>
            </a:r>
            <a:r>
              <a:rPr lang="cs-CZ" i="1" dirty="0" smtClean="0"/>
              <a:t>, c2003, </a:t>
            </a:r>
            <a:r>
              <a:rPr lang="cs-CZ" i="1" dirty="0" err="1" smtClean="0"/>
              <a:t>xxi</a:t>
            </a:r>
            <a:r>
              <a:rPr lang="cs-CZ" i="1" dirty="0" smtClean="0"/>
              <a:t>, 422 s. ISBN 80-726-2203-X.</a:t>
            </a:r>
          </a:p>
          <a:p>
            <a:r>
              <a:rPr lang="cs-CZ" dirty="0" smtClean="0"/>
              <a:t>KOLEKTIV AUTORŮ. </a:t>
            </a:r>
            <a:r>
              <a:rPr lang="cs-CZ" i="1" dirty="0" smtClean="0"/>
              <a:t>Sestra a urgentní stavy. 1. české </a:t>
            </a:r>
            <a:r>
              <a:rPr lang="cs-CZ" i="1" dirty="0" err="1" smtClean="0"/>
              <a:t>vyd</a:t>
            </a:r>
            <a:r>
              <a:rPr lang="cs-CZ" i="1" dirty="0" smtClean="0"/>
              <a:t>. Překlad Libuše Čížková. Praha: </a:t>
            </a:r>
            <a:r>
              <a:rPr lang="cs-CZ" i="1" dirty="0" err="1" smtClean="0"/>
              <a:t>Grada</a:t>
            </a:r>
            <a:r>
              <a:rPr lang="cs-CZ" i="1" dirty="0" smtClean="0"/>
              <a:t>, 2008, 549 s. Sestra. ISBN 978-802-4725-482.</a:t>
            </a:r>
          </a:p>
          <a:p>
            <a:r>
              <a:rPr lang="cs-CZ" dirty="0" smtClean="0"/>
              <a:t>KHAN, Gabriel M. </a:t>
            </a:r>
            <a:r>
              <a:rPr lang="cs-CZ" i="1" dirty="0" smtClean="0"/>
              <a:t>EKG a jeho hodnocení</a:t>
            </a:r>
            <a:r>
              <a:rPr lang="cs-CZ" dirty="0" smtClean="0"/>
              <a:t>. 1. </a:t>
            </a:r>
            <a:r>
              <a:rPr lang="cs-CZ" dirty="0" err="1" smtClean="0"/>
              <a:t>vyd</a:t>
            </a:r>
            <a:r>
              <a:rPr lang="cs-CZ" dirty="0" smtClean="0"/>
              <a:t>. Praha: </a:t>
            </a:r>
            <a:r>
              <a:rPr lang="cs-CZ" dirty="0" err="1" smtClean="0"/>
              <a:t>Grada</a:t>
            </a:r>
            <a:r>
              <a:rPr lang="cs-CZ" dirty="0" smtClean="0"/>
              <a:t>, 2005, 348 s.:. ISBN 80-247-0910-4. </a:t>
            </a:r>
          </a:p>
          <a:p>
            <a:r>
              <a:rPr lang="cs-CZ" dirty="0" smtClean="0"/>
              <a:t>Video defibrilace srdce: </a:t>
            </a:r>
            <a:r>
              <a:rPr lang="cs-CZ" dirty="0" smtClean="0">
                <a:hlinkClick r:id="rId3"/>
              </a:rPr>
              <a:t>http://www.</a:t>
            </a:r>
            <a:r>
              <a:rPr lang="cs-CZ" dirty="0" err="1" smtClean="0">
                <a:hlinkClick r:id="rId3"/>
              </a:rPr>
              <a:t>youtube.com</a:t>
            </a:r>
            <a:r>
              <a:rPr lang="cs-CZ" dirty="0" smtClean="0">
                <a:hlinkClick r:id="rId3"/>
              </a:rPr>
              <a:t>/</a:t>
            </a:r>
            <a:r>
              <a:rPr lang="cs-CZ" dirty="0" err="1" smtClean="0">
                <a:hlinkClick r:id="rId3"/>
              </a:rPr>
              <a:t>watch</a:t>
            </a:r>
            <a:r>
              <a:rPr lang="cs-CZ" dirty="0" smtClean="0">
                <a:hlinkClick r:id="rId3"/>
              </a:rPr>
              <a:t>?v=9FQyHQh4mto</a:t>
            </a:r>
            <a:endParaRPr lang="cs-CZ" dirty="0" smtClean="0"/>
          </a:p>
          <a:p>
            <a:r>
              <a:rPr lang="cs-CZ" dirty="0" smtClean="0"/>
              <a:t>EKG záznamy: FN Brno, IKK - IMP</a:t>
            </a:r>
          </a:p>
          <a:p>
            <a:endParaRPr lang="cs-CZ" dirty="0" smtClean="0"/>
          </a:p>
          <a:p>
            <a:pPr>
              <a:buNone/>
            </a:pPr>
            <a:endParaRPr lang="cs-CZ" dirty="0"/>
          </a:p>
        </p:txBody>
      </p:sp>
    </p:spTree>
    <p:extLst>
      <p:ext uri="{BB962C8B-B14F-4D97-AF65-F5344CB8AC3E}">
        <p14:creationId xmlns:p14="http://schemas.microsoft.com/office/powerpoint/2010/main" val="264237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Legislativa</a:t>
            </a:r>
            <a:endParaRPr lang="cs-CZ" dirty="0"/>
          </a:p>
        </p:txBody>
      </p:sp>
      <p:sp>
        <p:nvSpPr>
          <p:cNvPr id="3" name="Zástupný symbol pro obsah 2"/>
          <p:cNvSpPr>
            <a:spLocks noGrp="1"/>
          </p:cNvSpPr>
          <p:nvPr>
            <p:ph idx="1"/>
          </p:nvPr>
        </p:nvSpPr>
        <p:spPr/>
        <p:txBody>
          <a:bodyPr>
            <a:normAutofit/>
          </a:bodyPr>
          <a:lstStyle/>
          <a:p>
            <a:r>
              <a:rPr lang="cs-CZ" dirty="0" smtClean="0"/>
              <a:t>Vyhláška MZ ČR 424/ 2004</a:t>
            </a:r>
          </a:p>
          <a:p>
            <a:endParaRPr lang="cs-CZ" dirty="0"/>
          </a:p>
          <a:p>
            <a:r>
              <a:rPr lang="cs-CZ" dirty="0" smtClean="0"/>
              <a:t>Sestra je obvykle první kdo křivku vidí, </a:t>
            </a:r>
            <a:r>
              <a:rPr lang="cs-CZ" i="1" dirty="0" smtClean="0"/>
              <a:t>ovládá fyziologické EKG a dokáže rozpoznat základní poruchy,</a:t>
            </a:r>
            <a:r>
              <a:rPr lang="cs-CZ" dirty="0" smtClean="0"/>
              <a:t> je </a:t>
            </a:r>
            <a:r>
              <a:rPr lang="cs-CZ" i="1" dirty="0" smtClean="0"/>
              <a:t>také schopna na základě potřeb provést příslušná opatření.</a:t>
            </a:r>
          </a:p>
          <a:p>
            <a:endParaRPr lang="cs-CZ" i="1" dirty="0" smtClean="0"/>
          </a:p>
          <a:p>
            <a:r>
              <a:rPr lang="cs-CZ" dirty="0" smtClean="0"/>
              <a:t>Sestra pro IP bez odborného dohledu a indikace lékaře EKG sleduje a analyzuje. </a:t>
            </a:r>
          </a:p>
          <a:p>
            <a:endParaRPr lang="cs-CZ" i="1" dirty="0" smtClean="0"/>
          </a:p>
          <a:p>
            <a:endParaRPr lang="cs-CZ" dirty="0" smtClean="0"/>
          </a:p>
          <a:p>
            <a:endParaRPr lang="cs-CZ" dirty="0" smtClean="0"/>
          </a:p>
          <a:p>
            <a:endParaRPr lang="cs-CZ" dirty="0" smtClean="0"/>
          </a:p>
          <a:p>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454" y="142853"/>
            <a:ext cx="1855661" cy="2120756"/>
          </a:xfrm>
          <a:prstGeom prst="rect">
            <a:avLst/>
          </a:prstGeom>
        </p:spPr>
      </p:pic>
    </p:spTree>
    <p:extLst>
      <p:ext uri="{BB962C8B-B14F-4D97-AF65-F5344CB8AC3E}">
        <p14:creationId xmlns:p14="http://schemas.microsoft.com/office/powerpoint/2010/main" val="4088067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Princip metody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Snímání změn membránového napětí srdečních buněk z povrchu těla pomocí elektrod.</a:t>
            </a:r>
          </a:p>
          <a:p>
            <a:endParaRPr lang="cs-CZ" dirty="0" smtClean="0"/>
          </a:p>
          <a:p>
            <a:r>
              <a:rPr lang="cs-CZ" dirty="0" smtClean="0"/>
              <a:t>Buňky můžeme rozdělit na pracovní (srdeční svalovina) a ty určené pro vznik vzruchu (převodní systém), pro jejich správnou funkci je esenciální dostatečný přívod kyslíku krví (perfuze) a rovnováha vnitřního prostředí.</a:t>
            </a:r>
          </a:p>
          <a:p>
            <a:endParaRPr lang="cs-CZ" dirty="0" smtClean="0"/>
          </a:p>
          <a:p>
            <a:r>
              <a:rPr lang="cs-CZ" dirty="0" smtClean="0"/>
              <a:t>Kmity a vlny jsou vektory = veličiny které mají velikost, trvání i směr (šíření AP) –&gt; výsledný vektor je dán velikostí a umístěním jednotlivých srdečních oddílů.</a:t>
            </a:r>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6710" y="142853"/>
            <a:ext cx="998405" cy="1141035"/>
          </a:xfrm>
          <a:prstGeom prst="rect">
            <a:avLst/>
          </a:prstGeom>
        </p:spPr>
      </p:pic>
    </p:spTree>
    <p:extLst>
      <p:ext uri="{BB962C8B-B14F-4D97-AF65-F5344CB8AC3E}">
        <p14:creationId xmlns:p14="http://schemas.microsoft.com/office/powerpoint/2010/main" val="3242922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Převodní systém a základní názvosloví</a:t>
            </a:r>
            <a:endParaRPr lang="cs-CZ" dirty="0"/>
          </a:p>
        </p:txBody>
      </p:sp>
      <p:sp>
        <p:nvSpPr>
          <p:cNvPr id="3" name="Zástupný symbol pro obsah 2"/>
          <p:cNvSpPr>
            <a:spLocks noGrp="1"/>
          </p:cNvSpPr>
          <p:nvPr>
            <p:ph idx="1"/>
          </p:nvPr>
        </p:nvSpPr>
        <p:spPr>
          <a:xfrm>
            <a:off x="539552" y="2060848"/>
            <a:ext cx="8064900" cy="3960000"/>
          </a:xfrm>
        </p:spPr>
        <p:txBody>
          <a:bodyPr>
            <a:normAutofit fontScale="92500" lnSpcReduction="10000"/>
          </a:bodyPr>
          <a:lstStyle/>
          <a:p>
            <a:r>
              <a:rPr lang="cs-CZ" dirty="0" smtClean="0"/>
              <a:t>Sinoatriální uzel – „primární pacemaker“ (70-80/min) – vzruch po síních.</a:t>
            </a:r>
          </a:p>
          <a:p>
            <a:endParaRPr lang="cs-CZ" dirty="0" smtClean="0"/>
          </a:p>
          <a:p>
            <a:r>
              <a:rPr lang="cs-CZ" dirty="0" err="1" smtClean="0"/>
              <a:t>Atrio</a:t>
            </a:r>
            <a:r>
              <a:rPr lang="cs-CZ" dirty="0" smtClean="0"/>
              <a:t>-ventrikulární – „sekundární pace“– na rozmezí síní a komor, zde se vzruch zpomaluje </a:t>
            </a:r>
            <a:r>
              <a:rPr lang="cs-CZ" dirty="0"/>
              <a:t>(</a:t>
            </a:r>
            <a:r>
              <a:rPr lang="cs-CZ" dirty="0" smtClean="0"/>
              <a:t>40-60/min).</a:t>
            </a:r>
          </a:p>
          <a:p>
            <a:endParaRPr lang="cs-CZ" dirty="0" smtClean="0"/>
          </a:p>
          <a:p>
            <a:r>
              <a:rPr lang="cs-CZ" dirty="0" smtClean="0"/>
              <a:t>Oblast kolem AV uzlu se nazývá </a:t>
            </a:r>
            <a:r>
              <a:rPr lang="cs-CZ" dirty="0" err="1" smtClean="0"/>
              <a:t>junkční</a:t>
            </a:r>
            <a:r>
              <a:rPr lang="cs-CZ" dirty="0" smtClean="0"/>
              <a:t>.</a:t>
            </a:r>
          </a:p>
          <a:p>
            <a:endParaRPr lang="cs-CZ" dirty="0" smtClean="0"/>
          </a:p>
          <a:p>
            <a:r>
              <a:rPr lang="cs-CZ" dirty="0" err="1" smtClean="0"/>
              <a:t>Hisův</a:t>
            </a:r>
            <a:r>
              <a:rPr lang="cs-CZ" dirty="0" smtClean="0"/>
              <a:t> svazek, </a:t>
            </a:r>
            <a:r>
              <a:rPr lang="cs-CZ" dirty="0" err="1" smtClean="0"/>
              <a:t>Tawarova</a:t>
            </a:r>
            <a:r>
              <a:rPr lang="cs-CZ" dirty="0" smtClean="0"/>
              <a:t> raménka a Purkyňova vlákna – terciální část (30-40/min.) – </a:t>
            </a:r>
            <a:r>
              <a:rPr lang="cs-CZ" dirty="0" err="1" smtClean="0"/>
              <a:t>idioventrikulární</a:t>
            </a:r>
            <a:r>
              <a:rPr lang="cs-CZ" dirty="0" smtClean="0"/>
              <a:t> rytmus</a:t>
            </a:r>
          </a:p>
          <a:p>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8214" y="142853"/>
            <a:ext cx="426901" cy="487887"/>
          </a:xfrm>
          <a:prstGeom prst="rect">
            <a:avLst/>
          </a:prstGeom>
        </p:spPr>
      </p:pic>
    </p:spTree>
    <p:extLst>
      <p:ext uri="{BB962C8B-B14F-4D97-AF65-F5344CB8AC3E}">
        <p14:creationId xmlns:p14="http://schemas.microsoft.com/office/powerpoint/2010/main" val="2231075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EN.potx" id="{E423B8DF-9BA0-46CA-AB8C-3C9CAA22A651}" vid="{BF1FE4E8-5686-479B-8844-DF4DF48EA4AC}"/>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prezentace-med-en-4-3</Template>
  <TotalTime>107</TotalTime>
  <Words>1840</Words>
  <Application>Microsoft Office PowerPoint</Application>
  <PresentationFormat>Předvádění na obrazovce (4:3)</PresentationFormat>
  <Paragraphs>292</Paragraphs>
  <Slides>67</Slides>
  <Notes>44</Notes>
  <HiddenSlides>0</HiddenSlides>
  <MMClips>1</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67</vt:i4>
      </vt:variant>
    </vt:vector>
  </HeadingPairs>
  <TitlesOfParts>
    <vt:vector size="73" baseType="lpstr">
      <vt:lpstr>Arial</vt:lpstr>
      <vt:lpstr>Calibri</vt:lpstr>
      <vt:lpstr>Tahoma</vt:lpstr>
      <vt:lpstr>Wingdings</vt:lpstr>
      <vt:lpstr>Presentation_MU_EN</vt:lpstr>
      <vt:lpstr>Fotografie</vt:lpstr>
      <vt:lpstr>Ventilační poruchy a monitoring pomocí kapnometrie</vt:lpstr>
      <vt:lpstr>Kapnometrie</vt:lpstr>
      <vt:lpstr>Bez čeho se neobejdete</vt:lpstr>
      <vt:lpstr>Prezentace aplikace PowerPoint</vt:lpstr>
      <vt:lpstr>Prezentace aplikace PowerPoint</vt:lpstr>
      <vt:lpstr>Hodnocení EKG v neodkladné péči – metodika dle ERC</vt:lpstr>
      <vt:lpstr>Legislativa</vt:lpstr>
      <vt:lpstr>Princip metody</vt:lpstr>
      <vt:lpstr>Převodní systém a základní názvosloví</vt:lpstr>
      <vt:lpstr>Převodní systém</vt:lpstr>
      <vt:lpstr>Elektrody</vt:lpstr>
      <vt:lpstr>Elektrody</vt:lpstr>
      <vt:lpstr>Umístění hrudních svodů</vt:lpstr>
      <vt:lpstr>Časové intervaly</vt:lpstr>
      <vt:lpstr>Vlna P </vt:lpstr>
      <vt:lpstr>Vlna P</vt:lpstr>
      <vt:lpstr>Komplex QRS</vt:lpstr>
      <vt:lpstr>Interval S-T</vt:lpstr>
      <vt:lpstr>Jak číst EKG</vt:lpstr>
      <vt:lpstr>Antero-laterální STEMI (Pardeho vlna)</vt:lpstr>
      <vt:lpstr>1. Je přítomna el. Aktivita?</vt:lpstr>
      <vt:lpstr>2. Jaká je frekvence QRS</vt:lpstr>
      <vt:lpstr>Prezentace aplikace PowerPoint</vt:lpstr>
      <vt:lpstr>3. Jaká je šíře QRS</vt:lpstr>
      <vt:lpstr>4. Rytmus pravidelný</vt:lpstr>
      <vt:lpstr>5. Přítomnost síňové aktivity</vt:lpstr>
      <vt:lpstr>6. Jaký je vztah mezi aktivitou síní a komor?</vt:lpstr>
      <vt:lpstr>AV blok 1. stupně</vt:lpstr>
      <vt:lpstr>AV blok 2. stupně Mobitz I (Wenckebachovy periody)</vt:lpstr>
      <vt:lpstr>AV blok 2. stupně Mobitz II</vt:lpstr>
      <vt:lpstr>AV blok 2. stupně Mobitz II</vt:lpstr>
      <vt:lpstr>AV blok 3. stupně </vt:lpstr>
      <vt:lpstr>A-Vrátný</vt:lpstr>
      <vt:lpstr>Arytmologie</vt:lpstr>
      <vt:lpstr>Jak vlastně vypadá pacient?</vt:lpstr>
      <vt:lpstr>Mechanismy arytmií</vt:lpstr>
      <vt:lpstr>Příčiny arytmií ?</vt:lpstr>
      <vt:lpstr>K hodnocení EKG patří (1)</vt:lpstr>
      <vt:lpstr>K hodnocení EKG patří (2)</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Defibrilace</vt:lpstr>
      <vt:lpstr>Defibrilace - video</vt:lpstr>
      <vt:lpstr>Prezentace aplikace PowerPoint</vt:lpstr>
      <vt:lpstr>1. </vt:lpstr>
      <vt:lpstr>2.</vt:lpstr>
      <vt:lpstr>3.</vt:lpstr>
      <vt:lpstr>4.</vt:lpstr>
      <vt:lpstr>5.</vt:lpstr>
      <vt:lpstr>6.</vt:lpstr>
      <vt:lpstr>7</vt:lpstr>
      <vt:lpstr>8</vt:lpstr>
      <vt:lpstr>9</vt:lpstr>
      <vt:lpstr>10</vt:lpstr>
      <vt:lpstr>Nejasnosti?</vt:lpstr>
      <vt:lpstr>Děkuji za pozornost </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Ventilační poruchy a monitoring pomocí kapnometrie</dc:title>
  <cp:lastModifiedBy>Michal Pospíšil</cp:lastModifiedBy>
  <cp:revision>10</cp:revision>
  <dcterms:modified xsi:type="dcterms:W3CDTF">2019-09-24T05:50:15Z</dcterms:modified>
</cp:coreProperties>
</file>