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5" r:id="rId1"/>
    <p:sldMasterId id="2147483869" r:id="rId2"/>
  </p:sldMasterIdLst>
  <p:notesMasterIdLst>
    <p:notesMasterId r:id="rId127"/>
  </p:notesMasterIdLst>
  <p:sldIdLst>
    <p:sldId id="256" r:id="rId3"/>
    <p:sldId id="273" r:id="rId4"/>
    <p:sldId id="304" r:id="rId5"/>
    <p:sldId id="311" r:id="rId6"/>
    <p:sldId id="272" r:id="rId7"/>
    <p:sldId id="313" r:id="rId8"/>
    <p:sldId id="270" r:id="rId9"/>
    <p:sldId id="318" r:id="rId10"/>
    <p:sldId id="319" r:id="rId11"/>
    <p:sldId id="294" r:id="rId12"/>
    <p:sldId id="320" r:id="rId13"/>
    <p:sldId id="321" r:id="rId14"/>
    <p:sldId id="322" r:id="rId15"/>
    <p:sldId id="323" r:id="rId16"/>
    <p:sldId id="325" r:id="rId17"/>
    <p:sldId id="377" r:id="rId18"/>
    <p:sldId id="379" r:id="rId19"/>
    <p:sldId id="378" r:id="rId20"/>
    <p:sldId id="380" r:id="rId21"/>
    <p:sldId id="326" r:id="rId22"/>
    <p:sldId id="327" r:id="rId23"/>
    <p:sldId id="328" r:id="rId24"/>
    <p:sldId id="329" r:id="rId25"/>
    <p:sldId id="330" r:id="rId26"/>
    <p:sldId id="331" r:id="rId27"/>
    <p:sldId id="332" r:id="rId28"/>
    <p:sldId id="312" r:id="rId29"/>
    <p:sldId id="333" r:id="rId30"/>
    <p:sldId id="334" r:id="rId31"/>
    <p:sldId id="335" r:id="rId32"/>
    <p:sldId id="336" r:id="rId33"/>
    <p:sldId id="337" r:id="rId34"/>
    <p:sldId id="338" r:id="rId35"/>
    <p:sldId id="315" r:id="rId36"/>
    <p:sldId id="339" r:id="rId37"/>
    <p:sldId id="340" r:id="rId38"/>
    <p:sldId id="341" r:id="rId39"/>
    <p:sldId id="342" r:id="rId40"/>
    <p:sldId id="343" r:id="rId41"/>
    <p:sldId id="344" r:id="rId42"/>
    <p:sldId id="345" r:id="rId43"/>
    <p:sldId id="346" r:id="rId44"/>
    <p:sldId id="347" r:id="rId45"/>
    <p:sldId id="348" r:id="rId46"/>
    <p:sldId id="349" r:id="rId47"/>
    <p:sldId id="350" r:id="rId48"/>
    <p:sldId id="351" r:id="rId49"/>
    <p:sldId id="352" r:id="rId50"/>
    <p:sldId id="353" r:id="rId51"/>
    <p:sldId id="354" r:id="rId52"/>
    <p:sldId id="355" r:id="rId53"/>
    <p:sldId id="356" r:id="rId54"/>
    <p:sldId id="357" r:id="rId55"/>
    <p:sldId id="358" r:id="rId56"/>
    <p:sldId id="359" r:id="rId57"/>
    <p:sldId id="360" r:id="rId58"/>
    <p:sldId id="361" r:id="rId59"/>
    <p:sldId id="362" r:id="rId60"/>
    <p:sldId id="363" r:id="rId61"/>
    <p:sldId id="364" r:id="rId62"/>
    <p:sldId id="365" r:id="rId63"/>
    <p:sldId id="366" r:id="rId64"/>
    <p:sldId id="367" r:id="rId65"/>
    <p:sldId id="368" r:id="rId66"/>
    <p:sldId id="369" r:id="rId67"/>
    <p:sldId id="370" r:id="rId68"/>
    <p:sldId id="371" r:id="rId69"/>
    <p:sldId id="372" r:id="rId70"/>
    <p:sldId id="305" r:id="rId71"/>
    <p:sldId id="373" r:id="rId72"/>
    <p:sldId id="374" r:id="rId73"/>
    <p:sldId id="375" r:id="rId74"/>
    <p:sldId id="376" r:id="rId75"/>
    <p:sldId id="257" r:id="rId76"/>
    <p:sldId id="281" r:id="rId77"/>
    <p:sldId id="282" r:id="rId78"/>
    <p:sldId id="314" r:id="rId79"/>
    <p:sldId id="258" r:id="rId80"/>
    <p:sldId id="259" r:id="rId81"/>
    <p:sldId id="307" r:id="rId82"/>
    <p:sldId id="306" r:id="rId83"/>
    <p:sldId id="283" r:id="rId84"/>
    <p:sldId id="285" r:id="rId85"/>
    <p:sldId id="286" r:id="rId86"/>
    <p:sldId id="292" r:id="rId87"/>
    <p:sldId id="293" r:id="rId88"/>
    <p:sldId id="284" r:id="rId89"/>
    <p:sldId id="260" r:id="rId90"/>
    <p:sldId id="287" r:id="rId91"/>
    <p:sldId id="261" r:id="rId92"/>
    <p:sldId id="263" r:id="rId93"/>
    <p:sldId id="290" r:id="rId94"/>
    <p:sldId id="262" r:id="rId95"/>
    <p:sldId id="289" r:id="rId96"/>
    <p:sldId id="288" r:id="rId97"/>
    <p:sldId id="264" r:id="rId98"/>
    <p:sldId id="295" r:id="rId99"/>
    <p:sldId id="296" r:id="rId100"/>
    <p:sldId id="297" r:id="rId101"/>
    <p:sldId id="280" r:id="rId102"/>
    <p:sldId id="266" r:id="rId103"/>
    <p:sldId id="275" r:id="rId104"/>
    <p:sldId id="267" r:id="rId105"/>
    <p:sldId id="279" r:id="rId106"/>
    <p:sldId id="271" r:id="rId107"/>
    <p:sldId id="299" r:id="rId108"/>
    <p:sldId id="300" r:id="rId109"/>
    <p:sldId id="303" r:id="rId110"/>
    <p:sldId id="268" r:id="rId111"/>
    <p:sldId id="301" r:id="rId112"/>
    <p:sldId id="302" r:id="rId113"/>
    <p:sldId id="316" r:id="rId114"/>
    <p:sldId id="298" r:id="rId115"/>
    <p:sldId id="317" r:id="rId116"/>
    <p:sldId id="269" r:id="rId117"/>
    <p:sldId id="265" r:id="rId118"/>
    <p:sldId id="277" r:id="rId119"/>
    <p:sldId id="291" r:id="rId120"/>
    <p:sldId id="308" r:id="rId121"/>
    <p:sldId id="309" r:id="rId122"/>
    <p:sldId id="278" r:id="rId123"/>
    <p:sldId id="274" r:id="rId124"/>
    <p:sldId id="310" r:id="rId125"/>
    <p:sldId id="276" r:id="rId126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Výchozí oddíl" id="{F1BDA106-A167-4A54-92DE-47AFA8F67BC2}">
          <p14:sldIdLst>
            <p14:sldId id="256"/>
            <p14:sldId id="273"/>
            <p14:sldId id="304"/>
            <p14:sldId id="311"/>
            <p14:sldId id="272"/>
            <p14:sldId id="313"/>
            <p14:sldId id="270"/>
            <p14:sldId id="318"/>
            <p14:sldId id="319"/>
            <p14:sldId id="294"/>
            <p14:sldId id="320"/>
            <p14:sldId id="321"/>
            <p14:sldId id="322"/>
            <p14:sldId id="323"/>
            <p14:sldId id="325"/>
            <p14:sldId id="377"/>
            <p14:sldId id="379"/>
            <p14:sldId id="378"/>
            <p14:sldId id="380"/>
            <p14:sldId id="326"/>
            <p14:sldId id="327"/>
            <p14:sldId id="328"/>
            <p14:sldId id="329"/>
            <p14:sldId id="330"/>
            <p14:sldId id="331"/>
            <p14:sldId id="332"/>
            <p14:sldId id="312"/>
            <p14:sldId id="333"/>
            <p14:sldId id="334"/>
            <p14:sldId id="335"/>
            <p14:sldId id="336"/>
            <p14:sldId id="337"/>
            <p14:sldId id="338"/>
            <p14:sldId id="315"/>
            <p14:sldId id="339"/>
            <p14:sldId id="340"/>
            <p14:sldId id="341"/>
            <p14:sldId id="342"/>
            <p14:sldId id="343"/>
            <p14:sldId id="344"/>
            <p14:sldId id="345"/>
            <p14:sldId id="346"/>
            <p14:sldId id="347"/>
            <p14:sldId id="348"/>
            <p14:sldId id="349"/>
            <p14:sldId id="350"/>
            <p14:sldId id="351"/>
            <p14:sldId id="352"/>
            <p14:sldId id="353"/>
            <p14:sldId id="354"/>
            <p14:sldId id="355"/>
            <p14:sldId id="356"/>
            <p14:sldId id="357"/>
            <p14:sldId id="358"/>
            <p14:sldId id="359"/>
            <p14:sldId id="360"/>
            <p14:sldId id="361"/>
            <p14:sldId id="362"/>
            <p14:sldId id="363"/>
            <p14:sldId id="364"/>
            <p14:sldId id="365"/>
            <p14:sldId id="366"/>
            <p14:sldId id="367"/>
            <p14:sldId id="368"/>
            <p14:sldId id="369"/>
            <p14:sldId id="370"/>
            <p14:sldId id="371"/>
            <p14:sldId id="372"/>
            <p14:sldId id="305"/>
            <p14:sldId id="373"/>
            <p14:sldId id="374"/>
            <p14:sldId id="375"/>
            <p14:sldId id="376"/>
            <p14:sldId id="257"/>
            <p14:sldId id="281"/>
            <p14:sldId id="282"/>
            <p14:sldId id="314"/>
            <p14:sldId id="258"/>
            <p14:sldId id="259"/>
            <p14:sldId id="307"/>
            <p14:sldId id="306"/>
            <p14:sldId id="283"/>
            <p14:sldId id="285"/>
            <p14:sldId id="286"/>
            <p14:sldId id="292"/>
            <p14:sldId id="293"/>
            <p14:sldId id="284"/>
            <p14:sldId id="260"/>
            <p14:sldId id="287"/>
            <p14:sldId id="261"/>
            <p14:sldId id="263"/>
            <p14:sldId id="290"/>
            <p14:sldId id="262"/>
            <p14:sldId id="289"/>
            <p14:sldId id="288"/>
            <p14:sldId id="264"/>
            <p14:sldId id="295"/>
            <p14:sldId id="296"/>
            <p14:sldId id="297"/>
            <p14:sldId id="280"/>
            <p14:sldId id="266"/>
            <p14:sldId id="275"/>
            <p14:sldId id="267"/>
            <p14:sldId id="279"/>
            <p14:sldId id="271"/>
            <p14:sldId id="299"/>
            <p14:sldId id="300"/>
            <p14:sldId id="303"/>
            <p14:sldId id="268"/>
            <p14:sldId id="301"/>
            <p14:sldId id="302"/>
            <p14:sldId id="316"/>
            <p14:sldId id="298"/>
            <p14:sldId id="317"/>
            <p14:sldId id="269"/>
            <p14:sldId id="265"/>
            <p14:sldId id="277"/>
            <p14:sldId id="291"/>
            <p14:sldId id="308"/>
            <p14:sldId id="309"/>
            <p14:sldId id="278"/>
            <p14:sldId id="274"/>
            <p14:sldId id="310"/>
            <p14:sldId id="27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87" autoAdjust="0"/>
    <p:restoredTop sz="70050" autoAdjust="0"/>
  </p:normalViewPr>
  <p:slideViewPr>
    <p:cSldViewPr>
      <p:cViewPr>
        <p:scale>
          <a:sx n="75" d="100"/>
          <a:sy n="75" d="100"/>
        </p:scale>
        <p:origin x="1061" y="-259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956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5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6" Type="http://schemas.openxmlformats.org/officeDocument/2006/relationships/slide" Target="slides/slide14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slide" Target="slides/slide121.xml"/><Relationship Id="rId128" Type="http://schemas.openxmlformats.org/officeDocument/2006/relationships/presProps" Target="presProps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113" Type="http://schemas.openxmlformats.org/officeDocument/2006/relationships/slide" Target="slides/slide111.xml"/><Relationship Id="rId118" Type="http://schemas.openxmlformats.org/officeDocument/2006/relationships/slide" Target="slides/slide116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124" Type="http://schemas.openxmlformats.org/officeDocument/2006/relationships/slide" Target="slides/slide122.xml"/><Relationship Id="rId129" Type="http://schemas.openxmlformats.org/officeDocument/2006/relationships/viewProps" Target="viewProps.xml"/><Relationship Id="rId54" Type="http://schemas.openxmlformats.org/officeDocument/2006/relationships/slide" Target="slides/slide52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49" Type="http://schemas.openxmlformats.org/officeDocument/2006/relationships/slide" Target="slides/slide47.xml"/><Relationship Id="rId114" Type="http://schemas.openxmlformats.org/officeDocument/2006/relationships/slide" Target="slides/slide112.xml"/><Relationship Id="rId119" Type="http://schemas.openxmlformats.org/officeDocument/2006/relationships/slide" Target="slides/slide117.xml"/><Relationship Id="rId44" Type="http://schemas.openxmlformats.org/officeDocument/2006/relationships/slide" Target="slides/slide42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130" Type="http://schemas.openxmlformats.org/officeDocument/2006/relationships/theme" Target="theme/theme1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120" Type="http://schemas.openxmlformats.org/officeDocument/2006/relationships/slide" Target="slides/slide118.xml"/><Relationship Id="rId125" Type="http://schemas.openxmlformats.org/officeDocument/2006/relationships/slide" Target="slides/slide123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slide" Target="slides/slide113.xml"/><Relationship Id="rId131" Type="http://schemas.openxmlformats.org/officeDocument/2006/relationships/tableStyles" Target="tableStyles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26" Type="http://schemas.openxmlformats.org/officeDocument/2006/relationships/slide" Target="slides/slide124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slide" Target="slides/slide119.xml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116" Type="http://schemas.openxmlformats.org/officeDocument/2006/relationships/slide" Target="slides/slide11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111" Type="http://schemas.openxmlformats.org/officeDocument/2006/relationships/slide" Target="slides/slide109.xml"/><Relationship Id="rId15" Type="http://schemas.openxmlformats.org/officeDocument/2006/relationships/slide" Target="slides/slide13.xml"/><Relationship Id="rId36" Type="http://schemas.openxmlformats.org/officeDocument/2006/relationships/slide" Target="slides/slide34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27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52" Type="http://schemas.openxmlformats.org/officeDocument/2006/relationships/slide" Target="slides/slide50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slide" Target="slides/slide120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26" Type="http://schemas.openxmlformats.org/officeDocument/2006/relationships/slide" Target="slides/slide2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9C59CF-2D1B-47A3-A304-9AC7832C48ED}" type="datetimeFigureOut">
              <a:rPr lang="cs-CZ" smtClean="0"/>
              <a:pPr/>
              <a:t>09.10.2019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A7BB6E-B1AE-4649-91F5-1AEBCD689B32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652958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A7BB6E-B1AE-4649-91F5-1AEBCD689B32}" type="slidenum">
              <a:rPr lang="cs-CZ" smtClean="0"/>
              <a:pPr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186737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A7BB6E-B1AE-4649-91F5-1AEBCD689B32}" type="slidenum">
              <a:rPr lang="cs-CZ" smtClean="0"/>
              <a:pPr/>
              <a:t>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567995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A7BB6E-B1AE-4649-91F5-1AEBCD689B32}" type="slidenum">
              <a:rPr lang="cs-CZ" smtClean="0"/>
              <a:pPr/>
              <a:t>34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078511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A7BB6E-B1AE-4649-91F5-1AEBCD689B32}" type="slidenum">
              <a:rPr lang="cs-CZ" smtClean="0"/>
              <a:pPr/>
              <a:t>37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223798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MG = porucha přenosu vzruchu</a:t>
            </a:r>
            <a:r>
              <a:rPr lang="cs-CZ" baseline="0" dirty="0"/>
              <a:t> nervosvalové ploténky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9CB29F-0B9D-40C7-8C3E-C602EB98C1F0}" type="slidenum">
              <a:rPr lang="cs-CZ" smtClean="0"/>
              <a:pPr/>
              <a:t>44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428675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A7BB6E-B1AE-4649-91F5-1AEBCD689B32}" type="slidenum">
              <a:rPr lang="cs-CZ" smtClean="0"/>
              <a:pPr/>
              <a:t>47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27353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Pressure regulated volume control</a:t>
            </a: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9CB29F-0B9D-40C7-8C3E-C602EB98C1F0}" type="slidenum">
              <a:rPr lang="cs-CZ" smtClean="0"/>
              <a:pPr/>
              <a:t>48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508848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A7BB6E-B1AE-4649-91F5-1AEBCD689B32}" type="slidenum">
              <a:rPr lang="cs-CZ" smtClean="0"/>
              <a:pPr/>
              <a:t>54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70287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A7BB6E-B1AE-4649-91F5-1AEBCD689B32}" type="slidenum">
              <a:rPr lang="cs-CZ" smtClean="0"/>
              <a:pPr/>
              <a:t>56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86129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Do intenzivní péče se nehodí,</a:t>
            </a:r>
            <a:r>
              <a:rPr lang="cs-CZ" baseline="0" dirty="0"/>
              <a:t> tato metoda vznikla pro potřeby pacientů s poruchami dechu ve spánku.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9CB29F-0B9D-40C7-8C3E-C602EB98C1F0}" type="slidenum">
              <a:rPr lang="cs-CZ" smtClean="0"/>
              <a:pPr/>
              <a:t>60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278774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A7BB6E-B1AE-4649-91F5-1AEBCD689B32}" type="slidenum">
              <a:rPr lang="cs-CZ" smtClean="0"/>
              <a:pPr/>
              <a:t>62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621131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A7BB6E-B1AE-4649-91F5-1AEBCD689B32}" type="slidenum">
              <a:rPr lang="cs-CZ" smtClean="0"/>
              <a:pPr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4269624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A7BB6E-B1AE-4649-91F5-1AEBCD689B32}" type="slidenum">
              <a:rPr lang="cs-CZ" smtClean="0"/>
              <a:pPr/>
              <a:t>65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7165364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A7BB6E-B1AE-4649-91F5-1AEBCD689B32}" type="slidenum">
              <a:rPr lang="cs-CZ" smtClean="0"/>
              <a:pPr/>
              <a:t>69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669019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Objemy</a:t>
            </a:r>
            <a:r>
              <a:rPr lang="cs-CZ" baseline="0" dirty="0"/>
              <a:t> vzduchu jsou pouze orientační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A7BB6E-B1AE-4649-91F5-1AEBCD689B32}" type="slidenum">
              <a:rPr lang="cs-CZ" smtClean="0"/>
              <a:pPr/>
              <a:t>74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8223009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HDC – zánět hrtanu – anafylaxe</a:t>
            </a:r>
            <a:r>
              <a:rPr lang="cs-CZ" baseline="0" dirty="0"/>
              <a:t> – cizí těleso a aspirace -&gt; </a:t>
            </a:r>
            <a:r>
              <a:rPr lang="cs-CZ" baseline="0" dirty="0" err="1"/>
              <a:t>stridor</a:t>
            </a:r>
            <a:r>
              <a:rPr lang="cs-CZ" baseline="0" dirty="0"/>
              <a:t> – štěkavý kašel – chrapot</a:t>
            </a:r>
          </a:p>
          <a:p>
            <a:endParaRPr lang="cs-CZ" baseline="0" dirty="0"/>
          </a:p>
          <a:p>
            <a:r>
              <a:rPr lang="cs-CZ" baseline="0" dirty="0"/>
              <a:t>DDC – bronchitis – astma – obvykle pískoty v </a:t>
            </a:r>
            <a:r>
              <a:rPr lang="cs-CZ" baseline="0" dirty="0" err="1"/>
              <a:t>expiriu</a:t>
            </a:r>
            <a:r>
              <a:rPr lang="cs-CZ" baseline="0" dirty="0"/>
              <a:t> + prodloužené </a:t>
            </a:r>
            <a:r>
              <a:rPr lang="cs-CZ" baseline="0" dirty="0" err="1"/>
              <a:t>expirium</a:t>
            </a:r>
            <a:endParaRPr lang="cs-CZ" baseline="0" dirty="0"/>
          </a:p>
          <a:p>
            <a:endParaRPr lang="cs-CZ" baseline="0" dirty="0"/>
          </a:p>
          <a:p>
            <a:r>
              <a:rPr lang="cs-CZ" baseline="0" dirty="0"/>
              <a:t>Tkáň – Pneumonie ?</a:t>
            </a:r>
          </a:p>
          <a:p>
            <a:endParaRPr lang="cs-CZ" baseline="0" dirty="0"/>
          </a:p>
          <a:p>
            <a:r>
              <a:rPr lang="cs-CZ" dirty="0"/>
              <a:t>Vzorce – vysoké</a:t>
            </a:r>
            <a:r>
              <a:rPr lang="cs-CZ" baseline="0" dirty="0"/>
              <a:t> ICP, neuromuskulární postižení, otrava, předávkování léky, zánět CNS</a:t>
            </a:r>
          </a:p>
          <a:p>
            <a:endParaRPr lang="cs-CZ" baseline="0" dirty="0"/>
          </a:p>
          <a:p>
            <a:r>
              <a:rPr lang="cs-CZ" baseline="0" dirty="0" err="1"/>
              <a:t>Biotovo</a:t>
            </a:r>
            <a:endParaRPr lang="cs-CZ" baseline="0" dirty="0"/>
          </a:p>
          <a:p>
            <a:endParaRPr lang="cs-CZ" baseline="0" dirty="0"/>
          </a:p>
          <a:p>
            <a:r>
              <a:rPr lang="cs-CZ" baseline="0" dirty="0" err="1"/>
              <a:t>Kusmaulovo</a:t>
            </a: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52E568-3CE4-4B9C-8EFA-FB83139BEB47}" type="slidenum">
              <a:rPr lang="en-US" smtClean="0"/>
              <a:pPr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83544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A7BB6E-B1AE-4649-91F5-1AEBCD689B32}" type="slidenum">
              <a:rPr lang="cs-CZ" smtClean="0"/>
              <a:pPr/>
              <a:t>78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4074617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A7BB6E-B1AE-4649-91F5-1AEBCD689B32}" type="slidenum">
              <a:rPr lang="cs-CZ" smtClean="0"/>
              <a:pPr/>
              <a:t>82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0884493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A7BB6E-B1AE-4649-91F5-1AEBCD689B32}" type="slidenum">
              <a:rPr lang="cs-CZ" smtClean="0"/>
              <a:pPr/>
              <a:t>83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4397199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A7BB6E-B1AE-4649-91F5-1AEBCD689B32}" type="slidenum">
              <a:rPr lang="cs-CZ" smtClean="0"/>
              <a:pPr/>
              <a:t>84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2300904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A7BB6E-B1AE-4649-91F5-1AEBCD689B32}" type="slidenum">
              <a:rPr lang="cs-CZ" smtClean="0"/>
              <a:pPr/>
              <a:t>88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7899844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dirty="0" err="1"/>
              <a:t>Heat</a:t>
            </a:r>
            <a:r>
              <a:rPr lang="cs-CZ" dirty="0"/>
              <a:t> </a:t>
            </a:r>
            <a:r>
              <a:rPr lang="cs-CZ" dirty="0" err="1"/>
              <a:t>and</a:t>
            </a:r>
            <a:r>
              <a:rPr lang="cs-CZ" dirty="0"/>
              <a:t> </a:t>
            </a:r>
            <a:r>
              <a:rPr lang="cs-CZ" dirty="0" err="1"/>
              <a:t>moisture</a:t>
            </a:r>
            <a:r>
              <a:rPr lang="cs-CZ" dirty="0"/>
              <a:t> </a:t>
            </a:r>
            <a:r>
              <a:rPr lang="cs-CZ" dirty="0" err="1"/>
              <a:t>exchanger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A7BB6E-B1AE-4649-91F5-1AEBCD689B32}" type="slidenum">
              <a:rPr lang="cs-CZ" smtClean="0"/>
              <a:pPr/>
              <a:t>89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474376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A7BB6E-B1AE-4649-91F5-1AEBCD689B32}" type="slidenum">
              <a:rPr lang="cs-CZ" smtClean="0"/>
              <a:pPr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8516169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Meter </a:t>
            </a:r>
            <a:r>
              <a:rPr lang="cs-CZ" dirty="0" err="1"/>
              <a:t>dose</a:t>
            </a:r>
            <a:r>
              <a:rPr lang="cs-CZ" dirty="0"/>
              <a:t> </a:t>
            </a:r>
            <a:r>
              <a:rPr lang="cs-CZ" dirty="0" err="1"/>
              <a:t>inhalator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A7BB6E-B1AE-4649-91F5-1AEBCD689B32}" type="slidenum">
              <a:rPr lang="cs-CZ" smtClean="0"/>
              <a:pPr/>
              <a:t>90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0179797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A7BB6E-B1AE-4649-91F5-1AEBCD689B32}" type="slidenum">
              <a:rPr lang="cs-CZ" smtClean="0"/>
              <a:pPr/>
              <a:t>97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7663676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A7BB6E-B1AE-4649-91F5-1AEBCD689B32}" type="slidenum">
              <a:rPr lang="cs-CZ" smtClean="0"/>
              <a:pPr/>
              <a:t>98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6813145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dirty="0" err="1"/>
              <a:t>Pamycoin</a:t>
            </a:r>
            <a:r>
              <a:rPr lang="cs-CZ" dirty="0"/>
              <a:t> =</a:t>
            </a:r>
            <a:r>
              <a:rPr lang="cs-CZ" baseline="0" dirty="0"/>
              <a:t> </a:t>
            </a:r>
            <a:r>
              <a:rPr lang="cs-CZ" baseline="0" dirty="0" err="1"/>
              <a:t>atb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A7BB6E-B1AE-4649-91F5-1AEBCD689B32}" type="slidenum">
              <a:rPr lang="cs-CZ" smtClean="0"/>
              <a:pPr/>
              <a:t>99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5236908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dirty="0" err="1"/>
              <a:t>Fetor</a:t>
            </a:r>
            <a:r>
              <a:rPr lang="cs-CZ" dirty="0"/>
              <a:t> </a:t>
            </a:r>
            <a:r>
              <a:rPr lang="cs-CZ" dirty="0" err="1"/>
              <a:t>oris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A7BB6E-B1AE-4649-91F5-1AEBCD689B32}" type="slidenum">
              <a:rPr lang="cs-CZ" smtClean="0"/>
              <a:pPr/>
              <a:t>100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4256401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Exantém - vyrážka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A7BB6E-B1AE-4649-91F5-1AEBCD689B32}" type="slidenum">
              <a:rPr lang="cs-CZ" smtClean="0"/>
              <a:pPr/>
              <a:t>101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2501716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A7BB6E-B1AE-4649-91F5-1AEBCD689B32}" type="slidenum">
              <a:rPr lang="cs-CZ" smtClean="0"/>
              <a:pPr/>
              <a:t>104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299890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A7BB6E-B1AE-4649-91F5-1AEBCD689B32}" type="slidenum">
              <a:rPr lang="cs-CZ" smtClean="0"/>
              <a:pPr/>
              <a:t>105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1565333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/>
              <a:t>A co zorničky??? – 2 obě bez, -1 jedna bez </a:t>
            </a:r>
            <a:endParaRPr lang="en-US" dirty="0"/>
          </a:p>
          <a:p>
            <a:endParaRPr lang="cs-CZ" dirty="0"/>
          </a:p>
          <a:p>
            <a:r>
              <a:rPr lang="cs-CZ" dirty="0"/>
              <a:t>Velikost a reaktivita je ovlivněna mnoha faktory</a:t>
            </a:r>
            <a:r>
              <a:rPr lang="cs-CZ" baseline="0" dirty="0"/>
              <a:t> včetně cerebrálních lézí, vrozené abnormality a léky. Můžou indikovat zvýšené ICP a porot je bereme v potaz při hodnocení neurologického stavu.</a:t>
            </a: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52E568-3CE4-4B9C-8EFA-FB83139BEB47}" type="slidenum">
              <a:rPr lang="en-US" smtClean="0"/>
              <a:pPr/>
              <a:t>112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68085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A7BB6E-B1AE-4649-91F5-1AEBCD689B32}" type="slidenum">
              <a:rPr lang="cs-CZ" smtClean="0"/>
              <a:pPr/>
              <a:t>115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568923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Atelektáza = nevzdušnost plicní tkáně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9CB29F-0B9D-40C7-8C3E-C602EB98C1F0}" type="slidenum">
              <a:rPr lang="cs-CZ" smtClean="0"/>
              <a:pPr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033362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A7BB6E-B1AE-4649-91F5-1AEBCD689B32}" type="slidenum">
              <a:rPr lang="cs-CZ" smtClean="0"/>
              <a:pPr/>
              <a:t>117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1403320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A7BB6E-B1AE-4649-91F5-1AEBCD689B32}" type="slidenum">
              <a:rPr lang="cs-CZ" smtClean="0"/>
              <a:pPr/>
              <a:t>119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9948053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Oxygenační</a:t>
            </a:r>
            <a:r>
              <a:rPr lang="cs-CZ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index (p</a:t>
            </a:r>
            <a:r>
              <a:rPr lang="cs-CZ" sz="1200" b="1" kern="1200" baseline="-25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</a:t>
            </a:r>
            <a:r>
              <a:rPr lang="cs-CZ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</a:t>
            </a:r>
            <a:r>
              <a:rPr lang="cs-CZ" sz="1200" b="1" kern="1200" baseline="-25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</a:t>
            </a:r>
            <a:r>
              <a:rPr lang="cs-CZ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/FiO</a:t>
            </a:r>
            <a:r>
              <a:rPr lang="cs-CZ" sz="1200" b="1" kern="1200" baseline="-25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</a:t>
            </a:r>
            <a:r>
              <a:rPr lang="cs-CZ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</a:t>
            </a:r>
            <a:r>
              <a:rPr lang="cs-CZ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je ukazatelem charakterizujícím stupeň plicní dysfunkce. Vypočte se jako zlomek, v jehož čitateli je parciální tlak kyslíku v arteriální krvi (v </a:t>
            </a:r>
            <a:r>
              <a:rPr lang="cs-CZ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kPa</a:t>
            </a:r>
            <a:r>
              <a:rPr lang="cs-CZ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a ve jmenovateli podíl kyslíku ve vdechované směsi (zlomek z 1). </a:t>
            </a:r>
          </a:p>
          <a:p>
            <a:endParaRPr lang="cs-CZ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cs-CZ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 </a:t>
            </a:r>
            <a:r>
              <a:rPr lang="cs-CZ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mmHg</a:t>
            </a:r>
            <a:r>
              <a:rPr lang="cs-CZ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= </a:t>
            </a:r>
            <a:r>
              <a:rPr lang="cs-CZ" dirty="0"/>
              <a:t>0.133322368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A7BB6E-B1AE-4649-91F5-1AEBCD689B32}" type="slidenum">
              <a:rPr lang="cs-CZ" smtClean="0"/>
              <a:pPr/>
              <a:t>120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0693282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A7BB6E-B1AE-4649-91F5-1AEBCD689B32}" type="slidenum">
              <a:rPr lang="cs-CZ" smtClean="0"/>
              <a:pPr/>
              <a:t>121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995779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FEV klesá</a:t>
            </a:r>
            <a:r>
              <a:rPr lang="cs-CZ" baseline="0" dirty="0"/>
              <a:t> při OVP</a:t>
            </a:r>
          </a:p>
          <a:p>
            <a:r>
              <a:rPr lang="cs-CZ" dirty="0"/>
              <a:t>tlak je průměrně 1013,25 </a:t>
            </a:r>
            <a:r>
              <a:rPr lang="cs-CZ" dirty="0" err="1"/>
              <a:t>hPa</a:t>
            </a:r>
            <a:r>
              <a:rPr lang="cs-CZ" dirty="0"/>
              <a:t> (tzv. normální atmosférický tlak).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599C54-C0CE-4B81-9B55-AA0A50386CBC}" type="slidenum">
              <a:rPr lang="cs-CZ" smtClean="0"/>
              <a:pPr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415845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FEV klesá</a:t>
            </a:r>
            <a:r>
              <a:rPr lang="cs-CZ" baseline="0" dirty="0"/>
              <a:t> při OVP</a:t>
            </a:r>
          </a:p>
          <a:p>
            <a:r>
              <a:rPr lang="cs-CZ" dirty="0"/>
              <a:t>tlak je průměrně 1013,25 </a:t>
            </a:r>
            <a:r>
              <a:rPr lang="cs-CZ" dirty="0" err="1"/>
              <a:t>hPa</a:t>
            </a:r>
            <a:r>
              <a:rPr lang="cs-CZ" dirty="0"/>
              <a:t> (tzv. normální atmosférický tlak).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599C54-C0CE-4B81-9B55-AA0A50386CBC}" type="slidenum">
              <a:rPr lang="cs-CZ" smtClean="0"/>
              <a:pPr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259052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A7BB6E-B1AE-4649-91F5-1AEBCD689B32}" type="slidenum">
              <a:rPr lang="cs-CZ" smtClean="0"/>
              <a:pPr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311821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A7BB6E-B1AE-4649-91F5-1AEBCD689B32}" type="slidenum">
              <a:rPr lang="cs-CZ" smtClean="0"/>
              <a:pPr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422820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A7BB6E-B1AE-4649-91F5-1AEBCD689B32}" type="slidenum">
              <a:rPr lang="cs-CZ" smtClean="0"/>
              <a:pPr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299160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Templateswise.com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4146650"/>
            <a:ext cx="7772400" cy="91453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NAME OF PRESENTATION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4846307"/>
            <a:ext cx="6400800" cy="790939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Company Name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C28C6-4981-4E92-AD64-3BDC9B029880}" type="datetime1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09.10.2019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>
                <a:solidFill>
                  <a:prstClr val="black">
                    <a:tint val="75000"/>
                  </a:prstClr>
                </a:solidFill>
              </a:rPr>
              <a:t>ČSARIM 2014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7857312"/>
      </p:ext>
    </p:extLst>
  </p:cSld>
  <p:clrMapOvr>
    <a:masterClrMapping/>
  </p:clrMapOvr>
  <p:hf sldNum="0"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3330001" y="1692004"/>
            <a:ext cx="2483644" cy="2230711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414271"/>
            <a:ext cx="2484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30001" y="4414271"/>
            <a:ext cx="2484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20900" y="4414270"/>
            <a:ext cx="2484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40544" y="4025136"/>
            <a:ext cx="2483644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30357" y="4025136"/>
            <a:ext cx="2483644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121077" y="4025136"/>
            <a:ext cx="2483644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540000" y="1692004"/>
            <a:ext cx="2483644" cy="2230711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6120002" y="1692004"/>
            <a:ext cx="2483644" cy="2230711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0544" y="1296001"/>
            <a:ext cx="8064104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1" y="720000"/>
            <a:ext cx="8064900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17" name="Obrázek 16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4273" y="6048048"/>
            <a:ext cx="867191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7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sah a text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4" name="Zástupný symbol pro obsah 2"/>
          <p:cNvSpPr>
            <a:spLocks noGrp="1"/>
          </p:cNvSpPr>
          <p:nvPr>
            <p:ph idx="1"/>
          </p:nvPr>
        </p:nvSpPr>
        <p:spPr>
          <a:xfrm>
            <a:off x="4704159" y="692150"/>
            <a:ext cx="3900741" cy="5139850"/>
          </a:xfrm>
          <a:prstGeom prst="rect">
            <a:avLst/>
          </a:prstGeom>
        </p:spPr>
        <p:txBody>
          <a:bodyPr/>
          <a:lstStyle>
            <a:lvl1pPr marL="251950" indent="-179964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3899" indent="-179964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217" indent="0">
              <a:buNone/>
              <a:defRPr/>
            </a:lvl3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9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539354" y="692152"/>
            <a:ext cx="3913809" cy="4899635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0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40544" y="5599670"/>
            <a:ext cx="3913809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4273" y="6048048"/>
            <a:ext cx="867191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8695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58">
          <p15:clr>
            <a:srgbClr val="FBAE40"/>
          </p15:clr>
        </p15:guide>
        <p15:guide id="2" pos="438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sah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0" name="Zástupný symbol pro obsah 2"/>
          <p:cNvSpPr>
            <a:spLocks noGrp="1"/>
          </p:cNvSpPr>
          <p:nvPr>
            <p:ph idx="1"/>
          </p:nvPr>
        </p:nvSpPr>
        <p:spPr>
          <a:xfrm>
            <a:off x="540001" y="692150"/>
            <a:ext cx="8064900" cy="5139850"/>
          </a:xfrm>
          <a:prstGeom prst="rect">
            <a:avLst/>
          </a:prstGeom>
        </p:spPr>
        <p:txBody>
          <a:bodyPr/>
          <a:lstStyle>
            <a:lvl1pPr marL="251950" indent="-179964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3899" indent="-179964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217" indent="0">
              <a:buNone/>
              <a:defRPr/>
            </a:lvl3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4273" y="6048048"/>
            <a:ext cx="867191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8414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>
          <p15:clr>
            <a:srgbClr val="FBAE40"/>
          </p15:clr>
        </p15:guide>
        <p15:guide id="2" pos="438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ázky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539999" y="718714"/>
            <a:ext cx="3915001" cy="3204001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9999" y="4500000"/>
            <a:ext cx="3915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40543" y="4068000"/>
            <a:ext cx="3915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688459" y="4500000"/>
            <a:ext cx="3915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689003" y="4068000"/>
            <a:ext cx="3915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4688459" y="718714"/>
            <a:ext cx="3915001" cy="3204001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4273" y="6048048"/>
            <a:ext cx="867191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5961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ázdný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4273" y="6048048"/>
            <a:ext cx="867191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2150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verzní snímek s obrázkem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540000" y="6228000"/>
            <a:ext cx="5940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cs-CZ"/>
          </a:p>
        </p:txBody>
      </p:sp>
      <p:sp>
        <p:nvSpPr>
          <p:cNvPr id="5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310501" y="6228000"/>
            <a:ext cx="189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8" name="Zástupný symbol pro obrázek 7"/>
          <p:cNvSpPr>
            <a:spLocks noGrp="1"/>
          </p:cNvSpPr>
          <p:nvPr>
            <p:ph type="pic" sz="quarter" idx="12"/>
          </p:nvPr>
        </p:nvSpPr>
        <p:spPr>
          <a:xfrm>
            <a:off x="0" y="1"/>
            <a:ext cx="9144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na ikonu přidáte obrázek.</a:t>
            </a:r>
            <a:endParaRPr lang="cs-CZ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4754" y="6048047"/>
            <a:ext cx="865269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2738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nímek MUNI MED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540000" y="6228000"/>
            <a:ext cx="5940000" cy="252000"/>
          </a:xfrm>
        </p:spPr>
        <p:txBody>
          <a:bodyPr/>
          <a:lstStyle>
            <a:lvl1pPr>
              <a:defRPr>
                <a:solidFill>
                  <a:srgbClr val="F01928"/>
                </a:solidFill>
              </a:defRPr>
            </a:lvl1pPr>
          </a:lstStyle>
          <a:p>
            <a:endParaRPr lang="cs-CZ"/>
          </a:p>
        </p:txBody>
      </p:sp>
      <p:sp>
        <p:nvSpPr>
          <p:cNvPr id="5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310501" y="6228000"/>
            <a:ext cx="189000" cy="252000"/>
          </a:xfrm>
        </p:spPr>
        <p:txBody>
          <a:bodyPr/>
          <a:lstStyle>
            <a:lvl1pPr>
              <a:defRPr>
                <a:solidFill>
                  <a:srgbClr val="F01928"/>
                </a:solidFill>
              </a:defRPr>
            </a:lvl1pPr>
          </a:lstStyle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9D114D9D-A2CF-4840-9721-521117432B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8430" y="2019301"/>
            <a:ext cx="4105542" cy="2833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6588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nímek MUN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1">
            <a:extLst>
              <a:ext uri="{FF2B5EF4-FFF2-40B4-BE49-F238E27FC236}">
                <a16:creationId xmlns:a16="http://schemas.microsoft.com/office/drawing/2014/main" id="{82330877-15CC-4407-8FF1-75EB5074EA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40000" y="6228000"/>
            <a:ext cx="5940000" cy="252000"/>
          </a:xfrm>
        </p:spPr>
        <p:txBody>
          <a:bodyPr/>
          <a:lstStyle>
            <a:lvl1pPr>
              <a:defRPr>
                <a:solidFill>
                  <a:srgbClr val="0000DC"/>
                </a:solidFill>
              </a:defRPr>
            </a:lvl1pPr>
          </a:lstStyle>
          <a:p>
            <a:endParaRPr lang="cs-CZ"/>
          </a:p>
        </p:txBody>
      </p:sp>
      <p:sp>
        <p:nvSpPr>
          <p:cNvPr id="5" name="Zástupný symbol pro číslo snímku 2">
            <a:extLst>
              <a:ext uri="{FF2B5EF4-FFF2-40B4-BE49-F238E27FC236}">
                <a16:creationId xmlns:a16="http://schemas.microsoft.com/office/drawing/2014/main" id="{5225ADAA-BAB5-47B6-A5E0-6A14E2AE709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10501" y="6228000"/>
            <a:ext cx="189000" cy="252000"/>
          </a:xfrm>
        </p:spPr>
        <p:txBody>
          <a:bodyPr/>
          <a:lstStyle>
            <a:lvl1pPr>
              <a:defRPr>
                <a:solidFill>
                  <a:srgbClr val="0000DC"/>
                </a:solidFill>
              </a:defRPr>
            </a:lvl1pPr>
          </a:lstStyle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824" y="2434289"/>
            <a:ext cx="7186746" cy="1863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0220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09.10.2019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003036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- Templateswise.com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67744" y="274639"/>
            <a:ext cx="6419056" cy="11430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267744" y="1600201"/>
            <a:ext cx="6419056" cy="4525963"/>
          </a:xfrm>
        </p:spPr>
        <p:txBody>
          <a:bodyPr/>
          <a:lstStyle/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adipisicing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</a:t>
            </a:r>
            <a:r>
              <a:rPr lang="en-US" dirty="0"/>
              <a:t>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C28C6-4981-4E92-AD64-3BDC9B029880}" type="datetime1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09.10.2019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>
                <a:solidFill>
                  <a:prstClr val="black">
                    <a:tint val="75000"/>
                  </a:prstClr>
                </a:solidFill>
              </a:rPr>
              <a:t>ČSARIM 2014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003571"/>
      </p:ext>
    </p:extLst>
  </p:cSld>
  <p:clrMapOvr>
    <a:masterClrMapping/>
  </p:clrMapOvr>
  <p:hf sldNum="0"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2 - Templateswise.com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932723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2084852"/>
            <a:ext cx="8229600" cy="4041312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adipisicing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</a:t>
            </a:r>
            <a:r>
              <a:rPr lang="en-US" dirty="0"/>
              <a:t>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C28C6-4981-4E92-AD64-3BDC9B029880}" type="datetime1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09.10.2019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>
                <a:solidFill>
                  <a:prstClr val="black">
                    <a:tint val="75000"/>
                  </a:prstClr>
                </a:solidFill>
              </a:rPr>
              <a:t>ČSARIM 2014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3858580"/>
      </p:ext>
    </p:extLst>
  </p:cSld>
  <p:clrMapOvr>
    <a:masterClrMapping/>
  </p:clrMapOvr>
  <p:hf sldNum="0"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876" y="2900365"/>
            <a:ext cx="8521200" cy="1171580"/>
          </a:xfrm>
        </p:spPr>
        <p:txBody>
          <a:bodyPr anchor="t"/>
          <a:lstStyle>
            <a:lvl1pPr algn="l">
              <a:lnSpc>
                <a:spcPts val="4399"/>
              </a:lnSpc>
              <a:defRPr sz="4399"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298876" y="4116404"/>
            <a:ext cx="85212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109" indent="0" algn="ctr">
              <a:buNone/>
              <a:defRPr sz="2000"/>
            </a:lvl2pPr>
            <a:lvl3pPr marL="914217" indent="0" algn="ctr">
              <a:buNone/>
              <a:defRPr sz="1800"/>
            </a:lvl3pPr>
            <a:lvl4pPr marL="1371326" indent="0" algn="ctr">
              <a:buNone/>
              <a:defRPr sz="1600"/>
            </a:lvl4pPr>
            <a:lvl5pPr marL="1828434" indent="0" algn="ctr">
              <a:buNone/>
              <a:defRPr sz="1600"/>
            </a:lvl5pPr>
            <a:lvl6pPr marL="2285543" indent="0" algn="ctr">
              <a:buNone/>
              <a:defRPr sz="1600"/>
            </a:lvl6pPr>
            <a:lvl7pPr marL="2742651" indent="0" algn="ctr">
              <a:buNone/>
              <a:defRPr sz="1600"/>
            </a:lvl7pPr>
            <a:lvl8pPr marL="3199760" indent="0" algn="ctr">
              <a:buNone/>
              <a:defRPr sz="1600"/>
            </a:lvl8pPr>
            <a:lvl9pPr marL="3656868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700" y="414000"/>
            <a:ext cx="1546674" cy="1067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920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540000" y="6228000"/>
            <a:ext cx="5940000" cy="252000"/>
          </a:xfrm>
        </p:spPr>
        <p:txBody>
          <a:bodyPr/>
          <a:lstStyle>
            <a:lvl1pPr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7" name="Zástupný symbol pro obsah 2"/>
          <p:cNvSpPr>
            <a:spLocks noGrp="1"/>
          </p:cNvSpPr>
          <p:nvPr>
            <p:ph idx="1"/>
          </p:nvPr>
        </p:nvSpPr>
        <p:spPr>
          <a:xfrm>
            <a:off x="540001" y="1692002"/>
            <a:ext cx="8064900" cy="4139998"/>
          </a:xfrm>
          <a:prstGeom prst="rect">
            <a:avLst/>
          </a:prstGeom>
        </p:spPr>
        <p:txBody>
          <a:bodyPr/>
          <a:lstStyle>
            <a:lvl1pPr marL="251950" indent="-179964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3899" indent="-179964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217" indent="0">
              <a:buNone/>
              <a:defRPr/>
            </a:lvl3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4273" y="6048048"/>
            <a:ext cx="867191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8027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>
          <p15:clr>
            <a:srgbClr val="FBAE40"/>
          </p15:clr>
        </p15:guide>
        <p15:guide id="2" pos="438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Úvodní snímek – inverzní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876" y="2900365"/>
            <a:ext cx="8521200" cy="1171580"/>
          </a:xfrm>
        </p:spPr>
        <p:txBody>
          <a:bodyPr anchor="t"/>
          <a:lstStyle>
            <a:lvl1pPr algn="l">
              <a:lnSpc>
                <a:spcPts val="4399"/>
              </a:lnSpc>
              <a:defRPr sz="4399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298876" y="4116404"/>
            <a:ext cx="85212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109" indent="0" algn="ctr">
              <a:buNone/>
              <a:defRPr sz="2000"/>
            </a:lvl2pPr>
            <a:lvl3pPr marL="914217" indent="0" algn="ctr">
              <a:buNone/>
              <a:defRPr sz="1800"/>
            </a:lvl3pPr>
            <a:lvl4pPr marL="1371326" indent="0" algn="ctr">
              <a:buNone/>
              <a:defRPr sz="1600"/>
            </a:lvl4pPr>
            <a:lvl5pPr marL="1828434" indent="0" algn="ctr">
              <a:buNone/>
              <a:defRPr sz="1600"/>
            </a:lvl5pPr>
            <a:lvl6pPr marL="2285543" indent="0" algn="ctr">
              <a:buNone/>
              <a:defRPr sz="1600"/>
            </a:lvl6pPr>
            <a:lvl7pPr marL="2742651" indent="0" algn="ctr">
              <a:buNone/>
              <a:defRPr sz="1600"/>
            </a:lvl7pPr>
            <a:lvl8pPr marL="3199760" indent="0" algn="ctr">
              <a:buNone/>
              <a:defRPr sz="1600"/>
            </a:lvl8pPr>
            <a:lvl9pPr marL="3656868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9D114D9D-A2CF-4840-9721-521117432B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699" y="414000"/>
            <a:ext cx="1549297" cy="106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0730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40001" y="1692002"/>
            <a:ext cx="8064900" cy="4139998"/>
          </a:xfrm>
          <a:prstGeom prst="rect">
            <a:avLst/>
          </a:prstGeom>
        </p:spPr>
        <p:txBody>
          <a:bodyPr/>
          <a:lstStyle>
            <a:lvl1pPr marL="251950" indent="-179964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3899" indent="-179964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217" indent="0">
              <a:buNone/>
              <a:defRPr/>
            </a:lvl3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0544" y="1296001"/>
            <a:ext cx="8064104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4273" y="6048048"/>
            <a:ext cx="867191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7748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40544" y="1296001"/>
            <a:ext cx="3915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1" y="720000"/>
            <a:ext cx="8064900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688459" y="1290515"/>
            <a:ext cx="3915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2" name="Zástupný symbol pro obsah 2"/>
          <p:cNvSpPr>
            <a:spLocks noGrp="1"/>
          </p:cNvSpPr>
          <p:nvPr>
            <p:ph idx="1"/>
          </p:nvPr>
        </p:nvSpPr>
        <p:spPr>
          <a:xfrm>
            <a:off x="540000" y="1692001"/>
            <a:ext cx="3914998" cy="4140000"/>
          </a:xfrm>
          <a:prstGeom prst="rect">
            <a:avLst/>
          </a:prstGeom>
        </p:spPr>
        <p:txBody>
          <a:bodyPr/>
          <a:lstStyle>
            <a:lvl1pPr marL="251950" indent="-179964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3899" indent="-179964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217" indent="0">
              <a:buNone/>
              <a:defRPr/>
            </a:lvl3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23" name="Zástupný symbol pro obsah 2"/>
          <p:cNvSpPr>
            <a:spLocks noGrp="1"/>
          </p:cNvSpPr>
          <p:nvPr>
            <p:ph idx="28"/>
          </p:nvPr>
        </p:nvSpPr>
        <p:spPr>
          <a:xfrm>
            <a:off x="4688460" y="1690271"/>
            <a:ext cx="3914998" cy="4140000"/>
          </a:xfrm>
          <a:prstGeom prst="rect">
            <a:avLst/>
          </a:prstGeom>
        </p:spPr>
        <p:txBody>
          <a:bodyPr/>
          <a:lstStyle>
            <a:lvl1pPr marL="251950" indent="-179964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3899" indent="-179964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217" indent="0">
              <a:buNone/>
              <a:defRPr/>
            </a:lvl3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4273" y="6048048"/>
            <a:ext cx="867191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969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539354" y="1695076"/>
            <a:ext cx="3913809" cy="3896711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9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40544" y="5599670"/>
            <a:ext cx="3913809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2" name="Zástupný symbol pro obsah 2"/>
          <p:cNvSpPr>
            <a:spLocks noGrp="1"/>
          </p:cNvSpPr>
          <p:nvPr>
            <p:ph idx="28"/>
          </p:nvPr>
        </p:nvSpPr>
        <p:spPr>
          <a:xfrm>
            <a:off x="4688460" y="1667024"/>
            <a:ext cx="3914998" cy="4140000"/>
          </a:xfrm>
          <a:prstGeom prst="rect">
            <a:avLst/>
          </a:prstGeom>
        </p:spPr>
        <p:txBody>
          <a:bodyPr/>
          <a:lstStyle>
            <a:lvl1pPr marL="251950" indent="-179964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3899" indent="-179964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217" indent="0">
              <a:buNone/>
              <a:defRPr/>
            </a:lvl3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4273" y="6048048"/>
            <a:ext cx="867191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0199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>
          <p15:clr>
            <a:srgbClr val="FBAE40"/>
          </p15:clr>
        </p15:guide>
        <p15:guide id="2" pos="7242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17" Type="http://schemas.openxmlformats.org/officeDocument/2006/relationships/image" Target="../media/image4.emf"/><Relationship Id="rId2" Type="http://schemas.openxmlformats.org/officeDocument/2006/relationships/slideLayout" Target="../slideLayouts/slideLayout5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BC28C6-4981-4E92-AD64-3BDC9B029880}" type="datetime1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09.10.2019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cs-CZ">
                <a:solidFill>
                  <a:prstClr val="black">
                    <a:tint val="75000"/>
                  </a:prstClr>
                </a:solidFill>
              </a:rPr>
              <a:t>ČSARIM 2014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57A5DF-1266-40EA-9282-1E66B9DE06C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3784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6" r:id="rId1"/>
    <p:sldLayoutId id="2147483867" r:id="rId2"/>
    <p:sldLayoutId id="2147483868" r:id="rId3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40000" y="6228000"/>
            <a:ext cx="594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endParaRPr lang="cs-CZ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10501" y="6228000"/>
            <a:ext cx="189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1" y="720000"/>
            <a:ext cx="80649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9100" y="1872000"/>
            <a:ext cx="80649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cs-CZ" dirty="0"/>
              <a:t>Upravte styly předlohy textu</a:t>
            </a:r>
          </a:p>
        </p:txBody>
      </p:sp>
    </p:spTree>
    <p:extLst>
      <p:ext uri="{BB962C8B-B14F-4D97-AF65-F5344CB8AC3E}">
        <p14:creationId xmlns:p14="http://schemas.microsoft.com/office/powerpoint/2010/main" val="1891437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0" r:id="rId1"/>
    <p:sldLayoutId id="2147483871" r:id="rId2"/>
    <p:sldLayoutId id="2147483872" r:id="rId3"/>
    <p:sldLayoutId id="2147483873" r:id="rId4"/>
    <p:sldLayoutId id="2147483874" r:id="rId5"/>
    <p:sldLayoutId id="2147483875" r:id="rId6"/>
    <p:sldLayoutId id="2147483876" r:id="rId7"/>
    <p:sldLayoutId id="2147483877" r:id="rId8"/>
    <p:sldLayoutId id="2147483878" r:id="rId9"/>
    <p:sldLayoutId id="2147483879" r:id="rId10"/>
    <p:sldLayoutId id="2147483880" r:id="rId11"/>
    <p:sldLayoutId id="2147483881" r:id="rId12"/>
    <p:sldLayoutId id="2147483882" r:id="rId13"/>
    <p:sldLayoutId id="2147483883" r:id="rId14"/>
    <p:sldLayoutId id="2147483884" r:id="rId15"/>
  </p:sldLayoutIdLst>
  <p:txStyles>
    <p:titleStyle>
      <a:lvl1pPr algn="l" rtl="0" eaLnBrk="1" fontAlgn="base" hangingPunct="1">
        <a:lnSpc>
          <a:spcPts val="3999"/>
        </a:lnSpc>
        <a:spcBef>
          <a:spcPct val="0"/>
        </a:spcBef>
        <a:spcAft>
          <a:spcPct val="0"/>
        </a:spcAft>
        <a:defRPr sz="3999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109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217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326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434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indent="0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2799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217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326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434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097" indent="-22855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7"/>
        </a:buBlip>
        <a:defRPr>
          <a:solidFill>
            <a:schemeClr val="tx1"/>
          </a:solidFill>
          <a:latin typeface="+mn-lt"/>
        </a:defRPr>
      </a:lvl6pPr>
      <a:lvl7pPr marL="2742651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19976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6868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9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7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6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4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43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1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8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49">
          <p15:clr>
            <a:srgbClr val="F26B43"/>
          </p15:clr>
        </p15:guide>
        <p15:guide id="2" pos="43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8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7.png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8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8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8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8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14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WAV"/><Relationship Id="rId13" Type="http://schemas.microsoft.com/office/2007/relationships/media" Target="../media/media7.WAV"/><Relationship Id="rId18" Type="http://schemas.openxmlformats.org/officeDocument/2006/relationships/audio" Target="../media/media9.wav"/><Relationship Id="rId26" Type="http://schemas.openxmlformats.org/officeDocument/2006/relationships/image" Target="../media/image51.png"/><Relationship Id="rId3" Type="http://schemas.microsoft.com/office/2007/relationships/media" Target="../media/media2.wav"/><Relationship Id="rId21" Type="http://schemas.microsoft.com/office/2007/relationships/media" Target="../media/media11.WAV"/><Relationship Id="rId7" Type="http://schemas.microsoft.com/office/2007/relationships/media" Target="../media/media4.WAV"/><Relationship Id="rId12" Type="http://schemas.openxmlformats.org/officeDocument/2006/relationships/audio" Target="../media/media6.wav"/><Relationship Id="rId17" Type="http://schemas.microsoft.com/office/2007/relationships/media" Target="../media/media9.wav"/><Relationship Id="rId25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6" Type="http://schemas.openxmlformats.org/officeDocument/2006/relationships/audio" Target="../media/media8.wav"/><Relationship Id="rId20" Type="http://schemas.openxmlformats.org/officeDocument/2006/relationships/audio" Target="../media/media10.wav"/><Relationship Id="rId29" Type="http://schemas.openxmlformats.org/officeDocument/2006/relationships/image" Target="../media/image54.png"/><Relationship Id="rId1" Type="http://schemas.microsoft.com/office/2007/relationships/media" Target="../media/media1.wav"/><Relationship Id="rId6" Type="http://schemas.openxmlformats.org/officeDocument/2006/relationships/audio" Target="../media/media3.wav"/><Relationship Id="rId11" Type="http://schemas.microsoft.com/office/2007/relationships/media" Target="../media/media6.wav"/><Relationship Id="rId24" Type="http://schemas.openxmlformats.org/officeDocument/2006/relationships/audio" Target="../media/media12.wav"/><Relationship Id="rId5" Type="http://schemas.microsoft.com/office/2007/relationships/media" Target="../media/media3.wav"/><Relationship Id="rId15" Type="http://schemas.microsoft.com/office/2007/relationships/media" Target="../media/media8.wav"/><Relationship Id="rId23" Type="http://schemas.microsoft.com/office/2007/relationships/media" Target="../media/media12.wav"/><Relationship Id="rId28" Type="http://schemas.openxmlformats.org/officeDocument/2006/relationships/image" Target="../media/image53.png"/><Relationship Id="rId10" Type="http://schemas.openxmlformats.org/officeDocument/2006/relationships/audio" Target="../media/media5.wav"/><Relationship Id="rId19" Type="http://schemas.microsoft.com/office/2007/relationships/media" Target="../media/media10.wav"/><Relationship Id="rId4" Type="http://schemas.openxmlformats.org/officeDocument/2006/relationships/audio" Target="../media/media2.wav"/><Relationship Id="rId9" Type="http://schemas.microsoft.com/office/2007/relationships/media" Target="../media/media5.wav"/><Relationship Id="rId14" Type="http://schemas.openxmlformats.org/officeDocument/2006/relationships/audio" Target="../media/media7.WAV"/><Relationship Id="rId22" Type="http://schemas.openxmlformats.org/officeDocument/2006/relationships/audio" Target="../media/media11.WAV"/><Relationship Id="rId27" Type="http://schemas.openxmlformats.org/officeDocument/2006/relationships/image" Target="../media/image52.png"/><Relationship Id="rId30" Type="http://schemas.openxmlformats.org/officeDocument/2006/relationships/image" Target="../media/image55.png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8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8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8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8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8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arim.cz/Public/csarim/doc/prednasky_XVII_CSARIM/Herold_Poloha-a-polohovani.pdf" TargetMode="External"/><Relationship Id="rId2" Type="http://schemas.openxmlformats.org/officeDocument/2006/relationships/hyperlink" Target="http://zdravi.e15.cz/clanek/sestra/osetrovani-pacientu-na-upv-s-dg-cevni-mozkova-prihoda-462703" TargetMode="External"/><Relationship Id="rId1" Type="http://schemas.openxmlformats.org/officeDocument/2006/relationships/slideLayout" Target="../slideLayouts/slideLayout18.xml"/><Relationship Id="rId4" Type="http://schemas.openxmlformats.org/officeDocument/2006/relationships/hyperlink" Target="http://www.csarim.cz/Public/csarim/doc/2010-02-16_sesterska_sekce/UPV_2010-prezentace-Jelinkova.pdf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5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5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5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8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JSdEK79J4dw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.xml"/><Relationship Id="rId6" Type="http://schemas.openxmlformats.org/officeDocument/2006/relationships/hyperlink" Target="https://www.youtube.com/watch?v=6kw6FOqa8Gg" TargetMode="External"/><Relationship Id="rId5" Type="http://schemas.openxmlformats.org/officeDocument/2006/relationships/hyperlink" Target="https://www.youtube.com/watch?v=LHqqvrm2j6g" TargetMode="External"/><Relationship Id="rId4" Type="http://schemas.openxmlformats.org/officeDocument/2006/relationships/hyperlink" Target="https://www.youtube.com/watch?v=T4qNgi4Vrvo" TargetMode="Externa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8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8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8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8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8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8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CDEYWok94uQ" TargetMode="External"/><Relationship Id="rId1" Type="http://schemas.openxmlformats.org/officeDocument/2006/relationships/slideLayout" Target="../slideLayouts/slideLayout18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8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8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8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8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8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8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8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43608" y="2996952"/>
            <a:ext cx="8521200" cy="1171580"/>
          </a:xfrm>
        </p:spPr>
        <p:txBody>
          <a:bodyPr/>
          <a:lstStyle/>
          <a:p>
            <a:pPr algn="l"/>
            <a:r>
              <a:rPr lang="cs-CZ" dirty="0"/>
              <a:t>P</a:t>
            </a:r>
            <a:r>
              <a:rPr lang="pt-BR" dirty="0"/>
              <a:t>acient na UPV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4429132"/>
            <a:ext cx="6400800" cy="1209668"/>
          </a:xfrm>
        </p:spPr>
        <p:txBody>
          <a:bodyPr/>
          <a:lstStyle/>
          <a:p>
            <a:pPr algn="l"/>
            <a:r>
              <a:rPr lang="cs-CZ" dirty="0"/>
              <a:t>Michal Pospíšil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4"/>
    </mc:Choice>
    <mc:Fallback xmlns="">
      <p:transition spd="slow" advTm="3004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Rozdělení UPV dle doby trvání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772816"/>
            <a:ext cx="8064900" cy="396000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cs-CZ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Krátkodobá – celková anestezie, malé zákroky, dospávání.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Dlouhodobé – komplikované stavy související s úrazy, dlouhými operačními výkony, progresí základního onemocnění.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85720" y="642918"/>
            <a:ext cx="8229600" cy="1066800"/>
          </a:xfrm>
        </p:spPr>
        <p:txBody>
          <a:bodyPr/>
          <a:lstStyle/>
          <a:p>
            <a:r>
              <a:rPr lang="cs-CZ" dirty="0"/>
              <a:t>Péče o dutinu ústní a rty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85720" y="1916832"/>
            <a:ext cx="8329642" cy="4717172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400" dirty="0"/>
              <a:t>Sledujeme a hodnotíme – sekreci, otlaky, krusty, stav sliznic, ragády, krusty, vlhkost, zápach.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400" dirty="0"/>
              <a:t>Čištění zubů alespoň 2x denně.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400" dirty="0"/>
              <a:t>Přípravky - </a:t>
            </a:r>
            <a:r>
              <a:rPr lang="cs-CZ" sz="2400" dirty="0" err="1"/>
              <a:t>Stopangin</a:t>
            </a:r>
            <a:r>
              <a:rPr lang="cs-CZ" sz="2400" dirty="0"/>
              <a:t>, </a:t>
            </a:r>
            <a:r>
              <a:rPr lang="cs-CZ" sz="2400" dirty="0" err="1"/>
              <a:t>Borglycerin</a:t>
            </a:r>
            <a:r>
              <a:rPr lang="cs-CZ" sz="2400" dirty="0"/>
              <a:t>, </a:t>
            </a:r>
            <a:r>
              <a:rPr lang="cs-CZ" sz="2400" dirty="0" err="1"/>
              <a:t>Corsodyl</a:t>
            </a:r>
            <a:r>
              <a:rPr lang="cs-CZ" sz="2400" dirty="0"/>
              <a:t>, odvar heřmánek / šalvěj (á4h)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400" dirty="0"/>
              <a:t>Rty dle potřeby vazelína, kalciová mast, atp..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400" dirty="0"/>
              <a:t>Šetrná péče, prevence vyvolání dávivého reflexu.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2149267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85720" y="214290"/>
            <a:ext cx="8229600" cy="1066800"/>
          </a:xfrm>
        </p:spPr>
        <p:txBody>
          <a:bodyPr/>
          <a:lstStyle/>
          <a:p>
            <a:r>
              <a:rPr lang="cs-CZ" dirty="0"/>
              <a:t>Péče o kůži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00034" y="928670"/>
            <a:ext cx="8358246" cy="2357454"/>
          </a:xfrm>
        </p:spPr>
        <p:txBody>
          <a:bodyPr>
            <a:normAutofit/>
          </a:bodyPr>
          <a:lstStyle/>
          <a:p>
            <a:pPr>
              <a:buNone/>
            </a:pPr>
            <a:endParaRPr lang="cs-CZ" dirty="0"/>
          </a:p>
          <a:p>
            <a:r>
              <a:rPr lang="cs-CZ" dirty="0"/>
              <a:t>Kůže – dochází k postupnému snižování kožního turgoru a pevnosti. CAVE: exantém, začervenání, otlaky, ragády, opruzeniny.</a:t>
            </a:r>
          </a:p>
        </p:txBody>
      </p:sp>
      <p:pic>
        <p:nvPicPr>
          <p:cNvPr id="4" name="Obrázek 3" descr="10367182_10152408673208614_7823012476672730011_n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2910" y="3571876"/>
            <a:ext cx="3452820" cy="2762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ázek 4" descr="10447735_10152408673273614_7988610879585429197_n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0628" y="3500438"/>
            <a:ext cx="3720713" cy="29765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836712"/>
            <a:ext cx="8229600" cy="1066800"/>
          </a:xfrm>
        </p:spPr>
        <p:txBody>
          <a:bodyPr>
            <a:normAutofit/>
          </a:bodyPr>
          <a:lstStyle/>
          <a:p>
            <a:r>
              <a:rPr lang="cs-CZ" dirty="0"/>
              <a:t>Hygienická péče o pacienta na UPV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1772816"/>
            <a:ext cx="8229600" cy="4657704"/>
          </a:xfrm>
        </p:spPr>
        <p:txBody>
          <a:bodyPr>
            <a:normAutofit lnSpcReduction="1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400" dirty="0"/>
              <a:t>Provádění ranní a večerní toalety.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400" dirty="0"/>
              <a:t>Důkladné omytí a osušení pokožky.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400" dirty="0"/>
              <a:t>Zajištění čistých a suchých lůžkovin, bez záhybů.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400" dirty="0"/>
              <a:t>Zachovávat koncept </a:t>
            </a:r>
            <a:r>
              <a:rPr lang="cs-CZ" sz="2400" u="sng" dirty="0"/>
              <a:t>bazální stimulace</a:t>
            </a:r>
            <a:r>
              <a:rPr lang="cs-CZ" sz="2400" dirty="0"/>
              <a:t>:  iniciální/ ukončovací dotek, koncept zklidňující/ povzbuzující koupele, olfaktorická stimulace, auditivní, taktilně haptická.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400" dirty="0"/>
              <a:t>Nezapomínat na mytí vlasů, stříhání nehtů, holení vousů. Dle standardu nemocnice, obvykle alespoň 1x týdně.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476672"/>
            <a:ext cx="8229600" cy="1066800"/>
          </a:xfrm>
        </p:spPr>
        <p:txBody>
          <a:bodyPr>
            <a:normAutofit/>
          </a:bodyPr>
          <a:lstStyle/>
          <a:p>
            <a:r>
              <a:rPr lang="cs-CZ" dirty="0"/>
              <a:t>Péče o vyprazdňování stolice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785926"/>
            <a:ext cx="7859216" cy="4788610"/>
          </a:xfrm>
        </p:spPr>
        <p:txBody>
          <a:bodyPr>
            <a:normAutofit fontScale="92500" lnSpcReduction="2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/>
              <a:t>Snížená potřeba energie organismu vede ke zpomalení metabolismu.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/>
              <a:t>Působením pozitivního přetlaku -&gt; zvýšení NT tlaku, snížení perfuze jater a </a:t>
            </a:r>
            <a:r>
              <a:rPr lang="cs-CZ" sz="2400" dirty="0" err="1"/>
              <a:t>splanchniku</a:t>
            </a:r>
            <a:r>
              <a:rPr lang="cs-CZ" sz="2400" dirty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/>
              <a:t>Klesá motilita GIT.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/>
              <a:t>Snížení exkrece žaludečních šťáv.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/>
              <a:t>Nepřirozená poloha pro vylučování.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/>
              <a:t>Nejčastěji se setkáváme se zácpou.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/>
              <a:t>Průjmy často při zahájení enterální stravy via NGS či ve spojitosti s medikací (</a:t>
            </a:r>
            <a:r>
              <a:rPr lang="cs-CZ" sz="2400" dirty="0" err="1"/>
              <a:t>atb</a:t>
            </a:r>
            <a:r>
              <a:rPr lang="cs-CZ" sz="2400" dirty="0"/>
              <a:t>) a </a:t>
            </a:r>
            <a:r>
              <a:rPr lang="cs-CZ" sz="2400" dirty="0" err="1"/>
              <a:t>malabsopcí</a:t>
            </a:r>
            <a:r>
              <a:rPr lang="cs-CZ" sz="2400" dirty="0"/>
              <a:t>.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28642"/>
            <a:ext cx="8229600" cy="1066800"/>
          </a:xfrm>
        </p:spPr>
        <p:txBody>
          <a:bodyPr>
            <a:normAutofit/>
          </a:bodyPr>
          <a:lstStyle/>
          <a:p>
            <a:r>
              <a:rPr lang="cs-CZ" dirty="0"/>
              <a:t>Péče o vyprazdňování stolice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28596" y="1714488"/>
            <a:ext cx="8215370" cy="4643470"/>
          </a:xfrm>
        </p:spPr>
        <p:txBody>
          <a:bodyPr>
            <a:normAutofit fontScale="85000" lnSpcReduction="1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Auskultace střevní peristaltiky.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Palpace břišní stěny se sledováním bolestivých projevů.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Rehabilitace, včasná vertikalizace a aktivizace pacienta pro zvýšení motility střev.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Zajistit intimitu a správnou polohu při vyprazdňování.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Zaznamenávání množství přijaté stravy a vylučování.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Přísně dle ordinace digitální vybavení stolice, laxativa, </a:t>
            </a:r>
            <a:r>
              <a:rPr lang="cs-CZ" dirty="0" err="1"/>
              <a:t>klizmata</a:t>
            </a:r>
            <a:r>
              <a:rPr lang="cs-CZ" dirty="0"/>
              <a:t>, </a:t>
            </a:r>
            <a:r>
              <a:rPr lang="cs-CZ" dirty="0" err="1"/>
              <a:t>parasympatomimetika</a:t>
            </a:r>
            <a:r>
              <a:rPr lang="cs-CZ" dirty="0"/>
              <a:t> (</a:t>
            </a:r>
            <a:r>
              <a:rPr lang="cs-CZ" dirty="0" err="1"/>
              <a:t>Syntostigmin</a:t>
            </a:r>
            <a:r>
              <a:rPr lang="cs-CZ" dirty="0"/>
              <a:t>, </a:t>
            </a:r>
            <a:r>
              <a:rPr lang="cs-CZ" dirty="0" err="1"/>
              <a:t>Ubretid</a:t>
            </a:r>
            <a:r>
              <a:rPr lang="cs-CZ" dirty="0"/>
              <a:t>, </a:t>
            </a:r>
            <a:r>
              <a:rPr lang="cs-CZ" dirty="0" err="1"/>
              <a:t>Mestinon</a:t>
            </a:r>
            <a:r>
              <a:rPr lang="cs-CZ" dirty="0"/>
              <a:t>). </a:t>
            </a:r>
          </a:p>
        </p:txBody>
      </p:sp>
    </p:spTree>
    <p:extLst>
      <p:ext uri="{BB962C8B-B14F-4D97-AF65-F5344CB8AC3E}">
        <p14:creationId xmlns:p14="http://schemas.microsoft.com/office/powerpoint/2010/main" val="4088808231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11560" y="620688"/>
            <a:ext cx="8229600" cy="1066800"/>
          </a:xfrm>
        </p:spPr>
        <p:txBody>
          <a:bodyPr/>
          <a:lstStyle/>
          <a:p>
            <a:r>
              <a:rPr lang="cs-CZ" dirty="0"/>
              <a:t>Péče o vyprazdňování moči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785356"/>
            <a:ext cx="8229600" cy="4451956"/>
          </a:xfrm>
        </p:spPr>
        <p:txBody>
          <a:bodyPr>
            <a:normAutofit fontScale="70000" lnSpcReduction="2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Vlivem gravitace dochází ke stagnaci moči. Vlivem UPV pozitivním přetlakem se snižuje renální </a:t>
            </a:r>
            <a:r>
              <a:rPr lang="cs-CZ" dirty="0" err="1"/>
              <a:t>perfuze</a:t>
            </a:r>
            <a:r>
              <a:rPr lang="cs-CZ" dirty="0"/>
              <a:t> -&gt; snížení exkrece Na a GF až o 30%.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Zvyšuje se riziko infekce močových cest.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Dochází k retenci moči při oslabení svalového tonu a nepřirozené poloze.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Samotné polohování pacienta působí příznivě na pohyb moči v </a:t>
            </a:r>
            <a:r>
              <a:rPr lang="cs-CZ" dirty="0" err="1"/>
              <a:t>uropoetickém</a:t>
            </a:r>
            <a:r>
              <a:rPr lang="cs-CZ" dirty="0"/>
              <a:t> systému a zvyšuje tonus hladkého svalstva.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Je vždy nutno dbát na správnou polohu sběrného sáčku -&gt; „sifon efekt“.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 err="1"/>
              <a:t>Klemování</a:t>
            </a:r>
            <a:r>
              <a:rPr lang="cs-CZ" dirty="0"/>
              <a:t> max. 3-5h, vždy nutno, aby byl spolupracující pacient. (CAVE </a:t>
            </a:r>
            <a:r>
              <a:rPr lang="cs-CZ" dirty="0" err="1"/>
              <a:t>uroinfekt</a:t>
            </a:r>
            <a:r>
              <a:rPr lang="cs-CZ" dirty="0"/>
              <a:t>, </a:t>
            </a:r>
            <a:r>
              <a:rPr lang="cs-CZ" dirty="0" err="1"/>
              <a:t>febrilie</a:t>
            </a:r>
            <a:r>
              <a:rPr lang="cs-CZ" dirty="0"/>
              <a:t>)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/>
          <a:srcRect t="23732"/>
          <a:stretch/>
        </p:blipFill>
        <p:spPr>
          <a:xfrm>
            <a:off x="4932040" y="5982416"/>
            <a:ext cx="3486150" cy="6538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620688"/>
            <a:ext cx="8229600" cy="1066800"/>
          </a:xfrm>
        </p:spPr>
        <p:txBody>
          <a:bodyPr/>
          <a:lstStyle/>
          <a:p>
            <a:r>
              <a:rPr lang="cs-CZ" dirty="0"/>
              <a:t>Péče o invazivní vstupy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785926"/>
            <a:ext cx="8003232" cy="478861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400" dirty="0"/>
              <a:t>Pravidelné aseptické převazy dle standardu oddělení a výrobce krytí.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400" dirty="0"/>
              <a:t>Pravidelná kontrola průchodnosti.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400" dirty="0"/>
              <a:t>Kontrola okolí pro známky infekce (zarudnutí krvácení sekrece).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400" dirty="0"/>
              <a:t>Reakce při aplikaci léků a roztoků (alergie, para-aplikace).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57158" y="785794"/>
            <a:ext cx="8229600" cy="1066800"/>
          </a:xfrm>
        </p:spPr>
        <p:txBody>
          <a:bodyPr>
            <a:normAutofit/>
          </a:bodyPr>
          <a:lstStyle/>
          <a:p>
            <a:r>
              <a:rPr lang="cs-CZ" dirty="0"/>
              <a:t>Péče o drény a operační rány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Kontrola množství ztrát 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Charakter odpadů.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Okolí zavedení a stav krytí.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Sterilní krytí a převazy dle stavu, ordinace a potřeby.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Dostatečná fixace drénů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u="sng" dirty="0"/>
              <a:t>Znát svůj drén! </a:t>
            </a:r>
            <a:r>
              <a:rPr lang="cs-CZ" b="1" dirty="0"/>
              <a:t>Typ drénu </a:t>
            </a:r>
            <a:r>
              <a:rPr lang="cs-CZ" dirty="0"/>
              <a:t>(</a:t>
            </a:r>
            <a:r>
              <a:rPr lang="cs-CZ" dirty="0" err="1"/>
              <a:t>redonův</a:t>
            </a:r>
            <a:r>
              <a:rPr lang="cs-CZ" dirty="0"/>
              <a:t> drén, aktivní sání, spádová drenáž), </a:t>
            </a:r>
            <a:r>
              <a:rPr lang="cs-CZ" b="1" dirty="0"/>
              <a:t>Lokalizace drénu </a:t>
            </a:r>
            <a:r>
              <a:rPr lang="cs-CZ" dirty="0"/>
              <a:t>(</a:t>
            </a:r>
            <a:r>
              <a:rPr lang="cs-CZ" dirty="0" err="1"/>
              <a:t>douglasův</a:t>
            </a:r>
            <a:r>
              <a:rPr lang="cs-CZ" dirty="0"/>
              <a:t> prostor, </a:t>
            </a:r>
            <a:r>
              <a:rPr lang="cs-CZ" dirty="0" err="1"/>
              <a:t>subgaleální</a:t>
            </a:r>
            <a:r>
              <a:rPr lang="cs-CZ" dirty="0"/>
              <a:t>, </a:t>
            </a:r>
            <a:r>
              <a:rPr lang="cs-CZ" dirty="0" err="1"/>
              <a:t>intratorakální</a:t>
            </a:r>
            <a:r>
              <a:rPr lang="cs-CZ" dirty="0"/>
              <a:t>), </a:t>
            </a:r>
            <a:r>
              <a:rPr lang="cs-CZ" b="1" dirty="0"/>
              <a:t>Typ výkonu </a:t>
            </a:r>
            <a:r>
              <a:rPr lang="cs-CZ" dirty="0"/>
              <a:t>související s drenáží (T-Drén, stav po resekci plicního laloku), Specifické </a:t>
            </a:r>
            <a:r>
              <a:rPr lang="cs-CZ" b="1" dirty="0"/>
              <a:t>instrukce </a:t>
            </a:r>
            <a:r>
              <a:rPr lang="cs-CZ" dirty="0"/>
              <a:t>operatéra (míra podtlaku, </a:t>
            </a:r>
            <a:r>
              <a:rPr lang="cs-CZ" dirty="0" err="1"/>
              <a:t>klemování</a:t>
            </a:r>
            <a:r>
              <a:rPr lang="cs-CZ" dirty="0"/>
              <a:t> s pauzami á1h).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Dokumentace rány.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Rozpojení hrudního drénu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1844824"/>
            <a:ext cx="8064900" cy="3960000"/>
          </a:xfrm>
        </p:spPr>
        <p:txBody>
          <a:bodyPr>
            <a:normAutofit fontScale="92500" lnSpcReduction="2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Při špatném zavedení/ povytažení drénu pozorujeme známky podkožního emfyzému.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Při nechtěném vytažení je nutné okamžité zakrytí sterilním tampónem a důkladné přelepení.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 err="1"/>
              <a:t>Klemování</a:t>
            </a:r>
            <a:r>
              <a:rPr lang="cs-CZ" dirty="0"/>
              <a:t> </a:t>
            </a:r>
            <a:r>
              <a:rPr lang="cs-CZ" dirty="0" err="1"/>
              <a:t>peany</a:t>
            </a:r>
            <a:r>
              <a:rPr lang="cs-CZ" dirty="0"/>
              <a:t> přímo na drénu jen v nejnutnějších případech.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Při rozpojení HD u spontánně ventilujících pacientů je potřeba okamžité napojení na aktivní sání, vznik pneumotoraxu je téměř jistý (při UPV méně).</a:t>
            </a: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Spánek a duševní hygiena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7" y="1988840"/>
            <a:ext cx="8209364" cy="3960000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Absence psychických, smyslových a pohybových podnětů působí nepříznivě.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Ospalost, neklid, zmatenost. Dezorientace časem, prostorem.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Spánková inverze, snížení koncentrace.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Změny nálad.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Dělení UPV dle formy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844824"/>
            <a:ext cx="8229600" cy="4389120"/>
          </a:xfrm>
        </p:spPr>
        <p:txBody>
          <a:bodyPr/>
          <a:lstStyle/>
          <a:p>
            <a:r>
              <a:rPr lang="cs-CZ" dirty="0"/>
              <a:t>Konvenční formy: ventilace pozitivním přetlakem (včetně NIV).</a:t>
            </a:r>
          </a:p>
          <a:p>
            <a:endParaRPr lang="cs-CZ" dirty="0"/>
          </a:p>
          <a:p>
            <a:r>
              <a:rPr lang="cs-CZ" dirty="0"/>
              <a:t>Nekonvenční formy: ventilace negativním přetlakem, vysokofrekvenční oscilační ventilace (pediatrie) a trysková ventilace.</a:t>
            </a:r>
          </a:p>
          <a:p>
            <a:endParaRPr lang="cs-CZ" dirty="0"/>
          </a:p>
          <a:p>
            <a:endParaRPr lang="cs-CZ" dirty="0"/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764704"/>
            <a:ext cx="8229600" cy="1066800"/>
          </a:xfrm>
        </p:spPr>
        <p:txBody>
          <a:bodyPr/>
          <a:lstStyle/>
          <a:p>
            <a:r>
              <a:rPr lang="cs-CZ" dirty="0"/>
              <a:t>Péče o výživu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1484784"/>
            <a:ext cx="8229600" cy="4824536"/>
          </a:xfrm>
        </p:spPr>
        <p:txBody>
          <a:bodyPr>
            <a:normAutofit fontScale="92500" lnSpcReduction="2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Per os / NGS, NJS, PEG, PEJ / Parenterální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Prevence uspání sondy (</a:t>
            </a:r>
            <a:r>
              <a:rPr lang="cs-CZ" dirty="0" err="1"/>
              <a:t>Pankreolan</a:t>
            </a:r>
            <a:r>
              <a:rPr lang="cs-CZ" dirty="0"/>
              <a:t>, </a:t>
            </a:r>
            <a:r>
              <a:rPr lang="cs-CZ" dirty="0" err="1"/>
              <a:t>CocaCola</a:t>
            </a:r>
            <a:r>
              <a:rPr lang="cs-CZ" dirty="0"/>
              <a:t>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Sledování antropologických hodnot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Správný odhad DDD dle IBW a aktuálního stavu.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Sledování stavu hydratace.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Sledování laboratorních výživových parametrů (CB,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Albumin, TG, </a:t>
            </a:r>
            <a:r>
              <a:rPr lang="cs-CZ" dirty="0" err="1"/>
              <a:t>Chol</a:t>
            </a:r>
            <a:r>
              <a:rPr lang="cs-CZ" dirty="0"/>
              <a:t>., minerály, </a:t>
            </a:r>
            <a:r>
              <a:rPr lang="cs-CZ" dirty="0" err="1"/>
              <a:t>Fe</a:t>
            </a:r>
            <a:r>
              <a:rPr lang="cs-CZ" dirty="0"/>
              <a:t>,).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Individualizace stravy (dietní sestra, výživové doplňky).</a:t>
            </a: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57158" y="714356"/>
            <a:ext cx="8229600" cy="1066800"/>
          </a:xfrm>
        </p:spPr>
        <p:txBody>
          <a:bodyPr/>
          <a:lstStyle/>
          <a:p>
            <a:r>
              <a:rPr lang="cs-CZ" dirty="0"/>
              <a:t>Vědomí a neurologický deficit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26047" y="1628800"/>
            <a:ext cx="8229600" cy="4325112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 err="1"/>
              <a:t>Ramsay</a:t>
            </a:r>
            <a:r>
              <a:rPr lang="cs-CZ" dirty="0"/>
              <a:t>  </a:t>
            </a:r>
            <a:r>
              <a:rPr lang="cs-CZ" dirty="0" err="1"/>
              <a:t>score</a:t>
            </a:r>
            <a:r>
              <a:rPr lang="cs-CZ" dirty="0"/>
              <a:t> (</a:t>
            </a:r>
            <a:r>
              <a:rPr lang="cs-CZ" dirty="0" err="1"/>
              <a:t>analgosedovaní</a:t>
            </a:r>
            <a:r>
              <a:rPr lang="cs-CZ" dirty="0"/>
              <a:t> pacienti)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   (1 agitovaný – 6 žádná reakce).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Glasgow </a:t>
            </a:r>
            <a:r>
              <a:rPr lang="cs-CZ" dirty="0" err="1"/>
              <a:t>coma</a:t>
            </a:r>
            <a:r>
              <a:rPr lang="cs-CZ" dirty="0"/>
              <a:t> </a:t>
            </a:r>
            <a:r>
              <a:rPr lang="cs-CZ" dirty="0" err="1"/>
              <a:t>scale</a:t>
            </a:r>
            <a:r>
              <a:rPr lang="cs-CZ" dirty="0"/>
              <a:t> (bez </a:t>
            </a:r>
            <a:r>
              <a:rPr lang="cs-CZ" dirty="0" err="1"/>
              <a:t>analgosedace</a:t>
            </a:r>
            <a:r>
              <a:rPr lang="cs-CZ" dirty="0"/>
              <a:t>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8&lt; závažná porucha vědomí, 9-12 stření porucha vědomí, 13-14 lehká porucha vědomí.</a:t>
            </a:r>
          </a:p>
          <a:p>
            <a:endParaRPr lang="cs-CZ" dirty="0"/>
          </a:p>
          <a:p>
            <a:r>
              <a:rPr lang="cs-CZ" dirty="0"/>
              <a:t>AVPU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8024" y="4725144"/>
            <a:ext cx="3064705" cy="17992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55576" y="404664"/>
            <a:ext cx="7488832" cy="1320800"/>
          </a:xfrm>
        </p:spPr>
        <p:txBody>
          <a:bodyPr/>
          <a:lstStyle/>
          <a:p>
            <a:r>
              <a:rPr lang="cs-CZ" dirty="0"/>
              <a:t>Glasgow </a:t>
            </a:r>
            <a:r>
              <a:rPr lang="cs-CZ" dirty="0" err="1"/>
              <a:t>coma</a:t>
            </a:r>
            <a:r>
              <a:rPr lang="cs-CZ" dirty="0"/>
              <a:t> </a:t>
            </a:r>
            <a:r>
              <a:rPr lang="cs-CZ" dirty="0" err="1"/>
              <a:t>scale</a:t>
            </a:r>
            <a:r>
              <a:rPr lang="cs-CZ" dirty="0"/>
              <a:t> – motorická reakce</a:t>
            </a:r>
            <a:endParaRPr lang="en-US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33845" y="2125740"/>
            <a:ext cx="5591267" cy="4039563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6804248" y="1823245"/>
            <a:ext cx="18361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Lze zařadit i hodnocení zorniček = GCS-P</a:t>
            </a:r>
            <a:endParaRPr lang="en-US" sz="2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42876301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57158" y="785794"/>
            <a:ext cx="8229600" cy="1066800"/>
          </a:xfrm>
        </p:spPr>
        <p:txBody>
          <a:bodyPr/>
          <a:lstStyle/>
          <a:p>
            <a:r>
              <a:rPr lang="cs-CZ" dirty="0"/>
              <a:t>Spánek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39552" y="1628800"/>
            <a:ext cx="8229600" cy="4325112"/>
          </a:xfrm>
        </p:spPr>
        <p:txBody>
          <a:bodyPr>
            <a:normAutofit fontScale="92500" lnSpcReduction="2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cs-CZ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Zajistit tmu: ztlumit display monitorů (ventilátor, monitor VF).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Zajistit ticho: ztlumit alarmy u lůžka, špunty do uší, jemně upozornit hlučnější personál </a:t>
            </a:r>
            <a:r>
              <a:rPr lang="cs-CZ" dirty="0">
                <a:sym typeface="Wingdings" pitchFamily="2" charset="2"/>
              </a:rPr>
              <a:t>.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dirty="0">
              <a:sym typeface="Wingdings" pitchFamily="2" charset="2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>
                <a:sym typeface="Wingdings" pitchFamily="2" charset="2"/>
              </a:rPr>
              <a:t>Zjistit pacientovi zvyky (televize, meduňkový čaj, mléko, koupel..).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dirty="0">
              <a:sym typeface="Wingdings" pitchFamily="2" charset="2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>
                <a:sym typeface="Wingdings" pitchFamily="2" charset="2"/>
              </a:rPr>
              <a:t>Zajistit bolest.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dirty="0">
              <a:sym typeface="Wingdings" pitchFamily="2" charset="2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>
                <a:sym typeface="Wingdings" pitchFamily="2" charset="2"/>
              </a:rPr>
              <a:t>Správné časování léčiv.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Hluk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28794" y="1643050"/>
            <a:ext cx="3929090" cy="4525963"/>
          </a:xfrm>
        </p:spPr>
        <p:txBody>
          <a:bodyPr>
            <a:normAutofit lnSpcReduction="10000"/>
          </a:bodyPr>
          <a:lstStyle/>
          <a:p>
            <a:r>
              <a:rPr lang="cs-CZ" dirty="0"/>
              <a:t>Rychlospojka </a:t>
            </a:r>
          </a:p>
          <a:p>
            <a:r>
              <a:rPr lang="cs-CZ" dirty="0"/>
              <a:t>Ventilátor </a:t>
            </a:r>
          </a:p>
          <a:p>
            <a:r>
              <a:rPr lang="cs-CZ" dirty="0"/>
              <a:t>Defibrilátor</a:t>
            </a:r>
          </a:p>
          <a:p>
            <a:r>
              <a:rPr lang="cs-CZ" dirty="0"/>
              <a:t>Enterální pumpa</a:t>
            </a:r>
          </a:p>
          <a:p>
            <a:r>
              <a:rPr lang="cs-CZ" dirty="0"/>
              <a:t>Odsávačka</a:t>
            </a:r>
          </a:p>
          <a:p>
            <a:r>
              <a:rPr lang="cs-CZ" dirty="0">
                <a:solidFill>
                  <a:schemeClr val="accent1"/>
                </a:solidFill>
              </a:rPr>
              <a:t>Alarm </a:t>
            </a:r>
          </a:p>
          <a:p>
            <a:r>
              <a:rPr lang="cs-CZ" dirty="0">
                <a:solidFill>
                  <a:srgbClr val="92D050"/>
                </a:solidFill>
              </a:rPr>
              <a:t>Alarm</a:t>
            </a:r>
          </a:p>
          <a:p>
            <a:r>
              <a:rPr lang="cs-CZ" dirty="0">
                <a:solidFill>
                  <a:srgbClr val="FF0000"/>
                </a:solidFill>
              </a:rPr>
              <a:t>Alarm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>
                <a:solidFill>
                  <a:prstClr val="black">
                    <a:tint val="75000"/>
                  </a:prstClr>
                </a:solidFill>
              </a:rPr>
              <a:t>ČSARIM 2014</a:t>
            </a:r>
          </a:p>
        </p:txBody>
      </p:sp>
      <p:pic>
        <p:nvPicPr>
          <p:cNvPr id="5" name="Odsávačka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 cstate="print"/>
          <a:stretch>
            <a:fillRect/>
          </a:stretch>
        </p:blipFill>
        <p:spPr>
          <a:xfrm>
            <a:off x="4214810" y="3929066"/>
            <a:ext cx="304800" cy="304800"/>
          </a:xfrm>
          <a:prstGeom prst="rect">
            <a:avLst/>
          </a:prstGeom>
        </p:spPr>
      </p:pic>
      <p:pic>
        <p:nvPicPr>
          <p:cNvPr id="6" name="Ventilátor - klid - smyčka - alarm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7" cstate="print"/>
          <a:stretch>
            <a:fillRect/>
          </a:stretch>
        </p:blipFill>
        <p:spPr>
          <a:xfrm>
            <a:off x="3643306" y="714356"/>
            <a:ext cx="304800" cy="304800"/>
          </a:xfrm>
          <a:prstGeom prst="rect">
            <a:avLst/>
          </a:prstGeom>
        </p:spPr>
      </p:pic>
      <p:pic>
        <p:nvPicPr>
          <p:cNvPr id="7" name="Rychlospojky.wav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8" cstate="print"/>
          <a:stretch>
            <a:fillRect/>
          </a:stretch>
        </p:blipFill>
        <p:spPr>
          <a:xfrm>
            <a:off x="4572000" y="1714488"/>
            <a:ext cx="304800" cy="304800"/>
          </a:xfrm>
          <a:prstGeom prst="rect">
            <a:avLst/>
          </a:prstGeom>
        </p:spPr>
      </p:pic>
      <p:pic>
        <p:nvPicPr>
          <p:cNvPr id="8" name="Ventilátor.WAV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9" cstate="print"/>
          <a:stretch>
            <a:fillRect/>
          </a:stretch>
        </p:blipFill>
        <p:spPr>
          <a:xfrm>
            <a:off x="4143372" y="2357430"/>
            <a:ext cx="304800" cy="304800"/>
          </a:xfrm>
          <a:prstGeom prst="rect">
            <a:avLst/>
          </a:prstGeom>
        </p:spPr>
      </p:pic>
      <p:pic>
        <p:nvPicPr>
          <p:cNvPr id="10" name="Enterálka a Broža.wav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8" cstate="print"/>
          <a:stretch>
            <a:fillRect/>
          </a:stretch>
        </p:blipFill>
        <p:spPr>
          <a:xfrm>
            <a:off x="5143504" y="3429000"/>
            <a:ext cx="304800" cy="304800"/>
          </a:xfrm>
          <a:prstGeom prst="rect">
            <a:avLst/>
          </a:prstGeom>
        </p:spPr>
      </p:pic>
      <p:pic>
        <p:nvPicPr>
          <p:cNvPr id="11" name="alarm mírný repeat.wav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7" cstate="print"/>
          <a:stretch>
            <a:fillRect/>
          </a:stretch>
        </p:blipFill>
        <p:spPr>
          <a:xfrm>
            <a:off x="3500430" y="4500570"/>
            <a:ext cx="304800" cy="304800"/>
          </a:xfrm>
          <a:prstGeom prst="rect">
            <a:avLst/>
          </a:prstGeom>
        </p:spPr>
      </p:pic>
      <p:pic>
        <p:nvPicPr>
          <p:cNvPr id="12" name="Alarm střední jiný.WAV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7" cstate="print"/>
          <a:stretch>
            <a:fillRect/>
          </a:stretch>
        </p:blipFill>
        <p:spPr>
          <a:xfrm>
            <a:off x="3500430" y="5000636"/>
            <a:ext cx="304800" cy="304800"/>
          </a:xfrm>
          <a:prstGeom prst="rect">
            <a:avLst/>
          </a:prstGeom>
        </p:spPr>
      </p:pic>
      <p:pic>
        <p:nvPicPr>
          <p:cNvPr id="13" name="alarm velký smyčka.wav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7" cstate="print"/>
          <a:stretch>
            <a:fillRect/>
          </a:stretch>
        </p:blipFill>
        <p:spPr>
          <a:xfrm>
            <a:off x="3500430" y="5500702"/>
            <a:ext cx="304800" cy="304800"/>
          </a:xfrm>
          <a:prstGeom prst="rect">
            <a:avLst/>
          </a:prstGeom>
        </p:spPr>
      </p:pic>
      <p:sp>
        <p:nvSpPr>
          <p:cNvPr id="14" name="Zástupný symbol pro obsah 2"/>
          <p:cNvSpPr txBox="1">
            <a:spLocks/>
          </p:cNvSpPr>
          <p:nvPr/>
        </p:nvSpPr>
        <p:spPr>
          <a:xfrm>
            <a:off x="5429256" y="1643050"/>
            <a:ext cx="3429024" cy="47863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cs-CZ" sz="3200" dirty="0" err="1">
                <a:solidFill>
                  <a:prstClr val="black"/>
                </a:solidFill>
              </a:rPr>
              <a:t>Blanketroll</a:t>
            </a:r>
            <a:r>
              <a:rPr lang="cs-CZ" sz="3200" dirty="0">
                <a:solidFill>
                  <a:prstClr val="black"/>
                </a:solidFill>
              </a:rPr>
              <a:t> </a:t>
            </a:r>
          </a:p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cs-CZ" sz="3200" dirty="0">
                <a:solidFill>
                  <a:srgbClr val="92D050"/>
                </a:solidFill>
              </a:rPr>
              <a:t>Alarm </a:t>
            </a:r>
          </a:p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cs-CZ" sz="3200" dirty="0">
                <a:solidFill>
                  <a:prstClr val="black"/>
                </a:solidFill>
              </a:rPr>
              <a:t>Umyvadlo   </a:t>
            </a:r>
          </a:p>
        </p:txBody>
      </p:sp>
      <p:pic>
        <p:nvPicPr>
          <p:cNvPr id="15" name="Umyvadlo a dezinfekce.wav">
            <a:hlinkClick r:id="" action="ppaction://media"/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7" cstate="print"/>
          <a:stretch>
            <a:fillRect/>
          </a:stretch>
        </p:blipFill>
        <p:spPr>
          <a:xfrm>
            <a:off x="7643834" y="3000372"/>
            <a:ext cx="304800" cy="304800"/>
          </a:xfrm>
          <a:prstGeom prst="rect">
            <a:avLst/>
          </a:prstGeom>
        </p:spPr>
      </p:pic>
      <p:pic>
        <p:nvPicPr>
          <p:cNvPr id="16" name="alarm střední.wav">
            <a:hlinkClick r:id="" action="ppaction://media"/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27" cstate="print"/>
          <a:stretch>
            <a:fillRect/>
          </a:stretch>
        </p:blipFill>
        <p:spPr>
          <a:xfrm>
            <a:off x="7000892" y="2428868"/>
            <a:ext cx="304800" cy="304800"/>
          </a:xfrm>
          <a:prstGeom prst="rect">
            <a:avLst/>
          </a:prstGeom>
        </p:spPr>
      </p:pic>
      <p:pic>
        <p:nvPicPr>
          <p:cNvPr id="17" name="Blanketroll.WAV">
            <a:hlinkClick r:id="" action="ppaction://media"/>
          </p:cNvPr>
          <p:cNvPicPr>
            <a:picLocks noChangeAspect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27" cstate="print"/>
          <a:stretch>
            <a:fillRect/>
          </a:stretch>
        </p:blipFill>
        <p:spPr>
          <a:xfrm>
            <a:off x="7786710" y="1785926"/>
            <a:ext cx="304800" cy="304800"/>
          </a:xfrm>
          <a:prstGeom prst="rect">
            <a:avLst/>
          </a:prstGeom>
        </p:spPr>
      </p:pic>
      <p:pic>
        <p:nvPicPr>
          <p:cNvPr id="18" name="defík.wav">
            <a:hlinkClick r:id="" action="ppaction://media"/>
          </p:cNvPr>
          <p:cNvPicPr>
            <a:picLocks noChangeAspect="1"/>
          </p:cNvPicPr>
          <p:nvPr>
            <a:audioFile r:link="rId24"/>
            <p:extLst>
              <p:ext uri="{DAA4B4D4-6D71-4841-9C94-3DE7FCFB9230}">
                <p14:media xmlns:p14="http://schemas.microsoft.com/office/powerpoint/2010/main" r:embed="rId23"/>
              </p:ext>
            </p:extLst>
          </p:nvPr>
        </p:nvPicPr>
        <p:blipFill>
          <a:blip r:embed="rId30" cstate="print"/>
          <a:stretch>
            <a:fillRect/>
          </a:stretch>
        </p:blipFill>
        <p:spPr>
          <a:xfrm>
            <a:off x="4500562" y="2909886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879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9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1438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100000">
                <p:cTn id="13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694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139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100000">
                <p:cTn id="25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786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100000">
                <p:cTn id="3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456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100000">
                <p:cTn id="3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344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100000">
                <p:cTn id="4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2301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100000">
                <p:cTn id="4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5359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100000">
                <p:cTn id="5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13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100000">
                <p:cTn id="6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19147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>
                <p:cTn id="6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11719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>
                <p:cTn id="7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28596" y="785794"/>
            <a:ext cx="8229600" cy="1066800"/>
          </a:xfrm>
        </p:spPr>
        <p:txBody>
          <a:bodyPr/>
          <a:lstStyle/>
          <a:p>
            <a:r>
              <a:rPr lang="cs-CZ" dirty="0"/>
              <a:t>Duševní hygiena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3568" y="1852594"/>
            <a:ext cx="7416824" cy="4096686"/>
          </a:xfrm>
        </p:spPr>
        <p:txBody>
          <a:bodyPr>
            <a:normAutofit lnSpcReduction="1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Zajišťujeme: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Sociální kontakt.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Stimulaci vnímání.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Denní harmonogram a co největší možnou pravidelnost.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Aktivizace a mobilizace, zábava.</a:t>
            </a: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71472" y="785794"/>
            <a:ext cx="8229600" cy="1066800"/>
          </a:xfrm>
        </p:spPr>
        <p:txBody>
          <a:bodyPr>
            <a:normAutofit/>
          </a:bodyPr>
          <a:lstStyle/>
          <a:p>
            <a:r>
              <a:rPr lang="cs-CZ" dirty="0"/>
              <a:t>Metody komunikace s pacientem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Verbální: krátké věty, ano/ne, jasné a stručné otázky, ověřování pochopení ze strany pacienta.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Nonverbální: kývání hlavy, stisk ruky, mrkání očí, pohyb končetin, odezírání, tabulky (piktogram, abeceda), bazální stimulace.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Nezapomněl jsem na kompenzační pomůcky?</a:t>
            </a: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85720" y="428604"/>
            <a:ext cx="8229600" cy="1066800"/>
          </a:xfrm>
        </p:spPr>
        <p:txBody>
          <a:bodyPr/>
          <a:lstStyle/>
          <a:p>
            <a:r>
              <a:rPr lang="cs-CZ" dirty="0"/>
              <a:t>Péče o dýchací okruh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66557" y="1495404"/>
            <a:ext cx="8229600" cy="4900634"/>
          </a:xfrm>
        </p:spPr>
        <p:txBody>
          <a:bodyPr>
            <a:normAutofit fontScale="70000" lnSpcReduction="2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Podrobné seznámení se s ventilačním přístrojem.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Znát zásady práce s ventilátorem, umět včas rozpoznat možné komplikace (poruchy těsnosti, nefunkčnost jednotlivých součástí okruhu)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Umět kalibrovat jednotlivé části.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Co nejméně rozpojovat okruh.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Pravidelná výměna dle standartu oddělení/doporučení výrobce.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Vždy dvě sestry, za sterilních podmínek.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Mít po ruce vždy potřebné pomůcky pro zajištění dýchacích cest při náhlém problému / předcházet a minimalizovat komplikace správnou přípravou okolí a pacienta před výměnou.</a:t>
            </a: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Péče o dýchací okruh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Pravidelné odstraňování kondenzované tekutiny.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Výměna při znečištění, poškození či problémy s těsností.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Vedení dokumentace související s péčí o ventilátor.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9823701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692696"/>
            <a:ext cx="8229600" cy="1066800"/>
          </a:xfrm>
        </p:spPr>
        <p:txBody>
          <a:bodyPr/>
          <a:lstStyle/>
          <a:p>
            <a:r>
              <a:rPr lang="cs-CZ" dirty="0"/>
              <a:t>ARDS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1840192"/>
            <a:ext cx="8568952" cy="4325112"/>
          </a:xfrm>
        </p:spPr>
        <p:txBody>
          <a:bodyPr>
            <a:normAutofit lnSpcReduction="1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b="1" dirty="0"/>
              <a:t>Nejčastější primární příčiny jsou: aspirace žaludečního obsahu, těžké trauma hrudníku - plicní kontuze, plicní infekce, inhalace toxických plynů, tonutí.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 err="1"/>
              <a:t>Extrapulmonální</a:t>
            </a:r>
            <a:r>
              <a:rPr lang="cs-CZ" dirty="0"/>
              <a:t> - sekundární ARDS nejčastěji vzniká v souvislosti se sepsí, závažným mimoplicním traumatem (</a:t>
            </a:r>
            <a:r>
              <a:rPr lang="cs-CZ" dirty="0" err="1"/>
              <a:t>hypovolemický</a:t>
            </a:r>
            <a:r>
              <a:rPr lang="cs-CZ" dirty="0"/>
              <a:t> šok), akutní pankreatitidou, </a:t>
            </a:r>
            <a:r>
              <a:rPr lang="cs-CZ" dirty="0" err="1"/>
              <a:t>reperfúzním</a:t>
            </a:r>
            <a:r>
              <a:rPr lang="cs-CZ" dirty="0"/>
              <a:t> traumatem (po transplantaci plic, po extrakorporální cirkulaci) a po četných transfúzích.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0034" y="428604"/>
            <a:ext cx="8229600" cy="1143000"/>
          </a:xfrm>
        </p:spPr>
        <p:txBody>
          <a:bodyPr>
            <a:normAutofit/>
          </a:bodyPr>
          <a:lstStyle/>
          <a:p>
            <a:r>
              <a:rPr lang="cs-CZ" dirty="0"/>
              <a:t>Působení UPV na kardiovaskulární systém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39550" y="2060848"/>
            <a:ext cx="8064900" cy="4139998"/>
          </a:xfrm>
        </p:spPr>
        <p:txBody>
          <a:bodyPr>
            <a:normAutofit/>
          </a:bodyPr>
          <a:lstStyle/>
          <a:p>
            <a:r>
              <a:rPr lang="cs-CZ" sz="2400" dirty="0"/>
              <a:t>Zvýšený </a:t>
            </a:r>
            <a:r>
              <a:rPr lang="cs-CZ" sz="2400" dirty="0" err="1"/>
              <a:t>intratorakální</a:t>
            </a:r>
            <a:r>
              <a:rPr lang="cs-CZ" sz="2400" dirty="0"/>
              <a:t> tlak -&gt; snížený žilní návrat -&gt; snížený </a:t>
            </a:r>
            <a:r>
              <a:rPr lang="cs-CZ" sz="2400" dirty="0" err="1"/>
              <a:t>preload</a:t>
            </a:r>
            <a:r>
              <a:rPr lang="cs-CZ" sz="2400" dirty="0"/>
              <a:t> = Snížený srdeční výdej (PEEP, RR, </a:t>
            </a:r>
            <a:r>
              <a:rPr lang="cs-CZ" sz="2400" dirty="0" err="1"/>
              <a:t>Vt</a:t>
            </a:r>
            <a:r>
              <a:rPr lang="cs-CZ" sz="2400" dirty="0"/>
              <a:t>).</a:t>
            </a:r>
          </a:p>
          <a:p>
            <a:endParaRPr lang="cs-CZ" sz="2400" dirty="0"/>
          </a:p>
          <a:p>
            <a:r>
              <a:rPr lang="cs-CZ" sz="2400" dirty="0"/>
              <a:t>Zvýšený </a:t>
            </a:r>
            <a:r>
              <a:rPr lang="cs-CZ" sz="2400" dirty="0" err="1"/>
              <a:t>intratorakální</a:t>
            </a:r>
            <a:r>
              <a:rPr lang="cs-CZ" sz="2400" dirty="0"/>
              <a:t> tlak také utlačuje plicní arterie -&gt; zvýšen </a:t>
            </a:r>
            <a:r>
              <a:rPr lang="cs-CZ" sz="2400" dirty="0" err="1"/>
              <a:t>afterload</a:t>
            </a:r>
            <a:r>
              <a:rPr lang="cs-CZ" sz="2400" dirty="0"/>
              <a:t> pravé komory naopak zlepšen </a:t>
            </a:r>
            <a:r>
              <a:rPr lang="cs-CZ" sz="2400" dirty="0" err="1"/>
              <a:t>afterload</a:t>
            </a:r>
            <a:r>
              <a:rPr lang="cs-CZ" sz="2400" dirty="0"/>
              <a:t> levého srdce.</a:t>
            </a: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ARDS vs. ALI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Diagnostická kritéria jsou stejná s výjimkou hodnoty </a:t>
            </a:r>
            <a:r>
              <a:rPr lang="cs-CZ" dirty="0" err="1"/>
              <a:t>oxygenačního</a:t>
            </a:r>
            <a:r>
              <a:rPr lang="cs-CZ" dirty="0"/>
              <a:t> indexu PaO2/FiO2, který je u ARDS menší než 200 mm </a:t>
            </a:r>
            <a:r>
              <a:rPr lang="cs-CZ" dirty="0" err="1"/>
              <a:t>Hg</a:t>
            </a:r>
            <a:r>
              <a:rPr lang="cs-CZ" dirty="0"/>
              <a:t>, u ALI pak menší nebo roven 300 mm </a:t>
            </a:r>
            <a:r>
              <a:rPr lang="cs-CZ" dirty="0" err="1"/>
              <a:t>Hg</a:t>
            </a:r>
            <a:r>
              <a:rPr lang="cs-CZ" dirty="0"/>
              <a:t>.</a:t>
            </a: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VTIP 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302" y="1916832"/>
            <a:ext cx="8497396" cy="4509328"/>
          </a:xfrm>
        </p:spPr>
        <p:txBody>
          <a:bodyPr/>
          <a:lstStyle/>
          <a:p>
            <a:r>
              <a:rPr lang="cs-CZ" dirty="0"/>
              <a:t>Jaký je hlavní rozdíl mezi orálním a rektálním teploměrem ?</a:t>
            </a:r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Chuť.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469578"/>
            <a:ext cx="8229600" cy="1066800"/>
          </a:xfrm>
        </p:spPr>
        <p:txBody>
          <a:bodyPr/>
          <a:lstStyle/>
          <a:p>
            <a:r>
              <a:rPr lang="cs-CZ" dirty="0"/>
              <a:t>Nikdy nezapomínejte !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733" y="1533323"/>
            <a:ext cx="8472518" cy="4781128"/>
          </a:xfrm>
        </p:spPr>
        <p:txBody>
          <a:bodyPr>
            <a:normAutofit fontScale="92500" lnSpcReduction="20000"/>
          </a:bodyPr>
          <a:lstStyle/>
          <a:p>
            <a:endParaRPr lang="cs-CZ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Pacient na UPV je zcela odkázaný na péči ve všech oblastech – Bio – psycho- sociálních – duševních i spirituálních, nově </a:t>
            </a:r>
            <a:r>
              <a:rPr lang="cs-CZ" dirty="0" err="1"/>
              <a:t>esetické</a:t>
            </a:r>
            <a:r>
              <a:rPr lang="cs-CZ" dirty="0"/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Respektovat stud a soukromí i u zdánlivě plně sedovaných pacientů.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Sestra/záchranář často „brání“ pacienta před méně empatickými členy ošetřovatelského týmu.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Dopomoci navázat pacientovi komunikaci s okolím.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Zajišťuje dodržování všech </a:t>
            </a:r>
            <a:r>
              <a:rPr lang="cs-CZ" sz="1300" dirty="0"/>
              <a:t>nudných</a:t>
            </a:r>
            <a:r>
              <a:rPr lang="cs-CZ" dirty="0"/>
              <a:t>, ale nutných hygienicko-epidemiologických zásad. </a:t>
            </a:r>
            <a:r>
              <a:rPr lang="cs-CZ" dirty="0" err="1"/>
              <a:t>Edukuje</a:t>
            </a:r>
            <a:r>
              <a:rPr lang="cs-CZ" dirty="0"/>
              <a:t> okolí.</a:t>
            </a: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620688"/>
            <a:ext cx="8229600" cy="1517104"/>
          </a:xfrm>
        </p:spPr>
        <p:txBody>
          <a:bodyPr>
            <a:normAutofit/>
          </a:bodyPr>
          <a:lstStyle/>
          <a:p>
            <a:r>
              <a:rPr lang="cs-CZ" dirty="0"/>
              <a:t>Hlavně však nezapomínejte na sebe! VY totiž jste na prvním místě!</a:t>
            </a:r>
          </a:p>
        </p:txBody>
      </p:sp>
      <p:pic>
        <p:nvPicPr>
          <p:cNvPr id="4" name="Zástupný symbol pro obsah 3" descr="20-Most-Funny-Photos-Ever-Seen-On-Internet-Mona-Lisa-Relaxing-In-Picture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61733" y="2204014"/>
            <a:ext cx="5620534" cy="329611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Použité zdroje a literatura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ČERMÁKOVÁ, Lucie. Ošetřování pacientů na UPV s dg. cévní mozková příhoda. </a:t>
            </a:r>
            <a:r>
              <a:rPr lang="cs-CZ" i="1" dirty="0"/>
              <a:t>Sestra</a:t>
            </a:r>
            <a:r>
              <a:rPr lang="cs-CZ" dirty="0"/>
              <a:t> [online]. 2011, č. 12 [cit. 2014-06-10]. Dostupné z: </a:t>
            </a:r>
            <a:r>
              <a:rPr lang="cs-CZ" dirty="0">
                <a:hlinkClick r:id="rId2"/>
              </a:rPr>
              <a:t>http://zdravi.e15.cz/clanek/sestra/osetrovani-pacientu-na-upv-s-dg-cevni-mozkova-prihoda-462703</a:t>
            </a:r>
            <a:endParaRPr lang="cs-CZ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HEROLD, I. Poloha a polohování při umělé plicní ventilaci. </a:t>
            </a:r>
            <a:r>
              <a:rPr lang="cs-CZ" i="1" dirty="0" err="1"/>
              <a:t>Klaudiánova</a:t>
            </a:r>
            <a:r>
              <a:rPr lang="cs-CZ" i="1" dirty="0"/>
              <a:t> nemocnice: Mladá Boleslav</a:t>
            </a:r>
            <a:r>
              <a:rPr lang="cs-CZ" dirty="0"/>
              <a:t> [online]. [cit. 2014-06-14]. Dostupné z: </a:t>
            </a:r>
            <a:r>
              <a:rPr lang="cs-CZ" dirty="0">
                <a:hlinkClick r:id="rId3"/>
              </a:rPr>
              <a:t>http://www.csarim.cz/Public/csarim/doc/prednasky_XVII_CSARIM/Herold_Poloha-a-polohovani.pdf</a:t>
            </a:r>
            <a:endParaRPr lang="cs-CZ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JELÍNKOVÁ, Veronika a Stanislava CHROMÁ. Komplexní fyzioterapie u pacienta na resuscitačním oddělení. </a:t>
            </a:r>
            <a:r>
              <a:rPr lang="cs-CZ" i="1" dirty="0"/>
              <a:t>VFN KARIM: Praha</a:t>
            </a:r>
            <a:r>
              <a:rPr lang="cs-CZ" dirty="0"/>
              <a:t> [online]. [cit. 2014-06-14]. Dostupné z: </a:t>
            </a:r>
            <a:r>
              <a:rPr lang="cs-CZ" dirty="0">
                <a:hlinkClick r:id="rId4"/>
              </a:rPr>
              <a:t>http://www.csarim.cz/Public/csarim/doc/2010-02-16_sesterska_sekce/UPV_2010-prezentace-Jelinkova.pdf</a:t>
            </a:r>
            <a:endParaRPr lang="cs-CZ" dirty="0"/>
          </a:p>
          <a:p>
            <a:endParaRPr lang="cs-CZ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85786" y="428604"/>
            <a:ext cx="8229600" cy="1066800"/>
          </a:xfrm>
        </p:spPr>
        <p:txBody>
          <a:bodyPr/>
          <a:lstStyle/>
          <a:p>
            <a:r>
              <a:rPr lang="cs-CZ" dirty="0"/>
              <a:t>Lekce anglického jazyka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11560" y="1499941"/>
            <a:ext cx="8229600" cy="4929222"/>
          </a:xfrm>
        </p:spPr>
        <p:txBody>
          <a:bodyPr>
            <a:normAutofit fontScale="92500" lnSpcReduction="20000"/>
          </a:bodyPr>
          <a:lstStyle/>
          <a:p>
            <a:r>
              <a:rPr lang="cs-CZ" dirty="0" err="1"/>
              <a:t>Tidal</a:t>
            </a:r>
            <a:r>
              <a:rPr lang="cs-CZ" dirty="0"/>
              <a:t> volume (</a:t>
            </a:r>
            <a:r>
              <a:rPr lang="cs-CZ" dirty="0" err="1"/>
              <a:t>Vt</a:t>
            </a:r>
            <a:r>
              <a:rPr lang="cs-CZ" dirty="0"/>
              <a:t>) – </a:t>
            </a:r>
          </a:p>
          <a:p>
            <a:r>
              <a:rPr lang="cs-CZ" dirty="0"/>
              <a:t>MV – (</a:t>
            </a:r>
            <a:r>
              <a:rPr lang="cs-CZ" dirty="0" err="1"/>
              <a:t>Vt</a:t>
            </a:r>
            <a:r>
              <a:rPr lang="cs-CZ" dirty="0"/>
              <a:t> x f).</a:t>
            </a:r>
          </a:p>
          <a:p>
            <a:r>
              <a:rPr lang="cs-CZ" dirty="0"/>
              <a:t>(f, RR) – (rozlišujeme dechy řízené a spontánní)</a:t>
            </a:r>
          </a:p>
          <a:p>
            <a:r>
              <a:rPr lang="cs-CZ" dirty="0"/>
              <a:t>PIP – </a:t>
            </a:r>
          </a:p>
          <a:p>
            <a:r>
              <a:rPr lang="cs-CZ" dirty="0"/>
              <a:t>PEEP – </a:t>
            </a:r>
          </a:p>
          <a:p>
            <a:r>
              <a:rPr lang="cs-CZ" dirty="0"/>
              <a:t>FEV1 – </a:t>
            </a:r>
          </a:p>
          <a:p>
            <a:r>
              <a:rPr lang="cs-CZ" dirty="0"/>
              <a:t>I:E (</a:t>
            </a:r>
            <a:r>
              <a:rPr lang="cs-CZ" dirty="0" err="1"/>
              <a:t>flow</a:t>
            </a:r>
            <a:r>
              <a:rPr lang="cs-CZ" dirty="0"/>
              <a:t> </a:t>
            </a:r>
            <a:r>
              <a:rPr lang="cs-CZ" dirty="0" err="1"/>
              <a:t>rate</a:t>
            </a:r>
            <a:r>
              <a:rPr lang="cs-CZ" dirty="0"/>
              <a:t>) – nebo Ti (33%)</a:t>
            </a:r>
          </a:p>
          <a:p>
            <a:r>
              <a:rPr lang="cs-CZ" dirty="0" err="1"/>
              <a:t>Finsp</a:t>
            </a:r>
            <a:r>
              <a:rPr lang="cs-CZ" dirty="0"/>
              <a:t> –</a:t>
            </a:r>
          </a:p>
          <a:p>
            <a:r>
              <a:rPr lang="cs-CZ" dirty="0" err="1"/>
              <a:t>Trigger</a:t>
            </a:r>
            <a:endParaRPr lang="cs-CZ" dirty="0"/>
          </a:p>
          <a:p>
            <a:endParaRPr lang="cs-CZ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85786" y="428604"/>
            <a:ext cx="8229600" cy="1066800"/>
          </a:xfrm>
        </p:spPr>
        <p:txBody>
          <a:bodyPr/>
          <a:lstStyle/>
          <a:p>
            <a:r>
              <a:rPr lang="cs-CZ" dirty="0"/>
              <a:t>Pojmy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1340768"/>
            <a:ext cx="8229600" cy="4929222"/>
          </a:xfrm>
        </p:spPr>
        <p:txBody>
          <a:bodyPr>
            <a:normAutofit fontScale="77500" lnSpcReduction="20000"/>
          </a:bodyPr>
          <a:lstStyle/>
          <a:p>
            <a:r>
              <a:rPr lang="cs-CZ" dirty="0" err="1"/>
              <a:t>Tidal</a:t>
            </a:r>
            <a:r>
              <a:rPr lang="cs-CZ" dirty="0"/>
              <a:t> volume (</a:t>
            </a:r>
            <a:r>
              <a:rPr lang="cs-CZ" dirty="0" err="1"/>
              <a:t>Vt</a:t>
            </a:r>
            <a:r>
              <a:rPr lang="cs-CZ" dirty="0"/>
              <a:t>) – objem dechu.</a:t>
            </a:r>
          </a:p>
          <a:p>
            <a:r>
              <a:rPr lang="cs-CZ" dirty="0"/>
              <a:t>MV – minutová ventilace (</a:t>
            </a:r>
            <a:r>
              <a:rPr lang="cs-CZ" dirty="0" err="1"/>
              <a:t>Vt</a:t>
            </a:r>
            <a:r>
              <a:rPr lang="cs-CZ" dirty="0"/>
              <a:t> x f).</a:t>
            </a:r>
          </a:p>
          <a:p>
            <a:r>
              <a:rPr lang="cs-CZ" dirty="0"/>
              <a:t>Frekvence (f, RR) – počet dechů za minutu (rozlišujeme dechy řízené a spontánní).</a:t>
            </a:r>
          </a:p>
          <a:p>
            <a:r>
              <a:rPr lang="cs-CZ" dirty="0"/>
              <a:t>PIP – </a:t>
            </a:r>
            <a:r>
              <a:rPr lang="cs-CZ" dirty="0" err="1"/>
              <a:t>peek</a:t>
            </a:r>
            <a:r>
              <a:rPr lang="cs-CZ" dirty="0"/>
              <a:t> </a:t>
            </a:r>
            <a:r>
              <a:rPr lang="cs-CZ" dirty="0" err="1"/>
              <a:t>inspiratory</a:t>
            </a:r>
            <a:r>
              <a:rPr lang="cs-CZ" dirty="0"/>
              <a:t> </a:t>
            </a:r>
            <a:r>
              <a:rPr lang="cs-CZ" dirty="0" err="1"/>
              <a:t>preassure</a:t>
            </a:r>
            <a:r>
              <a:rPr lang="cs-CZ" dirty="0"/>
              <a:t>.</a:t>
            </a:r>
          </a:p>
          <a:p>
            <a:r>
              <a:rPr lang="cs-CZ" dirty="0"/>
              <a:t>PEEP – tlak v alevoelech, vyšší než tlak atmosférický.</a:t>
            </a:r>
          </a:p>
          <a:p>
            <a:r>
              <a:rPr lang="cs-CZ" dirty="0"/>
              <a:t>FEV1 – objem vzduchu vydechnutý největším úsilím za 1 sekundu.</a:t>
            </a:r>
          </a:p>
          <a:p>
            <a:r>
              <a:rPr lang="cs-CZ" dirty="0"/>
              <a:t>I:E (</a:t>
            </a:r>
            <a:r>
              <a:rPr lang="cs-CZ" dirty="0" err="1"/>
              <a:t>flow</a:t>
            </a:r>
            <a:r>
              <a:rPr lang="cs-CZ" dirty="0"/>
              <a:t> </a:t>
            </a:r>
            <a:r>
              <a:rPr lang="cs-CZ" dirty="0" err="1"/>
              <a:t>rate</a:t>
            </a:r>
            <a:r>
              <a:rPr lang="cs-CZ" dirty="0"/>
              <a:t>) – poměr </a:t>
            </a:r>
            <a:r>
              <a:rPr lang="cs-CZ" dirty="0" err="1"/>
              <a:t>inspira</a:t>
            </a:r>
            <a:r>
              <a:rPr lang="cs-CZ" dirty="0"/>
              <a:t> a </a:t>
            </a:r>
            <a:r>
              <a:rPr lang="cs-CZ" dirty="0" err="1"/>
              <a:t>expiria</a:t>
            </a:r>
            <a:r>
              <a:rPr lang="cs-CZ" dirty="0"/>
              <a:t> nebo Ti (33%)</a:t>
            </a:r>
          </a:p>
          <a:p>
            <a:r>
              <a:rPr lang="cs-CZ" dirty="0" err="1"/>
              <a:t>Finsp</a:t>
            </a:r>
            <a:r>
              <a:rPr lang="cs-CZ" dirty="0"/>
              <a:t> – inspirační </a:t>
            </a:r>
            <a:r>
              <a:rPr lang="cs-CZ" dirty="0" err="1"/>
              <a:t>flow</a:t>
            </a:r>
            <a:r>
              <a:rPr lang="cs-CZ" dirty="0"/>
              <a:t> (průtok)</a:t>
            </a:r>
          </a:p>
          <a:p>
            <a:r>
              <a:rPr lang="cs-CZ" dirty="0" err="1"/>
              <a:t>Trigger</a:t>
            </a:r>
            <a:r>
              <a:rPr lang="cs-CZ" dirty="0"/>
              <a:t> – spoušť (tlakový, průtokový)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0034" y="500042"/>
            <a:ext cx="8229600" cy="846980"/>
          </a:xfrm>
        </p:spPr>
        <p:txBody>
          <a:bodyPr/>
          <a:lstStyle/>
          <a:p>
            <a:r>
              <a:rPr lang="cs-CZ" dirty="0"/>
              <a:t>Pojmy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cs-CZ" dirty="0"/>
              <a:t>A/C – </a:t>
            </a:r>
            <a:r>
              <a:rPr lang="cs-CZ" dirty="0" err="1"/>
              <a:t>assist</a:t>
            </a:r>
            <a:r>
              <a:rPr lang="cs-CZ" dirty="0"/>
              <a:t> </a:t>
            </a:r>
            <a:r>
              <a:rPr lang="cs-CZ" dirty="0" err="1"/>
              <a:t>controll</a:t>
            </a:r>
            <a:r>
              <a:rPr lang="cs-CZ" dirty="0"/>
              <a:t> mode nebo CMV – </a:t>
            </a:r>
            <a:r>
              <a:rPr lang="cs-CZ" dirty="0" err="1"/>
              <a:t>continuous</a:t>
            </a:r>
            <a:r>
              <a:rPr lang="cs-CZ" dirty="0"/>
              <a:t> </a:t>
            </a:r>
            <a:r>
              <a:rPr lang="cs-CZ" dirty="0" err="1"/>
              <a:t>mandatory</a:t>
            </a:r>
            <a:r>
              <a:rPr lang="cs-CZ" dirty="0"/>
              <a:t> </a:t>
            </a:r>
            <a:r>
              <a:rPr lang="cs-CZ" dirty="0" err="1"/>
              <a:t>ventilation</a:t>
            </a:r>
            <a:r>
              <a:rPr lang="cs-CZ" dirty="0"/>
              <a:t> – Volume/ </a:t>
            </a:r>
            <a:r>
              <a:rPr lang="cs-CZ" dirty="0" err="1"/>
              <a:t>Pressure</a:t>
            </a:r>
            <a:endParaRPr lang="cs-CZ" dirty="0"/>
          </a:p>
          <a:p>
            <a:endParaRPr lang="cs-CZ" dirty="0"/>
          </a:p>
          <a:p>
            <a:r>
              <a:rPr lang="cs-CZ" dirty="0"/>
              <a:t>PSV – </a:t>
            </a:r>
            <a:r>
              <a:rPr lang="cs-CZ" dirty="0" err="1"/>
              <a:t>Pressure</a:t>
            </a:r>
            <a:r>
              <a:rPr lang="cs-CZ" dirty="0"/>
              <a:t> support </a:t>
            </a:r>
            <a:r>
              <a:rPr lang="cs-CZ" dirty="0" err="1"/>
              <a:t>ventilation</a:t>
            </a:r>
            <a:r>
              <a:rPr lang="cs-CZ" dirty="0"/>
              <a:t> - SPONT</a:t>
            </a:r>
          </a:p>
          <a:p>
            <a:endParaRPr lang="cs-CZ" dirty="0"/>
          </a:p>
          <a:p>
            <a:r>
              <a:rPr lang="cs-CZ" dirty="0"/>
              <a:t>SIMV – zajišťuje tři typy „dechů“ – kontrolované (</a:t>
            </a:r>
            <a:r>
              <a:rPr lang="cs-CZ" dirty="0" err="1"/>
              <a:t>mandatory</a:t>
            </a:r>
            <a:r>
              <a:rPr lang="cs-CZ" dirty="0"/>
              <a:t>), asistované (synchronizované), spontánní (s podporou či bez podporu tlaku)</a:t>
            </a:r>
          </a:p>
          <a:p>
            <a:endParaRPr lang="cs-CZ" dirty="0"/>
          </a:p>
          <a:p>
            <a:r>
              <a:rPr lang="cs-CZ" dirty="0"/>
              <a:t>VPAP/ ASV – </a:t>
            </a:r>
            <a:r>
              <a:rPr lang="cs-CZ" dirty="0" err="1"/>
              <a:t>Adaptive</a:t>
            </a:r>
            <a:r>
              <a:rPr lang="cs-CZ" dirty="0"/>
              <a:t> </a:t>
            </a:r>
            <a:r>
              <a:rPr lang="cs-CZ" dirty="0" err="1"/>
              <a:t>servo</a:t>
            </a:r>
            <a:r>
              <a:rPr lang="cs-CZ" dirty="0"/>
              <a:t> </a:t>
            </a:r>
            <a:r>
              <a:rPr lang="cs-CZ" dirty="0" err="1"/>
              <a:t>ventilation</a:t>
            </a:r>
            <a:r>
              <a:rPr lang="cs-CZ" dirty="0"/>
              <a:t> / </a:t>
            </a:r>
            <a:r>
              <a:rPr lang="cs-CZ" dirty="0" err="1"/>
              <a:t>Adaptive</a:t>
            </a:r>
            <a:r>
              <a:rPr lang="cs-CZ" dirty="0"/>
              <a:t> Support </a:t>
            </a:r>
            <a:r>
              <a:rPr lang="cs-CZ" dirty="0" err="1"/>
              <a:t>Ventilation</a:t>
            </a:r>
            <a:endParaRPr lang="cs-CZ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D59E364-0FD2-450C-A7E5-54EA4FD291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Protektivní ventilace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03852E7-5726-4A29-8B93-24E8EB6480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Objemy – 6ml/kg IBW</a:t>
            </a:r>
          </a:p>
          <a:p>
            <a:r>
              <a:rPr lang="cs-CZ" dirty="0"/>
              <a:t>Plato – max 30 cmH2O</a:t>
            </a:r>
          </a:p>
          <a:p>
            <a:r>
              <a:rPr lang="cs-CZ" dirty="0"/>
              <a:t>Dostatečná hodnota PEEP jako prevence kolapsu plicních alveol (&gt;5 cmH2O)</a:t>
            </a:r>
          </a:p>
          <a:p>
            <a:r>
              <a:rPr lang="cs-CZ" dirty="0"/>
              <a:t>FiO2 co nejblíže k 21%</a:t>
            </a:r>
          </a:p>
          <a:p>
            <a:r>
              <a:rPr lang="cs-CZ" dirty="0"/>
              <a:t>PIP max 35 cmH2O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738125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0A91494-89A6-456F-A9D6-13EDC1E591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451CFE28-0127-4208-80A9-3752C3BA31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39099" y="620688"/>
            <a:ext cx="8209365" cy="518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5103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009788E-A389-4E11-891D-458EFA6877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79067DE7-EE2B-4EDD-977B-ED3707D088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75413" y="476672"/>
            <a:ext cx="7793174" cy="5474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0414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86127BE-327E-4F15-A935-AA46D78D92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21E2E664-66B3-48BE-A8D0-32A2234B6A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7544" y="260648"/>
            <a:ext cx="7956376" cy="5672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7775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11560" y="620688"/>
            <a:ext cx="8229600" cy="1066800"/>
          </a:xfrm>
        </p:spPr>
        <p:txBody>
          <a:bodyPr/>
          <a:lstStyle/>
          <a:p>
            <a:r>
              <a:rPr lang="cs-CZ" dirty="0"/>
              <a:t>Cíle komplexní oš. péče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772816"/>
            <a:ext cx="8229600" cy="4325112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Znovuobnovení a udržení maximální možné soběstačnosti pacienta.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Zkrácení doby umělé plicní  podpory na minimum.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Předcházení vzniku komplikací spojených s umělou plicní ventilací a dlouhodobým upoutáním k lůžku -&gt; </a:t>
            </a:r>
            <a:r>
              <a:rPr lang="cs-CZ" u="sng" dirty="0"/>
              <a:t>imobilizační syndrom</a:t>
            </a:r>
            <a:r>
              <a:rPr lang="cs-CZ" dirty="0"/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50"/>
    </mc:Choice>
    <mc:Fallback xmlns="">
      <p:transition spd="slow" advTm="165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Weaning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772816"/>
            <a:ext cx="6194251" cy="4126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127817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0034" y="714356"/>
            <a:ext cx="8229600" cy="775542"/>
          </a:xfrm>
        </p:spPr>
        <p:txBody>
          <a:bodyPr>
            <a:normAutofit/>
          </a:bodyPr>
          <a:lstStyle/>
          <a:p>
            <a:r>
              <a:rPr lang="cs-CZ" dirty="0"/>
              <a:t>Weaning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algn="just"/>
            <a:r>
              <a:rPr lang="cs-CZ" dirty="0"/>
              <a:t>Postupné odvykání</a:t>
            </a:r>
          </a:p>
          <a:p>
            <a:pPr algn="just"/>
            <a:endParaRPr lang="cs-CZ" dirty="0"/>
          </a:p>
          <a:p>
            <a:pPr algn="just"/>
            <a:r>
              <a:rPr lang="cs-CZ" dirty="0"/>
              <a:t>Základní onemocnění, které vedlo k UPV v regresi.</a:t>
            </a:r>
          </a:p>
          <a:p>
            <a:pPr algn="just"/>
            <a:endParaRPr lang="cs-CZ" dirty="0"/>
          </a:p>
          <a:p>
            <a:pPr algn="just"/>
            <a:r>
              <a:rPr lang="cs-CZ" dirty="0"/>
              <a:t>Hemodynamická stabilita (bez, nebo jen malé dávky </a:t>
            </a:r>
            <a:r>
              <a:rPr lang="cs-CZ" dirty="0" err="1"/>
              <a:t>vazopresorů</a:t>
            </a:r>
            <a:r>
              <a:rPr lang="cs-CZ" dirty="0"/>
              <a:t>).</a:t>
            </a:r>
          </a:p>
          <a:p>
            <a:pPr algn="just"/>
            <a:endParaRPr lang="cs-CZ" dirty="0"/>
          </a:p>
          <a:p>
            <a:pPr algn="just"/>
            <a:r>
              <a:rPr lang="cs-CZ" dirty="0"/>
              <a:t>Zajištěna adekvátní výměna plynů.</a:t>
            </a:r>
          </a:p>
          <a:p>
            <a:pPr algn="just">
              <a:buNone/>
            </a:pPr>
            <a:endParaRPr lang="cs-CZ" dirty="0"/>
          </a:p>
          <a:p>
            <a:pPr algn="just"/>
            <a:r>
              <a:rPr lang="cs-CZ" dirty="0"/>
              <a:t>Dostatečná svalová síla.</a:t>
            </a:r>
          </a:p>
          <a:p>
            <a:pPr algn="just"/>
            <a:endParaRPr lang="cs-CZ" dirty="0"/>
          </a:p>
          <a:p>
            <a:pPr algn="just"/>
            <a:r>
              <a:rPr lang="cs-CZ" dirty="0"/>
              <a:t>Pokud je pacient na UPV méně než 24h lze za těchto okolností začít se spontánní ventilací a následnou extubací ihned.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794352"/>
          </a:xfrm>
        </p:spPr>
        <p:txBody>
          <a:bodyPr>
            <a:normAutofit/>
          </a:bodyPr>
          <a:lstStyle/>
          <a:p>
            <a:r>
              <a:rPr lang="cs-CZ" dirty="0"/>
              <a:t>Weaning postup krok za krokem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127848"/>
          </a:xfrm>
        </p:spPr>
        <p:txBody>
          <a:bodyPr>
            <a:normAutofit fontScale="55000" lnSpcReduction="20000"/>
          </a:bodyPr>
          <a:lstStyle/>
          <a:p>
            <a:pPr>
              <a:buFont typeface="Arial" pitchFamily="34" charset="0"/>
              <a:buChar char="•"/>
            </a:pPr>
            <a:r>
              <a:rPr lang="cs-CZ" dirty="0"/>
              <a:t>Kritéria: </a:t>
            </a:r>
          </a:p>
          <a:p>
            <a:pPr>
              <a:buFont typeface="Arial" pitchFamily="34" charset="0"/>
              <a:buChar char="•"/>
            </a:pPr>
            <a:br>
              <a:rPr lang="cs-CZ" dirty="0"/>
            </a:br>
            <a:r>
              <a:rPr lang="cs-CZ" dirty="0"/>
              <a:t>    Dobrý neurologický status (GCS &gt; 12)</a:t>
            </a:r>
          </a:p>
          <a:p>
            <a:pPr>
              <a:buFont typeface="Arial" pitchFamily="34" charset="0"/>
              <a:buChar char="•"/>
            </a:pPr>
            <a:r>
              <a:rPr lang="cs-CZ" dirty="0"/>
              <a:t>    Absence anemie </a:t>
            </a:r>
            <a:r>
              <a:rPr lang="cs-CZ" dirty="0" err="1"/>
              <a:t>hgb</a:t>
            </a:r>
            <a:r>
              <a:rPr lang="cs-CZ" dirty="0"/>
              <a:t>&lt; 90g/l, </a:t>
            </a:r>
            <a:r>
              <a:rPr lang="cs-CZ" dirty="0" err="1"/>
              <a:t>iontogram</a:t>
            </a:r>
            <a:r>
              <a:rPr lang="cs-CZ" dirty="0"/>
              <a:t> v normě</a:t>
            </a:r>
          </a:p>
          <a:p>
            <a:pPr>
              <a:buFont typeface="Arial" pitchFamily="34" charset="0"/>
              <a:buChar char="•"/>
            </a:pPr>
            <a:r>
              <a:rPr lang="cs-CZ" dirty="0"/>
              <a:t>    </a:t>
            </a:r>
            <a:r>
              <a:rPr lang="cs-CZ" dirty="0" err="1"/>
              <a:t>Normotermie</a:t>
            </a:r>
            <a:r>
              <a:rPr lang="cs-CZ" dirty="0"/>
              <a:t> (mírná </a:t>
            </a:r>
            <a:r>
              <a:rPr lang="cs-CZ" dirty="0" err="1"/>
              <a:t>subfebrilie</a:t>
            </a:r>
            <a:r>
              <a:rPr lang="cs-CZ" dirty="0"/>
              <a:t> tolerována)</a:t>
            </a:r>
          </a:p>
          <a:p>
            <a:pPr>
              <a:buFont typeface="Arial" pitchFamily="34" charset="0"/>
              <a:buChar char="•"/>
            </a:pPr>
            <a:r>
              <a:rPr lang="cs-CZ" dirty="0"/>
              <a:t>    Uspokojivé hodnoty ASTRUP</a:t>
            </a:r>
          </a:p>
          <a:p>
            <a:pPr>
              <a:buFont typeface="Arial" pitchFamily="34" charset="0"/>
              <a:buChar char="•"/>
            </a:pPr>
            <a:r>
              <a:rPr lang="cs-CZ" dirty="0"/>
              <a:t>    EtCO2 &lt; 5.5 </a:t>
            </a:r>
            <a:r>
              <a:rPr lang="cs-CZ" dirty="0" err="1"/>
              <a:t>kPa</a:t>
            </a:r>
            <a:endParaRPr lang="cs-CZ" dirty="0"/>
          </a:p>
          <a:p>
            <a:pPr>
              <a:buFont typeface="Arial" pitchFamily="34" charset="0"/>
              <a:buChar char="•"/>
            </a:pPr>
            <a:r>
              <a:rPr lang="cs-CZ" dirty="0"/>
              <a:t>    FiO2 &lt; 0,5%</a:t>
            </a:r>
          </a:p>
          <a:p>
            <a:pPr>
              <a:buFont typeface="Arial" pitchFamily="34" charset="0"/>
              <a:buChar char="•"/>
            </a:pPr>
            <a:r>
              <a:rPr lang="cs-CZ" dirty="0"/>
              <a:t>    PEEP &lt;9 cmH2O</a:t>
            </a:r>
          </a:p>
          <a:p>
            <a:pPr>
              <a:buFont typeface="Arial" pitchFamily="34" charset="0"/>
              <a:buChar char="•"/>
            </a:pPr>
            <a:r>
              <a:rPr lang="cs-CZ" dirty="0"/>
              <a:t>    Svalový tonus, </a:t>
            </a:r>
            <a:r>
              <a:rPr lang="cs-CZ" dirty="0" err="1"/>
              <a:t>kašalací</a:t>
            </a:r>
            <a:r>
              <a:rPr lang="cs-CZ" dirty="0"/>
              <a:t> reflex.</a:t>
            </a:r>
          </a:p>
          <a:p>
            <a:pPr>
              <a:buFont typeface="Arial" pitchFamily="34" charset="0"/>
              <a:buChar char="•"/>
            </a:pPr>
            <a:endParaRPr lang="cs-CZ" dirty="0"/>
          </a:p>
          <a:p>
            <a:pPr>
              <a:buFont typeface="Arial" pitchFamily="34" charset="0"/>
              <a:buChar char="•"/>
            </a:pPr>
            <a:r>
              <a:rPr lang="cs-CZ" dirty="0"/>
              <a:t>S výhodou: uspokojivý stav výživových parametrů,      kompenzované ostatní nemoci, minimální dávky sedace a analgetik, řádně </a:t>
            </a:r>
            <a:r>
              <a:rPr lang="cs-CZ" dirty="0" err="1"/>
              <a:t>edukovaný</a:t>
            </a:r>
            <a:r>
              <a:rPr lang="cs-CZ" dirty="0"/>
              <a:t> a spolupracující pacient.</a:t>
            </a:r>
          </a:p>
          <a:p>
            <a:pPr>
              <a:buFont typeface="Arial" pitchFamily="34" charset="0"/>
              <a:buChar char="•"/>
            </a:pPr>
            <a:endParaRPr lang="cs-CZ" dirty="0"/>
          </a:p>
          <a:p>
            <a:pPr marL="0" indent="0">
              <a:buNone/>
            </a:pPr>
            <a:r>
              <a:rPr lang="cs-CZ" dirty="0"/>
              <a:t>     </a:t>
            </a:r>
          </a:p>
        </p:txBody>
      </p:sp>
    </p:spTree>
    <p:extLst>
      <p:ext uri="{BB962C8B-B14F-4D97-AF65-F5344CB8AC3E}">
        <p14:creationId xmlns:p14="http://schemas.microsoft.com/office/powerpoint/2010/main" val="24498641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1556792"/>
            <a:ext cx="8229600" cy="2520280"/>
          </a:xfrm>
        </p:spPr>
        <p:txBody>
          <a:bodyPr>
            <a:normAutofit/>
          </a:bodyPr>
          <a:lstStyle/>
          <a:p>
            <a:pPr algn="ctr"/>
            <a:r>
              <a:rPr lang="cs-CZ" dirty="0"/>
              <a:t>Mimochodem, co to znamená ASTRUP?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/>
              <a:t>Poul</a:t>
            </a:r>
            <a:r>
              <a:rPr lang="cs-CZ" b="1" dirty="0"/>
              <a:t> </a:t>
            </a:r>
            <a:r>
              <a:rPr lang="cs-CZ" b="1" dirty="0" err="1"/>
              <a:t>Bjørndahl</a:t>
            </a:r>
            <a:r>
              <a:rPr lang="cs-CZ" b="1" dirty="0"/>
              <a:t> </a:t>
            </a:r>
            <a:r>
              <a:rPr lang="cs-CZ" b="1" dirty="0" err="1"/>
              <a:t>Astrup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  <a:p>
            <a:r>
              <a:rPr lang="cs-CZ" dirty="0"/>
              <a:t>1915 – 2000</a:t>
            </a:r>
          </a:p>
          <a:p>
            <a:endParaRPr lang="cs-CZ" dirty="0"/>
          </a:p>
          <a:p>
            <a:r>
              <a:rPr lang="cs-CZ" dirty="0"/>
              <a:t>Dánský biochemik a lékař.</a:t>
            </a:r>
          </a:p>
          <a:p>
            <a:endParaRPr lang="cs-CZ" dirty="0"/>
          </a:p>
          <a:p>
            <a:r>
              <a:rPr lang="cs-CZ" dirty="0"/>
              <a:t>Vynáleze CO2 čidla a zakladatel konceptu bazického excesu.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4208" y="1484784"/>
            <a:ext cx="2114550" cy="253365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Weaning příklad postupu (1)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40001" y="1692002"/>
            <a:ext cx="8064900" cy="4445998"/>
          </a:xfrm>
        </p:spPr>
        <p:txBody>
          <a:bodyPr>
            <a:normAutofit fontScale="77500" lnSpcReduction="20000"/>
          </a:bodyPr>
          <a:lstStyle/>
          <a:p>
            <a:r>
              <a:rPr lang="cs-CZ" dirty="0"/>
              <a:t>Postupné snižování IMV cca 2 vdechy za 15-30 min. za předpokladu dobře probuzeného a adekvátně reagujícího pacienta (hodnoty dle stavu pacienta mohou být individualizovány): SpO2&gt;92%, ETCO2: &lt;5,3 a za uspokojivého stavu </a:t>
            </a:r>
            <a:r>
              <a:rPr lang="cs-CZ" dirty="0" err="1"/>
              <a:t>hemodynamiky</a:t>
            </a:r>
            <a:r>
              <a:rPr lang="cs-CZ" dirty="0"/>
              <a:t> (HR &lt;120, CI &gt; 2l/min/m2, bez závažných poruch rytmu).</a:t>
            </a:r>
          </a:p>
          <a:p>
            <a:r>
              <a:rPr lang="cs-CZ" dirty="0"/>
              <a:t>IMV snižujeme až k nule</a:t>
            </a:r>
          </a:p>
          <a:p>
            <a:r>
              <a:rPr lang="cs-CZ" dirty="0"/>
              <a:t>FiO2 snižujeme postupně o 0,1% za udržení SpO2  &gt; 92%</a:t>
            </a:r>
          </a:p>
          <a:p>
            <a:r>
              <a:rPr lang="cs-CZ" dirty="0"/>
              <a:t>PEEP snižujeme do 5 cmH2O</a:t>
            </a:r>
          </a:p>
        </p:txBody>
      </p:sp>
    </p:spTree>
    <p:extLst>
      <p:ext uri="{BB962C8B-B14F-4D97-AF65-F5344CB8AC3E}">
        <p14:creationId xmlns:p14="http://schemas.microsoft.com/office/powerpoint/2010/main" val="15853402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143000"/>
          </a:xfrm>
        </p:spPr>
        <p:txBody>
          <a:bodyPr/>
          <a:lstStyle/>
          <a:p>
            <a:r>
              <a:rPr lang="cs-CZ" dirty="0" err="1"/>
              <a:t>Weaning</a:t>
            </a:r>
            <a:r>
              <a:rPr lang="cs-CZ" dirty="0"/>
              <a:t> příklad postupu (2)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772816"/>
            <a:ext cx="8229600" cy="4551784"/>
          </a:xfrm>
        </p:spPr>
        <p:txBody>
          <a:bodyPr>
            <a:normAutofit fontScale="70000" lnSpcReduction="20000"/>
          </a:bodyPr>
          <a:lstStyle/>
          <a:p>
            <a:r>
              <a:rPr lang="cs-CZ" dirty="0"/>
              <a:t>Minutový objem by měl být min 5ml/kg/ IBW, dechová frekvence 8-30, MV &lt; 10l/min, max. </a:t>
            </a:r>
            <a:r>
              <a:rPr lang="cs-CZ" dirty="0" err="1"/>
              <a:t>Pinsp</a:t>
            </a:r>
            <a:r>
              <a:rPr lang="cs-CZ" dirty="0"/>
              <a:t> alespoň </a:t>
            </a:r>
            <a:br>
              <a:rPr lang="cs-CZ" dirty="0"/>
            </a:br>
            <a:r>
              <a:rPr lang="cs-CZ" dirty="0"/>
              <a:t>20cm/H2O.</a:t>
            </a:r>
          </a:p>
          <a:p>
            <a:endParaRPr lang="cs-CZ" dirty="0"/>
          </a:p>
          <a:p>
            <a:r>
              <a:rPr lang="cs-CZ" dirty="0"/>
              <a:t>Při adekvátní odpovědi ASTRUP a dále test spontánních ventilace (SBT) na T-spojce.</a:t>
            </a:r>
          </a:p>
          <a:p>
            <a:endParaRPr lang="cs-CZ" dirty="0"/>
          </a:p>
          <a:p>
            <a:r>
              <a:rPr lang="cs-CZ" dirty="0"/>
              <a:t>Při neúspěchu střídání podpůrné a řízené ventilace, postupné prodlužování intervalu PSV a SBT.</a:t>
            </a:r>
          </a:p>
          <a:p>
            <a:endParaRPr lang="cs-CZ" dirty="0"/>
          </a:p>
          <a:p>
            <a:r>
              <a:rPr lang="cs-CZ" dirty="0"/>
              <a:t>Způsoby: </a:t>
            </a:r>
            <a:r>
              <a:rPr lang="cs-CZ" dirty="0" err="1"/>
              <a:t>ŘVxPV</a:t>
            </a:r>
            <a:r>
              <a:rPr lang="cs-CZ" dirty="0"/>
              <a:t>, </a:t>
            </a:r>
            <a:r>
              <a:rPr lang="cs-CZ" dirty="0" err="1"/>
              <a:t>PVxAT</a:t>
            </a:r>
            <a:r>
              <a:rPr lang="cs-CZ" dirty="0"/>
              <a:t> -&gt; NIV vs. O2, O2maska vs. Brýle.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914126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0034" y="500042"/>
            <a:ext cx="8229600" cy="1143000"/>
          </a:xfrm>
        </p:spPr>
        <p:txBody>
          <a:bodyPr>
            <a:normAutofit/>
          </a:bodyPr>
          <a:lstStyle/>
          <a:p>
            <a:r>
              <a:rPr lang="cs-CZ" dirty="0"/>
              <a:t>Test spontánní ventilace (SBT)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75301" y="1692002"/>
            <a:ext cx="8229600" cy="4401294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Odpojení od ventilátoru a spontánní ventilace přes T spojku s vdechováním zvlhčené a ohřáté směsi vzduchu s FiO2 &lt;50% po dobu 120min (kratší u krátkodobě ventilovaných).</a:t>
            </a:r>
          </a:p>
          <a:p>
            <a:endParaRPr lang="cs-CZ" dirty="0"/>
          </a:p>
          <a:p>
            <a:r>
              <a:rPr lang="cs-CZ" dirty="0"/>
              <a:t>Nastavení ventilátoru s nulovou ventilační podporou se zajištěním kompenzace rezistence mrtvého prostoru ETK či TSK. „Elektronické odpojení“.</a:t>
            </a:r>
          </a:p>
        </p:txBody>
      </p:sp>
    </p:spTree>
    <p:extLst>
      <p:ext uri="{BB962C8B-B14F-4D97-AF65-F5344CB8AC3E}">
        <p14:creationId xmlns:p14="http://schemas.microsoft.com/office/powerpoint/2010/main" val="17219229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0034" y="428604"/>
            <a:ext cx="8229600" cy="1143000"/>
          </a:xfrm>
        </p:spPr>
        <p:txBody>
          <a:bodyPr/>
          <a:lstStyle/>
          <a:p>
            <a:r>
              <a:rPr lang="cs-CZ" dirty="0" err="1"/>
              <a:t>Ayrovo</a:t>
            </a:r>
            <a:r>
              <a:rPr lang="cs-CZ" dirty="0"/>
              <a:t> T</a:t>
            </a:r>
          </a:p>
        </p:txBody>
      </p:sp>
      <p:pic>
        <p:nvPicPr>
          <p:cNvPr id="4" name="Obrázek 8" descr="CIMG0039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414" y="1928802"/>
            <a:ext cx="6286543" cy="40719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938368"/>
          </a:xfrm>
        </p:spPr>
        <p:txBody>
          <a:bodyPr/>
          <a:lstStyle/>
          <a:p>
            <a:r>
              <a:rPr lang="cs-CZ" dirty="0"/>
              <a:t>Weaning monitorace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40001" y="1692002"/>
            <a:ext cx="8064900" cy="4401294"/>
          </a:xfrm>
        </p:spPr>
        <p:txBody>
          <a:bodyPr>
            <a:normAutofit fontScale="85000" lnSpcReduction="20000"/>
          </a:bodyPr>
          <a:lstStyle/>
          <a:p>
            <a:r>
              <a:rPr lang="cs-CZ" dirty="0"/>
              <a:t>Zpozorníme při: SpO2&lt;90% při vysokém průtoku O2, klesající pH, známky neklidu a diskomfortu.</a:t>
            </a:r>
          </a:p>
          <a:p>
            <a:endParaRPr lang="cs-CZ" dirty="0"/>
          </a:p>
          <a:p>
            <a:r>
              <a:rPr lang="cs-CZ" dirty="0"/>
              <a:t>Zvažujeme navrácení na původní ventilační režim při: </a:t>
            </a:r>
            <a:r>
              <a:rPr lang="cs-CZ" dirty="0" err="1"/>
              <a:t>hemodynamických</a:t>
            </a:r>
            <a:r>
              <a:rPr lang="cs-CZ" dirty="0"/>
              <a:t> poruchách, vznik </a:t>
            </a:r>
            <a:r>
              <a:rPr lang="cs-CZ" u="sng" dirty="0"/>
              <a:t>neurologického</a:t>
            </a:r>
            <a:r>
              <a:rPr lang="cs-CZ" dirty="0"/>
              <a:t> deficitu.</a:t>
            </a:r>
          </a:p>
          <a:p>
            <a:endParaRPr lang="cs-CZ" dirty="0"/>
          </a:p>
          <a:p>
            <a:r>
              <a:rPr lang="cs-CZ" dirty="0"/>
              <a:t>Sestra zná poslední nastavené parametry ventilátoru, pacienta sama napojuje zpět na UPV a informuje lékaře.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993156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836712"/>
            <a:ext cx="8229600" cy="1066800"/>
          </a:xfrm>
        </p:spPr>
        <p:txBody>
          <a:bodyPr/>
          <a:lstStyle/>
          <a:p>
            <a:r>
              <a:rPr lang="cs-CZ" dirty="0"/>
              <a:t>Vždy a stále dokola…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1988840"/>
            <a:ext cx="8229600" cy="4325112"/>
          </a:xfrm>
        </p:spPr>
        <p:txBody>
          <a:bodyPr>
            <a:normAutofit fontScale="92500" lnSpcReduction="1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Dodržovat zásady bariérových technik, hygienických a proti-epidemiologických zásad.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Individualizace pomůcek, přednostně jednorázové.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Přísné dodržování aseptických postupů.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Hygiena rukou.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Dokumentace – záznam poskytnuté péče, záznam dat exspirací, aplikací, </a:t>
            </a:r>
            <a:r>
              <a:rPr lang="cs-CZ" dirty="0" err="1"/>
              <a:t>etc</a:t>
            </a:r>
            <a:r>
              <a:rPr lang="cs-CZ" dirty="0"/>
              <a:t>…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993"/>
    </mc:Choice>
    <mc:Fallback xmlns="">
      <p:transition spd="slow" advTm="23993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0034" y="714356"/>
            <a:ext cx="8229600" cy="918418"/>
          </a:xfrm>
        </p:spPr>
        <p:txBody>
          <a:bodyPr/>
          <a:lstStyle/>
          <a:p>
            <a:r>
              <a:rPr lang="cs-CZ" dirty="0"/>
              <a:t>Bronchoaspirace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1935480"/>
            <a:ext cx="8435280" cy="4208164"/>
          </a:xfrm>
        </p:spPr>
        <p:txBody>
          <a:bodyPr>
            <a:normAutofit fontScale="77500" lnSpcReduction="20000"/>
          </a:bodyPr>
          <a:lstStyle/>
          <a:p>
            <a:r>
              <a:rPr lang="cs-CZ" dirty="0"/>
              <a:t>Jedna z nejčastějších komplikací ve spojitosti s UPV.</a:t>
            </a:r>
          </a:p>
          <a:p>
            <a:endParaRPr lang="cs-CZ" dirty="0"/>
          </a:p>
          <a:p>
            <a:r>
              <a:rPr lang="cs-CZ" dirty="0"/>
              <a:t>V mnoha případech jí lze předejít.</a:t>
            </a:r>
          </a:p>
          <a:p>
            <a:endParaRPr lang="cs-CZ" dirty="0"/>
          </a:p>
          <a:p>
            <a:r>
              <a:rPr lang="cs-CZ" dirty="0"/>
              <a:t>Prevence aspirace je jeden z nejdůležitějších úkolů ošetřovatelského týmu. Před-během, po ukončení UPV !...prostě neustále !</a:t>
            </a:r>
          </a:p>
          <a:p>
            <a:endParaRPr lang="cs-CZ" dirty="0"/>
          </a:p>
          <a:p>
            <a:r>
              <a:rPr lang="cs-CZ" dirty="0"/>
              <a:t>Terapie: UPV, bronchoskopie, ATB, RHB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2156" y="397825"/>
            <a:ext cx="1626038" cy="138630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143000"/>
          </a:xfrm>
        </p:spPr>
        <p:txBody>
          <a:bodyPr/>
          <a:lstStyle/>
          <a:p>
            <a:r>
              <a:rPr lang="cs-CZ" dirty="0"/>
              <a:t>Prevence aspirace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cs-CZ" dirty="0"/>
              <a:t>Funkční obranné mechanismy dýchacích cest  (polykací a kašlací reflex, efektivní expektorace).</a:t>
            </a:r>
          </a:p>
          <a:p>
            <a:endParaRPr lang="cs-CZ" dirty="0"/>
          </a:p>
          <a:p>
            <a:r>
              <a:rPr lang="cs-CZ" dirty="0"/>
              <a:t>Před rizikovými intervencemi zajistit lačný žaludek, případně korelace pH.</a:t>
            </a:r>
          </a:p>
          <a:p>
            <a:endParaRPr lang="cs-CZ" dirty="0"/>
          </a:p>
          <a:p>
            <a:r>
              <a:rPr lang="cs-CZ" dirty="0"/>
              <a:t>Zvýšené riziko aspirace u pacientů s NGS (</a:t>
            </a:r>
            <a:r>
              <a:rPr lang="cs-CZ" dirty="0" err="1"/>
              <a:t>mikroaspirace</a:t>
            </a:r>
            <a:r>
              <a:rPr lang="cs-CZ" dirty="0"/>
              <a:t>), spasmolytiky, po </a:t>
            </a:r>
            <a:r>
              <a:rPr lang="cs-CZ" dirty="0" err="1"/>
              <a:t>chir</a:t>
            </a:r>
            <a:r>
              <a:rPr lang="cs-CZ" dirty="0"/>
              <a:t>. výkonech (jícen), neuromuskulárních choroby (MG), snížená motilita GIT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Extubace postup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cs-CZ" dirty="0"/>
              <a:t>Dostatečné poučení pacienta.</a:t>
            </a:r>
          </a:p>
          <a:p>
            <a:r>
              <a:rPr lang="cs-CZ" dirty="0"/>
              <a:t>Zvážit vytažení NGS před. </a:t>
            </a:r>
          </a:p>
          <a:p>
            <a:r>
              <a:rPr lang="cs-CZ" dirty="0"/>
              <a:t>Možno zkusit aspirovat žaludeční obsah či vzduch (ne silou).</a:t>
            </a:r>
          </a:p>
          <a:p>
            <a:r>
              <a:rPr lang="cs-CZ" dirty="0"/>
              <a:t>Nachystání pomůcek k zajištění dýchacích cest (kanyla stejné a menší velikosti).</a:t>
            </a:r>
          </a:p>
          <a:p>
            <a:r>
              <a:rPr lang="cs-CZ" dirty="0"/>
              <a:t>Vysoký Fowler a řádné odsátí pacienta.</a:t>
            </a:r>
          </a:p>
          <a:p>
            <a:r>
              <a:rPr lang="cs-CZ" dirty="0"/>
              <a:t>Preoxygenace indivudálně nikoli rutinně.</a:t>
            </a:r>
          </a:p>
          <a:p>
            <a:r>
              <a:rPr lang="cs-CZ" dirty="0" err="1"/>
              <a:t>Leak</a:t>
            </a:r>
            <a:r>
              <a:rPr lang="cs-CZ" dirty="0"/>
              <a:t> test u rizikových pacientů</a:t>
            </a:r>
          </a:p>
          <a:p>
            <a:r>
              <a:rPr lang="cs-CZ" dirty="0"/>
              <a:t>Nachystané </a:t>
            </a:r>
            <a:r>
              <a:rPr lang="cs-CZ" u="sng" dirty="0"/>
              <a:t>funkčn</a:t>
            </a:r>
            <a:r>
              <a:rPr lang="cs-CZ" dirty="0"/>
              <a:t>í odsávání a prázdná 20ml stříkačka.</a:t>
            </a:r>
          </a:p>
          <a:p>
            <a:r>
              <a:rPr lang="cs-CZ" dirty="0"/>
              <a:t>Po extubaci okamžité zahájení oxygenoterapie a podpora expektorace.</a:t>
            </a:r>
          </a:p>
          <a:p>
            <a:r>
              <a:rPr lang="cs-CZ" dirty="0"/>
              <a:t>Řádná monitorace všech VF.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0034" y="357166"/>
            <a:ext cx="8229600" cy="1143000"/>
          </a:xfrm>
        </p:spPr>
        <p:txBody>
          <a:bodyPr/>
          <a:lstStyle/>
          <a:p>
            <a:r>
              <a:rPr lang="cs-CZ" dirty="0" err="1"/>
              <a:t>Postextubační</a:t>
            </a:r>
            <a:r>
              <a:rPr lang="cs-CZ" dirty="0"/>
              <a:t> obstrukce DC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Rizikovým faktorem je délka trvání intubace, poranění DC a traumatická intubace, pozitivní </a:t>
            </a:r>
            <a:r>
              <a:rPr lang="cs-CZ" dirty="0" err="1"/>
              <a:t>leak</a:t>
            </a:r>
            <a:r>
              <a:rPr lang="cs-CZ" dirty="0"/>
              <a:t> test.</a:t>
            </a:r>
          </a:p>
          <a:p>
            <a:endParaRPr lang="cs-CZ" dirty="0"/>
          </a:p>
          <a:p>
            <a:r>
              <a:rPr lang="cs-CZ" dirty="0"/>
              <a:t>Terapie: inhalace studené zvlhčené směsi vzduchu, studené obklady krku, kortikoidy, inhalace adrenalinu.</a:t>
            </a:r>
          </a:p>
          <a:p>
            <a:endParaRPr lang="cs-CZ" dirty="0"/>
          </a:p>
          <a:p>
            <a:r>
              <a:rPr lang="cs-CZ" dirty="0"/>
              <a:t>Vždy mít připraveny pomůcky pro </a:t>
            </a:r>
            <a:r>
              <a:rPr lang="cs-CZ" dirty="0" err="1"/>
              <a:t>reintubaci</a:t>
            </a:r>
            <a:r>
              <a:rPr lang="cs-CZ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8643525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Pomůcky pro </a:t>
            </a:r>
            <a:r>
              <a:rPr lang="cs-CZ" dirty="0" err="1"/>
              <a:t>reintubaci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75301" y="1988840"/>
            <a:ext cx="8229600" cy="4389120"/>
          </a:xfrm>
        </p:spPr>
        <p:txBody>
          <a:bodyPr/>
          <a:lstStyle/>
          <a:p>
            <a:r>
              <a:rPr lang="cs-CZ" dirty="0"/>
              <a:t>Vhodná tracheální kanyla (dospělí 7-9,5mm), zavaděč, topické anestetikum, 20ml injekční stříkačka, funkční laryngoskop a lžíce různých velikostí, </a:t>
            </a:r>
            <a:r>
              <a:rPr lang="cs-CZ" dirty="0" err="1"/>
              <a:t>Magillovy</a:t>
            </a:r>
            <a:r>
              <a:rPr lang="cs-CZ" dirty="0"/>
              <a:t> kleště, funkční odsávání se sterilními cévkami, ruční dýchací vak (ambuvak). Funkční a kalibrovaný ventilátor.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Komplikace při </a:t>
            </a:r>
            <a:r>
              <a:rPr lang="cs-CZ" dirty="0" err="1"/>
              <a:t>dekanylaci</a:t>
            </a:r>
            <a:r>
              <a:rPr lang="cs-CZ" dirty="0"/>
              <a:t> TSK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68782" y="1700808"/>
            <a:ext cx="8064900" cy="4139998"/>
          </a:xfrm>
        </p:spPr>
        <p:txBody>
          <a:bodyPr>
            <a:normAutofit fontScale="77500" lnSpcReduction="20000"/>
          </a:bodyPr>
          <a:lstStyle/>
          <a:p>
            <a:r>
              <a:rPr lang="cs-CZ" dirty="0" err="1"/>
              <a:t>Dekanylační</a:t>
            </a:r>
            <a:r>
              <a:rPr lang="cs-CZ" dirty="0"/>
              <a:t> panika – pocit dušnosti a akutní panický stav bezprostředně po </a:t>
            </a:r>
            <a:r>
              <a:rPr lang="cs-CZ" dirty="0" err="1"/>
              <a:t>dekanylaci</a:t>
            </a:r>
            <a:r>
              <a:rPr lang="cs-CZ" dirty="0"/>
              <a:t> způsobený zvětšením mrtvého prostoru -&gt; psychologická příprava a nácvik dýchání ústy při uměle </a:t>
            </a:r>
            <a:r>
              <a:rPr lang="cs-CZ" dirty="0" err="1"/>
              <a:t>obturované</a:t>
            </a:r>
            <a:r>
              <a:rPr lang="cs-CZ" dirty="0"/>
              <a:t> TSK jako prevence.</a:t>
            </a:r>
          </a:p>
          <a:p>
            <a:endParaRPr lang="cs-CZ" dirty="0"/>
          </a:p>
          <a:p>
            <a:r>
              <a:rPr lang="cs-CZ" dirty="0"/>
              <a:t>Porucha polykání a fonace při deformitách v okolí trachey či poškození </a:t>
            </a:r>
            <a:r>
              <a:rPr lang="cs-CZ" dirty="0" err="1"/>
              <a:t>nervus</a:t>
            </a:r>
            <a:r>
              <a:rPr lang="cs-CZ" dirty="0"/>
              <a:t> ……… ?</a:t>
            </a:r>
          </a:p>
          <a:p>
            <a:endParaRPr lang="cs-CZ" dirty="0"/>
          </a:p>
          <a:p>
            <a:r>
              <a:rPr lang="cs-CZ" dirty="0"/>
              <a:t>Prolongované hojení </a:t>
            </a:r>
            <a:r>
              <a:rPr lang="cs-CZ" dirty="0" err="1"/>
              <a:t>tracheostomatu</a:t>
            </a:r>
            <a:r>
              <a:rPr lang="cs-CZ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08510558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143000"/>
          </a:xfrm>
        </p:spPr>
        <p:txBody>
          <a:bodyPr/>
          <a:lstStyle/>
          <a:p>
            <a:r>
              <a:rPr lang="cs-CZ" dirty="0" err="1"/>
              <a:t>Extubace</a:t>
            </a:r>
            <a:r>
              <a:rPr lang="cs-CZ" dirty="0"/>
              <a:t> – monitorování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cs-CZ" dirty="0" err="1"/>
              <a:t>Aspekce</a:t>
            </a:r>
            <a:r>
              <a:rPr lang="cs-CZ" dirty="0"/>
              <a:t> celkového výzoru</a:t>
            </a:r>
          </a:p>
          <a:p>
            <a:endParaRPr lang="cs-CZ" dirty="0"/>
          </a:p>
          <a:p>
            <a:r>
              <a:rPr lang="cs-CZ" dirty="0"/>
              <a:t>Respirační funkce</a:t>
            </a:r>
          </a:p>
          <a:p>
            <a:endParaRPr lang="cs-CZ" dirty="0"/>
          </a:p>
          <a:p>
            <a:r>
              <a:rPr lang="cs-CZ" dirty="0" err="1"/>
              <a:t>Hemodynamika</a:t>
            </a:r>
            <a:endParaRPr lang="cs-CZ" dirty="0"/>
          </a:p>
          <a:p>
            <a:endParaRPr lang="cs-CZ" dirty="0"/>
          </a:p>
          <a:p>
            <a:r>
              <a:rPr lang="cs-CZ" dirty="0"/>
              <a:t>Neurologický status</a:t>
            </a:r>
          </a:p>
          <a:p>
            <a:endParaRPr lang="cs-CZ" dirty="0"/>
          </a:p>
          <a:p>
            <a:r>
              <a:rPr lang="cs-CZ" dirty="0"/>
              <a:t>Bolest</a:t>
            </a:r>
          </a:p>
        </p:txBody>
      </p:sp>
      <p:sp>
        <p:nvSpPr>
          <p:cNvPr id="4" name="Obdélník 3"/>
          <p:cNvSpPr/>
          <p:nvPr/>
        </p:nvSpPr>
        <p:spPr>
          <a:xfrm>
            <a:off x="899592" y="1373533"/>
            <a:ext cx="6768752" cy="4776936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3600" dirty="0"/>
              <a:t>PROSTĚ ABCDE a systém včasného varování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692696"/>
            <a:ext cx="8229600" cy="938368"/>
          </a:xfrm>
        </p:spPr>
        <p:txBody>
          <a:bodyPr/>
          <a:lstStyle/>
          <a:p>
            <a:r>
              <a:rPr lang="cs-CZ" dirty="0"/>
              <a:t>NEINVAZIVNÍ VENTILACE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34432" y="2276872"/>
            <a:ext cx="8229600" cy="3456384"/>
          </a:xfrm>
        </p:spPr>
        <p:txBody>
          <a:bodyPr>
            <a:normAutofit/>
          </a:bodyPr>
          <a:lstStyle/>
          <a:p>
            <a:r>
              <a:rPr lang="cs-CZ" dirty="0"/>
              <a:t>Způsob mechanické plicní ventilace bez invazivního zajištění dýchacích cest</a:t>
            </a:r>
          </a:p>
          <a:p>
            <a:pPr marL="71986" indent="0">
              <a:buNone/>
            </a:pPr>
            <a:endParaRPr lang="cs-CZ" dirty="0"/>
          </a:p>
          <a:p>
            <a:r>
              <a:rPr lang="cs-CZ" dirty="0"/>
              <a:t>Podmínkou pro zahájení NIV je zachované vědomí pacienta</a:t>
            </a:r>
          </a:p>
        </p:txBody>
      </p:sp>
    </p:spTree>
    <p:extLst>
      <p:ext uri="{BB962C8B-B14F-4D97-AF65-F5344CB8AC3E}">
        <p14:creationId xmlns:p14="http://schemas.microsoft.com/office/powerpoint/2010/main" val="255621319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8229600" cy="928686"/>
          </a:xfrm>
        </p:spPr>
        <p:txBody>
          <a:bodyPr/>
          <a:lstStyle/>
          <a:p>
            <a:r>
              <a:rPr lang="cs-CZ" dirty="0"/>
              <a:t>„Železná plíce“ (1)</a:t>
            </a:r>
          </a:p>
        </p:txBody>
      </p:sp>
      <p:pic>
        <p:nvPicPr>
          <p:cNvPr id="6" name="Zástupný symbol pro obsah 5" descr="Pulmón de acero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85852" y="1357298"/>
            <a:ext cx="6597674" cy="4948256"/>
          </a:xfr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57158" y="0"/>
            <a:ext cx="8229600" cy="1143000"/>
          </a:xfrm>
        </p:spPr>
        <p:txBody>
          <a:bodyPr/>
          <a:lstStyle/>
          <a:p>
            <a:r>
              <a:rPr lang="cs-CZ" dirty="0"/>
              <a:t>„Železná plíce“ (2)</a:t>
            </a:r>
          </a:p>
        </p:txBody>
      </p:sp>
      <p:pic>
        <p:nvPicPr>
          <p:cNvPr id="4" name="Zástupný symbol pro obsah 3" descr="Pulmón de acero 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42976" y="1415699"/>
            <a:ext cx="6803009" cy="4949189"/>
          </a:xfr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836712"/>
            <a:ext cx="8229600" cy="1066800"/>
          </a:xfrm>
        </p:spPr>
        <p:txBody>
          <a:bodyPr/>
          <a:lstStyle/>
          <a:p>
            <a:r>
              <a:rPr lang="cs-CZ" dirty="0"/>
              <a:t>CHYBUJEME PŘI PÉČI O DC ?</a:t>
            </a:r>
            <a:endParaRPr lang="en-US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9752" y="1925233"/>
            <a:ext cx="3687185" cy="37708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70860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0034" y="428604"/>
            <a:ext cx="8229600" cy="928686"/>
          </a:xfrm>
        </p:spPr>
        <p:txBody>
          <a:bodyPr/>
          <a:lstStyle/>
          <a:p>
            <a:r>
              <a:rPr lang="cs-CZ" dirty="0"/>
              <a:t>„Železná plíce“ (3)</a:t>
            </a:r>
          </a:p>
        </p:txBody>
      </p:sp>
      <p:pic>
        <p:nvPicPr>
          <p:cNvPr id="7" name="Zástupný symbol pro obsah 6" descr="Pulmón de acero 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71472" y="2571744"/>
            <a:ext cx="4024676" cy="2857520"/>
          </a:xfrm>
        </p:spPr>
      </p:pic>
      <p:pic>
        <p:nvPicPr>
          <p:cNvPr id="8" name="Obrázek 7" descr="mechanical_ventilation_clip_image002_001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15008" y="3071810"/>
            <a:ext cx="2543175" cy="1981200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28596" y="642918"/>
            <a:ext cx="8229600" cy="918418"/>
          </a:xfrm>
        </p:spPr>
        <p:txBody>
          <a:bodyPr/>
          <a:lstStyle/>
          <a:p>
            <a:r>
              <a:rPr lang="cs-CZ" dirty="0"/>
              <a:t>Výhody NIV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cs-CZ" dirty="0"/>
              <a:t>Snížení dechové práce -&gt; zlepšení oxygenace a výměny plynů.</a:t>
            </a:r>
          </a:p>
          <a:p>
            <a:endParaRPr lang="cs-CZ" dirty="0"/>
          </a:p>
          <a:p>
            <a:r>
              <a:rPr lang="cs-CZ" dirty="0"/>
              <a:t>Možnost odvrácení nutnosti invazivního zajištění DC --&gt; Redukce rizik spojených s invazivní ventilací (nutnost sedace, VAP, komplikace ETK/TSK).</a:t>
            </a:r>
          </a:p>
          <a:p>
            <a:endParaRPr lang="cs-CZ" dirty="0"/>
          </a:p>
          <a:p>
            <a:r>
              <a:rPr lang="cs-CZ" dirty="0"/>
              <a:t>Zachování vědomí pacienta, možnost komunikace/ zachování určité míry soběstačnosti v rámci běžných činností, možnost příjmu per os.</a:t>
            </a:r>
          </a:p>
          <a:p>
            <a:endParaRPr lang="cs-CZ" dirty="0"/>
          </a:p>
          <a:p>
            <a:r>
              <a:rPr lang="cs-CZ" dirty="0"/>
              <a:t>Prokázané zkrácení délky hospitalizace při exacerbaci CHOPN a u pac. s kardiálním plicním edémem.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28596" y="642918"/>
            <a:ext cx="8229600" cy="846980"/>
          </a:xfrm>
        </p:spPr>
        <p:txBody>
          <a:bodyPr/>
          <a:lstStyle/>
          <a:p>
            <a:r>
              <a:rPr lang="cs-CZ" dirty="0"/>
              <a:t>Nevýhody NIV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cs-CZ" dirty="0"/>
              <a:t>Stále svoji efektivitou pro zlepšení ventilace/oxygenace nedosahuje na invazivní ventilace =&gt; není její alternativou</a:t>
            </a:r>
          </a:p>
          <a:p>
            <a:endParaRPr lang="cs-CZ" dirty="0"/>
          </a:p>
          <a:p>
            <a:r>
              <a:rPr lang="cs-CZ" dirty="0"/>
              <a:t>Pacient při vědomí v rámci </a:t>
            </a:r>
            <a:r>
              <a:rPr lang="cs-CZ" dirty="0" err="1"/>
              <a:t>oš</a:t>
            </a:r>
            <a:r>
              <a:rPr lang="cs-CZ" dirty="0"/>
              <a:t>. péče je mnohdy náročnější než pacient </a:t>
            </a:r>
            <a:r>
              <a:rPr lang="cs-CZ" dirty="0" err="1"/>
              <a:t>sedovaný</a:t>
            </a:r>
            <a:r>
              <a:rPr lang="cs-CZ" dirty="0"/>
              <a:t>.</a:t>
            </a:r>
          </a:p>
          <a:p>
            <a:endParaRPr lang="cs-CZ" dirty="0"/>
          </a:p>
          <a:p>
            <a:r>
              <a:rPr lang="cs-CZ" dirty="0"/>
              <a:t>Dyskomfort pacienta (cave klaustrofobie!).</a:t>
            </a:r>
          </a:p>
          <a:p>
            <a:endParaRPr lang="cs-CZ" dirty="0"/>
          </a:p>
          <a:p>
            <a:r>
              <a:rPr lang="cs-CZ" dirty="0"/>
              <a:t>Polykání vzduchu – distenze žaludku - &gt; riziko aspirace (nutná častá kontrola vědomí) =&gt; zajištění NGS -&gt; </a:t>
            </a:r>
            <a:r>
              <a:rPr lang="cs-CZ" dirty="0" err="1"/>
              <a:t>leak</a:t>
            </a:r>
            <a:r>
              <a:rPr lang="cs-CZ" dirty="0"/>
              <a:t>?</a:t>
            </a:r>
          </a:p>
          <a:p>
            <a:endParaRPr lang="cs-CZ" dirty="0"/>
          </a:p>
          <a:p>
            <a:r>
              <a:rPr lang="cs-CZ" dirty="0"/>
              <a:t>Ostatní komplikace spojené s typem užité masky (vysoušení rohovky, sinusitida, vysychání sliznic DÚ, bolest maxilárních dutin -&gt; uší).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28596" y="571480"/>
            <a:ext cx="8229600" cy="918418"/>
          </a:xfrm>
        </p:spPr>
        <p:txBody>
          <a:bodyPr/>
          <a:lstStyle/>
          <a:p>
            <a:r>
              <a:rPr lang="cs-CZ" dirty="0"/>
              <a:t>Kontraindikace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cs-CZ" dirty="0"/>
              <a:t>Nelze užít u pacientů v bezvědomí / dechové zástavy.</a:t>
            </a:r>
          </a:p>
          <a:p>
            <a:endParaRPr lang="cs-CZ" dirty="0"/>
          </a:p>
          <a:p>
            <a:r>
              <a:rPr lang="cs-CZ" dirty="0"/>
              <a:t>Při traumatech / popáleninách/ deformitách obličejové části často nemožnost upevnění masky.</a:t>
            </a:r>
          </a:p>
          <a:p>
            <a:endParaRPr lang="cs-CZ" dirty="0"/>
          </a:p>
          <a:p>
            <a:r>
              <a:rPr lang="cs-CZ" dirty="0"/>
              <a:t>Oběhově nestabilní.</a:t>
            </a:r>
          </a:p>
          <a:p>
            <a:endParaRPr lang="cs-CZ" dirty="0"/>
          </a:p>
          <a:p>
            <a:r>
              <a:rPr lang="cs-CZ" dirty="0"/>
              <a:t>Nespolupracující neklidný nemocný.</a:t>
            </a:r>
          </a:p>
          <a:p>
            <a:endParaRPr lang="cs-CZ" dirty="0"/>
          </a:p>
          <a:p>
            <a:r>
              <a:rPr lang="cs-CZ" dirty="0"/>
              <a:t>Obézní pacient nad 200% IBW.</a:t>
            </a:r>
          </a:p>
          <a:p>
            <a:endParaRPr lang="cs-CZ" dirty="0"/>
          </a:p>
          <a:p>
            <a:r>
              <a:rPr lang="cs-CZ" dirty="0"/>
              <a:t>Neschopnost aktivní expektorace/ nadměrná sekrece z DC.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0034" y="500042"/>
            <a:ext cx="8229600" cy="846980"/>
          </a:xfrm>
        </p:spPr>
        <p:txBody>
          <a:bodyPr/>
          <a:lstStyle/>
          <a:p>
            <a:r>
              <a:rPr lang="cs-CZ" dirty="0"/>
              <a:t>Nejčastější využití NIV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714488"/>
            <a:ext cx="8229600" cy="4610112"/>
          </a:xfrm>
        </p:spPr>
        <p:txBody>
          <a:bodyPr>
            <a:normAutofit fontScale="62500" lnSpcReduction="20000"/>
          </a:bodyPr>
          <a:lstStyle/>
          <a:p>
            <a:r>
              <a:rPr lang="cs-CZ" dirty="0"/>
              <a:t>Exacerbace CHOPN</a:t>
            </a:r>
          </a:p>
          <a:p>
            <a:endParaRPr lang="cs-CZ" dirty="0"/>
          </a:p>
          <a:p>
            <a:r>
              <a:rPr lang="cs-CZ" dirty="0" err="1"/>
              <a:t>Kardiogenní</a:t>
            </a:r>
            <a:r>
              <a:rPr lang="cs-CZ" dirty="0"/>
              <a:t> edém</a:t>
            </a:r>
          </a:p>
          <a:p>
            <a:endParaRPr lang="cs-CZ" dirty="0"/>
          </a:p>
          <a:p>
            <a:r>
              <a:rPr lang="cs-CZ" dirty="0"/>
              <a:t>Pneumonie s hypoxií nereagující na běžnou terapii</a:t>
            </a:r>
          </a:p>
          <a:p>
            <a:endParaRPr lang="cs-CZ" dirty="0"/>
          </a:p>
          <a:p>
            <a:r>
              <a:rPr lang="cs-CZ" dirty="0"/>
              <a:t>Weaning po extubaci (pooperační stavy s respirační insuficiencí, pacienti s CHOPN…)</a:t>
            </a:r>
          </a:p>
          <a:p>
            <a:endParaRPr lang="cs-CZ" dirty="0"/>
          </a:p>
          <a:p>
            <a:r>
              <a:rPr lang="cs-CZ" dirty="0"/>
              <a:t>Neuromuskulární choroby (Myastenie gravis)</a:t>
            </a:r>
          </a:p>
          <a:p>
            <a:endParaRPr lang="cs-CZ" dirty="0"/>
          </a:p>
          <a:p>
            <a:r>
              <a:rPr lang="cs-CZ" dirty="0"/>
              <a:t>Ostatní: Spánková apnoe, Hypoventilační syndrom (ne u morbidně obézních), astma, otrava oxidem uhelnatým, paliativní péče.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1010376"/>
          </a:xfrm>
        </p:spPr>
        <p:txBody>
          <a:bodyPr/>
          <a:lstStyle/>
          <a:p>
            <a:r>
              <a:rPr lang="cs-CZ" dirty="0"/>
              <a:t>Vybrané indikace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cs-CZ" dirty="0"/>
              <a:t>Akutní </a:t>
            </a:r>
            <a:r>
              <a:rPr lang="cs-CZ" dirty="0" err="1"/>
              <a:t>hyperkapnické</a:t>
            </a:r>
            <a:r>
              <a:rPr lang="cs-CZ" dirty="0"/>
              <a:t> respirační selhání</a:t>
            </a:r>
          </a:p>
          <a:p>
            <a:endParaRPr lang="cs-CZ" dirty="0"/>
          </a:p>
          <a:p>
            <a:r>
              <a:rPr lang="cs-CZ" dirty="0"/>
              <a:t>Akutní </a:t>
            </a:r>
            <a:r>
              <a:rPr lang="cs-CZ" dirty="0" err="1"/>
              <a:t>hypoxemické</a:t>
            </a:r>
            <a:r>
              <a:rPr lang="cs-CZ" dirty="0"/>
              <a:t> respirační selhání</a:t>
            </a:r>
          </a:p>
          <a:p>
            <a:endParaRPr lang="cs-CZ" dirty="0"/>
          </a:p>
          <a:p>
            <a:r>
              <a:rPr lang="cs-CZ" dirty="0"/>
              <a:t>Akutní exacerbace CHOPN</a:t>
            </a:r>
          </a:p>
          <a:p>
            <a:endParaRPr lang="cs-CZ" dirty="0"/>
          </a:p>
          <a:p>
            <a:r>
              <a:rPr lang="cs-CZ" dirty="0"/>
              <a:t>Domácí ventilace u nemocných s chronickou respirační insuficiencí </a:t>
            </a:r>
          </a:p>
          <a:p>
            <a:endParaRPr lang="cs-CZ" dirty="0"/>
          </a:p>
          <a:p>
            <a:r>
              <a:rPr lang="cs-CZ" dirty="0"/>
              <a:t>Před transplantací plic</a:t>
            </a:r>
          </a:p>
        </p:txBody>
      </p:sp>
    </p:spTree>
    <p:extLst>
      <p:ext uri="{BB962C8B-B14F-4D97-AF65-F5344CB8AC3E}">
        <p14:creationId xmlns:p14="http://schemas.microsoft.com/office/powerpoint/2010/main" val="47367564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866360"/>
          </a:xfrm>
        </p:spPr>
        <p:txBody>
          <a:bodyPr/>
          <a:lstStyle/>
          <a:p>
            <a:r>
              <a:rPr lang="cs-CZ" dirty="0"/>
              <a:t>Cíle NIV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700808"/>
            <a:ext cx="8229600" cy="4389120"/>
          </a:xfrm>
        </p:spPr>
        <p:txBody>
          <a:bodyPr>
            <a:normAutofit fontScale="62500" lnSpcReduction="20000"/>
          </a:bodyPr>
          <a:lstStyle/>
          <a:p>
            <a:r>
              <a:rPr lang="cs-CZ" dirty="0"/>
              <a:t>Snížení dechové práce -&gt; odstranění pocitu dušnosti.</a:t>
            </a:r>
          </a:p>
          <a:p>
            <a:endParaRPr lang="cs-CZ" dirty="0"/>
          </a:p>
          <a:p>
            <a:r>
              <a:rPr lang="cs-CZ" dirty="0"/>
              <a:t>Zvětšení dechového objemu (</a:t>
            </a:r>
            <a:r>
              <a:rPr lang="cs-CZ" dirty="0" err="1"/>
              <a:t>Vt</a:t>
            </a:r>
            <a:r>
              <a:rPr lang="cs-CZ" dirty="0"/>
              <a:t>) -&gt; korekce hyperkapnie -&gt; korekce pH.</a:t>
            </a:r>
          </a:p>
          <a:p>
            <a:endParaRPr lang="cs-CZ" dirty="0"/>
          </a:p>
          <a:p>
            <a:r>
              <a:rPr lang="cs-CZ" dirty="0"/>
              <a:t>Zajištění dostatečné frakce kyslíku za výších atmosférických tlaků -&gt; korekce hypoxemie -&gt; korekce pH.</a:t>
            </a:r>
          </a:p>
          <a:p>
            <a:endParaRPr lang="cs-CZ" dirty="0"/>
          </a:p>
          <a:p>
            <a:r>
              <a:rPr lang="cs-CZ" dirty="0"/>
              <a:t>Redukce anaerobního metabolismu -&gt; snížení laktátu -&gt; korekce pH.</a:t>
            </a:r>
          </a:p>
          <a:p>
            <a:endParaRPr lang="cs-CZ" dirty="0"/>
          </a:p>
          <a:p>
            <a:r>
              <a:rPr lang="cs-CZ" dirty="0"/>
              <a:t>Zajištění adekvátní dechové frekvence (např. u centrálních typů spánkové apnoe).</a:t>
            </a:r>
          </a:p>
          <a:p>
            <a:endParaRPr lang="cs-CZ" dirty="0"/>
          </a:p>
          <a:p>
            <a:endParaRPr lang="cs-CZ"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924712"/>
          </a:xfrm>
        </p:spPr>
        <p:txBody>
          <a:bodyPr>
            <a:normAutofit fontScale="90000"/>
          </a:bodyPr>
          <a:lstStyle/>
          <a:p>
            <a:r>
              <a:rPr lang="cs-CZ" dirty="0"/>
              <a:t>Faktory zvyšující  pravděpodobnost úspěchu NIV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39550" y="1951700"/>
            <a:ext cx="8064900" cy="4139998"/>
          </a:xfrm>
        </p:spPr>
        <p:txBody>
          <a:bodyPr>
            <a:normAutofit fontScale="70000" lnSpcReduction="20000"/>
          </a:bodyPr>
          <a:lstStyle/>
          <a:p>
            <a:r>
              <a:rPr lang="cs-CZ" dirty="0"/>
              <a:t>Mladší věk</a:t>
            </a:r>
          </a:p>
          <a:p>
            <a:endParaRPr lang="cs-CZ" dirty="0"/>
          </a:p>
          <a:p>
            <a:r>
              <a:rPr lang="cs-CZ" dirty="0"/>
              <a:t>Spolupráce nemocného (schopnost synchronizace s ventilátorem).</a:t>
            </a:r>
          </a:p>
          <a:p>
            <a:endParaRPr lang="cs-CZ" dirty="0"/>
          </a:p>
          <a:p>
            <a:r>
              <a:rPr lang="cs-CZ" dirty="0"/>
              <a:t>Těsnost masky na obličeji (materiální a personální zabezpečení)</a:t>
            </a:r>
          </a:p>
          <a:p>
            <a:endParaRPr lang="cs-CZ" dirty="0"/>
          </a:p>
          <a:p>
            <a:r>
              <a:rPr lang="cs-CZ" dirty="0"/>
              <a:t>Dobrý stav dentice</a:t>
            </a:r>
          </a:p>
          <a:p>
            <a:endParaRPr lang="cs-CZ" dirty="0"/>
          </a:p>
          <a:p>
            <a:r>
              <a:rPr lang="cs-CZ" dirty="0"/>
              <a:t>Důkladná monitorace v průběhu NIV (KP, vědomí, účinky medikace, SpO2, stav </a:t>
            </a:r>
            <a:r>
              <a:rPr lang="cs-CZ" dirty="0" err="1"/>
              <a:t>hemodynamiky</a:t>
            </a:r>
            <a:r>
              <a:rPr lang="cs-CZ" dirty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107765551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0034" y="428604"/>
            <a:ext cx="8229600" cy="1143000"/>
          </a:xfrm>
        </p:spPr>
        <p:txBody>
          <a:bodyPr/>
          <a:lstStyle/>
          <a:p>
            <a:r>
              <a:rPr lang="cs-CZ" dirty="0"/>
              <a:t>Základní režimy NIV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cs-CZ" dirty="0"/>
              <a:t>CPAP</a:t>
            </a:r>
          </a:p>
          <a:p>
            <a:endParaRPr lang="cs-CZ" dirty="0"/>
          </a:p>
          <a:p>
            <a:r>
              <a:rPr lang="cs-CZ" dirty="0" err="1"/>
              <a:t>BiPAP</a:t>
            </a:r>
            <a:r>
              <a:rPr lang="cs-CZ" dirty="0"/>
              <a:t>/PRCV</a:t>
            </a:r>
          </a:p>
          <a:p>
            <a:endParaRPr lang="cs-CZ" dirty="0"/>
          </a:p>
          <a:p>
            <a:r>
              <a:rPr lang="cs-CZ" dirty="0" err="1"/>
              <a:t>BiPAP</a:t>
            </a:r>
            <a:r>
              <a:rPr lang="cs-CZ" dirty="0"/>
              <a:t> S/T</a:t>
            </a:r>
          </a:p>
          <a:p>
            <a:endParaRPr lang="cs-CZ" dirty="0"/>
          </a:p>
          <a:p>
            <a:r>
              <a:rPr lang="cs-CZ" dirty="0"/>
              <a:t>Speciální ventilátory s dostatečnou kompenzací úniků (</a:t>
            </a:r>
            <a:r>
              <a:rPr lang="cs-CZ" dirty="0" err="1"/>
              <a:t>leak</a:t>
            </a:r>
            <a:r>
              <a:rPr lang="cs-CZ" dirty="0"/>
              <a:t>) nebo ventilátory pro invazivní ventilaci s příslušným softwarem.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96086"/>
          </a:xfrm>
        </p:spPr>
        <p:txBody>
          <a:bodyPr>
            <a:normAutofit/>
          </a:bodyPr>
          <a:lstStyle/>
          <a:p>
            <a:r>
              <a:rPr lang="cs-CZ" dirty="0"/>
              <a:t>CPAP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254377" y="1935163"/>
            <a:ext cx="4635245" cy="4389437"/>
          </a:xfr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58224" y="620688"/>
            <a:ext cx="8229600" cy="923940"/>
          </a:xfrm>
        </p:spPr>
        <p:txBody>
          <a:bodyPr/>
          <a:lstStyle/>
          <a:p>
            <a:r>
              <a:rPr lang="cs-CZ" dirty="0"/>
              <a:t>Komplikace během péče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8224" y="1772816"/>
            <a:ext cx="8245474" cy="4228522"/>
          </a:xfrm>
        </p:spPr>
        <p:txBody>
          <a:bodyPr>
            <a:normAutofit fontScale="92500" lnSpcReduction="20000"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cs-CZ" dirty="0"/>
              <a:t>Náhle vzniklé: poranění měkkých tkání, špatně zvolená velikost kanyly, poranění trachey, vyvolání laryngospasmu, aspirace….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cs-CZ" dirty="0"/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cs-CZ" dirty="0"/>
              <a:t>Postupně vznikající: nevhodné teploty zvlhčování, vysoké koncentrace kyslíku, </a:t>
            </a:r>
            <a:r>
              <a:rPr lang="cs-CZ" dirty="0" err="1"/>
              <a:t>volumo</a:t>
            </a:r>
            <a:r>
              <a:rPr lang="cs-CZ" dirty="0"/>
              <a:t> a barotraumata, VAP).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cs-CZ" dirty="0"/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cs-CZ" dirty="0"/>
              <a:t>Mimoplicní: vysychání sliznic a rohovky, změny kardiovaskulárního systému, změny GIT, změny vycházející z imobility, psychická nestabilita, poziční traumata.</a:t>
            </a:r>
          </a:p>
          <a:p>
            <a:endParaRPr lang="cs-CZ" dirty="0"/>
          </a:p>
          <a:p>
            <a:endParaRPr lang="cs-CZ" dirty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BiPAP</a:t>
            </a:r>
            <a:endParaRPr lang="cs-CZ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961" t="46190" r="1923" b="2562"/>
          <a:stretch>
            <a:fillRect/>
          </a:stretch>
        </p:blipFill>
        <p:spPr bwMode="auto">
          <a:xfrm>
            <a:off x="571472" y="2357430"/>
            <a:ext cx="7153427" cy="283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BiPAP</a:t>
            </a:r>
            <a:r>
              <a:rPr lang="cs-CZ" dirty="0"/>
              <a:t> S/T / PS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5800" b="8296"/>
          <a:stretch>
            <a:fillRect/>
          </a:stretch>
        </p:blipFill>
        <p:spPr>
          <a:xfrm>
            <a:off x="1562100" y="2096566"/>
            <a:ext cx="6019800" cy="4066631"/>
          </a:xfrm>
          <a:noFill/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8229600" cy="857248"/>
          </a:xfrm>
        </p:spPr>
        <p:txBody>
          <a:bodyPr/>
          <a:lstStyle/>
          <a:p>
            <a:r>
              <a:rPr lang="cs-CZ" dirty="0"/>
              <a:t>ASV/ VPAP</a:t>
            </a:r>
          </a:p>
        </p:txBody>
      </p:sp>
      <p:pic>
        <p:nvPicPr>
          <p:cNvPr id="4" name="Zástupný symbol pro obsah 3" descr="ASV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28662" y="3714752"/>
            <a:ext cx="7715304" cy="2689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ázek 4" descr="ASV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28662" y="1142984"/>
            <a:ext cx="7715304" cy="23526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57158" y="500042"/>
            <a:ext cx="8229600" cy="775542"/>
          </a:xfrm>
        </p:spPr>
        <p:txBody>
          <a:bodyPr>
            <a:normAutofit/>
          </a:bodyPr>
          <a:lstStyle/>
          <a:p>
            <a:r>
              <a:rPr lang="cs-CZ" dirty="0" err="1"/>
              <a:t>BiPAP</a:t>
            </a:r>
            <a:r>
              <a:rPr lang="cs-CZ" dirty="0"/>
              <a:t> - Vision</a:t>
            </a:r>
          </a:p>
        </p:txBody>
      </p:sp>
      <p:pic>
        <p:nvPicPr>
          <p:cNvPr id="4" name="Picture 5" descr="5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28794" y="1937514"/>
            <a:ext cx="3500462" cy="4738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27584" y="332656"/>
            <a:ext cx="8229600" cy="1143000"/>
          </a:xfrm>
        </p:spPr>
        <p:txBody>
          <a:bodyPr/>
          <a:lstStyle/>
          <a:p>
            <a:r>
              <a:rPr lang="cs-CZ" dirty="0"/>
              <a:t>Poruchy dechu ve spánku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40001" y="1692002"/>
            <a:ext cx="8064900" cy="4401294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Syndrom spánkové apnoe – soubor příznaků způsobeny hypoventilací a apnoickými pauzami.</a:t>
            </a:r>
          </a:p>
          <a:p>
            <a:endParaRPr lang="cs-CZ" dirty="0"/>
          </a:p>
          <a:p>
            <a:r>
              <a:rPr lang="cs-CZ" dirty="0"/>
              <a:t>Příznaky: ranní únava, hypertenze, poruchy rytmu, bolest hlavy, později celodenní únava, malátnost, periferní cyanóza a obraz chronické respirační insuficience, chrápání, dekompenzace chronických onemocnění (CHOPN, ICHS..).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99841" y="533778"/>
            <a:ext cx="8229600" cy="1143000"/>
          </a:xfrm>
        </p:spPr>
        <p:txBody>
          <a:bodyPr/>
          <a:lstStyle/>
          <a:p>
            <a:r>
              <a:rPr lang="cs-CZ" dirty="0"/>
              <a:t>Obstrukční spánková apnoe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3567" y="1692002"/>
            <a:ext cx="7921333" cy="2529086"/>
          </a:xfrm>
        </p:spPr>
        <p:txBody>
          <a:bodyPr>
            <a:normAutofit fontScale="92500"/>
          </a:bodyPr>
          <a:lstStyle/>
          <a:p>
            <a:r>
              <a:rPr lang="cs-CZ" dirty="0"/>
              <a:t>Obstrukce v oblasti hypofaryngu a měkkého patra</a:t>
            </a:r>
          </a:p>
          <a:p>
            <a:endParaRPr lang="cs-CZ" dirty="0"/>
          </a:p>
          <a:p>
            <a:r>
              <a:rPr lang="cs-CZ" dirty="0"/>
              <a:t>Predispozice: obezita, alkoholismus, hypnotika, anxiolytika, </a:t>
            </a:r>
            <a:r>
              <a:rPr lang="cs-CZ" dirty="0" err="1"/>
              <a:t>myorelaxancia</a:t>
            </a:r>
            <a:r>
              <a:rPr lang="cs-CZ" dirty="0"/>
              <a:t>, opioidy.</a:t>
            </a:r>
          </a:p>
          <a:p>
            <a:endParaRPr lang="cs-CZ" dirty="0"/>
          </a:p>
        </p:txBody>
      </p:sp>
      <p:pic>
        <p:nvPicPr>
          <p:cNvPr id="4" name="Obrázek 3" descr="sleep-apnea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67744" y="4236312"/>
            <a:ext cx="4000500" cy="2371725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8229600" cy="1143000"/>
          </a:xfrm>
        </p:spPr>
        <p:txBody>
          <a:bodyPr/>
          <a:lstStyle/>
          <a:p>
            <a:r>
              <a:rPr lang="cs-CZ" dirty="0"/>
              <a:t>Centrální typ spánkové apnoe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00034" y="1571612"/>
            <a:ext cx="8229600" cy="4389120"/>
          </a:xfrm>
        </p:spPr>
        <p:txBody>
          <a:bodyPr/>
          <a:lstStyle/>
          <a:p>
            <a:r>
              <a:rPr lang="cs-CZ" dirty="0"/>
              <a:t>Porucha dechového centra v prodloužené míše</a:t>
            </a:r>
          </a:p>
          <a:p>
            <a:endParaRPr lang="cs-CZ" dirty="0"/>
          </a:p>
          <a:p>
            <a:r>
              <a:rPr lang="cs-CZ" dirty="0"/>
              <a:t>Predispozice: pooperační komplikace, st. p. CMP, infekce (encefalitis), VVV, st. p. dlouhodobé UPV, </a:t>
            </a:r>
            <a:r>
              <a:rPr lang="cs-CZ" dirty="0" err="1"/>
              <a:t>kraniotrama</a:t>
            </a:r>
            <a:r>
              <a:rPr lang="cs-CZ" dirty="0"/>
              <a:t>.</a:t>
            </a:r>
          </a:p>
        </p:txBody>
      </p:sp>
      <p:pic>
        <p:nvPicPr>
          <p:cNvPr id="4" name="Obrázek 3" descr="what-is-csa(1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95936" y="4410742"/>
            <a:ext cx="3262799" cy="220130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28596" y="357166"/>
            <a:ext cx="8229600" cy="846980"/>
          </a:xfrm>
        </p:spPr>
        <p:txBody>
          <a:bodyPr/>
          <a:lstStyle/>
          <a:p>
            <a:r>
              <a:rPr lang="cs-CZ" dirty="0"/>
              <a:t>Centrální typ spánkové apnoe</a:t>
            </a:r>
          </a:p>
        </p:txBody>
      </p:sp>
      <p:pic>
        <p:nvPicPr>
          <p:cNvPr id="4" name="Zástupný symbol pro obsah 3" descr="F1.larg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59574" y="1643051"/>
            <a:ext cx="5859253" cy="4681550"/>
          </a:xfr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0034" y="714356"/>
            <a:ext cx="8229600" cy="846980"/>
          </a:xfrm>
        </p:spPr>
        <p:txBody>
          <a:bodyPr/>
          <a:lstStyle/>
          <a:p>
            <a:r>
              <a:rPr lang="cs-CZ" dirty="0" err="1"/>
              <a:t>Cheyne</a:t>
            </a:r>
            <a:r>
              <a:rPr lang="cs-CZ" dirty="0"/>
              <a:t>-</a:t>
            </a:r>
            <a:r>
              <a:rPr lang="cs-CZ" dirty="0" err="1"/>
              <a:t>Stokesovo</a:t>
            </a:r>
            <a:r>
              <a:rPr lang="cs-CZ" dirty="0"/>
              <a:t> dýchání</a:t>
            </a:r>
          </a:p>
        </p:txBody>
      </p:sp>
      <p:pic>
        <p:nvPicPr>
          <p:cNvPr id="4" name="Zástupný symbol pro obsah 3" descr="tumblr_inline_mgjjw9VW4y1rsikp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14348" y="2500306"/>
            <a:ext cx="7214951" cy="2467777"/>
          </a:xfr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0034" y="571480"/>
            <a:ext cx="8229600" cy="918418"/>
          </a:xfrm>
        </p:spPr>
        <p:txBody>
          <a:bodyPr/>
          <a:lstStyle/>
          <a:p>
            <a:r>
              <a:rPr lang="cs-CZ" dirty="0"/>
              <a:t>Typy masek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00034" y="1844824"/>
            <a:ext cx="8064900" cy="4139998"/>
          </a:xfrm>
        </p:spPr>
        <p:txBody>
          <a:bodyPr>
            <a:normAutofit fontScale="77500" lnSpcReduction="20000"/>
          </a:bodyPr>
          <a:lstStyle/>
          <a:p>
            <a:r>
              <a:rPr lang="cs-CZ" dirty="0"/>
              <a:t>Nosní polštářky (</a:t>
            </a:r>
            <a:r>
              <a:rPr lang="cs-CZ" dirty="0" err="1"/>
              <a:t>nasal</a:t>
            </a:r>
            <a:r>
              <a:rPr lang="cs-CZ" dirty="0"/>
              <a:t> </a:t>
            </a:r>
            <a:r>
              <a:rPr lang="cs-CZ" dirty="0" err="1"/>
              <a:t>pillows</a:t>
            </a:r>
            <a:r>
              <a:rPr lang="cs-CZ" dirty="0"/>
              <a:t>)</a:t>
            </a:r>
          </a:p>
          <a:p>
            <a:endParaRPr lang="cs-CZ" dirty="0"/>
          </a:p>
          <a:p>
            <a:r>
              <a:rPr lang="cs-CZ" dirty="0"/>
              <a:t>Nasální masky</a:t>
            </a:r>
          </a:p>
          <a:p>
            <a:endParaRPr lang="cs-CZ" dirty="0"/>
          </a:p>
          <a:p>
            <a:r>
              <a:rPr lang="cs-CZ" dirty="0"/>
              <a:t>Masky </a:t>
            </a:r>
            <a:r>
              <a:rPr lang="cs-CZ" dirty="0" err="1"/>
              <a:t>oro</a:t>
            </a:r>
            <a:r>
              <a:rPr lang="cs-CZ" dirty="0"/>
              <a:t>-nasální</a:t>
            </a:r>
          </a:p>
          <a:p>
            <a:endParaRPr lang="cs-CZ" dirty="0"/>
          </a:p>
          <a:p>
            <a:r>
              <a:rPr lang="cs-CZ" dirty="0"/>
              <a:t>Masky celo-obličejové</a:t>
            </a:r>
          </a:p>
          <a:p>
            <a:endParaRPr lang="cs-CZ" dirty="0"/>
          </a:p>
          <a:p>
            <a:r>
              <a:rPr lang="cs-CZ" dirty="0"/>
              <a:t>Helmy pro NIV</a:t>
            </a:r>
          </a:p>
          <a:p>
            <a:endParaRPr lang="cs-CZ" dirty="0"/>
          </a:p>
          <a:p>
            <a:endParaRPr lang="cs-CZ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688667"/>
            <a:ext cx="8229600" cy="1066800"/>
          </a:xfrm>
        </p:spPr>
        <p:txBody>
          <a:bodyPr>
            <a:normAutofit/>
          </a:bodyPr>
          <a:lstStyle/>
          <a:p>
            <a:r>
              <a:rPr lang="cs-CZ" dirty="0"/>
              <a:t>Systém EWS a ABCDE algoritmus vyšetřování</a:t>
            </a:r>
            <a:endParaRPr lang="en-US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2057685"/>
            <a:ext cx="3009352" cy="4031867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9263" y="1766410"/>
            <a:ext cx="3083319" cy="4614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911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Nasal</a:t>
            </a:r>
            <a:r>
              <a:rPr lang="cs-CZ" dirty="0"/>
              <a:t> </a:t>
            </a:r>
            <a:r>
              <a:rPr lang="cs-CZ" dirty="0" err="1"/>
              <a:t>pillows</a:t>
            </a:r>
            <a:endParaRPr lang="cs-CZ" dirty="0"/>
          </a:p>
        </p:txBody>
      </p:sp>
      <p:pic>
        <p:nvPicPr>
          <p:cNvPr id="4" name="Picture 7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0100" y="2143116"/>
            <a:ext cx="2427111" cy="24384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ázek 4" descr="FeaLite_Nasal Pillows_BMC-2_xia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86314" y="928670"/>
            <a:ext cx="3908562" cy="392906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ázek 5" descr="0001108_tap-pap-nasal-pillow-cpap-mask-with-headgear.jpe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714612" y="4286256"/>
            <a:ext cx="3095625" cy="21907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Nasal</a:t>
            </a:r>
            <a:r>
              <a:rPr lang="cs-CZ" dirty="0"/>
              <a:t> </a:t>
            </a:r>
            <a:r>
              <a:rPr lang="cs-CZ" dirty="0" err="1"/>
              <a:t>mask</a:t>
            </a:r>
            <a:endParaRPr lang="cs-CZ" dirty="0"/>
          </a:p>
        </p:txBody>
      </p:sp>
      <p:pic>
        <p:nvPicPr>
          <p:cNvPr id="4" name="Picture 4" descr="ContourDeluxe_275x250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43174" y="2143116"/>
            <a:ext cx="4095769" cy="3723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Nasální maska a polštářky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cs-CZ" dirty="0"/>
              <a:t>Lepší možnost komunikace.</a:t>
            </a:r>
          </a:p>
          <a:p>
            <a:r>
              <a:rPr lang="cs-CZ" dirty="0"/>
              <a:t>Možnost příjmu per os.</a:t>
            </a:r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Velký </a:t>
            </a:r>
            <a:r>
              <a:rPr lang="cs-CZ" dirty="0" err="1"/>
              <a:t>leak</a:t>
            </a:r>
            <a:r>
              <a:rPr lang="cs-CZ" dirty="0"/>
              <a:t> (otevírání úst).</a:t>
            </a:r>
          </a:p>
          <a:p>
            <a:r>
              <a:rPr lang="cs-CZ" dirty="0"/>
              <a:t>Menší efekt pro výměnu plynů.</a:t>
            </a:r>
          </a:p>
          <a:p>
            <a:r>
              <a:rPr lang="cs-CZ" dirty="0"/>
              <a:t>Do intenzivní péče se nehodí, tato metoda vznikla pro potřeby pacientů s poruchami dechu ve spánku.</a:t>
            </a:r>
          </a:p>
          <a:p>
            <a:r>
              <a:rPr lang="cs-CZ" dirty="0"/>
              <a:t>Nelze u pacientů s neprůchodnými nosními dutinami.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Oro</a:t>
            </a:r>
            <a:r>
              <a:rPr lang="cs-CZ" dirty="0"/>
              <a:t>-</a:t>
            </a:r>
            <a:r>
              <a:rPr lang="cs-CZ" dirty="0" err="1"/>
              <a:t>nasal</a:t>
            </a:r>
            <a:r>
              <a:rPr lang="cs-CZ" dirty="0"/>
              <a:t> </a:t>
            </a:r>
            <a:r>
              <a:rPr lang="cs-CZ" dirty="0" err="1"/>
              <a:t>mask</a:t>
            </a:r>
            <a:endParaRPr lang="cs-CZ" dirty="0"/>
          </a:p>
        </p:txBody>
      </p:sp>
      <p:pic>
        <p:nvPicPr>
          <p:cNvPr id="4" name="Zástupný symbol pro obsah 3" descr="oro nasal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714612" y="2143116"/>
            <a:ext cx="3562367" cy="3610291"/>
          </a:xfr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Full</a:t>
            </a:r>
            <a:r>
              <a:rPr lang="cs-CZ" dirty="0"/>
              <a:t> </a:t>
            </a:r>
            <a:r>
              <a:rPr lang="cs-CZ" dirty="0" err="1"/>
              <a:t>face</a:t>
            </a:r>
            <a:r>
              <a:rPr lang="cs-CZ" dirty="0"/>
              <a:t> </a:t>
            </a:r>
            <a:r>
              <a:rPr lang="cs-CZ" dirty="0" err="1"/>
              <a:t>mask</a:t>
            </a:r>
            <a:endParaRPr lang="cs-CZ" dirty="0"/>
          </a:p>
        </p:txBody>
      </p:sp>
      <p:pic>
        <p:nvPicPr>
          <p:cNvPr id="4" name="Zástupný symbol pro obsah 3" descr="facemask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45708" y="1935163"/>
            <a:ext cx="5852583" cy="4389437"/>
          </a:xfrm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Masky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34371" y="1772816"/>
            <a:ext cx="8064900" cy="4139998"/>
          </a:xfrm>
        </p:spPr>
        <p:txBody>
          <a:bodyPr>
            <a:normAutofit fontScale="92500" lnSpcReduction="20000"/>
          </a:bodyPr>
          <a:lstStyle/>
          <a:p>
            <a:r>
              <a:rPr lang="cs-CZ" dirty="0"/>
              <a:t>Většinou minimální </a:t>
            </a:r>
            <a:r>
              <a:rPr lang="cs-CZ" dirty="0" err="1"/>
              <a:t>leak</a:t>
            </a:r>
            <a:r>
              <a:rPr lang="cs-CZ" dirty="0"/>
              <a:t> (záleží na tvaru obličeje).</a:t>
            </a:r>
          </a:p>
          <a:p>
            <a:r>
              <a:rPr lang="cs-CZ" dirty="0"/>
              <a:t>Jednoduchá aplikace.</a:t>
            </a:r>
          </a:p>
          <a:p>
            <a:r>
              <a:rPr lang="cs-CZ" dirty="0"/>
              <a:t>Dobrá výměna plynů v uzavřeném systému, dobře kompenzována přístroji.</a:t>
            </a:r>
          </a:p>
          <a:p>
            <a:endParaRPr lang="cs-CZ" dirty="0"/>
          </a:p>
          <a:p>
            <a:r>
              <a:rPr lang="cs-CZ" dirty="0"/>
              <a:t>Větší riziko otlaků</a:t>
            </a:r>
          </a:p>
          <a:p>
            <a:r>
              <a:rPr lang="cs-CZ" dirty="0"/>
              <a:t>Stižené odkašlávání -&gt; zvýšené riziko aspirace</a:t>
            </a:r>
          </a:p>
          <a:p>
            <a:r>
              <a:rPr lang="cs-CZ" dirty="0"/>
              <a:t>Může iniciovat klaustrofobii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28596" y="500042"/>
            <a:ext cx="8229600" cy="775542"/>
          </a:xfrm>
        </p:spPr>
        <p:txBody>
          <a:bodyPr>
            <a:normAutofit/>
          </a:bodyPr>
          <a:lstStyle/>
          <a:p>
            <a:r>
              <a:rPr lang="cs-CZ" dirty="0" err="1"/>
              <a:t>Helemet</a:t>
            </a:r>
            <a:endParaRPr lang="cs-CZ" dirty="0"/>
          </a:p>
        </p:txBody>
      </p:sp>
      <p:pic>
        <p:nvPicPr>
          <p:cNvPr id="4" name="Zástupný symbol pro obsah 3" descr="CPAP StarMed helmet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00101" y="1285860"/>
            <a:ext cx="6072229" cy="4773978"/>
          </a:xfrm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28596" y="428604"/>
            <a:ext cx="8229600" cy="989856"/>
          </a:xfrm>
        </p:spPr>
        <p:txBody>
          <a:bodyPr/>
          <a:lstStyle/>
          <a:p>
            <a:r>
              <a:rPr lang="cs-CZ" dirty="0"/>
              <a:t>Helma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cs-CZ" dirty="0"/>
              <a:t>Minimální </a:t>
            </a:r>
            <a:r>
              <a:rPr lang="cs-CZ" dirty="0" err="1"/>
              <a:t>leak</a:t>
            </a:r>
            <a:r>
              <a:rPr lang="cs-CZ" dirty="0"/>
              <a:t>.</a:t>
            </a:r>
          </a:p>
          <a:p>
            <a:endParaRPr lang="cs-CZ" dirty="0"/>
          </a:p>
          <a:p>
            <a:r>
              <a:rPr lang="cs-CZ" dirty="0"/>
              <a:t>Nevznikají otlaky.</a:t>
            </a:r>
          </a:p>
          <a:p>
            <a:endParaRPr lang="cs-CZ" dirty="0"/>
          </a:p>
          <a:p>
            <a:r>
              <a:rPr lang="cs-CZ" dirty="0"/>
              <a:t>Možnost příjmu tekutin během ventilace, komfortnější pro pacienta.</a:t>
            </a:r>
          </a:p>
          <a:p>
            <a:endParaRPr lang="cs-CZ" dirty="0"/>
          </a:p>
          <a:p>
            <a:r>
              <a:rPr lang="cs-CZ" dirty="0"/>
              <a:t>Velký mrtvý prostor -&gt; někdy neadekvátní reakce </a:t>
            </a:r>
            <a:r>
              <a:rPr lang="cs-CZ" dirty="0" err="1"/>
              <a:t>triggeru</a:t>
            </a:r>
            <a:r>
              <a:rPr lang="cs-CZ" dirty="0"/>
              <a:t>.</a:t>
            </a:r>
          </a:p>
          <a:p>
            <a:endParaRPr lang="cs-CZ" dirty="0"/>
          </a:p>
          <a:p>
            <a:r>
              <a:rPr lang="cs-CZ" dirty="0"/>
              <a:t>Riziko zpětného vdechování CO2.</a:t>
            </a:r>
          </a:p>
          <a:p>
            <a:endParaRPr lang="cs-CZ" dirty="0"/>
          </a:p>
          <a:p>
            <a:r>
              <a:rPr lang="cs-CZ" dirty="0"/>
              <a:t>„uvnitř“ Velice hlučné – riziko při poruchách vnitřního ucha, dlouhodobě zhoršení sluchu? (špunty do uší)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Při napojování na NIV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40001" y="1692002"/>
            <a:ext cx="8064900" cy="4329286"/>
          </a:xfrm>
        </p:spPr>
        <p:txBody>
          <a:bodyPr>
            <a:normAutofit fontScale="47500" lnSpcReduction="20000"/>
          </a:bodyPr>
          <a:lstStyle/>
          <a:p>
            <a:r>
              <a:rPr lang="cs-CZ" dirty="0"/>
              <a:t>Nutná </a:t>
            </a:r>
            <a:r>
              <a:rPr lang="cs-CZ" u="sng" dirty="0"/>
              <a:t>efektivní</a:t>
            </a:r>
            <a:r>
              <a:rPr lang="cs-CZ" dirty="0"/>
              <a:t> edukace pacienta.</a:t>
            </a:r>
          </a:p>
          <a:p>
            <a:endParaRPr lang="cs-CZ" u="sng" dirty="0"/>
          </a:p>
          <a:p>
            <a:r>
              <a:rPr lang="cs-CZ" dirty="0"/>
              <a:t>Zvolená velikost masky a zamezení zbytečných úniků vzduchu (</a:t>
            </a:r>
            <a:r>
              <a:rPr lang="cs-CZ" dirty="0" err="1"/>
              <a:t>leak</a:t>
            </a:r>
            <a:r>
              <a:rPr lang="cs-CZ" dirty="0"/>
              <a:t>).</a:t>
            </a:r>
          </a:p>
          <a:p>
            <a:endParaRPr lang="cs-CZ" u="sng" dirty="0"/>
          </a:p>
          <a:p>
            <a:r>
              <a:rPr lang="cs-CZ" dirty="0"/>
              <a:t>Z počátku nižší tlaková podpora (např.: IPAP: 12, EPAP 6). Minimální rozdíl při dvou úrovňové ventilace alespoň 4 cmH2O.</a:t>
            </a:r>
          </a:p>
          <a:p>
            <a:endParaRPr lang="cs-CZ" dirty="0"/>
          </a:p>
          <a:p>
            <a:r>
              <a:rPr lang="cs-CZ" dirty="0"/>
              <a:t>Do 30-60 min nutná kontrola ASTRUP pro zhodnocení efektivity.</a:t>
            </a:r>
          </a:p>
          <a:p>
            <a:endParaRPr lang="cs-CZ" dirty="0"/>
          </a:p>
          <a:p>
            <a:r>
              <a:rPr lang="cs-CZ" dirty="0"/>
              <a:t>Pravidelná kontrola VF pacienta. Ošetřování predilekčních míst a zajištění dostatečné hydratace a pravidelných přestávek.</a:t>
            </a:r>
          </a:p>
          <a:p>
            <a:endParaRPr lang="cs-CZ" dirty="0"/>
          </a:p>
          <a:p>
            <a:r>
              <a:rPr lang="cs-CZ" dirty="0"/>
              <a:t>Při dobré toleranci postupná redukce vysokých frakcí FiO2.</a:t>
            </a:r>
          </a:p>
          <a:p>
            <a:endParaRPr lang="cs-CZ" dirty="0"/>
          </a:p>
          <a:p>
            <a:r>
              <a:rPr lang="cs-CZ" dirty="0"/>
              <a:t>Dechový objem 6-8 ml/kg/IBW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Způsob ventilační podpory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40001" y="1692003"/>
            <a:ext cx="8064900" cy="4185269"/>
          </a:xfrm>
        </p:spPr>
        <p:txBody>
          <a:bodyPr>
            <a:normAutofit fontScale="62500" lnSpcReduction="20000"/>
          </a:bodyPr>
          <a:lstStyle/>
          <a:p>
            <a:r>
              <a:rPr lang="cs-CZ" dirty="0"/>
              <a:t>Úroveň PS (IPAP) se postupně navyšuje.</a:t>
            </a:r>
          </a:p>
          <a:p>
            <a:endParaRPr lang="cs-CZ" dirty="0"/>
          </a:p>
          <a:p>
            <a:r>
              <a:rPr lang="cs-CZ" dirty="0"/>
              <a:t>Tlakovou podporu navyšujeme do: odstranění dušnosti, poklesu dechové frekvence, zvýšení dechového objemu.</a:t>
            </a:r>
          </a:p>
          <a:p>
            <a:endParaRPr lang="cs-CZ" dirty="0"/>
          </a:p>
          <a:p>
            <a:r>
              <a:rPr lang="cs-CZ" dirty="0"/>
              <a:t>Maximálně však do hodnoty 15-20 cmH2O</a:t>
            </a:r>
          </a:p>
          <a:p>
            <a:endParaRPr lang="cs-CZ" dirty="0"/>
          </a:p>
          <a:p>
            <a:r>
              <a:rPr lang="cs-CZ" dirty="0"/>
              <a:t>Při vyšších hodnotách se prohlubuje riziko nežádoucích účinků a intolerance pacienta.</a:t>
            </a:r>
          </a:p>
          <a:p>
            <a:endParaRPr lang="cs-CZ" dirty="0"/>
          </a:p>
          <a:p>
            <a:r>
              <a:rPr lang="cs-CZ" dirty="0"/>
              <a:t>Vrcholové (</a:t>
            </a:r>
            <a:r>
              <a:rPr lang="cs-CZ" dirty="0" err="1"/>
              <a:t>peak</a:t>
            </a:r>
            <a:r>
              <a:rPr lang="cs-CZ" dirty="0"/>
              <a:t>) tlaky (PIP) by nikdy neměly překročit 30 cmH2O.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11560" y="620688"/>
            <a:ext cx="8229600" cy="1066800"/>
          </a:xfrm>
        </p:spPr>
        <p:txBody>
          <a:bodyPr>
            <a:normAutofit/>
          </a:bodyPr>
          <a:lstStyle/>
          <a:p>
            <a:r>
              <a:rPr lang="cs-CZ" dirty="0"/>
              <a:t>Patofyziologie respiračního systému u pacienta na UPV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11560" y="2204864"/>
            <a:ext cx="8229600" cy="4325112"/>
          </a:xfrm>
        </p:spPr>
        <p:txBody>
          <a:bodyPr>
            <a:normAutofit fontScale="92500" lnSpcReduction="1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Omezené pohyby hrudníku vleže.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Bránice částečně utlačena vnitřními orgány.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Snížení ventilované části plic až o 50%.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Snížení perfuze = snížení kvality surfaktantu.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Hustší hlen, obtížné vykašlávání/odsávání sputa.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Riziko atelektáz a hypostatické pneumonie / VAP.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938368"/>
          </a:xfrm>
        </p:spPr>
        <p:txBody>
          <a:bodyPr/>
          <a:lstStyle/>
          <a:p>
            <a:r>
              <a:rPr lang="cs-CZ" dirty="0"/>
              <a:t>Délka NIV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cs-CZ" dirty="0"/>
              <a:t>Závisí na: toleranci pacienta, zkušenosti personálu, KP</a:t>
            </a:r>
          </a:p>
          <a:p>
            <a:endParaRPr lang="cs-CZ" dirty="0"/>
          </a:p>
          <a:p>
            <a:r>
              <a:rPr lang="cs-CZ" dirty="0"/>
              <a:t>Průměrná doba 6-18 hodin</a:t>
            </a:r>
          </a:p>
          <a:p>
            <a:endParaRPr lang="cs-CZ" dirty="0"/>
          </a:p>
          <a:p>
            <a:r>
              <a:rPr lang="cs-CZ" dirty="0"/>
              <a:t>Delší u CHOPN</a:t>
            </a:r>
          </a:p>
          <a:p>
            <a:endParaRPr lang="cs-CZ" dirty="0"/>
          </a:p>
          <a:p>
            <a:r>
              <a:rPr lang="cs-CZ" dirty="0"/>
              <a:t>Kratší při kardiálním plicním edému</a:t>
            </a:r>
          </a:p>
          <a:p>
            <a:endParaRPr lang="cs-CZ" dirty="0"/>
          </a:p>
          <a:p>
            <a:r>
              <a:rPr lang="cs-CZ" dirty="0"/>
              <a:t>Úvodních 30minut bez přerušení. Dále nezapomínat na pravidelné přestávky po 1-2hodinách, dle tolerance pacienta.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0034" y="571480"/>
            <a:ext cx="8229600" cy="846980"/>
          </a:xfrm>
        </p:spPr>
        <p:txBody>
          <a:bodyPr/>
          <a:lstStyle/>
          <a:p>
            <a:r>
              <a:rPr lang="cs-CZ" dirty="0"/>
              <a:t>Klinické známky efektivity NIV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785926"/>
            <a:ext cx="8229600" cy="4538674"/>
          </a:xfrm>
        </p:spPr>
        <p:txBody>
          <a:bodyPr>
            <a:normAutofit fontScale="70000" lnSpcReduction="20000"/>
          </a:bodyPr>
          <a:lstStyle/>
          <a:p>
            <a:r>
              <a:rPr lang="cs-CZ" dirty="0"/>
              <a:t>Subjektivní zlepšení pocitů pacienta.</a:t>
            </a:r>
          </a:p>
          <a:p>
            <a:endParaRPr lang="cs-CZ" dirty="0"/>
          </a:p>
          <a:p>
            <a:r>
              <a:rPr lang="cs-CZ" dirty="0"/>
              <a:t>Bez zapojování pomocných dýchacích svalů a expanze hrudníku.</a:t>
            </a:r>
          </a:p>
          <a:p>
            <a:endParaRPr lang="cs-CZ" dirty="0"/>
          </a:p>
          <a:p>
            <a:r>
              <a:rPr lang="cs-CZ" dirty="0"/>
              <a:t>Vymizení cyanózy.</a:t>
            </a:r>
          </a:p>
          <a:p>
            <a:endParaRPr lang="cs-CZ" dirty="0"/>
          </a:p>
          <a:p>
            <a:r>
              <a:rPr lang="cs-CZ" dirty="0"/>
              <a:t>Zlepšení VF a žádoucí změny v ASTRUP.</a:t>
            </a:r>
          </a:p>
          <a:p>
            <a:pPr>
              <a:buNone/>
            </a:pPr>
            <a:endParaRPr lang="cs-CZ" dirty="0"/>
          </a:p>
          <a:p>
            <a:r>
              <a:rPr lang="cs-CZ" dirty="0"/>
              <a:t>Pokud se neprokáže efektivita nutno časná intubace, nikoliv prolongované pokusy o NIV !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866360"/>
          </a:xfrm>
        </p:spPr>
        <p:txBody>
          <a:bodyPr>
            <a:normAutofit/>
          </a:bodyPr>
          <a:lstStyle/>
          <a:p>
            <a:r>
              <a:rPr lang="cs-CZ" dirty="0"/>
              <a:t>Klinické známky neefektivity NIV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49894" y="1772816"/>
            <a:ext cx="8064900" cy="4139998"/>
          </a:xfrm>
        </p:spPr>
        <p:txBody>
          <a:bodyPr>
            <a:normAutofit fontScale="77500" lnSpcReduction="20000"/>
          </a:bodyPr>
          <a:lstStyle/>
          <a:p>
            <a:r>
              <a:rPr lang="cs-CZ" dirty="0"/>
              <a:t>Psychomotorický neklid</a:t>
            </a:r>
          </a:p>
          <a:p>
            <a:endParaRPr lang="cs-CZ" dirty="0"/>
          </a:p>
          <a:p>
            <a:r>
              <a:rPr lang="cs-CZ" dirty="0"/>
              <a:t>Kardiovaskulární nestabilita</a:t>
            </a:r>
          </a:p>
          <a:p>
            <a:endParaRPr lang="cs-CZ" dirty="0"/>
          </a:p>
          <a:p>
            <a:r>
              <a:rPr lang="cs-CZ" dirty="0"/>
              <a:t>Známky ischemie a vznik arytmií</a:t>
            </a:r>
          </a:p>
          <a:p>
            <a:endParaRPr lang="cs-CZ" dirty="0"/>
          </a:p>
          <a:p>
            <a:r>
              <a:rPr lang="cs-CZ" dirty="0"/>
              <a:t>Poruchy vědomí</a:t>
            </a:r>
          </a:p>
          <a:p>
            <a:endParaRPr lang="cs-CZ" dirty="0"/>
          </a:p>
          <a:p>
            <a:r>
              <a:rPr lang="cs-CZ" dirty="0"/>
              <a:t>ASTRUP bez zlepšení do 30minut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143000"/>
          </a:xfrm>
        </p:spPr>
        <p:txBody>
          <a:bodyPr/>
          <a:lstStyle/>
          <a:p>
            <a:r>
              <a:rPr lang="cs-CZ" dirty="0"/>
              <a:t>Komplikace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49894" y="1700808"/>
            <a:ext cx="8064900" cy="4139998"/>
          </a:xfrm>
        </p:spPr>
        <p:txBody>
          <a:bodyPr>
            <a:normAutofit fontScale="77500" lnSpcReduction="20000"/>
          </a:bodyPr>
          <a:lstStyle/>
          <a:p>
            <a:r>
              <a:rPr lang="cs-CZ" dirty="0"/>
              <a:t>Kožní defekty v místě naléhání masky (</a:t>
            </a:r>
            <a:r>
              <a:rPr lang="cs-CZ" dirty="0" err="1"/>
              <a:t>cave</a:t>
            </a:r>
            <a:r>
              <a:rPr lang="cs-CZ" dirty="0"/>
              <a:t> DM)</a:t>
            </a:r>
          </a:p>
          <a:p>
            <a:endParaRPr lang="cs-CZ" dirty="0"/>
          </a:p>
          <a:p>
            <a:r>
              <a:rPr lang="cs-CZ" dirty="0"/>
              <a:t>Únik vzduchu (</a:t>
            </a:r>
            <a:r>
              <a:rPr lang="cs-CZ" dirty="0" err="1"/>
              <a:t>leak</a:t>
            </a:r>
            <a:r>
              <a:rPr lang="cs-CZ" dirty="0"/>
              <a:t>, snížit </a:t>
            </a:r>
            <a:r>
              <a:rPr lang="cs-CZ" dirty="0" err="1"/>
              <a:t>Pinsp</a:t>
            </a:r>
            <a:r>
              <a:rPr lang="cs-CZ" dirty="0"/>
              <a:t>)</a:t>
            </a:r>
          </a:p>
          <a:p>
            <a:endParaRPr lang="cs-CZ" dirty="0"/>
          </a:p>
          <a:p>
            <a:r>
              <a:rPr lang="cs-CZ" dirty="0"/>
              <a:t>Erytém obličeje</a:t>
            </a:r>
          </a:p>
          <a:p>
            <a:endParaRPr lang="cs-CZ" dirty="0"/>
          </a:p>
          <a:p>
            <a:r>
              <a:rPr lang="cs-CZ" dirty="0"/>
              <a:t>Pocit horka (helma)</a:t>
            </a:r>
          </a:p>
          <a:p>
            <a:endParaRPr lang="cs-CZ" dirty="0"/>
          </a:p>
          <a:p>
            <a:r>
              <a:rPr lang="cs-CZ" dirty="0"/>
              <a:t>Pocit sucha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764704"/>
            <a:ext cx="8229600" cy="1066800"/>
          </a:xfrm>
        </p:spPr>
        <p:txBody>
          <a:bodyPr>
            <a:normAutofit/>
          </a:bodyPr>
          <a:lstStyle/>
          <a:p>
            <a:r>
              <a:rPr lang="cs-CZ" dirty="0"/>
              <a:t>Péče o dýchací cesty u pacienta s ETK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2060848"/>
            <a:ext cx="8229600" cy="4325112"/>
          </a:xfrm>
        </p:spPr>
        <p:txBody>
          <a:bodyPr>
            <a:normAutofit fontScale="77500" lnSpcReduction="2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cs-CZ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Důkladná hygiena DÚ včetně péče o chrup.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Kontrola správného umístění.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Prevence zalomení.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Pravidelná kontrola tlaku v obturační manžetě. (20-25 </a:t>
            </a:r>
            <a:r>
              <a:rPr lang="cs-CZ" dirty="0" err="1"/>
              <a:t>mmHg</a:t>
            </a:r>
            <a:r>
              <a:rPr lang="cs-CZ" dirty="0"/>
              <a:t>).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Pravidelná kontrola fixace a hloubky zavedení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Výměna fixace a polohování kanyly á 12h (před intervencí provést všechna nezbytná opatření pro případ dislokace).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548680"/>
            <a:ext cx="8229600" cy="1066800"/>
          </a:xfrm>
        </p:spPr>
        <p:txBody>
          <a:bodyPr/>
          <a:lstStyle/>
          <a:p>
            <a:r>
              <a:rPr lang="cs-CZ" dirty="0"/>
              <a:t>Před polohováním ETK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1916832"/>
            <a:ext cx="8280920" cy="4397120"/>
          </a:xfrm>
        </p:spPr>
        <p:txBody>
          <a:bodyPr>
            <a:normAutofit fontScale="77500" lnSpcReduction="2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Kontrola dokumentace (hloubka, šířka, čas).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Poučení pacienta o charakteru výkonu (bolus sedace, </a:t>
            </a:r>
            <a:r>
              <a:rPr lang="cs-CZ" dirty="0" err="1"/>
              <a:t>preoxygenace</a:t>
            </a:r>
            <a:r>
              <a:rPr lang="cs-CZ" dirty="0"/>
              <a:t>).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Zhodnocení celkového stavu pacienta (ventilační stabilita, tamponáda..).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Auskultace před i po intervenci.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Odsátí sestupně (nos, ústa, </a:t>
            </a:r>
            <a:r>
              <a:rPr lang="cs-CZ" dirty="0" err="1"/>
              <a:t>subgloticky</a:t>
            </a:r>
            <a:r>
              <a:rPr lang="cs-CZ" dirty="0"/>
              <a:t>, kanyla).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Zajištění polohy na zádech, min. 40° </a:t>
            </a:r>
            <a:r>
              <a:rPr lang="cs-CZ" dirty="0" err="1"/>
              <a:t>Fowler</a:t>
            </a:r>
            <a:r>
              <a:rPr lang="cs-CZ" dirty="0"/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Kontrola dostatečného tlaku v </a:t>
            </a:r>
            <a:r>
              <a:rPr lang="cs-CZ" dirty="0" err="1"/>
              <a:t>obturační</a:t>
            </a:r>
            <a:r>
              <a:rPr lang="cs-CZ" dirty="0"/>
              <a:t> manžetě před i po.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6622960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3059832" y="620688"/>
            <a:ext cx="5832648" cy="920181"/>
          </a:xfrm>
        </p:spPr>
        <p:txBody>
          <a:bodyPr>
            <a:normAutofit fontScale="90000"/>
          </a:bodyPr>
          <a:lstStyle/>
          <a:p>
            <a:pPr algn="ctr"/>
            <a:r>
              <a:rPr lang="cs-CZ" sz="3200" dirty="0"/>
              <a:t>Vyfukujete před polohováním ETK obturační manžetu? </a:t>
            </a:r>
          </a:p>
        </p:txBody>
      </p:sp>
      <p:pic>
        <p:nvPicPr>
          <p:cNvPr id="3" name="Obrázek 2" descr="scream-homer-simpson-munch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55976" y="1916832"/>
            <a:ext cx="3643338" cy="4645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5350870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908720"/>
            <a:ext cx="8229600" cy="1066800"/>
          </a:xfrm>
        </p:spPr>
        <p:txBody>
          <a:bodyPr/>
          <a:lstStyle/>
          <a:p>
            <a:r>
              <a:rPr lang="cs-CZ" dirty="0"/>
              <a:t>Co můžeme slyšet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6102" y="2132856"/>
            <a:ext cx="8064900" cy="396000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400" dirty="0"/>
              <a:t>Obstrukce horních cest </a:t>
            </a:r>
            <a:r>
              <a:rPr lang="cs-CZ" sz="2400" dirty="0">
                <a:hlinkClick r:id="rId3"/>
              </a:rPr>
              <a:t>STRIDOR</a:t>
            </a:r>
            <a:r>
              <a:rPr lang="cs-CZ" sz="2400" dirty="0"/>
              <a:t> – při </a:t>
            </a:r>
            <a:r>
              <a:rPr lang="cs-CZ" sz="2400" dirty="0" err="1"/>
              <a:t>inv</a:t>
            </a:r>
            <a:r>
              <a:rPr lang="cs-CZ" sz="2400" dirty="0"/>
              <a:t>. zajištění DC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400" dirty="0"/>
              <a:t>Obstrukce dolních cest poslech </a:t>
            </a:r>
            <a:r>
              <a:rPr lang="cs-CZ" sz="2400" dirty="0">
                <a:hlinkClick r:id="rId4"/>
              </a:rPr>
              <a:t>PÍSKOTY</a:t>
            </a:r>
            <a:endParaRPr lang="cs-CZ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400" dirty="0"/>
              <a:t>Porucha na úrovni plicní tkáně </a:t>
            </a:r>
            <a:r>
              <a:rPr lang="cs-CZ" sz="2400" dirty="0">
                <a:hlinkClick r:id="rId5"/>
              </a:rPr>
              <a:t>CHRUPKY</a:t>
            </a:r>
            <a:endParaRPr lang="cs-CZ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400" dirty="0"/>
              <a:t>Nepravidelné a neadekvátní dechové vzorce </a:t>
            </a:r>
            <a:r>
              <a:rPr lang="cs-CZ" sz="2400" dirty="0">
                <a:hlinkClick r:id="rId6"/>
              </a:rPr>
              <a:t>Chyne </a:t>
            </a:r>
            <a:r>
              <a:rPr lang="cs-CZ" sz="2400" dirty="0" err="1">
                <a:hlinkClick r:id="rId6"/>
              </a:rPr>
              <a:t>Stokes</a:t>
            </a:r>
            <a:endParaRPr lang="cs-CZ" sz="2400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406169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71472" y="285728"/>
            <a:ext cx="8229600" cy="1143000"/>
          </a:xfrm>
        </p:spPr>
        <p:txBody>
          <a:bodyPr>
            <a:normAutofit/>
          </a:bodyPr>
          <a:lstStyle/>
          <a:p>
            <a:r>
              <a:rPr lang="cs-CZ" dirty="0"/>
              <a:t>Péče o dýchací cesty u pacienta s TSK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36403" y="1916832"/>
            <a:ext cx="8229600" cy="4439986"/>
          </a:xfrm>
        </p:spPr>
        <p:txBody>
          <a:bodyPr>
            <a:normAutofit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/>
              <a:t>Kontrola tlaku v manžetě.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/>
              <a:t>Výměna krytí minimálně á 12h, dále dle potřeby.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/>
              <a:t>Péče o okolí a přiměřená fixace.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/>
              <a:t>Sledujeme známky zánětu, krvácení, mokvání, dehiscence, zápach, povlak.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/>
              <a:t>Výměna TSK do 7. dne, dále dle standardu oddělení (cca do 12. dnů)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/>
              <a:t>Výměna TSK je v kompetenci sestry – znát postup!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Způsoby odsávání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1872000"/>
            <a:ext cx="8280472" cy="4365312"/>
          </a:xfrm>
        </p:spPr>
        <p:txBody>
          <a:bodyPr>
            <a:normAutofit fontScale="925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Nasální (cave traumata obličejové části – především </a:t>
            </a:r>
            <a:r>
              <a:rPr lang="cs-CZ" dirty="0" err="1"/>
              <a:t>baze</a:t>
            </a:r>
            <a:r>
              <a:rPr lang="cs-CZ" dirty="0"/>
              <a:t>, tamponády epistaxe, užívat lubrikant).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 err="1"/>
              <a:t>Orofaryngeální</a:t>
            </a:r>
            <a:r>
              <a:rPr lang="cs-CZ" dirty="0"/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Subglotické „nad balonkem“ (u kanyl se speciálním průsvitem, žádoucí u pacientů intubovaných déle než 48h, intermitentní šetrné odsávání).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Endotracheální (uzavřené/ otevřené).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28596" y="357166"/>
            <a:ext cx="8229600" cy="1143000"/>
          </a:xfrm>
        </p:spPr>
        <p:txBody>
          <a:bodyPr/>
          <a:lstStyle/>
          <a:p>
            <a:r>
              <a:rPr lang="cs-CZ" dirty="0"/>
              <a:t>Umělá plicní ventilace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Soubor postupů zajištění dýchacích cest, při kterém mechanický přístroj plně nebo částečně zajišťuje průtok plynů respiračním systémem.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Hlavním cílem je dosažení uspokojivých parametrů ventilace a oxygenace. 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85720" y="428604"/>
            <a:ext cx="8229600" cy="1066800"/>
          </a:xfrm>
        </p:spPr>
        <p:txBody>
          <a:bodyPr/>
          <a:lstStyle/>
          <a:p>
            <a:r>
              <a:rPr lang="cs-CZ" dirty="0"/>
              <a:t>U.O.S.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" name="Obrázek 4" descr="430046005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034" y="1500174"/>
            <a:ext cx="8072494" cy="5143536"/>
          </a:xfrm>
          <a:prstGeom prst="rect">
            <a:avLst/>
          </a:prstGeom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85720" y="428604"/>
            <a:ext cx="8229600" cy="1066800"/>
          </a:xfrm>
        </p:spPr>
        <p:txBody>
          <a:bodyPr/>
          <a:lstStyle/>
          <a:p>
            <a:r>
              <a:rPr lang="cs-CZ" dirty="0"/>
              <a:t>U.O.S</a:t>
            </a:r>
          </a:p>
        </p:txBody>
      </p:sp>
      <p:pic>
        <p:nvPicPr>
          <p:cNvPr id="4" name="Zástupný symbol pro obsah 3" descr="1-1084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28324" y="1871663"/>
            <a:ext cx="4687351" cy="3960812"/>
          </a:xfrm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836712"/>
            <a:ext cx="8229600" cy="1066800"/>
          </a:xfrm>
        </p:spPr>
        <p:txBody>
          <a:bodyPr/>
          <a:lstStyle/>
          <a:p>
            <a:r>
              <a:rPr lang="cs-CZ" dirty="0"/>
              <a:t>Odsávání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Cíl: optimalizace respirace, odstranění sekretů, udržení průchodnosti DC.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Kdy odsávat: slyšitelné a viditelné sekrety, zhoršení ventilačních parametrů až interference, desaturace, zvýšení dechové práce, přání pacienta, před vybranými výkony, tachykardie/hypertenze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564031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476672"/>
            <a:ext cx="8229600" cy="1066800"/>
          </a:xfrm>
        </p:spPr>
        <p:txBody>
          <a:bodyPr/>
          <a:lstStyle/>
          <a:p>
            <a:r>
              <a:rPr lang="cs-CZ" dirty="0"/>
              <a:t>Odsávání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1572435"/>
            <a:ext cx="8064896" cy="4968552"/>
          </a:xfrm>
        </p:spPr>
        <p:txBody>
          <a:bodyPr>
            <a:normAutofit fontScale="70000" lnSpcReduction="2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Dodržovat zásady asepse. Používat rukavice, zástěru, ústenka a brýle u otevřeného způsobu. Nezapomenout na stříkačku s proplachem u uzavřeného systému.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Vždy fixujeme kanylu rukou. Při otevřeném způsobu dvě sestry 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Minimalizovat dobu odsávání (max. 15s).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Při zavádění cévky bez podtlaku, při vytahování přerušované sání.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Výběr vhodného lumen cévky (nezabírá více než polovinu kanyly).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Rutinní </a:t>
            </a:r>
            <a:r>
              <a:rPr lang="cs-CZ" dirty="0" err="1"/>
              <a:t>preoxygenace</a:t>
            </a:r>
            <a:r>
              <a:rPr lang="cs-CZ" dirty="0"/>
              <a:t> není vždy nutná, nutné je znát své pacienty.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Monitorace vitálních funkcí je nezbytná.</a:t>
            </a:r>
          </a:p>
        </p:txBody>
      </p:sp>
    </p:spTree>
    <p:extLst>
      <p:ext uri="{BB962C8B-B14F-4D97-AF65-F5344CB8AC3E}">
        <p14:creationId xmlns:p14="http://schemas.microsoft.com/office/powerpoint/2010/main" val="320412422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731168"/>
          </a:xfrm>
        </p:spPr>
        <p:txBody>
          <a:bodyPr/>
          <a:lstStyle/>
          <a:p>
            <a:r>
              <a:rPr lang="cs-CZ" dirty="0"/>
              <a:t>Nežádoucí efekt odsávání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09598" y="1844824"/>
            <a:ext cx="7994850" cy="4196539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Pokles cerebrální perfuze -&gt; mozková hypoxie  -&gt; zhoršení mozkového edému -&gt; vzestup nitrohrudního tlaku při kašli -&gt; vzestup ICP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Zrušení „tlakové dlahy“ v dýchacím okruhu, komplikace u pacientů s vysokým </a:t>
            </a:r>
            <a:r>
              <a:rPr lang="cs-CZ" dirty="0" err="1"/>
              <a:t>PEEPem</a:t>
            </a:r>
            <a:r>
              <a:rPr lang="cs-CZ" dirty="0"/>
              <a:t>.</a:t>
            </a:r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Co s tím ?</a:t>
            </a:r>
          </a:p>
        </p:txBody>
      </p:sp>
    </p:spTree>
    <p:extLst>
      <p:ext uri="{BB962C8B-B14F-4D97-AF65-F5344CB8AC3E}">
        <p14:creationId xmlns:p14="http://schemas.microsoft.com/office/powerpoint/2010/main" val="25764521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Prevence vzestupu ICP při odsávání.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31236" y="2060848"/>
            <a:ext cx="8064900" cy="3960000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Intratracheální aplikace 2ml 4% Lidokainu (na zvážení způsob aplikace)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Intravenózní sedace již zavedenou terapií.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Maximálně zvýšená poloha horní poloviny těla.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Zvážení preoxygenace.</a:t>
            </a:r>
          </a:p>
          <a:p>
            <a:endParaRPr lang="cs-CZ" dirty="0"/>
          </a:p>
          <a:p>
            <a:endParaRPr lang="cs-CZ" dirty="0"/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764704"/>
            <a:ext cx="8229600" cy="1066800"/>
          </a:xfrm>
        </p:spPr>
        <p:txBody>
          <a:bodyPr/>
          <a:lstStyle/>
          <a:p>
            <a:r>
              <a:rPr lang="cs-CZ" dirty="0" err="1"/>
              <a:t>Recruitment</a:t>
            </a:r>
            <a:r>
              <a:rPr lang="cs-CZ" dirty="0"/>
              <a:t> </a:t>
            </a:r>
            <a:r>
              <a:rPr lang="cs-CZ" dirty="0" err="1"/>
              <a:t>maneuver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844824"/>
            <a:ext cx="8229600" cy="4536504"/>
          </a:xfrm>
        </p:spPr>
        <p:txBody>
          <a:bodyPr>
            <a:normAutofit fontScale="92500" lnSpcReduction="2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Otevírací manévr.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Na 40sekund nastavení hodnot tlaků 40/40 a zvýšení dechové frekvence.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Krátkodobé nastavení vysokých hodnot PEEP a postupné navyšování inspiračních tlaků.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Využíván při ALI a ARDS.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Nepříznivě působí na </a:t>
            </a:r>
            <a:r>
              <a:rPr lang="cs-CZ" dirty="0" err="1"/>
              <a:t>hemodynamiku</a:t>
            </a:r>
            <a:r>
              <a:rPr lang="cs-CZ" dirty="0"/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>
                <a:hlinkClick r:id="rId2"/>
              </a:rPr>
              <a:t>PEEP VIDEO </a:t>
            </a:r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Odsáváme pouze v případě potřeby!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489" y="2682267"/>
            <a:ext cx="6117021" cy="2339603"/>
          </a:xfrm>
        </p:spPr>
      </p:pic>
    </p:spTree>
    <p:extLst>
      <p:ext uri="{BB962C8B-B14F-4D97-AF65-F5344CB8AC3E}">
        <p14:creationId xmlns:p14="http://schemas.microsoft.com/office/powerpoint/2010/main" val="292350067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49589" y="548680"/>
            <a:ext cx="8116830" cy="843576"/>
          </a:xfrm>
        </p:spPr>
        <p:txBody>
          <a:bodyPr>
            <a:normAutofit fontScale="90000"/>
          </a:bodyPr>
          <a:lstStyle/>
          <a:p>
            <a:r>
              <a:rPr lang="cs-CZ" dirty="0"/>
              <a:t>Sporné intervence: </a:t>
            </a:r>
            <a:r>
              <a:rPr lang="cs-CZ" dirty="0" err="1"/>
              <a:t>laváže</a:t>
            </a:r>
            <a:r>
              <a:rPr lang="cs-CZ" dirty="0"/>
              <a:t> a „</a:t>
            </a:r>
            <a:r>
              <a:rPr lang="cs-CZ" dirty="0" err="1"/>
              <a:t>ambuing</a:t>
            </a:r>
            <a:r>
              <a:rPr lang="cs-CZ" dirty="0"/>
              <a:t>“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1872000"/>
            <a:ext cx="8568952" cy="4221296"/>
          </a:xfrm>
        </p:spPr>
        <p:txBody>
          <a:bodyPr>
            <a:normAutofit fontScale="85000" lnSpcReduction="2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 err="1"/>
              <a:t>Laváže</a:t>
            </a:r>
            <a:r>
              <a:rPr lang="cs-CZ" dirty="0"/>
              <a:t>: Aplikace roztoku stříkačkou přímo do kanyly. Indikovány při aspiraci, hustý a vazký hlen, krvavé krusty (</a:t>
            </a:r>
            <a:r>
              <a:rPr lang="cs-CZ" dirty="0" err="1"/>
              <a:t>mukoviscidóza</a:t>
            </a:r>
            <a:r>
              <a:rPr lang="cs-CZ" dirty="0"/>
              <a:t>).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dirty="0"/>
          </a:p>
          <a:p>
            <a:r>
              <a:rPr lang="cs-CZ" dirty="0"/>
              <a:t> - indikace především pro bronchoskopii (BAL),  jinak riziko nedokonalého odsátí.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 err="1"/>
              <a:t>Ambuing</a:t>
            </a:r>
            <a:r>
              <a:rPr lang="cs-CZ" dirty="0"/>
              <a:t>: k </a:t>
            </a:r>
            <a:r>
              <a:rPr lang="cs-CZ" dirty="0" err="1"/>
              <a:t>láváži</a:t>
            </a:r>
            <a:r>
              <a:rPr lang="cs-CZ" dirty="0"/>
              <a:t> se přidá „</a:t>
            </a:r>
            <a:r>
              <a:rPr lang="cs-CZ" dirty="0" err="1"/>
              <a:t>prodýchnutí</a:t>
            </a:r>
            <a:r>
              <a:rPr lang="cs-CZ" dirty="0"/>
              <a:t>“ pacienta </a:t>
            </a:r>
            <a:r>
              <a:rPr lang="cs-CZ" dirty="0" err="1"/>
              <a:t>ambuvakem</a:t>
            </a:r>
            <a:r>
              <a:rPr lang="cs-CZ" dirty="0"/>
              <a:t> s přidaným PEEP ventilem, metoda sloužící k prevenci atelektáz.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dirty="0"/>
          </a:p>
          <a:p>
            <a:r>
              <a:rPr lang="cs-CZ" dirty="0"/>
              <a:t>- v dnešní době rizikové, kontrolované dodání objemu pod určitým tlakem pomocí ventilátoru.</a:t>
            </a:r>
          </a:p>
          <a:p>
            <a:pPr>
              <a:buNone/>
            </a:pP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endParaRPr lang="cs-CZ" dirty="0"/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55576" y="476672"/>
            <a:ext cx="7916343" cy="1066800"/>
          </a:xfrm>
        </p:spPr>
        <p:txBody>
          <a:bodyPr>
            <a:normAutofit/>
          </a:bodyPr>
          <a:lstStyle/>
          <a:p>
            <a:r>
              <a:rPr lang="cs-CZ" dirty="0"/>
              <a:t>Zvlhčování a ohřívání vdechované směsi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55576" y="2276872"/>
            <a:ext cx="7560840" cy="3888432"/>
          </a:xfrm>
        </p:spPr>
        <p:txBody>
          <a:bodyPr>
            <a:normAutofit fontScale="92500" lnSpcReduction="2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Za normálních okolností tyto děje probíhají v horních cestách dýchacích.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Minimální požadavky – teplota 30°C a vlhkost 30mg/l.</a:t>
            </a:r>
          </a:p>
          <a:p>
            <a:endParaRPr lang="cs-CZ" dirty="0"/>
          </a:p>
          <a:p>
            <a:pPr marL="0" indent="0">
              <a:buNone/>
            </a:pPr>
            <a:r>
              <a:rPr lang="cs-CZ" dirty="0"/>
              <a:t>1. Aktivní 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2. Pasivní (HME)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3. HME Booster</a:t>
            </a:r>
          </a:p>
        </p:txBody>
      </p:sp>
    </p:spTree>
    <p:extLst>
      <p:ext uri="{BB962C8B-B14F-4D97-AF65-F5344CB8AC3E}">
        <p14:creationId xmlns:p14="http://schemas.microsoft.com/office/powerpoint/2010/main" val="6279634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0034" y="642918"/>
            <a:ext cx="8229600" cy="918418"/>
          </a:xfrm>
        </p:spPr>
        <p:txBody>
          <a:bodyPr/>
          <a:lstStyle/>
          <a:p>
            <a:r>
              <a:rPr lang="cs-CZ" dirty="0"/>
              <a:t>Podpora ventilace a oxygenace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/>
              <a:t>Podpora výměny plynů v plících</a:t>
            </a:r>
          </a:p>
          <a:p>
            <a:r>
              <a:rPr lang="cs-CZ" dirty="0"/>
              <a:t>Ovlivnění </a:t>
            </a:r>
            <a:r>
              <a:rPr lang="cs-CZ" u="sng" dirty="0"/>
              <a:t>plicních objemů</a:t>
            </a:r>
          </a:p>
          <a:p>
            <a:r>
              <a:rPr lang="cs-CZ" dirty="0"/>
              <a:t>Snížení dechové práce</a:t>
            </a:r>
          </a:p>
          <a:p>
            <a:r>
              <a:rPr lang="cs-CZ" dirty="0"/>
              <a:t>Korekce hypoxemie</a:t>
            </a:r>
          </a:p>
          <a:p>
            <a:r>
              <a:rPr lang="cs-CZ" dirty="0"/>
              <a:t>Korekce respirační acidózy</a:t>
            </a:r>
          </a:p>
          <a:p>
            <a:r>
              <a:rPr lang="cs-CZ" dirty="0"/>
              <a:t>Prevence </a:t>
            </a:r>
            <a:r>
              <a:rPr lang="cs-CZ" u="sng" dirty="0"/>
              <a:t>atelektáz</a:t>
            </a:r>
          </a:p>
          <a:p>
            <a:r>
              <a:rPr lang="cs-CZ" dirty="0"/>
              <a:t>Stabilizace hrudní stěny</a:t>
            </a:r>
          </a:p>
          <a:p>
            <a:r>
              <a:rPr lang="cs-CZ" dirty="0"/>
              <a:t>Snížení kyslíkové potřeby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721296"/>
            <a:ext cx="8064900" cy="936104"/>
          </a:xfrm>
        </p:spPr>
        <p:txBody>
          <a:bodyPr>
            <a:normAutofit fontScale="90000"/>
          </a:bodyPr>
          <a:lstStyle/>
          <a:p>
            <a:r>
              <a:rPr lang="cs-CZ" dirty="0" err="1"/>
              <a:t>Endobronchiální</a:t>
            </a:r>
            <a:r>
              <a:rPr lang="cs-CZ" dirty="0"/>
              <a:t>-inhalační podávání léků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39100" y="2205304"/>
            <a:ext cx="8064900" cy="3960000"/>
          </a:xfrm>
        </p:spPr>
        <p:txBody>
          <a:bodyPr/>
          <a:lstStyle/>
          <a:p>
            <a:r>
              <a:rPr lang="cs-CZ" dirty="0" err="1"/>
              <a:t>Sekretolytika</a:t>
            </a:r>
            <a:endParaRPr lang="cs-CZ" dirty="0"/>
          </a:p>
          <a:p>
            <a:endParaRPr lang="cs-CZ" dirty="0"/>
          </a:p>
          <a:p>
            <a:r>
              <a:rPr lang="cs-CZ" dirty="0" err="1"/>
              <a:t>Mukolytika</a:t>
            </a:r>
            <a:endParaRPr lang="cs-CZ" dirty="0"/>
          </a:p>
          <a:p>
            <a:endParaRPr lang="cs-CZ" dirty="0"/>
          </a:p>
          <a:p>
            <a:r>
              <a:rPr lang="cs-CZ" dirty="0"/>
              <a:t>Antibiotika</a:t>
            </a:r>
          </a:p>
          <a:p>
            <a:endParaRPr lang="cs-CZ" dirty="0"/>
          </a:p>
          <a:p>
            <a:r>
              <a:rPr lang="cs-CZ" dirty="0"/>
              <a:t>Nebulizátory: tryskové, ultrazvukové, MDI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57158" y="785794"/>
            <a:ext cx="8229600" cy="1066800"/>
          </a:xfrm>
        </p:spPr>
        <p:txBody>
          <a:bodyPr/>
          <a:lstStyle/>
          <a:p>
            <a:r>
              <a:rPr lang="cs-CZ" dirty="0"/>
              <a:t>Fyzioterapie plic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158" y="1785926"/>
            <a:ext cx="8229600" cy="4786346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Hluboké dechy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Nácvik kašlacího reflexu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Fokus na vibrační masáže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Kontaktní dýchání/ kontaktní dýchání s vibrací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Včasná vertikalizace (je podmínkou TSK?)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Instrumentální dýchání/ </a:t>
            </a:r>
            <a:r>
              <a:rPr lang="cs-CZ" dirty="0" err="1"/>
              <a:t>intrapulmonální</a:t>
            </a:r>
            <a:r>
              <a:rPr lang="cs-CZ" dirty="0"/>
              <a:t> </a:t>
            </a:r>
            <a:r>
              <a:rPr lang="cs-CZ" dirty="0" err="1"/>
              <a:t>perkusivní</a:t>
            </a:r>
            <a:r>
              <a:rPr lang="cs-CZ" dirty="0"/>
              <a:t> ventilace.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Ústup od poklepových masáží.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Časté polohování s ohledem na ventilační parametry, zvýšená horní polovina těla.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Hydratace.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548680"/>
            <a:ext cx="8229600" cy="1066800"/>
          </a:xfrm>
        </p:spPr>
        <p:txBody>
          <a:bodyPr/>
          <a:lstStyle/>
          <a:p>
            <a:r>
              <a:rPr lang="cs-CZ" dirty="0"/>
              <a:t>Poklepová masáž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1484784"/>
            <a:ext cx="8435280" cy="45259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cs-CZ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Relativně agresivní metoda.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Kontraindikovaná u pacientů s hypersenzitivitou a hyperreaktivitou stěn bronchů (bronchospasmus).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Může způsobit srdeční arytmie.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Nutná je dostatečná svalová síla a plně obnovený kašlací reflex, hlen stéká po směru gravitace -&gt; takže kam?</a:t>
            </a:r>
          </a:p>
          <a:p>
            <a:endParaRPr lang="cs-CZ" dirty="0"/>
          </a:p>
        </p:txBody>
      </p:sp>
      <p:pic>
        <p:nvPicPr>
          <p:cNvPr id="4" name="Obrázek 3" descr="ketchup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44208" y="980728"/>
            <a:ext cx="1507907" cy="1214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694158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28596" y="714356"/>
            <a:ext cx="8229600" cy="1066800"/>
          </a:xfrm>
        </p:spPr>
        <p:txBody>
          <a:bodyPr/>
          <a:lstStyle/>
          <a:p>
            <a:r>
              <a:rPr lang="cs-CZ" dirty="0"/>
              <a:t>Polohování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28596" y="1928802"/>
            <a:ext cx="8229600" cy="4325112"/>
          </a:xfrm>
        </p:spPr>
        <p:txBody>
          <a:bodyPr>
            <a:normAutofit fontScale="92500" lnSpcReduction="2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Každé 2 – 3 hodiny, individuálně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Maximální využití polohovacích pomůcek a možnosti polohovacích lůžek (Rotační terapie).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 err="1"/>
              <a:t>Antalgické</a:t>
            </a:r>
            <a:r>
              <a:rPr lang="cs-CZ" dirty="0"/>
              <a:t> / Preventivní / Korekční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Kontrolování predilekčních míst: </a:t>
            </a:r>
            <a:r>
              <a:rPr lang="cs-CZ" dirty="0" err="1"/>
              <a:t>sakrum</a:t>
            </a:r>
            <a:r>
              <a:rPr lang="cs-CZ" dirty="0"/>
              <a:t>, boky, lokty, lopatky, ramenní klouby, paty, místo mezi koleními klouby, místa kolem invazivních vstupů a vedení drénů, katetrů a kabeláže.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Otáčení hlavy v konceptu vestibulární stimulace.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836712"/>
            <a:ext cx="8229600" cy="1066800"/>
          </a:xfrm>
        </p:spPr>
        <p:txBody>
          <a:bodyPr/>
          <a:lstStyle/>
          <a:p>
            <a:r>
              <a:rPr lang="cs-CZ" dirty="0"/>
              <a:t>Polohovací lůžka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Kinetická terapie – pomalé kontinuální rotace celé </a:t>
            </a:r>
            <a:r>
              <a:rPr lang="cs-CZ" dirty="0" err="1"/>
              <a:t>baze</a:t>
            </a:r>
            <a:r>
              <a:rPr lang="cs-CZ" dirty="0"/>
              <a:t> lůžka.</a:t>
            </a:r>
          </a:p>
          <a:p>
            <a:endParaRPr lang="cs-CZ" dirty="0"/>
          </a:p>
          <a:p>
            <a:r>
              <a:rPr lang="cs-CZ" dirty="0"/>
              <a:t>Rotační terapie – kontinuální laterální náklony do 40°.</a:t>
            </a:r>
          </a:p>
          <a:p>
            <a:endParaRPr lang="cs-CZ" dirty="0"/>
          </a:p>
          <a:p>
            <a:r>
              <a:rPr lang="cs-CZ" dirty="0"/>
              <a:t>Oscilační terapie – inflace a deflace segmentů matrace.</a:t>
            </a:r>
          </a:p>
        </p:txBody>
      </p:sp>
    </p:spTree>
    <p:extLst>
      <p:ext uri="{BB962C8B-B14F-4D97-AF65-F5344CB8AC3E}">
        <p14:creationId xmlns:p14="http://schemas.microsoft.com/office/powerpoint/2010/main" val="1022509375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836712"/>
            <a:ext cx="8229600" cy="1066800"/>
          </a:xfrm>
        </p:spPr>
        <p:txBody>
          <a:bodyPr/>
          <a:lstStyle/>
          <a:p>
            <a:r>
              <a:rPr lang="cs-CZ" dirty="0"/>
              <a:t>Polohování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Semirekumbentní poloha jako prevence VAP</a:t>
            </a:r>
          </a:p>
          <a:p>
            <a:endParaRPr lang="cs-CZ" dirty="0"/>
          </a:p>
          <a:p>
            <a:r>
              <a:rPr lang="cs-CZ" dirty="0"/>
              <a:t>Levá laterální poloha – hyperdynamický stav</a:t>
            </a:r>
          </a:p>
          <a:p>
            <a:endParaRPr lang="cs-CZ" dirty="0"/>
          </a:p>
          <a:p>
            <a:r>
              <a:rPr lang="cs-CZ" dirty="0"/>
              <a:t>Pravá laterální poloha – snížený srdeční výdej</a:t>
            </a:r>
          </a:p>
          <a:p>
            <a:endParaRPr lang="cs-CZ" dirty="0"/>
          </a:p>
          <a:p>
            <a:r>
              <a:rPr lang="cs-CZ" dirty="0"/>
              <a:t>Supinační poloha – zvýšené riziko pneumonie</a:t>
            </a:r>
          </a:p>
          <a:p>
            <a:endParaRPr lang="cs-CZ" dirty="0"/>
          </a:p>
          <a:p>
            <a:r>
              <a:rPr lang="cs-CZ" dirty="0"/>
              <a:t>U jednostranných poruch dbát na dependentní plíci!</a:t>
            </a:r>
          </a:p>
        </p:txBody>
      </p:sp>
    </p:spTree>
    <p:extLst>
      <p:ext uri="{BB962C8B-B14F-4D97-AF65-F5344CB8AC3E}">
        <p14:creationId xmlns:p14="http://schemas.microsoft.com/office/powerpoint/2010/main" val="1507208725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836712"/>
            <a:ext cx="8229600" cy="1066800"/>
          </a:xfrm>
        </p:spPr>
        <p:txBody>
          <a:bodyPr/>
          <a:lstStyle/>
          <a:p>
            <a:r>
              <a:rPr lang="cs-CZ" dirty="0"/>
              <a:t>Pronační poloha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35260" y="2245520"/>
            <a:ext cx="8064900" cy="3960000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Leh na břiše.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Vhodná pro snadnější evakuaci sputa.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U pacientů s ARDS.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Dochází zde k provzdušnění dorzálních částí plic.</a:t>
            </a:r>
          </a:p>
        </p:txBody>
      </p:sp>
      <p:pic>
        <p:nvPicPr>
          <p:cNvPr id="4" name="Obrázek 3" descr="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72200" y="928671"/>
            <a:ext cx="2271746" cy="17038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28596" y="714356"/>
            <a:ext cx="8229600" cy="1066800"/>
          </a:xfrm>
        </p:spPr>
        <p:txBody>
          <a:bodyPr/>
          <a:lstStyle/>
          <a:p>
            <a:r>
              <a:rPr lang="cs-CZ" dirty="0"/>
              <a:t>Péče o oči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8127" y="1571612"/>
            <a:ext cx="8229600" cy="4572032"/>
          </a:xfrm>
        </p:spPr>
        <p:txBody>
          <a:bodyPr>
            <a:normAutofit lnSpcReduction="10000"/>
          </a:bodyPr>
          <a:lstStyle/>
          <a:p>
            <a:endParaRPr lang="cs-CZ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Sledování zornic: </a:t>
            </a:r>
            <a:r>
              <a:rPr lang="cs-CZ" dirty="0" err="1"/>
              <a:t>izokorie</a:t>
            </a:r>
            <a:r>
              <a:rPr lang="cs-CZ" dirty="0"/>
              <a:t>, </a:t>
            </a:r>
            <a:r>
              <a:rPr lang="cs-CZ" dirty="0" err="1"/>
              <a:t>anizokorie</a:t>
            </a:r>
            <a:r>
              <a:rPr lang="cs-CZ" dirty="0"/>
              <a:t>, mydriáza, </a:t>
            </a:r>
            <a:r>
              <a:rPr lang="cs-CZ" dirty="0" err="1"/>
              <a:t>mioza</a:t>
            </a:r>
            <a:r>
              <a:rPr lang="cs-CZ" dirty="0"/>
              <a:t>, fotoreakce, pohyby </a:t>
            </a:r>
            <a:r>
              <a:rPr lang="cs-CZ" dirty="0" err="1"/>
              <a:t>bulbů</a:t>
            </a:r>
            <a:r>
              <a:rPr lang="cs-CZ" dirty="0"/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Riziko vysychání rohovky (</a:t>
            </a:r>
            <a:r>
              <a:rPr lang="cs-CZ" dirty="0" err="1"/>
              <a:t>chemóza</a:t>
            </a:r>
            <a:r>
              <a:rPr lang="cs-CZ" dirty="0"/>
              <a:t>), spojivkových vaků, víček (otoky).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Aplikace léčiv (borová voda, </a:t>
            </a:r>
            <a:r>
              <a:rPr lang="cs-CZ" dirty="0" err="1"/>
              <a:t>Lacrisyn</a:t>
            </a:r>
            <a:r>
              <a:rPr lang="cs-CZ" dirty="0"/>
              <a:t>, </a:t>
            </a:r>
            <a:r>
              <a:rPr lang="cs-CZ" dirty="0" err="1"/>
              <a:t>Ophtalmo</a:t>
            </a:r>
            <a:r>
              <a:rPr lang="cs-CZ" dirty="0"/>
              <a:t> </a:t>
            </a:r>
            <a:r>
              <a:rPr lang="cs-CZ" dirty="0" err="1"/>
              <a:t>Azulen</a:t>
            </a:r>
            <a:r>
              <a:rPr lang="cs-CZ" dirty="0"/>
              <a:t> </a:t>
            </a:r>
            <a:r>
              <a:rPr lang="cs-CZ" dirty="0" err="1"/>
              <a:t>Vidisic</a:t>
            </a:r>
            <a:r>
              <a:rPr lang="cs-CZ" dirty="0"/>
              <a:t> gel).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Zvýšené riziko komplikací při pronační poloze.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28596" y="785794"/>
            <a:ext cx="8229600" cy="1066800"/>
          </a:xfrm>
        </p:spPr>
        <p:txBody>
          <a:bodyPr/>
          <a:lstStyle/>
          <a:p>
            <a:r>
              <a:rPr lang="cs-CZ" dirty="0"/>
              <a:t>Péče o uši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2000240"/>
            <a:ext cx="8229600" cy="4574296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Kontrola tvaru ucha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Cizí tělesa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Sledování sekrece: </a:t>
            </a:r>
            <a:r>
              <a:rPr lang="cs-CZ" dirty="0" err="1"/>
              <a:t>likvorea</a:t>
            </a:r>
            <a:r>
              <a:rPr lang="cs-CZ" dirty="0"/>
              <a:t>, </a:t>
            </a:r>
            <a:r>
              <a:rPr lang="cs-CZ" dirty="0" err="1"/>
              <a:t>ottorea</a:t>
            </a:r>
            <a:r>
              <a:rPr lang="cs-CZ" dirty="0"/>
              <a:t>,..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Infekce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Otlaky (poziční trauma, krční límce, saturační čidlo)</a:t>
            </a:r>
          </a:p>
          <a:p>
            <a:endParaRPr lang="cs-CZ" dirty="0"/>
          </a:p>
          <a:p>
            <a:endParaRPr lang="cs-CZ" dirty="0"/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85720" y="785794"/>
            <a:ext cx="8229600" cy="1066800"/>
          </a:xfrm>
        </p:spPr>
        <p:txBody>
          <a:bodyPr/>
          <a:lstStyle/>
          <a:p>
            <a:r>
              <a:rPr lang="cs-CZ" dirty="0"/>
              <a:t>Péče o nos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Sledování tvaru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Cizí tělesa (tamponády)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Toaleta jemným vytíráním, aplikace </a:t>
            </a:r>
            <a:r>
              <a:rPr lang="cs-CZ" dirty="0" err="1"/>
              <a:t>Pamycoin</a:t>
            </a:r>
            <a:r>
              <a:rPr lang="cs-CZ" dirty="0"/>
              <a:t> </a:t>
            </a:r>
            <a:r>
              <a:rPr lang="cs-CZ" dirty="0" err="1"/>
              <a:t>d</a:t>
            </a:r>
            <a:r>
              <a:rPr lang="cs-CZ" dirty="0"/>
              <a:t>. ORL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Polohování NGS a výměna fixace á 12h, kontrola hloubky dle dokumentace.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Sekrece (epistaxe, rinorea/ </a:t>
            </a:r>
            <a:r>
              <a:rPr lang="cs-CZ" dirty="0" err="1"/>
              <a:t>likvorea</a:t>
            </a:r>
            <a:r>
              <a:rPr lang="cs-CZ" dirty="0"/>
              <a:t>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Otlaky (poziční trauma, NIV)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emplateswise.com #241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zentace-MED-CZ.potx" id="{1927B253-FB08-41F5-B38D-80E9F802FC2D}" vid="{7C5ABD59-4F0A-4D9D-A126-85E5800F092A}"/>
    </a:ext>
  </a:extLst>
</a:theme>
</file>

<file path=ppt/theme/theme3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4410</TotalTime>
  <Words>4995</Words>
  <Application>Microsoft Office PowerPoint</Application>
  <PresentationFormat>Předvádění na obrazovce (4:3)</PresentationFormat>
  <Paragraphs>928</Paragraphs>
  <Slides>124</Slides>
  <Notes>43</Notes>
  <HiddenSlides>0</HiddenSlides>
  <MMClips>12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124</vt:i4>
      </vt:variant>
    </vt:vector>
  </HeadingPairs>
  <TitlesOfParts>
    <vt:vector size="130" baseType="lpstr">
      <vt:lpstr>Arial</vt:lpstr>
      <vt:lpstr>Calibri</vt:lpstr>
      <vt:lpstr>Tahoma</vt:lpstr>
      <vt:lpstr>Wingdings</vt:lpstr>
      <vt:lpstr>Templateswise.com #241</vt:lpstr>
      <vt:lpstr>Prezentace_MU_CZ</vt:lpstr>
      <vt:lpstr>Pacient na UPV</vt:lpstr>
      <vt:lpstr>Cíle komplexní oš. péče</vt:lpstr>
      <vt:lpstr>Vždy a stále dokola…</vt:lpstr>
      <vt:lpstr>CHYBUJEME PŘI PÉČI O DC ?</vt:lpstr>
      <vt:lpstr>Komplikace během péče</vt:lpstr>
      <vt:lpstr>Systém EWS a ABCDE algoritmus vyšetřování</vt:lpstr>
      <vt:lpstr>Patofyziologie respiračního systému u pacienta na UPV</vt:lpstr>
      <vt:lpstr>Umělá plicní ventilace</vt:lpstr>
      <vt:lpstr>Podpora ventilace a oxygenace</vt:lpstr>
      <vt:lpstr>Rozdělení UPV dle doby trvání</vt:lpstr>
      <vt:lpstr>Dělení UPV dle formy</vt:lpstr>
      <vt:lpstr>Působení UPV na kardiovaskulární systém</vt:lpstr>
      <vt:lpstr>Lekce anglického jazyka</vt:lpstr>
      <vt:lpstr>Pojmy</vt:lpstr>
      <vt:lpstr>Pojmy</vt:lpstr>
      <vt:lpstr>Protektivní ventilace</vt:lpstr>
      <vt:lpstr>Prezentace aplikace PowerPoint</vt:lpstr>
      <vt:lpstr>Prezentace aplikace PowerPoint</vt:lpstr>
      <vt:lpstr>Prezentace aplikace PowerPoint</vt:lpstr>
      <vt:lpstr>Weaning</vt:lpstr>
      <vt:lpstr>Weaning</vt:lpstr>
      <vt:lpstr>Weaning postup krok za krokem</vt:lpstr>
      <vt:lpstr>Mimochodem, co to znamená ASTRUP?</vt:lpstr>
      <vt:lpstr>Poul Bjørndahl Astrup</vt:lpstr>
      <vt:lpstr>Weaning příklad postupu (1)</vt:lpstr>
      <vt:lpstr>Weaning příklad postupu (2)</vt:lpstr>
      <vt:lpstr>Test spontánní ventilace (SBT)</vt:lpstr>
      <vt:lpstr>Ayrovo T</vt:lpstr>
      <vt:lpstr>Weaning monitorace</vt:lpstr>
      <vt:lpstr>Bronchoaspirace</vt:lpstr>
      <vt:lpstr>Prevence aspirace</vt:lpstr>
      <vt:lpstr>Extubace postup</vt:lpstr>
      <vt:lpstr>Postextubační obstrukce DC</vt:lpstr>
      <vt:lpstr>Pomůcky pro reintubaci</vt:lpstr>
      <vt:lpstr>Komplikace při dekanylaci TSK</vt:lpstr>
      <vt:lpstr>Extubace – monitorování </vt:lpstr>
      <vt:lpstr>NEINVAZIVNÍ VENTILACE</vt:lpstr>
      <vt:lpstr>„Železná plíce“ (1)</vt:lpstr>
      <vt:lpstr>„Železná plíce“ (2)</vt:lpstr>
      <vt:lpstr>„Železná plíce“ (3)</vt:lpstr>
      <vt:lpstr>Výhody NIV</vt:lpstr>
      <vt:lpstr>Nevýhody NIV</vt:lpstr>
      <vt:lpstr>Kontraindikace</vt:lpstr>
      <vt:lpstr>Nejčastější využití NIV</vt:lpstr>
      <vt:lpstr>Vybrané indikace</vt:lpstr>
      <vt:lpstr>Cíle NIV</vt:lpstr>
      <vt:lpstr>Faktory zvyšující  pravděpodobnost úspěchu NIV</vt:lpstr>
      <vt:lpstr>Základní režimy NIV</vt:lpstr>
      <vt:lpstr>CPAP</vt:lpstr>
      <vt:lpstr>BiPAP</vt:lpstr>
      <vt:lpstr>BiPAP S/T / PS</vt:lpstr>
      <vt:lpstr>ASV/ VPAP</vt:lpstr>
      <vt:lpstr>BiPAP - Vision</vt:lpstr>
      <vt:lpstr>Poruchy dechu ve spánku</vt:lpstr>
      <vt:lpstr>Obstrukční spánková apnoe</vt:lpstr>
      <vt:lpstr>Centrální typ spánkové apnoe</vt:lpstr>
      <vt:lpstr>Centrální typ spánkové apnoe</vt:lpstr>
      <vt:lpstr>Cheyne-Stokesovo dýchání</vt:lpstr>
      <vt:lpstr>Typy masek</vt:lpstr>
      <vt:lpstr>Nasal pillows</vt:lpstr>
      <vt:lpstr>Nasal mask</vt:lpstr>
      <vt:lpstr>Nasální maska a polštářky</vt:lpstr>
      <vt:lpstr>Oro-nasal mask</vt:lpstr>
      <vt:lpstr>Full face mask</vt:lpstr>
      <vt:lpstr>Masky</vt:lpstr>
      <vt:lpstr>Helemet</vt:lpstr>
      <vt:lpstr>Helma</vt:lpstr>
      <vt:lpstr>Při napojování na NIV</vt:lpstr>
      <vt:lpstr>Způsob ventilační podpory</vt:lpstr>
      <vt:lpstr>Délka NIV</vt:lpstr>
      <vt:lpstr>Klinické známky efektivity NIV</vt:lpstr>
      <vt:lpstr>Klinické známky neefektivity NIV</vt:lpstr>
      <vt:lpstr>Komplikace</vt:lpstr>
      <vt:lpstr>Péče o dýchací cesty u pacienta s ETK</vt:lpstr>
      <vt:lpstr>Před polohováním ETK</vt:lpstr>
      <vt:lpstr>Vyfukujete před polohováním ETK obturační manžetu? </vt:lpstr>
      <vt:lpstr>Co můžeme slyšet</vt:lpstr>
      <vt:lpstr>Péče o dýchací cesty u pacienta s TSK</vt:lpstr>
      <vt:lpstr>Způsoby odsávání</vt:lpstr>
      <vt:lpstr>U.O.S.</vt:lpstr>
      <vt:lpstr>U.O.S</vt:lpstr>
      <vt:lpstr>Odsávání</vt:lpstr>
      <vt:lpstr>Odsávání</vt:lpstr>
      <vt:lpstr>Nežádoucí efekt odsávání</vt:lpstr>
      <vt:lpstr>Prevence vzestupu ICP při odsávání.</vt:lpstr>
      <vt:lpstr>Recruitment maneuver</vt:lpstr>
      <vt:lpstr>Odsáváme pouze v případě potřeby!</vt:lpstr>
      <vt:lpstr>Sporné intervence: laváže a „ambuing“</vt:lpstr>
      <vt:lpstr>Zvlhčování a ohřívání vdechované směsi</vt:lpstr>
      <vt:lpstr>Endobronchiální-inhalační podávání léků</vt:lpstr>
      <vt:lpstr>Fyzioterapie plic</vt:lpstr>
      <vt:lpstr>Poklepová masáž</vt:lpstr>
      <vt:lpstr>Polohování</vt:lpstr>
      <vt:lpstr>Polohovací lůžka</vt:lpstr>
      <vt:lpstr>Polohování</vt:lpstr>
      <vt:lpstr>Pronační poloha</vt:lpstr>
      <vt:lpstr>Péče o oči</vt:lpstr>
      <vt:lpstr>Péče o uši</vt:lpstr>
      <vt:lpstr>Péče o nos</vt:lpstr>
      <vt:lpstr>Péče o dutinu ústní a rty</vt:lpstr>
      <vt:lpstr>Péče o kůži</vt:lpstr>
      <vt:lpstr>Hygienická péče o pacienta na UPV</vt:lpstr>
      <vt:lpstr>Péče o vyprazdňování stolice</vt:lpstr>
      <vt:lpstr>Péče o vyprazdňování stolice</vt:lpstr>
      <vt:lpstr>Péče o vyprazdňování moči</vt:lpstr>
      <vt:lpstr>Péče o invazivní vstupy</vt:lpstr>
      <vt:lpstr>Péče o drény a operační rány</vt:lpstr>
      <vt:lpstr>Rozpojení hrudního drénu</vt:lpstr>
      <vt:lpstr>Spánek a duševní hygiena</vt:lpstr>
      <vt:lpstr>Péče o výživu</vt:lpstr>
      <vt:lpstr>Vědomí a neurologický deficit</vt:lpstr>
      <vt:lpstr>Glasgow coma scale – motorická reakce</vt:lpstr>
      <vt:lpstr>Spánek</vt:lpstr>
      <vt:lpstr>Hluk </vt:lpstr>
      <vt:lpstr>Duševní hygiena</vt:lpstr>
      <vt:lpstr>Metody komunikace s pacientem</vt:lpstr>
      <vt:lpstr>Péče o dýchací okruh</vt:lpstr>
      <vt:lpstr>Péče o dýchací okruh</vt:lpstr>
      <vt:lpstr>ARDS </vt:lpstr>
      <vt:lpstr>ARDS vs. ALI</vt:lpstr>
      <vt:lpstr>VTIP ?</vt:lpstr>
      <vt:lpstr>Nikdy nezapomínejte !</vt:lpstr>
      <vt:lpstr>Hlavně však nezapomínejte na sebe! VY totiž jste na prvním místě!</vt:lpstr>
      <vt:lpstr>Použité zdroje a literatura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Komplexní ošetřovatelská péče o pacienta na UPV</dc:title>
  <dc:creator>Medullak</dc:creator>
  <cp:lastModifiedBy>Michal Pospíšil</cp:lastModifiedBy>
  <cp:revision>95</cp:revision>
  <dcterms:created xsi:type="dcterms:W3CDTF">2014-06-10T11:35:34Z</dcterms:created>
  <dcterms:modified xsi:type="dcterms:W3CDTF">2019-10-09T17:22:39Z</dcterms:modified>
</cp:coreProperties>
</file>