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67" r:id="rId2"/>
    <p:sldMasterId id="2147483779" r:id="rId3"/>
    <p:sldMasterId id="2147483839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274" r:id="rId9"/>
    <p:sldId id="261" r:id="rId10"/>
    <p:sldId id="280" r:id="rId11"/>
    <p:sldId id="275" r:id="rId12"/>
    <p:sldId id="262" r:id="rId13"/>
    <p:sldId id="263" r:id="rId14"/>
    <p:sldId id="265" r:id="rId15"/>
    <p:sldId id="281" r:id="rId16"/>
    <p:sldId id="266" r:id="rId17"/>
    <p:sldId id="283" r:id="rId18"/>
    <p:sldId id="267" r:id="rId19"/>
    <p:sldId id="284" r:id="rId20"/>
    <p:sldId id="268" r:id="rId21"/>
    <p:sldId id="269" r:id="rId22"/>
    <p:sldId id="270" r:id="rId23"/>
    <p:sldId id="271" r:id="rId24"/>
    <p:sldId id="272" r:id="rId25"/>
    <p:sldId id="273" r:id="rId26"/>
    <p:sldId id="289" r:id="rId27"/>
    <p:sldId id="287" r:id="rId28"/>
    <p:sldId id="288" r:id="rId29"/>
    <p:sldId id="276" r:id="rId30"/>
    <p:sldId id="285" r:id="rId31"/>
    <p:sldId id="277" r:id="rId32"/>
    <p:sldId id="278" r:id="rId33"/>
    <p:sldId id="279" r:id="rId34"/>
    <p:sldId id="286" r:id="rId35"/>
    <p:sldId id="264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46" autoAdjust="0"/>
  </p:normalViewPr>
  <p:slideViewPr>
    <p:cSldViewPr>
      <p:cViewPr varScale="1">
        <p:scale>
          <a:sx n="67" d="100"/>
          <a:sy n="67" d="100"/>
        </p:scale>
        <p:origin x="19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1683B-2C9B-42B4-9648-C088E7BC5142}" type="datetimeFigureOut">
              <a:rPr lang="cs-CZ" smtClean="0"/>
              <a:pPr/>
              <a:t>09.10.2019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99C54-C0CE-4B81-9B55-AA0A50386CB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52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77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Porucha afinity =</a:t>
            </a:r>
            <a:r>
              <a:rPr lang="cs-CZ" baseline="0" dirty="0"/>
              <a:t> otrava CO = </a:t>
            </a:r>
            <a:r>
              <a:rPr lang="cs-CZ" baseline="0" dirty="0" err="1"/>
              <a:t>karboxyhemoglobinémie</a:t>
            </a:r>
            <a:r>
              <a:rPr lang="cs-CZ" baseline="0" dirty="0"/>
              <a:t> </a:t>
            </a:r>
            <a:r>
              <a:rPr lang="cs-CZ" baseline="0" dirty="0" err="1"/>
              <a:t>COHb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782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Natažené</a:t>
            </a:r>
            <a:r>
              <a:rPr lang="cs-CZ" baseline="0" dirty="0"/>
              <a:t> předloktí s propnutými dlaněmi, pacient není schopen udržet extenzi bez třepání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663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PAO2 pro alveoly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138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Zvlhčovače dělíme na:</a:t>
            </a:r>
            <a:r>
              <a:rPr lang="cs-CZ" baseline="0" dirty="0"/>
              <a:t> tepelné, kaskádové, tryskové, ultrazvukové, kondenzační (umělý nos, filtry)</a:t>
            </a:r>
          </a:p>
          <a:p>
            <a:endParaRPr lang="cs-CZ" baseline="0" dirty="0"/>
          </a:p>
          <a:p>
            <a:r>
              <a:rPr lang="cs-CZ" baseline="0" dirty="0"/>
              <a:t>Normální inspirační průtok je 30l/min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69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Podobným způsobem je vhodné kontrolovat těsnost okruhu a rezervoáru na jiných pomůckách (resuscitační vak, anesteziologický přístroj,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Aerovo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Používány jsou dva typy těchto masek, na které lze rezervoár nasadit. Jedna plně uzavřená, u které se udává rozmezí podané koncentrace 80 – 95 % při průtoku 8 – 10 l/min, a částečně uzavřené, které mají po stranách chlopně umožňující smíchání vdechované směsi spolu s okolním vzduchem. Tyto masky s chlopněmi mohou dodat přibližně 0,35 – 0,60 FiO</a:t>
            </a:r>
            <a:r>
              <a:rPr lang="cs-CZ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při průtocích od 4 - 10 l/min.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Srov.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84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Oxymetrie</a:t>
            </a:r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nevypovídá nic o hladině oxidu uhličitého. Ten může být určen pomocí krevních plynů, nebo </a:t>
            </a:r>
            <a:r>
              <a:rPr lang="cs-CZ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kapnometrií</a:t>
            </a:r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Dobrým ukazatelem může někdy být i hloubka a rychlost dechu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880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BEAB-0598-4344-AE60-52250CC9E907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189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http://zdravi.e15.cz/</a:t>
            </a:r>
            <a:r>
              <a:rPr lang="cs-CZ" dirty="0" err="1"/>
              <a:t>clanek</a:t>
            </a:r>
            <a:r>
              <a:rPr lang="cs-CZ" dirty="0"/>
              <a:t>/</a:t>
            </a:r>
            <a:r>
              <a:rPr lang="cs-CZ" dirty="0" err="1"/>
              <a:t>priloha</a:t>
            </a:r>
            <a:r>
              <a:rPr lang="cs-CZ" dirty="0"/>
              <a:t>-</a:t>
            </a:r>
            <a:r>
              <a:rPr lang="cs-CZ" dirty="0" err="1"/>
              <a:t>lekarske</a:t>
            </a:r>
            <a:r>
              <a:rPr lang="cs-CZ" dirty="0"/>
              <a:t>-listy/</a:t>
            </a:r>
            <a:r>
              <a:rPr lang="cs-CZ" dirty="0" err="1"/>
              <a:t>dlouhodoba</a:t>
            </a:r>
            <a:r>
              <a:rPr lang="cs-CZ" dirty="0"/>
              <a:t>-</a:t>
            </a:r>
            <a:r>
              <a:rPr lang="cs-CZ" dirty="0" err="1"/>
              <a:t>domaci</a:t>
            </a:r>
            <a:r>
              <a:rPr lang="cs-CZ" dirty="0"/>
              <a:t>-oxygenoterapie-</a:t>
            </a:r>
            <a:r>
              <a:rPr lang="cs-CZ" dirty="0" err="1"/>
              <a:t>ddot</a:t>
            </a:r>
            <a:r>
              <a:rPr lang="cs-CZ" dirty="0"/>
              <a:t>-402274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BEAB-0598-4344-AE60-52250CC9E907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399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81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O2 – 21,09 %, N</a:t>
            </a:r>
            <a:r>
              <a:rPr lang="cs-CZ" baseline="0" dirty="0"/>
              <a:t> – 78,91 %, Argon – 0,93 %,, Oxid uhličitý – 0,03%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Kamler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(2004) uvádí, že vzduch má určitou hmotnost a tlačí na vzduch pod ním. Tím vytváří tlak. Čím výše je vzduch v atmosféře, tím méně vzduchu je nad ním a tím klesá tlak vzduchu.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93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Bránice se posouvá</a:t>
            </a:r>
            <a:r>
              <a:rPr lang="cs-CZ" baseline="0" dirty="0"/>
              <a:t> dolů asi o 1cm, žebra se zvedají pomocí vnějších dýchacích svalů. </a:t>
            </a:r>
          </a:p>
          <a:p>
            <a:r>
              <a:rPr lang="cs-CZ" baseline="0" dirty="0"/>
              <a:t>(Ježíšek)</a:t>
            </a:r>
          </a:p>
          <a:p>
            <a:r>
              <a:rPr lang="cs-CZ" baseline="0" dirty="0"/>
              <a:t>Dýchací svaly – Inspirační svaly: bránice (řízena C1-C4), mm. </a:t>
            </a:r>
            <a:r>
              <a:rPr lang="cs-CZ" baseline="0" dirty="0" err="1"/>
              <a:t>Scaleni</a:t>
            </a:r>
            <a:r>
              <a:rPr lang="cs-CZ" baseline="0" dirty="0"/>
              <a:t>, mm. </a:t>
            </a:r>
            <a:r>
              <a:rPr lang="cs-CZ" baseline="0" dirty="0" err="1"/>
              <a:t>Intercostales</a:t>
            </a:r>
            <a:r>
              <a:rPr lang="cs-CZ" baseline="0" dirty="0"/>
              <a:t> </a:t>
            </a:r>
            <a:r>
              <a:rPr lang="cs-CZ" baseline="0" dirty="0" err="1"/>
              <a:t>exterior</a:t>
            </a:r>
            <a:r>
              <a:rPr lang="cs-CZ" baseline="0" dirty="0"/>
              <a:t> (řízeny z </a:t>
            </a:r>
            <a:r>
              <a:rPr lang="cs-CZ" baseline="0" dirty="0" err="1"/>
              <a:t>Th</a:t>
            </a:r>
            <a:r>
              <a:rPr lang="cs-CZ" baseline="0" dirty="0"/>
              <a:t> páteře) Expirační svaly: mm. </a:t>
            </a:r>
            <a:r>
              <a:rPr lang="cs-CZ" baseline="0" dirty="0" err="1"/>
              <a:t>Intercostales</a:t>
            </a:r>
            <a:r>
              <a:rPr lang="cs-CZ" baseline="0" dirty="0"/>
              <a:t> </a:t>
            </a:r>
            <a:r>
              <a:rPr lang="cs-CZ" baseline="0" dirty="0" err="1"/>
              <a:t>interior</a:t>
            </a:r>
            <a:r>
              <a:rPr lang="cs-CZ" baseline="0" dirty="0"/>
              <a:t>, svaly břišní stěny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12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Zúžení DC zrychlí </a:t>
            </a:r>
            <a:r>
              <a:rPr lang="cs-CZ" baseline="0" dirty="0" err="1"/>
              <a:t>flow</a:t>
            </a:r>
            <a:r>
              <a:rPr lang="cs-CZ" baseline="0" dirty="0"/>
              <a:t>, tímto mechanismem může vzniknout kolaps DC, či zhoršení průtoku u pac s </a:t>
            </a:r>
            <a:r>
              <a:rPr lang="cs-CZ" baseline="0" dirty="0" err="1"/>
              <a:t>chron</a:t>
            </a:r>
            <a:r>
              <a:rPr lang="cs-CZ" baseline="0" dirty="0"/>
              <a:t> bronchiální obstrukcí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358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Atelektatická</a:t>
            </a:r>
            <a:r>
              <a:rPr lang="cs-CZ" dirty="0"/>
              <a:t> plíce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06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96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conjugate base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2,3-diphosphoglycerate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2,3-DPG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kompenzační báze na erytrocytech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56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100 </a:t>
            </a:r>
            <a:r>
              <a:rPr lang="cs-CZ" dirty="0" err="1"/>
              <a:t>mmHg</a:t>
            </a:r>
            <a:r>
              <a:rPr lang="cs-CZ" dirty="0"/>
              <a:t> – 13.3 </a:t>
            </a:r>
            <a:r>
              <a:rPr lang="cs-CZ" dirty="0" err="1"/>
              <a:t>Kpa</a:t>
            </a:r>
            <a:endParaRPr lang="cs-CZ" dirty="0"/>
          </a:p>
          <a:p>
            <a:r>
              <a:rPr lang="cs-CZ" dirty="0"/>
              <a:t>Posun doprava</a:t>
            </a:r>
            <a:r>
              <a:rPr lang="cs-CZ" baseline="0" dirty="0"/>
              <a:t> – kompenzační mechanismus pro </a:t>
            </a:r>
            <a:r>
              <a:rPr lang="cs-CZ" baseline="0" dirty="0" err="1"/>
              <a:t>hyperkarbické</a:t>
            </a:r>
            <a:r>
              <a:rPr lang="cs-CZ" baseline="0" dirty="0"/>
              <a:t> a metabolicky náročné prostřed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Esovité zakřivení je projevem nestejné rychlosti vazby první až čtvrté molekuly kyslíku na jednotlivé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podjednotky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hemoglobinu.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469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novorozenců může vlivem hyperoxie hrozit riziko vzniku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retrolentální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fibroplázie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 následnou slepotou. Bylo prokázáno, že použití 100% kyslíku prodlužuje resuscitaci na porodním sále.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99C54-C0CE-4B81-9B55-AA0A50386CB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2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D16-2038-4400-91EE-FBA0EE56408D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19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C53-96A5-43E3-8F41-04B4F7A4FC44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91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8461-AC09-4B80-83B8-B9D4A99DCD0E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37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D16-2038-4400-91EE-FBA0EE56408D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499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539-9756-4868-A2BB-9A34EC9C7E9D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314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845-9D9A-48DC-953E-E06D7C2085C6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92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09B1-EE3D-43F7-B9B9-997F847A1AB8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11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F880-72A3-4DF0-92AC-57D11DE53F2F}" type="datetime1">
              <a:rPr lang="cs-CZ" smtClean="0"/>
              <a:t>09.10.2019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10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2BA3-C497-4BC4-8164-77E63515FBAD}" type="datetime1">
              <a:rPr lang="cs-CZ" smtClean="0"/>
              <a:t>09.10.2019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29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24E5-170B-41EE-AE93-7CC2DD653F0F}" type="datetime1">
              <a:rPr lang="cs-CZ" smtClean="0"/>
              <a:t>09.10.2019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007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EF7F-1EB5-4DA1-A95D-2CBD5B128BCD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58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539-9756-4868-A2BB-9A34EC9C7E9D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960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5F41-01E2-4CFE-88FD-51CC44252667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51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C53-96A5-43E3-8F41-04B4F7A4FC44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222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8461-AC09-4B80-83B8-B9D4A99DCD0E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399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8D16-2038-4400-91EE-FBA0EE56408D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752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539-9756-4868-A2BB-9A34EC9C7E9D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985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845-9D9A-48DC-953E-E06D7C2085C6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75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09B1-EE3D-43F7-B9B9-997F847A1AB8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257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F880-72A3-4DF0-92AC-57D11DE53F2F}" type="datetime1">
              <a:rPr lang="cs-CZ" smtClean="0"/>
              <a:t>09.10.2019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00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2BA3-C497-4BC4-8164-77E63515FBAD}" type="datetime1">
              <a:rPr lang="cs-CZ" smtClean="0"/>
              <a:t>09.10.2019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03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24E5-170B-41EE-AE93-7CC2DD653F0F}" type="datetime1">
              <a:rPr lang="cs-CZ" smtClean="0"/>
              <a:t>09.10.2019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0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845-9D9A-48DC-953E-E06D7C2085C6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969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EF7F-1EB5-4DA1-A95D-2CBD5B128BCD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063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5F41-01E2-4CFE-88FD-51CC44252667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110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8C53-96A5-43E3-8F41-04B4F7A4FC44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645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8461-AC09-4B80-83B8-B9D4A99DCD0E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800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0" y="414000"/>
            <a:ext cx="1546674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54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4139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9" y="414000"/>
            <a:ext cx="1549297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2018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1600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8061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1695076"/>
            <a:ext cx="3913809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11850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09B1-EE3D-43F7-B9B9-997F847A1AB8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800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1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1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2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3415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59" y="692150"/>
            <a:ext cx="3900741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692152"/>
            <a:ext cx="3913809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8014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1" y="692150"/>
            <a:ext cx="8064900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62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46384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41286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54" y="6048047"/>
            <a:ext cx="86526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15633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30" y="2019301"/>
            <a:ext cx="4105542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04411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2434289"/>
            <a:ext cx="7186746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06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6C2E-8265-4995-A329-9E1A85657CD7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91122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F880-72A3-4DF0-92AC-57D11DE53F2F}" type="datetime1">
              <a:rPr lang="cs-CZ" smtClean="0"/>
              <a:t>09.10.2019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9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2BA3-C497-4BC4-8164-77E63515FBAD}" type="datetime1">
              <a:rPr lang="cs-CZ" smtClean="0"/>
              <a:t>09.10.2019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24E5-170B-41EE-AE93-7CC2DD653F0F}" type="datetime1">
              <a:rPr lang="cs-CZ" smtClean="0"/>
              <a:t>09.10.2019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98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EF7F-1EB5-4DA1-A95D-2CBD5B128BCD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43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5F41-01E2-4CFE-88FD-51CC44252667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4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526C2E-8265-4995-A329-9E1A85657CD7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65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526C2E-8265-4995-A329-9E1A85657CD7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6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526C2E-8265-4995-A329-9E1A85657CD7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33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1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0326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</p:sldLayoutIdLst>
  <p:hf sldNum="0" hdr="0" dt="0"/>
  <p:txStyles>
    <p:titleStyle>
      <a:lvl1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799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21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32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43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097" indent="-2285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265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19976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686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pfyziollfup.upol.cz/castwiki2/?p=861" TargetMode="Externa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8.xml"/><Relationship Id="rId1" Type="http://schemas.openxmlformats.org/officeDocument/2006/relationships/video" Target="https://www.youtube.com/embed/oKH7CtsEgHw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266" y="2465650"/>
            <a:ext cx="6858000" cy="2387600"/>
          </a:xfrm>
        </p:spPr>
        <p:txBody>
          <a:bodyPr/>
          <a:lstStyle/>
          <a:p>
            <a:r>
              <a:rPr lang="cs-CZ" dirty="0"/>
              <a:t>Oxygenoterapie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396411"/>
            <a:ext cx="6858000" cy="1655762"/>
          </a:xfrm>
        </p:spPr>
        <p:txBody>
          <a:bodyPr/>
          <a:lstStyle/>
          <a:p>
            <a:r>
              <a:rPr lang="cs-CZ" dirty="0"/>
              <a:t>Michal Pospíšil</a:t>
            </a:r>
          </a:p>
        </p:txBody>
      </p:sp>
      <p:pic>
        <p:nvPicPr>
          <p:cNvPr id="9" name="Obrázek 8" descr="Logo F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777555"/>
            <a:ext cx="1856449" cy="6568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7628" y="169169"/>
            <a:ext cx="8229600" cy="1066800"/>
          </a:xfrm>
        </p:spPr>
        <p:txBody>
          <a:bodyPr/>
          <a:lstStyle/>
          <a:p>
            <a:r>
              <a:rPr lang="cs-CZ" dirty="0"/>
              <a:t>Toxicita kyslíku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9439" y="1522323"/>
            <a:ext cx="8231731" cy="5166508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Stavy spojené s hyperoxií (zvýšené hodnoty v </a:t>
            </a:r>
            <a:r>
              <a:rPr lang="cs-CZ" dirty="0" err="1"/>
              <a:t>bb</a:t>
            </a:r>
            <a:r>
              <a:rPr lang="cs-CZ" dirty="0"/>
              <a:t>.) jsou nejčastěji spojovány s nekontrolovanou oxygenoterapií, hyperbarickou oxygenoterapií a potápěním.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Projevy jsou spojovány se zhoršenou produkcí surfaktantu, se zvýšenou funkcí sympatiku a v některých případech neurologickou poruchou (křečové stavy).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U novorozenců se doporučuje v prvním cyklu resuscitace použít atmosférickou frakci O2 a postupně navyšovat až po několika minutách.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Větší riziko však logicky vyplývá vždy při podání nedostatečné frakce v akutních stavech.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Absorpční atelektáza při nefyziologickém poměru O2 a N ve vdechované směsi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 descr="kurzy_nconz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57166"/>
            <a:ext cx="1433230" cy="100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6308" y="378000"/>
            <a:ext cx="7886700" cy="844772"/>
          </a:xfrm>
        </p:spPr>
        <p:txBody>
          <a:bodyPr/>
          <a:lstStyle/>
          <a:p>
            <a:r>
              <a:rPr lang="cs-CZ" dirty="0"/>
              <a:t>Typy hypoxie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308" y="1473210"/>
            <a:ext cx="7921093" cy="47525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u="sng" dirty="0" err="1"/>
              <a:t>Hypoxemická</a:t>
            </a:r>
            <a:r>
              <a:rPr lang="cs-CZ" dirty="0"/>
              <a:t> hypoxie (pokles paO</a:t>
            </a:r>
            <a:r>
              <a:rPr lang="cs-CZ" baseline="-25000" dirty="0"/>
              <a:t>2</a:t>
            </a:r>
            <a:r>
              <a:rPr lang="cs-CZ" dirty="0"/>
              <a:t>).</a:t>
            </a:r>
          </a:p>
          <a:p>
            <a:pPr>
              <a:lnSpc>
                <a:spcPct val="12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u="sng" dirty="0" err="1"/>
              <a:t>Normoxemická</a:t>
            </a:r>
            <a:r>
              <a:rPr lang="cs-CZ" u="sng" dirty="0"/>
              <a:t> </a:t>
            </a:r>
            <a:r>
              <a:rPr lang="cs-CZ" dirty="0"/>
              <a:t>hypoxie (snížení krevního průtoku) – stagnační/ ischemická (šok, srdeční selhání).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u="sng" dirty="0"/>
              <a:t>Anemická</a:t>
            </a:r>
            <a:r>
              <a:rPr lang="cs-CZ" dirty="0"/>
              <a:t> hypoxie (subtyp normoxemické, nedostatek hgb, či porucha afinity k hgb).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u="sng" dirty="0" err="1"/>
              <a:t>Histotoxická</a:t>
            </a:r>
            <a:r>
              <a:rPr lang="cs-CZ" dirty="0"/>
              <a:t> hypoxie (označení pro některé otravy ovlivňující fragmenty vnitřního dýchání – kyanidy).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u="sng" dirty="0" err="1"/>
              <a:t>Hypermetabolická</a:t>
            </a:r>
            <a:r>
              <a:rPr lang="cs-CZ" dirty="0"/>
              <a:t> – nepoměr mezi nárokem tkání a dodávkou kyslíku.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251" y="476672"/>
            <a:ext cx="6093965" cy="1008112"/>
          </a:xfrm>
        </p:spPr>
        <p:txBody>
          <a:bodyPr>
            <a:normAutofit fontScale="90000"/>
          </a:bodyPr>
          <a:lstStyle/>
          <a:p>
            <a:r>
              <a:rPr lang="cs-CZ" dirty="0"/>
              <a:t>Oběhová reakce organismu na hypoxii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267" y="2028888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Zvýšení tepové frekvence, krevní tlaku -&gt; SV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Plicní vazokonstrikce a úprava </a:t>
            </a:r>
            <a:br>
              <a:rPr lang="cs-CZ" dirty="0"/>
            </a:br>
            <a:r>
              <a:rPr lang="cs-CZ" dirty="0"/>
              <a:t>ventilačně-</a:t>
            </a:r>
            <a:r>
              <a:rPr lang="cs-CZ" dirty="0" err="1"/>
              <a:t>perfuzního</a:t>
            </a:r>
            <a:r>
              <a:rPr lang="cs-CZ" dirty="0"/>
              <a:t> poměru.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Ve fázi dekompenzace snížení TK, bradykardie -&gt; SV.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lnSpc>
                <a:spcPct val="110000"/>
              </a:lnSpc>
            </a:pPr>
            <a:r>
              <a:rPr lang="cs-CZ" dirty="0"/>
              <a:t>Příznaky:</a:t>
            </a:r>
          </a:p>
          <a:p>
            <a:pPr>
              <a:lnSpc>
                <a:spcPct val="110000"/>
              </a:lnSpc>
            </a:pPr>
            <a:r>
              <a:rPr lang="cs-CZ" dirty="0"/>
              <a:t>cyanóza kůže a sliznic, bledost, tachypnoe, arytmie  bolesti hlavy, nauzea, poruchy vědomí - spavost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411900"/>
            <a:ext cx="8229600" cy="1066800"/>
          </a:xfrm>
        </p:spPr>
        <p:txBody>
          <a:bodyPr/>
          <a:lstStyle/>
          <a:p>
            <a:r>
              <a:rPr lang="cs-CZ" dirty="0"/>
              <a:t>Oxid uhličitý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750" y="1587588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u="sng" dirty="0" err="1"/>
              <a:t>Hypokapnie</a:t>
            </a:r>
            <a:endParaRPr lang="cs-CZ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Snížení parciálního tlaku CO2 v krvi.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Hyperventilace (ventilace vysokými objemy), stres.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u="sng" dirty="0" err="1"/>
              <a:t>Hyperkapnie</a:t>
            </a:r>
            <a:endParaRPr lang="cs-CZ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Nadměrné množství v krvi způsobené jeho nadměrnou tvorbou (zvýšená aktivita metabolismu), nebo nedostatečnou eliminací (hypoventilace).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Klinické projevy: somnolence, letargie, tremor (</a:t>
            </a:r>
            <a:r>
              <a:rPr lang="cs-CZ" dirty="0" err="1"/>
              <a:t>flapping</a:t>
            </a:r>
            <a:r>
              <a:rPr lang="cs-CZ" dirty="0"/>
              <a:t> tremor), bolest hlavy, koma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 podání kyslíku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Orientační: PaO2 &lt; 8 </a:t>
            </a:r>
            <a:r>
              <a:rPr lang="cs-CZ" dirty="0" err="1"/>
              <a:t>kPa</a:t>
            </a:r>
            <a:r>
              <a:rPr lang="cs-CZ" dirty="0"/>
              <a:t> nebo SpO2 &lt; 90%</a:t>
            </a:r>
          </a:p>
          <a:p>
            <a:endParaRPr lang="cs-CZ" dirty="0"/>
          </a:p>
          <a:p>
            <a:r>
              <a:rPr lang="cs-CZ" dirty="0"/>
              <a:t>Vždy je nutno hodnotit komplexně klinický stav pacienta, ne pouze saturaci nebo laboratorní výsledky zvlášť.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stavy a diagnózy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KPR </a:t>
            </a:r>
          </a:p>
          <a:p>
            <a:r>
              <a:rPr lang="cs-CZ" dirty="0"/>
              <a:t>Známky respiračního selhávání bez kontroly</a:t>
            </a:r>
          </a:p>
          <a:p>
            <a:r>
              <a:rPr lang="cs-CZ" dirty="0"/>
              <a:t>Šokové stavy, anestezie, akutní respirační selhání</a:t>
            </a:r>
          </a:p>
          <a:p>
            <a:r>
              <a:rPr lang="cs-CZ" dirty="0"/>
              <a:t>Chronická obstrukční plicní nemoc</a:t>
            </a:r>
          </a:p>
          <a:p>
            <a:r>
              <a:rPr lang="cs-CZ" dirty="0"/>
              <a:t>Pneumonie</a:t>
            </a:r>
          </a:p>
          <a:p>
            <a:r>
              <a:rPr lang="cs-CZ" dirty="0"/>
              <a:t>Status </a:t>
            </a:r>
            <a:r>
              <a:rPr lang="cs-CZ" dirty="0" err="1"/>
              <a:t>asthmaticus</a:t>
            </a:r>
            <a:endParaRPr lang="cs-CZ" dirty="0"/>
          </a:p>
          <a:p>
            <a:r>
              <a:rPr lang="cs-CZ" dirty="0"/>
              <a:t>Anafylaxe</a:t>
            </a:r>
          </a:p>
          <a:p>
            <a:r>
              <a:rPr lang="cs-CZ" dirty="0"/>
              <a:t>Intoxikace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601" y="320674"/>
            <a:ext cx="7886700" cy="1325563"/>
          </a:xfrm>
        </p:spPr>
        <p:txBody>
          <a:bodyPr/>
          <a:lstStyle/>
          <a:p>
            <a:r>
              <a:rPr lang="cs-CZ" dirty="0"/>
              <a:t>Zajištění klinického stavu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68749"/>
            <a:ext cx="8695878" cy="42245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Snížení nadměrných požadavků organismu – uklidnění pacienta, správná poloha, zprůchodnění DC, sedace, analgezie, mechanická ventilace, </a:t>
            </a:r>
            <a:r>
              <a:rPr lang="cs-CZ" dirty="0" err="1"/>
              <a:t>normotermie</a:t>
            </a:r>
            <a:r>
              <a:rPr lang="cs-CZ" dirty="0"/>
              <a:t>-hypotermie.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Zajištění dostatečné perfuze orgánů a plic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Úprava vnitřního prostředí a krevního obrazu (anemie)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066800"/>
          </a:xfrm>
        </p:spPr>
        <p:txBody>
          <a:bodyPr/>
          <a:lstStyle/>
          <a:p>
            <a:r>
              <a:rPr lang="cs-CZ" dirty="0"/>
              <a:t>Zásady aplikace kyslíku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8623"/>
            <a:ext cx="8229600" cy="492922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Při dlouhodobém podávání zvlhčování a ohřívání vdechované směsi. (zvlhčování/ nebulizace)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Zvlhčovače : tepelné, kaskádové, tryskové, ultrazvukové, kondenzační.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Dodržovat ordinované rozmezí frakce.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Dodržovat ordinovaný způsob aplikace.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Znát potřebné parametry/ průtoky pro jednotlivé pomůcky.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Pravidelná toaleta DC.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Pravidelná kontrola KP.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Dbát na BOZP při manipulaci s kyslíkem.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U nízko-průtokových aplikátorů sledovat RR (do 20/min)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/>
          <a:lstStyle/>
          <a:p>
            <a:r>
              <a:rPr lang="cs-CZ" dirty="0"/>
              <a:t>Způsoby aplikace kyslíku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26860"/>
            <a:ext cx="8148258" cy="45224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Nosohltanový katétr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Umělohmotná cévka s jedním centrálním a několika bočními otvory.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Měl by být vidět v ústech, zavádí se nosní dírkou k čípku, vzdálenost se odhaduje poměrem špičky nosu a ušního boltce.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Pro riziko vzniku dekubitů dnes prakticky nevyužíván.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091" y="212732"/>
            <a:ext cx="5151516" cy="1066800"/>
          </a:xfrm>
        </p:spPr>
        <p:txBody>
          <a:bodyPr>
            <a:noAutofit/>
          </a:bodyPr>
          <a:lstStyle/>
          <a:p>
            <a:r>
              <a:rPr lang="cs-CZ" sz="3200" dirty="0"/>
              <a:t>Způsoby aplikace kyslíku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5778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Kyslíkové brýle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Nízko-průtokový aplikátor, indikovaný u pacientů, kteří nedesaturují pod 85 % SpO2.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Iniciační průtok se doporučuje mezi 2-5 l/min, který zajišťuje frakci v rozmezí 24-40 %.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Vzhledem k malému průsvitu kanyly navyšování průtoku většinou vyšší frakci nezajistí a je nutno změnit za vysoko-průtokovou pomůcku.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Pozor u pacientů s kongescemi a deformitami nosní přepážky a u pacientů s tachypnoí.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Vhodné pro dlouhodobé podávání.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99252"/>
            <a:ext cx="3110483" cy="147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511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Léčebná metoda zajišťující zvýšení frakce kyslíku ve vdechované směsi vzduchu vhodnými metodami.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Zajištění vyšší frakce než v atmosférickém vzduchu (respektive zvýšit dostupnost v dané nadmořské výšce) a udržením paO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v hodnotách 10 – 13,3 </a:t>
            </a:r>
            <a:r>
              <a:rPr lang="cs-CZ" dirty="0" err="1"/>
              <a:t>kPa</a:t>
            </a:r>
            <a:r>
              <a:rPr lang="cs-CZ" dirty="0"/>
              <a:t> s ohledem na pH krve.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Tato metoda je součástí komplexní péče při zajišťování potřebné dodávky kyslíku tkáním = vždy je nutno řešit příčinu poruchy výměny plynů.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Stejně jako většina terapeutických výkonů má svá rizika.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066800"/>
          </a:xfrm>
        </p:spPr>
        <p:txBody>
          <a:bodyPr/>
          <a:lstStyle/>
          <a:p>
            <a:r>
              <a:rPr lang="cs-CZ" dirty="0"/>
              <a:t>Způsoby aplikace kyslíku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741" y="1700808"/>
            <a:ext cx="8472518" cy="490063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Kyslíková maska bez rezervoáru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Určena k podávání FiO</a:t>
            </a:r>
            <a:r>
              <a:rPr lang="cs-CZ" baseline="-25000" dirty="0"/>
              <a:t>2</a:t>
            </a:r>
            <a:r>
              <a:rPr lang="cs-CZ" dirty="0"/>
              <a:t> v rozmezí od 0,35 – 0,5 při minimálním průtoku 5 l/minutu.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Menší průtok se vzhledem mrtvému prostoru masky, který zvyšuje riziko opětovného vdechování vydechované směsi, nedoporučuje. (cave CHOPN!)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Není vhodná pro dlouhodobou aplikaci z důvodů otlaků obličeje a omezení při běžných denních činnostech jako je vykašlávání hlenů, nebo příjímání potravy.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959" y="925607"/>
            <a:ext cx="2735995" cy="134510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381773"/>
            <a:ext cx="8229600" cy="1066800"/>
          </a:xfrm>
        </p:spPr>
        <p:txBody>
          <a:bodyPr/>
          <a:lstStyle/>
          <a:p>
            <a:r>
              <a:rPr lang="cs-CZ" dirty="0"/>
              <a:t>Způsoby aplikace kyslíku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1962"/>
            <a:ext cx="8229600" cy="47863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cs-CZ" dirty="0"/>
              <a:t>Maska s rezervoárem</a:t>
            </a:r>
          </a:p>
          <a:p>
            <a:pPr>
              <a:lnSpc>
                <a:spcPct val="120000"/>
              </a:lnSpc>
              <a:buNone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Používána pro dodávku vysokých hodnot FiO</a:t>
            </a:r>
            <a:r>
              <a:rPr lang="cs-CZ" baseline="-25000" dirty="0"/>
              <a:t>2</a:t>
            </a:r>
            <a:r>
              <a:rPr lang="cs-CZ" dirty="0"/>
              <a:t> u stavů akutní hypoxie, kde je naměřená iniciální hodnota SpO</a:t>
            </a:r>
            <a:r>
              <a:rPr lang="cs-CZ" baseline="-25000" dirty="0"/>
              <a:t>2</a:t>
            </a:r>
            <a:r>
              <a:rPr lang="cs-CZ" dirty="0"/>
              <a:t> &lt; 85 %. Průtok se nastavuje na hodnotu  10 – 15 l/ minutu, při nižších průtocích zde opět hrozí hromadění CO</a:t>
            </a:r>
            <a:r>
              <a:rPr lang="cs-CZ" baseline="-25000" dirty="0"/>
              <a:t>2 </a:t>
            </a:r>
            <a:r>
              <a:rPr lang="cs-CZ" dirty="0"/>
              <a:t>v rezervoáru.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Před nasazením masky pacientovi je nutno rezervoár utěsnit do jeho plné insuflace, čímž se zajistí vysoká iniciální frakce a zároveň se tak kontroluje těsnost systému.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26359"/>
            <a:ext cx="1561530" cy="21761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aplikace kyslíku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73921"/>
            <a:ext cx="8064900" cy="3960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Tracheostomická maska (mušle)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Umělý nos na TSK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Inkubátor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„Via ambuvak“ a „ambuvak“ s rezervoárem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Venturiho</a:t>
            </a:r>
            <a:r>
              <a:rPr lang="cs-CZ" dirty="0"/>
              <a:t> ventil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Hyperbarická oxygenoterapie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644121"/>
            <a:ext cx="2514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Umělý nos na TSK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595" y="1916832"/>
            <a:ext cx="7886700" cy="3538211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100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325572"/>
            <a:ext cx="8229600" cy="1066800"/>
          </a:xfrm>
        </p:spPr>
        <p:txBody>
          <a:bodyPr>
            <a:normAutofit/>
          </a:bodyPr>
          <a:lstStyle/>
          <a:p>
            <a:r>
              <a:rPr lang="cs-CZ" dirty="0"/>
              <a:t>Pulzní </a:t>
            </a:r>
            <a:r>
              <a:rPr lang="cs-CZ" dirty="0" err="1"/>
              <a:t>oxymetrie</a:t>
            </a:r>
            <a:r>
              <a:rPr lang="cs-CZ" dirty="0"/>
              <a:t>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653" y="1825612"/>
            <a:ext cx="8463314" cy="471330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Dvě fotodiody produkující infračervené světlo a protilehlého fotodetektor.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Za fyziologických podmínek jsou hodnoty SpO</a:t>
            </a:r>
            <a:r>
              <a:rPr lang="cs-CZ" baseline="-25000" dirty="0"/>
              <a:t>2</a:t>
            </a:r>
            <a:r>
              <a:rPr lang="cs-CZ" dirty="0"/>
              <a:t> a SaO</a:t>
            </a:r>
            <a:r>
              <a:rPr lang="cs-CZ" baseline="-25000" dirty="0"/>
              <a:t>2</a:t>
            </a:r>
            <a:r>
              <a:rPr lang="cs-CZ" dirty="0"/>
              <a:t> v rozdílu max. 2 % 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Cyanóza, jako projev nedostatečné oxygenace, se manifestuje až při velmi nízkých hodnotách okolo 75 %, což je hodnota, která za normálních podmínek odpovídá saturaci venózní krve.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Limitace: anémie, třes, </a:t>
            </a:r>
            <a:r>
              <a:rPr lang="cs-CZ" dirty="0" err="1"/>
              <a:t>hypoperfuze</a:t>
            </a:r>
            <a:r>
              <a:rPr lang="cs-CZ" dirty="0"/>
              <a:t>, nízké hodnoty SpO2, </a:t>
            </a:r>
            <a:r>
              <a:rPr lang="cs-CZ" dirty="0" err="1"/>
              <a:t>hemoglobinopatie</a:t>
            </a:r>
            <a:r>
              <a:rPr lang="cs-CZ" dirty="0"/>
              <a:t>, hyperkapnie, okolní ostré světlo..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443751" cy="1743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>
            <a:normAutofit/>
          </a:bodyPr>
          <a:lstStyle/>
          <a:p>
            <a:r>
              <a:rPr lang="cs-CZ" dirty="0"/>
              <a:t>Pulzní </a:t>
            </a:r>
            <a:r>
              <a:rPr lang="cs-CZ" dirty="0" err="1"/>
              <a:t>oxymetrie</a:t>
            </a:r>
            <a:r>
              <a:rPr lang="cs-CZ" dirty="0"/>
              <a:t>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554" y="1803030"/>
            <a:ext cx="8572560" cy="464347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i="1" dirty="0"/>
              <a:t>Tmavé barvy na kůži a nehtech</a:t>
            </a:r>
            <a:r>
              <a:rPr lang="cs-CZ" dirty="0"/>
              <a:t> - absorbují více červeného světla, což může způsobovat zobrazení nižších hodnot SpO</a:t>
            </a:r>
            <a:r>
              <a:rPr lang="cs-CZ" baseline="-25000" dirty="0"/>
              <a:t>2</a:t>
            </a:r>
            <a:r>
              <a:rPr lang="cs-CZ" dirty="0"/>
              <a:t> o 3 – 5 %.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Významné rozdíly mezi těmito hodnotami mohou nastat při poklesu SpO</a:t>
            </a:r>
            <a:r>
              <a:rPr lang="cs-CZ" baseline="-25000" dirty="0"/>
              <a:t>2</a:t>
            </a:r>
            <a:r>
              <a:rPr lang="cs-CZ" dirty="0"/>
              <a:t>  k 80 – 75 %. Trendy zůstávají stabilní, avšak pacientova saturace může být ve skutečnosti vyšší, než ukazuje pulzní oxymetr. V tomto případě se doporučuje umístit čidlo na místo s nižší pigmentací jako je malíček nebo ušní lalok. 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229600" cy="1066800"/>
          </a:xfrm>
        </p:spPr>
        <p:txBody>
          <a:bodyPr/>
          <a:lstStyle/>
          <a:p>
            <a:r>
              <a:rPr lang="cs-CZ" dirty="0"/>
              <a:t>Hyperbarická oxygenoterapie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3020" y="1605128"/>
            <a:ext cx="8229600" cy="464347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Léčebná metoda využívající přenos větší koncentrace kyslíku rozpuštěného v plazmě.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Pacientovy je aplikována vysoká frakce kyslíku za vyššího atmosférického tlaku (2-3x víc než atmosférický).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Parciální tlak O2 v krvi je zde až 266 </a:t>
            </a:r>
            <a:r>
              <a:rPr lang="cs-CZ" dirty="0" err="1"/>
              <a:t>kPa</a:t>
            </a:r>
            <a:endParaRPr lang="cs-CZ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Terapie: </a:t>
            </a:r>
            <a:r>
              <a:rPr lang="cs-CZ" dirty="0" err="1"/>
              <a:t>Kesonovi</a:t>
            </a:r>
            <a:r>
              <a:rPr lang="cs-CZ" dirty="0"/>
              <a:t> nemoci, Otrava oxidem uhelnatým, těžké sepse, </a:t>
            </a:r>
            <a:r>
              <a:rPr lang="cs-CZ" dirty="0" err="1"/>
              <a:t>reimplantace</a:t>
            </a:r>
            <a:r>
              <a:rPr lang="cs-CZ" dirty="0"/>
              <a:t> končetin.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KI: PNO, akutní virové onemocnění, gravidita, klaustrofobie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igma-40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7001856" cy="5502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858280" cy="704104"/>
          </a:xfrm>
        </p:spPr>
        <p:txBody>
          <a:bodyPr>
            <a:normAutofit/>
          </a:bodyPr>
          <a:lstStyle/>
          <a:p>
            <a:r>
              <a:rPr lang="cs-CZ" dirty="0"/>
              <a:t>Dlouhodobá domácí oxygenoterapie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64389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Realizována u pacientů s chronickou respirační insuficiencí za účelem zmírnění </a:t>
            </a:r>
            <a:r>
              <a:rPr lang="cs-CZ" u="sng" dirty="0" err="1"/>
              <a:t>hypoxemie</a:t>
            </a:r>
            <a:r>
              <a:rPr lang="cs-CZ" dirty="0"/>
              <a:t>, zlepšení metabolického stavu a zamezení rozvoje plicní hypertenze a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r>
              <a:rPr lang="cs-CZ" dirty="0"/>
              <a:t>, což v důsledku vede ke snížení mortality.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Nemocný si kyslík inhaluje permanentně minimálně 15 hodin denně.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DDOT nelze indikovat nemocným s dušností bez </a:t>
            </a:r>
            <a:r>
              <a:rPr lang="cs-CZ" dirty="0" err="1"/>
              <a:t>hypoxemie</a:t>
            </a:r>
            <a:r>
              <a:rPr lang="cs-CZ" dirty="0"/>
              <a:t>, kuřákům, asociálním a nespolupracujícím jedincům. Kontraindikaci představuje rovněž klinicky významná progrese hyperkapnie při aplikaci kyslíku, kterou nelze ovlivnit neinvazivní ventilační podporou v noci.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775542"/>
          </a:xfrm>
        </p:spPr>
        <p:txBody>
          <a:bodyPr>
            <a:normAutofit/>
          </a:bodyPr>
          <a:lstStyle/>
          <a:p>
            <a:r>
              <a:rPr lang="cs-CZ" dirty="0"/>
              <a:t>Indikační </a:t>
            </a:r>
            <a:r>
              <a:rPr lang="cs-CZ" dirty="0" err="1"/>
              <a:t>kriteria</a:t>
            </a:r>
            <a:r>
              <a:rPr lang="cs-CZ" dirty="0"/>
              <a:t> DDOT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2574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1. V arteriální krvi nemocného v klidu vsedě musí být hodnota PaO2 = 7,3-8,0 </a:t>
            </a:r>
            <a:r>
              <a:rPr lang="cs-CZ" dirty="0" err="1"/>
              <a:t>kPa</a:t>
            </a:r>
            <a:r>
              <a:rPr lang="cs-CZ" dirty="0"/>
              <a:t> a současně s tím musí být přítomen minimálně jeden z následujících nálezů: </a:t>
            </a:r>
          </a:p>
          <a:p>
            <a:r>
              <a:rPr lang="cs-CZ" dirty="0"/>
              <a:t>a) známky plicní hypertenze nebo hypertrofie pravé komory srdeční podle EKG, skiagramu hrudníku, CT hrudníku nebo echokardiografie, případně průkaz </a:t>
            </a:r>
            <a:r>
              <a:rPr lang="cs-CZ" dirty="0" err="1"/>
              <a:t>prekapilární</a:t>
            </a:r>
            <a:r>
              <a:rPr lang="cs-CZ" dirty="0"/>
              <a:t> plicní hypertenze při pravostranné srdeční katetrizaci </a:t>
            </a:r>
          </a:p>
          <a:p>
            <a:r>
              <a:rPr lang="cs-CZ" dirty="0"/>
              <a:t>b) sekundární polycytemie </a:t>
            </a:r>
          </a:p>
          <a:p>
            <a:r>
              <a:rPr lang="cs-CZ" dirty="0"/>
              <a:t>c) desaturace v průběhu spánku, prokázané neinvazivním nočním monitorováním SpO2, při minimálně 30 % doby spánku pod 90 %, doložené výtiskem protokolu z monitorovacího zařízení </a:t>
            </a:r>
          </a:p>
          <a:p>
            <a:r>
              <a:rPr lang="cs-CZ" dirty="0"/>
              <a:t>d) zátěžová desaturace, prokázaná při vytrvalostní </a:t>
            </a:r>
            <a:r>
              <a:rPr lang="cs-CZ" dirty="0" err="1"/>
              <a:t>spiroergometrii</a:t>
            </a:r>
            <a:r>
              <a:rPr lang="cs-CZ" dirty="0"/>
              <a:t> na úrovni 60 % maximální spotřeby kyslíku (peakVO2) nebo 0,5 W/kg odběrem </a:t>
            </a:r>
            <a:r>
              <a:rPr lang="cs-CZ" dirty="0" err="1"/>
              <a:t>arterializované</a:t>
            </a:r>
            <a:r>
              <a:rPr lang="cs-CZ" dirty="0"/>
              <a:t> krve z ušního boltce s poklesem PO2 pod 7,3 </a:t>
            </a:r>
            <a:r>
              <a:rPr lang="cs-CZ" dirty="0" err="1"/>
              <a:t>kPa</a:t>
            </a:r>
            <a:r>
              <a:rPr lang="cs-CZ" dirty="0"/>
              <a:t> oproti výchozí hodnotě a zároveň alespoň o 0,7 </a:t>
            </a:r>
            <a:r>
              <a:rPr lang="cs-CZ" dirty="0" err="1"/>
              <a:t>kPa</a:t>
            </a:r>
            <a:r>
              <a:rPr lang="cs-CZ" dirty="0"/>
              <a:t>, doložené výtiskem protokolu </a:t>
            </a:r>
            <a:r>
              <a:rPr lang="cs-CZ" dirty="0" err="1"/>
              <a:t>spiroergometrie</a:t>
            </a:r>
            <a:r>
              <a:rPr lang="cs-CZ" dirty="0"/>
              <a:t> a výtisky z analyzátoru krevních plynů. </a:t>
            </a:r>
          </a:p>
          <a:p>
            <a:endParaRPr lang="cs-CZ" dirty="0"/>
          </a:p>
          <a:p>
            <a:r>
              <a:rPr lang="cs-CZ" dirty="0"/>
              <a:t>2. U nemocných s hodnotou PaO2 pod 8,0 </a:t>
            </a:r>
            <a:r>
              <a:rPr lang="cs-CZ" dirty="0" err="1"/>
              <a:t>kPa</a:t>
            </a:r>
            <a:r>
              <a:rPr lang="cs-CZ" dirty="0"/>
              <a:t> je DDOT indikována u všech plicních a plicních vaskulárních onemocnění a ostatních onemocnění zmíněných v úvodu, kde je kyslíkovým testem prokázán efekt.</a:t>
            </a:r>
          </a:p>
          <a:p>
            <a:endParaRPr lang="cs-CZ" dirty="0"/>
          </a:p>
          <a:p>
            <a:r>
              <a:rPr lang="cs-CZ" dirty="0"/>
              <a:t>Maligní onemocnění není kontraindikací, pokud nemocný splňuje podmínky indikace DDOT, léčba kyslíkem umožňuje těmto pacientům pobyt v domácím prostředí. </a:t>
            </a:r>
          </a:p>
          <a:p>
            <a:endParaRPr lang="cs-CZ" dirty="0"/>
          </a:p>
          <a:p>
            <a:r>
              <a:rPr lang="cs-CZ" dirty="0"/>
              <a:t>3. Bronchopulmonální dysplazie nedonošeného dítěte se závislostí na kyslíku (SpO2)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cs-CZ" dirty="0"/>
              <a:t>Fyziologie dýchání stručně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51048"/>
            <a:ext cx="7996302" cy="3782208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Zevní dýchání (</a:t>
            </a:r>
            <a:r>
              <a:rPr lang="cs-CZ" sz="2400" u="sng" dirty="0"/>
              <a:t>ventilace</a:t>
            </a:r>
            <a:r>
              <a:rPr lang="cs-CZ" sz="2400" dirty="0"/>
              <a:t>): difuze plynů mezi vzduchem  a krví v obou směrech – ovlivněno pohyby (tvarem) hrudníku, dýchacími svaly a stavem plicní tkáně (</a:t>
            </a:r>
            <a:r>
              <a:rPr lang="cs-CZ" sz="2400" u="sng" dirty="0"/>
              <a:t>perfuze</a:t>
            </a:r>
            <a:r>
              <a:rPr lang="cs-CZ" sz="2400" dirty="0"/>
              <a:t>).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Inspirium je vždy aktivní děj, vytváří v dutině hrudní podtlak do vyrovnání tlakových gradientů v alveolech =&gt; nasátí vdechované směsi, jedná se o aktivní pohyb řízený a kontrolovaný CNS.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Expirium je za fyziologických podmínek pasivní děj.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692696"/>
            <a:ext cx="8229600" cy="1066800"/>
          </a:xfrm>
        </p:spPr>
        <p:txBody>
          <a:bodyPr/>
          <a:lstStyle/>
          <a:p>
            <a:r>
              <a:rPr lang="cs-CZ" dirty="0"/>
              <a:t>Kriteria DDOT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2117498"/>
            <a:ext cx="8389718" cy="4236502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U chronické </a:t>
            </a:r>
            <a:r>
              <a:rPr lang="cs-CZ" sz="2400" dirty="0" err="1"/>
              <a:t>hypoxemie</a:t>
            </a:r>
            <a:r>
              <a:rPr lang="cs-CZ" sz="2400" dirty="0"/>
              <a:t> s </a:t>
            </a:r>
            <a:r>
              <a:rPr lang="cs-CZ" sz="2400" dirty="0" err="1"/>
              <a:t>hyperkapnií</a:t>
            </a:r>
            <a:r>
              <a:rPr lang="cs-CZ" sz="2400" dirty="0"/>
              <a:t> v důsledku alveolární hypoventilace při selhávání ventilační pumpy, např. u postižení hrudní stěny, je nutné na prvním místě uvažovat o domácí neinvazivní podpoře ventilace pozitivním tlakem (NIPV), která je předmětem samostatného standardu.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300393"/>
            <a:ext cx="8229600" cy="1066800"/>
          </a:xfrm>
        </p:spPr>
        <p:txBody>
          <a:bodyPr/>
          <a:lstStyle/>
          <a:p>
            <a:r>
              <a:rPr lang="cs-CZ" dirty="0"/>
              <a:t>Kyslíkový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741" y="1128319"/>
            <a:ext cx="8472518" cy="5429288"/>
          </a:xfrm>
        </p:spPr>
        <p:txBody>
          <a:bodyPr>
            <a:normAutofit fontScale="62500" lnSpcReduction="20000"/>
          </a:bodyPr>
          <a:lstStyle/>
          <a:p>
            <a:pPr marL="624078" lvl="0" indent="-514350" algn="ctr">
              <a:buNone/>
            </a:pPr>
            <a:r>
              <a:rPr lang="cs-CZ" dirty="0"/>
              <a:t>Provést test chůzí bez kyslíku, pacient musí urazit minimálně </a:t>
            </a:r>
            <a:r>
              <a:rPr lang="cs-CZ" b="1" dirty="0"/>
              <a:t>130 m</a:t>
            </a:r>
            <a:r>
              <a:rPr lang="cs-CZ" dirty="0"/>
              <a:t>. Pokud tuto</a:t>
            </a:r>
          </a:p>
          <a:p>
            <a:pPr marL="624078" indent="-514350" algn="ctr">
              <a:buNone/>
            </a:pPr>
            <a:r>
              <a:rPr lang="cs-CZ" dirty="0"/>
              <a:t> vzdálenost neujde, další testování s kyslíkem neprovádět, indikace není splněna.</a:t>
            </a:r>
          </a:p>
          <a:p>
            <a:pPr marL="624078" indent="-514350" algn="ctr">
              <a:buNone/>
            </a:pPr>
            <a:endParaRPr lang="cs-CZ" dirty="0"/>
          </a:p>
          <a:p>
            <a:pPr marL="624078" lvl="0" indent="-514350" algn="ctr">
              <a:buNone/>
            </a:pPr>
            <a:r>
              <a:rPr lang="cs-CZ" dirty="0"/>
              <a:t>Provést test chůzí s kyslíkem o průtoku o </a:t>
            </a:r>
            <a:r>
              <a:rPr lang="cs-CZ" b="1" dirty="0"/>
              <a:t>1 litr/min</a:t>
            </a:r>
            <a:r>
              <a:rPr lang="cs-CZ" dirty="0"/>
              <a:t> vyšší, než byl stanoven při klidovém kyslíkovém testu.</a:t>
            </a:r>
          </a:p>
          <a:p>
            <a:pPr marL="624078" lvl="0" indent="-514350" algn="ctr">
              <a:buNone/>
            </a:pPr>
            <a:endParaRPr lang="cs-CZ" dirty="0"/>
          </a:p>
          <a:p>
            <a:pPr marL="624078" lvl="0" indent="-514350" algn="ctr">
              <a:buNone/>
            </a:pPr>
            <a:r>
              <a:rPr lang="cs-CZ" dirty="0"/>
              <a:t>Pokud není vzdálenost navýšena alespoň o 25 % oproti testu chůzí bez kyslíku,</a:t>
            </a:r>
          </a:p>
          <a:p>
            <a:pPr marL="624078" indent="-514350" algn="ctr">
              <a:buNone/>
            </a:pPr>
            <a:r>
              <a:rPr lang="cs-CZ" dirty="0"/>
              <a:t>indikační kritérium není splněno, další opakování testu s kyslíkem neprovádět.</a:t>
            </a:r>
          </a:p>
          <a:p>
            <a:pPr marL="624078" indent="-514350" algn="ctr">
              <a:buNone/>
            </a:pPr>
            <a:endParaRPr lang="cs-CZ" dirty="0"/>
          </a:p>
          <a:p>
            <a:pPr marL="624078" lvl="0" indent="-514350" algn="ctr">
              <a:buNone/>
            </a:pPr>
            <a:r>
              <a:rPr lang="cs-CZ" dirty="0"/>
              <a:t>Pokud bez kyslíku pacient ujde alespoň 130 m a s kyslíkem navýší vzdálenost o 25 % bez poklesu SpO2 pod 90 % v 6.minutě, splňuje indikační kriteria pro kapalný kyslík.</a:t>
            </a:r>
          </a:p>
          <a:p>
            <a:pPr marL="624078" lvl="0" indent="-514350" algn="ctr">
              <a:buNone/>
            </a:pPr>
            <a:endParaRPr lang="cs-CZ" dirty="0"/>
          </a:p>
          <a:p>
            <a:pPr marL="624078" lvl="0" indent="-514350" algn="ctr">
              <a:buNone/>
            </a:pPr>
            <a:r>
              <a:rPr lang="cs-CZ" dirty="0"/>
              <a:t>Pokud je na konci 1. testu chůzí s kyslíkem u nemocných skupiny saturace nižší než 90%, opakuje se nejdříve za 1 hodinu test chůzí s kyslíkem o průtoku o 1 litr/minutu vyšším, než byl použit pro 1. test chůzí s kyslíkem. Cílem opakování testu s vyšším průtokem je dosáhnout po skončení testu saturace alespoň 85%.</a:t>
            </a:r>
          </a:p>
          <a:p>
            <a:pPr marL="624078" lvl="0" indent="-514350" algn="ctr">
              <a:buNone/>
            </a:pPr>
            <a:endParaRPr lang="cs-CZ" dirty="0"/>
          </a:p>
          <a:p>
            <a:pPr marL="624078" lvl="0" indent="-514350" algn="ctr">
              <a:buNone/>
            </a:pPr>
            <a:r>
              <a:rPr lang="cs-CZ" dirty="0"/>
              <a:t>Takto je možno u nemocných indikovaných ke kapalnému kyslíku „titrovat“ průtok</a:t>
            </a:r>
          </a:p>
          <a:p>
            <a:pPr marL="624078" indent="-514350" algn="ctr">
              <a:buNone/>
            </a:pPr>
            <a:r>
              <a:rPr lang="cs-CZ" dirty="0"/>
              <a:t>kyslíku opakováním testu vždy po 1 hodině se zvýšeným průtokem o 1 litr/minutu</a:t>
            </a:r>
          </a:p>
          <a:p>
            <a:pPr marL="624078" indent="-514350" algn="ctr">
              <a:buNone/>
            </a:pPr>
            <a:r>
              <a:rPr lang="cs-CZ" dirty="0"/>
              <a:t>oproti předchozímu testu až do průtoku 6 litrů/minutu. Nutná podmínka indikace je</a:t>
            </a:r>
          </a:p>
          <a:p>
            <a:pPr marL="624078" indent="-514350" algn="ctr">
              <a:buNone/>
            </a:pPr>
            <a:r>
              <a:rPr lang="cs-CZ" dirty="0"/>
              <a:t>saturace krve kyslíkem alespoň 90% po skončení testu chůze s kyslíkem!</a:t>
            </a:r>
          </a:p>
          <a:p>
            <a:pPr marL="624078" indent="-514350" algn="ctr">
              <a:buNone/>
            </a:pPr>
            <a:endParaRPr lang="cs-CZ" dirty="0"/>
          </a:p>
          <a:p>
            <a:pPr marL="624078" lvl="0" indent="-514350" algn="ctr">
              <a:buNone/>
            </a:pPr>
            <a:r>
              <a:rPr lang="cs-CZ" dirty="0"/>
              <a:t>Pokud je indikovaný průtok O2 vyšší, než o 1 litr/minutu oproti klidovému průtoku, je nutné odebrat po ukončení titrace arteriální krev k vyloučení hyperkapnie.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27388"/>
            <a:ext cx="8064900" cy="451576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612" y="1844824"/>
            <a:ext cx="8064900" cy="39600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POSPÍŠIL, Michal. </a:t>
            </a:r>
            <a:r>
              <a:rPr lang="cs-CZ" i="1" dirty="0" err="1"/>
              <a:t>Monitorace</a:t>
            </a:r>
            <a:r>
              <a:rPr lang="cs-CZ" i="1" dirty="0"/>
              <a:t> pacientů v intenzivní péči při </a:t>
            </a:r>
            <a:r>
              <a:rPr lang="cs-CZ" i="1" dirty="0" err="1"/>
              <a:t>oxygenoterapii</a:t>
            </a:r>
            <a:r>
              <a:rPr lang="cs-CZ" dirty="0"/>
              <a:t>. Brno, 2013. Dostupné z: https://is.muni.cz/auth/th/326343/lf_m/Monitorace_pacientu_v_intenzivni_peci_pri_oxygenoterapii.docx?lang=en. Diplomová práce. Masarykova univerzita.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VESELÝ, J. Toxické vlivy kyslíku, hyperoxie. </a:t>
            </a:r>
            <a:r>
              <a:rPr lang="cs-CZ" i="1" dirty="0"/>
              <a:t>Tvorba a ověření e-</a:t>
            </a:r>
            <a:r>
              <a:rPr lang="cs-CZ" i="1" dirty="0" err="1"/>
              <a:t>learningového</a:t>
            </a:r>
            <a:r>
              <a:rPr lang="cs-CZ" i="1" dirty="0"/>
              <a:t> prostředí pro integraci     výuky </a:t>
            </a:r>
            <a:r>
              <a:rPr lang="cs-CZ" i="1" dirty="0" err="1"/>
              <a:t>preklinických</a:t>
            </a:r>
            <a:r>
              <a:rPr lang="cs-CZ" i="1" dirty="0"/>
              <a:t> a klinických předmětů na LF a FZV LF UP Olomouc</a:t>
            </a:r>
            <a:r>
              <a:rPr lang="cs-CZ" dirty="0"/>
              <a:t> [online]. [cit. 2013-03-12].Dostupné z: </a:t>
            </a:r>
            <a:r>
              <a:rPr lang="cs-CZ" dirty="0">
                <a:hlinkClick r:id="rId2"/>
              </a:rPr>
              <a:t>http://pfyziollfup.upol.cz/castwiki2/?p=861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DOCARMO, P. B. </a:t>
            </a:r>
            <a:r>
              <a:rPr lang="cs-CZ" i="1" dirty="0"/>
              <a:t>Basic EMT </a:t>
            </a:r>
            <a:r>
              <a:rPr lang="cs-CZ" i="1" dirty="0" err="1"/>
              <a:t>skills</a:t>
            </a:r>
            <a:r>
              <a:rPr lang="cs-CZ" i="1" dirty="0"/>
              <a:t>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equipment</a:t>
            </a:r>
            <a:r>
              <a:rPr lang="cs-CZ" i="1" dirty="0"/>
              <a:t>: </a:t>
            </a:r>
            <a:r>
              <a:rPr lang="cs-CZ" i="1" dirty="0" err="1"/>
              <a:t>techniques</a:t>
            </a:r>
            <a:r>
              <a:rPr lang="cs-CZ" i="1" dirty="0"/>
              <a:t>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pitfalls</a:t>
            </a:r>
            <a:r>
              <a:rPr lang="cs-CZ" dirty="0"/>
              <a:t>. s. 98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ZADRAŽILOVÁ, </a:t>
            </a:r>
            <a:r>
              <a:rPr lang="cs-CZ" dirty="0" err="1"/>
              <a:t>Katarina</a:t>
            </a:r>
            <a:r>
              <a:rPr lang="cs-CZ" dirty="0"/>
              <a:t>. FN BRNO. </a:t>
            </a:r>
            <a:r>
              <a:rPr lang="cs-CZ" i="1" dirty="0"/>
              <a:t>Kyslíková terapie</a:t>
            </a:r>
            <a:r>
              <a:rPr lang="cs-CZ" dirty="0"/>
              <a:t>. Brno. Prezentace.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42050"/>
            <a:ext cx="7886700" cy="1325563"/>
          </a:xfrm>
        </p:spPr>
        <p:txBody>
          <a:bodyPr/>
          <a:lstStyle/>
          <a:p>
            <a:r>
              <a:rPr lang="cs-CZ" dirty="0"/>
              <a:t>Fyziologie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17037"/>
            <a:ext cx="7886700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Vnitřní dýchaní (tkáňové): výměna plynů na úrovni krve a buněk. Zajišťují jej přenašeči krevních plynů a enzymatický systém v buňkách.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Buněčné dýchání je mimo jiné ovlivněno parciálními tlaky jednotlivých plynů v krvi.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66800"/>
          </a:xfrm>
        </p:spPr>
        <p:txBody>
          <a:bodyPr/>
          <a:lstStyle/>
          <a:p>
            <a:r>
              <a:rPr lang="cs-CZ" dirty="0"/>
              <a:t>ZEEP/ PEEP video</a:t>
            </a:r>
          </a:p>
        </p:txBody>
      </p:sp>
      <p:pic>
        <p:nvPicPr>
          <p:cNvPr id="6" name="oKH7CtsEgH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9592" y="1988840"/>
            <a:ext cx="5788025" cy="3255962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30942"/>
            <a:ext cx="8229600" cy="1066800"/>
          </a:xfrm>
        </p:spPr>
        <p:txBody>
          <a:bodyPr/>
          <a:lstStyle/>
          <a:p>
            <a:r>
              <a:rPr lang="cs-CZ" dirty="0"/>
              <a:t>Kyslík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0324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Základní prvek důležitý pro správnou funkci metabolismu všech </a:t>
            </a:r>
            <a:r>
              <a:rPr lang="cs-CZ" u="sng" dirty="0"/>
              <a:t>tkání</a:t>
            </a:r>
            <a:r>
              <a:rPr lang="cs-CZ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 krvi je vázán na hemoglobin =&gt; oxyhemoglobin.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 malém množství (cca 3 %) jako volně rozpuštěný plyn v plazmě.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Afinitu kyslíku nejvíce ovlivňuje tělesná teplota, celkové množství Hgb, pH krve, parciální tlak CO2 a O2 a atmosférický tlak.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28694"/>
          </a:xfrm>
        </p:spPr>
        <p:txBody>
          <a:bodyPr/>
          <a:lstStyle/>
          <a:p>
            <a:r>
              <a:rPr lang="cs-CZ" dirty="0"/>
              <a:t>Disociační křivka</a:t>
            </a:r>
          </a:p>
        </p:txBody>
      </p:sp>
      <p:pic>
        <p:nvPicPr>
          <p:cNvPr id="4" name="Picture 53" descr="D:\05katka\seminar kyslikova terapie\graf-semina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7429552" cy="54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28694"/>
          </a:xfrm>
        </p:spPr>
        <p:txBody>
          <a:bodyPr/>
          <a:lstStyle/>
          <a:p>
            <a:r>
              <a:rPr lang="cs-CZ" dirty="0"/>
              <a:t>Disociační křivka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87624" y="1484784"/>
            <a:ext cx="5498661" cy="451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61936"/>
            <a:ext cx="8229600" cy="1066800"/>
          </a:xfrm>
        </p:spPr>
        <p:txBody>
          <a:bodyPr/>
          <a:lstStyle/>
          <a:p>
            <a:r>
              <a:rPr lang="cs-CZ" dirty="0"/>
              <a:t>Toxicita kyslíku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4173"/>
            <a:ext cx="8058120" cy="436854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Vysoké koncentrace v krvi – hyperoxie.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Může mít za následek inhibici buněčné proliferace, poškození DNA a buňky.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Za normálních okolností je metabolizován na vodu, při nepřiměřených dodávkách můžou vznikat volné kyslíkové radikály.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Bezpečná frakce není doposud vzhledem k individuálním potřebám jednotlivých organismů známa. Z hlediska dlouhodobé terapie jsou dobře tolerovány dle experimentů FiO2 &lt; 50 %.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</TotalTime>
  <Words>1896</Words>
  <Application>Microsoft Office PowerPoint</Application>
  <PresentationFormat>Předvádění na obrazovce (4:3)</PresentationFormat>
  <Paragraphs>272</Paragraphs>
  <Slides>32</Slides>
  <Notes>18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Tahoma</vt:lpstr>
      <vt:lpstr>Wingdings</vt:lpstr>
      <vt:lpstr>Wingdings 2</vt:lpstr>
      <vt:lpstr>HDOfficeLightV0</vt:lpstr>
      <vt:lpstr>1_HDOfficeLightV0</vt:lpstr>
      <vt:lpstr>2_HDOfficeLightV0</vt:lpstr>
      <vt:lpstr>Prezentace_MU_CZ</vt:lpstr>
      <vt:lpstr>Oxygenoterapie</vt:lpstr>
      <vt:lpstr>Úvod</vt:lpstr>
      <vt:lpstr>Fyziologie dýchání stručně</vt:lpstr>
      <vt:lpstr>Fyziologie (2)</vt:lpstr>
      <vt:lpstr>ZEEP/ PEEP video</vt:lpstr>
      <vt:lpstr>Kyslík</vt:lpstr>
      <vt:lpstr>Disociační křivka</vt:lpstr>
      <vt:lpstr>Disociační křivka</vt:lpstr>
      <vt:lpstr>Toxicita kyslíku (1)</vt:lpstr>
      <vt:lpstr>Toxicita kyslíku (2)</vt:lpstr>
      <vt:lpstr>Typy hypoxie</vt:lpstr>
      <vt:lpstr>Oběhová reakce organismu na hypoxii</vt:lpstr>
      <vt:lpstr>Oxid uhličitý</vt:lpstr>
      <vt:lpstr>Indikace k podání kyslíku</vt:lpstr>
      <vt:lpstr>Vybrané stavy a diagnózy</vt:lpstr>
      <vt:lpstr>Zajištění klinického stavu</vt:lpstr>
      <vt:lpstr>Zásady aplikace kyslíku</vt:lpstr>
      <vt:lpstr>Způsoby aplikace kyslíku (1)</vt:lpstr>
      <vt:lpstr>Způsoby aplikace kyslíku (2)</vt:lpstr>
      <vt:lpstr>Způsoby aplikace kyslíku (3)</vt:lpstr>
      <vt:lpstr>Způsoby aplikace kyslíku (4)</vt:lpstr>
      <vt:lpstr>Způsoby aplikace kyslíku (5)</vt:lpstr>
      <vt:lpstr>Umělý nos na TSK</vt:lpstr>
      <vt:lpstr>Pulzní oxymetrie (1)</vt:lpstr>
      <vt:lpstr>Pulzní oxymetrie (2)</vt:lpstr>
      <vt:lpstr>Hyperbarická oxygenoterapie</vt:lpstr>
      <vt:lpstr>Prezentace aplikace PowerPoint</vt:lpstr>
      <vt:lpstr>Dlouhodobá domácí oxygenoterapie</vt:lpstr>
      <vt:lpstr>Indikační kriteria DDOT</vt:lpstr>
      <vt:lpstr>Kriteria DDOT</vt:lpstr>
      <vt:lpstr>Kyslíkový test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Oxygenoterapie</dc:title>
  <dc:creator>Agalarev Viktor</dc:creator>
  <cp:lastModifiedBy>Michal Pospíšil</cp:lastModifiedBy>
  <cp:revision>94</cp:revision>
  <dcterms:created xsi:type="dcterms:W3CDTF">2014-02-07T00:15:37Z</dcterms:created>
  <dcterms:modified xsi:type="dcterms:W3CDTF">2019-10-09T17:22:58Z</dcterms:modified>
</cp:coreProperties>
</file>