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72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76" r:id="rId11"/>
    <p:sldId id="265" r:id="rId12"/>
    <p:sldId id="266" r:id="rId13"/>
    <p:sldId id="267" r:id="rId14"/>
    <p:sldId id="268" r:id="rId15"/>
    <p:sldId id="269" r:id="rId16"/>
    <p:sldId id="274" r:id="rId17"/>
    <p:sldId id="275" r:id="rId18"/>
    <p:sldId id="270" r:id="rId19"/>
    <p:sldId id="273" r:id="rId20"/>
    <p:sldId id="271" r:id="rId21"/>
    <p:sldId id="258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248" autoAdjust="0"/>
  </p:normalViewPr>
  <p:slideViewPr>
    <p:cSldViewPr snapToGrid="0">
      <p:cViewPr varScale="1">
        <p:scale>
          <a:sx n="84" d="100"/>
          <a:sy n="84" d="100"/>
        </p:scale>
        <p:origin x="15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3A1B9-A9E1-4719-8937-97BCE1B4ECD1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9911B-AC2C-469C-B2A5-E0F78A4552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980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skripta.eu/w/Sympatomimetika#.CE.B2-2-sympatomimetika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wikiskripta.eu/w/DM" TargetMode="External"/><Relationship Id="rId4" Type="http://schemas.openxmlformats.org/officeDocument/2006/relationships/hyperlink" Target="https://www.wikiskripta.eu/w/Blok%C3%A1tory_kalciov%C3%BDch_kan%C3%A1l%C5%AF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Tokolytika</a:t>
            </a:r>
            <a:r>
              <a:rPr lang="cs-CZ" baseline="0" dirty="0" smtClean="0"/>
              <a:t> – </a:t>
            </a:r>
          </a:p>
          <a:p>
            <a:r>
              <a:rPr lang="cs-CZ" dirty="0" smtClean="0"/>
              <a:t>Používané látky</a:t>
            </a:r>
            <a:r>
              <a:rPr lang="el-G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Sympatomimetika"/>
              </a:rPr>
              <a:t>β–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Sympatomimetika"/>
              </a:rPr>
              <a:t>sympatomimetika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magnesium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sulfuricum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antagonisté prostaglandinů;</a:t>
            </a:r>
          </a:p>
          <a:p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Blokátory kalciových kanálů"/>
              </a:rPr>
              <a:t>blokátory kalciových kanálů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antagonisté oxytocinu.</a:t>
            </a:r>
          </a:p>
          <a:p>
            <a:r>
              <a:rPr lang="cs-CZ" dirty="0" smtClean="0"/>
              <a:t>Kontraindikace </a:t>
            </a:r>
            <a:r>
              <a:rPr lang="el-GR" dirty="0" smtClean="0"/>
              <a:t>β–</a:t>
            </a:r>
            <a:r>
              <a:rPr lang="cs-CZ" dirty="0" err="1" smtClean="0"/>
              <a:t>sympatomimetik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Srdeční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vady;</a:t>
            </a:r>
          </a:p>
          <a:p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DM"/>
              </a:rPr>
              <a:t>DM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předčasné odlučování lůžka.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9911B-AC2C-469C-B2A5-E0F78A4552F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360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9911B-AC2C-469C-B2A5-E0F78A4552F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032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9911B-AC2C-469C-B2A5-E0F78A4552F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591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9911B-AC2C-469C-B2A5-E0F78A4552F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555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9911B-AC2C-469C-B2A5-E0F78A4552F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059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4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99" y="414000"/>
            <a:ext cx="206223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2696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9" y="718714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9" y="718714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363" y="6048048"/>
            <a:ext cx="1156255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82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363" y="6048048"/>
            <a:ext cx="1156255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569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1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1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005" y="6048047"/>
            <a:ext cx="1153692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720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1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1" y="6228000"/>
            <a:ext cx="252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907" y="2019301"/>
            <a:ext cx="5474056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277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1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1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766" y="2434289"/>
            <a:ext cx="9582328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189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1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1" y="1692002"/>
            <a:ext cx="107532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363" y="6048048"/>
            <a:ext cx="1156255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8140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4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99" y="414000"/>
            <a:ext cx="2065729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2794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1" y="1692002"/>
            <a:ext cx="107532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6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363" y="6048048"/>
            <a:ext cx="1156255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58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6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720000"/>
            <a:ext cx="107532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1" y="1692001"/>
            <a:ext cx="5219997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7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363" y="6048048"/>
            <a:ext cx="1156255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8735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9" y="1695076"/>
            <a:ext cx="5218412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7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363" y="6048048"/>
            <a:ext cx="1156255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7409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2" y="1692004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0000" y="4414271"/>
            <a:ext cx="3311999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2" y="4414271"/>
            <a:ext cx="3311999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1" y="4414270"/>
            <a:ext cx="3311999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7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20000" y="1692004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2" y="1692004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6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720000"/>
            <a:ext cx="107532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363" y="6048048"/>
            <a:ext cx="1156255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1413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9" y="692152"/>
            <a:ext cx="5218412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363" y="6048048"/>
            <a:ext cx="1156255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4926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1" y="692150"/>
            <a:ext cx="107532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363" y="6048048"/>
            <a:ext cx="1156255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5774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1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9982A798-8DA5-4231-BA4E-AEE5F393A3E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720000"/>
            <a:ext cx="107532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77135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jBJONanCY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Sg48AQTRsA" TargetMode="External"/><Relationship Id="rId2" Type="http://schemas.openxmlformats.org/officeDocument/2006/relationships/hyperlink" Target="https://www.youtube.com/watch?v=NlNx-Xqt91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0clo9Lvpv7Y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kutne.cz/index.php?pg=vyukove-materialy--algoritmy&amp;agid=442&amp;asociovany_test_id=62&amp;&amp;timer=936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Porod mimo porodnici a resuscitace novorozence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Michal Pospíšil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526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 - </a:t>
            </a:r>
            <a:r>
              <a:rPr lang="cs-CZ" dirty="0" err="1" smtClean="0"/>
              <a:t>breathing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1" y="1692002"/>
            <a:ext cx="10753201" cy="436589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Při </a:t>
            </a:r>
            <a:r>
              <a:rPr lang="cs-CZ" dirty="0" err="1" smtClean="0"/>
              <a:t>prodýchávání</a:t>
            </a:r>
            <a:r>
              <a:rPr lang="cs-CZ" dirty="0" smtClean="0"/>
              <a:t> vakem je třeba </a:t>
            </a:r>
            <a:r>
              <a:rPr lang="cs-CZ" dirty="0" err="1" smtClean="0"/>
              <a:t>očekavát</a:t>
            </a:r>
            <a:r>
              <a:rPr lang="cs-CZ" dirty="0" smtClean="0"/>
              <a:t>, že první vdechy se hrudník novorozence zvedat nebude – nejdříve je nutno „provzdušnit“ plíce.</a:t>
            </a:r>
          </a:p>
          <a:p>
            <a:endParaRPr lang="cs-CZ" dirty="0"/>
          </a:p>
          <a:p>
            <a:r>
              <a:rPr lang="cs-CZ" dirty="0" smtClean="0"/>
              <a:t>Jeden nádech by měl trvat cca 2-3 sekundy. Za minutu tedy podáváme kolem 20-30 dechů.</a:t>
            </a:r>
          </a:p>
          <a:p>
            <a:endParaRPr lang="cs-CZ" dirty="0"/>
          </a:p>
          <a:p>
            <a:r>
              <a:rPr lang="cs-CZ" dirty="0" smtClean="0"/>
              <a:t>Myslete také na správnou polohu hlavy – neutrální.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841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Indikace pro zahájení ventilace: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smtClean="0"/>
              <a:t>* </a:t>
            </a:r>
            <a:r>
              <a:rPr lang="cs-CZ" dirty="0"/>
              <a:t>apnoe</a:t>
            </a:r>
            <a:br>
              <a:rPr lang="cs-CZ" dirty="0"/>
            </a:br>
            <a:r>
              <a:rPr lang="cs-CZ" dirty="0"/>
              <a:t>* bez reakce na taktilní stimulaci</a:t>
            </a:r>
            <a:br>
              <a:rPr lang="cs-CZ" dirty="0"/>
            </a:br>
            <a:r>
              <a:rPr lang="cs-CZ" dirty="0"/>
              <a:t>* </a:t>
            </a:r>
            <a:r>
              <a:rPr lang="cs-CZ" dirty="0" err="1"/>
              <a:t>gasping</a:t>
            </a:r>
            <a:r>
              <a:rPr lang="cs-CZ" dirty="0"/>
              <a:t> (popadání dechu – neschopnost se nadechnout)</a:t>
            </a:r>
            <a:br>
              <a:rPr lang="cs-CZ" dirty="0"/>
            </a:br>
            <a:r>
              <a:rPr lang="cs-CZ" dirty="0"/>
              <a:t>* srdeční akce pod 100/min.</a:t>
            </a:r>
            <a:br>
              <a:rPr lang="cs-CZ" dirty="0"/>
            </a:br>
            <a:r>
              <a:rPr lang="cs-CZ" dirty="0"/>
              <a:t>* přetrvávající cyanóza při inhalaci kyslíku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083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případě, že akce srdeční přesáhne hodnotu 100/min. a dítě spontánně ventiluje, ukončíme ventilaci. V opačném případě pokračujeme v insuflaci vakem a maskou. Pokud klesne akce srdeční pod hodnotu 60/min., zahajujeme nepřímou srdeční masáž a pokračujeme i v podpůrné ventilaci. V této situaci zvažujeme endotracheální intubaci.</a:t>
            </a:r>
          </a:p>
        </p:txBody>
      </p:sp>
    </p:spTree>
    <p:extLst>
      <p:ext uri="{BB962C8B-B14F-4D97-AF65-F5344CB8AC3E}">
        <p14:creationId xmlns:p14="http://schemas.microsoft.com/office/powerpoint/2010/main" val="3092497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Indikace k endotracheální intubaci během resuscitace </a:t>
            </a:r>
            <a:r>
              <a:rPr lang="cs-CZ" i="1" dirty="0" smtClean="0"/>
              <a:t>novorozence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4270" y="1749152"/>
            <a:ext cx="10753201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*nutnost </a:t>
            </a:r>
            <a:r>
              <a:rPr lang="cs-CZ" dirty="0"/>
              <a:t>odsátí </a:t>
            </a:r>
            <a:r>
              <a:rPr lang="cs-CZ" dirty="0" err="1"/>
              <a:t>mekonia</a:t>
            </a:r>
            <a:r>
              <a:rPr lang="cs-CZ" dirty="0"/>
              <a:t> z trachey</a:t>
            </a:r>
            <a:br>
              <a:rPr lang="cs-CZ" dirty="0"/>
            </a:br>
            <a:r>
              <a:rPr lang="cs-CZ" dirty="0"/>
              <a:t>* prolongovaná ventilace vakem a maskou</a:t>
            </a:r>
            <a:br>
              <a:rPr lang="cs-CZ" dirty="0"/>
            </a:br>
            <a:r>
              <a:rPr lang="cs-CZ" dirty="0"/>
              <a:t>* nutnost nepřímé srdeční masáže</a:t>
            </a:r>
            <a:br>
              <a:rPr lang="cs-CZ" dirty="0"/>
            </a:br>
            <a:r>
              <a:rPr lang="cs-CZ" dirty="0"/>
              <a:t>* možnost aplikace léků</a:t>
            </a:r>
            <a:br>
              <a:rPr lang="cs-CZ" dirty="0"/>
            </a:br>
            <a:r>
              <a:rPr lang="cs-CZ" dirty="0"/>
              <a:t>* speciální indikace – brániční hernie, extrémně nezralý </a:t>
            </a:r>
            <a:r>
              <a:rPr lang="cs-CZ" dirty="0" smtClean="0"/>
              <a:t>novorozenec</a:t>
            </a:r>
          </a:p>
          <a:p>
            <a:pPr marL="72000" indent="0">
              <a:buNone/>
            </a:pPr>
            <a:r>
              <a:rPr lang="cs-CZ" dirty="0" smtClean="0"/>
              <a:t>!!! Vždy je nutno promyslet benefit x rizikovost intubace 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945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 - </a:t>
            </a:r>
            <a:r>
              <a:rPr lang="cs-CZ" dirty="0" err="1" smtClean="0"/>
              <a:t>circulation</a:t>
            </a:r>
            <a:r>
              <a:rPr lang="cs-CZ" dirty="0" smtClean="0"/>
              <a:t> </a:t>
            </a:r>
            <a:r>
              <a:rPr lang="cs-CZ" dirty="0"/>
              <a:t>– krevní oběh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nedojde ani po insuflaci k normalizaci srdeční akce a přetrvává bradykardie, je nutné zahájit nepřímou srdeční masáž, kterou je možné provést dvěma způsoby.</a:t>
            </a:r>
          </a:p>
        </p:txBody>
      </p:sp>
    </p:spTree>
    <p:extLst>
      <p:ext uri="{BB962C8B-B14F-4D97-AF65-F5344CB8AC3E}">
        <p14:creationId xmlns:p14="http://schemas.microsoft.com/office/powerpoint/2010/main" val="1303888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léků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2629" y="1997075"/>
            <a:ext cx="3700347" cy="275032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3113" y="4371847"/>
            <a:ext cx="2495550" cy="18669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3113" y="945788"/>
            <a:ext cx="2466975" cy="14859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9485" y="1809712"/>
            <a:ext cx="4005943" cy="293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802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UVC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https://www.youtube.com/watch?v=JjBJONanCYU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544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I.O.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Ideální </a:t>
            </a:r>
            <a:r>
              <a:rPr lang="cs-CZ" dirty="0" err="1" smtClean="0"/>
              <a:t>řešní</a:t>
            </a:r>
            <a:r>
              <a:rPr lang="cs-CZ" dirty="0" smtClean="0"/>
              <a:t>, ale?......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397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34466"/>
            <a:ext cx="10753201" cy="4772024"/>
          </a:xfrm>
        </p:spPr>
        <p:txBody>
          <a:bodyPr/>
          <a:lstStyle/>
          <a:p>
            <a:r>
              <a:rPr lang="cs-CZ" sz="2000" b="1" dirty="0"/>
              <a:t>Adrenalin (</a:t>
            </a:r>
            <a:r>
              <a:rPr lang="cs-CZ" sz="2000" b="1" dirty="0" err="1"/>
              <a:t>Epineprin</a:t>
            </a:r>
            <a:r>
              <a:rPr lang="cs-CZ" sz="2000" b="1" dirty="0"/>
              <a:t>)</a:t>
            </a:r>
            <a:r>
              <a:rPr lang="cs-CZ" sz="2000" dirty="0"/>
              <a:t> – je indikován při asystolii a také když srdeční frekvence zůstává pod 60/ min. i po ventilaci a nepřímé srdeční masáži. Ředění je 1 : 10 000 (0,1 mg/ml). Dávka se smí zopakovat každých 3–5 minut.</a:t>
            </a:r>
          </a:p>
          <a:p>
            <a:r>
              <a:rPr lang="cs-CZ" sz="2000" b="1" dirty="0" err="1"/>
              <a:t>Volumexpanzní</a:t>
            </a:r>
            <a:r>
              <a:rPr lang="cs-CZ" sz="2000" b="1" dirty="0"/>
              <a:t> roztoky</a:t>
            </a:r>
            <a:r>
              <a:rPr lang="cs-CZ" sz="2000" dirty="0"/>
              <a:t> – používají se při podezření na hypovolemii novorozence. Je však třeba zvážit použití při větší ztrátě krve nebo u novorozence v šoku</a:t>
            </a:r>
            <a:r>
              <a:rPr lang="cs-CZ" sz="2000" dirty="0" smtClean="0"/>
              <a:t>. – pozor, jejich využití se velice omezuje</a:t>
            </a:r>
            <a:endParaRPr lang="cs-CZ" sz="2000" dirty="0"/>
          </a:p>
          <a:p>
            <a:r>
              <a:rPr lang="cs-CZ" sz="2000" b="1" dirty="0" err="1"/>
              <a:t>Naloxon</a:t>
            </a:r>
            <a:r>
              <a:rPr lang="cs-CZ" sz="2000" b="1" dirty="0"/>
              <a:t> </a:t>
            </a:r>
            <a:r>
              <a:rPr lang="cs-CZ" sz="2000" b="1" dirty="0" err="1"/>
              <a:t>hydrochlorid</a:t>
            </a:r>
            <a:r>
              <a:rPr lang="cs-CZ" sz="2000" dirty="0"/>
              <a:t> – podává se, pokud matka 4 hodiny před porodem dostala </a:t>
            </a:r>
            <a:r>
              <a:rPr lang="cs-CZ" sz="2000" dirty="0" err="1"/>
              <a:t>opioidy</a:t>
            </a:r>
            <a:r>
              <a:rPr lang="cs-CZ" sz="2000" dirty="0"/>
              <a:t>. Nepodává se u matek toxikomanek, protože by mohl urychlit rozvoj abstinenčních příznaků u dítěte. </a:t>
            </a:r>
            <a:r>
              <a:rPr lang="cs-CZ" sz="2000" dirty="0" err="1"/>
              <a:t>Naloxon</a:t>
            </a:r>
            <a:r>
              <a:rPr lang="cs-CZ" sz="2000" dirty="0"/>
              <a:t> lze podat muskulárně či podkožně.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2205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000" dirty="0"/>
              <a:t>* odsávačka s odsávací cévkou různých velikostí (5F, 6F, 8F, 10F), sonda pro výživu novorozence, injekční stříkačka 20 ml</a:t>
            </a:r>
            <a:br>
              <a:rPr lang="cs-CZ" sz="2000" dirty="0"/>
            </a:br>
            <a:r>
              <a:rPr lang="cs-CZ" sz="2000" dirty="0"/>
              <a:t>* resuscitační vak s rezervoárem (</a:t>
            </a:r>
            <a:r>
              <a:rPr lang="cs-CZ" sz="2000" dirty="0" err="1"/>
              <a:t>ambuvak</a:t>
            </a:r>
            <a:r>
              <a:rPr lang="cs-CZ" sz="2000" dirty="0"/>
              <a:t>)</a:t>
            </a:r>
            <a:br>
              <a:rPr lang="cs-CZ" sz="2000" dirty="0"/>
            </a:br>
            <a:r>
              <a:rPr lang="cs-CZ" sz="2000" dirty="0"/>
              <a:t>* obličejová maska</a:t>
            </a:r>
            <a:br>
              <a:rPr lang="cs-CZ" sz="2000" dirty="0"/>
            </a:br>
            <a:r>
              <a:rPr lang="cs-CZ" sz="2000" dirty="0"/>
              <a:t>* zdroj kyslíku</a:t>
            </a:r>
            <a:br>
              <a:rPr lang="cs-CZ" sz="2000" dirty="0"/>
            </a:br>
            <a:r>
              <a:rPr lang="cs-CZ" sz="2000" dirty="0"/>
              <a:t>* laryngoskop s rovnou lžící (velikost 0 pro nedonošené novorozence, velikost 1 pro donošené novorozence, dále náhradní baterie do laryngoskopu, tracheální rourky, zavaděč, nůžky, náplast pro fixaci tracheální rourky)</a:t>
            </a:r>
            <a:br>
              <a:rPr lang="cs-CZ" sz="2000" dirty="0"/>
            </a:br>
            <a:r>
              <a:rPr lang="cs-CZ" sz="2000" dirty="0"/>
              <a:t>* léky – viz výše uvedené</a:t>
            </a:r>
          </a:p>
        </p:txBody>
      </p:sp>
    </p:spTree>
    <p:extLst>
      <p:ext uri="{BB962C8B-B14F-4D97-AF65-F5344CB8AC3E}">
        <p14:creationId xmlns:p14="http://schemas.microsoft.com/office/powerpoint/2010/main" val="1856242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www.youtube.com/watch?v=NlNx-Xqt91g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Aspirace </a:t>
            </a:r>
            <a:r>
              <a:rPr lang="cs-CZ" dirty="0" err="1" smtClean="0"/>
              <a:t>mekonia</a:t>
            </a:r>
            <a:r>
              <a:rPr lang="cs-CZ" dirty="0" smtClean="0"/>
              <a:t>: </a:t>
            </a:r>
            <a:r>
              <a:rPr lang="cs-CZ" dirty="0">
                <a:hlinkClick r:id="rId3"/>
              </a:rPr>
              <a:t>https://www.youtube.com/watch?v=bSg48AQTRsA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Helping</a:t>
            </a:r>
            <a:r>
              <a:rPr lang="cs-CZ" dirty="0" smtClean="0"/>
              <a:t> </a:t>
            </a:r>
            <a:r>
              <a:rPr lang="cs-CZ" dirty="0" err="1" smtClean="0"/>
              <a:t>babies</a:t>
            </a:r>
            <a:r>
              <a:rPr lang="cs-CZ" dirty="0" smtClean="0"/>
              <a:t> </a:t>
            </a:r>
            <a:r>
              <a:rPr lang="cs-CZ" dirty="0" err="1" smtClean="0"/>
              <a:t>breathe</a:t>
            </a:r>
            <a:r>
              <a:rPr lang="cs-CZ" dirty="0" smtClean="0"/>
              <a:t>: </a:t>
            </a:r>
            <a:r>
              <a:rPr lang="cs-CZ" dirty="0">
                <a:hlinkClick r:id="rId4"/>
              </a:rPr>
              <a:t>https://www.youtube.com/watch?v=0clo9Lvpv7Y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191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Jdeme na </a:t>
            </a:r>
            <a:r>
              <a:rPr lang="cs-CZ" dirty="0" smtClean="0"/>
              <a:t>to – algoritmus z Akutně.cz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https://www.akutne.cz/index.php?pg=vyukove-materialy--algoritmy&amp;agid=442&amp;asociovany_test_id=62&amp;&amp;timer=9369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680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</a:t>
            </a:r>
            <a:r>
              <a:rPr lang="cs-CZ" dirty="0" smtClean="0"/>
              <a:t>zdroj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err="1" smtClean="0"/>
              <a:t>Newborn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Support – ERC </a:t>
            </a:r>
            <a:r>
              <a:rPr lang="cs-CZ" dirty="0" err="1" smtClean="0"/>
              <a:t>Guidelines</a:t>
            </a:r>
            <a:r>
              <a:rPr lang="cs-CZ" dirty="0" smtClean="0"/>
              <a:t> 2015 </a:t>
            </a:r>
            <a:r>
              <a:rPr lang="cs-CZ" dirty="0" err="1" smtClean="0"/>
              <a:t>edition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12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fakta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Veškeré dostupné informace o průběhu těhotenství</a:t>
            </a:r>
          </a:p>
          <a:p>
            <a:r>
              <a:rPr lang="cs-CZ" dirty="0" smtClean="0"/>
              <a:t>Stáří těhotenství</a:t>
            </a:r>
          </a:p>
          <a:p>
            <a:r>
              <a:rPr lang="cs-CZ" dirty="0" smtClean="0"/>
              <a:t>Dosavadní průběh porodu</a:t>
            </a:r>
          </a:p>
          <a:p>
            <a:r>
              <a:rPr lang="cs-CZ" dirty="0" smtClean="0"/>
              <a:t>Rizikové faktory vedoucí k alteraci</a:t>
            </a:r>
          </a:p>
          <a:p>
            <a:r>
              <a:rPr lang="cs-CZ" dirty="0" smtClean="0"/>
              <a:t>Uvědomění si základní rozdíly oproti porodnímu sálu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413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Rozdíly – na co myslet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Čistota</a:t>
            </a:r>
          </a:p>
          <a:p>
            <a:r>
              <a:rPr lang="cs-CZ" dirty="0" smtClean="0"/>
              <a:t>Teplo</a:t>
            </a:r>
          </a:p>
          <a:p>
            <a:r>
              <a:rPr lang="cs-CZ" dirty="0" smtClean="0"/>
              <a:t>Možnost usušení novorozence</a:t>
            </a:r>
          </a:p>
          <a:p>
            <a:r>
              <a:rPr lang="cs-CZ" dirty="0" smtClean="0"/>
              <a:t>Místo pro případnou resuscitaci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066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 v NP stejný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1" y="1692002"/>
            <a:ext cx="10753201" cy="4548778"/>
          </a:xfrm>
        </p:spPr>
        <p:txBody>
          <a:bodyPr/>
          <a:lstStyle/>
          <a:p>
            <a:r>
              <a:rPr lang="cs-CZ" dirty="0" smtClean="0"/>
              <a:t>Pokud odtekla </a:t>
            </a:r>
            <a:r>
              <a:rPr lang="cs-CZ" dirty="0"/>
              <a:t>plodová voda je nutné provést základní vyšetření, které by to </a:t>
            </a:r>
            <a:r>
              <a:rPr lang="cs-CZ" dirty="0" smtClean="0"/>
              <a:t>potvrdilo</a:t>
            </a:r>
          </a:p>
          <a:p>
            <a:r>
              <a:rPr lang="cs-CZ" dirty="0" smtClean="0"/>
              <a:t>Zjistit stav plodu – vitalitu</a:t>
            </a:r>
          </a:p>
          <a:p>
            <a:r>
              <a:rPr lang="cs-CZ" dirty="0" smtClean="0"/>
              <a:t>Cervix </a:t>
            </a:r>
            <a:r>
              <a:rPr lang="cs-CZ" dirty="0" err="1" smtClean="0"/>
              <a:t>score</a:t>
            </a:r>
            <a:r>
              <a:rPr lang="cs-CZ" dirty="0" smtClean="0"/>
              <a:t> – vždy automaticky</a:t>
            </a:r>
          </a:p>
          <a:p>
            <a:r>
              <a:rPr lang="cs-CZ" dirty="0" err="1" smtClean="0"/>
              <a:t>Tokolytika</a:t>
            </a:r>
            <a:r>
              <a:rPr lang="cs-CZ" dirty="0" smtClean="0"/>
              <a:t>/</a:t>
            </a:r>
            <a:r>
              <a:rPr lang="cs-CZ" dirty="0" err="1" smtClean="0"/>
              <a:t>Tokotonika</a:t>
            </a:r>
            <a:endParaRPr lang="cs-CZ" dirty="0" smtClean="0"/>
          </a:p>
          <a:p>
            <a:r>
              <a:rPr lang="cs-CZ" dirty="0" smtClean="0"/>
              <a:t>Prevence aorto-</a:t>
            </a:r>
            <a:r>
              <a:rPr lang="cs-CZ" dirty="0" err="1" smtClean="0"/>
              <a:t>kaválního</a:t>
            </a:r>
            <a:r>
              <a:rPr lang="cs-CZ" dirty="0" smtClean="0"/>
              <a:t> útlaku</a:t>
            </a:r>
          </a:p>
          <a:p>
            <a:r>
              <a:rPr lang="cs-CZ" dirty="0" smtClean="0"/>
              <a:t>CTG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1490" y="3026092"/>
            <a:ext cx="4505642" cy="176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216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co myslet při každém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vybavování nepoškodit matku ani dítě</a:t>
            </a:r>
          </a:p>
          <a:p>
            <a:r>
              <a:rPr lang="cs-CZ" dirty="0" smtClean="0"/>
              <a:t>Připravené místo k uložení</a:t>
            </a:r>
          </a:p>
          <a:p>
            <a:r>
              <a:rPr lang="cs-CZ" dirty="0" smtClean="0"/>
              <a:t>Nahřáté </a:t>
            </a:r>
            <a:r>
              <a:rPr lang="cs-CZ" dirty="0" smtClean="0"/>
              <a:t>suché pleny + dostatečná teplota místnosti a lůžka</a:t>
            </a:r>
          </a:p>
          <a:p>
            <a:r>
              <a:rPr lang="cs-CZ" dirty="0" smtClean="0"/>
              <a:t>Přítomnost </a:t>
            </a:r>
            <a:r>
              <a:rPr lang="cs-CZ" dirty="0" err="1" smtClean="0"/>
              <a:t>mekonia</a:t>
            </a:r>
            <a:r>
              <a:rPr lang="cs-CZ" dirty="0" smtClean="0"/>
              <a:t> v plodové vodě či na kůži?</a:t>
            </a:r>
          </a:p>
          <a:p>
            <a:r>
              <a:rPr lang="cs-CZ" dirty="0" err="1" smtClean="0"/>
              <a:t>Apgar</a:t>
            </a:r>
            <a:r>
              <a:rPr lang="cs-CZ" dirty="0" smtClean="0"/>
              <a:t> </a:t>
            </a:r>
            <a:r>
              <a:rPr lang="cs-CZ" dirty="0" err="1" smtClean="0"/>
              <a:t>score</a:t>
            </a:r>
            <a:r>
              <a:rPr lang="cs-CZ" dirty="0" smtClean="0"/>
              <a:t>? </a:t>
            </a:r>
            <a:r>
              <a:rPr lang="cs-CZ" dirty="0" smtClean="0"/>
              <a:t>Dobrá poporodní adaptace?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087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Apgar</a:t>
            </a:r>
            <a:r>
              <a:rPr lang="cs-CZ" dirty="0" smtClean="0"/>
              <a:t> </a:t>
            </a:r>
            <a:r>
              <a:rPr lang="cs-CZ" dirty="0" err="1" smtClean="0"/>
              <a:t>score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01" y="1848871"/>
            <a:ext cx="6670980" cy="298438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01" y="5278891"/>
            <a:ext cx="58769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100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A-</a:t>
            </a:r>
            <a:r>
              <a:rPr lang="cs-CZ" dirty="0" err="1"/>
              <a:t>Airway</a:t>
            </a:r>
            <a:r>
              <a:rPr lang="cs-CZ" dirty="0"/>
              <a:t> – dýchací cesty: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 Volně průchodné dýchací cesty jsou jednou z podmínek úspěšné resuscitace. Pro uvolnění dýchacích cest je nutná správná poloha na zádech, hlava je v neutrální poloze, lehce </a:t>
            </a:r>
            <a:r>
              <a:rPr lang="cs-CZ" dirty="0" err="1"/>
              <a:t>extendované</a:t>
            </a:r>
            <a:r>
              <a:rPr lang="cs-CZ" dirty="0"/>
              <a:t> pozici a směřuje temenem k ošetřující osobě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Je-li nezbytné odsátí, odsáváme nejdříve z dutiny ústní, nosohltanu a nakonec z nosu. Nejúčinnější je odsátí pomocí odsávačky s odsávacím katétrem. K pečlivému odsátí se může použít laryngoskop. Podtlak odsávačky by neměl překročit 100 </a:t>
            </a:r>
            <a:r>
              <a:rPr lang="cs-CZ" dirty="0" err="1"/>
              <a:t>mmHg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415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B-</a:t>
            </a:r>
            <a:r>
              <a:rPr lang="cs-CZ" dirty="0" err="1"/>
              <a:t>breathing</a:t>
            </a:r>
            <a:r>
              <a:rPr lang="cs-CZ" dirty="0"/>
              <a:t> – dýchání: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Stimulací kůže novorozence na kůži zad podél páteře nebo </a:t>
            </a:r>
            <a:r>
              <a:rPr lang="cs-CZ" dirty="0" err="1" smtClean="0"/>
              <a:t>plosky</a:t>
            </a:r>
            <a:r>
              <a:rPr lang="cs-CZ" dirty="0" smtClean="0"/>
              <a:t> </a:t>
            </a:r>
            <a:r>
              <a:rPr lang="cs-CZ" dirty="0"/>
              <a:t>nohou, ruček můžeme vyvolat spontánní efektivní ventilaci. Pokud novorozenec nemá tuto spontánní dechovou aktivitu, je nutné zahájit ventilaci pozitivním tlakem. Tu můžeme provést dvěma způsoby – vakem a maskou a vakem přes zavedenou endotracheální kanylu</a:t>
            </a:r>
          </a:p>
        </p:txBody>
      </p:sp>
    </p:spTree>
    <p:extLst>
      <p:ext uri="{BB962C8B-B14F-4D97-AF65-F5344CB8AC3E}">
        <p14:creationId xmlns:p14="http://schemas.microsoft.com/office/powerpoint/2010/main" val="195120266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292</TotalTime>
  <Words>464</Words>
  <Application>Microsoft Office PowerPoint</Application>
  <PresentationFormat>Širokoúhlá obrazovka</PresentationFormat>
  <Paragraphs>81</Paragraphs>
  <Slides>21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Tahoma</vt:lpstr>
      <vt:lpstr>Wingdings</vt:lpstr>
      <vt:lpstr>Prezentace_MU_CZ</vt:lpstr>
      <vt:lpstr>Porod mimo porodnici a resuscitace novorozence</vt:lpstr>
      <vt:lpstr>Video analýza</vt:lpstr>
      <vt:lpstr>Základní fakta</vt:lpstr>
      <vt:lpstr>Rozdíly – na co myslet</vt:lpstr>
      <vt:lpstr>Základ v NP stejný</vt:lpstr>
      <vt:lpstr>Na co myslet při každém porodu</vt:lpstr>
      <vt:lpstr>Apgar score</vt:lpstr>
      <vt:lpstr>A-Airway – dýchací cesty:</vt:lpstr>
      <vt:lpstr>B-breathing – dýchání:</vt:lpstr>
      <vt:lpstr>B - breathing</vt:lpstr>
      <vt:lpstr>Indikace pro zahájení ventilace: </vt:lpstr>
      <vt:lpstr>Prezentace aplikace PowerPoint</vt:lpstr>
      <vt:lpstr>Indikace k endotracheální intubaci během resuscitace novorozence</vt:lpstr>
      <vt:lpstr>C - circulation – krevní oběh</vt:lpstr>
      <vt:lpstr>Aplikace léků</vt:lpstr>
      <vt:lpstr>UVC</vt:lpstr>
      <vt:lpstr>I.O.</vt:lpstr>
      <vt:lpstr>Prezentace aplikace PowerPoint</vt:lpstr>
      <vt:lpstr>Pomůcky</vt:lpstr>
      <vt:lpstr>Jdeme na to – algoritmus z Akutně.cz</vt:lpstr>
      <vt:lpstr>Základní zdroj ke studiu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Porod mimo porodnici a resuscitace novorozence</dc:title>
  <dc:creator>Michal Pospíšil</dc:creator>
  <cp:lastModifiedBy>Michal Pospíšil</cp:lastModifiedBy>
  <cp:revision>16</cp:revision>
  <dcterms:created xsi:type="dcterms:W3CDTF">2019-11-11T09:21:20Z</dcterms:created>
  <dcterms:modified xsi:type="dcterms:W3CDTF">2019-12-09T09:56:52Z</dcterms:modified>
</cp:coreProperties>
</file>