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19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08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41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97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77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75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13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8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32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46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96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C597BC-2F50-40EA-A782-CE85765B2C3E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49EF0DF-8CCB-4644-BC8F-0C3B22F8AC7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1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76D381-55B6-4EF6-9D44-56D6619FF1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Drény a drenážní systémy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9F5BAA-DB1C-4DC6-9F32-664DA57428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03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81693-E233-4654-A79B-6272B144C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Podtlaková drenáž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9B0FAF-CE51-4881-8C41-9D2AFD502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odsávací, aktivní, podtlak ve speciálních nádobách</a:t>
            </a:r>
          </a:p>
          <a:p>
            <a:r>
              <a:rPr lang="cs-CZ" dirty="0">
                <a:latin typeface="+mj-lt"/>
              </a:rPr>
              <a:t>- odsává sekret nepřetržitě</a:t>
            </a:r>
          </a:p>
          <a:p>
            <a:r>
              <a:rPr lang="cs-CZ" b="1" i="1" u="sng" dirty="0" err="1">
                <a:latin typeface="+mj-lt"/>
              </a:rPr>
              <a:t>Redonova</a:t>
            </a:r>
            <a:r>
              <a:rPr lang="cs-CZ" b="1" i="1" u="sng" dirty="0">
                <a:latin typeface="+mj-lt"/>
              </a:rPr>
              <a:t> drenáž</a:t>
            </a:r>
          </a:p>
          <a:p>
            <a:endParaRPr lang="cs-CZ" dirty="0">
              <a:latin typeface="+mj-lt"/>
            </a:endParaRPr>
          </a:p>
        </p:txBody>
      </p:sp>
      <p:pic>
        <p:nvPicPr>
          <p:cNvPr id="5" name="Obrázek 4" descr="Obsah obrázku interiér, vsedě, přepážka, kuchyně&#10;&#10;Popis byl vytvořen automaticky">
            <a:extLst>
              <a:ext uri="{FF2B5EF4-FFF2-40B4-BE49-F238E27FC236}">
                <a16:creationId xmlns:a16="http://schemas.microsoft.com/office/drawing/2014/main" id="{2F165EAD-72C7-4060-9ABC-8E516565D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543" y="2029776"/>
            <a:ext cx="4059323" cy="3947692"/>
          </a:xfrm>
          <a:prstGeom prst="rect">
            <a:avLst/>
          </a:prstGeom>
        </p:spPr>
      </p:pic>
      <p:pic>
        <p:nvPicPr>
          <p:cNvPr id="7" name="Obrázek 6" descr="Obsah obrázku voda, láhev, hydrant&#10;&#10;Popis byl vytvořen automaticky">
            <a:extLst>
              <a:ext uri="{FF2B5EF4-FFF2-40B4-BE49-F238E27FC236}">
                <a16:creationId xmlns:a16="http://schemas.microsoft.com/office/drawing/2014/main" id="{0147D3A4-8030-4CCC-9183-BC4211C6E8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61" y="2798546"/>
            <a:ext cx="4238563" cy="317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0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2ED31-8BA3-4952-9BDB-89ECD412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pac. s drénem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83698F-A92B-456C-B2E5-031DC678C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funkčnost drénu</a:t>
            </a:r>
          </a:p>
          <a:p>
            <a:r>
              <a:rPr lang="cs-CZ" dirty="0">
                <a:latin typeface="+mj-lt"/>
              </a:rPr>
              <a:t>- množství a charakter odpadů</a:t>
            </a:r>
          </a:p>
          <a:p>
            <a:r>
              <a:rPr lang="cs-CZ" dirty="0">
                <a:latin typeface="+mj-lt"/>
              </a:rPr>
              <a:t>- označení drénu</a:t>
            </a:r>
          </a:p>
          <a:p>
            <a:r>
              <a:rPr lang="cs-CZ" dirty="0">
                <a:latin typeface="+mj-lt"/>
              </a:rPr>
              <a:t>- fixace drénu</a:t>
            </a:r>
          </a:p>
          <a:p>
            <a:r>
              <a:rPr lang="cs-CZ" dirty="0">
                <a:latin typeface="+mj-lt"/>
              </a:rPr>
              <a:t>- převaz rány s drénem</a:t>
            </a:r>
          </a:p>
          <a:p>
            <a:r>
              <a:rPr lang="cs-CZ" dirty="0">
                <a:latin typeface="+mj-lt"/>
              </a:rPr>
              <a:t>- edukace pacienta</a:t>
            </a:r>
          </a:p>
          <a:p>
            <a:r>
              <a:rPr lang="cs-CZ" dirty="0">
                <a:latin typeface="+mj-lt"/>
              </a:rPr>
              <a:t>- odstranění drénu</a:t>
            </a:r>
          </a:p>
        </p:txBody>
      </p:sp>
    </p:spTree>
    <p:extLst>
      <p:ext uri="{BB962C8B-B14F-4D97-AF65-F5344CB8AC3E}">
        <p14:creationId xmlns:p14="http://schemas.microsoft.com/office/powerpoint/2010/main" val="3746812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2F8AB-12A0-46B6-BBCA-933D319C7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Hrudní drenáž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EFF153-ECDF-45D5-8AC7-2CEE5B515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 err="1">
                <a:latin typeface="+mj-lt"/>
              </a:rPr>
              <a:t>Bülauova</a:t>
            </a:r>
            <a:r>
              <a:rPr lang="cs-CZ" b="1" i="1" u="sng" dirty="0">
                <a:latin typeface="+mj-lt"/>
              </a:rPr>
              <a:t> drenáž</a:t>
            </a:r>
          </a:p>
          <a:p>
            <a:r>
              <a:rPr lang="cs-CZ" dirty="0">
                <a:latin typeface="+mj-lt"/>
              </a:rPr>
              <a:t>- </a:t>
            </a:r>
            <a:r>
              <a:rPr lang="cs-CZ" dirty="0" err="1">
                <a:latin typeface="+mj-lt"/>
              </a:rPr>
              <a:t>jednolahvový</a:t>
            </a:r>
            <a:r>
              <a:rPr lang="cs-CZ" dirty="0">
                <a:latin typeface="+mj-lt"/>
              </a:rPr>
              <a:t> systém samospádové drenáže</a:t>
            </a:r>
          </a:p>
          <a:p>
            <a:r>
              <a:rPr lang="cs-CZ" dirty="0">
                <a:latin typeface="+mj-lt"/>
              </a:rPr>
              <a:t>- hrudní drén napojen na sběrnou lahev, ta zčásti naplněna antiseptickým roztokem</a:t>
            </a:r>
          </a:p>
          <a:p>
            <a:r>
              <a:rPr lang="cs-CZ" dirty="0">
                <a:latin typeface="+mj-lt"/>
              </a:rPr>
              <a:t>- ponor trubice 2 – 10 cm</a:t>
            </a:r>
          </a:p>
          <a:p>
            <a:r>
              <a:rPr lang="cs-CZ" b="1" i="1" u="sng" dirty="0">
                <a:latin typeface="+mj-lt"/>
              </a:rPr>
              <a:t>Systém dvou lahví</a:t>
            </a:r>
          </a:p>
          <a:p>
            <a:r>
              <a:rPr lang="cs-CZ" dirty="0">
                <a:latin typeface="+mj-lt"/>
              </a:rPr>
              <a:t>- vzájemně propojeny, napojeny na podtlak, první lahev sběrná</a:t>
            </a:r>
          </a:p>
          <a:p>
            <a:r>
              <a:rPr lang="cs-CZ" b="1" i="1" u="sng" dirty="0">
                <a:latin typeface="+mj-lt"/>
              </a:rPr>
              <a:t>Systém tří lahví</a:t>
            </a:r>
          </a:p>
          <a:p>
            <a:r>
              <a:rPr lang="cs-CZ" dirty="0">
                <a:latin typeface="+mj-lt"/>
              </a:rPr>
              <a:t>- první lahev jímací, v druhé ponor 2 cm – vodní ventil, třetí napojena na zdroj podtlaku</a:t>
            </a:r>
          </a:p>
          <a:p>
            <a:r>
              <a:rPr lang="cs-CZ" dirty="0">
                <a:latin typeface="+mj-lt"/>
              </a:rPr>
              <a:t>Ekvivalentem jsou </a:t>
            </a:r>
            <a:r>
              <a:rPr lang="cs-CZ" b="1" i="1" u="sng" dirty="0">
                <a:latin typeface="+mj-lt"/>
              </a:rPr>
              <a:t>kompaktní hrudní drenážní jednotky </a:t>
            </a:r>
            <a:r>
              <a:rPr lang="cs-CZ" dirty="0">
                <a:latin typeface="+mj-lt"/>
              </a:rPr>
              <a:t>dvou i vícekomorové, na jedno použití.</a:t>
            </a:r>
          </a:p>
        </p:txBody>
      </p:sp>
    </p:spTree>
    <p:extLst>
      <p:ext uri="{BB962C8B-B14F-4D97-AF65-F5344CB8AC3E}">
        <p14:creationId xmlns:p14="http://schemas.microsoft.com/office/powerpoint/2010/main" val="2684441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441FBAD2-CF44-489D-AF93-F54919CE4E8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056" y="223579"/>
            <a:ext cx="6177516" cy="5985835"/>
          </a:xfrm>
        </p:spPr>
      </p:pic>
    </p:spTree>
    <p:extLst>
      <p:ext uri="{BB962C8B-B14F-4D97-AF65-F5344CB8AC3E}">
        <p14:creationId xmlns:p14="http://schemas.microsoft.com/office/powerpoint/2010/main" val="51149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9107C-0BC0-402A-9B45-EF19D59DF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Drén, drenáž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129AB-B6A1-4F73-95CD-A310BC6F7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>
                <a:latin typeface="+mj-lt"/>
              </a:rPr>
              <a:t>Drenáž </a:t>
            </a:r>
            <a:r>
              <a:rPr lang="cs-CZ" dirty="0">
                <a:latin typeface="+mj-lt"/>
              </a:rPr>
              <a:t>– zajišťuje odvod tekutiny z ran či dutin.</a:t>
            </a:r>
          </a:p>
          <a:p>
            <a:endParaRPr lang="cs-CZ" b="1" i="1" u="sng" dirty="0">
              <a:latin typeface="+mj-lt"/>
            </a:endParaRPr>
          </a:p>
          <a:p>
            <a:r>
              <a:rPr lang="cs-CZ" b="1" i="1" u="sng" dirty="0">
                <a:latin typeface="+mj-lt"/>
              </a:rPr>
              <a:t>Drén</a:t>
            </a:r>
            <a:r>
              <a:rPr lang="cs-CZ" dirty="0">
                <a:latin typeface="+mj-lt"/>
              </a:rPr>
              <a:t> – pomůcka sloužící k odvodu tekutiny.</a:t>
            </a:r>
          </a:p>
          <a:p>
            <a:endParaRPr lang="cs-CZ" b="1" i="1" u="sng" dirty="0">
              <a:latin typeface="+mj-lt"/>
            </a:endParaRPr>
          </a:p>
          <a:p>
            <a:r>
              <a:rPr lang="cs-CZ" b="1" i="1" u="sng" dirty="0">
                <a:latin typeface="+mj-lt"/>
              </a:rPr>
              <a:t>Drenážní systém</a:t>
            </a:r>
            <a:r>
              <a:rPr lang="cs-CZ" dirty="0">
                <a:latin typeface="+mj-lt"/>
              </a:rPr>
              <a:t> – drén + rezervoár ke sběru tekutiny.</a:t>
            </a:r>
            <a:endParaRPr lang="cs-CZ" b="1" i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562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BEA04-7C71-44E3-A22C-BAF18A99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0D49A-2C7E-4A8D-AFCD-58F73912F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odvod tekutiny či vzduchu z rány, dutiny, orgánu či patologického ložiska</a:t>
            </a:r>
          </a:p>
          <a:p>
            <a:endParaRPr lang="cs-CZ" dirty="0">
              <a:latin typeface="+mj-lt"/>
            </a:endParaRPr>
          </a:p>
          <a:p>
            <a:r>
              <a:rPr lang="cs-CZ" b="1" i="1" u="sng" dirty="0">
                <a:latin typeface="+mj-lt"/>
              </a:rPr>
              <a:t>Důvod založení drénu:</a:t>
            </a:r>
          </a:p>
          <a:p>
            <a:r>
              <a:rPr lang="cs-CZ" dirty="0">
                <a:latin typeface="+mj-lt"/>
              </a:rPr>
              <a:t>- preventivní – předcházení komplikací</a:t>
            </a:r>
          </a:p>
          <a:p>
            <a:r>
              <a:rPr lang="cs-CZ" dirty="0">
                <a:latin typeface="+mj-lt"/>
              </a:rPr>
              <a:t>- terapeutický – již řešíme komplikaci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Monitoring množství a charakteru odváděného materiálu.</a:t>
            </a:r>
          </a:p>
        </p:txBody>
      </p:sp>
    </p:spTree>
    <p:extLst>
      <p:ext uri="{BB962C8B-B14F-4D97-AF65-F5344CB8AC3E}">
        <p14:creationId xmlns:p14="http://schemas.microsoft.com/office/powerpoint/2010/main" val="347762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AA986-ACB8-4E26-997C-EC6D7358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drenáží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B2B8A7-BD9B-4DEC-A8FB-D8940E68E0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i="1" u="sng" dirty="0">
                <a:latin typeface="+mj-lt"/>
              </a:rPr>
              <a:t>Dle prostředí, </a:t>
            </a:r>
            <a:r>
              <a:rPr lang="cs-CZ" dirty="0">
                <a:latin typeface="+mj-lt"/>
              </a:rPr>
              <a:t>kam je tekutina odváděna:</a:t>
            </a:r>
          </a:p>
          <a:p>
            <a:r>
              <a:rPr lang="cs-CZ" dirty="0">
                <a:latin typeface="+mj-lt"/>
              </a:rPr>
              <a:t>- vnější</a:t>
            </a:r>
          </a:p>
          <a:p>
            <a:r>
              <a:rPr lang="cs-CZ" dirty="0">
                <a:latin typeface="+mj-lt"/>
              </a:rPr>
              <a:t>- vnitřní – redistribuce tekutin</a:t>
            </a:r>
          </a:p>
          <a:p>
            <a:r>
              <a:rPr lang="cs-CZ" b="1" i="1" u="sng" dirty="0">
                <a:latin typeface="+mj-lt"/>
              </a:rPr>
              <a:t>Dle použitého materiálu:</a:t>
            </a:r>
          </a:p>
          <a:p>
            <a:r>
              <a:rPr lang="cs-CZ" dirty="0">
                <a:latin typeface="+mj-lt"/>
              </a:rPr>
              <a:t> - přírodní, syntetické, tkaniny</a:t>
            </a:r>
          </a:p>
          <a:p>
            <a:r>
              <a:rPr lang="cs-CZ" b="1" i="1" u="sng" dirty="0">
                <a:latin typeface="+mj-lt"/>
              </a:rPr>
              <a:t>Dle způsobu odběru tekutin: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- pasivní – spádový, mulový</a:t>
            </a:r>
          </a:p>
          <a:p>
            <a:r>
              <a:rPr lang="cs-CZ" dirty="0">
                <a:latin typeface="+mj-lt"/>
              </a:rPr>
              <a:t>- aktivní – např. podtlakový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A5884C-5F9A-46A5-A8AD-0A4E43D94D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i="1" u="sng" dirty="0">
                <a:latin typeface="+mj-lt"/>
              </a:rPr>
              <a:t>Dle mechanismu účinku: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- kapilární</a:t>
            </a:r>
          </a:p>
          <a:p>
            <a:r>
              <a:rPr lang="cs-CZ" dirty="0">
                <a:latin typeface="+mj-lt"/>
              </a:rPr>
              <a:t>- podtlakové</a:t>
            </a:r>
          </a:p>
          <a:p>
            <a:r>
              <a:rPr lang="cs-CZ" dirty="0">
                <a:latin typeface="+mj-lt"/>
              </a:rPr>
              <a:t>- gravitační</a:t>
            </a:r>
          </a:p>
          <a:p>
            <a:r>
              <a:rPr lang="cs-CZ" dirty="0">
                <a:latin typeface="+mj-lt"/>
              </a:rPr>
              <a:t>- přepadové</a:t>
            </a:r>
          </a:p>
          <a:p>
            <a:r>
              <a:rPr lang="cs-CZ" b="1" i="1" u="sng" dirty="0">
                <a:latin typeface="+mj-lt"/>
              </a:rPr>
              <a:t>Dle tvaru:</a:t>
            </a:r>
          </a:p>
          <a:p>
            <a:r>
              <a:rPr lang="cs-CZ" dirty="0">
                <a:latin typeface="+mj-lt"/>
              </a:rPr>
              <a:t>- hadicové</a:t>
            </a:r>
          </a:p>
          <a:p>
            <a:r>
              <a:rPr lang="cs-CZ" dirty="0">
                <a:latin typeface="+mj-lt"/>
              </a:rPr>
              <a:t>- žlábkové</a:t>
            </a:r>
          </a:p>
          <a:p>
            <a:r>
              <a:rPr lang="cs-CZ" dirty="0">
                <a:latin typeface="+mj-lt"/>
              </a:rPr>
              <a:t>- proužkové.</a:t>
            </a:r>
          </a:p>
        </p:txBody>
      </p:sp>
    </p:spTree>
    <p:extLst>
      <p:ext uri="{BB962C8B-B14F-4D97-AF65-F5344CB8AC3E}">
        <p14:creationId xmlns:p14="http://schemas.microsoft.com/office/powerpoint/2010/main" val="128242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F620ECB-4FEE-435D-AEA5-0A6B2E901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Spádová (gravitační) drenáž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F2F970F-181C-4C65-B834-C98F966DE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sekret odsáván ve směru přirozeného spádu (v břišní chirurgii)</a:t>
            </a:r>
          </a:p>
          <a:p>
            <a:r>
              <a:rPr lang="cs-CZ" dirty="0">
                <a:latin typeface="+mj-lt"/>
              </a:rPr>
              <a:t>- fixován ke kůži</a:t>
            </a:r>
          </a:p>
          <a:p>
            <a:r>
              <a:rPr lang="cs-CZ" dirty="0">
                <a:latin typeface="+mj-lt"/>
              </a:rPr>
              <a:t>- hadice je napojena na sběrný systém, např. sáček – Robinsonova drenáž</a:t>
            </a:r>
          </a:p>
          <a:p>
            <a:r>
              <a:rPr lang="cs-CZ" dirty="0">
                <a:latin typeface="+mj-lt"/>
              </a:rPr>
              <a:t>- nízké odpady – zkrácení hadice – sekret zachycován do mulových čtverců – vzlínavá drenáž.</a:t>
            </a:r>
          </a:p>
        </p:txBody>
      </p:sp>
    </p:spTree>
    <p:extLst>
      <p:ext uri="{BB962C8B-B14F-4D97-AF65-F5344CB8AC3E}">
        <p14:creationId xmlns:p14="http://schemas.microsoft.com/office/powerpoint/2010/main" val="9008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1714A-EEA4-4CF3-ACE8-2C860C8C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Vzlínavá drenáž </a:t>
            </a:r>
            <a:r>
              <a:rPr lang="cs-CZ" sz="3600" dirty="0"/>
              <a:t>(kapilární, cigaretová)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5A366-69C9-4AA6-9BFB-8F3EAF64E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na principu kapilárního nasávání</a:t>
            </a:r>
          </a:p>
          <a:p>
            <a:r>
              <a:rPr lang="cs-CZ" dirty="0">
                <a:latin typeface="+mj-lt"/>
              </a:rPr>
              <a:t>Rukavicový drén – </a:t>
            </a:r>
            <a:r>
              <a:rPr lang="cs-CZ" dirty="0" err="1">
                <a:latin typeface="+mj-lt"/>
              </a:rPr>
              <a:t>odtřižený</a:t>
            </a:r>
            <a:r>
              <a:rPr lang="cs-CZ" dirty="0">
                <a:latin typeface="+mj-lt"/>
              </a:rPr>
              <a:t> obdélník z rukavice.</a:t>
            </a:r>
          </a:p>
          <a:p>
            <a:r>
              <a:rPr lang="cs-CZ" dirty="0">
                <a:latin typeface="+mj-lt"/>
              </a:rPr>
              <a:t>Mulový drén – pruhy obinadla naskládané do úzkého pruhu 1 – 1,5 cm.</a:t>
            </a:r>
          </a:p>
          <a:p>
            <a:r>
              <a:rPr lang="cs-CZ" dirty="0" err="1">
                <a:latin typeface="+mj-lt"/>
              </a:rPr>
              <a:t>Penrose</a:t>
            </a:r>
            <a:r>
              <a:rPr lang="cs-CZ" dirty="0">
                <a:latin typeface="+mj-lt"/>
              </a:rPr>
              <a:t> drény – systém úzkých trubiček nebo měkká flexibilní širší trubice.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Při vyšší viskozitě sekretu  - omezená účinnost kapilární drenáže.</a:t>
            </a:r>
          </a:p>
          <a:p>
            <a:endParaRPr lang="cs-CZ" dirty="0">
              <a:latin typeface="+mj-lt"/>
            </a:endParaRPr>
          </a:p>
        </p:txBody>
      </p:sp>
      <p:pic>
        <p:nvPicPr>
          <p:cNvPr id="5" name="Obrázek 4" descr="Obsah obrázku hřeben&#10;&#10;Popis byl vytvořen automaticky">
            <a:extLst>
              <a:ext uri="{FF2B5EF4-FFF2-40B4-BE49-F238E27FC236}">
                <a16:creationId xmlns:a16="http://schemas.microsoft.com/office/drawing/2014/main" id="{85F2E513-C39A-43A2-B690-1C2E39811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743" y="3857414"/>
            <a:ext cx="303847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7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1C545-2E11-4541-913A-A49CCFFDC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T-drén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681AD-348F-4B84-BB81-98FFE9404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k drénování žlučových cest</a:t>
            </a:r>
          </a:p>
          <a:p>
            <a:r>
              <a:rPr lang="cs-CZ" dirty="0">
                <a:latin typeface="+mj-lt"/>
              </a:rPr>
              <a:t>- kratší ramena do žlučovodů a delší vně a spojeno se sběrným sáčkem</a:t>
            </a:r>
          </a:p>
        </p:txBody>
      </p:sp>
      <p:pic>
        <p:nvPicPr>
          <p:cNvPr id="9" name="Obrázek 8" descr="Obsah obrázku dvojice, bílá, voda, zrcadlo&#10;&#10;Popis byl vytvořen automaticky">
            <a:extLst>
              <a:ext uri="{FF2B5EF4-FFF2-40B4-BE49-F238E27FC236}">
                <a16:creationId xmlns:a16="http://schemas.microsoft.com/office/drawing/2014/main" id="{BAE4FEB8-C47A-4CDD-960C-3AFBEC544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261" y="2880360"/>
            <a:ext cx="4129477" cy="309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2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76D63-A5FB-43D6-BCE1-1EF135F5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Pigtail</a:t>
            </a:r>
            <a:r>
              <a:rPr lang="cs-CZ" dirty="0"/>
              <a:t> drén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0B6308-D46F-4FBC-85B8-970AA4893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z tužší syntetické hmoty</a:t>
            </a:r>
          </a:p>
          <a:p>
            <a:r>
              <a:rPr lang="cs-CZ" dirty="0">
                <a:latin typeface="+mj-lt"/>
              </a:rPr>
              <a:t>- drenáž jaterního abscesu nebo </a:t>
            </a:r>
            <a:r>
              <a:rPr lang="cs-CZ" dirty="0" err="1">
                <a:latin typeface="+mj-lt"/>
              </a:rPr>
              <a:t>nefrostomie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- spojen se sběrným sáčkem nebo otevřen do čtverců</a:t>
            </a:r>
          </a:p>
        </p:txBody>
      </p:sp>
      <p:pic>
        <p:nvPicPr>
          <p:cNvPr id="5" name="Obrázek 4" descr="Obsah obrázku objekt, bílá&#10;&#10;Popis byl vytvořen automaticky">
            <a:extLst>
              <a:ext uri="{FF2B5EF4-FFF2-40B4-BE49-F238E27FC236}">
                <a16:creationId xmlns:a16="http://schemas.microsoft.com/office/drawing/2014/main" id="{66E902A0-4A9C-41F0-A5A9-8779CEC6F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843" y="2243470"/>
            <a:ext cx="4873150" cy="362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9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63704-BCDA-4081-8AFE-A2EEA12E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Proplachová</a:t>
            </a:r>
            <a:r>
              <a:rPr lang="cs-CZ" dirty="0"/>
              <a:t> drenáž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4542C-E2F3-4E60-B2F2-6A5DF03E4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- zejména ve viscerální chirurgii, např. při peritonitidě</a:t>
            </a:r>
          </a:p>
          <a:p>
            <a:r>
              <a:rPr lang="cs-CZ" dirty="0">
                <a:latin typeface="+mj-lt"/>
              </a:rPr>
              <a:t>- do dutiny břišní bývá zavedeno více drénů</a:t>
            </a:r>
          </a:p>
          <a:p>
            <a:r>
              <a:rPr lang="cs-CZ" dirty="0">
                <a:latin typeface="+mj-lt"/>
              </a:rPr>
              <a:t>- některé slouží k laváži, jiné k drenáži</a:t>
            </a:r>
          </a:p>
          <a:p>
            <a:r>
              <a:rPr lang="cs-CZ" dirty="0">
                <a:latin typeface="+mj-lt"/>
              </a:rPr>
              <a:t>- výplachové roztoky – </a:t>
            </a:r>
            <a:r>
              <a:rPr lang="cs-CZ" dirty="0" err="1">
                <a:latin typeface="+mj-lt"/>
              </a:rPr>
              <a:t>povidon</a:t>
            </a:r>
            <a:r>
              <a:rPr lang="cs-CZ" dirty="0">
                <a:latin typeface="+mj-lt"/>
              </a:rPr>
              <a:t> jod, H2O2, FR apod.</a:t>
            </a:r>
          </a:p>
        </p:txBody>
      </p:sp>
    </p:spTree>
    <p:extLst>
      <p:ext uri="{BB962C8B-B14F-4D97-AF65-F5344CB8AC3E}">
        <p14:creationId xmlns:p14="http://schemas.microsoft.com/office/powerpoint/2010/main" val="24697861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Retrospektiva</Template>
  <TotalTime>60</TotalTime>
  <Words>455</Words>
  <Application>Microsoft Office PowerPoint</Application>
  <PresentationFormat>Širokoúhlá obrazovka</PresentationFormat>
  <Paragraphs>79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Retrospektiva</vt:lpstr>
      <vt:lpstr>Drény a drenážní systémy</vt:lpstr>
      <vt:lpstr>Drén, drenáž</vt:lpstr>
      <vt:lpstr>Indikace</vt:lpstr>
      <vt:lpstr>Dělení drenáží</vt:lpstr>
      <vt:lpstr>Spádová (gravitační) drenáž</vt:lpstr>
      <vt:lpstr>Vzlínavá drenáž (kapilární, cigaretová)</vt:lpstr>
      <vt:lpstr>T-drén</vt:lpstr>
      <vt:lpstr>Pigtail drén</vt:lpstr>
      <vt:lpstr>Proplachová drenáž</vt:lpstr>
      <vt:lpstr>Podtlaková drenáž</vt:lpstr>
      <vt:lpstr>Péče o pac. s drénem</vt:lpstr>
      <vt:lpstr>Hrudní drenáž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Drény a drenážní systémy</dc:title>
  <dc:creator>Lenka Veselá</dc:creator>
  <cp:lastModifiedBy>Lenka Veselá</cp:lastModifiedBy>
  <cp:revision>7</cp:revision>
  <dcterms:created xsi:type="dcterms:W3CDTF">2019-12-15T19:31:41Z</dcterms:created>
  <dcterms:modified xsi:type="dcterms:W3CDTF">2019-12-16T08:26:18Z</dcterms:modified>
</cp:coreProperties>
</file>