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46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88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2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00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81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48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54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74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57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048D2B6-2E17-430D-8413-DD23F484397C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37687C8-78EC-42A3-8A51-6D52919472A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13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E7EC3-79DC-451D-B252-0A601E57DD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Převazy ran, převazový vozík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0825CE-3497-4D9C-A416-CCF8F40AD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140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F4745-599C-4DB9-AC99-67C7952B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Extrakce stehů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792F28E-F5AD-4598-B585-0F51DF38D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obvykle 7. – 10. den</a:t>
            </a:r>
          </a:p>
          <a:p>
            <a:r>
              <a:rPr lang="cs-CZ" dirty="0">
                <a:latin typeface="+mj-lt"/>
              </a:rPr>
              <a:t>- někdy polovina</a:t>
            </a:r>
          </a:p>
          <a:p>
            <a:r>
              <a:rPr lang="cs-CZ" dirty="0">
                <a:latin typeface="+mj-lt"/>
              </a:rPr>
              <a:t>- sterilní peán či pinzeta a ostré nůžky</a:t>
            </a:r>
          </a:p>
          <a:p>
            <a:r>
              <a:rPr lang="cs-CZ" dirty="0">
                <a:latin typeface="+mj-lt"/>
              </a:rPr>
              <a:t>- desinfekce rány</a:t>
            </a:r>
          </a:p>
          <a:p>
            <a:r>
              <a:rPr lang="cs-CZ" dirty="0">
                <a:latin typeface="+mj-lt"/>
              </a:rPr>
              <a:t>- dále dle typu stehu</a:t>
            </a:r>
          </a:p>
          <a:p>
            <a:r>
              <a:rPr lang="cs-CZ" dirty="0">
                <a:latin typeface="+mj-lt"/>
              </a:rPr>
              <a:t>- desinfekce</a:t>
            </a:r>
          </a:p>
          <a:p>
            <a:r>
              <a:rPr lang="cs-CZ" dirty="0">
                <a:latin typeface="+mj-lt"/>
              </a:rPr>
              <a:t>- ošetření tekutým obvazem nebo sterilní krytí</a:t>
            </a:r>
          </a:p>
        </p:txBody>
      </p:sp>
      <p:pic>
        <p:nvPicPr>
          <p:cNvPr id="9" name="Obrázek 8" descr="Obsah obrázku text, mapa&#10;&#10;Popis byl vytvořen automaticky">
            <a:extLst>
              <a:ext uri="{FF2B5EF4-FFF2-40B4-BE49-F238E27FC236}">
                <a16:creationId xmlns:a16="http://schemas.microsoft.com/office/drawing/2014/main" id="{E307F090-0C36-48FC-97BB-AB7608A20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674" y="1237944"/>
            <a:ext cx="4982270" cy="43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5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61B1C-C579-4520-9CA3-A7E9E514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převazu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B91F4-68F8-45D9-94E5-6DD2A3AF7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výměna krytí v případě prosáknutí, nefunkčnosti obvazu</a:t>
            </a:r>
          </a:p>
          <a:p>
            <a:r>
              <a:rPr lang="cs-CZ" dirty="0">
                <a:latin typeface="+mj-lt"/>
              </a:rPr>
              <a:t>- kontrola rány</a:t>
            </a:r>
          </a:p>
          <a:p>
            <a:r>
              <a:rPr lang="cs-CZ" dirty="0">
                <a:latin typeface="+mj-lt"/>
              </a:rPr>
              <a:t>- desinfekce, čištění, výplach rány</a:t>
            </a:r>
          </a:p>
          <a:p>
            <a:r>
              <a:rPr lang="cs-CZ" dirty="0">
                <a:latin typeface="+mj-lt"/>
              </a:rPr>
              <a:t>- chirurgická toaleta rány, tzv. </a:t>
            </a:r>
            <a:r>
              <a:rPr lang="cs-CZ" dirty="0" err="1">
                <a:latin typeface="+mj-lt"/>
              </a:rPr>
              <a:t>debridement</a:t>
            </a:r>
            <a:r>
              <a:rPr lang="cs-CZ" dirty="0">
                <a:latin typeface="+mj-lt"/>
              </a:rPr>
              <a:t> (odstranění nekrotických částí)</a:t>
            </a:r>
          </a:p>
          <a:p>
            <a:r>
              <a:rPr lang="cs-CZ" dirty="0">
                <a:latin typeface="+mj-lt"/>
              </a:rPr>
              <a:t>- úprava drénu</a:t>
            </a:r>
          </a:p>
          <a:p>
            <a:r>
              <a:rPr lang="cs-CZ" dirty="0">
                <a:latin typeface="+mj-lt"/>
              </a:rPr>
              <a:t>- aplikace léčivých prostředků</a:t>
            </a:r>
          </a:p>
          <a:p>
            <a:r>
              <a:rPr lang="cs-CZ" dirty="0">
                <a:latin typeface="+mj-lt"/>
              </a:rPr>
              <a:t>- odstranění stehů</a:t>
            </a:r>
          </a:p>
        </p:txBody>
      </p:sp>
    </p:spTree>
    <p:extLst>
      <p:ext uri="{BB962C8B-B14F-4D97-AF65-F5344CB8AC3E}">
        <p14:creationId xmlns:p14="http://schemas.microsoft.com/office/powerpoint/2010/main" val="68271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62D70-BAE7-49E7-A68A-ED359F222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Převazový vozík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DDEAD0-B19F-4E83-92EA-CFE35FAD13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i="1" u="sng" dirty="0">
                <a:latin typeface="+mj-lt"/>
              </a:rPr>
              <a:t>Horní plocha:</a:t>
            </a:r>
          </a:p>
          <a:p>
            <a:r>
              <a:rPr lang="cs-CZ" dirty="0">
                <a:latin typeface="+mj-lt"/>
              </a:rPr>
              <a:t>- sterilní a čisté pomůcky</a:t>
            </a:r>
          </a:p>
          <a:p>
            <a:r>
              <a:rPr lang="cs-CZ" dirty="0">
                <a:latin typeface="+mj-lt"/>
              </a:rPr>
              <a:t>- sterilizační kontejnery</a:t>
            </a:r>
          </a:p>
          <a:p>
            <a:r>
              <a:rPr lang="cs-CZ" dirty="0">
                <a:latin typeface="+mj-lt"/>
              </a:rPr>
              <a:t>-(toulec a </a:t>
            </a:r>
            <a:r>
              <a:rPr lang="cs-CZ" dirty="0" err="1">
                <a:latin typeface="+mj-lt"/>
              </a:rPr>
              <a:t>podávkové</a:t>
            </a:r>
            <a:r>
              <a:rPr lang="cs-CZ" dirty="0">
                <a:latin typeface="+mj-lt"/>
              </a:rPr>
              <a:t> kleště)</a:t>
            </a:r>
          </a:p>
          <a:p>
            <a:r>
              <a:rPr lang="cs-CZ" dirty="0">
                <a:latin typeface="+mj-lt"/>
              </a:rPr>
              <a:t>- sterilně balený materiál</a:t>
            </a:r>
          </a:p>
          <a:p>
            <a:r>
              <a:rPr lang="cs-CZ" dirty="0">
                <a:latin typeface="+mj-lt"/>
              </a:rPr>
              <a:t>- desinfekce na ruce</a:t>
            </a:r>
          </a:p>
          <a:p>
            <a:r>
              <a:rPr lang="cs-CZ" dirty="0">
                <a:latin typeface="+mj-lt"/>
              </a:rPr>
              <a:t>- léčebné a oplachové roztoky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C71BF5-305D-4616-BAD1-7F8A6D339C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i="1" u="sng" dirty="0">
                <a:latin typeface="+mj-lt"/>
              </a:rPr>
              <a:t>Dolní plocha:</a:t>
            </a:r>
          </a:p>
          <a:p>
            <a:r>
              <a:rPr lang="cs-CZ" dirty="0">
                <a:latin typeface="+mj-lt"/>
              </a:rPr>
              <a:t>- emitní misky</a:t>
            </a:r>
          </a:p>
          <a:p>
            <a:r>
              <a:rPr lang="cs-CZ" dirty="0">
                <a:latin typeface="+mj-lt"/>
              </a:rPr>
              <a:t>- rukavice</a:t>
            </a:r>
          </a:p>
          <a:p>
            <a:r>
              <a:rPr lang="cs-CZ" dirty="0">
                <a:latin typeface="+mj-lt"/>
              </a:rPr>
              <a:t>- obinadla</a:t>
            </a:r>
          </a:p>
          <a:p>
            <a:r>
              <a:rPr lang="cs-CZ" dirty="0">
                <a:latin typeface="+mj-lt"/>
              </a:rPr>
              <a:t>- jiné obvazové materiály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FDD5000-E849-45D5-AD67-DD049B540759}"/>
              </a:ext>
            </a:extLst>
          </p:cNvPr>
          <p:cNvSpPr txBox="1"/>
          <p:nvPr/>
        </p:nvSpPr>
        <p:spPr>
          <a:xfrm>
            <a:off x="1382233" y="5082363"/>
            <a:ext cx="4157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Součástí vozíku je také: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odpadkový koš na původní krytí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koš na použité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emitky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desinfekční dóza na nástroje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BC0E30-6C50-4F30-AC7C-A2111E6DB779}"/>
              </a:ext>
            </a:extLst>
          </p:cNvPr>
          <p:cNvSpPr txBox="1"/>
          <p:nvPr/>
        </p:nvSpPr>
        <p:spPr>
          <a:xfrm>
            <a:off x="7181231" y="4545655"/>
            <a:ext cx="4157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Péče o vozík: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pod dohledem personálu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kontrola sterility materiálu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desinfekce min. 1x za 24 hod.</a:t>
            </a:r>
          </a:p>
        </p:txBody>
      </p:sp>
    </p:spTree>
    <p:extLst>
      <p:ext uri="{BB962C8B-B14F-4D97-AF65-F5344CB8AC3E}">
        <p14:creationId xmlns:p14="http://schemas.microsoft.com/office/powerpoint/2010/main" val="428334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B26CBBF-5EE2-4D34-806B-8D1228294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 k převazu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A9AF760-0EEE-4299-9ED7-783676A41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desinfekční roztoky (kožní antiseptika) dle zvyklosti oddělení – Jod, Ajatin, Septonex, H2O2, alkoholové roztoky</a:t>
            </a:r>
          </a:p>
          <a:p>
            <a:r>
              <a:rPr lang="cs-CZ" dirty="0">
                <a:latin typeface="+mj-lt"/>
              </a:rPr>
              <a:t>- oplachové roztoky – oplach a zvlhčená </a:t>
            </a:r>
            <a:r>
              <a:rPr lang="cs-CZ" dirty="0" err="1">
                <a:latin typeface="+mj-lt"/>
              </a:rPr>
              <a:t>chron</a:t>
            </a:r>
            <a:r>
              <a:rPr lang="cs-CZ" dirty="0">
                <a:latin typeface="+mj-lt"/>
              </a:rPr>
              <a:t>. ran, k uvolnění přilepeného krytí, …</a:t>
            </a:r>
          </a:p>
          <a:p>
            <a:r>
              <a:rPr lang="cs-CZ" dirty="0">
                <a:latin typeface="+mj-lt"/>
              </a:rPr>
              <a:t>- sterilní čtverce</a:t>
            </a:r>
          </a:p>
          <a:p>
            <a:r>
              <a:rPr lang="cs-CZ" dirty="0">
                <a:latin typeface="+mj-lt"/>
              </a:rPr>
              <a:t>- čtverce se savým jádrem</a:t>
            </a:r>
          </a:p>
          <a:p>
            <a:r>
              <a:rPr lang="cs-CZ" dirty="0">
                <a:latin typeface="+mj-lt"/>
              </a:rPr>
              <a:t>- sterilní tampony</a:t>
            </a:r>
          </a:p>
          <a:p>
            <a:r>
              <a:rPr lang="cs-CZ" dirty="0">
                <a:latin typeface="+mj-lt"/>
              </a:rPr>
              <a:t>- ochranné prostředky – pasty, nejčastěji zinkové</a:t>
            </a:r>
          </a:p>
          <a:p>
            <a:r>
              <a:rPr lang="cs-CZ" dirty="0">
                <a:latin typeface="+mj-lt"/>
              </a:rPr>
              <a:t>- tekuté obvazy – u ran bez sekrece, </a:t>
            </a:r>
            <a:r>
              <a:rPr lang="cs-CZ" dirty="0" err="1">
                <a:latin typeface="+mj-lt"/>
              </a:rPr>
              <a:t>Novikov</a:t>
            </a:r>
            <a:r>
              <a:rPr lang="cs-CZ" dirty="0">
                <a:latin typeface="+mj-lt"/>
              </a:rPr>
              <a:t> (briliantová zeleň)</a:t>
            </a:r>
          </a:p>
          <a:p>
            <a:r>
              <a:rPr lang="cs-CZ" dirty="0">
                <a:latin typeface="+mj-lt"/>
              </a:rPr>
              <a:t>- sterilní sety k určitým výkonům – např. extrakce stehů apod.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239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46A5F6-813D-441E-B327-124959E18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pomůcky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2469EF-01C4-4724-871D-CF8EF91322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sterilní rouška na krytí rány</a:t>
            </a:r>
          </a:p>
          <a:p>
            <a:r>
              <a:rPr lang="cs-CZ" dirty="0">
                <a:latin typeface="+mj-lt"/>
              </a:rPr>
              <a:t>- stříkačky</a:t>
            </a:r>
          </a:p>
          <a:p>
            <a:r>
              <a:rPr lang="cs-CZ" dirty="0">
                <a:latin typeface="+mj-lt"/>
              </a:rPr>
              <a:t>- různé typy drénů</a:t>
            </a:r>
          </a:p>
          <a:p>
            <a:r>
              <a:rPr lang="cs-CZ" dirty="0">
                <a:latin typeface="+mj-lt"/>
              </a:rPr>
              <a:t>- desinfekce na ruce</a:t>
            </a:r>
          </a:p>
          <a:p>
            <a:r>
              <a:rPr lang="cs-CZ" dirty="0">
                <a:latin typeface="+mj-lt"/>
              </a:rPr>
              <a:t>- sterilní rukavice</a:t>
            </a:r>
          </a:p>
          <a:p>
            <a:r>
              <a:rPr lang="cs-CZ" dirty="0">
                <a:latin typeface="+mj-lt"/>
              </a:rPr>
              <a:t>- obinadla hydrofilová a pružná</a:t>
            </a:r>
          </a:p>
          <a:p>
            <a:r>
              <a:rPr lang="cs-CZ" dirty="0">
                <a:latin typeface="+mj-lt"/>
              </a:rPr>
              <a:t>- jednorázové podložky na ochranu lůžka</a:t>
            </a:r>
          </a:p>
          <a:p>
            <a:r>
              <a:rPr lang="cs-CZ" dirty="0">
                <a:latin typeface="+mj-lt"/>
              </a:rPr>
              <a:t>- medicinální benzin pro odstranění náplastí </a:t>
            </a:r>
          </a:p>
          <a:p>
            <a:endParaRPr lang="cs-CZ" dirty="0">
              <a:latin typeface="+mj-lt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4D7FF0-B162-4404-BE14-56DA2C9B43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sterilní štětičky</a:t>
            </a:r>
          </a:p>
          <a:p>
            <a:r>
              <a:rPr lang="cs-CZ" dirty="0">
                <a:latin typeface="+mj-lt"/>
              </a:rPr>
              <a:t>- výtěrové sady pro výtěr z rány</a:t>
            </a:r>
          </a:p>
          <a:p>
            <a:r>
              <a:rPr lang="cs-CZ" dirty="0">
                <a:latin typeface="+mj-lt"/>
              </a:rPr>
              <a:t>- dřevěné špátle</a:t>
            </a:r>
          </a:p>
          <a:p>
            <a:r>
              <a:rPr lang="cs-CZ" dirty="0">
                <a:latin typeface="+mj-lt"/>
              </a:rPr>
              <a:t>- náplasti </a:t>
            </a:r>
          </a:p>
          <a:p>
            <a:r>
              <a:rPr lang="cs-CZ" dirty="0">
                <a:latin typeface="+mj-lt"/>
              </a:rPr>
              <a:t>- obvazový materiál – trojcípé šátky, </a:t>
            </a:r>
            <a:r>
              <a:rPr lang="cs-CZ" dirty="0" err="1">
                <a:latin typeface="+mj-lt"/>
              </a:rPr>
              <a:t>pruban</a:t>
            </a:r>
            <a:r>
              <a:rPr lang="cs-CZ" dirty="0">
                <a:latin typeface="+mj-lt"/>
              </a:rPr>
              <a:t>, vata, apod.</a:t>
            </a:r>
          </a:p>
          <a:p>
            <a:r>
              <a:rPr lang="cs-CZ" dirty="0">
                <a:latin typeface="+mj-lt"/>
              </a:rPr>
              <a:t>- ostatní léčivé prostředky – např. </a:t>
            </a:r>
            <a:r>
              <a:rPr lang="cs-CZ" dirty="0" err="1">
                <a:latin typeface="+mj-lt"/>
              </a:rPr>
              <a:t>Višněvského</a:t>
            </a:r>
            <a:r>
              <a:rPr lang="cs-CZ" dirty="0">
                <a:latin typeface="+mj-lt"/>
              </a:rPr>
              <a:t> balzám, </a:t>
            </a:r>
            <a:r>
              <a:rPr lang="cs-CZ" dirty="0" err="1">
                <a:latin typeface="+mj-lt"/>
              </a:rPr>
              <a:t>Heparoid</a:t>
            </a:r>
            <a:r>
              <a:rPr lang="cs-CZ" dirty="0">
                <a:latin typeface="+mj-lt"/>
              </a:rPr>
              <a:t> mast nebo zásypy</a:t>
            </a:r>
          </a:p>
        </p:txBody>
      </p:sp>
    </p:spTree>
    <p:extLst>
      <p:ext uri="{BB962C8B-B14F-4D97-AF65-F5344CB8AC3E}">
        <p14:creationId xmlns:p14="http://schemas.microsoft.com/office/powerpoint/2010/main" val="228598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B04A62B-7B49-43AD-9CB5-762E5EAC0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chirurgické nástroje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2CEC05-FC78-4101-A11F-F182106D7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kvalitní nerezavějící ocel, popř. poniklovaná ocel</a:t>
            </a:r>
          </a:p>
          <a:p>
            <a:r>
              <a:rPr lang="cs-CZ" dirty="0">
                <a:latin typeface="+mj-lt"/>
              </a:rPr>
              <a:t>- k opakovanému použití X jednorázové</a:t>
            </a:r>
          </a:p>
          <a:p>
            <a:r>
              <a:rPr lang="cs-CZ" dirty="0">
                <a:latin typeface="+mj-lt"/>
              </a:rPr>
              <a:t>- úchopová část, pracovní část a krček</a:t>
            </a:r>
          </a:p>
          <a:p>
            <a:endParaRPr lang="cs-CZ" dirty="0">
              <a:latin typeface="+mj-lt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1C21C87-FA9E-4A0E-9D6C-9073540D7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270" y="1737360"/>
            <a:ext cx="4068410" cy="434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2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DF3E0-6840-4669-B5CC-FAAB0DF71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chirurgických nástrojů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AFACE-D2A4-4320-BB90-6F5EE315F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u="sng" dirty="0">
                <a:latin typeface="+mj-lt"/>
              </a:rPr>
              <a:t>Základní:</a:t>
            </a:r>
          </a:p>
          <a:p>
            <a:r>
              <a:rPr lang="cs-CZ" dirty="0">
                <a:latin typeface="+mj-lt"/>
              </a:rPr>
              <a:t>- ostré  X  tupé</a:t>
            </a:r>
          </a:p>
          <a:p>
            <a:r>
              <a:rPr lang="cs-CZ" b="1" i="1" u="sng" dirty="0">
                <a:latin typeface="+mj-lt"/>
              </a:rPr>
              <a:t>Dle použití:</a:t>
            </a:r>
          </a:p>
          <a:p>
            <a:r>
              <a:rPr lang="cs-CZ" dirty="0">
                <a:latin typeface="+mj-lt"/>
              </a:rPr>
              <a:t>- úchopové – pinzety, kleště</a:t>
            </a:r>
          </a:p>
          <a:p>
            <a:r>
              <a:rPr lang="cs-CZ" dirty="0">
                <a:latin typeface="+mj-lt"/>
              </a:rPr>
              <a:t>- na tupou preparaci – pinzety, sondy, disektory</a:t>
            </a:r>
          </a:p>
          <a:p>
            <a:r>
              <a:rPr lang="cs-CZ" dirty="0">
                <a:latin typeface="+mj-lt"/>
              </a:rPr>
              <a:t>- na ostrou preparaci – lžičky, skalpely, nůžky</a:t>
            </a:r>
          </a:p>
          <a:p>
            <a:r>
              <a:rPr lang="cs-CZ" dirty="0">
                <a:latin typeface="+mj-lt"/>
              </a:rPr>
              <a:t>- na rozevírání rány – </a:t>
            </a:r>
            <a:r>
              <a:rPr lang="cs-CZ" dirty="0" err="1">
                <a:latin typeface="+mj-lt"/>
              </a:rPr>
              <a:t>rozvěráky</a:t>
            </a:r>
            <a:r>
              <a:rPr lang="cs-CZ" dirty="0">
                <a:latin typeface="+mj-lt"/>
              </a:rPr>
              <a:t>, háky</a:t>
            </a:r>
          </a:p>
          <a:p>
            <a:r>
              <a:rPr lang="cs-CZ" dirty="0">
                <a:latin typeface="+mj-lt"/>
              </a:rPr>
              <a:t>- kostní nástroje</a:t>
            </a:r>
          </a:p>
          <a:p>
            <a:r>
              <a:rPr lang="cs-CZ" dirty="0">
                <a:latin typeface="+mj-lt"/>
              </a:rPr>
              <a:t>- šicí nástroje – jehelec, jehla </a:t>
            </a:r>
            <a:r>
              <a:rPr lang="cs-CZ" dirty="0" err="1">
                <a:latin typeface="+mj-lt"/>
              </a:rPr>
              <a:t>atraumatická</a:t>
            </a:r>
            <a:r>
              <a:rPr lang="cs-CZ" dirty="0">
                <a:latin typeface="+mj-lt"/>
              </a:rPr>
              <a:t> (hrot, tělo a vlisovaný návlek), jehly s ouškem</a:t>
            </a:r>
          </a:p>
          <a:p>
            <a:r>
              <a:rPr lang="cs-CZ" dirty="0">
                <a:latin typeface="+mj-lt"/>
              </a:rPr>
              <a:t>- podvazovací jehla – podvaz tkání a cév - </a:t>
            </a:r>
            <a:r>
              <a:rPr lang="cs-CZ" dirty="0" err="1">
                <a:latin typeface="+mj-lt"/>
              </a:rPr>
              <a:t>Deschampsova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225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0BCDD-69A8-46DB-964C-325ADF63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Šicí materiál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F1FC11-C5CA-4F33-A007-44AF1480F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dle druhu, vstřebatelnosti a funkce</a:t>
            </a:r>
          </a:p>
          <a:p>
            <a:r>
              <a:rPr lang="cs-CZ" b="1" i="1" u="sng" dirty="0">
                <a:latin typeface="+mj-lt"/>
              </a:rPr>
              <a:t>Přírodní vlákna:</a:t>
            </a:r>
          </a:p>
          <a:p>
            <a:r>
              <a:rPr lang="cs-CZ" dirty="0">
                <a:latin typeface="+mj-lt"/>
              </a:rPr>
              <a:t>- vstřebatelný – catgut, podvaz povrchových cév, šití podkoží, peritonea apod.</a:t>
            </a:r>
          </a:p>
          <a:p>
            <a:r>
              <a:rPr lang="cs-CZ" dirty="0">
                <a:latin typeface="+mj-lt"/>
              </a:rPr>
              <a:t>nevstřebatelný – např. hedvábí, šití kůže, fascie, v gynekologii</a:t>
            </a:r>
          </a:p>
          <a:p>
            <a:r>
              <a:rPr lang="cs-CZ" b="1" i="1" u="sng" dirty="0">
                <a:latin typeface="+mj-lt"/>
              </a:rPr>
              <a:t>Syntetická vlákna:</a:t>
            </a:r>
          </a:p>
          <a:p>
            <a:r>
              <a:rPr lang="cs-CZ" dirty="0">
                <a:latin typeface="+mj-lt"/>
              </a:rPr>
              <a:t>- vstřebatelný – </a:t>
            </a:r>
            <a:r>
              <a:rPr lang="cs-CZ" dirty="0" err="1">
                <a:latin typeface="+mj-lt"/>
              </a:rPr>
              <a:t>monolac</a:t>
            </a:r>
            <a:r>
              <a:rPr lang="cs-CZ" dirty="0">
                <a:latin typeface="+mj-lt"/>
              </a:rPr>
              <a:t>, </a:t>
            </a:r>
            <a:r>
              <a:rPr lang="cs-CZ" dirty="0" err="1">
                <a:latin typeface="+mj-lt"/>
              </a:rPr>
              <a:t>chirlac</a:t>
            </a:r>
            <a:r>
              <a:rPr lang="cs-CZ" dirty="0">
                <a:latin typeface="+mj-lt"/>
              </a:rPr>
              <a:t>, </a:t>
            </a:r>
            <a:r>
              <a:rPr lang="cs-CZ" dirty="0" err="1">
                <a:latin typeface="+mj-lt"/>
              </a:rPr>
              <a:t>vicryl</a:t>
            </a:r>
            <a:r>
              <a:rPr lang="cs-CZ" dirty="0">
                <a:latin typeface="+mj-lt"/>
              </a:rPr>
              <a:t>, </a:t>
            </a:r>
            <a:r>
              <a:rPr lang="cs-CZ" dirty="0" err="1">
                <a:latin typeface="+mj-lt"/>
              </a:rPr>
              <a:t>monocryl</a:t>
            </a:r>
            <a:r>
              <a:rPr lang="cs-CZ" dirty="0">
                <a:latin typeface="+mj-lt"/>
              </a:rPr>
              <a:t> – sutura svalů, fascie, měkkých tkání</a:t>
            </a:r>
          </a:p>
          <a:p>
            <a:r>
              <a:rPr lang="cs-CZ" dirty="0">
                <a:latin typeface="+mj-lt"/>
              </a:rPr>
              <a:t>- nevstřebatelný – </a:t>
            </a:r>
            <a:r>
              <a:rPr lang="cs-CZ" dirty="0" err="1">
                <a:latin typeface="+mj-lt"/>
              </a:rPr>
              <a:t>chiralen</a:t>
            </a:r>
            <a:r>
              <a:rPr lang="cs-CZ" dirty="0">
                <a:latin typeface="+mj-lt"/>
              </a:rPr>
              <a:t>, silon, </a:t>
            </a:r>
            <a:r>
              <a:rPr lang="cs-CZ" dirty="0" err="1">
                <a:latin typeface="+mj-lt"/>
              </a:rPr>
              <a:t>ethilon</a:t>
            </a:r>
            <a:r>
              <a:rPr lang="cs-CZ" dirty="0">
                <a:latin typeface="+mj-lt"/>
              </a:rPr>
              <a:t> – kůže, </a:t>
            </a:r>
            <a:r>
              <a:rPr lang="cs-CZ" dirty="0" err="1">
                <a:latin typeface="+mj-lt"/>
              </a:rPr>
              <a:t>fasci</a:t>
            </a:r>
            <a:r>
              <a:rPr lang="cs-CZ" dirty="0">
                <a:latin typeface="+mj-lt"/>
              </a:rPr>
              <a:t>, cévy, …</a:t>
            </a:r>
          </a:p>
          <a:p>
            <a:r>
              <a:rPr lang="cs-CZ" b="1" i="1" u="sng" dirty="0">
                <a:latin typeface="+mj-lt"/>
              </a:rPr>
              <a:t>Anorganické materiály:</a:t>
            </a:r>
          </a:p>
          <a:p>
            <a:r>
              <a:rPr lang="cs-CZ" dirty="0">
                <a:latin typeface="+mj-lt"/>
              </a:rPr>
              <a:t>kovové svorky a dráty – šlachy, kůže</a:t>
            </a:r>
          </a:p>
        </p:txBody>
      </p:sp>
    </p:spTree>
    <p:extLst>
      <p:ext uri="{BB962C8B-B14F-4D97-AF65-F5344CB8AC3E}">
        <p14:creationId xmlns:p14="http://schemas.microsoft.com/office/powerpoint/2010/main" val="3791579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506B4-AD40-43A2-9401-AD140F155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dirty="0"/>
              <a:t>Provedení převazu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A187BF-EC81-4A65-B8B7-95B05B1BD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- načasování – první nejpozději za 24 hod, analgetika</a:t>
            </a:r>
          </a:p>
          <a:p>
            <a:r>
              <a:rPr lang="cs-CZ" dirty="0">
                <a:latin typeface="+mj-lt"/>
              </a:rPr>
              <a:t>- prostředí – vyšetřovna, na lůžku, aseptické rány, poslední septické</a:t>
            </a:r>
          </a:p>
          <a:p>
            <a:r>
              <a:rPr lang="cs-CZ" dirty="0">
                <a:latin typeface="+mj-lt"/>
              </a:rPr>
              <a:t>- poloha pacienta</a:t>
            </a:r>
          </a:p>
          <a:p>
            <a:r>
              <a:rPr lang="cs-CZ" b="1" i="1" u="sng" dirty="0">
                <a:latin typeface="+mj-lt"/>
              </a:rPr>
              <a:t>Postup:</a:t>
            </a:r>
          </a:p>
          <a:p>
            <a:r>
              <a:rPr lang="cs-CZ" dirty="0">
                <a:latin typeface="+mj-lt"/>
              </a:rPr>
              <a:t>- desinfekce rukou</a:t>
            </a:r>
          </a:p>
          <a:p>
            <a:r>
              <a:rPr lang="cs-CZ" dirty="0">
                <a:latin typeface="+mj-lt"/>
              </a:rPr>
              <a:t>- rukavice</a:t>
            </a:r>
          </a:p>
          <a:p>
            <a:r>
              <a:rPr lang="cs-CZ" dirty="0">
                <a:latin typeface="+mj-lt"/>
              </a:rPr>
              <a:t>- sejmutí krytí</a:t>
            </a:r>
          </a:p>
          <a:p>
            <a:r>
              <a:rPr lang="cs-CZ" dirty="0">
                <a:latin typeface="+mj-lt"/>
              </a:rPr>
              <a:t>- desinfekce rány</a:t>
            </a:r>
          </a:p>
          <a:p>
            <a:r>
              <a:rPr lang="cs-CZ" dirty="0">
                <a:latin typeface="+mj-lt"/>
              </a:rPr>
              <a:t>- případně přelepit</a:t>
            </a:r>
          </a:p>
          <a:p>
            <a:r>
              <a:rPr lang="cs-CZ" dirty="0">
                <a:latin typeface="+mj-lt"/>
              </a:rPr>
              <a:t>- desinfekce rukou</a:t>
            </a:r>
          </a:p>
        </p:txBody>
      </p:sp>
      <p:pic>
        <p:nvPicPr>
          <p:cNvPr id="5" name="Obrázek 4" descr="Obsah obrázku mapa, kreslení&#10;&#10;Popis byl vytvořen automaticky">
            <a:extLst>
              <a:ext uri="{FF2B5EF4-FFF2-40B4-BE49-F238E27FC236}">
                <a16:creationId xmlns:a16="http://schemas.microsoft.com/office/drawing/2014/main" id="{98924A60-E446-42BC-B33E-0EE4C187AE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582" y="2553037"/>
            <a:ext cx="5592417" cy="342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040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98</TotalTime>
  <Words>575</Words>
  <Application>Microsoft Office PowerPoint</Application>
  <PresentationFormat>Širokoúhlá obrazovka</PresentationFormat>
  <Paragraphs>98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Retrospektiva</vt:lpstr>
      <vt:lpstr>Převazy ran, převazový vozík</vt:lpstr>
      <vt:lpstr>Účel převazu</vt:lpstr>
      <vt:lpstr>Převazový vozík</vt:lpstr>
      <vt:lpstr>Pomůcky k převazu</vt:lpstr>
      <vt:lpstr>Další pomůcky</vt:lpstr>
      <vt:lpstr>Základní chirurgické nástroje</vt:lpstr>
      <vt:lpstr>Dělení chirurgických nástrojů</vt:lpstr>
      <vt:lpstr>Šicí materiál</vt:lpstr>
      <vt:lpstr>Provedení převazu</vt:lpstr>
      <vt:lpstr>Extrakce stehů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Převazy ran, převazový vozík</dc:title>
  <dc:creator>Lenka Veselá</dc:creator>
  <cp:lastModifiedBy>Lenka Veselá</cp:lastModifiedBy>
  <cp:revision>10</cp:revision>
  <dcterms:created xsi:type="dcterms:W3CDTF">2019-12-15T17:53:09Z</dcterms:created>
  <dcterms:modified xsi:type="dcterms:W3CDTF">2019-12-16T08:26:54Z</dcterms:modified>
</cp:coreProperties>
</file>