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79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13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7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30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16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30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22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0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00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55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74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8420-A789-4A28-8133-1723F675AF78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CC4DD-B069-4396-8D45-40897A98D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66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524000" y="553020"/>
            <a:ext cx="9144000" cy="2387600"/>
          </a:xfrm>
        </p:spPr>
        <p:txBody>
          <a:bodyPr/>
          <a:lstStyle/>
          <a:p>
            <a:r>
              <a:rPr lang="cs-CZ" dirty="0"/>
              <a:t>ZÁKLADNÍ PŘEHLED </a:t>
            </a:r>
            <a:br>
              <a:rPr lang="cs-CZ" dirty="0"/>
            </a:br>
            <a:r>
              <a:rPr lang="cs-CZ" dirty="0"/>
              <a:t>VODNÍ BILANCE</a:t>
            </a:r>
          </a:p>
        </p:txBody>
      </p:sp>
      <p:pic>
        <p:nvPicPr>
          <p:cNvPr id="1026" name="Picture 2" descr="SouvisejÃ­cÃ­ obrÃ¡zek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948" y="2889845"/>
            <a:ext cx="5059542" cy="3807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180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966123"/>
              </p:ext>
            </p:extLst>
          </p:nvPr>
        </p:nvGraphicFramePr>
        <p:xfrm>
          <a:off x="726057" y="583421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25487713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7847444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3108428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8264631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cs-CZ" dirty="0"/>
                        <a:t>OBSAH VODY V TĚLE VE VZTAHU K VĚKU A POHLAVÍ v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43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NOVOROZENEC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ROK věku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– 50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starší 50</a:t>
                      </a:r>
                      <a:r>
                        <a:rPr lang="cs-CZ" baseline="0" dirty="0"/>
                        <a:t> LET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980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79 %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65 %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♀  50 %</a:t>
                      </a:r>
                      <a:endParaRPr lang="cs-CZ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♀  46 - 50 %</a:t>
                      </a:r>
                      <a:endParaRPr lang="cs-CZ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68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♂  60%</a:t>
                      </a:r>
                      <a:endParaRPr lang="cs-CZ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♂  52 - 60%</a:t>
                      </a:r>
                      <a:endParaRPr lang="cs-CZ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82425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951230"/>
              </p:ext>
            </p:extLst>
          </p:nvPr>
        </p:nvGraphicFramePr>
        <p:xfrm>
          <a:off x="726057" y="2417972"/>
          <a:ext cx="10515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25487713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7847444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3108428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8264631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cs-CZ" dirty="0"/>
                        <a:t>STŘEDNÍ HODNOTY PRO CELKOVOU TĚLESNOU VODU a JEJÍ ROZLOŽENÍ U DOSPĚLÝCH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43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ROZLOŽENÍ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TĚLESNÁ VODA (TV)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% z</a:t>
                      </a:r>
                      <a:r>
                        <a:rPr lang="cs-CZ" baseline="0" dirty="0">
                          <a:solidFill>
                            <a:schemeClr val="bg1"/>
                          </a:solidFill>
                        </a:rPr>
                        <a:t> TH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%</a:t>
                      </a:r>
                      <a:r>
                        <a:rPr lang="cs-CZ" baseline="0" dirty="0">
                          <a:solidFill>
                            <a:schemeClr val="bg1"/>
                          </a:solidFill>
                        </a:rPr>
                        <a:t> tělesné vody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980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Celková TV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42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973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079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IST (intersticiální)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18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pojiva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562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60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Transcelulární</a:t>
                      </a:r>
                      <a:r>
                        <a:rPr lang="cs-CZ" dirty="0"/>
                        <a:t> prostor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380212"/>
                  </a:ext>
                </a:extLst>
              </a:tr>
            </a:tbl>
          </a:graphicData>
        </a:graphic>
      </p:graphicFrame>
      <p:pic>
        <p:nvPicPr>
          <p:cNvPr id="2050" name="Picture 2" descr="SouvisejÃ­cÃ­ obrÃ¡zek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2634" y="974193"/>
            <a:ext cx="1469366" cy="110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95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597340"/>
              </p:ext>
            </p:extLst>
          </p:nvPr>
        </p:nvGraphicFramePr>
        <p:xfrm>
          <a:off x="682925" y="583421"/>
          <a:ext cx="7886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5910509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638956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5647949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cs-CZ" dirty="0"/>
                        <a:t>VODA VZNIKAJÍCÍ OXIDACÍ NUTRIČNÍCH SUBSTRÁTŮ/metabolická voda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710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SUBSTRÁT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MNOŽSTVÍ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VODA Z OXIDACE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15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107 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470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CUKR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 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31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BÍLKOVINA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41 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438717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451502"/>
              </p:ext>
            </p:extLst>
          </p:nvPr>
        </p:nvGraphicFramePr>
        <p:xfrm>
          <a:off x="682925" y="2981564"/>
          <a:ext cx="1024674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1686">
                  <a:extLst>
                    <a:ext uri="{9D8B030D-6E8A-4147-A177-3AD203B41FA5}">
                      <a16:colId xmlns:a16="http://schemas.microsoft.com/office/drawing/2014/main" val="537187905"/>
                    </a:ext>
                  </a:extLst>
                </a:gridCol>
                <a:gridCol w="2561686">
                  <a:extLst>
                    <a:ext uri="{9D8B030D-6E8A-4147-A177-3AD203B41FA5}">
                      <a16:colId xmlns:a16="http://schemas.microsoft.com/office/drawing/2014/main" val="2666778118"/>
                    </a:ext>
                  </a:extLst>
                </a:gridCol>
                <a:gridCol w="2561686">
                  <a:extLst>
                    <a:ext uri="{9D8B030D-6E8A-4147-A177-3AD203B41FA5}">
                      <a16:colId xmlns:a16="http://schemas.microsoft.com/office/drawing/2014/main" val="3137687586"/>
                    </a:ext>
                  </a:extLst>
                </a:gridCol>
                <a:gridCol w="2561686">
                  <a:extLst>
                    <a:ext uri="{9D8B030D-6E8A-4147-A177-3AD203B41FA5}">
                      <a16:colId xmlns:a16="http://schemas.microsoft.com/office/drawing/2014/main" val="129259814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FF00"/>
                          </a:solidFill>
                        </a:rPr>
                        <a:t>DENNÍ</a:t>
                      </a:r>
                      <a:r>
                        <a:rPr lang="cs-CZ" dirty="0"/>
                        <a:t> BILANCE TEKUTIN u dospělých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37625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PŘÍJEM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66FF33"/>
                          </a:solidFill>
                        </a:rPr>
                        <a:t>VÝDEJ</a:t>
                      </a: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85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ZDROJ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MNOŽSTVÍ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ZDROJ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MNOŽSTVÍ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33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Tekutiny, polévky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 – 1 500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Pokožka / pocení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24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Tekutiny v polotuhých potravinách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700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Močení </a:t>
                      </a:r>
                    </a:p>
                    <a:p>
                      <a:r>
                        <a:rPr lang="cs-CZ" dirty="0"/>
                        <a:t>Stolice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 – 1 500 ml</a:t>
                      </a:r>
                    </a:p>
                    <a:p>
                      <a:r>
                        <a:rPr lang="cs-CZ" dirty="0"/>
                        <a:t>100 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86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Metabolická voda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Dýchání / plíce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 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11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2 000 – 2 500 ml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2 000 – 2 500 ml</a:t>
                      </a:r>
                    </a:p>
                  </a:txBody>
                  <a:tcP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923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04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284973"/>
              </p:ext>
            </p:extLst>
          </p:nvPr>
        </p:nvGraphicFramePr>
        <p:xfrm>
          <a:off x="431320" y="911225"/>
          <a:ext cx="1149038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5193">
                  <a:extLst>
                    <a:ext uri="{9D8B030D-6E8A-4147-A177-3AD203B41FA5}">
                      <a16:colId xmlns:a16="http://schemas.microsoft.com/office/drawing/2014/main" val="537187905"/>
                    </a:ext>
                  </a:extLst>
                </a:gridCol>
                <a:gridCol w="5745193">
                  <a:extLst>
                    <a:ext uri="{9D8B030D-6E8A-4147-A177-3AD203B41FA5}">
                      <a16:colId xmlns:a16="http://schemas.microsoft.com/office/drawing/2014/main" val="266677811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/>
                        <a:t>NÁROKY NA DODATEČNÝ PŘÍJEM TEKUTIN u</a:t>
                      </a:r>
                      <a:r>
                        <a:rPr lang="cs-CZ" baseline="0" dirty="0"/>
                        <a:t> dospělých ne den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376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Zvýšení TT o 1°C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+ 0,1 – 0,3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24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Středně silné pocení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0,5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86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Silné pocení, vysoká 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1,0 – 1,5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11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Hyperventilace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0,5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018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Hyperventilace ve velmi suchém</a:t>
                      </a:r>
                      <a:r>
                        <a:rPr lang="cs-CZ" baseline="0" dirty="0"/>
                        <a:t> prostředí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1,0 – 1,5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986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Otevřené povrchy ran a tělesné dutiny;</a:t>
                      </a:r>
                      <a:r>
                        <a:rPr lang="cs-CZ" baseline="0" dirty="0"/>
                        <a:t> operace do 5 hodin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0,5 – 3,0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81828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31320" y="4071669"/>
            <a:ext cx="113954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Minimální 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denní ztráta </a:t>
            </a:r>
            <a:r>
              <a:rPr lang="cs-CZ" sz="2000" b="1" dirty="0">
                <a:solidFill>
                  <a:srgbClr val="002060"/>
                </a:solidFill>
              </a:rPr>
              <a:t>tekutin nutná pro zachování homeostázy činí u dospělého asi 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1 700 ml</a:t>
            </a:r>
            <a:r>
              <a:rPr lang="cs-CZ" sz="2000" b="1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Z toho činí </a:t>
            </a:r>
            <a:r>
              <a:rPr lang="cs-CZ" sz="2000" b="1" dirty="0" err="1">
                <a:solidFill>
                  <a:srgbClr val="002060"/>
                </a:solidFill>
              </a:rPr>
              <a:t>dýchání-pocení</a:t>
            </a:r>
            <a:r>
              <a:rPr lang="cs-CZ" sz="2000" b="1" dirty="0">
                <a:solidFill>
                  <a:srgbClr val="002060"/>
                </a:solidFill>
              </a:rPr>
              <a:t> asi 850 ml, 100 ml odejde stolicí a minimálně 750 ml by mělo odejít močí.</a:t>
            </a:r>
          </a:p>
        </p:txBody>
      </p:sp>
    </p:spTree>
    <p:extLst>
      <p:ext uri="{BB962C8B-B14F-4D97-AF65-F5344CB8AC3E}">
        <p14:creationId xmlns:p14="http://schemas.microsoft.com/office/powerpoint/2010/main" val="2149656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290</Words>
  <Application>Microsoft Office PowerPoint</Application>
  <PresentationFormat>Širokoúhlá obrazovka</PresentationFormat>
  <Paragraphs>98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Motiv Office</vt:lpstr>
      <vt:lpstr>ZÁKLADNÍ PŘEHLED  VODNÍ BILANCE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Liana Greiffeneggová</dc:creator>
  <cp:lastModifiedBy>Lenka Veselá</cp:lastModifiedBy>
  <cp:revision>5</cp:revision>
  <dcterms:created xsi:type="dcterms:W3CDTF">2018-09-03T09:44:30Z</dcterms:created>
  <dcterms:modified xsi:type="dcterms:W3CDTF">2019-10-08T07:27:11Z</dcterms:modified>
</cp:coreProperties>
</file>