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302" r:id="rId3"/>
    <p:sldId id="303" r:id="rId4"/>
    <p:sldId id="305" r:id="rId5"/>
    <p:sldId id="306" r:id="rId6"/>
    <p:sldId id="307" r:id="rId7"/>
    <p:sldId id="308" r:id="rId8"/>
    <p:sldId id="312" r:id="rId9"/>
    <p:sldId id="309" r:id="rId10"/>
    <p:sldId id="310" r:id="rId11"/>
    <p:sldId id="311" r:id="rId12"/>
    <p:sldId id="304" r:id="rId13"/>
    <p:sldId id="314" r:id="rId14"/>
    <p:sldId id="313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23" r:id="rId25"/>
    <p:sldId id="325" r:id="rId26"/>
    <p:sldId id="326" r:id="rId27"/>
    <p:sldId id="300" r:id="rId28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6"/>
    <a:srgbClr val="FFFFFF"/>
    <a:srgbClr val="21A9C0"/>
    <a:srgbClr val="7AC143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87127" autoAdjust="0"/>
  </p:normalViewPr>
  <p:slideViewPr>
    <p:cSldViewPr snapToGrid="0" showGuides="1">
      <p:cViewPr varScale="1">
        <p:scale>
          <a:sx n="158" d="100"/>
          <a:sy n="158" d="100"/>
        </p:scale>
        <p:origin x="108" y="28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20-Sep-19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20-Sep-19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Dogma of Molecular Biology</a:t>
            </a:r>
          </a:p>
          <a:p>
            <a:r>
              <a:rPr lang="en-US" dirty="0" smtClean="0"/>
              <a:t>Transcription / 70s reverse transcription</a:t>
            </a:r>
          </a:p>
          <a:p>
            <a:r>
              <a:rPr lang="en-US" dirty="0" smtClean="0"/>
              <a:t>Translation</a:t>
            </a:r>
          </a:p>
          <a:p>
            <a:r>
              <a:rPr lang="en-US" dirty="0" smtClean="0"/>
              <a:t>Genomics, </a:t>
            </a:r>
            <a:r>
              <a:rPr lang="en-US" dirty="0" err="1" smtClean="0"/>
              <a:t>Transcriptomics</a:t>
            </a:r>
            <a:r>
              <a:rPr lang="en-US" dirty="0" smtClean="0"/>
              <a:t>, Proteomics</a:t>
            </a:r>
          </a:p>
          <a:p>
            <a:r>
              <a:rPr lang="en-US" dirty="0" smtClean="0"/>
              <a:t>---</a:t>
            </a:r>
          </a:p>
          <a:p>
            <a:r>
              <a:rPr lang="en-US" dirty="0" smtClean="0"/>
              <a:t>DNA structure</a:t>
            </a:r>
          </a:p>
          <a:p>
            <a:r>
              <a:rPr lang="en-US" dirty="0" smtClean="0"/>
              <a:t>4</a:t>
            </a:r>
            <a:r>
              <a:rPr lang="en-US" baseline="0" dirty="0" smtClean="0"/>
              <a:t> Base Pairs</a:t>
            </a:r>
          </a:p>
          <a:p>
            <a:r>
              <a:rPr lang="en-US" baseline="0" dirty="0" smtClean="0"/>
              <a:t>Complementarity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</a:p>
          <a:p>
            <a:r>
              <a:rPr lang="en-US" dirty="0" smtClean="0"/>
              <a:t>Numbers,</a:t>
            </a:r>
            <a:r>
              <a:rPr lang="en-US" baseline="0" dirty="0" smtClean="0"/>
              <a:t> X, Y</a:t>
            </a:r>
          </a:p>
          <a:p>
            <a:r>
              <a:rPr lang="en-US" baseline="0" dirty="0" smtClean="0"/>
              <a:t>Telomere, Centromere</a:t>
            </a:r>
          </a:p>
          <a:p>
            <a:r>
              <a:rPr lang="en-US" baseline="0" dirty="0" smtClean="0"/>
              <a:t>---</a:t>
            </a:r>
          </a:p>
          <a:p>
            <a:r>
              <a:rPr lang="en-US" baseline="0" dirty="0" smtClean="0"/>
              <a:t>Strand</a:t>
            </a:r>
          </a:p>
          <a:p>
            <a:r>
              <a:rPr lang="en-US" baseline="0" dirty="0" smtClean="0"/>
              <a:t>5 prime, 3 prime</a:t>
            </a:r>
          </a:p>
          <a:p>
            <a:r>
              <a:rPr lang="en-US" baseline="0" dirty="0" smtClean="0"/>
              <a:t>Upstream, downstream</a:t>
            </a:r>
          </a:p>
          <a:p>
            <a:r>
              <a:rPr lang="en-US" baseline="0" dirty="0" smtClean="0"/>
              <a:t>---</a:t>
            </a:r>
          </a:p>
          <a:p>
            <a:r>
              <a:rPr lang="en-US" baseline="0" dirty="0" smtClean="0"/>
              <a:t>Definition of a genomic locus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Evolving definition of the word Gene.</a:t>
            </a:r>
          </a:p>
          <a:p>
            <a:r>
              <a:rPr lang="en-US" dirty="0" smtClean="0"/>
              <a:t>https://www.ncbi.nlm.nih.gov/pmc/articles/PMC5378099/pdf/1353.pdf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4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samformat.info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mailto:panagiotis.alexiou@ceitec.muni.cz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2 </a:t>
            </a:r>
            <a:r>
              <a:rPr lang="en-US" altLang="cs-CZ" sz="4800" dirty="0"/>
              <a:t>: Sequence analysis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Genomic Information for Bioinformatics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 Based Formats (.bed)</a:t>
            </a:r>
          </a:p>
          <a:p>
            <a:endParaRPr lang="en-US" dirty="0" smtClean="0"/>
          </a:p>
          <a:p>
            <a:r>
              <a:rPr lang="en-US" dirty="0"/>
              <a:t>Count/Coverage Based </a:t>
            </a:r>
            <a:r>
              <a:rPr lang="en-US" dirty="0" smtClean="0"/>
              <a:t>Formats (.</a:t>
            </a:r>
            <a:r>
              <a:rPr lang="en-US" dirty="0" err="1" smtClean="0"/>
              <a:t>bedgraph</a:t>
            </a:r>
            <a:r>
              <a:rPr lang="en-US" dirty="0" smtClean="0"/>
              <a:t> .wig)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Feature Based Formats (.</a:t>
            </a:r>
            <a:r>
              <a:rPr lang="en-US" dirty="0" err="1" smtClean="0"/>
              <a:t>gtf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Sequence Based Formats (.</a:t>
            </a:r>
            <a:r>
              <a:rPr lang="en-US" dirty="0" err="1" smtClean="0"/>
              <a:t>fasta</a:t>
            </a:r>
            <a:r>
              <a:rPr lang="en-US" dirty="0" smtClean="0"/>
              <a:t> .</a:t>
            </a:r>
            <a:r>
              <a:rPr lang="en-US" dirty="0" err="1" smtClean="0"/>
              <a:t>fastq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Multiple Alignment Files</a:t>
            </a:r>
          </a:p>
          <a:p>
            <a:endParaRPr lang="en-US" dirty="0"/>
          </a:p>
          <a:p>
            <a:r>
              <a:rPr lang="en-US" dirty="0" smtClean="0"/>
              <a:t>Alignment Based Formats (.</a:t>
            </a:r>
            <a:r>
              <a:rPr lang="en-US" dirty="0" err="1" smtClean="0"/>
              <a:t>sam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8" y="0"/>
            <a:ext cx="12392758" cy="688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73" y="3650580"/>
            <a:ext cx="5714286" cy="32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(Browser Extensible Data)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6725" y="1408014"/>
            <a:ext cx="11112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Tab Delimited Text File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Number of columns consistent per line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Empty fields (some can have “.” as N/A)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BED 3 columns : </a:t>
            </a:r>
            <a:r>
              <a:rPr lang="en-US" dirty="0" err="1" smtClean="0"/>
              <a:t>chrom</a:t>
            </a:r>
            <a:r>
              <a:rPr lang="en-US" dirty="0" smtClean="0"/>
              <a:t>, </a:t>
            </a:r>
            <a:r>
              <a:rPr lang="en-US" dirty="0" err="1" smtClean="0"/>
              <a:t>chromStart</a:t>
            </a:r>
            <a:r>
              <a:rPr lang="en-US" dirty="0" smtClean="0"/>
              <a:t>, </a:t>
            </a:r>
            <a:r>
              <a:rPr lang="en-US" dirty="0" err="1" smtClean="0"/>
              <a:t>chromEnd</a:t>
            </a:r>
            <a:endParaRPr lang="en-US" dirty="0" smtClean="0"/>
          </a:p>
          <a:p>
            <a:r>
              <a:rPr lang="en-US" dirty="0" smtClean="0"/>
              <a:t>BED 6 columns : BED3 + name, score, strand</a:t>
            </a:r>
            <a:br>
              <a:rPr lang="en-US" dirty="0" smtClean="0"/>
            </a:br>
            <a:r>
              <a:rPr lang="en-US" dirty="0" smtClean="0"/>
              <a:t>BED 12 columns : BED6 + </a:t>
            </a:r>
            <a:r>
              <a:rPr lang="en-US" dirty="0" err="1" smtClean="0"/>
              <a:t>thickStart</a:t>
            </a:r>
            <a:r>
              <a:rPr lang="en-US" dirty="0" smtClean="0"/>
              <a:t>, </a:t>
            </a:r>
            <a:r>
              <a:rPr lang="en-US" dirty="0" err="1" smtClean="0"/>
              <a:t>thickEnd</a:t>
            </a:r>
            <a:r>
              <a:rPr lang="en-US" dirty="0" smtClean="0"/>
              <a:t>, </a:t>
            </a:r>
            <a:r>
              <a:rPr lang="en-US" dirty="0" err="1" smtClean="0"/>
              <a:t>itemRGB</a:t>
            </a:r>
            <a:r>
              <a:rPr lang="en-US" dirty="0" smtClean="0"/>
              <a:t>, </a:t>
            </a:r>
            <a:r>
              <a:rPr lang="en-US" dirty="0" err="1" smtClean="0"/>
              <a:t>blockCount</a:t>
            </a:r>
            <a:r>
              <a:rPr lang="en-US" dirty="0" smtClean="0"/>
              <a:t>, </a:t>
            </a:r>
            <a:r>
              <a:rPr lang="en-US" dirty="0" err="1" smtClean="0"/>
              <a:t>blockSizes</a:t>
            </a:r>
            <a:r>
              <a:rPr lang="en-US" dirty="0" smtClean="0"/>
              <a:t>, </a:t>
            </a:r>
            <a:r>
              <a:rPr lang="en-US" dirty="0" err="1" smtClean="0"/>
              <a:t>blockStarts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61589" y="6022108"/>
            <a:ext cx="581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https://genome.ucsc.edu/FAQ/FAQformat.html#format1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656727"/>
            <a:ext cx="76009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4" y="4243860"/>
            <a:ext cx="11643951" cy="167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9" y="361217"/>
            <a:ext cx="11696700" cy="2038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BED 3 columns : </a:t>
            </a:r>
            <a:r>
              <a:rPr lang="en-US" dirty="0" err="1"/>
              <a:t>chrom</a:t>
            </a:r>
            <a:r>
              <a:rPr lang="en-US" dirty="0"/>
              <a:t>, </a:t>
            </a:r>
            <a:r>
              <a:rPr lang="en-US" dirty="0" err="1"/>
              <a:t>chromStart</a:t>
            </a:r>
            <a:r>
              <a:rPr lang="en-US" dirty="0"/>
              <a:t>, </a:t>
            </a:r>
            <a:r>
              <a:rPr lang="en-US" dirty="0" err="1"/>
              <a:t>chromEnd</a:t>
            </a:r>
            <a:endParaRPr lang="en-US" dirty="0"/>
          </a:p>
          <a:p>
            <a:r>
              <a:rPr lang="en-US" dirty="0"/>
              <a:t>BED 6 columns : BED3 + name, score, strand</a:t>
            </a:r>
            <a:br>
              <a:rPr lang="en-US" dirty="0"/>
            </a:br>
            <a:r>
              <a:rPr lang="en-US" dirty="0"/>
              <a:t>BED 12 columns : BED6 + </a:t>
            </a:r>
            <a:r>
              <a:rPr lang="en-US" dirty="0" err="1"/>
              <a:t>thickStart</a:t>
            </a:r>
            <a:r>
              <a:rPr lang="en-US" dirty="0"/>
              <a:t>, </a:t>
            </a:r>
            <a:r>
              <a:rPr lang="en-US" dirty="0" err="1"/>
              <a:t>thickEnd</a:t>
            </a:r>
            <a:r>
              <a:rPr lang="en-US" dirty="0"/>
              <a:t>, </a:t>
            </a:r>
            <a:r>
              <a:rPr lang="en-US" dirty="0" err="1"/>
              <a:t>itemRGB</a:t>
            </a:r>
            <a:r>
              <a:rPr lang="en-US" dirty="0"/>
              <a:t>, </a:t>
            </a:r>
            <a:r>
              <a:rPr lang="en-US" dirty="0" err="1"/>
              <a:t>blockCount</a:t>
            </a:r>
            <a:r>
              <a:rPr lang="en-US" dirty="0"/>
              <a:t>, </a:t>
            </a:r>
            <a:r>
              <a:rPr lang="en-US" dirty="0" err="1"/>
              <a:t>blockSizes</a:t>
            </a:r>
            <a:r>
              <a:rPr lang="en-US" dirty="0"/>
              <a:t>, </a:t>
            </a:r>
            <a:r>
              <a:rPr lang="en-US" dirty="0" err="1"/>
              <a:t>blockStarts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</a:p>
          <a:p>
            <a:r>
              <a:rPr lang="en-US" dirty="0" smtClean="0"/>
              <a:t>Human Readable</a:t>
            </a:r>
          </a:p>
          <a:p>
            <a:r>
              <a:rPr lang="en-US" dirty="0" smtClean="0"/>
              <a:t>Useful for simple genomic loci</a:t>
            </a:r>
          </a:p>
          <a:p>
            <a:endParaRPr lang="en-US" dirty="0" smtClean="0"/>
          </a:p>
          <a:p>
            <a:r>
              <a:rPr lang="en-US" dirty="0" smtClean="0"/>
              <a:t>Awkward handling of splice events</a:t>
            </a:r>
          </a:p>
          <a:p>
            <a:endParaRPr lang="en-US" dirty="0"/>
          </a:p>
          <a:p>
            <a:r>
              <a:rPr lang="en-US" dirty="0" smtClean="0"/>
              <a:t>Not useful for variable scores</a:t>
            </a:r>
          </a:p>
          <a:p>
            <a:r>
              <a:rPr lang="en-US" dirty="0" smtClean="0"/>
              <a:t>Must repeat BED3 info every 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0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4000"/>
            <a:ext cx="11258550" cy="1197220"/>
          </a:xfrm>
        </p:spPr>
        <p:txBody>
          <a:bodyPr/>
          <a:lstStyle/>
          <a:p>
            <a:r>
              <a:rPr lang="en-US" dirty="0" smtClean="0"/>
              <a:t>Used to display continuous data</a:t>
            </a:r>
          </a:p>
          <a:p>
            <a:r>
              <a:rPr lang="en-US" dirty="0" smtClean="0"/>
              <a:t>Header “browser” + Header “track” + Sorted BED lines (</a:t>
            </a:r>
            <a:r>
              <a:rPr lang="en-US" dirty="0" err="1" smtClean="0"/>
              <a:t>chr</a:t>
            </a:r>
            <a:r>
              <a:rPr lang="en-US" dirty="0" smtClean="0"/>
              <a:t>, start, stop, score)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7" y="2820150"/>
            <a:ext cx="11008298" cy="29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wiggle file (.wig)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590551"/>
          </a:xfrm>
        </p:spPr>
        <p:txBody>
          <a:bodyPr/>
          <a:lstStyle/>
          <a:p>
            <a:r>
              <a:rPr lang="en-US" dirty="0" smtClean="0"/>
              <a:t>Comes in two flavors: </a:t>
            </a:r>
            <a:r>
              <a:rPr lang="en-US" dirty="0" err="1" smtClean="0"/>
              <a:t>variablestep</a:t>
            </a:r>
            <a:r>
              <a:rPr lang="en-US" dirty="0" smtClean="0"/>
              <a:t> vs fixed step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114550"/>
            <a:ext cx="3667125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600450"/>
            <a:ext cx="32670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5381625"/>
            <a:ext cx="4219575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19" y="2114550"/>
            <a:ext cx="487680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994" y="3865083"/>
            <a:ext cx="572452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693" y="5008083"/>
            <a:ext cx="6715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" y="37430"/>
            <a:ext cx="12071447" cy="4244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17" y="3205162"/>
            <a:ext cx="5429250" cy="353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846"/>
          <a:stretch/>
        </p:blipFill>
        <p:spPr>
          <a:xfrm>
            <a:off x="3952142" y="3222381"/>
            <a:ext cx="1895475" cy="35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</a:t>
            </a:r>
          </a:p>
          <a:p>
            <a:r>
              <a:rPr lang="en-US" dirty="0" smtClean="0"/>
              <a:t>Wide variety of values</a:t>
            </a:r>
          </a:p>
          <a:p>
            <a:endParaRPr lang="en-US" dirty="0"/>
          </a:p>
          <a:p>
            <a:r>
              <a:rPr lang="en-US" dirty="0" smtClean="0"/>
              <a:t>Difficult for human readability</a:t>
            </a:r>
          </a:p>
          <a:p>
            <a:r>
              <a:rPr lang="en-US" dirty="0" smtClean="0"/>
              <a:t>Difficult to add/subtract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5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transfer format (.</a:t>
            </a:r>
            <a:r>
              <a:rPr lang="en-US" dirty="0" err="1" smtClean="0"/>
              <a:t>gtf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commonly known as .</a:t>
            </a:r>
            <a:r>
              <a:rPr lang="en-US" dirty="0" err="1" smtClean="0"/>
              <a:t>gff</a:t>
            </a:r>
            <a:r>
              <a:rPr lang="en-US" dirty="0" smtClean="0"/>
              <a:t> (general feature format)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seqname</a:t>
            </a:r>
            <a:r>
              <a:rPr lang="en-US" dirty="0" smtClean="0"/>
              <a:t> (</a:t>
            </a:r>
            <a:r>
              <a:rPr lang="en-US" dirty="0" err="1" smtClean="0"/>
              <a:t>chr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source (program generating 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feature (what is it? “CDS”, “exon”, “enhancer”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start (position)</a:t>
            </a:r>
          </a:p>
          <a:p>
            <a:r>
              <a:rPr lang="en-US" dirty="0" smtClean="0"/>
              <a:t>5. end (inclusive)</a:t>
            </a:r>
          </a:p>
          <a:p>
            <a:r>
              <a:rPr lang="en-US" dirty="0" smtClean="0"/>
              <a:t>6. score (can be any float. Ideal: between 1-1000 for UCSC browser)</a:t>
            </a:r>
          </a:p>
          <a:p>
            <a:r>
              <a:rPr lang="en-US" dirty="0" smtClean="0"/>
              <a:t>7. strand (“+”, “-”, “.”)</a:t>
            </a:r>
          </a:p>
          <a:p>
            <a:r>
              <a:rPr lang="en-US" dirty="0" smtClean="0"/>
              <a:t>8. frame (for exons, frame is between 0-2 representing open reading frame, else “.”)</a:t>
            </a:r>
          </a:p>
          <a:p>
            <a:r>
              <a:rPr lang="en-US" dirty="0" smtClean="0"/>
              <a:t>9. group; list of attributes (</a:t>
            </a:r>
            <a:r>
              <a:rPr lang="en-US" dirty="0" err="1" smtClean="0"/>
              <a:t>gene_id</a:t>
            </a:r>
            <a:r>
              <a:rPr lang="en-US" dirty="0" smtClean="0"/>
              <a:t>, </a:t>
            </a:r>
            <a:r>
              <a:rPr lang="en-US" dirty="0" err="1" smtClean="0"/>
              <a:t>transcript_id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95" y="-3793"/>
            <a:ext cx="4734105" cy="6861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Genomics – Central Dogma of </a:t>
            </a:r>
            <a:r>
              <a:rPr lang="en-US" dirty="0" err="1" smtClean="0"/>
              <a:t>MolBio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0750"/>
            <a:ext cx="6853954" cy="34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" y="158359"/>
            <a:ext cx="11941419" cy="1708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2157097"/>
            <a:ext cx="11653072" cy="291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3" y="3467197"/>
            <a:ext cx="11941419" cy="1708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935" y="3626827"/>
            <a:ext cx="2593730" cy="360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3104" y="4470888"/>
            <a:ext cx="2123342" cy="219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Fasta</a:t>
            </a:r>
            <a:r>
              <a:rPr lang="en-US" dirty="0" smtClean="0"/>
              <a:t> &amp; </a:t>
            </a:r>
            <a:r>
              <a:rPr lang="en-US" dirty="0" err="1" smtClean="0"/>
              <a:t>Fastq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" y="1315548"/>
            <a:ext cx="8096250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" y="3929795"/>
            <a:ext cx="8096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</a:t>
            </a:r>
            <a:r>
              <a:rPr lang="en-US" dirty="0" smtClean="0"/>
              <a:t> Quality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4" y="39566"/>
            <a:ext cx="6094169" cy="3822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" y="3929795"/>
            <a:ext cx="8096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Alignment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1" y="1451096"/>
            <a:ext cx="81438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Map (.</a:t>
            </a:r>
            <a:r>
              <a:rPr lang="en-US" dirty="0" err="1" smtClean="0"/>
              <a:t>sam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https://www.samformat.info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96854" y="201490"/>
            <a:ext cx="1991457" cy="657490"/>
            <a:chOff x="1112227" y="3787022"/>
            <a:chExt cx="10067192" cy="6574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12227" y="4444512"/>
              <a:ext cx="10067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275134" y="3787022"/>
              <a:ext cx="4831373" cy="490803"/>
              <a:chOff x="1868365" y="3848201"/>
              <a:chExt cx="4831373" cy="49080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215912" y="4334608"/>
                <a:ext cx="2483826" cy="43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1868365" y="3848201"/>
                <a:ext cx="2356339" cy="486407"/>
              </a:xfrm>
              <a:custGeom>
                <a:avLst/>
                <a:gdLst>
                  <a:gd name="connsiteX0" fmla="*/ 2356339 w 2356339"/>
                  <a:gd name="connsiteY0" fmla="*/ 499595 h 499595"/>
                  <a:gd name="connsiteX1" fmla="*/ 1951893 w 2356339"/>
                  <a:gd name="connsiteY1" fmla="*/ 389691 h 499595"/>
                  <a:gd name="connsiteX2" fmla="*/ 1613389 w 2356339"/>
                  <a:gd name="connsiteY2" fmla="*/ 68772 h 499595"/>
                  <a:gd name="connsiteX3" fmla="*/ 1072662 w 2356339"/>
                  <a:gd name="connsiteY3" fmla="*/ 29207 h 499595"/>
                  <a:gd name="connsiteX4" fmla="*/ 729762 w 2356339"/>
                  <a:gd name="connsiteY4" fmla="*/ 420464 h 499595"/>
                  <a:gd name="connsiteX5" fmla="*/ 0 w 2356339"/>
                  <a:gd name="connsiteY5" fmla="*/ 482011 h 499595"/>
                  <a:gd name="connsiteX6" fmla="*/ 0 w 2356339"/>
                  <a:gd name="connsiteY6" fmla="*/ 482011 h 4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6339" h="499595">
                    <a:moveTo>
                      <a:pt x="2356339" y="499595"/>
                    </a:moveTo>
                    <a:cubicBezTo>
                      <a:pt x="2216028" y="480545"/>
                      <a:pt x="2075718" y="461495"/>
                      <a:pt x="1951893" y="389691"/>
                    </a:cubicBezTo>
                    <a:cubicBezTo>
                      <a:pt x="1828068" y="317887"/>
                      <a:pt x="1759927" y="128853"/>
                      <a:pt x="1613389" y="68772"/>
                    </a:cubicBezTo>
                    <a:cubicBezTo>
                      <a:pt x="1466851" y="8691"/>
                      <a:pt x="1219933" y="-29408"/>
                      <a:pt x="1072662" y="29207"/>
                    </a:cubicBezTo>
                    <a:cubicBezTo>
                      <a:pt x="925391" y="87822"/>
                      <a:pt x="908539" y="344997"/>
                      <a:pt x="729762" y="420464"/>
                    </a:cubicBezTo>
                    <a:cubicBezTo>
                      <a:pt x="550985" y="495931"/>
                      <a:pt x="0" y="482011"/>
                      <a:pt x="0" y="482011"/>
                    </a:cubicBezTo>
                    <a:lnTo>
                      <a:pt x="0" y="482011"/>
                    </a:lnTo>
                  </a:path>
                </a:pathLst>
              </a:custGeom>
              <a:noFill/>
              <a:ln w="28575">
                <a:solidFill>
                  <a:srgbClr val="62BB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25" y="2225985"/>
            <a:ext cx="4593186" cy="3921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7" y="2225985"/>
            <a:ext cx="6911487" cy="930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7" y="3270803"/>
            <a:ext cx="6902240" cy="2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Map (.</a:t>
            </a:r>
            <a:r>
              <a:rPr lang="en-US" dirty="0" err="1"/>
              <a:t>sam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17" y="1386258"/>
            <a:ext cx="9642857" cy="513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7067" y="5824904"/>
            <a:ext cx="1556836" cy="646331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.bam format</a:t>
            </a:r>
          </a:p>
          <a:p>
            <a:r>
              <a:rPr lang="en-US" dirty="0" smtClean="0"/>
              <a:t>(Binary SAM)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96854" y="201490"/>
            <a:ext cx="1991457" cy="657490"/>
            <a:chOff x="1112227" y="3787022"/>
            <a:chExt cx="10067192" cy="6574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12227" y="4444512"/>
              <a:ext cx="10067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275134" y="3787022"/>
              <a:ext cx="4831373" cy="490803"/>
              <a:chOff x="1868365" y="3848201"/>
              <a:chExt cx="4831373" cy="490803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4215912" y="4334608"/>
                <a:ext cx="2483826" cy="43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1868365" y="3848201"/>
                <a:ext cx="2356339" cy="486407"/>
              </a:xfrm>
              <a:custGeom>
                <a:avLst/>
                <a:gdLst>
                  <a:gd name="connsiteX0" fmla="*/ 2356339 w 2356339"/>
                  <a:gd name="connsiteY0" fmla="*/ 499595 h 499595"/>
                  <a:gd name="connsiteX1" fmla="*/ 1951893 w 2356339"/>
                  <a:gd name="connsiteY1" fmla="*/ 389691 h 499595"/>
                  <a:gd name="connsiteX2" fmla="*/ 1613389 w 2356339"/>
                  <a:gd name="connsiteY2" fmla="*/ 68772 h 499595"/>
                  <a:gd name="connsiteX3" fmla="*/ 1072662 w 2356339"/>
                  <a:gd name="connsiteY3" fmla="*/ 29207 h 499595"/>
                  <a:gd name="connsiteX4" fmla="*/ 729762 w 2356339"/>
                  <a:gd name="connsiteY4" fmla="*/ 420464 h 499595"/>
                  <a:gd name="connsiteX5" fmla="*/ 0 w 2356339"/>
                  <a:gd name="connsiteY5" fmla="*/ 482011 h 499595"/>
                  <a:gd name="connsiteX6" fmla="*/ 0 w 2356339"/>
                  <a:gd name="connsiteY6" fmla="*/ 482011 h 4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6339" h="499595">
                    <a:moveTo>
                      <a:pt x="2356339" y="499595"/>
                    </a:moveTo>
                    <a:cubicBezTo>
                      <a:pt x="2216028" y="480545"/>
                      <a:pt x="2075718" y="461495"/>
                      <a:pt x="1951893" y="389691"/>
                    </a:cubicBezTo>
                    <a:cubicBezTo>
                      <a:pt x="1828068" y="317887"/>
                      <a:pt x="1759927" y="128853"/>
                      <a:pt x="1613389" y="68772"/>
                    </a:cubicBezTo>
                    <a:cubicBezTo>
                      <a:pt x="1466851" y="8691"/>
                      <a:pt x="1219933" y="-29408"/>
                      <a:pt x="1072662" y="29207"/>
                    </a:cubicBezTo>
                    <a:cubicBezTo>
                      <a:pt x="925391" y="87822"/>
                      <a:pt x="908539" y="344997"/>
                      <a:pt x="729762" y="420464"/>
                    </a:cubicBezTo>
                    <a:cubicBezTo>
                      <a:pt x="550985" y="495931"/>
                      <a:pt x="0" y="482011"/>
                      <a:pt x="0" y="482011"/>
                    </a:cubicBezTo>
                    <a:lnTo>
                      <a:pt x="0" y="482011"/>
                    </a:lnTo>
                  </a:path>
                </a:pathLst>
              </a:custGeom>
              <a:noFill/>
              <a:ln w="28575">
                <a:solidFill>
                  <a:srgbClr val="62BB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897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Genomic Information for Bioinformatics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 Based Formats (.bed)</a:t>
            </a:r>
          </a:p>
          <a:p>
            <a:endParaRPr lang="en-US" dirty="0" smtClean="0"/>
          </a:p>
          <a:p>
            <a:r>
              <a:rPr lang="en-US" dirty="0"/>
              <a:t>Count/Coverage Based </a:t>
            </a:r>
            <a:r>
              <a:rPr lang="en-US" dirty="0" smtClean="0"/>
              <a:t>Formats (.</a:t>
            </a:r>
            <a:r>
              <a:rPr lang="en-US" dirty="0" err="1" smtClean="0"/>
              <a:t>bedgraph</a:t>
            </a:r>
            <a:r>
              <a:rPr lang="en-US" dirty="0" smtClean="0"/>
              <a:t> .wig)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Feature Based Formats (.</a:t>
            </a:r>
            <a:r>
              <a:rPr lang="en-US" dirty="0" err="1" smtClean="0"/>
              <a:t>gtf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Sequence Based Formats (.</a:t>
            </a:r>
            <a:r>
              <a:rPr lang="en-US" dirty="0" err="1" smtClean="0"/>
              <a:t>fasta</a:t>
            </a:r>
            <a:r>
              <a:rPr lang="en-US" dirty="0" smtClean="0"/>
              <a:t> .</a:t>
            </a:r>
            <a:r>
              <a:rPr lang="en-US" dirty="0" err="1" smtClean="0"/>
              <a:t>fastq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Multiple Alignment Files</a:t>
            </a:r>
          </a:p>
          <a:p>
            <a:endParaRPr lang="en-US" dirty="0"/>
          </a:p>
          <a:p>
            <a:r>
              <a:rPr lang="en-US" dirty="0" smtClean="0"/>
              <a:t>Alignment Based Formats (.</a:t>
            </a:r>
            <a:r>
              <a:rPr lang="en-US" dirty="0" err="1" smtClean="0"/>
              <a:t>sam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781443" y="6034208"/>
            <a:ext cx="2351926" cy="769441"/>
          </a:xfrm>
          <a:prstGeom prst="rect">
            <a:avLst/>
          </a:prstGeom>
          <a:solidFill>
            <a:schemeClr val="bg1"/>
          </a:solidFill>
          <a:ln>
            <a:solidFill>
              <a:srgbClr val="21A9C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Panos</a:t>
            </a:r>
            <a:r>
              <a:rPr lang="en-US" sz="1100" dirty="0" smtClean="0"/>
              <a:t> Alexiou </a:t>
            </a:r>
          </a:p>
          <a:p>
            <a:r>
              <a:rPr lang="en-US" sz="1100" dirty="0" smtClean="0">
                <a:solidFill>
                  <a:srgbClr val="21A9C0"/>
                </a:solidFill>
                <a:hlinkClick r:id="rId2"/>
              </a:rPr>
              <a:t>panagiotis.alexiou@ceitec.muni.cz</a:t>
            </a:r>
            <a:endParaRPr lang="en-US" sz="1100" dirty="0" smtClean="0">
              <a:solidFill>
                <a:srgbClr val="21A9C0"/>
              </a:solidFill>
            </a:endParaRPr>
          </a:p>
          <a:p>
            <a:r>
              <a:rPr lang="en-US" sz="1100" dirty="0" smtClean="0">
                <a:solidFill>
                  <a:srgbClr val="21A9C0"/>
                </a:solidFill>
              </a:rPr>
              <a:t>Office: ….</a:t>
            </a:r>
          </a:p>
          <a:p>
            <a:r>
              <a:rPr lang="en-US" sz="1100" dirty="0" smtClean="0">
                <a:solidFill>
                  <a:srgbClr val="21A9C0"/>
                </a:solidFill>
              </a:rPr>
              <a:t>Hours: ….</a:t>
            </a:r>
            <a:endParaRPr lang="en-US" sz="1100" dirty="0">
              <a:solidFill>
                <a:srgbClr val="21A9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</a:p>
          <a:p>
            <a:r>
              <a:rPr lang="en-US" dirty="0" smtClean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 &amp; Genomic Loci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246"/>
            <a:ext cx="5953125" cy="473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3125" y="3773966"/>
            <a:ext cx="59002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genomic locus is a POSITION on a chromosome or </a:t>
            </a:r>
          </a:p>
          <a:p>
            <a:r>
              <a:rPr lang="en-US" dirty="0" smtClean="0"/>
              <a:t>other genomic reference.</a:t>
            </a:r>
          </a:p>
          <a:p>
            <a:endParaRPr lang="en-US" dirty="0"/>
          </a:p>
          <a:p>
            <a:r>
              <a:rPr lang="en-US" dirty="0" smtClean="0"/>
              <a:t>We often denote a locus by genome assembly, </a:t>
            </a:r>
            <a:r>
              <a:rPr lang="en-US" dirty="0" err="1" smtClean="0"/>
              <a:t>chr</a:t>
            </a:r>
            <a:r>
              <a:rPr lang="en-US" dirty="0" smtClean="0"/>
              <a:t>,</a:t>
            </a:r>
          </a:p>
          <a:p>
            <a:r>
              <a:rPr lang="en-US" dirty="0" smtClean="0"/>
              <a:t>start position, end position and strand.</a:t>
            </a:r>
          </a:p>
          <a:p>
            <a:endParaRPr lang="en-US" dirty="0"/>
          </a:p>
          <a:p>
            <a:r>
              <a:rPr lang="en-US" dirty="0" smtClean="0"/>
              <a:t>A locus IS NOT A SEQUENCE even though a sequence</a:t>
            </a:r>
            <a:br>
              <a:rPr lang="en-US" dirty="0" smtClean="0"/>
            </a:br>
            <a:r>
              <a:rPr lang="en-US" dirty="0" smtClean="0"/>
              <a:t>might be associated with a locus.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0" y="1256246"/>
            <a:ext cx="62007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0626"/>
            <a:ext cx="11258550" cy="5217632"/>
          </a:xfrm>
        </p:spPr>
        <p:txBody>
          <a:bodyPr>
            <a:normAutofit/>
          </a:bodyPr>
          <a:lstStyle/>
          <a:p>
            <a:r>
              <a:rPr lang="en-US" dirty="0" smtClean="0"/>
              <a:t>What is a gene?</a:t>
            </a:r>
          </a:p>
          <a:p>
            <a:pPr lvl="1"/>
            <a:r>
              <a:rPr lang="en-US" dirty="0" smtClean="0"/>
              <a:t>Classical Period</a:t>
            </a:r>
          </a:p>
          <a:p>
            <a:pPr lvl="2"/>
            <a:r>
              <a:rPr lang="en-US" dirty="0" smtClean="0"/>
              <a:t>Mendel 1866 : </a:t>
            </a:r>
            <a:r>
              <a:rPr lang="en-US" dirty="0" err="1" smtClean="0"/>
              <a:t>Zellelemente</a:t>
            </a:r>
            <a:r>
              <a:rPr lang="en-US" dirty="0" smtClean="0"/>
              <a:t> (cell elements) : some factors that determine heredity</a:t>
            </a:r>
          </a:p>
          <a:p>
            <a:pPr lvl="2"/>
            <a:r>
              <a:rPr lang="en-US" dirty="0" err="1" smtClean="0"/>
              <a:t>Johannsen</a:t>
            </a:r>
            <a:r>
              <a:rPr lang="en-US" dirty="0" smtClean="0"/>
              <a:t> 1909: Coins the word Gene : some kind of calculating element</a:t>
            </a:r>
          </a:p>
          <a:p>
            <a:pPr lvl="2"/>
            <a:r>
              <a:rPr lang="en-US" dirty="0" smtClean="0"/>
              <a:t>1920s: Genes linked to chromosomes and grouped by heredity</a:t>
            </a:r>
          </a:p>
          <a:p>
            <a:pPr lvl="2"/>
            <a:r>
              <a:rPr lang="en-US" dirty="0" smtClean="0"/>
              <a:t>Muller 1926: Gene is the basis of evolution</a:t>
            </a:r>
          </a:p>
          <a:p>
            <a:pPr lvl="1"/>
            <a:r>
              <a:rPr lang="en-US" dirty="0" err="1" smtClean="0"/>
              <a:t>NeoClassical</a:t>
            </a:r>
            <a:r>
              <a:rPr lang="en-US" dirty="0" smtClean="0"/>
              <a:t> Period</a:t>
            </a:r>
          </a:p>
          <a:p>
            <a:pPr lvl="2"/>
            <a:r>
              <a:rPr lang="en-US" dirty="0" smtClean="0"/>
              <a:t>1940s: Genes have internal structure, can be dissected by recombination (1 dimension)</a:t>
            </a:r>
          </a:p>
          <a:p>
            <a:pPr lvl="2"/>
            <a:r>
              <a:rPr lang="en-US" dirty="0" smtClean="0"/>
              <a:t>1950s: Structure of DNA</a:t>
            </a:r>
          </a:p>
          <a:p>
            <a:pPr lvl="2"/>
            <a:r>
              <a:rPr lang="en-US" dirty="0" smtClean="0"/>
              <a:t>1960s: A gene is a discrete sequence that encodes a polypeptide (through RNA step)</a:t>
            </a:r>
          </a:p>
          <a:p>
            <a:pPr lvl="2"/>
            <a:r>
              <a:rPr lang="en-US" dirty="0" smtClean="0"/>
              <a:t>1960s-80s: </a:t>
            </a:r>
            <a:r>
              <a:rPr lang="en-US" dirty="0" err="1" smtClean="0"/>
              <a:t>cistrons</a:t>
            </a:r>
            <a:r>
              <a:rPr lang="en-US" dirty="0" smtClean="0"/>
              <a:t>; One </a:t>
            </a:r>
            <a:r>
              <a:rPr lang="en-US" dirty="0" err="1" smtClean="0"/>
              <a:t>cistron</a:t>
            </a:r>
            <a:r>
              <a:rPr lang="en-US" dirty="0" smtClean="0"/>
              <a:t> = one polypeptide</a:t>
            </a:r>
          </a:p>
          <a:p>
            <a:pPr lvl="1"/>
            <a:r>
              <a:rPr lang="en-US" dirty="0" smtClean="0"/>
              <a:t>Modern Period</a:t>
            </a:r>
          </a:p>
          <a:p>
            <a:pPr lvl="2"/>
            <a:r>
              <a:rPr lang="en-US" dirty="0" smtClean="0"/>
              <a:t>1986 : Alternative Splicing</a:t>
            </a:r>
          </a:p>
          <a:p>
            <a:pPr lvl="2"/>
            <a:r>
              <a:rPr lang="en-US" dirty="0" smtClean="0"/>
              <a:t>1987: Multiple transcription initiation sites (One gene = many transcripts)</a:t>
            </a:r>
          </a:p>
          <a:p>
            <a:pPr lvl="2"/>
            <a:r>
              <a:rPr lang="en-US" dirty="0" smtClean="0"/>
              <a:t>1990s: Gene Editing (the RNA can be changed)</a:t>
            </a:r>
          </a:p>
          <a:p>
            <a:pPr lvl="2"/>
            <a:r>
              <a:rPr lang="en-US" dirty="0" smtClean="0"/>
              <a:t>2000s: Gene Sharing (one genomic locus can produce several widely different products)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89812" y="6408258"/>
            <a:ext cx="479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evolving definition of the term Gene (</a:t>
            </a:r>
            <a:r>
              <a:rPr lang="en-US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Portin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Wilkins 2017)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90626"/>
            <a:ext cx="4838700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209801"/>
            <a:ext cx="4829175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2752726"/>
            <a:ext cx="4819650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968" y="1210108"/>
            <a:ext cx="48387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968" y="3115108"/>
            <a:ext cx="4791075" cy="100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968" y="4102926"/>
            <a:ext cx="4876800" cy="781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6265" y="4883976"/>
            <a:ext cx="479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evolving definition of the term Gene (</a:t>
            </a:r>
            <a:r>
              <a:rPr lang="en-US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Portin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Wilkins 2017)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5200482"/>
          </a:xfrm>
        </p:spPr>
        <p:txBody>
          <a:bodyPr>
            <a:normAutofit/>
          </a:bodyPr>
          <a:lstStyle/>
          <a:p>
            <a:r>
              <a:rPr lang="en-US" dirty="0" smtClean="0"/>
              <a:t>The “Gene” cannot be simply defined</a:t>
            </a:r>
          </a:p>
          <a:p>
            <a:r>
              <a:rPr lang="en-US" dirty="0" smtClean="0"/>
              <a:t>There is no clear cut hereditary unit that acts autonomously</a:t>
            </a:r>
          </a:p>
          <a:p>
            <a:pPr>
              <a:buFontTx/>
              <a:buChar char="-"/>
            </a:pPr>
            <a:r>
              <a:rPr lang="en-US" dirty="0" smtClean="0"/>
              <a:t>A Gene is a DNA sequence (not necessarily contiguous) that specifies one or more sequence-related RNAs/proteins that are involved with some Gene Regulatory Network. </a:t>
            </a:r>
            <a:r>
              <a:rPr lang="en-US" i="1" dirty="0" smtClean="0"/>
              <a:t>(this definition pushes the ‘hard’ question to Network)</a:t>
            </a:r>
          </a:p>
          <a:p>
            <a:pPr>
              <a:buFontTx/>
              <a:buChar char="-"/>
            </a:pPr>
            <a:r>
              <a:rPr lang="en-US" dirty="0" smtClean="0"/>
              <a:t>A Gene is a genomic locus that produces RNAs that have been annotated as connected to each other by function or heredity </a:t>
            </a:r>
            <a:r>
              <a:rPr lang="en-US" i="1" dirty="0" smtClean="0"/>
              <a:t>(this definition might fail to include genes split across loci and is based on external annotation thus subjective)</a:t>
            </a:r>
          </a:p>
          <a:p>
            <a:pPr>
              <a:buFontTx/>
              <a:buChar char="-"/>
            </a:pPr>
            <a:endParaRPr lang="en-US" i="1" dirty="0"/>
          </a:p>
          <a:p>
            <a:pPr>
              <a:buFontTx/>
              <a:buChar char="-"/>
            </a:pPr>
            <a:r>
              <a:rPr lang="en-US" i="1" dirty="0" smtClean="0"/>
              <a:t>As a working definition of a Gene: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62BB46"/>
                </a:solidFill>
              </a:rPr>
              <a:t>A Genomic Locus that produces </a:t>
            </a:r>
            <a:r>
              <a:rPr lang="en-US" i="1" dirty="0" smtClean="0">
                <a:solidFill>
                  <a:srgbClr val="62BB46"/>
                </a:solidFill>
              </a:rPr>
              <a:t>related* Transcripts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62BB46"/>
                </a:solidFill>
              </a:rPr>
              <a:t>								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62BB46"/>
                </a:solidFill>
              </a:rPr>
              <a:t>	</a:t>
            </a:r>
            <a:r>
              <a:rPr lang="en-US" i="1" dirty="0" smtClean="0">
                <a:solidFill>
                  <a:srgbClr val="62BB46"/>
                </a:solidFill>
              </a:rPr>
              <a:t>							*Related implies an Annotation</a:t>
            </a:r>
            <a:endParaRPr lang="en-US" i="1" dirty="0">
              <a:solidFill>
                <a:srgbClr val="62BB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 flipV="1">
            <a:off x="-113289" y="5032991"/>
            <a:ext cx="12372722" cy="43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Transcripts -&gt;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63519" y="331918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6150" y="1190626"/>
            <a:ext cx="11337369" cy="667592"/>
            <a:chOff x="226150" y="3163986"/>
            <a:chExt cx="11337369" cy="66759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2627" y="3495759"/>
              <a:ext cx="109808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90352" y="3382471"/>
              <a:ext cx="1449210" cy="242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613338" y="3382471"/>
              <a:ext cx="1950181" cy="242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9562" y="3163986"/>
              <a:ext cx="1003043" cy="655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295" y="3176123"/>
              <a:ext cx="2113001" cy="655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10146" y="3176123"/>
              <a:ext cx="2113001" cy="655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09304" y="3176123"/>
              <a:ext cx="504034" cy="655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150" y="330704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5’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1533" y="331918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5’UTR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57832" y="331918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3’UTR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77569" y="331918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Exon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23989" y="317612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Intron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82627" y="2483505"/>
            <a:ext cx="109808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0352" y="2370217"/>
            <a:ext cx="2219218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613338" y="2370217"/>
            <a:ext cx="2416906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09570" y="2151732"/>
            <a:ext cx="233035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76295" y="2163869"/>
            <a:ext cx="2113001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210146" y="2163869"/>
            <a:ext cx="1032287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109304" y="2163869"/>
            <a:ext cx="504034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6150" y="229479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1533" y="230693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5’UTR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157832" y="230693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3’UTR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77569" y="230693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23989" y="216386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Intron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82627" y="3454725"/>
            <a:ext cx="109808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01938" y="3341438"/>
            <a:ext cx="1437624" cy="23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13338" y="3341437"/>
            <a:ext cx="1950181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39562" y="3122952"/>
            <a:ext cx="1003043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276295" y="3135089"/>
            <a:ext cx="2113001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9109304" y="3135089"/>
            <a:ext cx="504034" cy="65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6150" y="326601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21533" y="327815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5’UTR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157832" y="327815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3’UTR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977569" y="327815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72357" y="308539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Intron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97302" y="4944201"/>
            <a:ext cx="11432942" cy="259047"/>
            <a:chOff x="582627" y="3382471"/>
            <a:chExt cx="10980893" cy="259047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82627" y="3495759"/>
              <a:ext cx="109808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82628" y="3382471"/>
              <a:ext cx="10980892" cy="259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698611" y="48890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21533" y="5648241"/>
            <a:ext cx="865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is a locus that produces (related) Transcripts &lt; Incomplete working definition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178326" y="3827981"/>
            <a:ext cx="185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Transcripts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769209" y="21517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911420" y="132568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364202" y="2313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7092"/>
          <a:stretch/>
        </p:blipFill>
        <p:spPr>
          <a:xfrm>
            <a:off x="27762" y="1729427"/>
            <a:ext cx="12136476" cy="1345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" y="3364710"/>
            <a:ext cx="12110734" cy="2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Genomics and </a:t>
            </a:r>
            <a:r>
              <a:rPr lang="en-US" dirty="0" err="1" smtClean="0"/>
              <a:t>Transcriptomics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is the scientific discipline that studies heredity, genes, and genomes</a:t>
            </a:r>
          </a:p>
          <a:p>
            <a:endParaRPr lang="en-US" dirty="0"/>
          </a:p>
          <a:p>
            <a:r>
              <a:rPr lang="en-US" dirty="0" err="1" smtClean="0"/>
              <a:t>Transcriptomics</a:t>
            </a:r>
            <a:r>
              <a:rPr lang="en-US" dirty="0" smtClean="0"/>
              <a:t> is the scientific discipline that studies RNA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disciplines share techniques, analyses, and practical uses.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Genomic terms will be often used as a shortcut for talking about transcripts.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9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949</Words>
  <Application>Microsoft Office PowerPoint</Application>
  <PresentationFormat>Widescreen</PresentationFormat>
  <Paragraphs>214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Office</vt:lpstr>
      <vt:lpstr> Week 2 : Sequence analysis </vt:lpstr>
      <vt:lpstr>Genomics – Central Dogma of MolBio</vt:lpstr>
      <vt:lpstr>Chromosomes &amp; Genomic Loci</vt:lpstr>
      <vt:lpstr>Genes</vt:lpstr>
      <vt:lpstr>Genes</vt:lpstr>
      <vt:lpstr>Genes</vt:lpstr>
      <vt:lpstr>Transcripts -&gt; Genes</vt:lpstr>
      <vt:lpstr>PowerPoint Presentation</vt:lpstr>
      <vt:lpstr>Genomics and Transcriptomics</vt:lpstr>
      <vt:lpstr>Encoding Genomic Information for Bioinformatics Use</vt:lpstr>
      <vt:lpstr>PowerPoint Presentation</vt:lpstr>
      <vt:lpstr>BED (Browser Extensible Data) file format</vt:lpstr>
      <vt:lpstr>PowerPoint Presentation</vt:lpstr>
      <vt:lpstr>BED pros and cons</vt:lpstr>
      <vt:lpstr>bedGraph</vt:lpstr>
      <vt:lpstr>wiggle file (.wig)</vt:lpstr>
      <vt:lpstr>PowerPoint Presentation</vt:lpstr>
      <vt:lpstr>Wig pros and cons</vt:lpstr>
      <vt:lpstr>General transfer format (.gtf)</vt:lpstr>
      <vt:lpstr>PowerPoint Presentation</vt:lpstr>
      <vt:lpstr>Fasta &amp; Fastq</vt:lpstr>
      <vt:lpstr>Fastq Quality Scores</vt:lpstr>
      <vt:lpstr>Multiple Alignment File</vt:lpstr>
      <vt:lpstr>Sequence Alignment Map (.sam)</vt:lpstr>
      <vt:lpstr>Sequence Alignment Map (.sam)</vt:lpstr>
      <vt:lpstr>Encoding Genomic Information for Bioinformatics 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109</cp:revision>
  <cp:lastPrinted>2017-09-20T07:48:49Z</cp:lastPrinted>
  <dcterms:created xsi:type="dcterms:W3CDTF">2018-06-18T13:01:41Z</dcterms:created>
  <dcterms:modified xsi:type="dcterms:W3CDTF">2019-09-20T14:44:32Z</dcterms:modified>
</cp:coreProperties>
</file>