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87" r:id="rId2"/>
    <p:sldId id="318" r:id="rId3"/>
    <p:sldId id="301" r:id="rId4"/>
    <p:sldId id="319" r:id="rId5"/>
    <p:sldId id="321" r:id="rId6"/>
    <p:sldId id="320" r:id="rId7"/>
    <p:sldId id="302" r:id="rId8"/>
    <p:sldId id="303" r:id="rId9"/>
    <p:sldId id="304" r:id="rId10"/>
    <p:sldId id="305" r:id="rId11"/>
    <p:sldId id="307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7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00" r:id="rId29"/>
    <p:sldId id="330" r:id="rId30"/>
  </p:sldIdLst>
  <p:sldSz cx="12192000" cy="6858000"/>
  <p:notesSz cx="6865938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C143"/>
    <a:srgbClr val="FFFFFF"/>
    <a:srgbClr val="62BB46"/>
    <a:srgbClr val="21A9C0"/>
    <a:srgbClr val="39464A"/>
    <a:srgbClr val="F6F7F7"/>
    <a:srgbClr val="EBECED"/>
    <a:srgbClr val="F0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87127" autoAdjust="0"/>
  </p:normalViewPr>
  <p:slideViewPr>
    <p:cSldViewPr snapToGrid="0" showGuides="1">
      <p:cViewPr varScale="1">
        <p:scale>
          <a:sx n="158" d="100"/>
          <a:sy n="158" d="100"/>
        </p:scale>
        <p:origin x="108" y="284"/>
      </p:cViewPr>
      <p:guideLst>
        <p:guide orient="horz" pos="2136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879682-766A-4EC9-9AB4-6B05D94CFB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5EE19B-11B0-4020-A52B-9F88D94D7A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00A26804-296B-4572-A0F9-372DDB81CE0C}" type="datetimeFigureOut">
              <a:rPr lang="en-US" smtClean="0"/>
              <a:t>08-Oct-19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C4B6D-059E-45D0-AFA3-0D9EA856C1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24AFA-A144-419F-8FDA-EB926EDC55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9109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23F7E358-18BC-4B0A-BB40-FB7A647C4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85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560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DD6D46A3-849D-4409-B0D0-71D3CF0B43A8}" type="datetimeFigureOut">
              <a:rPr lang="en-US" smtClean="0"/>
              <a:t>08-Oct-19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0810"/>
            <a:ext cx="5492750" cy="3936117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4929"/>
            <a:ext cx="2975240" cy="501559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934B23C0-22E8-4F3C-9489-1582CADF85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1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>
            <a:extLst>
              <a:ext uri="{FF2B5EF4-FFF2-40B4-BE49-F238E27FC236}">
                <a16:creationId xmlns:a16="http://schemas.microsoft.com/office/drawing/2014/main" id="{38BA96DA-4AED-4D58-84B8-34CF840B3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Zástupný symbol pro poznámky 2">
            <a:extLst>
              <a:ext uri="{FF2B5EF4-FFF2-40B4-BE49-F238E27FC236}">
                <a16:creationId xmlns:a16="http://schemas.microsoft.com/office/drawing/2014/main" id="{F662795C-91AB-43C4-BA8F-96DF9EA60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 dirty="0">
              <a:latin typeface="Arial" panose="020B0604020202020204" pitchFamily="34" charset="0"/>
            </a:endParaRPr>
          </a:p>
        </p:txBody>
      </p:sp>
      <p:sp>
        <p:nvSpPr>
          <p:cNvPr id="24580" name="Zástupný symbol pro číslo snímku 3">
            <a:extLst>
              <a:ext uri="{FF2B5EF4-FFF2-40B4-BE49-F238E27FC236}">
                <a16:creationId xmlns:a16="http://schemas.microsoft.com/office/drawing/2014/main" id="{868B11F0-8907-433A-80EB-551E64857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2846" indent="-30109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4379" indent="-2408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6131" indent="-2408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7882" indent="-24087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49634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31386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3137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94889" indent="-2408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278E9E-F237-4B5E-8E23-061410CD0F9A}" type="slidenum">
              <a:rPr lang="cs-CZ" altLang="en-US" smtClean="0"/>
              <a:pPr/>
              <a:t>1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2788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847581D-BF1F-49D3-8CFA-5B02D626EF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" y="0"/>
            <a:ext cx="121919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706" y="2562224"/>
            <a:ext cx="10796588" cy="23479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7706" y="5105399"/>
            <a:ext cx="10796588" cy="971551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28DA62-D6E1-44D4-940A-CC0A26D337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8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89CAB-B78F-4547-932E-9B52A5186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7B3D8-C8FD-4695-9AED-29B11F411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725" y="1523999"/>
            <a:ext cx="5553075" cy="436245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E075E-B249-44D9-B1FB-63F9B35A8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23999"/>
            <a:ext cx="5553075" cy="436245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55FF9-EAF5-495E-B1E1-C394C4CA9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2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E032-3DB1-4A87-8AE3-C0F98583F7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65126"/>
            <a:ext cx="11258549" cy="825500"/>
          </a:xfrm>
        </p:spPr>
        <p:txBody>
          <a:bodyPr anchor="ctr"/>
          <a:lstStyle>
            <a:lvl1pPr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DB929-F940-434E-A2F5-04BDA1A51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24519"/>
            <a:ext cx="6542086" cy="436193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82815-0A5C-47DC-B1C0-50CE63A0A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6726" y="1523999"/>
            <a:ext cx="4305300" cy="4344989"/>
          </a:xfrm>
        </p:spPr>
        <p:txBody>
          <a:bodyPr/>
          <a:lstStyle>
            <a:lvl1pPr marL="0" indent="0">
              <a:buNone/>
              <a:defRPr sz="1600">
                <a:solidFill>
                  <a:srgbClr val="21A9C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47864-7B38-4FF5-A909-FCBDE435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44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15CF-2973-4EFE-89BA-8E59AE0F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9022D-9CCE-4F2C-9FAC-85753E6E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19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CD5F8-EC74-418B-94C9-EFF8FDD95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8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M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9F17AD4-BF40-4CDC-AF09-240A8C46A2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5149" y="3794257"/>
            <a:ext cx="7642460" cy="2624672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dirty="0"/>
              <a:t>Click to edit </a:t>
            </a:r>
            <a:r>
              <a:rPr lang="en-US"/>
              <a:t>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5149" y="2759384"/>
            <a:ext cx="4882564" cy="103487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8E936EE-4FBC-4323-8C30-7EEC88E671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6922" y="397746"/>
            <a:ext cx="1247372" cy="124700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4D8AAC-875F-4819-9B0C-6E5CF1DBD6B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4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B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9F17AD4-BF40-4CDC-AF09-240A8C46A2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8895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285C7-5CA1-4CCD-B525-B2018194D5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5149" y="3794257"/>
            <a:ext cx="7642460" cy="2624672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D41EFE-777F-4A56-8927-46C0E64FDE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5149" y="2759384"/>
            <a:ext cx="4882564" cy="1034873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3946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/ </a:t>
            </a:r>
            <a:r>
              <a:rPr lang="cs-CZ" dirty="0" err="1"/>
              <a:t>Date</a:t>
            </a:r>
            <a:r>
              <a:rPr lang="cs-CZ" dirty="0"/>
              <a:t> /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C790552-49A7-425E-93B6-614B6C390F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1146" y="634882"/>
            <a:ext cx="2453146" cy="78434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D563548-2E9C-457B-980E-11E06F11DA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1" y="508644"/>
            <a:ext cx="3810330" cy="10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E6604-08F1-4707-8B60-4EB32C7DA9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5" y="365126"/>
            <a:ext cx="11258550" cy="341947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r>
              <a:rPr lang="en-US"/>
              <a:t>edit </a:t>
            </a:r>
            <a:r>
              <a:rPr lang="cs-CZ"/>
              <a:t>Section</a:t>
            </a:r>
            <a:r>
              <a:rPr lang="en-US"/>
              <a:t> </a:t>
            </a:r>
            <a:r>
              <a:rPr lang="en-US" dirty="0"/>
              <a:t>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6D9DB-552C-437D-8CD9-3FB1FDF8A8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6725" y="3975101"/>
            <a:ext cx="11258550" cy="18097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</a:t>
            </a:r>
            <a:r>
              <a:rPr lang="cs-CZ"/>
              <a:t>Section</a:t>
            </a:r>
            <a:r>
              <a:rPr lang="en-US"/>
              <a:t> </a:t>
            </a:r>
            <a:r>
              <a:rPr lang="en-US" dirty="0"/>
              <a:t>text styles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9AAEBC2-CD82-476B-9F09-93700AEF63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39" y="6423535"/>
            <a:ext cx="1661620" cy="2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1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U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7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U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008874-79A5-4DE1-BCF0-36751DC0A1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531" y="941772"/>
            <a:ext cx="705133" cy="7049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181E908-6745-4219-BA55-1589016E20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440" y="3752924"/>
            <a:ext cx="823313" cy="59741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5586552-65C1-4EC7-9AB9-DC4F19DD0C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85" y="5217319"/>
            <a:ext cx="470509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111" y="25014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54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T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5DDE41B-272D-4A47-BC83-FCC12D5E9F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3271C77-E0DA-47C0-B6A5-A8715EBC97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611" y="10790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32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T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19AF6D-F060-4957-9980-5C58B744B4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5B2AE9-8589-4FDB-86BF-795C977B0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00" y="2752825"/>
            <a:ext cx="2911241" cy="2685875"/>
          </a:xfrm>
        </p:spPr>
        <p:txBody>
          <a:bodyPr anchor="ctr">
            <a:norm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cs-CZ" dirty="0"/>
              <a:t>Name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presenter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52C0C8B-E6B3-44D0-A48A-7295275649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26" y="3743299"/>
            <a:ext cx="654514" cy="7049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A7C1077-A523-46E1-8E41-85BCF30F7B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611" y="1079073"/>
            <a:ext cx="806659" cy="502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84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9898-7198-401D-B3BC-3FDCD0A3D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E3CC8-3D58-4CC9-9980-7B6494CB7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rgbClr val="39464A"/>
              </a:buClr>
              <a:defRPr/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665D-584B-488A-A8B7-BB61BBA1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5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E2BC1-A033-4DE0-B239-698661E50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6"/>
            <a:ext cx="11258550" cy="825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D50F1-72F9-4DD3-93B1-AC1464145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1523999"/>
            <a:ext cx="11258550" cy="43624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891C1-86C2-4C30-A8CF-AC3354D3CF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1275" y="6408258"/>
            <a:ext cx="504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1">
                <a:solidFill>
                  <a:srgbClr val="7AC143"/>
                </a:solidFill>
              </a:defRPr>
            </a:lvl1pPr>
          </a:lstStyle>
          <a:p>
            <a:fld id="{AFE3D702-57F1-4CB0-B451-B14F76DC04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1B9B6A7-7477-4E45-A58A-5FA0ADD2624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9" y="6423535"/>
            <a:ext cx="1661620" cy="21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6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51" r:id="rId4"/>
    <p:sldLayoutId id="2147483657" r:id="rId5"/>
    <p:sldLayoutId id="2147483661" r:id="rId6"/>
    <p:sldLayoutId id="2147483662" r:id="rId7"/>
    <p:sldLayoutId id="2147483663" r:id="rId8"/>
    <p:sldLayoutId id="2147483650" r:id="rId9"/>
    <p:sldLayoutId id="2147483652" r:id="rId10"/>
    <p:sldLayoutId id="2147483656" r:id="rId11"/>
    <p:sldLayoutId id="2147483654" r:id="rId12"/>
    <p:sldLayoutId id="214748365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1A9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1A9C0"/>
        </a:buClr>
        <a:buFont typeface="Arial" panose="020B0604020202020204" pitchFamily="34" charset="0"/>
        <a:buChar char="•"/>
        <a:defRPr sz="2400" kern="1200">
          <a:solidFill>
            <a:srgbClr val="39464A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39464A"/>
        </a:buClr>
        <a:buFont typeface="Arial" panose="020B0604020202020204" pitchFamily="34" charset="0"/>
        <a:buChar char="‒"/>
        <a:defRPr sz="2000" kern="1200">
          <a:solidFill>
            <a:srgbClr val="39464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800" kern="1200">
          <a:solidFill>
            <a:srgbClr val="39464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9464A"/>
        </a:buClr>
        <a:buFont typeface="Arial" panose="020B0604020202020204" pitchFamily="34" charset="0"/>
        <a:buChar char="‒"/>
        <a:defRPr sz="1600" kern="1200">
          <a:solidFill>
            <a:srgbClr val="39464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1A9C0"/>
        </a:buClr>
        <a:buFont typeface="Arial" panose="020B0604020202020204" pitchFamily="34" charset="0"/>
        <a:buChar char="•"/>
        <a:defRPr sz="1600" kern="1200">
          <a:solidFill>
            <a:srgbClr val="3946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E4B30EF6-4641-45F0-9275-01C71BCFFE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altLang="cs-CZ" sz="4800" dirty="0"/>
              <a:t/>
            </a:r>
            <a:br>
              <a:rPr lang="en-GB" altLang="cs-CZ" sz="4800" dirty="0"/>
            </a:br>
            <a:r>
              <a:rPr lang="en-US" altLang="cs-CZ" sz="4800" dirty="0" smtClean="0"/>
              <a:t>Week </a:t>
            </a:r>
            <a:r>
              <a:rPr lang="en-US" altLang="cs-CZ" sz="4800" dirty="0" smtClean="0"/>
              <a:t>4 </a:t>
            </a:r>
            <a:r>
              <a:rPr lang="en-US" altLang="cs-CZ" sz="4800" dirty="0"/>
              <a:t>: </a:t>
            </a:r>
            <a:r>
              <a:rPr lang="en-US" altLang="cs-CZ" sz="4800" dirty="0" smtClean="0"/>
              <a:t>Sequence Alignment</a:t>
            </a:r>
            <a:r>
              <a:rPr lang="en-GB" altLang="cs-CZ" sz="4800" dirty="0"/>
              <a:t/>
            </a:r>
            <a:br>
              <a:rPr lang="en-GB" altLang="cs-CZ" sz="4800" dirty="0"/>
            </a:br>
            <a:endParaRPr lang="en-GB" altLang="cs-CZ" sz="4800" dirty="0"/>
          </a:p>
        </p:txBody>
      </p:sp>
      <p:sp>
        <p:nvSpPr>
          <p:cNvPr id="2" name="Podnadpis 1">
            <a:extLst>
              <a:ext uri="{FF2B5EF4-FFF2-40B4-BE49-F238E27FC236}">
                <a16:creationId xmlns:a16="http://schemas.microsoft.com/office/drawing/2014/main" id="{E38636A8-6216-4BCE-8A5E-6572CEFC92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Introduction to Bioinformatics (LF:DSIB01)</a:t>
            </a:r>
            <a:endParaRPr lang="en-GB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69" y="345438"/>
            <a:ext cx="4277238" cy="155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97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2250" y="118701"/>
            <a:ext cx="5528582" cy="202295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845800"/>
              </p:ext>
            </p:extLst>
          </p:nvPr>
        </p:nvGraphicFramePr>
        <p:xfrm>
          <a:off x="950005" y="2388084"/>
          <a:ext cx="105232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327">
                  <a:extLst>
                    <a:ext uri="{9D8B030D-6E8A-4147-A177-3AD203B41FA5}">
                      <a16:colId xmlns:a16="http://schemas.microsoft.com/office/drawing/2014/main" val="178001933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036972173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143523170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64453796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3363766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2817707854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3035390471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91480361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84178699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751261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68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56104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805655"/>
              </p:ext>
            </p:extLst>
          </p:nvPr>
        </p:nvGraphicFramePr>
        <p:xfrm>
          <a:off x="950005" y="3376189"/>
          <a:ext cx="105232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327">
                  <a:extLst>
                    <a:ext uri="{9D8B030D-6E8A-4147-A177-3AD203B41FA5}">
                      <a16:colId xmlns:a16="http://schemas.microsoft.com/office/drawing/2014/main" val="178001933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036972173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143523170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64453796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3363766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2817707854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3035390471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91480361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84178699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751261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68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56104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461510"/>
              </p:ext>
            </p:extLst>
          </p:nvPr>
        </p:nvGraphicFramePr>
        <p:xfrm>
          <a:off x="950005" y="4327222"/>
          <a:ext cx="1052327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327">
                  <a:extLst>
                    <a:ext uri="{9D8B030D-6E8A-4147-A177-3AD203B41FA5}">
                      <a16:colId xmlns:a16="http://schemas.microsoft.com/office/drawing/2014/main" val="178001933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036972173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143523170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64453796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3363766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2817707854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3035390471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91480361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84178699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7512617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68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56104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189630"/>
              </p:ext>
            </p:extLst>
          </p:nvPr>
        </p:nvGraphicFramePr>
        <p:xfrm>
          <a:off x="950005" y="5273175"/>
          <a:ext cx="1052327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327">
                  <a:extLst>
                    <a:ext uri="{9D8B030D-6E8A-4147-A177-3AD203B41FA5}">
                      <a16:colId xmlns:a16="http://schemas.microsoft.com/office/drawing/2014/main" val="178001933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036972173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143523170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64453796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3363766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2817707854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3035390471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91480361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84178699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7512617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68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561046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629275" y="12743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Min</a:t>
            </a:r>
          </a:p>
          <a:p>
            <a:r>
              <a:rPr lang="en-US" dirty="0"/>
              <a:t>V(39)</a:t>
            </a:r>
          </a:p>
          <a:p>
            <a:r>
              <a:rPr lang="en-US" dirty="0"/>
              <a:t>V(35)</a:t>
            </a:r>
          </a:p>
          <a:p>
            <a:r>
              <a:rPr lang="en-US" dirty="0"/>
              <a:t>V(30)</a:t>
            </a:r>
          </a:p>
          <a:p>
            <a:r>
              <a:rPr lang="en-US" dirty="0"/>
              <a:t>V(20)</a:t>
            </a:r>
          </a:p>
          <a:p>
            <a:r>
              <a:rPr lang="en-US" dirty="0"/>
              <a:t>V(15</a:t>
            </a:r>
            <a:r>
              <a:rPr lang="en-US" dirty="0" smtClean="0"/>
              <a:t>)</a:t>
            </a:r>
          </a:p>
          <a:p>
            <a:r>
              <a:rPr lang="en-US" dirty="0" smtClean="0"/>
              <a:t>+1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76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Backpropagation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700971"/>
              </p:ext>
            </p:extLst>
          </p:nvPr>
        </p:nvGraphicFramePr>
        <p:xfrm>
          <a:off x="950005" y="2388084"/>
          <a:ext cx="105232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327">
                  <a:extLst>
                    <a:ext uri="{9D8B030D-6E8A-4147-A177-3AD203B41FA5}">
                      <a16:colId xmlns:a16="http://schemas.microsoft.com/office/drawing/2014/main" val="178001933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036972173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143523170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64453796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3363766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2817707854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3035390471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91480361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84178699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751261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68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 (cent)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(cent)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(five)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(cent)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(ten)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56104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305586"/>
              </p:ext>
            </p:extLst>
          </p:nvPr>
        </p:nvGraphicFramePr>
        <p:xfrm>
          <a:off x="950005" y="3376189"/>
          <a:ext cx="1052327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327">
                  <a:extLst>
                    <a:ext uri="{9D8B030D-6E8A-4147-A177-3AD203B41FA5}">
                      <a16:colId xmlns:a16="http://schemas.microsoft.com/office/drawing/2014/main" val="178001933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036972173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143523170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64453796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3363766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2817707854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3035390471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91480361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84178699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7512617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68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 (ten)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 twenty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56104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039253"/>
              </p:ext>
            </p:extLst>
          </p:nvPr>
        </p:nvGraphicFramePr>
        <p:xfrm>
          <a:off x="950005" y="4327222"/>
          <a:ext cx="1052327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327">
                  <a:extLst>
                    <a:ext uri="{9D8B030D-6E8A-4147-A177-3AD203B41FA5}">
                      <a16:colId xmlns:a16="http://schemas.microsoft.com/office/drawing/2014/main" val="178001933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036972173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143523170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64453796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3363766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2817707854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3035390471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91480361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84178699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7512617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68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twefive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 (ten)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56104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0506"/>
              </p:ext>
            </p:extLst>
          </p:nvPr>
        </p:nvGraphicFramePr>
        <p:xfrm>
          <a:off x="950005" y="5273175"/>
          <a:ext cx="1052327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327">
                  <a:extLst>
                    <a:ext uri="{9D8B030D-6E8A-4147-A177-3AD203B41FA5}">
                      <a16:colId xmlns:a16="http://schemas.microsoft.com/office/drawing/2014/main" val="178001933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036972173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143523170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64453796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3363766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2817707854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3035390471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91480361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84178699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7512617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68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 (ten)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 (cent)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561046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9794428" y="189538"/>
            <a:ext cx="17624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Min</a:t>
            </a:r>
          </a:p>
          <a:p>
            <a:r>
              <a:rPr lang="en-US" dirty="0"/>
              <a:t>V(39</a:t>
            </a:r>
            <a:r>
              <a:rPr lang="en-US" dirty="0" smtClean="0"/>
              <a:t>) = cent</a:t>
            </a:r>
            <a:endParaRPr lang="en-US" dirty="0"/>
          </a:p>
          <a:p>
            <a:r>
              <a:rPr lang="en-US" dirty="0"/>
              <a:t>V(35</a:t>
            </a:r>
            <a:r>
              <a:rPr lang="en-US" dirty="0" smtClean="0"/>
              <a:t>) = five</a:t>
            </a:r>
            <a:endParaRPr lang="en-US" dirty="0"/>
          </a:p>
          <a:p>
            <a:r>
              <a:rPr lang="en-US" dirty="0"/>
              <a:t>V(30</a:t>
            </a:r>
            <a:r>
              <a:rPr lang="en-US" dirty="0" smtClean="0"/>
              <a:t>) = ten</a:t>
            </a:r>
            <a:endParaRPr lang="en-US" dirty="0"/>
          </a:p>
          <a:p>
            <a:r>
              <a:rPr lang="en-US" dirty="0"/>
              <a:t>V(20</a:t>
            </a:r>
            <a:r>
              <a:rPr lang="en-US" dirty="0" smtClean="0"/>
              <a:t>) = twenty</a:t>
            </a:r>
            <a:endParaRPr lang="en-US" dirty="0"/>
          </a:p>
          <a:p>
            <a:r>
              <a:rPr lang="en-US" dirty="0"/>
              <a:t>V(15</a:t>
            </a:r>
            <a:r>
              <a:rPr lang="en-US" dirty="0" smtClean="0"/>
              <a:t>) = </a:t>
            </a:r>
            <a:r>
              <a:rPr lang="en-US" dirty="0" err="1" smtClean="0"/>
              <a:t>twefive</a:t>
            </a:r>
            <a:endParaRPr lang="en-US" dirty="0" smtClean="0"/>
          </a:p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0735" y="1020535"/>
            <a:ext cx="478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sequence that brought you 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7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Needleman–</a:t>
            </a:r>
            <a:r>
              <a:rPr lang="en-US" dirty="0" err="1"/>
              <a:t>Wunsch</a:t>
            </a:r>
            <a:r>
              <a:rPr lang="en-US" dirty="0"/>
              <a:t> </a:t>
            </a:r>
            <a:r>
              <a:rPr lang="en-US" dirty="0" smtClean="0"/>
              <a:t>algorithm (1970)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1098" y="1232627"/>
            <a:ext cx="28392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Seq1 = “ACGTCATCA”</a:t>
            </a:r>
          </a:p>
          <a:p>
            <a:r>
              <a:rPr lang="en-US" dirty="0" smtClean="0"/>
              <a:t>Seq2 = “TAGTGTCA”</a:t>
            </a:r>
          </a:p>
          <a:p>
            <a:r>
              <a:rPr lang="en-US" dirty="0" smtClean="0"/>
              <a:t>Scoring Function</a:t>
            </a:r>
          </a:p>
          <a:p>
            <a:r>
              <a:rPr lang="en-US" dirty="0"/>
              <a:t>	</a:t>
            </a:r>
            <a:r>
              <a:rPr lang="en-US" dirty="0" err="1" smtClean="0"/>
              <a:t>Mut</a:t>
            </a:r>
            <a:r>
              <a:rPr lang="en-US" dirty="0" smtClean="0"/>
              <a:t> / In / Del (-1)</a:t>
            </a:r>
          </a:p>
          <a:p>
            <a:r>
              <a:rPr lang="en-US" dirty="0"/>
              <a:t>	</a:t>
            </a:r>
            <a:r>
              <a:rPr lang="en-US" dirty="0" smtClean="0"/>
              <a:t>Match (+1)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361732"/>
              </p:ext>
            </p:extLst>
          </p:nvPr>
        </p:nvGraphicFramePr>
        <p:xfrm>
          <a:off x="630188" y="1891872"/>
          <a:ext cx="8127999" cy="47853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8814392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177341424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822800886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82877403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82762792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363918368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38945053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3043899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95224663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7618115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17303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i,j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Seq1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=1)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=2)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468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Seq2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164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 (j=1)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730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</a:p>
                    <a:p>
                      <a:pPr algn="ctr"/>
                      <a:r>
                        <a:rPr lang="en-US" b="1" dirty="0" smtClean="0"/>
                        <a:t>(j=2)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116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i,j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(4,3)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171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983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364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700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89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444231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3863038" y="3871095"/>
            <a:ext cx="858005" cy="459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725071" y="3859011"/>
            <a:ext cx="0" cy="487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863038" y="4330310"/>
            <a:ext cx="8580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20641" y="3456822"/>
            <a:ext cx="90281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 or 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01253" y="4458009"/>
            <a:ext cx="109517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Seq1 del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21748" y="3456822"/>
            <a:ext cx="109517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Seq2 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91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18945" y="116818"/>
            <a:ext cx="28392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Seq1 = “ACGTCATCA”</a:t>
            </a:r>
          </a:p>
          <a:p>
            <a:r>
              <a:rPr lang="en-US" dirty="0" smtClean="0"/>
              <a:t>Seq2 = “TAGTGTCA”</a:t>
            </a:r>
          </a:p>
          <a:p>
            <a:r>
              <a:rPr lang="en-US" dirty="0" smtClean="0"/>
              <a:t>Scoring Function</a:t>
            </a:r>
          </a:p>
          <a:p>
            <a:r>
              <a:rPr lang="en-US" dirty="0"/>
              <a:t>	</a:t>
            </a:r>
            <a:r>
              <a:rPr lang="en-US" dirty="0" err="1" smtClean="0"/>
              <a:t>Mut</a:t>
            </a:r>
            <a:r>
              <a:rPr lang="en-US" dirty="0" smtClean="0"/>
              <a:t> / In / Del (-1)</a:t>
            </a:r>
          </a:p>
          <a:p>
            <a:r>
              <a:rPr lang="en-US" dirty="0"/>
              <a:t>	</a:t>
            </a:r>
            <a:r>
              <a:rPr lang="en-US" dirty="0" smtClean="0"/>
              <a:t>Match (+1)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610965"/>
              </p:ext>
            </p:extLst>
          </p:nvPr>
        </p:nvGraphicFramePr>
        <p:xfrm>
          <a:off x="630188" y="2145647"/>
          <a:ext cx="8127999" cy="45161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8814392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177341424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822800886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82877403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82762792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363918368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38945053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3043899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95224663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7618115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17303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i,j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Seq1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=1)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=2)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468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Seq2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 (L)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 </a:t>
                      </a:r>
                      <a:r>
                        <a:rPr lang="en-US" dirty="0" smtClean="0"/>
                        <a:t>(L)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-9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164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 (j=1)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 (U)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r>
                        <a:rPr lang="en-US" baseline="0" dirty="0" smtClean="0"/>
                        <a:t>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730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</a:p>
                    <a:p>
                      <a:pPr algn="ctr"/>
                      <a:r>
                        <a:rPr lang="en-US" b="1" dirty="0" smtClean="0"/>
                        <a:t>(j=2)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</a:p>
                    <a:p>
                      <a:pPr algn="ctr"/>
                      <a:r>
                        <a:rPr lang="en-US" dirty="0" smtClean="0"/>
                        <a:t>(U)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116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171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983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364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700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89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444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23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18945" y="116818"/>
            <a:ext cx="28392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Seq1 = “ACGTCATCA”</a:t>
            </a:r>
          </a:p>
          <a:p>
            <a:r>
              <a:rPr lang="en-US" dirty="0" smtClean="0"/>
              <a:t>Seq2 = “TAGTGTCA”</a:t>
            </a:r>
          </a:p>
          <a:p>
            <a:r>
              <a:rPr lang="en-US" dirty="0" smtClean="0"/>
              <a:t>Scoring Function</a:t>
            </a:r>
          </a:p>
          <a:p>
            <a:r>
              <a:rPr lang="en-US" dirty="0"/>
              <a:t>	</a:t>
            </a:r>
            <a:r>
              <a:rPr lang="en-US" dirty="0" err="1" smtClean="0"/>
              <a:t>Mut</a:t>
            </a:r>
            <a:r>
              <a:rPr lang="en-US" dirty="0" smtClean="0"/>
              <a:t> / In / Del (-1)</a:t>
            </a:r>
          </a:p>
          <a:p>
            <a:r>
              <a:rPr lang="en-US" dirty="0"/>
              <a:t>	</a:t>
            </a:r>
            <a:r>
              <a:rPr lang="en-US" dirty="0" smtClean="0"/>
              <a:t>Match (+1)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756429"/>
              </p:ext>
            </p:extLst>
          </p:nvPr>
        </p:nvGraphicFramePr>
        <p:xfrm>
          <a:off x="630188" y="2145647"/>
          <a:ext cx="8127999" cy="45161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8814392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177341424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822800886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82877403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82762792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363918368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38945053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3043899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95224663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7618115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17303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i,j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Seq1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=1)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=2)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468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Seq2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 (L)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 </a:t>
                      </a:r>
                      <a:r>
                        <a:rPr lang="en-US" dirty="0" smtClean="0"/>
                        <a:t>(L)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-9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164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 (j=1)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 (U)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r>
                        <a:rPr lang="en-US" baseline="0" dirty="0" smtClean="0"/>
                        <a:t>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730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</a:p>
                    <a:p>
                      <a:pPr algn="ctr"/>
                      <a:r>
                        <a:rPr lang="en-US" b="1" dirty="0" smtClean="0"/>
                        <a:t>(j=2)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</a:p>
                    <a:p>
                      <a:pPr algn="ctr"/>
                      <a:r>
                        <a:rPr lang="en-US" dirty="0" smtClean="0"/>
                        <a:t>(U)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r>
                        <a:rPr lang="en-US" baseline="0" dirty="0" smtClean="0"/>
                        <a:t>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 (L)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116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171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983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364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700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89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444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145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18945" y="116818"/>
            <a:ext cx="28392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Seq1 = “ACGTCATCA”</a:t>
            </a:r>
          </a:p>
          <a:p>
            <a:r>
              <a:rPr lang="en-US" dirty="0" smtClean="0"/>
              <a:t>Seq2 = “TAGTGTCA”</a:t>
            </a:r>
          </a:p>
          <a:p>
            <a:r>
              <a:rPr lang="en-US" dirty="0" smtClean="0"/>
              <a:t>Scoring Function</a:t>
            </a:r>
          </a:p>
          <a:p>
            <a:r>
              <a:rPr lang="en-US" dirty="0"/>
              <a:t>	</a:t>
            </a:r>
            <a:r>
              <a:rPr lang="en-US" dirty="0" err="1" smtClean="0"/>
              <a:t>Mut</a:t>
            </a:r>
            <a:r>
              <a:rPr lang="en-US" dirty="0" smtClean="0"/>
              <a:t> / In / Del (-1)</a:t>
            </a:r>
          </a:p>
          <a:p>
            <a:r>
              <a:rPr lang="en-US" dirty="0"/>
              <a:t>	</a:t>
            </a:r>
            <a:r>
              <a:rPr lang="en-US" dirty="0" smtClean="0"/>
              <a:t>Match (+1)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218596"/>
              </p:ext>
            </p:extLst>
          </p:nvPr>
        </p:nvGraphicFramePr>
        <p:xfrm>
          <a:off x="630188" y="2145647"/>
          <a:ext cx="8127999" cy="45161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8814392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177341424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822800886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82877403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82762792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363918368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38945053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3043899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95224663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7618115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17303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i,j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Seq1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=1)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=2)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468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Seq2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 (L)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 </a:t>
                      </a:r>
                      <a:r>
                        <a:rPr lang="en-US" dirty="0" smtClean="0"/>
                        <a:t>(L)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-9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164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 (j=1)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 (U)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r>
                        <a:rPr lang="en-US" baseline="0" dirty="0" smtClean="0"/>
                        <a:t>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730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</a:p>
                    <a:p>
                      <a:pPr algn="ctr"/>
                      <a:r>
                        <a:rPr lang="en-US" b="1" dirty="0" smtClean="0"/>
                        <a:t>(j=2)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</a:p>
                    <a:p>
                      <a:pPr algn="ctr"/>
                      <a:r>
                        <a:rPr lang="en-US" dirty="0" smtClean="0"/>
                        <a:t>(U)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r>
                        <a:rPr lang="en-US" baseline="0" dirty="0" smtClean="0"/>
                        <a:t>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 (L)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116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171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983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364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700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89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444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635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Backpropagation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18945" y="116818"/>
            <a:ext cx="28392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Seq1 = “ACGTCATCA”</a:t>
            </a:r>
          </a:p>
          <a:p>
            <a:r>
              <a:rPr lang="en-US" dirty="0" smtClean="0"/>
              <a:t>Seq2 = “TAGTGTCA”</a:t>
            </a:r>
          </a:p>
          <a:p>
            <a:r>
              <a:rPr lang="en-US" dirty="0" smtClean="0"/>
              <a:t>Scoring Function</a:t>
            </a:r>
          </a:p>
          <a:p>
            <a:r>
              <a:rPr lang="en-US" dirty="0"/>
              <a:t>	</a:t>
            </a:r>
            <a:r>
              <a:rPr lang="en-US" dirty="0" err="1" smtClean="0"/>
              <a:t>Mut</a:t>
            </a:r>
            <a:r>
              <a:rPr lang="en-US" dirty="0" smtClean="0"/>
              <a:t> / In / Del (-1)</a:t>
            </a:r>
          </a:p>
          <a:p>
            <a:r>
              <a:rPr lang="en-US" dirty="0"/>
              <a:t>	</a:t>
            </a:r>
            <a:r>
              <a:rPr lang="en-US" dirty="0" smtClean="0"/>
              <a:t>Match (+1)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361247"/>
              </p:ext>
            </p:extLst>
          </p:nvPr>
        </p:nvGraphicFramePr>
        <p:xfrm>
          <a:off x="243481" y="1871729"/>
          <a:ext cx="8127999" cy="47853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8814392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177341424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822800886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82877403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82762792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363918368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38945053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3043899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95224663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7618115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17303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i,j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Seq1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=1)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=2)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=9)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468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Seq2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 (L)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 </a:t>
                      </a:r>
                      <a:r>
                        <a:rPr lang="en-US" dirty="0" smtClean="0"/>
                        <a:t>(L)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-9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164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 (j=1)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 (U)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r>
                        <a:rPr lang="en-US" baseline="0" dirty="0" smtClean="0"/>
                        <a:t>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730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</a:p>
                    <a:p>
                      <a:pPr algn="ctr"/>
                      <a:r>
                        <a:rPr lang="en-US" b="1" dirty="0" smtClean="0"/>
                        <a:t>(j=2)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</a:p>
                    <a:p>
                      <a:pPr algn="ctr"/>
                      <a:r>
                        <a:rPr lang="en-US" dirty="0" smtClean="0"/>
                        <a:t>(U)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r>
                        <a:rPr lang="en-US" baseline="0" dirty="0" smtClean="0"/>
                        <a:t>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 (L)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116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171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983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364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700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89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</a:p>
                    <a:p>
                      <a:pPr algn="ctr"/>
                      <a:r>
                        <a:rPr lang="en-US" b="1" dirty="0" smtClean="0"/>
                        <a:t>(j=8)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 (d)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44423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0" y="2219535"/>
            <a:ext cx="2779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[9,8] </a:t>
            </a:r>
            <a:r>
              <a:rPr lang="en-US" dirty="0" err="1" smtClean="0"/>
              <a:t>diag</a:t>
            </a:r>
            <a:r>
              <a:rPr lang="en-US" dirty="0" smtClean="0"/>
              <a:t> A </a:t>
            </a:r>
            <a:r>
              <a:rPr lang="en-US" dirty="0" err="1" smtClean="0"/>
              <a:t>A</a:t>
            </a:r>
            <a:endParaRPr lang="en-US" dirty="0" smtClean="0"/>
          </a:p>
          <a:p>
            <a:r>
              <a:rPr lang="en-US" dirty="0" smtClean="0"/>
              <a:t>[8,7] ?</a:t>
            </a:r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395764" y="5861022"/>
            <a:ext cx="475327" cy="358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635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Backpropagation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18945" y="116818"/>
            <a:ext cx="28392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Seq1 = “ACGTCATCA”</a:t>
            </a:r>
          </a:p>
          <a:p>
            <a:r>
              <a:rPr lang="en-US" dirty="0" smtClean="0"/>
              <a:t>Seq2 = “TAGTGTCA”</a:t>
            </a:r>
          </a:p>
          <a:p>
            <a:r>
              <a:rPr lang="en-US" dirty="0" smtClean="0"/>
              <a:t>Scoring Function</a:t>
            </a:r>
          </a:p>
          <a:p>
            <a:r>
              <a:rPr lang="en-US" dirty="0"/>
              <a:t>	</a:t>
            </a:r>
            <a:r>
              <a:rPr lang="en-US" dirty="0" err="1" smtClean="0"/>
              <a:t>Mut</a:t>
            </a:r>
            <a:r>
              <a:rPr lang="en-US" dirty="0" smtClean="0"/>
              <a:t> / In / Del (-1)</a:t>
            </a:r>
          </a:p>
          <a:p>
            <a:r>
              <a:rPr lang="en-US" dirty="0"/>
              <a:t>	</a:t>
            </a:r>
            <a:r>
              <a:rPr lang="en-US" dirty="0" smtClean="0"/>
              <a:t>Match (+1)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805925"/>
              </p:ext>
            </p:extLst>
          </p:nvPr>
        </p:nvGraphicFramePr>
        <p:xfrm>
          <a:off x="243481" y="1871729"/>
          <a:ext cx="8127999" cy="47853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8814392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177341424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822800886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82877403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82762792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363918368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38945053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3043899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95224663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7618115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17303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i,j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Seq1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=1)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=2)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=9)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468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Seq2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 (L)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 </a:t>
                      </a:r>
                      <a:r>
                        <a:rPr lang="en-US" dirty="0" smtClean="0"/>
                        <a:t>(L)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-9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164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 (j=1)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 (U)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r>
                        <a:rPr lang="en-US" baseline="0" dirty="0" smtClean="0"/>
                        <a:t>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730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</a:p>
                    <a:p>
                      <a:pPr algn="ctr"/>
                      <a:r>
                        <a:rPr lang="en-US" b="1" dirty="0" smtClean="0"/>
                        <a:t>(j=2)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</a:p>
                    <a:p>
                      <a:pPr algn="ctr"/>
                      <a:r>
                        <a:rPr lang="en-US" dirty="0" smtClean="0"/>
                        <a:t>(U)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r>
                        <a:rPr lang="en-US" baseline="0" dirty="0" smtClean="0"/>
                        <a:t>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 (L)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116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171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983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-1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364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700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89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</a:p>
                    <a:p>
                      <a:pPr algn="ctr"/>
                      <a:r>
                        <a:rPr lang="en-US" b="1" dirty="0" smtClean="0"/>
                        <a:t>(j=8)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 (d)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44423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0" y="2219535"/>
            <a:ext cx="2779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[9,8] </a:t>
            </a:r>
            <a:r>
              <a:rPr lang="en-US" dirty="0" err="1" smtClean="0"/>
              <a:t>diag</a:t>
            </a:r>
            <a:r>
              <a:rPr lang="en-US" dirty="0" smtClean="0"/>
              <a:t> AA</a:t>
            </a:r>
          </a:p>
          <a:p>
            <a:r>
              <a:rPr lang="en-US" dirty="0"/>
              <a:t>[8,7] </a:t>
            </a:r>
            <a:r>
              <a:rPr lang="en-US" dirty="0" err="1" smtClean="0"/>
              <a:t>diag</a:t>
            </a:r>
            <a:r>
              <a:rPr lang="en-US" dirty="0" smtClean="0"/>
              <a:t> CC</a:t>
            </a:r>
          </a:p>
          <a:p>
            <a:r>
              <a:rPr lang="en-US" dirty="0" smtClean="0"/>
              <a:t>[7,6] </a:t>
            </a:r>
            <a:r>
              <a:rPr lang="en-US" dirty="0" err="1" smtClean="0"/>
              <a:t>diag</a:t>
            </a:r>
            <a:r>
              <a:rPr lang="en-US" dirty="0" smtClean="0"/>
              <a:t> TT</a:t>
            </a:r>
          </a:p>
          <a:p>
            <a:r>
              <a:rPr lang="en-US" dirty="0" smtClean="0"/>
              <a:t>[6,5] </a:t>
            </a:r>
            <a:r>
              <a:rPr lang="en-US" dirty="0" err="1" smtClean="0"/>
              <a:t>diag</a:t>
            </a:r>
            <a:r>
              <a:rPr lang="en-US" dirty="0" smtClean="0"/>
              <a:t> AG (m)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395764" y="5861022"/>
            <a:ext cx="475327" cy="358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658604" y="5438062"/>
            <a:ext cx="386707" cy="322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969783" y="5075524"/>
            <a:ext cx="374622" cy="362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192342" y="4733128"/>
            <a:ext cx="382678" cy="286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309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Backpropagation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18945" y="116818"/>
            <a:ext cx="28392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Seq1 = “ACGTCATCA”</a:t>
            </a:r>
          </a:p>
          <a:p>
            <a:r>
              <a:rPr lang="en-US" dirty="0" smtClean="0"/>
              <a:t>Seq2 = “TAGTGTCA”</a:t>
            </a:r>
          </a:p>
          <a:p>
            <a:r>
              <a:rPr lang="en-US" dirty="0" smtClean="0"/>
              <a:t>Scoring Function</a:t>
            </a:r>
          </a:p>
          <a:p>
            <a:r>
              <a:rPr lang="en-US" dirty="0"/>
              <a:t>	</a:t>
            </a:r>
            <a:r>
              <a:rPr lang="en-US" dirty="0" err="1" smtClean="0"/>
              <a:t>Mut</a:t>
            </a:r>
            <a:r>
              <a:rPr lang="en-US" dirty="0" smtClean="0"/>
              <a:t> / In / Del (-1)</a:t>
            </a:r>
          </a:p>
          <a:p>
            <a:r>
              <a:rPr lang="en-US" dirty="0"/>
              <a:t>	</a:t>
            </a:r>
            <a:r>
              <a:rPr lang="en-US" dirty="0" smtClean="0"/>
              <a:t>Match (+1)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326797"/>
              </p:ext>
            </p:extLst>
          </p:nvPr>
        </p:nvGraphicFramePr>
        <p:xfrm>
          <a:off x="243481" y="1871729"/>
          <a:ext cx="8127999" cy="47853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8814392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177341424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822800886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82877403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82762792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363918368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38945053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3043899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95224663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7618115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17303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i,j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Seq1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=1)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=2)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=5)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=9)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468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Seq2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 (L)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 </a:t>
                      </a:r>
                      <a:r>
                        <a:rPr lang="en-US" dirty="0" smtClean="0"/>
                        <a:t>(L)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-9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164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 (j=1)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-1 </a:t>
                      </a:r>
                      <a:r>
                        <a:rPr lang="en-US" dirty="0" smtClean="0"/>
                        <a:t>(U)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r>
                        <a:rPr lang="en-US" baseline="0" dirty="0" smtClean="0"/>
                        <a:t>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730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</a:p>
                    <a:p>
                      <a:pPr algn="ctr"/>
                      <a:r>
                        <a:rPr lang="en-US" b="1" dirty="0" smtClean="0"/>
                        <a:t>(j=2)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</a:p>
                    <a:p>
                      <a:pPr algn="ctr"/>
                      <a:r>
                        <a:rPr lang="en-US" dirty="0" smtClean="0"/>
                        <a:t>(U)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r>
                        <a:rPr lang="en-US" baseline="0" dirty="0" smtClean="0"/>
                        <a:t>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-1 </a:t>
                      </a:r>
                      <a:r>
                        <a:rPr lang="en-US" dirty="0" smtClean="0"/>
                        <a:t>(L)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116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r>
                        <a:rPr lang="en-US" dirty="0" smtClean="0"/>
                        <a:t> (d)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171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 (4)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+1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983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-1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364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700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89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</a:p>
                    <a:p>
                      <a:pPr algn="ctr"/>
                      <a:r>
                        <a:rPr lang="en-US" b="1" dirty="0" smtClean="0"/>
                        <a:t>(j=8)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 (d)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44423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25896" y="1871729"/>
            <a:ext cx="277945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Score = 2</a:t>
            </a:r>
          </a:p>
          <a:p>
            <a:endParaRPr lang="en-US" dirty="0" smtClean="0"/>
          </a:p>
          <a:p>
            <a:r>
              <a:rPr lang="en-US" dirty="0" smtClean="0"/>
              <a:t>[9,8] </a:t>
            </a:r>
            <a:r>
              <a:rPr lang="en-US" dirty="0" err="1" smtClean="0"/>
              <a:t>diag</a:t>
            </a:r>
            <a:r>
              <a:rPr lang="en-US" dirty="0" smtClean="0"/>
              <a:t> AA</a:t>
            </a:r>
          </a:p>
          <a:p>
            <a:r>
              <a:rPr lang="en-US" dirty="0"/>
              <a:t>[8,7] </a:t>
            </a:r>
            <a:r>
              <a:rPr lang="en-US" dirty="0" err="1" smtClean="0"/>
              <a:t>diag</a:t>
            </a:r>
            <a:r>
              <a:rPr lang="en-US" dirty="0" smtClean="0"/>
              <a:t> CC</a:t>
            </a:r>
          </a:p>
          <a:p>
            <a:r>
              <a:rPr lang="en-US" dirty="0" smtClean="0"/>
              <a:t>[7,6] </a:t>
            </a:r>
            <a:r>
              <a:rPr lang="en-US" dirty="0" err="1" smtClean="0"/>
              <a:t>diag</a:t>
            </a:r>
            <a:r>
              <a:rPr lang="en-US" dirty="0" smtClean="0"/>
              <a:t> TT</a:t>
            </a:r>
          </a:p>
          <a:p>
            <a:r>
              <a:rPr lang="en-US" dirty="0" smtClean="0"/>
              <a:t>[6,5] </a:t>
            </a:r>
            <a:r>
              <a:rPr lang="en-US" dirty="0" err="1" smtClean="0"/>
              <a:t>diag</a:t>
            </a:r>
            <a:r>
              <a:rPr lang="en-US" dirty="0" smtClean="0"/>
              <a:t> AG (m)</a:t>
            </a:r>
          </a:p>
          <a:p>
            <a:r>
              <a:rPr lang="en-US" dirty="0" smtClean="0"/>
              <a:t>[5,4] left C_</a:t>
            </a:r>
          </a:p>
          <a:p>
            <a:r>
              <a:rPr lang="en-US" dirty="0" smtClean="0"/>
              <a:t>[4,4] </a:t>
            </a:r>
            <a:r>
              <a:rPr lang="en-US" dirty="0" err="1" smtClean="0"/>
              <a:t>diag</a:t>
            </a:r>
            <a:r>
              <a:rPr lang="en-US" dirty="0" smtClean="0"/>
              <a:t> TT</a:t>
            </a:r>
          </a:p>
          <a:p>
            <a:r>
              <a:rPr lang="en-US" dirty="0" smtClean="0"/>
              <a:t>[3,3] </a:t>
            </a:r>
            <a:r>
              <a:rPr lang="en-US" dirty="0" err="1" smtClean="0"/>
              <a:t>diag</a:t>
            </a:r>
            <a:r>
              <a:rPr lang="en-US" dirty="0" smtClean="0"/>
              <a:t> GG</a:t>
            </a:r>
          </a:p>
          <a:p>
            <a:r>
              <a:rPr lang="en-US" dirty="0" smtClean="0"/>
              <a:t>[2,2] left C_</a:t>
            </a:r>
          </a:p>
          <a:p>
            <a:r>
              <a:rPr lang="en-US" dirty="0" smtClean="0"/>
              <a:t>[1,2] </a:t>
            </a:r>
            <a:r>
              <a:rPr lang="en-US" dirty="0" err="1" smtClean="0"/>
              <a:t>diag</a:t>
            </a:r>
            <a:r>
              <a:rPr lang="en-US" dirty="0" smtClean="0"/>
              <a:t> AA</a:t>
            </a:r>
          </a:p>
          <a:p>
            <a:r>
              <a:rPr lang="en-US" dirty="0" smtClean="0"/>
              <a:t>[0,1] up _T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_</a:t>
            </a:r>
            <a:r>
              <a:rPr lang="en-US" sz="3200" dirty="0" smtClean="0">
                <a:latin typeface="Consolas" panose="020B0609020204030204" pitchFamily="49" charset="0"/>
              </a:rPr>
              <a:t>ACGTC</a:t>
            </a:r>
            <a:r>
              <a:rPr lang="en-US" sz="32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  <a:r>
              <a:rPr lang="en-US" sz="3200" dirty="0" smtClean="0">
                <a:latin typeface="Consolas" panose="020B0609020204030204" pitchFamily="49" charset="0"/>
              </a:rPr>
              <a:t>TCA</a:t>
            </a:r>
          </a:p>
          <a:p>
            <a:r>
              <a:rPr lang="en-US" sz="3200" dirty="0" smtClean="0">
                <a:latin typeface="Consolas" panose="020B0609020204030204" pitchFamily="49" charset="0"/>
              </a:rPr>
              <a:t>TA</a:t>
            </a:r>
            <a:r>
              <a:rPr lang="en-US" sz="32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_</a:t>
            </a:r>
            <a:r>
              <a:rPr lang="en-US" sz="3200" dirty="0" smtClean="0">
                <a:latin typeface="Consolas" panose="020B0609020204030204" pitchFamily="49" charset="0"/>
              </a:rPr>
              <a:t>GT</a:t>
            </a:r>
            <a:r>
              <a:rPr lang="en-US" sz="32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_G</a:t>
            </a:r>
            <a:r>
              <a:rPr lang="en-US" sz="3200" dirty="0" smtClean="0">
                <a:latin typeface="Consolas" panose="020B0609020204030204" pitchFamily="49" charset="0"/>
              </a:rPr>
              <a:t>TCA</a:t>
            </a:r>
          </a:p>
          <a:p>
            <a:r>
              <a:rPr lang="en-US" sz="3200" dirty="0" smtClean="0">
                <a:latin typeface="Consolas" panose="020B0609020204030204" pitchFamily="49" charset="0"/>
              </a:rPr>
              <a:t>-+-++--+++</a:t>
            </a:r>
            <a:endParaRPr lang="en-US" sz="3200" dirty="0">
              <a:latin typeface="Consolas" panose="020B0609020204030204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395764" y="5861022"/>
            <a:ext cx="475327" cy="358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658604" y="5438062"/>
            <a:ext cx="386707" cy="322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969783" y="5075524"/>
            <a:ext cx="374622" cy="362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212483" y="4741184"/>
            <a:ext cx="366565" cy="286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491436" y="4717015"/>
            <a:ext cx="354481" cy="8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838869" y="4435041"/>
            <a:ext cx="261832" cy="205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057399" y="4036250"/>
            <a:ext cx="229607" cy="241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211478" y="4044307"/>
            <a:ext cx="4068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1583080" y="3371598"/>
            <a:ext cx="290030" cy="281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546826" y="2666664"/>
            <a:ext cx="0" cy="366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248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Alignment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Score = 3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ACGTC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A</a:t>
            </a:r>
            <a:r>
              <a:rPr lang="en-US" dirty="0" smtClean="0">
                <a:solidFill>
                  <a:srgbClr val="7AC143"/>
                </a:solidFill>
                <a:latin typeface="Consolas" panose="020B0609020204030204" pitchFamily="49" charset="0"/>
              </a:rPr>
              <a:t>TCA</a:t>
            </a:r>
            <a:endParaRPr lang="en-US" dirty="0">
              <a:solidFill>
                <a:srgbClr val="7AC143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TAGT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G_</a:t>
            </a:r>
            <a:r>
              <a:rPr lang="en-US" dirty="0" smtClean="0">
                <a:solidFill>
                  <a:srgbClr val="7AC143"/>
                </a:solidFill>
                <a:latin typeface="Consolas" panose="020B0609020204030204" pitchFamily="49" charset="0"/>
              </a:rPr>
              <a:t>TCA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Score = 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4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AC__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GTCA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TCA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TAGT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GTCA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___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48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Alignment – Hamming Distance (1950)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Given two </a:t>
            </a:r>
            <a:r>
              <a:rPr lang="en-US" dirty="0" smtClean="0"/>
              <a:t>equally sized sequences</a:t>
            </a:r>
            <a:r>
              <a:rPr lang="en-US" dirty="0"/>
              <a:t>, what is the distance between the sequences?</a:t>
            </a:r>
          </a:p>
          <a:p>
            <a:pPr marL="0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Hamming Distance = number of mismatches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ATCAGGTCATGCAG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ATCAGG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  <a:r>
              <a:rPr lang="en-US" dirty="0" smtClean="0">
                <a:latin typeface="Consolas" panose="020B0609020204030204" pitchFamily="49" charset="0"/>
              </a:rPr>
              <a:t>CATGCA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C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Hamming </a:t>
            </a:r>
            <a:r>
              <a:rPr lang="en-US" dirty="0">
                <a:latin typeface="Consolas" panose="020B0609020204030204" pitchFamily="49" charset="0"/>
              </a:rPr>
              <a:t>Distance </a:t>
            </a:r>
            <a:r>
              <a:rPr lang="en-US" dirty="0" smtClean="0">
                <a:latin typeface="Consolas" panose="020B0609020204030204" pitchFamily="49" charset="0"/>
              </a:rPr>
              <a:t>fails with insertion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ATCAGGTCATGCAG</a:t>
            </a:r>
          </a:p>
          <a:p>
            <a:pPr marL="0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At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TCA</a:t>
            </a:r>
            <a:r>
              <a:rPr lang="en-US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G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G</a:t>
            </a:r>
            <a:r>
              <a:rPr lang="en-US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CATGCA</a:t>
            </a:r>
            <a:endParaRPr lang="en-US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20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Smith-Waterman algorithm (1981)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1098" y="1232627"/>
            <a:ext cx="28392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Seq1 = “ACGTCATCA”</a:t>
            </a:r>
          </a:p>
          <a:p>
            <a:r>
              <a:rPr lang="en-US" dirty="0" smtClean="0"/>
              <a:t>Seq2 = “TAGTGTCA”</a:t>
            </a:r>
          </a:p>
          <a:p>
            <a:r>
              <a:rPr lang="en-US" dirty="0" smtClean="0"/>
              <a:t>Scoring Function</a:t>
            </a:r>
          </a:p>
          <a:p>
            <a:r>
              <a:rPr lang="en-US" dirty="0"/>
              <a:t>	</a:t>
            </a:r>
            <a:r>
              <a:rPr lang="en-US" dirty="0" err="1" smtClean="0"/>
              <a:t>Mut</a:t>
            </a:r>
            <a:r>
              <a:rPr lang="en-US" dirty="0" smtClean="0"/>
              <a:t> / In / Del (-1)</a:t>
            </a:r>
          </a:p>
          <a:p>
            <a:r>
              <a:rPr lang="en-US" dirty="0"/>
              <a:t>	</a:t>
            </a:r>
            <a:r>
              <a:rPr lang="en-US" dirty="0" smtClean="0"/>
              <a:t>Match (+1)</a:t>
            </a:r>
          </a:p>
          <a:p>
            <a:r>
              <a:rPr lang="en-US" dirty="0" smtClean="0"/>
              <a:t>	or </a:t>
            </a:r>
            <a:r>
              <a:rPr lang="en-US" dirty="0"/>
              <a:t>ZERO</a:t>
            </a:r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602161"/>
              </p:ext>
            </p:extLst>
          </p:nvPr>
        </p:nvGraphicFramePr>
        <p:xfrm>
          <a:off x="630188" y="1891872"/>
          <a:ext cx="8127999" cy="47853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8814392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177341424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822800886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82877403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82762792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363918368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38945053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3043899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95224663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7618115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17303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i,j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Seq1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=1)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=2)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468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Seq2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164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 (j=1)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730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</a:p>
                    <a:p>
                      <a:pPr algn="ctr"/>
                      <a:r>
                        <a:rPr lang="en-US" b="1" dirty="0" smtClean="0"/>
                        <a:t>(j=2)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116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i,j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(4,3)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171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983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364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700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89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444231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3863038" y="3871095"/>
            <a:ext cx="858005" cy="459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725071" y="3859011"/>
            <a:ext cx="0" cy="487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863038" y="4330310"/>
            <a:ext cx="8580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20641" y="3456822"/>
            <a:ext cx="90281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 or 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01253" y="4458009"/>
            <a:ext cx="109517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Seq1 del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21748" y="3456822"/>
            <a:ext cx="109517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Seq2 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231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Smith-Waterman algorithm (1981)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1098" y="1232627"/>
            <a:ext cx="28392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Seq1 = “ACGTCATCA”</a:t>
            </a:r>
          </a:p>
          <a:p>
            <a:r>
              <a:rPr lang="en-US" dirty="0" smtClean="0"/>
              <a:t>Seq2 = “TAGTGTCA”</a:t>
            </a:r>
          </a:p>
          <a:p>
            <a:r>
              <a:rPr lang="en-US" dirty="0" smtClean="0"/>
              <a:t>Scoring Function</a:t>
            </a:r>
          </a:p>
          <a:p>
            <a:r>
              <a:rPr lang="en-US" dirty="0"/>
              <a:t>	</a:t>
            </a:r>
            <a:r>
              <a:rPr lang="en-US" dirty="0" err="1" smtClean="0"/>
              <a:t>Mut</a:t>
            </a:r>
            <a:r>
              <a:rPr lang="en-US" dirty="0" smtClean="0"/>
              <a:t> / In / Del (-1)</a:t>
            </a:r>
          </a:p>
          <a:p>
            <a:r>
              <a:rPr lang="en-US" dirty="0"/>
              <a:t>	</a:t>
            </a:r>
            <a:r>
              <a:rPr lang="en-US" dirty="0" smtClean="0"/>
              <a:t>Match (+1)</a:t>
            </a:r>
          </a:p>
          <a:p>
            <a:r>
              <a:rPr lang="en-US" dirty="0"/>
              <a:t>	</a:t>
            </a:r>
            <a:r>
              <a:rPr lang="en-US" dirty="0" smtClean="0"/>
              <a:t>or ZERO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803002"/>
              </p:ext>
            </p:extLst>
          </p:nvPr>
        </p:nvGraphicFramePr>
        <p:xfrm>
          <a:off x="630188" y="1891872"/>
          <a:ext cx="8127999" cy="45161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8814392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177341424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822800886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82877403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82762792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363918368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38945053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3043899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95224663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7618115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17303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i,j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Seq1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 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=1)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 (</a:t>
                      </a:r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=2)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468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Seq2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164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 (j=1)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730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</a:p>
                    <a:p>
                      <a:pPr algn="ctr"/>
                      <a:r>
                        <a:rPr lang="en-US" b="1" dirty="0" smtClean="0"/>
                        <a:t>(j=2)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116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171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983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364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AC143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7AC14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700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AC143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7AC14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89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7AC143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7AC14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444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6786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996" y="6454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</a:rPr>
              <a:t>Score: ATCAGGT vs ATTCAGG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45641"/>
              </p:ext>
            </p:extLst>
          </p:nvPr>
        </p:nvGraphicFramePr>
        <p:xfrm>
          <a:off x="610047" y="2238297"/>
          <a:ext cx="4223781" cy="342299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69309">
                  <a:extLst>
                    <a:ext uri="{9D8B030D-6E8A-4147-A177-3AD203B41FA5}">
                      <a16:colId xmlns:a16="http://schemas.microsoft.com/office/drawing/2014/main" val="651810159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3529661963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527684628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1219281276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1397203361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3289785397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2965831859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1448951597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3349750764"/>
                    </a:ext>
                  </a:extLst>
                </a:gridCol>
              </a:tblGrid>
              <a:tr h="38033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71569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292852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363570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969445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298057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805180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555767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386928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11524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57540" y="1868965"/>
            <a:ext cx="1928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Alignment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65324" y="1868965"/>
            <a:ext cx="1813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Alignment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342848"/>
              </p:ext>
            </p:extLst>
          </p:nvPr>
        </p:nvGraphicFramePr>
        <p:xfrm>
          <a:off x="5616420" y="2238296"/>
          <a:ext cx="4223781" cy="342299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69309">
                  <a:extLst>
                    <a:ext uri="{9D8B030D-6E8A-4147-A177-3AD203B41FA5}">
                      <a16:colId xmlns:a16="http://schemas.microsoft.com/office/drawing/2014/main" val="651810159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3529661963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527684628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1219281276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1397203361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3289785397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2965831859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1448951597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3349750764"/>
                    </a:ext>
                  </a:extLst>
                </a:gridCol>
              </a:tblGrid>
              <a:tr h="38033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71569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292852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363570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969445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298057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805180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555767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386928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115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287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996" y="6454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</a:rPr>
              <a:t>Score: ATCAGGT vs ATTCAGG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854019"/>
              </p:ext>
            </p:extLst>
          </p:nvPr>
        </p:nvGraphicFramePr>
        <p:xfrm>
          <a:off x="610047" y="2238297"/>
          <a:ext cx="4223781" cy="342299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69309">
                  <a:extLst>
                    <a:ext uri="{9D8B030D-6E8A-4147-A177-3AD203B41FA5}">
                      <a16:colId xmlns:a16="http://schemas.microsoft.com/office/drawing/2014/main" val="651810159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3529661963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527684628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1219281276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1397203361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3289785397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2965831859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1448951597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3349750764"/>
                    </a:ext>
                  </a:extLst>
                </a:gridCol>
              </a:tblGrid>
              <a:tr h="38033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71569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-7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292852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363570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969445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298057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805180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555767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386928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-7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11524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57540" y="1868965"/>
            <a:ext cx="1928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Alignment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65324" y="1868965"/>
            <a:ext cx="1813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Alignment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214655"/>
              </p:ext>
            </p:extLst>
          </p:nvPr>
        </p:nvGraphicFramePr>
        <p:xfrm>
          <a:off x="5616420" y="2238296"/>
          <a:ext cx="4223781" cy="342299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69309">
                  <a:extLst>
                    <a:ext uri="{9D8B030D-6E8A-4147-A177-3AD203B41FA5}">
                      <a16:colId xmlns:a16="http://schemas.microsoft.com/office/drawing/2014/main" val="651810159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3529661963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527684628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1219281276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1397203361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3289785397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2965831859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1448951597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3349750764"/>
                    </a:ext>
                  </a:extLst>
                </a:gridCol>
              </a:tblGrid>
              <a:tr h="38033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71569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292852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363570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969445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298057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805180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555767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386928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115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63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996" y="6454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</a:rPr>
              <a:t>Score: ATCAGGT vs ATTCAGG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64261"/>
              </p:ext>
            </p:extLst>
          </p:nvPr>
        </p:nvGraphicFramePr>
        <p:xfrm>
          <a:off x="610047" y="2238297"/>
          <a:ext cx="4223781" cy="342299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69309">
                  <a:extLst>
                    <a:ext uri="{9D8B030D-6E8A-4147-A177-3AD203B41FA5}">
                      <a16:colId xmlns:a16="http://schemas.microsoft.com/office/drawing/2014/main" val="651810159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3529661963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527684628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1219281276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1397203361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3289785397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2965831859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1448951597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3349750764"/>
                    </a:ext>
                  </a:extLst>
                </a:gridCol>
              </a:tblGrid>
              <a:tr h="38033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71569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-7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292852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-5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363570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-3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969445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-1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298057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-2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805180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555767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386928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-7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-1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11524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57540" y="1868965"/>
            <a:ext cx="1928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Alignment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65324" y="1868965"/>
            <a:ext cx="1813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Alignment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001267"/>
              </p:ext>
            </p:extLst>
          </p:nvPr>
        </p:nvGraphicFramePr>
        <p:xfrm>
          <a:off x="5616420" y="2238296"/>
          <a:ext cx="4223781" cy="342299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69309">
                  <a:extLst>
                    <a:ext uri="{9D8B030D-6E8A-4147-A177-3AD203B41FA5}">
                      <a16:colId xmlns:a16="http://schemas.microsoft.com/office/drawing/2014/main" val="651810159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3529661963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527684628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1219281276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1397203361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3289785397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2965831859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1448951597"/>
                    </a:ext>
                  </a:extLst>
                </a:gridCol>
                <a:gridCol w="469309">
                  <a:extLst>
                    <a:ext uri="{9D8B030D-6E8A-4147-A177-3AD203B41FA5}">
                      <a16:colId xmlns:a16="http://schemas.microsoft.com/office/drawing/2014/main" val="3349750764"/>
                    </a:ext>
                  </a:extLst>
                </a:gridCol>
              </a:tblGrid>
              <a:tr h="38033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71569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292852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363570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</a:t>
                      </a:r>
                      <a:endParaRPr lang="en-US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969445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298057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805180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555767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2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386928"/>
                  </a:ext>
                </a:extLst>
              </a:tr>
              <a:tr h="38033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3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5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4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115242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2332324" y="3657600"/>
            <a:ext cx="0" cy="205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877138" y="3657600"/>
            <a:ext cx="269889" cy="269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901307" y="3234640"/>
            <a:ext cx="0" cy="241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1925477" y="3214499"/>
            <a:ext cx="253776" cy="253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7154072" y="3863038"/>
            <a:ext cx="1917421" cy="1583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892240" y="3657600"/>
            <a:ext cx="189325" cy="169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411877" y="3556895"/>
            <a:ext cx="8056" cy="306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6441082" y="2880159"/>
            <a:ext cx="640483" cy="559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744204" y="467929"/>
            <a:ext cx="1197764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>
              <a:latin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</a:rPr>
              <a:t>A_TCAGGT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ATTCAGG_</a:t>
            </a:r>
          </a:p>
          <a:p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 OR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AT_CAGGT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ATTCAGG_</a:t>
            </a:r>
          </a:p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8815028" y="515597"/>
            <a:ext cx="1071127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>
              <a:latin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</a:rPr>
              <a:t>TCAGG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TCAGG</a:t>
            </a:r>
          </a:p>
          <a:p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 OR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AT_CAGG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</a:rPr>
              <a:t>ATTCAGG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68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Binding Matrix instead of Match/Mismatch</a:t>
            </a:r>
          </a:p>
          <a:p>
            <a:endParaRPr lang="en-US" dirty="0"/>
          </a:p>
          <a:p>
            <a:r>
              <a:rPr lang="en-US" dirty="0" smtClean="0"/>
              <a:t>How do you change the algorithm?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6734" y="219494"/>
            <a:ext cx="2762250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51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Creation of a gap is much more rare than extension of a gap</a:t>
            </a:r>
          </a:p>
          <a:p>
            <a:r>
              <a:rPr lang="en-US" dirty="0" smtClean="0"/>
              <a:t>Based on evolution of biological sequences</a:t>
            </a:r>
          </a:p>
          <a:p>
            <a:endParaRPr lang="en-US" dirty="0"/>
          </a:p>
          <a:p>
            <a:r>
              <a:rPr lang="en-US" dirty="0" err="1" smtClean="0"/>
              <a:t>Indel</a:t>
            </a:r>
            <a:r>
              <a:rPr lang="en-US" dirty="0" smtClean="0"/>
              <a:t> Penalty</a:t>
            </a:r>
          </a:p>
          <a:p>
            <a:r>
              <a:rPr lang="en-US" dirty="0" err="1" smtClean="0"/>
              <a:t>Indel</a:t>
            </a:r>
            <a:r>
              <a:rPr lang="en-US" dirty="0" smtClean="0"/>
              <a:t> Extension Penalty</a:t>
            </a:r>
          </a:p>
          <a:p>
            <a:endParaRPr lang="en-US" dirty="0"/>
          </a:p>
          <a:p>
            <a:r>
              <a:rPr lang="en-US" dirty="0" smtClean="0"/>
              <a:t>How do you change the implementation?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27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program that can calculate the </a:t>
            </a:r>
            <a:r>
              <a:rPr lang="en-US" dirty="0" err="1" smtClean="0"/>
              <a:t>Levensthein</a:t>
            </a:r>
            <a:r>
              <a:rPr lang="en-US" dirty="0" smtClean="0"/>
              <a:t> Distance between two sequences under these settings: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Extra features: print global alignment</a:t>
            </a:r>
          </a:p>
          <a:p>
            <a:endParaRPr lang="en-US" dirty="0"/>
          </a:p>
          <a:p>
            <a:r>
              <a:rPr lang="en-US" dirty="0" smtClean="0"/>
              <a:t>Bonus: change your code to calculate local alignment instead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8116" y="2461227"/>
            <a:ext cx="1640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Match = +1</a:t>
            </a:r>
          </a:p>
          <a:p>
            <a:r>
              <a:rPr lang="en-US" dirty="0"/>
              <a:t>Mismatch = -1</a:t>
            </a:r>
          </a:p>
          <a:p>
            <a:r>
              <a:rPr lang="en-US" dirty="0" err="1"/>
              <a:t>Indel</a:t>
            </a:r>
            <a:r>
              <a:rPr lang="en-US" dirty="0"/>
              <a:t> = -1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49700" y="2423385"/>
            <a:ext cx="16629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Match = </a:t>
            </a:r>
            <a:r>
              <a:rPr lang="en-US" dirty="0" smtClean="0"/>
              <a:t>+3</a:t>
            </a:r>
            <a:endParaRPr lang="en-US" dirty="0"/>
          </a:p>
          <a:p>
            <a:r>
              <a:rPr lang="en-US" dirty="0"/>
              <a:t>Mismatch = -1</a:t>
            </a:r>
          </a:p>
          <a:p>
            <a:r>
              <a:rPr lang="en-US" dirty="0" err="1"/>
              <a:t>Indel</a:t>
            </a:r>
            <a:r>
              <a:rPr lang="en-US" dirty="0"/>
              <a:t> = </a:t>
            </a:r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20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3A9DF2A-7504-4297-9750-D7A7B9B368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5B94687-3D37-479A-9006-A17808AF2807}"/>
              </a:ext>
            </a:extLst>
          </p:cNvPr>
          <p:cNvSpPr txBox="1">
            <a:spLocks/>
          </p:cNvSpPr>
          <p:nvPr/>
        </p:nvSpPr>
        <p:spPr>
          <a:xfrm>
            <a:off x="3330341" y="6408258"/>
            <a:ext cx="2263592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0" dirty="0">
                <a:solidFill>
                  <a:srgbClr val="21A9C0"/>
                </a:solidFill>
              </a:rPr>
              <a:t>www.ceitec.eu</a:t>
            </a:r>
            <a:endParaRPr lang="en-US" sz="1800" b="0" dirty="0">
              <a:solidFill>
                <a:srgbClr val="21A9C0"/>
              </a:solidFill>
            </a:endParaRPr>
          </a:p>
        </p:txBody>
      </p:sp>
      <p:sp>
        <p:nvSpPr>
          <p:cNvPr id="5" name="Zástupný symbol pro zápatí 3">
            <a:extLst>
              <a:ext uri="{FF2B5EF4-FFF2-40B4-BE49-F238E27FC236}">
                <a16:creationId xmlns:a16="http://schemas.microsoft.com/office/drawing/2014/main" id="{B34BA45A-7585-44E0-8C69-9BA6B94D84E7}"/>
              </a:ext>
            </a:extLst>
          </p:cNvPr>
          <p:cNvSpPr txBox="1">
            <a:spLocks/>
          </p:cNvSpPr>
          <p:nvPr/>
        </p:nvSpPr>
        <p:spPr>
          <a:xfrm>
            <a:off x="2363404" y="1836406"/>
            <a:ext cx="841809" cy="281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b="0" dirty="0">
                <a:solidFill>
                  <a:srgbClr val="21A9C0"/>
                </a:solidFill>
              </a:rPr>
              <a:t>CEITEC</a:t>
            </a:r>
            <a:endParaRPr lang="en-US" sz="1600" b="0" dirty="0">
              <a:solidFill>
                <a:srgbClr val="21A9C0"/>
              </a:solidFill>
            </a:endParaRP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3C357198-AEB7-4CEC-9D4D-3FF14D1E2F83}"/>
              </a:ext>
            </a:extLst>
          </p:cNvPr>
          <p:cNvSpPr txBox="1">
            <a:spLocks/>
          </p:cNvSpPr>
          <p:nvPr/>
        </p:nvSpPr>
        <p:spPr>
          <a:xfrm>
            <a:off x="2026520" y="2419317"/>
            <a:ext cx="1554079" cy="281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600" b="0" dirty="0">
                <a:solidFill>
                  <a:srgbClr val="21A9C0"/>
                </a:solidFill>
              </a:rPr>
              <a:t>@</a:t>
            </a:r>
            <a:r>
              <a:rPr lang="cs-CZ" sz="1600" b="0" dirty="0" err="1">
                <a:solidFill>
                  <a:srgbClr val="21A9C0"/>
                </a:solidFill>
              </a:rPr>
              <a:t>CEITEC_Brno</a:t>
            </a:r>
            <a:endParaRPr lang="en-US" sz="1600" b="0" dirty="0">
              <a:solidFill>
                <a:srgbClr val="21A9C0"/>
              </a:solidFill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3A193543-86A3-45C5-8BA9-E53E19222F3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489711" y="2383237"/>
            <a:ext cx="414501" cy="360000"/>
          </a:xfrm>
          <a:custGeom>
            <a:avLst/>
            <a:gdLst>
              <a:gd name="T0" fmla="*/ 1375 w 1833"/>
              <a:gd name="T1" fmla="*/ 0 h 1587"/>
              <a:gd name="T2" fmla="*/ 1833 w 1833"/>
              <a:gd name="T3" fmla="*/ 793 h 1587"/>
              <a:gd name="T4" fmla="*/ 1375 w 1833"/>
              <a:gd name="T5" fmla="*/ 1587 h 1587"/>
              <a:gd name="T6" fmla="*/ 459 w 1833"/>
              <a:gd name="T7" fmla="*/ 1587 h 1587"/>
              <a:gd name="T8" fmla="*/ 0 w 1833"/>
              <a:gd name="T9" fmla="*/ 793 h 1587"/>
              <a:gd name="T10" fmla="*/ 459 w 1833"/>
              <a:gd name="T11" fmla="*/ 0 h 1587"/>
              <a:gd name="T12" fmla="*/ 1375 w 1833"/>
              <a:gd name="T13" fmla="*/ 0 h 1587"/>
              <a:gd name="T14" fmla="*/ 1271 w 1833"/>
              <a:gd name="T15" fmla="*/ 612 h 1587"/>
              <a:gd name="T16" fmla="*/ 1362 w 1833"/>
              <a:gd name="T17" fmla="*/ 517 h 1587"/>
              <a:gd name="T18" fmla="*/ 1257 w 1833"/>
              <a:gd name="T19" fmla="*/ 546 h 1587"/>
              <a:gd name="T20" fmla="*/ 1338 w 1833"/>
              <a:gd name="T21" fmla="*/ 445 h 1587"/>
              <a:gd name="T22" fmla="*/ 1222 w 1833"/>
              <a:gd name="T23" fmla="*/ 489 h 1587"/>
              <a:gd name="T24" fmla="*/ 1088 w 1833"/>
              <a:gd name="T25" fmla="*/ 431 h 1587"/>
              <a:gd name="T26" fmla="*/ 905 w 1833"/>
              <a:gd name="T27" fmla="*/ 614 h 1587"/>
              <a:gd name="T28" fmla="*/ 910 w 1833"/>
              <a:gd name="T29" fmla="*/ 656 h 1587"/>
              <a:gd name="T30" fmla="*/ 533 w 1833"/>
              <a:gd name="T31" fmla="*/ 465 h 1587"/>
              <a:gd name="T32" fmla="*/ 509 w 1833"/>
              <a:gd name="T33" fmla="*/ 557 h 1587"/>
              <a:gd name="T34" fmla="*/ 590 w 1833"/>
              <a:gd name="T35" fmla="*/ 709 h 1587"/>
              <a:gd name="T36" fmla="*/ 507 w 1833"/>
              <a:gd name="T37" fmla="*/ 686 h 1587"/>
              <a:gd name="T38" fmla="*/ 507 w 1833"/>
              <a:gd name="T39" fmla="*/ 688 h 1587"/>
              <a:gd name="T40" fmla="*/ 654 w 1833"/>
              <a:gd name="T41" fmla="*/ 868 h 1587"/>
              <a:gd name="T42" fmla="*/ 606 w 1833"/>
              <a:gd name="T43" fmla="*/ 874 h 1587"/>
              <a:gd name="T44" fmla="*/ 571 w 1833"/>
              <a:gd name="T45" fmla="*/ 871 h 1587"/>
              <a:gd name="T46" fmla="*/ 742 w 1833"/>
              <a:gd name="T47" fmla="*/ 998 h 1587"/>
              <a:gd name="T48" fmla="*/ 515 w 1833"/>
              <a:gd name="T49" fmla="*/ 1076 h 1587"/>
              <a:gd name="T50" fmla="*/ 471 w 1833"/>
              <a:gd name="T51" fmla="*/ 1073 h 1587"/>
              <a:gd name="T52" fmla="*/ 752 w 1833"/>
              <a:gd name="T53" fmla="*/ 1156 h 1587"/>
              <a:gd name="T54" fmla="*/ 1272 w 1833"/>
              <a:gd name="T55" fmla="*/ 635 h 1587"/>
              <a:gd name="T56" fmla="*/ 1271 w 1833"/>
              <a:gd name="T57" fmla="*/ 612 h 1587"/>
              <a:gd name="T58" fmla="*/ 1271 w 1833"/>
              <a:gd name="T59" fmla="*/ 612 h 1587"/>
              <a:gd name="T60" fmla="*/ 1271 w 1833"/>
              <a:gd name="T61" fmla="*/ 612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33" h="1587">
                <a:moveTo>
                  <a:pt x="1375" y="0"/>
                </a:moveTo>
                <a:cubicBezTo>
                  <a:pt x="1833" y="793"/>
                  <a:pt x="1833" y="793"/>
                  <a:pt x="1833" y="793"/>
                </a:cubicBezTo>
                <a:cubicBezTo>
                  <a:pt x="1375" y="1587"/>
                  <a:pt x="1375" y="1587"/>
                  <a:pt x="1375" y="1587"/>
                </a:cubicBezTo>
                <a:cubicBezTo>
                  <a:pt x="459" y="1587"/>
                  <a:pt x="459" y="1587"/>
                  <a:pt x="459" y="1587"/>
                </a:cubicBezTo>
                <a:cubicBezTo>
                  <a:pt x="0" y="793"/>
                  <a:pt x="0" y="793"/>
                  <a:pt x="0" y="793"/>
                </a:cubicBezTo>
                <a:cubicBezTo>
                  <a:pt x="459" y="0"/>
                  <a:pt x="459" y="0"/>
                  <a:pt x="459" y="0"/>
                </a:cubicBezTo>
                <a:lnTo>
                  <a:pt x="1375" y="0"/>
                </a:lnTo>
                <a:close/>
                <a:moveTo>
                  <a:pt x="1271" y="612"/>
                </a:moveTo>
                <a:cubicBezTo>
                  <a:pt x="1307" y="586"/>
                  <a:pt x="1338" y="554"/>
                  <a:pt x="1362" y="517"/>
                </a:cubicBezTo>
                <a:cubicBezTo>
                  <a:pt x="1330" y="532"/>
                  <a:pt x="1295" y="542"/>
                  <a:pt x="1257" y="546"/>
                </a:cubicBezTo>
                <a:cubicBezTo>
                  <a:pt x="1295" y="523"/>
                  <a:pt x="1324" y="487"/>
                  <a:pt x="1338" y="445"/>
                </a:cubicBezTo>
                <a:cubicBezTo>
                  <a:pt x="1303" y="466"/>
                  <a:pt x="1263" y="481"/>
                  <a:pt x="1222" y="489"/>
                </a:cubicBezTo>
                <a:cubicBezTo>
                  <a:pt x="1188" y="454"/>
                  <a:pt x="1141" y="431"/>
                  <a:pt x="1088" y="431"/>
                </a:cubicBezTo>
                <a:cubicBezTo>
                  <a:pt x="987" y="431"/>
                  <a:pt x="905" y="513"/>
                  <a:pt x="905" y="614"/>
                </a:cubicBezTo>
                <a:cubicBezTo>
                  <a:pt x="905" y="629"/>
                  <a:pt x="907" y="642"/>
                  <a:pt x="910" y="656"/>
                </a:cubicBezTo>
                <a:cubicBezTo>
                  <a:pt x="758" y="648"/>
                  <a:pt x="623" y="575"/>
                  <a:pt x="533" y="465"/>
                </a:cubicBezTo>
                <a:cubicBezTo>
                  <a:pt x="518" y="492"/>
                  <a:pt x="509" y="523"/>
                  <a:pt x="509" y="557"/>
                </a:cubicBezTo>
                <a:cubicBezTo>
                  <a:pt x="509" y="620"/>
                  <a:pt x="541" y="676"/>
                  <a:pt x="590" y="709"/>
                </a:cubicBezTo>
                <a:cubicBezTo>
                  <a:pt x="560" y="708"/>
                  <a:pt x="532" y="700"/>
                  <a:pt x="507" y="686"/>
                </a:cubicBezTo>
                <a:cubicBezTo>
                  <a:pt x="507" y="687"/>
                  <a:pt x="507" y="688"/>
                  <a:pt x="507" y="688"/>
                </a:cubicBezTo>
                <a:cubicBezTo>
                  <a:pt x="507" y="777"/>
                  <a:pt x="570" y="851"/>
                  <a:pt x="654" y="868"/>
                </a:cubicBezTo>
                <a:cubicBezTo>
                  <a:pt x="638" y="872"/>
                  <a:pt x="622" y="874"/>
                  <a:pt x="606" y="874"/>
                </a:cubicBezTo>
                <a:cubicBezTo>
                  <a:pt x="594" y="874"/>
                  <a:pt x="582" y="873"/>
                  <a:pt x="571" y="871"/>
                </a:cubicBezTo>
                <a:cubicBezTo>
                  <a:pt x="595" y="943"/>
                  <a:pt x="662" y="996"/>
                  <a:pt x="742" y="998"/>
                </a:cubicBezTo>
                <a:cubicBezTo>
                  <a:pt x="679" y="1047"/>
                  <a:pt x="601" y="1076"/>
                  <a:pt x="515" y="1076"/>
                </a:cubicBezTo>
                <a:cubicBezTo>
                  <a:pt x="500" y="1076"/>
                  <a:pt x="486" y="1075"/>
                  <a:pt x="471" y="1073"/>
                </a:cubicBezTo>
                <a:cubicBezTo>
                  <a:pt x="552" y="1125"/>
                  <a:pt x="648" y="1156"/>
                  <a:pt x="752" y="1156"/>
                </a:cubicBezTo>
                <a:cubicBezTo>
                  <a:pt x="1088" y="1156"/>
                  <a:pt x="1272" y="877"/>
                  <a:pt x="1272" y="635"/>
                </a:cubicBezTo>
                <a:cubicBezTo>
                  <a:pt x="1272" y="627"/>
                  <a:pt x="1272" y="619"/>
                  <a:pt x="1271" y="612"/>
                </a:cubicBezTo>
                <a:close/>
                <a:moveTo>
                  <a:pt x="1271" y="612"/>
                </a:moveTo>
                <a:cubicBezTo>
                  <a:pt x="1271" y="612"/>
                  <a:pt x="1271" y="612"/>
                  <a:pt x="1271" y="612"/>
                </a:cubicBezTo>
              </a:path>
            </a:pathLst>
          </a:custGeom>
          <a:solidFill>
            <a:srgbClr val="21A9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931816A4-8995-4003-9892-C5C90C60D8D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26595" y="1797075"/>
            <a:ext cx="417079" cy="360000"/>
          </a:xfrm>
          <a:custGeom>
            <a:avLst/>
            <a:gdLst>
              <a:gd name="T0" fmla="*/ 1375 w 1833"/>
              <a:gd name="T1" fmla="*/ 0 h 1587"/>
              <a:gd name="T2" fmla="*/ 1833 w 1833"/>
              <a:gd name="T3" fmla="*/ 793 h 1587"/>
              <a:gd name="T4" fmla="*/ 1375 w 1833"/>
              <a:gd name="T5" fmla="*/ 1587 h 1587"/>
              <a:gd name="T6" fmla="*/ 459 w 1833"/>
              <a:gd name="T7" fmla="*/ 1587 h 1587"/>
              <a:gd name="T8" fmla="*/ 0 w 1833"/>
              <a:gd name="T9" fmla="*/ 793 h 1587"/>
              <a:gd name="T10" fmla="*/ 459 w 1833"/>
              <a:gd name="T11" fmla="*/ 0 h 1587"/>
              <a:gd name="T12" fmla="*/ 1375 w 1833"/>
              <a:gd name="T13" fmla="*/ 0 h 1587"/>
              <a:gd name="T14" fmla="*/ 1131 w 1833"/>
              <a:gd name="T15" fmla="*/ 659 h 1587"/>
              <a:gd name="T16" fmla="*/ 985 w 1833"/>
              <a:gd name="T17" fmla="*/ 659 h 1587"/>
              <a:gd name="T18" fmla="*/ 985 w 1833"/>
              <a:gd name="T19" fmla="*/ 563 h 1587"/>
              <a:gd name="T20" fmla="*/ 1026 w 1833"/>
              <a:gd name="T21" fmla="*/ 519 h 1587"/>
              <a:gd name="T22" fmla="*/ 1129 w 1833"/>
              <a:gd name="T23" fmla="*/ 519 h 1587"/>
              <a:gd name="T24" fmla="*/ 1129 w 1833"/>
              <a:gd name="T25" fmla="*/ 361 h 1587"/>
              <a:gd name="T26" fmla="*/ 987 w 1833"/>
              <a:gd name="T27" fmla="*/ 360 h 1587"/>
              <a:gd name="T28" fmla="*/ 794 w 1833"/>
              <a:gd name="T29" fmla="*/ 553 h 1587"/>
              <a:gd name="T30" fmla="*/ 794 w 1833"/>
              <a:gd name="T31" fmla="*/ 659 h 1587"/>
              <a:gd name="T32" fmla="*/ 703 w 1833"/>
              <a:gd name="T33" fmla="*/ 659 h 1587"/>
              <a:gd name="T34" fmla="*/ 703 w 1833"/>
              <a:gd name="T35" fmla="*/ 821 h 1587"/>
              <a:gd name="T36" fmla="*/ 794 w 1833"/>
              <a:gd name="T37" fmla="*/ 821 h 1587"/>
              <a:gd name="T38" fmla="*/ 794 w 1833"/>
              <a:gd name="T39" fmla="*/ 1282 h 1587"/>
              <a:gd name="T40" fmla="*/ 985 w 1833"/>
              <a:gd name="T41" fmla="*/ 1282 h 1587"/>
              <a:gd name="T42" fmla="*/ 985 w 1833"/>
              <a:gd name="T43" fmla="*/ 821 h 1587"/>
              <a:gd name="T44" fmla="*/ 1115 w 1833"/>
              <a:gd name="T45" fmla="*/ 821 h 1587"/>
              <a:gd name="T46" fmla="*/ 1131 w 1833"/>
              <a:gd name="T47" fmla="*/ 659 h 1587"/>
              <a:gd name="T48" fmla="*/ 1115 w 1833"/>
              <a:gd name="T49" fmla="*/ 821 h 1587"/>
              <a:gd name="T50" fmla="*/ 1115 w 1833"/>
              <a:gd name="T51" fmla="*/ 821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33" h="1587">
                <a:moveTo>
                  <a:pt x="1375" y="0"/>
                </a:moveTo>
                <a:cubicBezTo>
                  <a:pt x="1833" y="793"/>
                  <a:pt x="1833" y="793"/>
                  <a:pt x="1833" y="793"/>
                </a:cubicBezTo>
                <a:cubicBezTo>
                  <a:pt x="1375" y="1587"/>
                  <a:pt x="1375" y="1587"/>
                  <a:pt x="1375" y="1587"/>
                </a:cubicBezTo>
                <a:cubicBezTo>
                  <a:pt x="459" y="1587"/>
                  <a:pt x="459" y="1587"/>
                  <a:pt x="459" y="1587"/>
                </a:cubicBezTo>
                <a:cubicBezTo>
                  <a:pt x="0" y="793"/>
                  <a:pt x="0" y="793"/>
                  <a:pt x="0" y="793"/>
                </a:cubicBezTo>
                <a:cubicBezTo>
                  <a:pt x="459" y="0"/>
                  <a:pt x="459" y="0"/>
                  <a:pt x="459" y="0"/>
                </a:cubicBezTo>
                <a:lnTo>
                  <a:pt x="1375" y="0"/>
                </a:lnTo>
                <a:close/>
                <a:moveTo>
                  <a:pt x="1131" y="659"/>
                </a:moveTo>
                <a:cubicBezTo>
                  <a:pt x="985" y="659"/>
                  <a:pt x="985" y="659"/>
                  <a:pt x="985" y="659"/>
                </a:cubicBezTo>
                <a:cubicBezTo>
                  <a:pt x="985" y="563"/>
                  <a:pt x="985" y="563"/>
                  <a:pt x="985" y="563"/>
                </a:cubicBezTo>
                <a:cubicBezTo>
                  <a:pt x="985" y="527"/>
                  <a:pt x="1009" y="519"/>
                  <a:pt x="1026" y="519"/>
                </a:cubicBezTo>
                <a:cubicBezTo>
                  <a:pt x="1129" y="519"/>
                  <a:pt x="1129" y="519"/>
                  <a:pt x="1129" y="519"/>
                </a:cubicBezTo>
                <a:cubicBezTo>
                  <a:pt x="1129" y="361"/>
                  <a:pt x="1129" y="361"/>
                  <a:pt x="1129" y="361"/>
                </a:cubicBezTo>
                <a:cubicBezTo>
                  <a:pt x="987" y="360"/>
                  <a:pt x="987" y="360"/>
                  <a:pt x="987" y="360"/>
                </a:cubicBezTo>
                <a:cubicBezTo>
                  <a:pt x="830" y="360"/>
                  <a:pt x="794" y="478"/>
                  <a:pt x="794" y="553"/>
                </a:cubicBezTo>
                <a:cubicBezTo>
                  <a:pt x="794" y="659"/>
                  <a:pt x="794" y="659"/>
                  <a:pt x="794" y="659"/>
                </a:cubicBezTo>
                <a:cubicBezTo>
                  <a:pt x="703" y="659"/>
                  <a:pt x="703" y="659"/>
                  <a:pt x="703" y="659"/>
                </a:cubicBezTo>
                <a:cubicBezTo>
                  <a:pt x="703" y="821"/>
                  <a:pt x="703" y="821"/>
                  <a:pt x="703" y="821"/>
                </a:cubicBezTo>
                <a:cubicBezTo>
                  <a:pt x="794" y="821"/>
                  <a:pt x="794" y="821"/>
                  <a:pt x="794" y="821"/>
                </a:cubicBezTo>
                <a:cubicBezTo>
                  <a:pt x="794" y="1282"/>
                  <a:pt x="794" y="1282"/>
                  <a:pt x="794" y="1282"/>
                </a:cubicBezTo>
                <a:cubicBezTo>
                  <a:pt x="985" y="1282"/>
                  <a:pt x="985" y="1282"/>
                  <a:pt x="985" y="1282"/>
                </a:cubicBezTo>
                <a:cubicBezTo>
                  <a:pt x="985" y="821"/>
                  <a:pt x="985" y="821"/>
                  <a:pt x="985" y="821"/>
                </a:cubicBezTo>
                <a:cubicBezTo>
                  <a:pt x="1115" y="821"/>
                  <a:pt x="1115" y="821"/>
                  <a:pt x="1115" y="821"/>
                </a:cubicBezTo>
                <a:lnTo>
                  <a:pt x="1131" y="659"/>
                </a:lnTo>
                <a:close/>
                <a:moveTo>
                  <a:pt x="1115" y="821"/>
                </a:moveTo>
                <a:cubicBezTo>
                  <a:pt x="1115" y="821"/>
                  <a:pt x="1115" y="821"/>
                  <a:pt x="1115" y="821"/>
                </a:cubicBezTo>
              </a:path>
            </a:pathLst>
          </a:custGeom>
          <a:solidFill>
            <a:srgbClr val="21A9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274273" y="3044848"/>
            <a:ext cx="334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 you for your attention!</a:t>
            </a:r>
          </a:p>
          <a:p>
            <a:r>
              <a:rPr lang="en-US" dirty="0" smtClean="0"/>
              <a:t>60 minutes lunch break.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6" y="3624941"/>
            <a:ext cx="2999317" cy="299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6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Dynamic Algorithm (Global Align)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score matrix: size?</a:t>
            </a:r>
          </a:p>
          <a:p>
            <a:r>
              <a:rPr lang="en-US" dirty="0" smtClean="0"/>
              <a:t>Create direction matrix</a:t>
            </a:r>
          </a:p>
          <a:p>
            <a:r>
              <a:rPr lang="en-US" dirty="0" smtClean="0"/>
              <a:t>Initiate score matrix (Row 0 / Column 0 = 0)</a:t>
            </a:r>
          </a:p>
          <a:p>
            <a:r>
              <a:rPr lang="en-US" dirty="0" smtClean="0"/>
              <a:t>Initiate direction matrix (Row 0 = L, Column 0 = U)</a:t>
            </a:r>
          </a:p>
          <a:p>
            <a:r>
              <a:rPr lang="en-US" dirty="0" smtClean="0"/>
              <a:t>Loop on </a:t>
            </a:r>
            <a:r>
              <a:rPr lang="en-US" dirty="0" err="1" smtClean="0"/>
              <a:t>i,j</a:t>
            </a:r>
            <a:r>
              <a:rPr lang="en-US" dirty="0" smtClean="0"/>
              <a:t> =&gt; fill score + direction matrices</a:t>
            </a:r>
          </a:p>
          <a:p>
            <a:r>
              <a:rPr lang="en-US" dirty="0" smtClean="0"/>
              <a:t>Backpropagation: start from last square</a:t>
            </a:r>
          </a:p>
          <a:p>
            <a:r>
              <a:rPr lang="en-US" dirty="0" smtClean="0"/>
              <a:t>Depending on direction matrix add letter or – to Out1, Out2 or both</a:t>
            </a:r>
          </a:p>
          <a:p>
            <a:r>
              <a:rPr lang="en-US" dirty="0" smtClean="0"/>
              <a:t>When </a:t>
            </a:r>
            <a:r>
              <a:rPr lang="en-US" dirty="0" err="1" smtClean="0"/>
              <a:t>i,j</a:t>
            </a:r>
            <a:r>
              <a:rPr lang="en-US" dirty="0" smtClean="0"/>
              <a:t> = [0,0] : print Out1,Out2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52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</a:t>
            </a:r>
            <a:r>
              <a:rPr lang="en-US" dirty="0" smtClean="0"/>
              <a:t>Alignment – </a:t>
            </a:r>
            <a:r>
              <a:rPr lang="en-US" dirty="0" err="1" smtClean="0"/>
              <a:t>Levenshtein</a:t>
            </a:r>
            <a:r>
              <a:rPr lang="en-US" dirty="0" smtClean="0"/>
              <a:t> Distance (1965)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5609" y="1466263"/>
            <a:ext cx="1050800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two potentially related sequences (of any length), what is the distance between the sequences?</a:t>
            </a:r>
          </a:p>
          <a:p>
            <a:endParaRPr lang="en-US" dirty="0"/>
          </a:p>
          <a:p>
            <a:r>
              <a:rPr lang="en-US" dirty="0" smtClean="0"/>
              <a:t>Distance = minimum number of edits needed to get from A to B</a:t>
            </a:r>
          </a:p>
          <a:p>
            <a:r>
              <a:rPr lang="en-US" dirty="0" smtClean="0"/>
              <a:t>Edits = </a:t>
            </a:r>
            <a:r>
              <a:rPr lang="en-US" dirty="0" smtClean="0">
                <a:solidFill>
                  <a:srgbClr val="FF0000"/>
                </a:solidFill>
              </a:rPr>
              <a:t>Substitution</a:t>
            </a:r>
            <a:r>
              <a:rPr lang="en-US" dirty="0" smtClean="0"/>
              <a:t> of letter, </a:t>
            </a:r>
            <a:r>
              <a:rPr lang="en-US" dirty="0" smtClean="0">
                <a:solidFill>
                  <a:srgbClr val="FF0000"/>
                </a:solidFill>
              </a:rPr>
              <a:t>addition</a:t>
            </a:r>
            <a:r>
              <a:rPr lang="en-US" dirty="0" smtClean="0"/>
              <a:t> of letter, </a:t>
            </a:r>
            <a:r>
              <a:rPr lang="en-US" dirty="0" smtClean="0">
                <a:solidFill>
                  <a:srgbClr val="FF0000"/>
                </a:solidFill>
              </a:rPr>
              <a:t>deletion</a:t>
            </a:r>
            <a:r>
              <a:rPr lang="en-US" dirty="0" smtClean="0"/>
              <a:t> of letter</a:t>
            </a:r>
          </a:p>
          <a:p>
            <a:endParaRPr lang="en-US" dirty="0"/>
          </a:p>
          <a:p>
            <a:r>
              <a:rPr lang="en-US" dirty="0" smtClean="0"/>
              <a:t>A = “ACGTCATCA”</a:t>
            </a:r>
          </a:p>
          <a:p>
            <a:r>
              <a:rPr lang="en-US" dirty="0" smtClean="0"/>
              <a:t>B = “TAGTGTCA”</a:t>
            </a:r>
          </a:p>
          <a:p>
            <a:endParaRPr lang="en-US" dirty="0" smtClean="0"/>
          </a:p>
          <a:p>
            <a:r>
              <a:rPr lang="en-US" dirty="0" smtClean="0"/>
              <a:t>Scoring Function</a:t>
            </a:r>
          </a:p>
          <a:p>
            <a:r>
              <a:rPr lang="en-US" dirty="0"/>
              <a:t>	</a:t>
            </a:r>
            <a:r>
              <a:rPr lang="en-US" dirty="0" smtClean="0"/>
              <a:t>Score(AB) = Total cost of editing A to B</a:t>
            </a:r>
          </a:p>
          <a:p>
            <a:r>
              <a:rPr lang="en-US" dirty="0"/>
              <a:t>	</a:t>
            </a:r>
            <a:r>
              <a:rPr lang="en-US" dirty="0" smtClean="0"/>
              <a:t>Cost of substitution (mutation) (-1)</a:t>
            </a:r>
          </a:p>
          <a:p>
            <a:r>
              <a:rPr lang="en-US" dirty="0"/>
              <a:t>	</a:t>
            </a:r>
            <a:r>
              <a:rPr lang="en-US" dirty="0" smtClean="0"/>
              <a:t>Cost of </a:t>
            </a:r>
            <a:r>
              <a:rPr lang="en-US" dirty="0" err="1" smtClean="0"/>
              <a:t>indel</a:t>
            </a:r>
            <a:r>
              <a:rPr lang="en-US" dirty="0" smtClean="0"/>
              <a:t> (-1)</a:t>
            </a:r>
          </a:p>
          <a:p>
            <a:r>
              <a:rPr lang="en-US" dirty="0"/>
              <a:t>	</a:t>
            </a:r>
            <a:r>
              <a:rPr lang="en-US" dirty="0" smtClean="0"/>
              <a:t>Reward for match (+1)</a:t>
            </a:r>
          </a:p>
          <a:p>
            <a:endParaRPr lang="en-US" dirty="0"/>
          </a:p>
          <a:p>
            <a:r>
              <a:rPr lang="en-US" dirty="0" smtClean="0"/>
              <a:t>What is the best alignment (highest score)?</a:t>
            </a:r>
          </a:p>
          <a:p>
            <a:r>
              <a:rPr lang="en-US" dirty="0" smtClean="0"/>
              <a:t>How do you calculate it?</a:t>
            </a:r>
          </a:p>
        </p:txBody>
      </p:sp>
    </p:spTree>
    <p:extLst>
      <p:ext uri="{BB962C8B-B14F-4D97-AF65-F5344CB8AC3E}">
        <p14:creationId xmlns:p14="http://schemas.microsoft.com/office/powerpoint/2010/main" val="431937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Alignment – </a:t>
            </a:r>
            <a:r>
              <a:rPr lang="en-US" dirty="0" err="1"/>
              <a:t>Levenshtein</a:t>
            </a:r>
            <a:r>
              <a:rPr lang="en-US" dirty="0"/>
              <a:t> Distance (1965)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Score = -5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A</a:t>
            </a:r>
            <a:r>
              <a:rPr lang="en-US" dirty="0" smtClean="0">
                <a:latin typeface="Consolas" panose="020B0609020204030204" pitchFamily="49" charset="0"/>
              </a:rPr>
              <a:t> C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G T</a:t>
            </a:r>
            <a:r>
              <a:rPr lang="en-US" dirty="0" smtClean="0">
                <a:latin typeface="Consolas" panose="020B0609020204030204" pitchFamily="49" charset="0"/>
              </a:rPr>
              <a:t> C A 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T C A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T A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G T</a:t>
            </a:r>
            <a:r>
              <a:rPr lang="en-US" dirty="0" smtClean="0">
                <a:latin typeface="Consolas" panose="020B0609020204030204" pitchFamily="49" charset="0"/>
              </a:rPr>
              <a:t> G 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T C A 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0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Alignment – </a:t>
            </a:r>
            <a:r>
              <a:rPr lang="en-US" dirty="0" err="1"/>
              <a:t>Levenshtein</a:t>
            </a:r>
            <a:r>
              <a:rPr lang="en-US" dirty="0"/>
              <a:t> Distance (1965)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Score = -5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A</a:t>
            </a:r>
            <a:r>
              <a:rPr lang="en-US" dirty="0" smtClean="0">
                <a:latin typeface="Consolas" panose="020B0609020204030204" pitchFamily="49" charset="0"/>
              </a:rPr>
              <a:t> C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G T</a:t>
            </a:r>
            <a:r>
              <a:rPr lang="en-US" dirty="0" smtClean="0">
                <a:latin typeface="Consolas" panose="020B0609020204030204" pitchFamily="49" charset="0"/>
              </a:rPr>
              <a:t> C A 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T C A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T A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G T</a:t>
            </a:r>
            <a:r>
              <a:rPr lang="en-US" dirty="0" smtClean="0">
                <a:latin typeface="Consolas" panose="020B0609020204030204" pitchFamily="49" charset="0"/>
              </a:rPr>
              <a:t> G 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T C A _</a:t>
            </a:r>
          </a:p>
          <a:p>
            <a:pPr marL="0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Score </a:t>
            </a:r>
            <a:r>
              <a:rPr lang="en-US" dirty="0">
                <a:latin typeface="Consolas" panose="020B0609020204030204" pitchFamily="49" charset="0"/>
              </a:rPr>
              <a:t>= </a:t>
            </a:r>
            <a:r>
              <a:rPr lang="en-US" dirty="0" smtClean="0">
                <a:latin typeface="Consolas" panose="020B0609020204030204" pitchFamily="49" charset="0"/>
              </a:rPr>
              <a:t>+1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A </a:t>
            </a:r>
            <a:r>
              <a:rPr lang="en-US" dirty="0">
                <a:latin typeface="Consolas" panose="020B0609020204030204" pitchFamily="49" charset="0"/>
              </a:rPr>
              <a:t>C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G T</a:t>
            </a:r>
            <a:r>
              <a:rPr lang="en-US" dirty="0">
                <a:latin typeface="Consolas" panose="020B0609020204030204" pitchFamily="49" charset="0"/>
              </a:rPr>
              <a:t> C A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T C A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T A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G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</a:rPr>
              <a:t> G </a:t>
            </a:r>
            <a:r>
              <a:rPr lang="en-US" dirty="0" smtClean="0">
                <a:latin typeface="Consolas" panose="020B0609020204030204" pitchFamily="49" charset="0"/>
              </a:rPr>
              <a:t>_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T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C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06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Alignment – </a:t>
            </a:r>
            <a:r>
              <a:rPr lang="en-US" dirty="0" err="1"/>
              <a:t>Levenshtein</a:t>
            </a:r>
            <a:r>
              <a:rPr lang="en-US" dirty="0"/>
              <a:t> Distance (1965)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Score = -5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A</a:t>
            </a:r>
            <a:r>
              <a:rPr lang="en-US" dirty="0" smtClean="0">
                <a:latin typeface="Consolas" panose="020B0609020204030204" pitchFamily="49" charset="0"/>
              </a:rPr>
              <a:t> C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G T</a:t>
            </a:r>
            <a:r>
              <a:rPr lang="en-US" dirty="0" smtClean="0">
                <a:latin typeface="Consolas" panose="020B0609020204030204" pitchFamily="49" charset="0"/>
              </a:rPr>
              <a:t> C A 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T C A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T A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G T</a:t>
            </a:r>
            <a:r>
              <a:rPr lang="en-US" dirty="0" smtClean="0">
                <a:latin typeface="Consolas" panose="020B0609020204030204" pitchFamily="49" charset="0"/>
              </a:rPr>
              <a:t> G 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</a:rPr>
              <a:t>T C A _</a:t>
            </a:r>
          </a:p>
          <a:p>
            <a:pPr marL="0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Score </a:t>
            </a:r>
            <a:r>
              <a:rPr lang="en-US" dirty="0">
                <a:latin typeface="Consolas" panose="020B0609020204030204" pitchFamily="49" charset="0"/>
              </a:rPr>
              <a:t>= </a:t>
            </a:r>
            <a:r>
              <a:rPr lang="en-US" dirty="0" smtClean="0">
                <a:latin typeface="Consolas" panose="020B0609020204030204" pitchFamily="49" charset="0"/>
              </a:rPr>
              <a:t>+1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A </a:t>
            </a:r>
            <a:r>
              <a:rPr lang="en-US" dirty="0">
                <a:latin typeface="Consolas" panose="020B0609020204030204" pitchFamily="49" charset="0"/>
              </a:rPr>
              <a:t>C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G T</a:t>
            </a:r>
            <a:r>
              <a:rPr lang="en-US" dirty="0">
                <a:latin typeface="Consolas" panose="020B0609020204030204" pitchFamily="49" charset="0"/>
              </a:rPr>
              <a:t> C A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T C A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T A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G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</a:rPr>
              <a:t> G </a:t>
            </a:r>
            <a:r>
              <a:rPr lang="en-US" dirty="0" smtClean="0">
                <a:latin typeface="Consolas" panose="020B0609020204030204" pitchFamily="49" charset="0"/>
              </a:rPr>
              <a:t>_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T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C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</a:p>
          <a:p>
            <a:pPr marL="0" indent="0"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Score </a:t>
            </a:r>
            <a:r>
              <a:rPr lang="en-US" dirty="0">
                <a:latin typeface="Consolas" panose="020B0609020204030204" pitchFamily="49" charset="0"/>
              </a:rPr>
              <a:t>= </a:t>
            </a:r>
            <a:r>
              <a:rPr lang="en-US" dirty="0" smtClean="0">
                <a:latin typeface="Consolas" panose="020B0609020204030204" pitchFamily="49" charset="0"/>
              </a:rPr>
              <a:t>+2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_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C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G T</a:t>
            </a:r>
            <a:r>
              <a:rPr lang="en-US" dirty="0">
                <a:latin typeface="Consolas" panose="020B0609020204030204" pitchFamily="49" charset="0"/>
              </a:rPr>
              <a:t> C A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T C A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T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</a:rPr>
              <a:t>_ </a:t>
            </a:r>
            <a:r>
              <a:rPr 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G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latin typeface="Consolas" panose="020B0609020204030204" pitchFamily="49" charset="0"/>
              </a:rPr>
              <a:t> G _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T C 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93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Alignment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986" y="1237971"/>
            <a:ext cx="5199289" cy="1457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0" y="2695575"/>
            <a:ext cx="7143750" cy="4162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" y="1966773"/>
            <a:ext cx="41556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Way too many sequences for </a:t>
            </a:r>
          </a:p>
          <a:p>
            <a:r>
              <a:rPr lang="en-US" dirty="0" smtClean="0"/>
              <a:t>Brute Force enumeration</a:t>
            </a:r>
          </a:p>
          <a:p>
            <a:endParaRPr lang="en-US" dirty="0"/>
          </a:p>
          <a:p>
            <a:r>
              <a:rPr lang="en-US" dirty="0" smtClean="0"/>
              <a:t>Remember another Brute Force Problem?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Coin Change!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691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68" y="577315"/>
            <a:ext cx="10633088" cy="611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38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 (Bellman, 1954)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D702-57F1-4CB0-B451-B14F76DC0414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0050" y="1190626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cent, 5 cents, 10 cents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783168"/>
              </p:ext>
            </p:extLst>
          </p:nvPr>
        </p:nvGraphicFramePr>
        <p:xfrm>
          <a:off x="466725" y="1887159"/>
          <a:ext cx="1157559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327">
                  <a:extLst>
                    <a:ext uri="{9D8B030D-6E8A-4147-A177-3AD203B41FA5}">
                      <a16:colId xmlns:a16="http://schemas.microsoft.com/office/drawing/2014/main" val="178001933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036972173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143523170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64453796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3363766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2817707854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3035390471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91480361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841786997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751261725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460198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68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56104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269098"/>
              </p:ext>
            </p:extLst>
          </p:nvPr>
        </p:nvGraphicFramePr>
        <p:xfrm>
          <a:off x="466725" y="2837975"/>
          <a:ext cx="1157559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327">
                  <a:extLst>
                    <a:ext uri="{9D8B030D-6E8A-4147-A177-3AD203B41FA5}">
                      <a16:colId xmlns:a16="http://schemas.microsoft.com/office/drawing/2014/main" val="4255103481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2790233785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3450848969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3102922754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3828610081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75480116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2054127093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2617061975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3100385619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1564916082"/>
                    </a:ext>
                  </a:extLst>
                </a:gridCol>
                <a:gridCol w="1052327">
                  <a:extLst>
                    <a:ext uri="{9D8B030D-6E8A-4147-A177-3AD203B41FA5}">
                      <a16:colId xmlns:a16="http://schemas.microsoft.com/office/drawing/2014/main" val="7384028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005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78978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7007" y="4147457"/>
            <a:ext cx="315983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 of n</a:t>
            </a:r>
          </a:p>
          <a:p>
            <a:endParaRPr lang="en-US" dirty="0"/>
          </a:p>
          <a:p>
            <a:r>
              <a:rPr lang="en-US" dirty="0" smtClean="0"/>
              <a:t>Pick the lowest number from:</a:t>
            </a:r>
          </a:p>
          <a:p>
            <a:endParaRPr lang="en-US" dirty="0" smtClean="0"/>
          </a:p>
          <a:p>
            <a:r>
              <a:rPr lang="en-US" dirty="0" smtClean="0"/>
              <a:t>1 + Val(n-1)</a:t>
            </a:r>
          </a:p>
          <a:p>
            <a:r>
              <a:rPr lang="en-US" dirty="0" smtClean="0"/>
              <a:t>1 + Val(n-5)</a:t>
            </a:r>
          </a:p>
          <a:p>
            <a:r>
              <a:rPr lang="en-US" dirty="0" smtClean="0"/>
              <a:t>1 + Val(n-10)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4147457"/>
            <a:ext cx="58456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Val(16)</a:t>
            </a:r>
          </a:p>
          <a:p>
            <a:endParaRPr lang="en-US" dirty="0"/>
          </a:p>
          <a:p>
            <a:r>
              <a:rPr lang="en-US" dirty="0" smtClean="0"/>
              <a:t>Min()</a:t>
            </a:r>
          </a:p>
          <a:p>
            <a:r>
              <a:rPr lang="en-US" dirty="0" smtClean="0"/>
              <a:t>	1+Val(15) = 1+2 = 3</a:t>
            </a:r>
          </a:p>
          <a:p>
            <a:r>
              <a:rPr lang="en-US" dirty="0"/>
              <a:t>	</a:t>
            </a:r>
            <a:r>
              <a:rPr lang="en-US" dirty="0" smtClean="0"/>
              <a:t>1+Val(11) = 1+2 = 3</a:t>
            </a:r>
          </a:p>
          <a:p>
            <a:r>
              <a:rPr lang="en-US" dirty="0"/>
              <a:t>	</a:t>
            </a:r>
            <a:r>
              <a:rPr lang="en-US" dirty="0" smtClean="0"/>
              <a:t>1+Val(6) = 1+2 = 3</a:t>
            </a:r>
          </a:p>
          <a:p>
            <a:r>
              <a:rPr lang="en-US" dirty="0" smtClean="0"/>
              <a:t>Val(16) = 3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Val(17) = 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221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EITEC">
      <a:dk1>
        <a:srgbClr val="39464A"/>
      </a:dk1>
      <a:lt1>
        <a:srgbClr val="F2F2F2"/>
      </a:lt1>
      <a:dk2>
        <a:srgbClr val="39464A"/>
      </a:dk2>
      <a:lt2>
        <a:srgbClr val="D8D8D8"/>
      </a:lt2>
      <a:accent1>
        <a:srgbClr val="62BB46"/>
      </a:accent1>
      <a:accent2>
        <a:srgbClr val="21A9C0"/>
      </a:accent2>
      <a:accent3>
        <a:srgbClr val="39464A"/>
      </a:accent3>
      <a:accent4>
        <a:srgbClr val="F2F2F2"/>
      </a:accent4>
      <a:accent5>
        <a:srgbClr val="BFBFBF"/>
      </a:accent5>
      <a:accent6>
        <a:srgbClr val="7F7F7F"/>
      </a:accent6>
      <a:hlink>
        <a:srgbClr val="21A9C0"/>
      </a:hlink>
      <a:folHlink>
        <a:srgbClr val="39464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ITEC_2018_Presentation.potx" id="{E48A03DA-D02B-4828-AB81-2E0A3A1968A3}" vid="{D87DA677-CFD7-4928-885D-0CCC18AB99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4058</TotalTime>
  <Words>2861</Words>
  <Application>Microsoft Office PowerPoint</Application>
  <PresentationFormat>Widescreen</PresentationFormat>
  <Paragraphs>1471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Consolas</vt:lpstr>
      <vt:lpstr>Motiv Office</vt:lpstr>
      <vt:lpstr> Week 4 : Sequence Alignment </vt:lpstr>
      <vt:lpstr>Sequence Alignment – Hamming Distance (1950)</vt:lpstr>
      <vt:lpstr>Sequence Alignment – Levenshtein Distance (1965)</vt:lpstr>
      <vt:lpstr>Sequence Alignment – Levenshtein Distance (1965)</vt:lpstr>
      <vt:lpstr>Sequence Alignment – Levenshtein Distance (1965)</vt:lpstr>
      <vt:lpstr>Sequence Alignment – Levenshtein Distance (1965)</vt:lpstr>
      <vt:lpstr>Sequence Alignment</vt:lpstr>
      <vt:lpstr>PowerPoint Presentation</vt:lpstr>
      <vt:lpstr>Dynamic Programming (Bellman, 1954)</vt:lpstr>
      <vt:lpstr>Dynamic Programming</vt:lpstr>
      <vt:lpstr>Backpropagation</vt:lpstr>
      <vt:lpstr>Needleman–Wunsch algorithm (1970)</vt:lpstr>
      <vt:lpstr>PowerPoint Presentation</vt:lpstr>
      <vt:lpstr>PowerPoint Presentation</vt:lpstr>
      <vt:lpstr>PowerPoint Presentation</vt:lpstr>
      <vt:lpstr>Backpropagation</vt:lpstr>
      <vt:lpstr>Backpropagation</vt:lpstr>
      <vt:lpstr>Backpropagation</vt:lpstr>
      <vt:lpstr>Local Alignment</vt:lpstr>
      <vt:lpstr>Smith-Waterman algorithm (1981)</vt:lpstr>
      <vt:lpstr>Smith-Waterman algorithm (1981)</vt:lpstr>
      <vt:lpstr>PowerPoint Presentation</vt:lpstr>
      <vt:lpstr>PowerPoint Presentation</vt:lpstr>
      <vt:lpstr>PowerPoint Presentation</vt:lpstr>
      <vt:lpstr>Binding Matrix</vt:lpstr>
      <vt:lpstr>Extending Gap</vt:lpstr>
      <vt:lpstr>Practical Exercise</vt:lpstr>
      <vt:lpstr>PowerPoint Presentation</vt:lpstr>
      <vt:lpstr>Coding Dynamic Algorithm (Global Align)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Zdeňka Lipovská</dc:creator>
  <cp:lastModifiedBy>Panagiotis Alexiou</cp:lastModifiedBy>
  <cp:revision>151</cp:revision>
  <cp:lastPrinted>2017-09-20T07:48:49Z</cp:lastPrinted>
  <dcterms:created xsi:type="dcterms:W3CDTF">2018-06-18T13:01:41Z</dcterms:created>
  <dcterms:modified xsi:type="dcterms:W3CDTF">2019-10-08T14:21:43Z</dcterms:modified>
</cp:coreProperties>
</file>