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4" r:id="rId5"/>
    <p:sldId id="265" r:id="rId6"/>
    <p:sldId id="284" r:id="rId7"/>
    <p:sldId id="285" r:id="rId8"/>
    <p:sldId id="268" r:id="rId9"/>
    <p:sldId id="269" r:id="rId10"/>
    <p:sldId id="283" r:id="rId11"/>
    <p:sldId id="270" r:id="rId12"/>
    <p:sldId id="273" r:id="rId13"/>
    <p:sldId id="286" r:id="rId14"/>
    <p:sldId id="275" r:id="rId15"/>
    <p:sldId id="274" r:id="rId16"/>
    <p:sldId id="271" r:id="rId17"/>
    <p:sldId id="276" r:id="rId18"/>
    <p:sldId id="278" r:id="rId19"/>
    <p:sldId id="279" r:id="rId20"/>
    <p:sldId id="277" r:id="rId21"/>
    <p:sldId id="266" r:id="rId22"/>
    <p:sldId id="267" r:id="rId23"/>
    <p:sldId id="260" r:id="rId24"/>
    <p:sldId id="261" r:id="rId25"/>
    <p:sldId id="262" r:id="rId26"/>
    <p:sldId id="263" r:id="rId27"/>
    <p:sldId id="280" r:id="rId28"/>
    <p:sldId id="281" r:id="rId29"/>
    <p:sldId id="282" r:id="rId30"/>
  </p:sldIdLst>
  <p:sldSz cx="9144000" cy="6858000" type="screen4x3"/>
  <p:notesSz cx="6858000" cy="9144000"/>
  <p:custDataLst>
    <p:tags r:id="rId31"/>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3.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A808CC18-9213-4B30-A461-8FB588094751}" type="datetimeFigureOut">
              <a:rPr lang="cs-CZ" smtClean="0"/>
              <a:t>17.1.2020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14418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08CC18-9213-4B30-A461-8FB588094751}" type="datetimeFigureOut">
              <a:rPr lang="cs-CZ" smtClean="0"/>
              <a:t>17.1.2020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202586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08CC18-9213-4B30-A461-8FB588094751}" type="datetimeFigureOut">
              <a:rPr lang="cs-CZ" smtClean="0"/>
              <a:t>17.1.2020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93515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en-US" alt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en-US" alt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41E36A78-20D6-42B7-B4B7-F268F1F70BCE}" type="slidenum">
              <a:rPr lang="en-US" altLang="cs-CZ"/>
              <a:pPr/>
              <a:t>‹#›</a:t>
            </a:fld>
            <a:endParaRPr lang="en-US" altLang="cs-CZ"/>
          </a:p>
        </p:txBody>
      </p:sp>
    </p:spTree>
    <p:extLst>
      <p:ext uri="{BB962C8B-B14F-4D97-AF65-F5344CB8AC3E}">
        <p14:creationId xmlns:p14="http://schemas.microsoft.com/office/powerpoint/2010/main" val="254459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08CC18-9213-4B30-A461-8FB588094751}" type="datetimeFigureOut">
              <a:rPr lang="cs-CZ" smtClean="0"/>
              <a:t>17.1.2020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355191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808CC18-9213-4B30-A461-8FB588094751}" type="datetimeFigureOut">
              <a:rPr lang="cs-CZ" smtClean="0"/>
              <a:t>17.1.2020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370738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808CC18-9213-4B30-A461-8FB588094751}" type="datetimeFigureOut">
              <a:rPr lang="cs-CZ" smtClean="0"/>
              <a:t>17.1.2020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365208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808CC18-9213-4B30-A461-8FB588094751}" type="datetimeFigureOut">
              <a:rPr lang="cs-CZ" smtClean="0"/>
              <a:t>17.1.2020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254103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808CC18-9213-4B30-A461-8FB588094751}" type="datetimeFigureOut">
              <a:rPr lang="cs-CZ" smtClean="0"/>
              <a:t>17.1.2020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10294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808CC18-9213-4B30-A461-8FB588094751}" type="datetimeFigureOut">
              <a:rPr lang="cs-CZ" smtClean="0"/>
              <a:t>17.1.2020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295103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08CC18-9213-4B30-A461-8FB588094751}" type="datetimeFigureOut">
              <a:rPr lang="cs-CZ" smtClean="0"/>
              <a:t>17.1.2020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18186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08CC18-9213-4B30-A461-8FB588094751}" type="datetimeFigureOut">
              <a:rPr lang="cs-CZ" smtClean="0"/>
              <a:t>17.1.2020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35938BA-9CAF-48FE-B9DB-2A77CD24E97B}" type="slidenum">
              <a:rPr lang="cs-CZ" smtClean="0"/>
              <a:t>‹#›</a:t>
            </a:fld>
            <a:endParaRPr lang="cs-CZ"/>
          </a:p>
        </p:txBody>
      </p:sp>
    </p:spTree>
    <p:extLst>
      <p:ext uri="{BB962C8B-B14F-4D97-AF65-F5344CB8AC3E}">
        <p14:creationId xmlns:p14="http://schemas.microsoft.com/office/powerpoint/2010/main" val="328406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CC18-9213-4B30-A461-8FB588094751}" type="datetimeFigureOut">
              <a:rPr lang="cs-CZ" smtClean="0"/>
              <a:t>17.1.2020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938BA-9CAF-48FE-B9DB-2A77CD24E97B}" type="slidenum">
              <a:rPr lang="cs-CZ" smtClean="0"/>
              <a:t>‹#›</a:t>
            </a:fld>
            <a:endParaRPr lang="cs-CZ"/>
          </a:p>
        </p:txBody>
      </p:sp>
    </p:spTree>
    <p:extLst>
      <p:ext uri="{BB962C8B-B14F-4D97-AF65-F5344CB8AC3E}">
        <p14:creationId xmlns:p14="http://schemas.microsoft.com/office/powerpoint/2010/main" val="1698994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wmf"/><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aELPrWzixeU" TargetMode="Externa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31.png"/><Relationship Id="rId4" Type="http://schemas.openxmlformats.org/officeDocument/2006/relationships/hyperlink" Target="http://www.youtube.com/watch?v=KprFTxjQAoE&amp;feature=related" TargetMode="Externa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2.xml"/><Relationship Id="rId7" Type="http://schemas.openxmlformats.org/officeDocument/2006/relationships/image" Target="../media/image33.wmf"/><Relationship Id="rId2" Type="http://schemas.openxmlformats.org/officeDocument/2006/relationships/tags" Target="../tags/tag2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xml"/><Relationship Id="rId7" Type="http://schemas.openxmlformats.org/officeDocument/2006/relationships/image" Target="../media/image33.wmf"/><Relationship Id="rId2" Type="http://schemas.openxmlformats.org/officeDocument/2006/relationships/tags" Target="../tags/tag2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4.wmf"/><Relationship Id="rId4" Type="http://schemas.openxmlformats.org/officeDocument/2006/relationships/oleObject" Target="../embeddings/oleObject4.bin"/><Relationship Id="rId9"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42.jpeg"/><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41.wmf"/><Relationship Id="rId5" Type="http://schemas.openxmlformats.org/officeDocument/2006/relationships/image" Target="Macintosh%20HD:Users:davidnash:Desktop:" TargetMode="External"/><Relationship Id="rId10" Type="http://schemas.openxmlformats.org/officeDocument/2006/relationships/oleObject" Target="../embeddings/oleObject9.bin"/><Relationship Id="rId4" Type="http://schemas.openxmlformats.org/officeDocument/2006/relationships/image" Target="../media/image43.jpeg"/><Relationship Id="rId9" Type="http://schemas.openxmlformats.org/officeDocument/2006/relationships/image" Target="../media/image40.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5.jpeg"/><Relationship Id="rId4" Type="http://schemas.openxmlformats.org/officeDocument/2006/relationships/image" Target="../media/image44.wm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196975"/>
            <a:ext cx="7772400" cy="1470025"/>
          </a:xfrm>
        </p:spPr>
        <p:txBody>
          <a:bodyPr>
            <a:normAutofit fontScale="90000"/>
          </a:bodyPr>
          <a:lstStyle/>
          <a:p>
            <a:r>
              <a:rPr lang="cs-CZ" altLang="cs-CZ" sz="4800" b="1" dirty="0" err="1">
                <a:solidFill>
                  <a:schemeClr val="accent2"/>
                </a:solidFill>
              </a:rPr>
              <a:t>Electricity</a:t>
            </a:r>
            <a:r>
              <a:rPr lang="cs-CZ" altLang="cs-CZ" sz="4800" b="1" dirty="0">
                <a:solidFill>
                  <a:schemeClr val="accent2"/>
                </a:solidFill>
              </a:rPr>
              <a:t/>
            </a:r>
            <a:br>
              <a:rPr lang="cs-CZ" altLang="cs-CZ" sz="4800" b="1" dirty="0">
                <a:solidFill>
                  <a:schemeClr val="accent2"/>
                </a:solidFill>
              </a:rPr>
            </a:br>
            <a:r>
              <a:rPr lang="cs-CZ" altLang="cs-CZ" sz="4800" b="1" dirty="0">
                <a:solidFill>
                  <a:schemeClr val="accent2"/>
                </a:solidFill>
              </a:rPr>
              <a:t>Electric </a:t>
            </a:r>
            <a:r>
              <a:rPr lang="cs-CZ" altLang="cs-CZ" sz="4800" b="1" dirty="0" err="1">
                <a:solidFill>
                  <a:schemeClr val="accent2"/>
                </a:solidFill>
              </a:rPr>
              <a:t>charge</a:t>
            </a:r>
            <a:r>
              <a:rPr lang="cs-CZ" altLang="cs-CZ" sz="4800" b="1" dirty="0">
                <a:solidFill>
                  <a:schemeClr val="accent2"/>
                </a:solidFill>
              </a:rPr>
              <a:t> and Coulomb </a:t>
            </a:r>
            <a:r>
              <a:rPr lang="cs-CZ" altLang="cs-CZ" sz="4800" b="1" dirty="0" err="1">
                <a:solidFill>
                  <a:schemeClr val="accent2"/>
                </a:solidFill>
              </a:rPr>
              <a:t>law</a:t>
            </a:r>
            <a:endParaRPr lang="en-US" altLang="cs-CZ" sz="4800" b="1" dirty="0">
              <a:solidFill>
                <a:schemeClr val="accent2"/>
              </a:solidFill>
            </a:endParaRPr>
          </a:p>
        </p:txBody>
      </p:sp>
      <p:sp>
        <p:nvSpPr>
          <p:cNvPr id="2051" name="Rectangle 3"/>
          <p:cNvSpPr>
            <a:spLocks noGrp="1" noChangeArrowheads="1"/>
          </p:cNvSpPr>
          <p:nvPr>
            <p:ph type="subTitle" idx="1"/>
          </p:nvPr>
        </p:nvSpPr>
        <p:spPr>
          <a:xfrm>
            <a:off x="1403350" y="3429000"/>
            <a:ext cx="6400800" cy="1752600"/>
          </a:xfrm>
        </p:spPr>
        <p:txBody>
          <a:bodyPr/>
          <a:lstStyle/>
          <a:p>
            <a:r>
              <a:rPr lang="cs-CZ" altLang="cs-CZ" sz="2800"/>
              <a:t>Vladan Bernard</a:t>
            </a:r>
          </a:p>
          <a:p>
            <a:r>
              <a:rPr lang="cs-CZ" altLang="cs-CZ" sz="2800"/>
              <a:t>Department of Biophysics</a:t>
            </a:r>
            <a:endParaRPr lang="en-US" altLang="cs-CZ" sz="2800"/>
          </a:p>
        </p:txBody>
      </p:sp>
    </p:spTree>
    <p:custDataLst>
      <p:tags r:id="rId1"/>
    </p:custDataLst>
    <p:extLst>
      <p:ext uri="{BB962C8B-B14F-4D97-AF65-F5344CB8AC3E}">
        <p14:creationId xmlns:p14="http://schemas.microsoft.com/office/powerpoint/2010/main" val="2283385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Electric charge is when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68760"/>
            <a:ext cx="43815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ástupný symbol pro obsah 3"/>
          <p:cNvSpPr>
            <a:spLocks noGrp="1"/>
          </p:cNvSpPr>
          <p:nvPr>
            <p:ph idx="1"/>
          </p:nvPr>
        </p:nvSpPr>
        <p:spPr>
          <a:xfrm>
            <a:off x="457200" y="5229200"/>
            <a:ext cx="2530624" cy="896963"/>
          </a:xfrm>
        </p:spPr>
        <p:txBody>
          <a:bodyPr/>
          <a:lstStyle/>
          <a:p>
            <a:endParaRPr lang="en-US" dirty="0"/>
          </a:p>
        </p:txBody>
      </p:sp>
      <p:sp>
        <p:nvSpPr>
          <p:cNvPr id="5" name="TextovéPole 4"/>
          <p:cNvSpPr txBox="1"/>
          <p:nvPr/>
        </p:nvSpPr>
        <p:spPr>
          <a:xfrm>
            <a:off x="6762750" y="4221088"/>
            <a:ext cx="1725985" cy="369332"/>
          </a:xfrm>
          <a:prstGeom prst="rect">
            <a:avLst/>
          </a:prstGeom>
          <a:noFill/>
        </p:spPr>
        <p:txBody>
          <a:bodyPr wrap="none" rtlCol="0">
            <a:spAutoFit/>
          </a:bodyPr>
          <a:lstStyle/>
          <a:p>
            <a:r>
              <a:rPr lang="cs-CZ" dirty="0" err="1"/>
              <a:t>cardiostimulator</a:t>
            </a:r>
            <a:endParaRPr lang="en-US" dirty="0"/>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180813"/>
            <a:ext cx="4829175"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1043608" y="2721322"/>
            <a:ext cx="1289135" cy="369332"/>
          </a:xfrm>
          <a:prstGeom prst="rect">
            <a:avLst/>
          </a:prstGeom>
          <a:noFill/>
        </p:spPr>
        <p:txBody>
          <a:bodyPr wrap="none" rtlCol="0">
            <a:spAutoFit/>
          </a:bodyPr>
          <a:lstStyle/>
          <a:p>
            <a:r>
              <a:rPr lang="cs-CZ" dirty="0" err="1"/>
              <a:t>defibrillator</a:t>
            </a:r>
            <a:endParaRPr lang="en-US" dirty="0"/>
          </a:p>
        </p:txBody>
      </p:sp>
    </p:spTree>
    <p:custDataLst>
      <p:tags r:id="rId1"/>
    </p:custDataLst>
    <p:extLst>
      <p:ext uri="{BB962C8B-B14F-4D97-AF65-F5344CB8AC3E}">
        <p14:creationId xmlns:p14="http://schemas.microsoft.com/office/powerpoint/2010/main" val="1494613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How</a:t>
            </a:r>
            <a:r>
              <a:rPr lang="cs-CZ" dirty="0"/>
              <a:t> to make a </a:t>
            </a:r>
            <a:r>
              <a:rPr lang="cs-CZ" dirty="0" err="1"/>
              <a:t>electric</a:t>
            </a:r>
            <a:r>
              <a:rPr lang="cs-CZ" dirty="0"/>
              <a:t> </a:t>
            </a:r>
            <a:r>
              <a:rPr lang="cs-CZ" dirty="0" err="1"/>
              <a:t>charge</a:t>
            </a:r>
            <a:r>
              <a:rPr lang="cs-CZ" dirty="0"/>
              <a:t>?</a:t>
            </a:r>
          </a:p>
        </p:txBody>
      </p:sp>
      <p:sp>
        <p:nvSpPr>
          <p:cNvPr id="3" name="TextovéPole 2"/>
          <p:cNvSpPr txBox="1"/>
          <p:nvPr/>
        </p:nvSpPr>
        <p:spPr>
          <a:xfrm>
            <a:off x="683568" y="2276872"/>
            <a:ext cx="3900811" cy="4154984"/>
          </a:xfrm>
          <a:prstGeom prst="rect">
            <a:avLst/>
          </a:prstGeom>
          <a:noFill/>
        </p:spPr>
        <p:txBody>
          <a:bodyPr wrap="none" rtlCol="0">
            <a:spAutoFit/>
          </a:bodyPr>
          <a:lstStyle/>
          <a:p>
            <a:pPr marL="285750" indent="-285750">
              <a:buFont typeface="Arial" panose="020B0604020202020204" pitchFamily="34" charset="0"/>
              <a:buChar char="•"/>
            </a:pPr>
            <a:r>
              <a:rPr lang="cs-CZ" sz="2400" dirty="0"/>
              <a:t>Direct </a:t>
            </a:r>
            <a:r>
              <a:rPr lang="cs-CZ" sz="2400" dirty="0" err="1"/>
              <a:t>contact</a:t>
            </a:r>
            <a:endParaRPr lang="cs-CZ" sz="2400" dirty="0"/>
          </a:p>
          <a:p>
            <a:pPr marL="285750" indent="-285750">
              <a:buFont typeface="Arial" panose="020B0604020202020204" pitchFamily="34" charset="0"/>
              <a:buChar char="•"/>
            </a:pPr>
            <a:r>
              <a:rPr lang="cs-CZ" sz="2400" dirty="0" err="1"/>
              <a:t>Electrostatic</a:t>
            </a:r>
            <a:r>
              <a:rPr lang="cs-CZ" sz="2400" dirty="0"/>
              <a:t> </a:t>
            </a:r>
            <a:r>
              <a:rPr lang="cs-CZ" sz="2400" dirty="0" err="1"/>
              <a:t>induction</a:t>
            </a:r>
            <a:endParaRPr lang="cs-CZ" sz="2400" dirty="0"/>
          </a:p>
          <a:p>
            <a:pPr marL="285750" indent="-285750">
              <a:buFont typeface="Arial" panose="020B0604020202020204" pitchFamily="34" charset="0"/>
              <a:buChar char="•"/>
            </a:pPr>
            <a:r>
              <a:rPr lang="cs-CZ" sz="2400" dirty="0" err="1"/>
              <a:t>Electromagnetic</a:t>
            </a:r>
            <a:r>
              <a:rPr lang="cs-CZ" sz="2400" dirty="0"/>
              <a:t> </a:t>
            </a:r>
            <a:r>
              <a:rPr lang="cs-CZ" sz="2400" dirty="0" err="1"/>
              <a:t>induction</a:t>
            </a:r>
            <a:endParaRPr lang="cs-CZ" sz="2400" dirty="0"/>
          </a:p>
          <a:p>
            <a:pPr marL="285750" indent="-285750">
              <a:buFont typeface="Arial" panose="020B0604020202020204" pitchFamily="34" charset="0"/>
              <a:buChar char="•"/>
            </a:pPr>
            <a:r>
              <a:rPr lang="cs-CZ" sz="2400" dirty="0" err="1"/>
              <a:t>Friction</a:t>
            </a:r>
            <a:endParaRPr lang="cs-CZ" sz="2400" dirty="0"/>
          </a:p>
          <a:p>
            <a:pPr marL="285750" indent="-285750">
              <a:buFont typeface="Arial" panose="020B0604020202020204" pitchFamily="34" charset="0"/>
              <a:buChar char="•"/>
            </a:pPr>
            <a:r>
              <a:rPr lang="cs-CZ" sz="2400" dirty="0" err="1"/>
              <a:t>Pyroelectric</a:t>
            </a:r>
            <a:r>
              <a:rPr lang="cs-CZ" sz="2400" dirty="0"/>
              <a:t> </a:t>
            </a:r>
            <a:r>
              <a:rPr lang="cs-CZ" sz="2400" dirty="0" err="1"/>
              <a:t>effect</a:t>
            </a:r>
            <a:r>
              <a:rPr lang="cs-CZ" sz="2400" dirty="0"/>
              <a:t> (</a:t>
            </a:r>
            <a:r>
              <a:rPr lang="cs-CZ" sz="2400" dirty="0" err="1"/>
              <a:t>heat</a:t>
            </a:r>
            <a:r>
              <a:rPr lang="cs-CZ" sz="2400" dirty="0"/>
              <a:t>)</a:t>
            </a:r>
          </a:p>
          <a:p>
            <a:pPr marL="285750" indent="-285750">
              <a:buFont typeface="Arial" panose="020B0604020202020204" pitchFamily="34" charset="0"/>
              <a:buChar char="•"/>
            </a:pPr>
            <a:r>
              <a:rPr lang="cs-CZ" sz="2400" dirty="0" err="1"/>
              <a:t>Piezoelectric</a:t>
            </a:r>
            <a:r>
              <a:rPr lang="cs-CZ" sz="2400" dirty="0"/>
              <a:t> </a:t>
            </a:r>
            <a:r>
              <a:rPr lang="cs-CZ" sz="2400" dirty="0" err="1"/>
              <a:t>effect</a:t>
            </a:r>
            <a:r>
              <a:rPr lang="cs-CZ" sz="2400" dirty="0"/>
              <a:t> (</a:t>
            </a:r>
            <a:r>
              <a:rPr lang="cs-CZ" sz="2400" dirty="0" err="1"/>
              <a:t>force</a:t>
            </a:r>
            <a:r>
              <a:rPr lang="cs-CZ" sz="2400" dirty="0"/>
              <a:t>)</a:t>
            </a:r>
          </a:p>
          <a:p>
            <a:pPr marL="285750" indent="-285750">
              <a:buFont typeface="Arial" panose="020B0604020202020204" pitchFamily="34" charset="0"/>
              <a:buChar char="•"/>
            </a:pPr>
            <a:r>
              <a:rPr lang="cs-CZ" sz="2400" dirty="0" err="1"/>
              <a:t>Fotoelectric</a:t>
            </a:r>
            <a:r>
              <a:rPr lang="cs-CZ" sz="2400" dirty="0"/>
              <a:t> </a:t>
            </a:r>
            <a:r>
              <a:rPr lang="cs-CZ" sz="2400" dirty="0" err="1"/>
              <a:t>effect</a:t>
            </a:r>
            <a:r>
              <a:rPr lang="cs-CZ" sz="2400" dirty="0"/>
              <a:t> (</a:t>
            </a:r>
            <a:r>
              <a:rPr lang="cs-CZ" sz="2400" dirty="0" err="1"/>
              <a:t>photon</a:t>
            </a:r>
            <a:r>
              <a:rPr lang="cs-CZ" sz="2400" dirty="0"/>
              <a:t>)</a:t>
            </a:r>
          </a:p>
          <a:p>
            <a:pPr marL="285750" indent="-285750">
              <a:buFont typeface="Arial" panose="020B0604020202020204" pitchFamily="34" charset="0"/>
              <a:buChar char="•"/>
            </a:pPr>
            <a:r>
              <a:rPr lang="cs-CZ" sz="2400" dirty="0" err="1"/>
              <a:t>Ionization</a:t>
            </a:r>
            <a:endParaRPr lang="cs-CZ" sz="2400" dirty="0"/>
          </a:p>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endParaRPr lang="cs-CZ" sz="2400" dirty="0"/>
          </a:p>
          <a:p>
            <a:endParaRPr lang="cs-CZ" sz="2400" dirty="0"/>
          </a:p>
        </p:txBody>
      </p:sp>
      <p:sp>
        <p:nvSpPr>
          <p:cNvPr id="4" name="Zástupný symbol pro obsah 3"/>
          <p:cNvSpPr>
            <a:spLocks noGrp="1"/>
          </p:cNvSpPr>
          <p:nvPr>
            <p:ph idx="1"/>
          </p:nvPr>
        </p:nvSpPr>
        <p:spPr/>
        <p:txBody>
          <a:bodyPr/>
          <a:lstStyle/>
          <a:p>
            <a:pPr marL="0" indent="0">
              <a:buNone/>
            </a:pPr>
            <a:r>
              <a:rPr lang="cs-CZ" dirty="0" err="1"/>
              <a:t>The</a:t>
            </a:r>
            <a:r>
              <a:rPr lang="cs-CZ" dirty="0"/>
              <a:t> </a:t>
            </a:r>
            <a:r>
              <a:rPr lang="cs-CZ" dirty="0" err="1"/>
              <a:t>electric</a:t>
            </a:r>
            <a:r>
              <a:rPr lang="cs-CZ" dirty="0"/>
              <a:t> </a:t>
            </a:r>
            <a:r>
              <a:rPr lang="cs-CZ" dirty="0" err="1"/>
              <a:t>charge</a:t>
            </a:r>
            <a:r>
              <a:rPr lang="cs-CZ" dirty="0"/>
              <a:t> </a:t>
            </a:r>
            <a:r>
              <a:rPr lang="cs-CZ" dirty="0" err="1"/>
              <a:t>can</a:t>
            </a:r>
            <a:r>
              <a:rPr lang="cs-CZ" dirty="0"/>
              <a:t> </a:t>
            </a:r>
            <a:r>
              <a:rPr lang="cs-CZ" dirty="0" err="1"/>
              <a:t>be</a:t>
            </a:r>
            <a:r>
              <a:rPr lang="cs-CZ" dirty="0"/>
              <a:t> </a:t>
            </a:r>
            <a:r>
              <a:rPr lang="cs-CZ" dirty="0" err="1"/>
              <a:t>obtained</a:t>
            </a:r>
            <a:r>
              <a:rPr lang="cs-CZ" dirty="0"/>
              <a:t> by:</a:t>
            </a:r>
          </a:p>
        </p:txBody>
      </p:sp>
    </p:spTree>
    <p:custDataLst>
      <p:tags r:id="rId1"/>
    </p:custDataLst>
    <p:extLst>
      <p:ext uri="{BB962C8B-B14F-4D97-AF65-F5344CB8AC3E}">
        <p14:creationId xmlns:p14="http://schemas.microsoft.com/office/powerpoint/2010/main" val="288482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Haw</a:t>
            </a:r>
            <a:r>
              <a:rPr lang="cs-CZ" dirty="0"/>
              <a:t> to transfer </a:t>
            </a:r>
            <a:r>
              <a:rPr lang="cs-CZ" dirty="0" err="1"/>
              <a:t>charge</a:t>
            </a:r>
            <a:r>
              <a:rPr lang="cs-CZ" dirty="0"/>
              <a:t>?</a:t>
            </a:r>
          </a:p>
        </p:txBody>
      </p:sp>
      <p:sp>
        <p:nvSpPr>
          <p:cNvPr id="4" name="Obdélník 3"/>
          <p:cNvSpPr/>
          <p:nvPr/>
        </p:nvSpPr>
        <p:spPr>
          <a:xfrm>
            <a:off x="5868144" y="5229200"/>
            <a:ext cx="1224136"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47763"/>
            <a:ext cx="7488832" cy="562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64619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BBA9B2D-CAE8-42C3-B403-04F64EBF3AFF}"/>
              </a:ext>
            </a:extLst>
          </p:cNvPr>
          <p:cNvSpPr>
            <a:spLocks noGrp="1"/>
          </p:cNvSpPr>
          <p:nvPr>
            <p:ph type="title"/>
          </p:nvPr>
        </p:nvSpPr>
        <p:spPr/>
        <p:txBody>
          <a:bodyPr/>
          <a:lstStyle/>
          <a:p>
            <a:endParaRPr lang="cs-CZ"/>
          </a:p>
        </p:txBody>
      </p:sp>
      <p:sp>
        <p:nvSpPr>
          <p:cNvPr id="3" name="Zástupný obsah 2">
            <a:extLst>
              <a:ext uri="{FF2B5EF4-FFF2-40B4-BE49-F238E27FC236}">
                <a16:creationId xmlns="" xmlns:a16="http://schemas.microsoft.com/office/drawing/2014/main" id="{2314166C-C338-4F12-9223-CD1DFDFA5056}"/>
              </a:ext>
            </a:extLst>
          </p:cNvPr>
          <p:cNvSpPr>
            <a:spLocks noGrp="1"/>
          </p:cNvSpPr>
          <p:nvPr>
            <p:ph idx="1"/>
          </p:nvPr>
        </p:nvSpPr>
        <p:spPr/>
        <p:txBody>
          <a:bodyPr/>
          <a:lstStyle/>
          <a:p>
            <a:endParaRPr lang="cs-CZ"/>
          </a:p>
        </p:txBody>
      </p:sp>
      <p:pic>
        <p:nvPicPr>
          <p:cNvPr id="4" name="Picture 3">
            <a:extLst>
              <a:ext uri="{FF2B5EF4-FFF2-40B4-BE49-F238E27FC236}">
                <a16:creationId xmlns="" xmlns:a16="http://schemas.microsoft.com/office/drawing/2014/main" id="{78FD6601-AD97-4F81-9765-754B594D8A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 uri="{28A0092B-C50C-407E-A947-70E740481C1C}">
                <a14:useLocalDpi xmlns:a14="http://schemas.microsoft.com/office/drawing/2010/main" val="0"/>
              </a:ext>
            </a:extLst>
          </a:blip>
          <a:srcRect l="37401" t="15660" r="2077" b="244"/>
          <a:stretch/>
        </p:blipFill>
        <p:spPr bwMode="auto">
          <a:xfrm>
            <a:off x="1475656" y="274638"/>
            <a:ext cx="6292349" cy="6564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43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7920879" cy="594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19163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692696"/>
            <a:ext cx="7474777" cy="560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53077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404664"/>
            <a:ext cx="6480720" cy="323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140968"/>
            <a:ext cx="6120680" cy="3285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4"/>
          <p:cNvCxnSpPr/>
          <p:nvPr/>
        </p:nvCxnSpPr>
        <p:spPr>
          <a:xfrm flipV="1">
            <a:off x="2195736" y="2492896"/>
            <a:ext cx="72008" cy="3528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2267744" y="2492896"/>
            <a:ext cx="58326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7237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501712" cy="63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1173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320" y="984921"/>
            <a:ext cx="6263680" cy="469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en-US" sz="2800" b="1" dirty="0"/>
              <a:t>Why is static electricity more apparent in winter?</a:t>
            </a:r>
            <a:br>
              <a:rPr lang="en-US" sz="2800" b="1" dirty="0"/>
            </a:br>
            <a:endParaRPr lang="cs-CZ" sz="2800" b="1" dirty="0"/>
          </a:p>
        </p:txBody>
      </p:sp>
      <p:sp>
        <p:nvSpPr>
          <p:cNvPr id="3" name="Zástupný symbol pro obsah 2"/>
          <p:cNvSpPr>
            <a:spLocks noGrp="1"/>
          </p:cNvSpPr>
          <p:nvPr>
            <p:ph idx="1"/>
          </p:nvPr>
        </p:nvSpPr>
        <p:spPr>
          <a:xfrm>
            <a:off x="251520" y="1021831"/>
            <a:ext cx="2808312" cy="4525963"/>
          </a:xfrm>
        </p:spPr>
        <p:txBody>
          <a:bodyPr>
            <a:normAutofit fontScale="70000" lnSpcReduction="20000"/>
          </a:bodyPr>
          <a:lstStyle/>
          <a:p>
            <a:pPr marL="0" indent="0" algn="just">
              <a:buNone/>
            </a:pPr>
            <a:r>
              <a:rPr lang="en-US" sz="2400" dirty="0"/>
              <a:t>You notice static electricity much more in winter (with clothes in a dryer, or taking a sweater off, or getting a shock when you touch something after walking on carpet) than in summer because the air is much drier in winter than summer. </a:t>
            </a:r>
            <a:r>
              <a:rPr lang="en-US" sz="2400" b="1" dirty="0"/>
              <a:t>Dry air is a relatively good electrical insulator</a:t>
            </a:r>
            <a:r>
              <a:rPr lang="en-US" sz="2400" dirty="0"/>
              <a:t>, so if something is charged the charge tends to stay. In more humid conditions, such as you find on a typical summer day, water molecules, which are polarized, can quickly remove charge from a charged object. </a:t>
            </a:r>
            <a:endParaRPr lang="cs-CZ" sz="2400" dirty="0"/>
          </a:p>
        </p:txBody>
      </p:sp>
    </p:spTree>
    <p:custDataLst>
      <p:tags r:id="rId1"/>
    </p:custDataLst>
    <p:extLst>
      <p:ext uri="{BB962C8B-B14F-4D97-AF65-F5344CB8AC3E}">
        <p14:creationId xmlns:p14="http://schemas.microsoft.com/office/powerpoint/2010/main" val="3919990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7947727" cy="596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755576" y="1052736"/>
            <a:ext cx="86409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405564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PKA1be234_Bez_nazvu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41578">
            <a:off x="4211638" y="2205038"/>
            <a:ext cx="2443162" cy="1831975"/>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title"/>
          </p:nvPr>
        </p:nvSpPr>
        <p:spPr/>
        <p:txBody>
          <a:bodyPr/>
          <a:lstStyle/>
          <a:p>
            <a:r>
              <a:rPr lang="en-GB" altLang="cs-CZ" sz="3200" b="1"/>
              <a:t>Theory of electricity</a:t>
            </a:r>
            <a:r>
              <a:rPr lang="cs-CZ" altLang="cs-CZ" sz="3200"/>
              <a:t> </a:t>
            </a:r>
            <a:endParaRPr lang="en-US" altLang="cs-CZ" sz="3200"/>
          </a:p>
        </p:txBody>
      </p:sp>
      <p:sp>
        <p:nvSpPr>
          <p:cNvPr id="3075" name="Rectangle 3"/>
          <p:cNvSpPr>
            <a:spLocks noGrp="1" noChangeArrowheads="1"/>
          </p:cNvSpPr>
          <p:nvPr>
            <p:ph type="body" idx="1"/>
          </p:nvPr>
        </p:nvSpPr>
        <p:spPr/>
        <p:txBody>
          <a:bodyPr/>
          <a:lstStyle/>
          <a:p>
            <a:r>
              <a:rPr lang="en-GB" altLang="cs-CZ" sz="2000"/>
              <a:t>The theory of electricity is the part of physics dealing with properties of electric charge, the interactions between electric charges, and the conduction of electric charge in various materials.</a:t>
            </a:r>
            <a:r>
              <a:rPr lang="cs-CZ" altLang="cs-CZ" sz="2000"/>
              <a:t> </a:t>
            </a:r>
            <a:endParaRPr lang="en-US" altLang="cs-CZ" sz="2000"/>
          </a:p>
        </p:txBody>
      </p:sp>
      <p:pic>
        <p:nvPicPr>
          <p:cNvPr id="3077" name="Picture 5" descr="salina01_cel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2852738"/>
            <a:ext cx="2662237" cy="17653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Fre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278001">
            <a:off x="5695156" y="3386932"/>
            <a:ext cx="3121025" cy="234156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72824">
            <a:off x="2916238" y="3933825"/>
            <a:ext cx="2447925"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54161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43465" y="260648"/>
            <a:ext cx="6707088" cy="1143000"/>
          </a:xfrm>
        </p:spPr>
        <p:txBody>
          <a:bodyPr/>
          <a:lstStyle/>
          <a:p>
            <a:r>
              <a:rPr lang="cs-CZ" dirty="0" err="1"/>
              <a:t>How</a:t>
            </a:r>
            <a:r>
              <a:rPr lang="cs-CZ" dirty="0"/>
              <a:t> to </a:t>
            </a:r>
            <a:r>
              <a:rPr lang="cs-CZ" dirty="0" err="1"/>
              <a:t>measure</a:t>
            </a:r>
            <a:r>
              <a:rPr lang="cs-CZ" dirty="0"/>
              <a:t> </a:t>
            </a:r>
            <a:r>
              <a:rPr lang="cs-CZ" dirty="0" err="1"/>
              <a:t>charge</a:t>
            </a:r>
            <a:r>
              <a:rPr lang="cs-CZ" dirty="0"/>
              <a:t>?</a:t>
            </a:r>
          </a:p>
        </p:txBody>
      </p:sp>
      <p:sp>
        <p:nvSpPr>
          <p:cNvPr id="3" name="Zástupný symbol pro obsah 2"/>
          <p:cNvSpPr>
            <a:spLocks noGrp="1"/>
          </p:cNvSpPr>
          <p:nvPr>
            <p:ph idx="1"/>
          </p:nvPr>
        </p:nvSpPr>
        <p:spPr>
          <a:xfrm>
            <a:off x="2987824" y="1909430"/>
            <a:ext cx="2688808" cy="761827"/>
          </a:xfrm>
        </p:spPr>
        <p:txBody>
          <a:bodyPr/>
          <a:lstStyle/>
          <a:p>
            <a:r>
              <a:rPr lang="cs-CZ" dirty="0" err="1"/>
              <a:t>Electroscope</a:t>
            </a:r>
            <a:endParaRPr lang="cs-CZ"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929" y="4163880"/>
            <a:ext cx="2409825"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1772816"/>
            <a:ext cx="1354217" cy="225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284984"/>
            <a:ext cx="5726013" cy="304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559280"/>
            <a:ext cx="2160240" cy="27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1411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History</a:t>
            </a:r>
            <a:endParaRPr lang="cs-CZ" dirty="0"/>
          </a:p>
        </p:txBody>
      </p:sp>
      <p:sp>
        <p:nvSpPr>
          <p:cNvPr id="3" name="Zástupný symbol pro obsah 2"/>
          <p:cNvSpPr>
            <a:spLocks noGrp="1"/>
          </p:cNvSpPr>
          <p:nvPr>
            <p:ph idx="1"/>
          </p:nvPr>
        </p:nvSpPr>
        <p:spPr/>
        <p:txBody>
          <a:bodyPr>
            <a:normAutofit/>
          </a:bodyPr>
          <a:lstStyle/>
          <a:p>
            <a:r>
              <a:rPr lang="en-US" sz="1600" b="1" dirty="0"/>
              <a:t> </a:t>
            </a:r>
            <a:r>
              <a:rPr lang="cs-CZ" sz="1600" b="1" dirty="0"/>
              <a:t>„</a:t>
            </a:r>
            <a:r>
              <a:rPr lang="cs-CZ" sz="1600" b="1" dirty="0" err="1"/>
              <a:t>Electron</a:t>
            </a:r>
            <a:r>
              <a:rPr lang="cs-CZ" sz="1600" b="1" dirty="0"/>
              <a:t>“ </a:t>
            </a:r>
            <a:r>
              <a:rPr lang="en-US" sz="1600" dirty="0"/>
              <a:t>came from the Greek word for amber, </a:t>
            </a:r>
            <a:r>
              <a:rPr lang="en-US" sz="1600" dirty="0" err="1"/>
              <a:t>ἤλεκτρον</a:t>
            </a:r>
            <a:r>
              <a:rPr lang="en-US" sz="1600" dirty="0"/>
              <a:t> (</a:t>
            </a:r>
            <a:r>
              <a:rPr lang="en-US" sz="1600" dirty="0" err="1"/>
              <a:t>ēlektron</a:t>
            </a:r>
            <a:r>
              <a:rPr lang="en-US" sz="1600" dirty="0"/>
              <a:t>).</a:t>
            </a:r>
            <a:endParaRPr lang="cs-CZ" sz="1600" dirty="0"/>
          </a:p>
          <a:p>
            <a:endParaRPr lang="cs-CZ" sz="1600" dirty="0"/>
          </a:p>
          <a:p>
            <a:r>
              <a:rPr lang="cs-CZ" sz="1600" b="1" dirty="0"/>
              <a:t>Thales </a:t>
            </a:r>
            <a:r>
              <a:rPr lang="cs-CZ" sz="1600" b="1" dirty="0" err="1"/>
              <a:t>of</a:t>
            </a:r>
            <a:r>
              <a:rPr lang="cs-CZ" sz="1600" b="1" dirty="0"/>
              <a:t> </a:t>
            </a:r>
            <a:r>
              <a:rPr lang="cs-CZ" sz="1600" b="1" dirty="0" err="1"/>
              <a:t>Miletus</a:t>
            </a:r>
            <a:r>
              <a:rPr lang="cs-CZ" sz="1600" b="1" dirty="0"/>
              <a:t> </a:t>
            </a:r>
            <a:r>
              <a:rPr lang="cs-CZ" sz="1800" dirty="0"/>
              <a:t>(</a:t>
            </a:r>
            <a:r>
              <a:rPr lang="cs-CZ" sz="1600" dirty="0"/>
              <a:t>624 – c. 546 BC) - </a:t>
            </a:r>
            <a:r>
              <a:rPr lang="en-US" sz="1600" dirty="0"/>
              <a:t> Greek philosopher, mathematician and astronomer</a:t>
            </a:r>
            <a:r>
              <a:rPr lang="cs-CZ" sz="1600" dirty="0"/>
              <a:t>. </a:t>
            </a:r>
            <a:r>
              <a:rPr lang="en-US" sz="1600" dirty="0"/>
              <a:t>Make an experiments with lodestone and amber - found attractive forces when  rubbing it together.</a:t>
            </a:r>
            <a:endParaRPr lang="cs-CZ" sz="1600" b="1" dirty="0"/>
          </a:p>
          <a:p>
            <a:endParaRPr lang="cs-CZ" sz="1600" dirty="0"/>
          </a:p>
          <a:p>
            <a:r>
              <a:rPr lang="cs-CZ" sz="1600" b="1" dirty="0"/>
              <a:t>Benjamin Franklin </a:t>
            </a:r>
            <a:r>
              <a:rPr lang="cs-CZ" sz="1600" dirty="0"/>
              <a:t>(1706 – 1790) - </a:t>
            </a:r>
            <a:r>
              <a:rPr lang="cs-CZ" sz="1600" dirty="0" err="1"/>
              <a:t>American</a:t>
            </a:r>
            <a:r>
              <a:rPr lang="cs-CZ" sz="1600" dirty="0"/>
              <a:t> </a:t>
            </a:r>
            <a:r>
              <a:rPr lang="cs-CZ" sz="1600" dirty="0" err="1"/>
              <a:t>statesman</a:t>
            </a:r>
            <a:r>
              <a:rPr lang="cs-CZ" sz="1600" dirty="0"/>
              <a:t> and </a:t>
            </a:r>
            <a:r>
              <a:rPr lang="cs-CZ" sz="1600" dirty="0" err="1"/>
              <a:t>inventor</a:t>
            </a:r>
            <a:r>
              <a:rPr lang="cs-CZ" sz="1600" dirty="0"/>
              <a:t>, </a:t>
            </a:r>
            <a:r>
              <a:rPr lang="en-US" sz="1600" dirty="0"/>
              <a:t>started studying electricity in 1742</a:t>
            </a:r>
            <a:r>
              <a:rPr lang="cs-CZ" sz="1600" dirty="0"/>
              <a:t>. </a:t>
            </a:r>
            <a:r>
              <a:rPr lang="cs-CZ" sz="1600" dirty="0" err="1"/>
              <a:t>The</a:t>
            </a:r>
            <a:r>
              <a:rPr lang="cs-CZ" sz="1600" dirty="0"/>
              <a:t> </a:t>
            </a:r>
            <a:r>
              <a:rPr lang="cs-CZ" sz="1600" dirty="0" err="1"/>
              <a:t>book</a:t>
            </a:r>
            <a:r>
              <a:rPr lang="cs-CZ" sz="1600" dirty="0"/>
              <a:t> </a:t>
            </a:r>
            <a:r>
              <a:rPr lang="en-US" sz="1600" i="1" dirty="0"/>
              <a:t>Experiments and Observations on Electricity</a:t>
            </a:r>
            <a:r>
              <a:rPr lang="cs-CZ" sz="1600" i="1" dirty="0"/>
              <a:t>. T</a:t>
            </a:r>
            <a:r>
              <a:rPr lang="en-US" sz="1600" i="1" dirty="0" err="1"/>
              <a:t>heory</a:t>
            </a:r>
            <a:r>
              <a:rPr lang="en-US" sz="1600" i="1" dirty="0"/>
              <a:t> of electrical fluid</a:t>
            </a:r>
            <a:r>
              <a:rPr lang="cs-CZ" sz="1600" dirty="0"/>
              <a:t> -</a:t>
            </a:r>
            <a:r>
              <a:rPr lang="en-US" sz="1600" dirty="0"/>
              <a:t> Franklin expressed the opinion that every non electric body contains a certain amount of electric fluid</a:t>
            </a:r>
            <a:r>
              <a:rPr lang="cs-CZ" sz="1600" dirty="0"/>
              <a:t> (positive </a:t>
            </a:r>
            <a:r>
              <a:rPr lang="cs-CZ" sz="1600" dirty="0" err="1"/>
              <a:t>or</a:t>
            </a:r>
            <a:r>
              <a:rPr lang="cs-CZ" sz="1600" dirty="0"/>
              <a:t> negative)</a:t>
            </a:r>
            <a:r>
              <a:rPr lang="en-US" sz="1600" dirty="0"/>
              <a:t>. </a:t>
            </a:r>
            <a:r>
              <a:rPr lang="cs-CZ" sz="1600" dirty="0"/>
              <a:t>P</a:t>
            </a:r>
            <a:r>
              <a:rPr lang="en-US" sz="1600" dirty="0"/>
              <a:t>art of the electric fluid </a:t>
            </a:r>
            <a:r>
              <a:rPr lang="cs-CZ" sz="1600" dirty="0" err="1"/>
              <a:t>can</a:t>
            </a:r>
            <a:r>
              <a:rPr lang="cs-CZ" sz="1600" dirty="0"/>
              <a:t> </a:t>
            </a:r>
            <a:r>
              <a:rPr lang="cs-CZ" sz="1600" dirty="0" err="1"/>
              <a:t>be</a:t>
            </a:r>
            <a:r>
              <a:rPr lang="en-US" sz="1600" dirty="0"/>
              <a:t> transferred from one body to another</a:t>
            </a:r>
            <a:r>
              <a:rPr lang="cs-CZ" sz="1600" dirty="0"/>
              <a:t> </a:t>
            </a:r>
            <a:r>
              <a:rPr lang="cs-CZ" sz="1600" dirty="0" err="1"/>
              <a:t>during</a:t>
            </a:r>
            <a:r>
              <a:rPr lang="en-US" sz="1600" dirty="0"/>
              <a:t> the friction</a:t>
            </a:r>
            <a:r>
              <a:rPr lang="cs-CZ" sz="1600" dirty="0"/>
              <a:t>.</a:t>
            </a:r>
          </a:p>
          <a:p>
            <a:endParaRPr lang="cs-CZ" sz="1600" dirty="0"/>
          </a:p>
          <a:p>
            <a:r>
              <a:rPr lang="en-US" sz="1600" b="1" dirty="0"/>
              <a:t>Charles-Augustin Coulomb</a:t>
            </a:r>
            <a:r>
              <a:rPr lang="cs-CZ" sz="1600" b="1" dirty="0"/>
              <a:t> </a:t>
            </a:r>
            <a:r>
              <a:rPr lang="cs-CZ" sz="1600" dirty="0"/>
              <a:t>(1736-1806) - </a:t>
            </a:r>
            <a:r>
              <a:rPr lang="en-US" sz="1600" dirty="0"/>
              <a:t>French physicist</a:t>
            </a:r>
            <a:r>
              <a:rPr lang="cs-CZ" sz="1600" dirty="0"/>
              <a:t>. </a:t>
            </a:r>
            <a:r>
              <a:rPr lang="cs-CZ" sz="1600" dirty="0" err="1"/>
              <a:t>The</a:t>
            </a:r>
            <a:r>
              <a:rPr lang="cs-CZ" sz="1600" dirty="0"/>
              <a:t> </a:t>
            </a:r>
            <a:r>
              <a:rPr lang="cs-CZ" sz="1600" dirty="0" err="1"/>
              <a:t>units</a:t>
            </a:r>
            <a:r>
              <a:rPr lang="cs-CZ" sz="1600" dirty="0"/>
              <a:t> </a:t>
            </a:r>
            <a:r>
              <a:rPr lang="cs-CZ" sz="1600" dirty="0" err="1"/>
              <a:t>of</a:t>
            </a:r>
            <a:r>
              <a:rPr lang="cs-CZ" sz="1600" dirty="0"/>
              <a:t> </a:t>
            </a:r>
            <a:r>
              <a:rPr lang="cs-CZ" sz="1600" dirty="0" err="1"/>
              <a:t>electric</a:t>
            </a:r>
            <a:r>
              <a:rPr lang="cs-CZ" sz="1600" dirty="0"/>
              <a:t> </a:t>
            </a:r>
            <a:r>
              <a:rPr lang="cs-CZ" sz="1600" dirty="0" err="1"/>
              <a:t>charge</a:t>
            </a:r>
            <a:r>
              <a:rPr lang="cs-CZ" sz="1600" dirty="0"/>
              <a:t> </a:t>
            </a:r>
            <a:r>
              <a:rPr lang="cs-CZ" sz="1600" dirty="0" err="1"/>
              <a:t>named</a:t>
            </a:r>
            <a:r>
              <a:rPr lang="cs-CZ" sz="1600" dirty="0"/>
              <a:t> </a:t>
            </a:r>
            <a:r>
              <a:rPr lang="cs-CZ" sz="1600" dirty="0" err="1"/>
              <a:t>after</a:t>
            </a:r>
            <a:r>
              <a:rPr lang="cs-CZ" sz="1600" dirty="0"/>
              <a:t> </a:t>
            </a:r>
            <a:r>
              <a:rPr lang="cs-CZ" sz="1600" dirty="0" err="1"/>
              <a:t>him</a:t>
            </a:r>
            <a:r>
              <a:rPr lang="cs-CZ" sz="1600" dirty="0"/>
              <a:t> : Coulomb. He </a:t>
            </a:r>
            <a:r>
              <a:rPr lang="en-US" sz="1600" dirty="0"/>
              <a:t>developed the law</a:t>
            </a:r>
            <a:r>
              <a:rPr lang="cs-CZ" sz="1600" dirty="0"/>
              <a:t> </a:t>
            </a:r>
            <a:r>
              <a:rPr lang="cs-CZ" sz="1600" dirty="0" err="1"/>
              <a:t>descibed</a:t>
            </a:r>
            <a:r>
              <a:rPr lang="cs-CZ" sz="1600" dirty="0"/>
              <a:t> </a:t>
            </a:r>
            <a:r>
              <a:rPr lang="cs-CZ" sz="1600" dirty="0" err="1"/>
              <a:t>the</a:t>
            </a:r>
            <a:r>
              <a:rPr lang="cs-CZ" sz="1600" dirty="0"/>
              <a:t> </a:t>
            </a:r>
            <a:r>
              <a:rPr lang="cs-CZ" sz="1600" dirty="0" err="1"/>
              <a:t>force</a:t>
            </a:r>
            <a:r>
              <a:rPr lang="cs-CZ" sz="1600" dirty="0"/>
              <a:t> </a:t>
            </a:r>
            <a:r>
              <a:rPr lang="cs-CZ" sz="1600" dirty="0" err="1"/>
              <a:t>action</a:t>
            </a:r>
            <a:r>
              <a:rPr lang="cs-CZ" sz="1600" dirty="0"/>
              <a:t> </a:t>
            </a:r>
            <a:r>
              <a:rPr lang="cs-CZ" sz="1600" dirty="0" err="1"/>
              <a:t>between</a:t>
            </a:r>
            <a:r>
              <a:rPr lang="cs-CZ" sz="1600" dirty="0"/>
              <a:t> </a:t>
            </a:r>
            <a:r>
              <a:rPr lang="cs-CZ" sz="1600" dirty="0" err="1"/>
              <a:t>charges</a:t>
            </a:r>
            <a:r>
              <a:rPr lang="cs-CZ" sz="1600" dirty="0"/>
              <a:t> : Coulomb </a:t>
            </a:r>
            <a:r>
              <a:rPr lang="cs-CZ" sz="1600" dirty="0" err="1"/>
              <a:t>law</a:t>
            </a:r>
            <a:endParaRPr lang="cs-CZ" sz="1600"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5445224"/>
            <a:ext cx="864096" cy="101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4546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594787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p:txBody>
          <a:bodyPr>
            <a:normAutofit/>
          </a:bodyPr>
          <a:lstStyle/>
          <a:p>
            <a:r>
              <a:rPr lang="de-DE" sz="3600" dirty="0"/>
              <a:t>LZ 129 Hindenburg (Luftschiff Zeppelin</a:t>
            </a:r>
            <a:r>
              <a:rPr lang="cs-CZ" sz="3600" dirty="0"/>
              <a:t>) </a:t>
            </a:r>
          </a:p>
        </p:txBody>
      </p:sp>
      <p:sp>
        <p:nvSpPr>
          <p:cNvPr id="4" name="Obdélník 3"/>
          <p:cNvSpPr/>
          <p:nvPr/>
        </p:nvSpPr>
        <p:spPr>
          <a:xfrm>
            <a:off x="3779912" y="5877272"/>
            <a:ext cx="4572000" cy="646331"/>
          </a:xfrm>
          <a:prstGeom prst="rect">
            <a:avLst/>
          </a:prstGeom>
        </p:spPr>
        <p:txBody>
          <a:bodyPr>
            <a:spAutoFit/>
          </a:bodyPr>
          <a:lstStyle/>
          <a:p>
            <a:r>
              <a:rPr lang="en-US" dirty="0"/>
              <a:t>Fire caused the spark that resulted from the </a:t>
            </a:r>
            <a:r>
              <a:rPr lang="en-US" dirty="0">
                <a:solidFill>
                  <a:srgbClr val="FF0000"/>
                </a:solidFill>
              </a:rPr>
              <a:t>accumulation of static </a:t>
            </a:r>
            <a:r>
              <a:rPr lang="cs-CZ" dirty="0" err="1">
                <a:solidFill>
                  <a:srgbClr val="FF0000"/>
                </a:solidFill>
              </a:rPr>
              <a:t>charge</a:t>
            </a:r>
            <a:r>
              <a:rPr lang="cs-CZ" dirty="0"/>
              <a:t>… </a:t>
            </a:r>
            <a:r>
              <a:rPr lang="cs-CZ" dirty="0" err="1"/>
              <a:t>maybee</a:t>
            </a:r>
            <a:endParaRPr lang="cs-CZ" dirty="0"/>
          </a:p>
        </p:txBody>
      </p:sp>
      <p:sp>
        <p:nvSpPr>
          <p:cNvPr id="5" name="Obdélník 4"/>
          <p:cNvSpPr/>
          <p:nvPr/>
        </p:nvSpPr>
        <p:spPr>
          <a:xfrm>
            <a:off x="251520" y="5238469"/>
            <a:ext cx="4572000" cy="646331"/>
          </a:xfrm>
          <a:prstGeom prst="rect">
            <a:avLst/>
          </a:prstGeom>
        </p:spPr>
        <p:txBody>
          <a:bodyPr>
            <a:spAutoFit/>
          </a:bodyPr>
          <a:lstStyle/>
          <a:p>
            <a:r>
              <a:rPr lang="cs-CZ" dirty="0"/>
              <a:t>L</a:t>
            </a:r>
            <a:r>
              <a:rPr lang="en-US" dirty="0" err="1"/>
              <a:t>arge</a:t>
            </a:r>
            <a:r>
              <a:rPr lang="en-US" dirty="0"/>
              <a:t> German commercial passenger-carrying rigid </a:t>
            </a:r>
            <a:r>
              <a:rPr lang="en-US" dirty="0" err="1"/>
              <a:t>airshi</a:t>
            </a:r>
            <a:r>
              <a:rPr lang="cs-CZ" dirty="0"/>
              <a:t>ft – </a:t>
            </a:r>
            <a:r>
              <a:rPr lang="cs-CZ" dirty="0" err="1"/>
              <a:t>destroyed</a:t>
            </a:r>
            <a:r>
              <a:rPr lang="cs-CZ" dirty="0"/>
              <a:t> 1937</a:t>
            </a:r>
          </a:p>
        </p:txBody>
      </p:sp>
    </p:spTree>
    <p:custDataLst>
      <p:tags r:id="rId1"/>
    </p:custDataLst>
    <p:extLst>
      <p:ext uri="{BB962C8B-B14F-4D97-AF65-F5344CB8AC3E}">
        <p14:creationId xmlns:p14="http://schemas.microsoft.com/office/powerpoint/2010/main" val="1072963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l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789363"/>
            <a:ext cx="2565400" cy="2328862"/>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p:txBody>
          <a:bodyPr/>
          <a:lstStyle/>
          <a:p>
            <a:r>
              <a:rPr lang="cs-CZ" altLang="cs-CZ" sz="3200" b="1"/>
              <a:t>B</a:t>
            </a:r>
            <a:r>
              <a:rPr lang="en-GB" altLang="cs-CZ" sz="3200" b="1"/>
              <a:t>asic types of electric charge carriers and conducting media</a:t>
            </a:r>
            <a:r>
              <a:rPr lang="cs-CZ" altLang="cs-CZ" sz="3200" b="1"/>
              <a:t>:</a:t>
            </a:r>
            <a:r>
              <a:rPr lang="en-GB" altLang="cs-CZ" sz="3200" b="1"/>
              <a:t> conductors</a:t>
            </a:r>
            <a:endParaRPr lang="en-US" altLang="cs-CZ" sz="3200" b="1"/>
          </a:p>
        </p:txBody>
      </p:sp>
      <p:pic>
        <p:nvPicPr>
          <p:cNvPr id="5125" name="Picture 5" descr="gcsechem_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341438"/>
            <a:ext cx="2286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p:cNvSpPr>
            <a:spLocks noChangeArrowheads="1"/>
          </p:cNvSpPr>
          <p:nvPr/>
        </p:nvSpPr>
        <p:spPr bwMode="auto">
          <a:xfrm>
            <a:off x="539750" y="4221163"/>
            <a:ext cx="539908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GB" altLang="cs-CZ" b="1"/>
              <a:t>2nd class conductors </a:t>
            </a:r>
            <a:r>
              <a:rPr lang="en-GB" altLang="cs-CZ"/>
              <a:t>are electrolytes consisting of solutions of dissociated ionic compounds (e.g. NaCl). In this case, the anions and cations are the carriers of electric charge.</a:t>
            </a:r>
            <a:endParaRPr lang="en-US" altLang="cs-CZ"/>
          </a:p>
        </p:txBody>
      </p:sp>
      <p:sp>
        <p:nvSpPr>
          <p:cNvPr id="5130" name="Rectangle 10"/>
          <p:cNvSpPr>
            <a:spLocks noChangeArrowheads="1"/>
          </p:cNvSpPr>
          <p:nvPr/>
        </p:nvSpPr>
        <p:spPr bwMode="auto">
          <a:xfrm>
            <a:off x="468313" y="1989138"/>
            <a:ext cx="54006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GB" altLang="cs-CZ" b="1"/>
              <a:t>1st class conductors </a:t>
            </a:r>
            <a:r>
              <a:rPr lang="en-GB" altLang="cs-CZ"/>
              <a:t>are metals in which electrons (which behaviour resembles gas) enable electrical phenomena.</a:t>
            </a:r>
            <a:endParaRPr lang="cs-CZ" altLang="cs-CZ"/>
          </a:p>
        </p:txBody>
      </p:sp>
    </p:spTree>
    <p:custDataLst>
      <p:tags r:id="rId1"/>
    </p:custDataLst>
    <p:extLst>
      <p:ext uri="{BB962C8B-B14F-4D97-AF65-F5344CB8AC3E}">
        <p14:creationId xmlns:p14="http://schemas.microsoft.com/office/powerpoint/2010/main" val="2379339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561975"/>
          </a:xfrm>
        </p:spPr>
        <p:txBody>
          <a:bodyPr/>
          <a:lstStyle/>
          <a:p>
            <a:pPr algn="l"/>
            <a:r>
              <a:rPr lang="cs-CZ" altLang="cs-CZ" sz="2000" dirty="0" err="1"/>
              <a:t>Example</a:t>
            </a:r>
            <a:r>
              <a:rPr lang="cs-CZ" altLang="cs-CZ" sz="2000" dirty="0"/>
              <a:t> – </a:t>
            </a:r>
            <a:r>
              <a:rPr lang="cs-CZ" altLang="cs-CZ" sz="2000" dirty="0" err="1"/>
              <a:t>effect</a:t>
            </a:r>
            <a:r>
              <a:rPr lang="cs-CZ" altLang="cs-CZ" sz="2000" dirty="0"/>
              <a:t> </a:t>
            </a:r>
            <a:r>
              <a:rPr lang="cs-CZ" altLang="cs-CZ" sz="2000" dirty="0" err="1"/>
              <a:t>of</a:t>
            </a:r>
            <a:r>
              <a:rPr lang="cs-CZ" altLang="cs-CZ" sz="2000" dirty="0"/>
              <a:t> </a:t>
            </a:r>
            <a:r>
              <a:rPr lang="cs-CZ" altLang="cs-CZ" sz="2000" dirty="0" err="1"/>
              <a:t>electric</a:t>
            </a:r>
            <a:r>
              <a:rPr lang="cs-CZ" altLang="cs-CZ" sz="2000" dirty="0"/>
              <a:t> </a:t>
            </a:r>
            <a:r>
              <a:rPr lang="cs-CZ" altLang="cs-CZ" sz="2000" dirty="0" err="1"/>
              <a:t>field</a:t>
            </a:r>
            <a:endParaRPr lang="en-US" altLang="cs-CZ" sz="2000" dirty="0"/>
          </a:p>
        </p:txBody>
      </p:sp>
      <p:sp>
        <p:nvSpPr>
          <p:cNvPr id="50202" name="Text Box 26">
            <a:hlinkClick r:id="rId3"/>
          </p:cNvPr>
          <p:cNvSpPr txBox="1">
            <a:spLocks noChangeArrowheads="1"/>
          </p:cNvSpPr>
          <p:nvPr/>
        </p:nvSpPr>
        <p:spPr bwMode="auto">
          <a:xfrm>
            <a:off x="853098" y="4305300"/>
            <a:ext cx="125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hlinkClick r:id="rId3"/>
              </a:rPr>
              <a:t>Electrolyte</a:t>
            </a:r>
            <a:endParaRPr lang="en-US" altLang="cs-CZ"/>
          </a:p>
        </p:txBody>
      </p:sp>
      <p:sp>
        <p:nvSpPr>
          <p:cNvPr id="50203" name="Text Box 27">
            <a:hlinkClick r:id="rId4"/>
          </p:cNvPr>
          <p:cNvSpPr txBox="1">
            <a:spLocks noChangeArrowheads="1"/>
          </p:cNvSpPr>
          <p:nvPr/>
        </p:nvSpPr>
        <p:spPr bwMode="auto">
          <a:xfrm>
            <a:off x="781660" y="1785938"/>
            <a:ext cx="288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hlinkClick r:id="rId4"/>
              </a:rPr>
              <a:t>Conductors – electron flow</a:t>
            </a:r>
            <a:endParaRPr lang="en-US" altLang="cs-CZ"/>
          </a:p>
        </p:txBody>
      </p:sp>
      <p:sp>
        <p:nvSpPr>
          <p:cNvPr id="50204" name="Oval 28"/>
          <p:cNvSpPr>
            <a:spLocks noChangeArrowheads="1"/>
          </p:cNvSpPr>
          <p:nvPr/>
        </p:nvSpPr>
        <p:spPr bwMode="auto">
          <a:xfrm>
            <a:off x="1502385" y="228917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e</a:t>
            </a:r>
            <a:endParaRPr lang="en-US" altLang="cs-CZ"/>
          </a:p>
        </p:txBody>
      </p:sp>
      <p:sp>
        <p:nvSpPr>
          <p:cNvPr id="50205" name="Oval 29"/>
          <p:cNvSpPr>
            <a:spLocks noChangeArrowheads="1"/>
          </p:cNvSpPr>
          <p:nvPr/>
        </p:nvSpPr>
        <p:spPr bwMode="auto">
          <a:xfrm>
            <a:off x="1789723" y="272097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e</a:t>
            </a:r>
            <a:endParaRPr lang="en-US" altLang="cs-CZ"/>
          </a:p>
        </p:txBody>
      </p:sp>
      <p:sp>
        <p:nvSpPr>
          <p:cNvPr id="50207" name="Oval 31"/>
          <p:cNvSpPr>
            <a:spLocks noChangeArrowheads="1"/>
          </p:cNvSpPr>
          <p:nvPr/>
        </p:nvSpPr>
        <p:spPr bwMode="auto">
          <a:xfrm>
            <a:off x="5318735" y="250507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e</a:t>
            </a:r>
            <a:endParaRPr lang="en-US" altLang="cs-CZ"/>
          </a:p>
        </p:txBody>
      </p:sp>
      <p:sp>
        <p:nvSpPr>
          <p:cNvPr id="50208" name="Oval 32"/>
          <p:cNvSpPr>
            <a:spLocks noChangeArrowheads="1"/>
          </p:cNvSpPr>
          <p:nvPr/>
        </p:nvSpPr>
        <p:spPr bwMode="auto">
          <a:xfrm>
            <a:off x="5606073" y="293687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e</a:t>
            </a:r>
            <a:endParaRPr lang="en-US" altLang="cs-CZ"/>
          </a:p>
        </p:txBody>
      </p:sp>
      <p:sp>
        <p:nvSpPr>
          <p:cNvPr id="50209" name="Text Box 33"/>
          <p:cNvSpPr txBox="1">
            <a:spLocks noChangeArrowheads="1"/>
          </p:cNvSpPr>
          <p:nvPr/>
        </p:nvSpPr>
        <p:spPr bwMode="auto">
          <a:xfrm>
            <a:off x="3713773" y="2525713"/>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a:t>
            </a:r>
            <a:endParaRPr lang="en-US" altLang="cs-CZ"/>
          </a:p>
        </p:txBody>
      </p:sp>
      <p:sp>
        <p:nvSpPr>
          <p:cNvPr id="50210" name="Text Box 34"/>
          <p:cNvSpPr txBox="1">
            <a:spLocks noChangeArrowheads="1"/>
          </p:cNvSpPr>
          <p:nvPr/>
        </p:nvSpPr>
        <p:spPr bwMode="auto">
          <a:xfrm>
            <a:off x="7169760" y="2452688"/>
            <a:ext cx="260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a:t>
            </a:r>
            <a:endParaRPr lang="en-US" altLang="cs-CZ"/>
          </a:p>
        </p:txBody>
      </p:sp>
      <p:sp>
        <p:nvSpPr>
          <p:cNvPr id="50211" name="Line 35"/>
          <p:cNvSpPr>
            <a:spLocks noChangeShapeType="1"/>
          </p:cNvSpPr>
          <p:nvPr/>
        </p:nvSpPr>
        <p:spPr bwMode="auto">
          <a:xfrm flipH="1">
            <a:off x="4742473" y="2794000"/>
            <a:ext cx="15113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12" name="Text Box 36"/>
          <p:cNvSpPr txBox="1">
            <a:spLocks noChangeArrowheads="1"/>
          </p:cNvSpPr>
          <p:nvPr/>
        </p:nvSpPr>
        <p:spPr bwMode="auto">
          <a:xfrm>
            <a:off x="5658460" y="238125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force</a:t>
            </a:r>
            <a:endParaRPr lang="en-US" altLang="cs-CZ"/>
          </a:p>
        </p:txBody>
      </p:sp>
      <p:sp>
        <p:nvSpPr>
          <p:cNvPr id="50213" name="Oval 37"/>
          <p:cNvSpPr>
            <a:spLocks noChangeArrowheads="1"/>
          </p:cNvSpPr>
          <p:nvPr/>
        </p:nvSpPr>
        <p:spPr bwMode="auto">
          <a:xfrm>
            <a:off x="4596423" y="4953000"/>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50214" name="Oval 38"/>
          <p:cNvSpPr>
            <a:spLocks noChangeArrowheads="1"/>
          </p:cNvSpPr>
          <p:nvPr/>
        </p:nvSpPr>
        <p:spPr bwMode="auto">
          <a:xfrm>
            <a:off x="5029810" y="5529263"/>
            <a:ext cx="287338"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50215" name="Oval 39"/>
          <p:cNvSpPr>
            <a:spLocks noChangeArrowheads="1"/>
          </p:cNvSpPr>
          <p:nvPr/>
        </p:nvSpPr>
        <p:spPr bwMode="auto">
          <a:xfrm>
            <a:off x="5461610" y="4953000"/>
            <a:ext cx="360363" cy="36036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50216" name="Oval 40"/>
          <p:cNvSpPr>
            <a:spLocks noChangeArrowheads="1"/>
          </p:cNvSpPr>
          <p:nvPr/>
        </p:nvSpPr>
        <p:spPr bwMode="auto">
          <a:xfrm>
            <a:off x="5606073" y="5673725"/>
            <a:ext cx="360362" cy="36036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50218" name="Oval 42"/>
          <p:cNvSpPr>
            <a:spLocks noChangeArrowheads="1"/>
          </p:cNvSpPr>
          <p:nvPr/>
        </p:nvSpPr>
        <p:spPr bwMode="auto">
          <a:xfrm>
            <a:off x="1213460" y="5026025"/>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50219" name="Oval 43"/>
          <p:cNvSpPr>
            <a:spLocks noChangeArrowheads="1"/>
          </p:cNvSpPr>
          <p:nvPr/>
        </p:nvSpPr>
        <p:spPr bwMode="auto">
          <a:xfrm>
            <a:off x="1646848" y="5602288"/>
            <a:ext cx="287337"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50220" name="Oval 44"/>
          <p:cNvSpPr>
            <a:spLocks noChangeArrowheads="1"/>
          </p:cNvSpPr>
          <p:nvPr/>
        </p:nvSpPr>
        <p:spPr bwMode="auto">
          <a:xfrm>
            <a:off x="1502385" y="5026025"/>
            <a:ext cx="360363" cy="36036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50221" name="Oval 45"/>
          <p:cNvSpPr>
            <a:spLocks noChangeArrowheads="1"/>
          </p:cNvSpPr>
          <p:nvPr/>
        </p:nvSpPr>
        <p:spPr bwMode="auto">
          <a:xfrm>
            <a:off x="1357923" y="5745163"/>
            <a:ext cx="360362" cy="36036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50222" name="Text Box 46"/>
          <p:cNvSpPr txBox="1">
            <a:spLocks noChangeArrowheads="1"/>
          </p:cNvSpPr>
          <p:nvPr/>
        </p:nvSpPr>
        <p:spPr bwMode="auto">
          <a:xfrm>
            <a:off x="3497873" y="5260975"/>
            <a:ext cx="317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a:t>
            </a:r>
            <a:endParaRPr lang="en-US" altLang="cs-CZ"/>
          </a:p>
        </p:txBody>
      </p:sp>
      <p:sp>
        <p:nvSpPr>
          <p:cNvPr id="50223" name="Text Box 47"/>
          <p:cNvSpPr txBox="1">
            <a:spLocks noChangeArrowheads="1"/>
          </p:cNvSpPr>
          <p:nvPr/>
        </p:nvSpPr>
        <p:spPr bwMode="auto">
          <a:xfrm>
            <a:off x="7169760" y="5260975"/>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a:t>
            </a:r>
            <a:endParaRPr lang="en-US" altLang="cs-CZ"/>
          </a:p>
        </p:txBody>
      </p:sp>
      <p:sp>
        <p:nvSpPr>
          <p:cNvPr id="50224" name="Line 48"/>
          <p:cNvSpPr>
            <a:spLocks noChangeShapeType="1"/>
          </p:cNvSpPr>
          <p:nvPr/>
        </p:nvSpPr>
        <p:spPr bwMode="auto">
          <a:xfrm flipH="1">
            <a:off x="4310673" y="5386388"/>
            <a:ext cx="863600" cy="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25" name="Line 49"/>
          <p:cNvSpPr>
            <a:spLocks noChangeShapeType="1"/>
          </p:cNvSpPr>
          <p:nvPr/>
        </p:nvSpPr>
        <p:spPr bwMode="auto">
          <a:xfrm>
            <a:off x="5606073" y="5457825"/>
            <a:ext cx="936625"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226" name="Text Box 50"/>
          <p:cNvSpPr txBox="1">
            <a:spLocks noChangeArrowheads="1"/>
          </p:cNvSpPr>
          <p:nvPr/>
        </p:nvSpPr>
        <p:spPr bwMode="auto">
          <a:xfrm>
            <a:off x="1553185" y="4613275"/>
            <a:ext cx="730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mass</a:t>
            </a:r>
            <a:endParaRPr lang="en-US" altLang="cs-CZ"/>
          </a:p>
        </p:txBody>
      </p:sp>
      <p:sp>
        <p:nvSpPr>
          <p:cNvPr id="50227" name="Text Box 51"/>
          <p:cNvSpPr txBox="1">
            <a:spLocks noChangeArrowheads="1"/>
          </p:cNvSpPr>
          <p:nvPr/>
        </p:nvSpPr>
        <p:spPr bwMode="auto">
          <a:xfrm>
            <a:off x="1913548" y="2236788"/>
            <a:ext cx="882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charge</a:t>
            </a:r>
            <a:endParaRPr lang="en-US" altLang="cs-CZ"/>
          </a:p>
        </p:txBody>
      </p:sp>
      <p:sp>
        <p:nvSpPr>
          <p:cNvPr id="50228" name="Text Box 52"/>
          <p:cNvSpPr txBox="1">
            <a:spLocks noChangeArrowheads="1"/>
          </p:cNvSpPr>
          <p:nvPr/>
        </p:nvSpPr>
        <p:spPr bwMode="auto">
          <a:xfrm>
            <a:off x="5966435" y="5026025"/>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force</a:t>
            </a:r>
            <a:endParaRPr lang="en-US" altLang="cs-CZ"/>
          </a:p>
        </p:txBody>
      </p:sp>
      <p:sp>
        <p:nvSpPr>
          <p:cNvPr id="50229" name="Text Box 53"/>
          <p:cNvSpPr txBox="1">
            <a:spLocks noChangeArrowheads="1"/>
          </p:cNvSpPr>
          <p:nvPr/>
        </p:nvSpPr>
        <p:spPr bwMode="auto">
          <a:xfrm>
            <a:off x="4669448" y="1785938"/>
            <a:ext cx="188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motion of charge</a:t>
            </a:r>
            <a:endParaRPr lang="en-US" altLang="cs-CZ"/>
          </a:p>
        </p:txBody>
      </p:sp>
      <p:sp>
        <p:nvSpPr>
          <p:cNvPr id="50230" name="Text Box 54"/>
          <p:cNvSpPr txBox="1">
            <a:spLocks noChangeArrowheads="1"/>
          </p:cNvSpPr>
          <p:nvPr/>
        </p:nvSpPr>
        <p:spPr bwMode="auto">
          <a:xfrm>
            <a:off x="4453548" y="4162425"/>
            <a:ext cx="22483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err="1"/>
              <a:t>dissociation</a:t>
            </a:r>
            <a:r>
              <a:rPr lang="cs-CZ" altLang="cs-CZ" dirty="0"/>
              <a:t> -       </a:t>
            </a:r>
            <a:r>
              <a:rPr lang="cs-CZ" altLang="cs-CZ" dirty="0" err="1"/>
              <a:t>ionts</a:t>
            </a:r>
            <a:endParaRPr lang="en-US" altLang="cs-CZ" dirty="0"/>
          </a:p>
        </p:txBody>
      </p:sp>
      <p:sp>
        <p:nvSpPr>
          <p:cNvPr id="50232" name="Line 56"/>
          <p:cNvSpPr>
            <a:spLocks noChangeShapeType="1"/>
          </p:cNvSpPr>
          <p:nvPr/>
        </p:nvSpPr>
        <p:spPr bwMode="auto">
          <a:xfrm>
            <a:off x="5821972" y="4347091"/>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 name="Ovál 1"/>
          <p:cNvSpPr/>
          <p:nvPr/>
        </p:nvSpPr>
        <p:spPr>
          <a:xfrm>
            <a:off x="3605080" y="2180778"/>
            <a:ext cx="4176464" cy="10803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0233"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873" y="4726260"/>
            <a:ext cx="4200525" cy="1463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4221911" y="690251"/>
            <a:ext cx="3057247" cy="369332"/>
          </a:xfrm>
          <a:prstGeom prst="rect">
            <a:avLst/>
          </a:prstGeom>
          <a:noFill/>
        </p:spPr>
        <p:txBody>
          <a:bodyPr wrap="none" rtlCol="0">
            <a:spAutoFit/>
          </a:bodyPr>
          <a:lstStyle/>
          <a:p>
            <a:r>
              <a:rPr lang="cs-CZ" dirty="0"/>
              <a:t>+             Electric </a:t>
            </a:r>
            <a:r>
              <a:rPr lang="cs-CZ" dirty="0" err="1"/>
              <a:t>field</a:t>
            </a:r>
            <a:r>
              <a:rPr lang="cs-CZ" dirty="0"/>
              <a:t>                -</a:t>
            </a:r>
          </a:p>
        </p:txBody>
      </p:sp>
      <p:sp>
        <p:nvSpPr>
          <p:cNvPr id="4" name="Ovál 3"/>
          <p:cNvSpPr/>
          <p:nvPr/>
        </p:nvSpPr>
        <p:spPr>
          <a:xfrm>
            <a:off x="3654127" y="580660"/>
            <a:ext cx="4067771" cy="5818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extLst>
      <p:ext uri="{BB962C8B-B14F-4D97-AF65-F5344CB8AC3E}">
        <p14:creationId xmlns:p14="http://schemas.microsoft.com/office/powerpoint/2010/main" val="1680140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altLang="cs-CZ" sz="3200" b="1" dirty="0"/>
              <a:t>Coulomb’s law:</a:t>
            </a:r>
            <a:br>
              <a:rPr lang="en-GB" altLang="cs-CZ" sz="3200" b="1" dirty="0"/>
            </a:br>
            <a:endParaRPr lang="en-US" altLang="cs-CZ" sz="3200" b="1" dirty="0"/>
          </a:p>
        </p:txBody>
      </p:sp>
      <p:sp>
        <p:nvSpPr>
          <p:cNvPr id="6147" name="Rectangle 3"/>
          <p:cNvSpPr>
            <a:spLocks noGrp="1" noChangeArrowheads="1"/>
          </p:cNvSpPr>
          <p:nvPr>
            <p:ph type="body" sz="half" idx="1"/>
          </p:nvPr>
        </p:nvSpPr>
        <p:spPr/>
        <p:txBody>
          <a:bodyPr/>
          <a:lstStyle/>
          <a:p>
            <a:r>
              <a:rPr lang="en-GB" altLang="cs-CZ" sz="2000"/>
              <a:t>This law describes the </a:t>
            </a:r>
            <a:r>
              <a:rPr lang="en-GB" altLang="cs-CZ" sz="2000">
                <a:solidFill>
                  <a:srgbClr val="FF0066"/>
                </a:solidFill>
              </a:rPr>
              <a:t>force</a:t>
            </a:r>
            <a:r>
              <a:rPr lang="en-GB" altLang="cs-CZ" sz="2000"/>
              <a:t> existing between electric charges at rest.</a:t>
            </a:r>
            <a:endParaRPr lang="en-US" altLang="cs-CZ" sz="2000"/>
          </a:p>
        </p:txBody>
      </p:sp>
      <p:graphicFrame>
        <p:nvGraphicFramePr>
          <p:cNvPr id="6149" name="Object 5"/>
          <p:cNvGraphicFramePr>
            <a:graphicFrameLocks noChangeAspect="1"/>
          </p:cNvGraphicFramePr>
          <p:nvPr/>
        </p:nvGraphicFramePr>
        <p:xfrm>
          <a:off x="2124075" y="2565400"/>
          <a:ext cx="566738" cy="727075"/>
        </p:xfrm>
        <a:graphic>
          <a:graphicData uri="http://schemas.openxmlformats.org/presentationml/2006/ole">
            <mc:AlternateContent xmlns:mc="http://schemas.openxmlformats.org/markup-compatibility/2006">
              <mc:Choice xmlns:v="urn:schemas-microsoft-com:vml" Requires="v">
                <p:oleObj spid="_x0000_s1131" name="Rovnice" r:id="rId4" imgW="304536" imgH="393359" progId="Equation.3">
                  <p:embed/>
                </p:oleObj>
              </mc:Choice>
              <mc:Fallback>
                <p:oleObj name="Rovnice" r:id="rId4" imgW="304536" imgH="39335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565400"/>
                        <a:ext cx="566738"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4"/>
          <p:cNvGraphicFramePr>
            <a:graphicFrameLocks noChangeAspect="1"/>
          </p:cNvGraphicFramePr>
          <p:nvPr/>
        </p:nvGraphicFramePr>
        <p:xfrm>
          <a:off x="2700338" y="2565400"/>
          <a:ext cx="712787" cy="749300"/>
        </p:xfrm>
        <a:graphic>
          <a:graphicData uri="http://schemas.openxmlformats.org/presentationml/2006/ole">
            <mc:AlternateContent xmlns:mc="http://schemas.openxmlformats.org/markup-compatibility/2006">
              <mc:Choice xmlns:v="urn:schemas-microsoft-com:vml" Requires="v">
                <p:oleObj spid="_x0000_s1132" name="Rovnice" r:id="rId6" imgW="368140" imgH="393529" progId="Equation.3">
                  <p:embed/>
                </p:oleObj>
              </mc:Choice>
              <mc:Fallback>
                <p:oleObj name="Rovnice" r:id="rId6" imgW="368140"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2565400"/>
                        <a:ext cx="712787"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0" name="Rectangle 6"/>
          <p:cNvSpPr>
            <a:spLocks noChangeArrowheads="1"/>
          </p:cNvSpPr>
          <p:nvPr/>
        </p:nvSpPr>
        <p:spPr bwMode="auto">
          <a:xfrm>
            <a:off x="1403350" y="2781300"/>
            <a:ext cx="627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cs-CZ" sz="2000" b="1" i="1">
                <a:cs typeface="Times New Roman" pitchFamily="18" charset="0"/>
              </a:rPr>
              <a:t>F</a:t>
            </a:r>
            <a:r>
              <a:rPr lang="en-GB" altLang="cs-CZ" sz="2000" i="1">
                <a:cs typeface="Times New Roman" pitchFamily="18" charset="0"/>
              </a:rPr>
              <a:t> = </a:t>
            </a:r>
            <a:endParaRPr lang="en-GB" altLang="cs-CZ" sz="2000"/>
          </a:p>
        </p:txBody>
      </p:sp>
      <p:sp>
        <p:nvSpPr>
          <p:cNvPr id="6151" name="Rectangle 7"/>
          <p:cNvSpPr>
            <a:spLocks noChangeArrowheads="1"/>
          </p:cNvSpPr>
          <p:nvPr/>
        </p:nvSpPr>
        <p:spPr bwMode="auto">
          <a:xfrm>
            <a:off x="6596063" y="3292475"/>
            <a:ext cx="2270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cs-CZ" sz="1200">
                <a:cs typeface="Times New Roman" pitchFamily="18" charset="0"/>
              </a:rPr>
              <a:t>·</a:t>
            </a:r>
            <a:endParaRPr lang="en-GB" altLang="cs-CZ"/>
          </a:p>
        </p:txBody>
      </p:sp>
      <p:sp>
        <p:nvSpPr>
          <p:cNvPr id="6152" name="Rectangle 8"/>
          <p:cNvSpPr>
            <a:spLocks noChangeArrowheads="1"/>
          </p:cNvSpPr>
          <p:nvPr/>
        </p:nvSpPr>
        <p:spPr bwMode="auto">
          <a:xfrm>
            <a:off x="2843213" y="2708275"/>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GB" altLang="cs-CZ" sz="2000">
                <a:cs typeface="Times New Roman" pitchFamily="18" charset="0"/>
              </a:rPr>
              <a:t>    [N],</a:t>
            </a:r>
            <a:endParaRPr lang="en-GB" altLang="cs-CZ" sz="2000"/>
          </a:p>
        </p:txBody>
      </p:sp>
      <p:sp>
        <p:nvSpPr>
          <p:cNvPr id="6153" name="Rectangle 9"/>
          <p:cNvSpPr>
            <a:spLocks noChangeArrowheads="1"/>
          </p:cNvSpPr>
          <p:nvPr/>
        </p:nvSpPr>
        <p:spPr bwMode="auto">
          <a:xfrm>
            <a:off x="539750" y="3636963"/>
            <a:ext cx="7848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cs-CZ"/>
              <a:t>where </a:t>
            </a:r>
            <a:r>
              <a:rPr lang="en-GB" altLang="cs-CZ" b="1" i="1"/>
              <a:t>F</a:t>
            </a:r>
            <a:r>
              <a:rPr lang="en-GB" altLang="cs-CZ"/>
              <a:t> is the electrostatic force, </a:t>
            </a:r>
            <a:r>
              <a:rPr lang="en-GB" altLang="cs-CZ" i="1"/>
              <a:t>Q</a:t>
            </a:r>
            <a:r>
              <a:rPr lang="en-GB" altLang="cs-CZ"/>
              <a:t>1, and </a:t>
            </a:r>
            <a:r>
              <a:rPr lang="en-GB" altLang="cs-CZ" i="1"/>
              <a:t>Q</a:t>
            </a:r>
            <a:r>
              <a:rPr lang="en-GB" altLang="cs-CZ"/>
              <a:t>2 are the interacting charges, </a:t>
            </a:r>
            <a:r>
              <a:rPr lang="en-GB" altLang="cs-CZ" i="1"/>
              <a:t>r</a:t>
            </a:r>
            <a:r>
              <a:rPr lang="en-GB" altLang="cs-CZ"/>
              <a:t> is the distance between the charges (centres of charged spheres), and </a:t>
            </a:r>
            <a:r>
              <a:rPr lang="el-GR" altLang="cs-CZ">
                <a:cs typeface="Arial" charset="0"/>
              </a:rPr>
              <a:t>ε</a:t>
            </a:r>
            <a:r>
              <a:rPr lang="en-GB" altLang="cs-CZ"/>
              <a:t> is the </a:t>
            </a:r>
            <a:r>
              <a:rPr lang="en-GB" altLang="cs-CZ" b="1"/>
              <a:t>electric permittivity</a:t>
            </a:r>
            <a:r>
              <a:rPr lang="en-GB" altLang="cs-CZ"/>
              <a:t> of the medium between charges.</a:t>
            </a:r>
            <a:r>
              <a:rPr lang="cs-CZ" altLang="cs-CZ"/>
              <a:t> </a:t>
            </a:r>
          </a:p>
        </p:txBody>
      </p:sp>
      <p:sp>
        <p:nvSpPr>
          <p:cNvPr id="6154" name="Oval 10"/>
          <p:cNvSpPr>
            <a:spLocks noChangeArrowheads="1"/>
          </p:cNvSpPr>
          <p:nvPr/>
        </p:nvSpPr>
        <p:spPr bwMode="auto">
          <a:xfrm>
            <a:off x="4211638" y="2492375"/>
            <a:ext cx="647700" cy="649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Q1</a:t>
            </a:r>
            <a:endParaRPr lang="en-US" altLang="cs-CZ"/>
          </a:p>
        </p:txBody>
      </p:sp>
      <p:sp>
        <p:nvSpPr>
          <p:cNvPr id="6155" name="Oval 11"/>
          <p:cNvSpPr>
            <a:spLocks noChangeArrowheads="1"/>
          </p:cNvSpPr>
          <p:nvPr/>
        </p:nvSpPr>
        <p:spPr bwMode="auto">
          <a:xfrm>
            <a:off x="5651500" y="2133600"/>
            <a:ext cx="1295400" cy="12239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Q2</a:t>
            </a:r>
            <a:endParaRPr lang="en-US" altLang="cs-CZ"/>
          </a:p>
        </p:txBody>
      </p:sp>
      <p:sp>
        <p:nvSpPr>
          <p:cNvPr id="6156" name="Line 12"/>
          <p:cNvSpPr>
            <a:spLocks noChangeShapeType="1"/>
          </p:cNvSpPr>
          <p:nvPr/>
        </p:nvSpPr>
        <p:spPr bwMode="auto">
          <a:xfrm>
            <a:off x="5003800" y="2781300"/>
            <a:ext cx="5762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7" name="Line 13"/>
          <p:cNvSpPr>
            <a:spLocks noChangeShapeType="1"/>
          </p:cNvSpPr>
          <p:nvPr/>
        </p:nvSpPr>
        <p:spPr bwMode="auto">
          <a:xfrm flipH="1">
            <a:off x="4932363" y="27813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8" name="Text Box 14"/>
          <p:cNvSpPr txBox="1">
            <a:spLocks noChangeArrowheads="1"/>
          </p:cNvSpPr>
          <p:nvPr/>
        </p:nvSpPr>
        <p:spPr bwMode="auto">
          <a:xfrm>
            <a:off x="5056188" y="2368550"/>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b="1"/>
              <a:t>F</a:t>
            </a:r>
            <a:endParaRPr lang="en-US" altLang="cs-CZ" b="1"/>
          </a:p>
        </p:txBody>
      </p:sp>
      <p:sp>
        <p:nvSpPr>
          <p:cNvPr id="6159" name="Rectangle 15"/>
          <p:cNvSpPr>
            <a:spLocks noChangeArrowheads="1"/>
          </p:cNvSpPr>
          <p:nvPr/>
        </p:nvSpPr>
        <p:spPr bwMode="auto">
          <a:xfrm>
            <a:off x="1400175" y="4783138"/>
            <a:ext cx="952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cs-CZ" sz="2000" i="1"/>
              <a:t>ε = ε</a:t>
            </a:r>
            <a:r>
              <a:rPr lang="en-GB" altLang="cs-CZ" sz="2000" i="1" baseline="-25000"/>
              <a:t>0</a:t>
            </a:r>
            <a:r>
              <a:rPr lang="en-GB" altLang="cs-CZ" sz="2000" i="1"/>
              <a:t>ε</a:t>
            </a:r>
            <a:r>
              <a:rPr lang="en-GB" altLang="cs-CZ" sz="2000" i="1" baseline="-25000"/>
              <a:t>r</a:t>
            </a:r>
          </a:p>
        </p:txBody>
      </p:sp>
      <p:sp>
        <p:nvSpPr>
          <p:cNvPr id="6160" name="Rectangle 16"/>
          <p:cNvSpPr>
            <a:spLocks noChangeArrowheads="1"/>
          </p:cNvSpPr>
          <p:nvPr/>
        </p:nvSpPr>
        <p:spPr bwMode="auto">
          <a:xfrm>
            <a:off x="755650" y="5373688"/>
            <a:ext cx="7940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cs-CZ"/>
              <a:t>where </a:t>
            </a:r>
            <a:r>
              <a:rPr lang="en-GB" altLang="cs-CZ" i="1"/>
              <a:t>ε</a:t>
            </a:r>
            <a:r>
              <a:rPr lang="en-GB" altLang="cs-CZ" i="1" baseline="-25000"/>
              <a:t>0</a:t>
            </a:r>
            <a:r>
              <a:rPr lang="en-GB" altLang="cs-CZ"/>
              <a:t> is the permittivity of vacuum (8.85×10</a:t>
            </a:r>
            <a:r>
              <a:rPr lang="en-GB" altLang="cs-CZ" baseline="30000"/>
              <a:t>-12</a:t>
            </a:r>
            <a:r>
              <a:rPr lang="en-GB" altLang="cs-CZ"/>
              <a:t> C</a:t>
            </a:r>
            <a:r>
              <a:rPr lang="en-GB" altLang="cs-CZ" baseline="30000"/>
              <a:t>2</a:t>
            </a:r>
            <a:r>
              <a:rPr lang="en-GB" altLang="cs-CZ"/>
              <a:t>m</a:t>
            </a:r>
            <a:r>
              <a:rPr lang="en-GB" altLang="cs-CZ" baseline="30000"/>
              <a:t>-2</a:t>
            </a:r>
            <a:r>
              <a:rPr lang="en-GB" altLang="cs-CZ"/>
              <a:t>N</a:t>
            </a:r>
            <a:r>
              <a:rPr lang="en-GB" altLang="cs-CZ" baseline="30000"/>
              <a:t>-1</a:t>
            </a:r>
            <a:r>
              <a:rPr lang="en-GB" altLang="cs-CZ"/>
              <a:t>), a very important physical constant.  </a:t>
            </a:r>
            <a:r>
              <a:rPr lang="en-GB" altLang="cs-CZ" i="1"/>
              <a:t>ε</a:t>
            </a:r>
            <a:r>
              <a:rPr lang="en-GB" altLang="cs-CZ" i="1" baseline="-25000"/>
              <a:t>r</a:t>
            </a:r>
            <a:r>
              <a:rPr lang="en-GB" altLang="cs-CZ" i="1"/>
              <a:t> </a:t>
            </a:r>
            <a:r>
              <a:rPr lang="en-GB" altLang="cs-CZ"/>
              <a:t>is the relative permittivity</a:t>
            </a:r>
            <a:r>
              <a:rPr lang="cs-CZ" altLang="cs-CZ"/>
              <a:t> (vacuum =1)</a:t>
            </a:r>
            <a:endParaRPr lang="en-GB" altLang="cs-CZ"/>
          </a:p>
        </p:txBody>
      </p:sp>
      <p:graphicFrame>
        <p:nvGraphicFramePr>
          <p:cNvPr id="6161" name="Object 17"/>
          <p:cNvGraphicFramePr>
            <a:graphicFrameLocks noGrp="1" noChangeAspect="1"/>
          </p:cNvGraphicFramePr>
          <p:nvPr>
            <p:ph sz="half" idx="2"/>
          </p:nvPr>
        </p:nvGraphicFramePr>
        <p:xfrm>
          <a:off x="3708400" y="4652963"/>
          <a:ext cx="528638" cy="682625"/>
        </p:xfrm>
        <a:graphic>
          <a:graphicData uri="http://schemas.openxmlformats.org/presentationml/2006/ole">
            <mc:AlternateContent xmlns:mc="http://schemas.openxmlformats.org/markup-compatibility/2006">
              <mc:Choice xmlns:v="urn:schemas-microsoft-com:vml" Requires="v">
                <p:oleObj spid="_x0000_s1133" name="Rovnice" r:id="rId8" imgW="304536" imgH="393359" progId="Equation.3">
                  <p:embed/>
                </p:oleObj>
              </mc:Choice>
              <mc:Fallback>
                <p:oleObj name="Rovnice" r:id="rId8" imgW="304536" imgH="39335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4652963"/>
                        <a:ext cx="528638"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3" name="Text Box 19"/>
          <p:cNvSpPr txBox="1">
            <a:spLocks noChangeArrowheads="1"/>
          </p:cNvSpPr>
          <p:nvPr/>
        </p:nvSpPr>
        <p:spPr bwMode="auto">
          <a:xfrm>
            <a:off x="4192588" y="4816475"/>
            <a:ext cx="270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 k = 8.987x10</a:t>
            </a:r>
            <a:r>
              <a:rPr lang="cs-CZ" altLang="cs-CZ" baseline="30000"/>
              <a:t>9</a:t>
            </a:r>
            <a:r>
              <a:rPr lang="cs-CZ" altLang="cs-CZ"/>
              <a:t> N m</a:t>
            </a:r>
            <a:r>
              <a:rPr lang="cs-CZ" altLang="cs-CZ" baseline="30000"/>
              <a:t>2</a:t>
            </a:r>
            <a:r>
              <a:rPr lang="cs-CZ" altLang="cs-CZ"/>
              <a:t> C</a:t>
            </a:r>
            <a:r>
              <a:rPr lang="cs-CZ" altLang="cs-CZ" baseline="30000"/>
              <a:t>-9</a:t>
            </a:r>
            <a:endParaRPr lang="en-US" altLang="cs-CZ" baseline="30000"/>
          </a:p>
        </p:txBody>
      </p:sp>
    </p:spTree>
    <p:custDataLst>
      <p:tags r:id="rId2"/>
    </p:custDataLst>
    <p:extLst>
      <p:ext uri="{BB962C8B-B14F-4D97-AF65-F5344CB8AC3E}">
        <p14:creationId xmlns:p14="http://schemas.microsoft.com/office/powerpoint/2010/main" val="18558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490537"/>
          </a:xfrm>
        </p:spPr>
        <p:txBody>
          <a:bodyPr/>
          <a:lstStyle/>
          <a:p>
            <a:pPr algn="l"/>
            <a:r>
              <a:rPr lang="cs-CZ" altLang="cs-CZ" sz="2000" dirty="0" err="1"/>
              <a:t>An</a:t>
            </a:r>
            <a:r>
              <a:rPr lang="cs-CZ" altLang="cs-CZ" sz="2000" dirty="0"/>
              <a:t> </a:t>
            </a:r>
            <a:r>
              <a:rPr lang="cs-CZ" altLang="cs-CZ" sz="2000" dirty="0" err="1"/>
              <a:t>example</a:t>
            </a:r>
            <a:endParaRPr lang="en-US" altLang="cs-CZ" sz="2000" dirty="0"/>
          </a:p>
        </p:txBody>
      </p:sp>
      <p:sp>
        <p:nvSpPr>
          <p:cNvPr id="40964" name="Oval 4"/>
          <p:cNvSpPr>
            <a:spLocks noChangeArrowheads="1"/>
          </p:cNvSpPr>
          <p:nvPr/>
        </p:nvSpPr>
        <p:spPr bwMode="auto">
          <a:xfrm>
            <a:off x="971550" y="1268413"/>
            <a:ext cx="647700" cy="647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Q1</a:t>
            </a:r>
            <a:endParaRPr lang="en-US" altLang="cs-CZ"/>
          </a:p>
        </p:txBody>
      </p:sp>
      <p:sp>
        <p:nvSpPr>
          <p:cNvPr id="40965" name="Oval 5"/>
          <p:cNvSpPr>
            <a:spLocks noChangeArrowheads="1"/>
          </p:cNvSpPr>
          <p:nvPr/>
        </p:nvSpPr>
        <p:spPr bwMode="auto">
          <a:xfrm>
            <a:off x="2700338" y="1052513"/>
            <a:ext cx="647700" cy="6477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Q2</a:t>
            </a:r>
            <a:endParaRPr lang="en-US" altLang="cs-CZ"/>
          </a:p>
        </p:txBody>
      </p:sp>
      <p:sp>
        <p:nvSpPr>
          <p:cNvPr id="40966" name="Line 6"/>
          <p:cNvSpPr>
            <a:spLocks noChangeShapeType="1"/>
          </p:cNvSpPr>
          <p:nvPr/>
        </p:nvSpPr>
        <p:spPr bwMode="auto">
          <a:xfrm flipV="1">
            <a:off x="1692275" y="1341438"/>
            <a:ext cx="935038"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67" name="Text Box 7"/>
          <p:cNvSpPr txBox="1">
            <a:spLocks noChangeArrowheads="1"/>
          </p:cNvSpPr>
          <p:nvPr/>
        </p:nvSpPr>
        <p:spPr bwMode="auto">
          <a:xfrm>
            <a:off x="1887538" y="107315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r</a:t>
            </a:r>
            <a:endParaRPr lang="en-US" altLang="cs-CZ"/>
          </a:p>
        </p:txBody>
      </p:sp>
      <p:sp>
        <p:nvSpPr>
          <p:cNvPr id="40968" name="Text Box 8"/>
          <p:cNvSpPr txBox="1">
            <a:spLocks noChangeArrowheads="1"/>
          </p:cNvSpPr>
          <p:nvPr/>
        </p:nvSpPr>
        <p:spPr bwMode="auto">
          <a:xfrm>
            <a:off x="3759200" y="712788"/>
            <a:ext cx="220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Q1 = -20 nC </a:t>
            </a:r>
          </a:p>
          <a:p>
            <a:r>
              <a:rPr lang="cs-CZ" altLang="cs-CZ"/>
              <a:t>Q2= +80 nC</a:t>
            </a:r>
          </a:p>
          <a:p>
            <a:r>
              <a:rPr lang="cs-CZ" altLang="cs-CZ"/>
              <a:t>r= 10 cm</a:t>
            </a:r>
          </a:p>
          <a:p>
            <a:r>
              <a:rPr lang="cs-CZ" altLang="cs-CZ"/>
              <a:t>vacuum        </a:t>
            </a:r>
            <a:r>
              <a:rPr lang="cs-CZ" altLang="cs-CZ">
                <a:solidFill>
                  <a:srgbClr val="FF0066"/>
                </a:solidFill>
              </a:rPr>
              <a:t>F</a:t>
            </a:r>
            <a:r>
              <a:rPr lang="cs-CZ" altLang="cs-CZ"/>
              <a:t>= ???</a:t>
            </a:r>
            <a:endParaRPr lang="en-US" altLang="cs-CZ"/>
          </a:p>
        </p:txBody>
      </p:sp>
      <p:sp>
        <p:nvSpPr>
          <p:cNvPr id="40969" name="Line 9"/>
          <p:cNvSpPr>
            <a:spLocks noChangeShapeType="1"/>
          </p:cNvSpPr>
          <p:nvPr/>
        </p:nvSpPr>
        <p:spPr bwMode="auto">
          <a:xfrm>
            <a:off x="468313" y="2060575"/>
            <a:ext cx="53990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aphicFrame>
        <p:nvGraphicFramePr>
          <p:cNvPr id="40970" name="Object 10"/>
          <p:cNvGraphicFramePr>
            <a:graphicFrameLocks noChangeAspect="1"/>
          </p:cNvGraphicFramePr>
          <p:nvPr/>
        </p:nvGraphicFramePr>
        <p:xfrm>
          <a:off x="1404938" y="2205038"/>
          <a:ext cx="566737" cy="727075"/>
        </p:xfrm>
        <a:graphic>
          <a:graphicData uri="http://schemas.openxmlformats.org/presentationml/2006/ole">
            <mc:AlternateContent xmlns:mc="http://schemas.openxmlformats.org/markup-compatibility/2006">
              <mc:Choice xmlns:v="urn:schemas-microsoft-com:vml" Requires="v">
                <p:oleObj spid="_x0000_s2155" name="Rovnice" r:id="rId4" imgW="304560" imgH="393480" progId="Equation.3">
                  <p:embed/>
                </p:oleObj>
              </mc:Choice>
              <mc:Fallback>
                <p:oleObj name="Rovnice" r:id="rId4" imgW="3045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4938" y="2205038"/>
                        <a:ext cx="566737"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71" name="Object 11"/>
          <p:cNvGraphicFramePr>
            <a:graphicFrameLocks noChangeAspect="1"/>
          </p:cNvGraphicFramePr>
          <p:nvPr/>
        </p:nvGraphicFramePr>
        <p:xfrm>
          <a:off x="2051050" y="2205038"/>
          <a:ext cx="712788" cy="749300"/>
        </p:xfrm>
        <a:graphic>
          <a:graphicData uri="http://schemas.openxmlformats.org/presentationml/2006/ole">
            <mc:AlternateContent xmlns:mc="http://schemas.openxmlformats.org/markup-compatibility/2006">
              <mc:Choice xmlns:v="urn:schemas-microsoft-com:vml" Requires="v">
                <p:oleObj spid="_x0000_s2156" name="Rovnice" r:id="rId6" imgW="368140" imgH="393529" progId="Equation.3">
                  <p:embed/>
                </p:oleObj>
              </mc:Choice>
              <mc:Fallback>
                <p:oleObj name="Rovnice" r:id="rId6" imgW="368140"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050" y="2205038"/>
                        <a:ext cx="712788"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72" name="Rectangle 12"/>
          <p:cNvSpPr>
            <a:spLocks noChangeArrowheads="1"/>
          </p:cNvSpPr>
          <p:nvPr/>
        </p:nvSpPr>
        <p:spPr bwMode="auto">
          <a:xfrm>
            <a:off x="684213" y="2420938"/>
            <a:ext cx="627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GB" altLang="cs-CZ" sz="2000" b="1" i="1">
                <a:solidFill>
                  <a:srgbClr val="FF0066"/>
                </a:solidFill>
                <a:cs typeface="Times New Roman" pitchFamily="18" charset="0"/>
              </a:rPr>
              <a:t>F</a:t>
            </a:r>
            <a:r>
              <a:rPr lang="en-GB" altLang="cs-CZ" sz="2000" i="1">
                <a:solidFill>
                  <a:srgbClr val="FF0066"/>
                </a:solidFill>
                <a:cs typeface="Times New Roman" pitchFamily="18" charset="0"/>
              </a:rPr>
              <a:t> = </a:t>
            </a:r>
            <a:endParaRPr lang="en-GB" altLang="cs-CZ" sz="2000">
              <a:solidFill>
                <a:srgbClr val="FF0066"/>
              </a:solidFill>
            </a:endParaRPr>
          </a:p>
        </p:txBody>
      </p:sp>
      <p:graphicFrame>
        <p:nvGraphicFramePr>
          <p:cNvPr id="40973" name="Object 13"/>
          <p:cNvGraphicFramePr>
            <a:graphicFrameLocks noGrp="1" noChangeAspect="1"/>
          </p:cNvGraphicFramePr>
          <p:nvPr>
            <p:ph idx="1"/>
          </p:nvPr>
        </p:nvGraphicFramePr>
        <p:xfrm>
          <a:off x="627063" y="3141663"/>
          <a:ext cx="2368550" cy="646112"/>
        </p:xfrm>
        <a:graphic>
          <a:graphicData uri="http://schemas.openxmlformats.org/presentationml/2006/ole">
            <mc:AlternateContent xmlns:mc="http://schemas.openxmlformats.org/markup-compatibility/2006">
              <mc:Choice xmlns:v="urn:schemas-microsoft-com:vml" Requires="v">
                <p:oleObj spid="_x0000_s2157" name="Rovnice" r:id="rId8" imgW="1536480" imgH="419040" progId="Equation.3">
                  <p:embed/>
                </p:oleObj>
              </mc:Choice>
              <mc:Fallback>
                <p:oleObj name="Rovnice" r:id="rId8" imgW="153648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063" y="3141663"/>
                        <a:ext cx="2368550" cy="646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75" name="Rectangle 15"/>
          <p:cNvSpPr>
            <a:spLocks noChangeArrowheads="1"/>
          </p:cNvSpPr>
          <p:nvPr/>
        </p:nvSpPr>
        <p:spPr bwMode="auto">
          <a:xfrm>
            <a:off x="3635375" y="2997200"/>
            <a:ext cx="215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altLang="cs-CZ"/>
              <a:t>conversion of units</a:t>
            </a:r>
            <a:r>
              <a:rPr lang="en-US" altLang="cs-CZ"/>
              <a:t> </a:t>
            </a:r>
          </a:p>
        </p:txBody>
      </p:sp>
      <p:sp>
        <p:nvSpPr>
          <p:cNvPr id="40976" name="Line 16"/>
          <p:cNvSpPr>
            <a:spLocks noChangeShapeType="1"/>
          </p:cNvSpPr>
          <p:nvPr/>
        </p:nvSpPr>
        <p:spPr bwMode="auto">
          <a:xfrm flipH="1">
            <a:off x="3132138" y="3213100"/>
            <a:ext cx="503237"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7" name="Line 17"/>
          <p:cNvSpPr>
            <a:spLocks noChangeShapeType="1"/>
          </p:cNvSpPr>
          <p:nvPr/>
        </p:nvSpPr>
        <p:spPr bwMode="auto">
          <a:xfrm flipH="1">
            <a:off x="2411413" y="3284538"/>
            <a:ext cx="12239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79" name="Rectangle 19"/>
          <p:cNvSpPr>
            <a:spLocks noChangeArrowheads="1"/>
          </p:cNvSpPr>
          <p:nvPr/>
        </p:nvSpPr>
        <p:spPr bwMode="auto">
          <a:xfrm>
            <a:off x="3635375" y="2276475"/>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cs-CZ" altLang="cs-CZ"/>
              <a:t>insert values</a:t>
            </a:r>
            <a:r>
              <a:rPr lang="en-US" altLang="cs-CZ"/>
              <a:t> </a:t>
            </a:r>
          </a:p>
        </p:txBody>
      </p:sp>
      <p:sp>
        <p:nvSpPr>
          <p:cNvPr id="40980" name="Line 20"/>
          <p:cNvSpPr>
            <a:spLocks noChangeShapeType="1"/>
          </p:cNvSpPr>
          <p:nvPr/>
        </p:nvSpPr>
        <p:spPr bwMode="auto">
          <a:xfrm>
            <a:off x="3635375" y="249237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81" name="Rectangle 21"/>
          <p:cNvSpPr>
            <a:spLocks noChangeArrowheads="1"/>
          </p:cNvSpPr>
          <p:nvPr/>
        </p:nvSpPr>
        <p:spPr bwMode="auto">
          <a:xfrm>
            <a:off x="6084888" y="2997200"/>
            <a:ext cx="25130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k = 8.987x10</a:t>
            </a:r>
            <a:r>
              <a:rPr lang="cs-CZ" altLang="cs-CZ" baseline="30000"/>
              <a:t>9</a:t>
            </a:r>
            <a:r>
              <a:rPr lang="cs-CZ" altLang="cs-CZ"/>
              <a:t> N m</a:t>
            </a:r>
            <a:r>
              <a:rPr lang="cs-CZ" altLang="cs-CZ" baseline="30000"/>
              <a:t>2</a:t>
            </a:r>
            <a:r>
              <a:rPr lang="cs-CZ" altLang="cs-CZ"/>
              <a:t> C</a:t>
            </a:r>
            <a:r>
              <a:rPr lang="cs-CZ" altLang="cs-CZ" baseline="30000"/>
              <a:t>-9</a:t>
            </a:r>
            <a:endParaRPr lang="en-US" altLang="cs-CZ" baseline="30000"/>
          </a:p>
        </p:txBody>
      </p:sp>
      <p:sp>
        <p:nvSpPr>
          <p:cNvPr id="40982" name="Text Box 22"/>
          <p:cNvSpPr txBox="1">
            <a:spLocks noChangeArrowheads="1"/>
          </p:cNvSpPr>
          <p:nvPr/>
        </p:nvSpPr>
        <p:spPr bwMode="auto">
          <a:xfrm>
            <a:off x="663575" y="3952875"/>
            <a:ext cx="1760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i="1"/>
              <a:t>F= 1.4 x 10</a:t>
            </a:r>
            <a:r>
              <a:rPr lang="cs-CZ" altLang="cs-CZ" i="1" baseline="30000"/>
              <a:t>-3</a:t>
            </a:r>
            <a:r>
              <a:rPr lang="cs-CZ" altLang="cs-CZ" i="1"/>
              <a:t> N </a:t>
            </a:r>
            <a:endParaRPr lang="en-US" altLang="cs-CZ" i="1"/>
          </a:p>
        </p:txBody>
      </p:sp>
      <p:sp>
        <p:nvSpPr>
          <p:cNvPr id="40983" name="Line 23"/>
          <p:cNvSpPr>
            <a:spLocks noChangeShapeType="1"/>
          </p:cNvSpPr>
          <p:nvPr/>
        </p:nvSpPr>
        <p:spPr bwMode="auto">
          <a:xfrm>
            <a:off x="611188" y="4292600"/>
            <a:ext cx="1728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84" name="Line 24"/>
          <p:cNvSpPr>
            <a:spLocks noChangeShapeType="1"/>
          </p:cNvSpPr>
          <p:nvPr/>
        </p:nvSpPr>
        <p:spPr bwMode="auto">
          <a:xfrm>
            <a:off x="611188" y="4365625"/>
            <a:ext cx="17287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985" name="Text Box 25"/>
          <p:cNvSpPr txBox="1">
            <a:spLocks noChangeArrowheads="1"/>
          </p:cNvSpPr>
          <p:nvPr/>
        </p:nvSpPr>
        <p:spPr bwMode="auto">
          <a:xfrm>
            <a:off x="1166813" y="4960938"/>
            <a:ext cx="3608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The value of force is 1.4 x 10</a:t>
            </a:r>
            <a:r>
              <a:rPr lang="cs-CZ" altLang="cs-CZ" baseline="30000"/>
              <a:t>-3</a:t>
            </a:r>
            <a:r>
              <a:rPr lang="cs-CZ" altLang="cs-CZ"/>
              <a:t> N. </a:t>
            </a:r>
            <a:endParaRPr lang="en-US" altLang="cs-CZ"/>
          </a:p>
        </p:txBody>
      </p:sp>
      <p:sp>
        <p:nvSpPr>
          <p:cNvPr id="40986" name="Rectangle 26"/>
          <p:cNvSpPr>
            <a:spLocks noChangeArrowheads="1"/>
          </p:cNvSpPr>
          <p:nvPr/>
        </p:nvSpPr>
        <p:spPr bwMode="auto">
          <a:xfrm>
            <a:off x="3708400" y="3573463"/>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cs-CZ"/>
              <a:t>calculation </a:t>
            </a:r>
          </a:p>
        </p:txBody>
      </p:sp>
      <p:sp>
        <p:nvSpPr>
          <p:cNvPr id="40987" name="Line 27"/>
          <p:cNvSpPr>
            <a:spLocks noChangeShapeType="1"/>
          </p:cNvSpPr>
          <p:nvPr/>
        </p:nvSpPr>
        <p:spPr bwMode="auto">
          <a:xfrm>
            <a:off x="3708400" y="37893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ustDataLst>
      <p:tags r:id="rId2"/>
    </p:custDataLst>
    <p:extLst>
      <p:ext uri="{BB962C8B-B14F-4D97-AF65-F5344CB8AC3E}">
        <p14:creationId xmlns:p14="http://schemas.microsoft.com/office/powerpoint/2010/main" val="167040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499" y="642562"/>
            <a:ext cx="2398166" cy="1697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274638"/>
            <a:ext cx="8229600" cy="634082"/>
          </a:xfrm>
        </p:spPr>
        <p:txBody>
          <a:bodyPr>
            <a:noAutofit/>
          </a:bodyPr>
          <a:lstStyle/>
          <a:p>
            <a:pPr algn="l"/>
            <a:r>
              <a:rPr lang="en-US" sz="2000" dirty="0"/>
              <a:t>An example</a:t>
            </a:r>
            <a:r>
              <a:rPr lang="en-US" sz="2000" b="1" dirty="0"/>
              <a:t/>
            </a:r>
            <a:br>
              <a:rPr lang="en-US" sz="2000" b="1" dirty="0"/>
            </a:br>
            <a:endParaRPr lang="cs-CZ" sz="2000" dirty="0"/>
          </a:p>
        </p:txBody>
      </p:sp>
      <p:sp>
        <p:nvSpPr>
          <p:cNvPr id="4" name="Obdélník 3"/>
          <p:cNvSpPr/>
          <p:nvPr/>
        </p:nvSpPr>
        <p:spPr>
          <a:xfrm>
            <a:off x="4355976" y="798586"/>
            <a:ext cx="4572000" cy="1384995"/>
          </a:xfrm>
          <a:prstGeom prst="rect">
            <a:avLst/>
          </a:prstGeom>
          <a:noFill/>
          <a:ln>
            <a:solidFill>
              <a:srgbClr val="C00000"/>
            </a:solidFill>
          </a:ln>
        </p:spPr>
        <p:txBody>
          <a:bodyPr>
            <a:spAutoFit/>
          </a:bodyPr>
          <a:lstStyle/>
          <a:p>
            <a:r>
              <a:rPr lang="en-US" sz="1400" dirty="0"/>
              <a:t>Four charges are arranged in a square with sides of length 2.5 cm. The two charges in the top right and bottom left corners are +3.0 x 10-6 C. The charges in the other two corners are -3.0 x 10-6 C. What is the net force exerted on the charge in the top right corner by the other three charges? </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14" y="3929460"/>
            <a:ext cx="41814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23528" y="2421355"/>
            <a:ext cx="8604448" cy="1508105"/>
          </a:xfrm>
          <a:prstGeom prst="rect">
            <a:avLst/>
          </a:prstGeom>
        </p:spPr>
        <p:txBody>
          <a:bodyPr wrap="square">
            <a:spAutoFit/>
          </a:bodyPr>
          <a:lstStyle/>
          <a:p>
            <a:r>
              <a:rPr lang="en-US" sz="1400" dirty="0"/>
              <a:t>To solve any problem like this, the simplest thing to do is to draw a good diagram showing the forces acting on the charge. You should also let your diagram handle your signs for you. Force is a vector, and any time you have a minus sign associated with a vector all it does is tell you about the direction of the vector. If you have the arrows giving you the direction on your diagram, you can just drop any signs that come out of the equation for Coulomb's law. </a:t>
            </a:r>
          </a:p>
          <a:p>
            <a:endParaRPr lang="en-US" sz="800" dirty="0"/>
          </a:p>
          <a:p>
            <a:r>
              <a:rPr lang="en-US" sz="1400" dirty="0"/>
              <a:t>Consider the forces exerted on the charge in the top right by the other three: </a:t>
            </a:r>
          </a:p>
          <a:p>
            <a:endParaRPr lang="en-US" sz="1400" dirty="0"/>
          </a:p>
        </p:txBody>
      </p:sp>
      <p:sp>
        <p:nvSpPr>
          <p:cNvPr id="6" name="Obdélník 5"/>
          <p:cNvSpPr/>
          <p:nvPr/>
        </p:nvSpPr>
        <p:spPr>
          <a:xfrm>
            <a:off x="165705" y="5157192"/>
            <a:ext cx="8856984" cy="1384995"/>
          </a:xfrm>
          <a:prstGeom prst="rect">
            <a:avLst/>
          </a:prstGeom>
        </p:spPr>
        <p:txBody>
          <a:bodyPr wrap="square">
            <a:spAutoFit/>
          </a:bodyPr>
          <a:lstStyle/>
          <a:p>
            <a:r>
              <a:rPr lang="en-US" sz="1200" dirty="0"/>
              <a:t>You have to be very careful to add these forces as vectors to get the net force. In this problem we can take advantage of the symmetry, and combine the forces from charges 2 and 4 into a force along the diagonal (opposite to the force from charge 3) of magnitude 183.1 N. When this is combined with the 64.7 N force in the opposite direction, the result is a net force of 118 N pointing along the diagonal of the square. </a:t>
            </a:r>
          </a:p>
          <a:p>
            <a:r>
              <a:rPr lang="en-US" sz="1200" dirty="0"/>
              <a:t> </a:t>
            </a:r>
          </a:p>
          <a:p>
            <a:r>
              <a:rPr lang="en-US" sz="1200" dirty="0"/>
              <a:t>The symmetry here makes things a little easier. If it wasn't so symmetric, all you'd have to do is split the vectors up in to x and y components, add them to find the x and y components of the net force, and then calculate the magnitude and direction of the net force from the components. </a:t>
            </a:r>
          </a:p>
        </p:txBody>
      </p:sp>
      <p:sp>
        <p:nvSpPr>
          <p:cNvPr id="8" name="Obdélník 7"/>
          <p:cNvSpPr/>
          <p:nvPr/>
        </p:nvSpPr>
        <p:spPr>
          <a:xfrm>
            <a:off x="506028" y="3887438"/>
            <a:ext cx="4518248"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429000"/>
            <a:ext cx="2309217" cy="154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Přímá spojnice se šipkou 6"/>
          <p:cNvCxnSpPr/>
          <p:nvPr/>
        </p:nvCxnSpPr>
        <p:spPr>
          <a:xfrm>
            <a:off x="5868144" y="4293096"/>
            <a:ext cx="0" cy="68561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a:off x="5148064" y="4293096"/>
            <a:ext cx="7200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flipH="1">
            <a:off x="5220072" y="4293096"/>
            <a:ext cx="648072" cy="5760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642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3810000" cy="24638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descr="Macintosh HD:Users:davidnash:Desktop:"/>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81000" y="1219200"/>
            <a:ext cx="3810000" cy="23256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Object 6"/>
          <p:cNvGraphicFramePr>
            <a:graphicFrameLocks noChangeAspect="1"/>
          </p:cNvGraphicFramePr>
          <p:nvPr>
            <p:extLst>
              <p:ext uri="{D42A27DB-BD31-4B8C-83A1-F6EECF244321}">
                <p14:modId xmlns:p14="http://schemas.microsoft.com/office/powerpoint/2010/main" val="3192193740"/>
              </p:ext>
            </p:extLst>
          </p:nvPr>
        </p:nvGraphicFramePr>
        <p:xfrm>
          <a:off x="4583113" y="1504950"/>
          <a:ext cx="4103687" cy="1771650"/>
        </p:xfrm>
        <a:graphic>
          <a:graphicData uri="http://schemas.openxmlformats.org/presentationml/2006/ole">
            <mc:AlternateContent xmlns:mc="http://schemas.openxmlformats.org/markup-compatibility/2006">
              <mc:Choice xmlns:v="urn:schemas-microsoft-com:vml" Requires="v">
                <p:oleObj spid="_x0000_s3122" name="Equation" r:id="rId6" imgW="2743200" imgH="1181100" progId="Equation.DSMT4">
                  <p:embed/>
                </p:oleObj>
              </mc:Choice>
              <mc:Fallback>
                <p:oleObj name="Equation" r:id="rId6" imgW="2743200" imgH="11811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3113" y="1504950"/>
                        <a:ext cx="4103687" cy="1771650"/>
                      </a:xfrm>
                      <a:prstGeom prst="rect">
                        <a:avLst/>
                      </a:prstGeom>
                      <a:solidFill>
                        <a:schemeClr val="bg1"/>
                      </a:solidFill>
                      <a:ln>
                        <a:noFill/>
                      </a:ln>
                      <a:effectLst/>
                      <a:extLst>
                        <a:ext uri="{91240B29-F687-4F45-9708-019B960494DF}">
                          <a14:hiddenLine xmlns:a14="http://schemas.microsoft.com/office/drawing/2010/main" w="38100">
                            <a:solidFill>
                              <a:srgbClr val="FF92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7"/>
          <p:cNvSpPr txBox="1">
            <a:spLocks noChangeArrowheads="1"/>
          </p:cNvSpPr>
          <p:nvPr/>
        </p:nvSpPr>
        <p:spPr bwMode="auto">
          <a:xfrm>
            <a:off x="228600" y="920750"/>
            <a:ext cx="5791200" cy="29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70000"/>
              </a:lnSpc>
              <a:spcBef>
                <a:spcPct val="50000"/>
              </a:spcBef>
            </a:pPr>
            <a:r>
              <a:rPr lang="en-US" altLang="cs-CZ" sz="1800" b="1" dirty="0"/>
              <a:t>EXAMPLE 1 - Find the force between these two charges</a:t>
            </a:r>
          </a:p>
        </p:txBody>
      </p:sp>
      <p:sp>
        <p:nvSpPr>
          <p:cNvPr id="8" name="Text Box 8"/>
          <p:cNvSpPr txBox="1">
            <a:spLocks noChangeArrowheads="1"/>
          </p:cNvSpPr>
          <p:nvPr/>
        </p:nvSpPr>
        <p:spPr bwMode="auto">
          <a:xfrm>
            <a:off x="228600" y="3775075"/>
            <a:ext cx="5791200" cy="29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70000"/>
              </a:lnSpc>
              <a:spcBef>
                <a:spcPct val="50000"/>
              </a:spcBef>
            </a:pPr>
            <a:r>
              <a:rPr lang="en-US" altLang="cs-CZ" sz="1800" b="1"/>
              <a:t>EXAMPLE 2 - Find the net force on the left charge</a:t>
            </a:r>
          </a:p>
        </p:txBody>
      </p:sp>
      <p:graphicFrame>
        <p:nvGraphicFramePr>
          <p:cNvPr id="9" name="Object 9"/>
          <p:cNvGraphicFramePr>
            <a:graphicFrameLocks noChangeAspect="1"/>
          </p:cNvGraphicFramePr>
          <p:nvPr>
            <p:extLst>
              <p:ext uri="{D42A27DB-BD31-4B8C-83A1-F6EECF244321}">
                <p14:modId xmlns:p14="http://schemas.microsoft.com/office/powerpoint/2010/main" val="1801612986"/>
              </p:ext>
            </p:extLst>
          </p:nvPr>
        </p:nvGraphicFramePr>
        <p:xfrm>
          <a:off x="4600575" y="4229100"/>
          <a:ext cx="4086225" cy="1104900"/>
        </p:xfrm>
        <a:graphic>
          <a:graphicData uri="http://schemas.openxmlformats.org/presentationml/2006/ole">
            <mc:AlternateContent xmlns:mc="http://schemas.openxmlformats.org/markup-compatibility/2006">
              <mc:Choice xmlns:v="urn:schemas-microsoft-com:vml" Requires="v">
                <p:oleObj spid="_x0000_s3123" name="Equation" r:id="rId8" imgW="2730500" imgH="736600" progId="Equation.DSMT4">
                  <p:embed/>
                </p:oleObj>
              </mc:Choice>
              <mc:Fallback>
                <p:oleObj name="Equation" r:id="rId8" imgW="2730500" imgH="736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575" y="4229100"/>
                        <a:ext cx="4086225" cy="1104900"/>
                      </a:xfrm>
                      <a:prstGeom prst="rect">
                        <a:avLst/>
                      </a:prstGeom>
                      <a:solidFill>
                        <a:schemeClr val="bg1"/>
                      </a:solidFill>
                      <a:ln>
                        <a:noFill/>
                      </a:ln>
                      <a:effectLst/>
                      <a:extLst>
                        <a:ext uri="{91240B29-F687-4F45-9708-019B960494DF}">
                          <a14:hiddenLine xmlns:a14="http://schemas.microsoft.com/office/drawing/2010/main" w="38100">
                            <a:solidFill>
                              <a:srgbClr val="FF92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0"/>
          <p:cNvGraphicFramePr>
            <a:graphicFrameLocks noChangeAspect="1"/>
          </p:cNvGraphicFramePr>
          <p:nvPr>
            <p:extLst>
              <p:ext uri="{D42A27DB-BD31-4B8C-83A1-F6EECF244321}">
                <p14:modId xmlns:p14="http://schemas.microsoft.com/office/powerpoint/2010/main" val="2175388554"/>
              </p:ext>
            </p:extLst>
          </p:nvPr>
        </p:nvGraphicFramePr>
        <p:xfrm>
          <a:off x="4446588" y="5681663"/>
          <a:ext cx="4468812" cy="790575"/>
        </p:xfrm>
        <a:graphic>
          <a:graphicData uri="http://schemas.openxmlformats.org/presentationml/2006/ole">
            <mc:AlternateContent xmlns:mc="http://schemas.openxmlformats.org/markup-compatibility/2006">
              <mc:Choice xmlns:v="urn:schemas-microsoft-com:vml" Requires="v">
                <p:oleObj spid="_x0000_s3124" name="Equation" r:id="rId10" imgW="2755900" imgH="457200" progId="Equation.DSMT4">
                  <p:embed/>
                </p:oleObj>
              </mc:Choice>
              <mc:Fallback>
                <p:oleObj name="Equation" r:id="rId10" imgW="2755900" imgH="4572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r="5759"/>
                      <a:stretch>
                        <a:fillRect/>
                      </a:stretch>
                    </p:blipFill>
                    <p:spPr bwMode="auto">
                      <a:xfrm>
                        <a:off x="4446588" y="5681663"/>
                        <a:ext cx="4468812" cy="790575"/>
                      </a:xfrm>
                      <a:prstGeom prst="rect">
                        <a:avLst/>
                      </a:prstGeom>
                      <a:solidFill>
                        <a:schemeClr val="bg1"/>
                      </a:solidFill>
                      <a:ln>
                        <a:noFill/>
                      </a:ln>
                      <a:effectLst/>
                      <a:extLst>
                        <a:ext uri="{91240B29-F687-4F45-9708-019B960494DF}">
                          <a14:hiddenLine xmlns:a14="http://schemas.microsoft.com/office/drawing/2010/main" w="38100">
                            <a:solidFill>
                              <a:srgbClr val="FF92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1" name="Group 11"/>
          <p:cNvGrpSpPr>
            <a:grpSpLocks/>
          </p:cNvGrpSpPr>
          <p:nvPr/>
        </p:nvGrpSpPr>
        <p:grpSpPr bwMode="auto">
          <a:xfrm>
            <a:off x="1219200" y="2209800"/>
            <a:ext cx="2057400" cy="0"/>
            <a:chOff x="768" y="1392"/>
            <a:chExt cx="1296" cy="0"/>
          </a:xfrm>
        </p:grpSpPr>
        <p:sp>
          <p:nvSpPr>
            <p:cNvPr id="12" name="Line 12"/>
            <p:cNvSpPr>
              <a:spLocks noChangeShapeType="1"/>
            </p:cNvSpPr>
            <p:nvPr/>
          </p:nvSpPr>
          <p:spPr bwMode="auto">
            <a:xfrm>
              <a:off x="768" y="1392"/>
              <a:ext cx="240" cy="0"/>
            </a:xfrm>
            <a:prstGeom prst="line">
              <a:avLst/>
            </a:prstGeom>
            <a:noFill/>
            <a:ln w="38100">
              <a:solidFill>
                <a:srgbClr val="FF92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 name="Line 13"/>
            <p:cNvSpPr>
              <a:spLocks noChangeShapeType="1"/>
            </p:cNvSpPr>
            <p:nvPr/>
          </p:nvSpPr>
          <p:spPr bwMode="auto">
            <a:xfrm>
              <a:off x="1824" y="1392"/>
              <a:ext cx="240" cy="0"/>
            </a:xfrm>
            <a:prstGeom prst="line">
              <a:avLst/>
            </a:prstGeom>
            <a:noFill/>
            <a:ln w="38100">
              <a:solidFill>
                <a:srgbClr val="FF9218"/>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4" name="Group 14"/>
          <p:cNvGrpSpPr>
            <a:grpSpLocks/>
          </p:cNvGrpSpPr>
          <p:nvPr/>
        </p:nvGrpSpPr>
        <p:grpSpPr bwMode="auto">
          <a:xfrm>
            <a:off x="1219200" y="5181600"/>
            <a:ext cx="2209800" cy="0"/>
            <a:chOff x="768" y="3264"/>
            <a:chExt cx="1392" cy="0"/>
          </a:xfrm>
        </p:grpSpPr>
        <p:sp>
          <p:nvSpPr>
            <p:cNvPr id="15" name="Line 15"/>
            <p:cNvSpPr>
              <a:spLocks noChangeShapeType="1"/>
            </p:cNvSpPr>
            <p:nvPr/>
          </p:nvSpPr>
          <p:spPr bwMode="auto">
            <a:xfrm>
              <a:off x="768" y="3264"/>
              <a:ext cx="240" cy="0"/>
            </a:xfrm>
            <a:prstGeom prst="line">
              <a:avLst/>
            </a:prstGeom>
            <a:noFill/>
            <a:ln w="38100">
              <a:solidFill>
                <a:srgbClr val="FF921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 name="Line 16"/>
            <p:cNvSpPr>
              <a:spLocks noChangeShapeType="1"/>
            </p:cNvSpPr>
            <p:nvPr/>
          </p:nvSpPr>
          <p:spPr bwMode="auto">
            <a:xfrm>
              <a:off x="1920" y="3264"/>
              <a:ext cx="240" cy="0"/>
            </a:xfrm>
            <a:prstGeom prst="line">
              <a:avLst/>
            </a:prstGeom>
            <a:noFill/>
            <a:ln w="38100">
              <a:solidFill>
                <a:srgbClr val="FF9218"/>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7" name="Group 17"/>
          <p:cNvGrpSpPr>
            <a:grpSpLocks/>
          </p:cNvGrpSpPr>
          <p:nvPr/>
        </p:nvGrpSpPr>
        <p:grpSpPr bwMode="auto">
          <a:xfrm>
            <a:off x="533400" y="5181600"/>
            <a:ext cx="2514600" cy="0"/>
            <a:chOff x="336" y="3264"/>
            <a:chExt cx="1584" cy="0"/>
          </a:xfrm>
        </p:grpSpPr>
        <p:sp>
          <p:nvSpPr>
            <p:cNvPr id="18" name="Line 18"/>
            <p:cNvSpPr>
              <a:spLocks noChangeShapeType="1"/>
            </p:cNvSpPr>
            <p:nvPr/>
          </p:nvSpPr>
          <p:spPr bwMode="auto">
            <a:xfrm>
              <a:off x="1536" y="3264"/>
              <a:ext cx="384" cy="0"/>
            </a:xfrm>
            <a:prstGeom prst="line">
              <a:avLst/>
            </a:prstGeom>
            <a:noFill/>
            <a:ln w="38100">
              <a:solidFill>
                <a:srgbClr val="6C18B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 name="Line 19"/>
            <p:cNvSpPr>
              <a:spLocks noChangeShapeType="1"/>
            </p:cNvSpPr>
            <p:nvPr/>
          </p:nvSpPr>
          <p:spPr bwMode="auto">
            <a:xfrm>
              <a:off x="336" y="3264"/>
              <a:ext cx="384" cy="0"/>
            </a:xfrm>
            <a:prstGeom prst="line">
              <a:avLst/>
            </a:prstGeom>
            <a:noFill/>
            <a:ln w="38100">
              <a:solidFill>
                <a:srgbClr val="6C18B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spTree>
    <p:extLst>
      <p:ext uri="{BB962C8B-B14F-4D97-AF65-F5344CB8AC3E}">
        <p14:creationId xmlns:p14="http://schemas.microsoft.com/office/powerpoint/2010/main" val="1563652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3528" y="1052736"/>
            <a:ext cx="6019800" cy="29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70000"/>
              </a:lnSpc>
              <a:spcBef>
                <a:spcPct val="50000"/>
              </a:spcBef>
            </a:pPr>
            <a:r>
              <a:rPr lang="en-US" altLang="cs-CZ" sz="1800" b="1" dirty="0"/>
              <a:t>EXAMPLE 3 - Find the net force on the upper left charge</a:t>
            </a:r>
          </a:p>
        </p:txBody>
      </p:sp>
      <p:graphicFrame>
        <p:nvGraphicFramePr>
          <p:cNvPr id="5" name="Object 5"/>
          <p:cNvGraphicFramePr>
            <a:graphicFrameLocks noChangeAspect="1"/>
          </p:cNvGraphicFramePr>
          <p:nvPr>
            <p:extLst>
              <p:ext uri="{D42A27DB-BD31-4B8C-83A1-F6EECF244321}">
                <p14:modId xmlns:p14="http://schemas.microsoft.com/office/powerpoint/2010/main" val="940762077"/>
              </p:ext>
            </p:extLst>
          </p:nvPr>
        </p:nvGraphicFramePr>
        <p:xfrm>
          <a:off x="4114800" y="2889028"/>
          <a:ext cx="4829175" cy="1866900"/>
        </p:xfrm>
        <a:graphic>
          <a:graphicData uri="http://schemas.openxmlformats.org/presentationml/2006/ole">
            <mc:AlternateContent xmlns:mc="http://schemas.openxmlformats.org/markup-compatibility/2006">
              <mc:Choice xmlns:v="urn:schemas-microsoft-com:vml" Requires="v">
                <p:oleObj spid="_x0000_s4113" name="Equation" r:id="rId3" imgW="2806700" imgH="1079500" progId="Equation.DSMT4">
                  <p:embed/>
                </p:oleObj>
              </mc:Choice>
              <mc:Fallback>
                <p:oleObj name="Equation" r:id="rId3" imgW="2806700" imgH="1079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89028"/>
                        <a:ext cx="4829175" cy="1866900"/>
                      </a:xfrm>
                      <a:prstGeom prst="rect">
                        <a:avLst/>
                      </a:prstGeom>
                      <a:solidFill>
                        <a:schemeClr val="bg1"/>
                      </a:solidFill>
                      <a:ln>
                        <a:noFill/>
                      </a:ln>
                      <a:effectLst/>
                      <a:extLst>
                        <a:ext uri="{91240B29-F687-4F45-9708-019B960494DF}">
                          <a14:hiddenLine xmlns:a14="http://schemas.microsoft.com/office/drawing/2010/main" w="38100">
                            <a:solidFill>
                              <a:srgbClr val="FF921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6" descr="threechargesintri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46128"/>
            <a:ext cx="3048000" cy="2349500"/>
          </a:xfrm>
          <a:prstGeom prst="rect">
            <a:avLst/>
          </a:prstGeom>
          <a:noFill/>
          <a:ln w="38100">
            <a:solidFill>
              <a:srgbClr val="FFEA18"/>
            </a:solidFill>
            <a:miter lim="800000"/>
            <a:headEnd/>
            <a:tailEnd/>
          </a:ln>
          <a:extLst>
            <a:ext uri="{909E8E84-426E-40DD-AFC4-6F175D3DCCD1}">
              <a14:hiddenFill xmlns:a14="http://schemas.microsoft.com/office/drawing/2010/main">
                <a:solidFill>
                  <a:srgbClr val="FFFFFF"/>
                </a:solidFill>
              </a14:hiddenFill>
            </a:ext>
          </a:extLst>
        </p:spPr>
      </p:pic>
      <p:cxnSp>
        <p:nvCxnSpPr>
          <p:cNvPr id="8" name="Přímá spojnice se šipkou 7"/>
          <p:cNvCxnSpPr/>
          <p:nvPr/>
        </p:nvCxnSpPr>
        <p:spPr>
          <a:xfrm>
            <a:off x="1115616" y="2132856"/>
            <a:ext cx="1512168" cy="0"/>
          </a:xfrm>
          <a:prstGeom prst="straightConnector1">
            <a:avLst/>
          </a:prstGeom>
          <a:ln>
            <a:solidFill>
              <a:srgbClr val="FFFF00"/>
            </a:solidFill>
            <a:tailEnd type="arrow"/>
          </a:ln>
        </p:spPr>
        <p:style>
          <a:lnRef idx="2">
            <a:schemeClr val="dk1"/>
          </a:lnRef>
          <a:fillRef idx="0">
            <a:schemeClr val="dk1"/>
          </a:fillRef>
          <a:effectRef idx="1">
            <a:schemeClr val="dk1"/>
          </a:effectRef>
          <a:fontRef idx="minor">
            <a:schemeClr val="tx1"/>
          </a:fontRef>
        </p:style>
      </p:cxnSp>
      <p:cxnSp>
        <p:nvCxnSpPr>
          <p:cNvPr id="10" name="Přímá spojnice se šipkou 9"/>
          <p:cNvCxnSpPr/>
          <p:nvPr/>
        </p:nvCxnSpPr>
        <p:spPr>
          <a:xfrm flipV="1">
            <a:off x="1115616" y="1484784"/>
            <a:ext cx="0" cy="64807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Přímá spojnice se šipkou 11"/>
          <p:cNvCxnSpPr/>
          <p:nvPr/>
        </p:nvCxnSpPr>
        <p:spPr>
          <a:xfrm flipV="1">
            <a:off x="1115616" y="1556792"/>
            <a:ext cx="1512168"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ovéPole 13"/>
          <p:cNvSpPr txBox="1"/>
          <p:nvPr/>
        </p:nvSpPr>
        <p:spPr>
          <a:xfrm>
            <a:off x="2699792" y="1948190"/>
            <a:ext cx="389850" cy="369332"/>
          </a:xfrm>
          <a:prstGeom prst="rect">
            <a:avLst/>
          </a:prstGeom>
          <a:noFill/>
        </p:spPr>
        <p:txBody>
          <a:bodyPr wrap="none" rtlCol="0">
            <a:spAutoFit/>
          </a:bodyPr>
          <a:lstStyle/>
          <a:p>
            <a:r>
              <a:rPr lang="cs-CZ" dirty="0" err="1"/>
              <a:t>Fx</a:t>
            </a:r>
            <a:endParaRPr lang="cs-CZ" dirty="0"/>
          </a:p>
        </p:txBody>
      </p:sp>
      <p:sp>
        <p:nvSpPr>
          <p:cNvPr id="15" name="TextovéPole 14"/>
          <p:cNvSpPr txBox="1"/>
          <p:nvPr/>
        </p:nvSpPr>
        <p:spPr>
          <a:xfrm>
            <a:off x="539552" y="1439488"/>
            <a:ext cx="394660" cy="369332"/>
          </a:xfrm>
          <a:prstGeom prst="rect">
            <a:avLst/>
          </a:prstGeom>
          <a:noFill/>
        </p:spPr>
        <p:txBody>
          <a:bodyPr wrap="none" rtlCol="0">
            <a:spAutoFit/>
          </a:bodyPr>
          <a:lstStyle/>
          <a:p>
            <a:r>
              <a:rPr lang="cs-CZ" dirty="0"/>
              <a:t>Fy</a:t>
            </a:r>
          </a:p>
        </p:txBody>
      </p:sp>
    </p:spTree>
    <p:extLst>
      <p:ext uri="{BB962C8B-B14F-4D97-AF65-F5344CB8AC3E}">
        <p14:creationId xmlns:p14="http://schemas.microsoft.com/office/powerpoint/2010/main" val="1006605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cs-CZ" sz="3200" b="1" dirty="0">
                <a:latin typeface="+mn-lt"/>
              </a:rPr>
              <a:t>Electricity</a:t>
            </a:r>
          </a:p>
        </p:txBody>
      </p:sp>
      <p:sp>
        <p:nvSpPr>
          <p:cNvPr id="4099" name="Rectangle 3"/>
          <p:cNvSpPr>
            <a:spLocks noGrp="1" noChangeArrowheads="1"/>
          </p:cNvSpPr>
          <p:nvPr>
            <p:ph type="body" idx="1"/>
          </p:nvPr>
        </p:nvSpPr>
        <p:spPr>
          <a:xfrm>
            <a:off x="468313" y="1268413"/>
            <a:ext cx="8229600" cy="4525962"/>
          </a:xfrm>
        </p:spPr>
        <p:txBody>
          <a:bodyPr/>
          <a:lstStyle/>
          <a:p>
            <a:r>
              <a:rPr lang="en-US" altLang="cs-CZ" sz="2000" i="1" dirty="0">
                <a:solidFill>
                  <a:srgbClr val="FF0066"/>
                </a:solidFill>
              </a:rPr>
              <a:t>Electricity</a:t>
            </a:r>
            <a:r>
              <a:rPr lang="en-US" altLang="cs-CZ" sz="2000" i="1" dirty="0"/>
              <a:t> </a:t>
            </a:r>
            <a:r>
              <a:rPr lang="en-US" altLang="cs-CZ" sz="2000" dirty="0"/>
              <a:t>is the presence and motion of</a:t>
            </a:r>
            <a:r>
              <a:rPr lang="cs-CZ" altLang="cs-CZ" sz="2000" dirty="0"/>
              <a:t> </a:t>
            </a:r>
            <a:r>
              <a:rPr lang="en-US" altLang="cs-CZ" sz="2000" dirty="0"/>
              <a:t>charged particles.</a:t>
            </a:r>
          </a:p>
          <a:p>
            <a:pPr>
              <a:buFontTx/>
              <a:buNone/>
            </a:pPr>
            <a:r>
              <a:rPr lang="en-US" altLang="cs-CZ" sz="2000" dirty="0"/>
              <a:t>• </a:t>
            </a:r>
            <a:r>
              <a:rPr lang="cs-CZ" altLang="cs-CZ" sz="2000" dirty="0"/>
              <a:t>  </a:t>
            </a:r>
            <a:r>
              <a:rPr lang="en-US" altLang="cs-CZ" sz="2000" i="1" dirty="0">
                <a:solidFill>
                  <a:srgbClr val="FF0066"/>
                </a:solidFill>
              </a:rPr>
              <a:t>Electric current</a:t>
            </a:r>
            <a:r>
              <a:rPr lang="en-US" altLang="cs-CZ" sz="2000" i="1" dirty="0"/>
              <a:t> </a:t>
            </a:r>
            <a:r>
              <a:rPr lang="en-US" altLang="cs-CZ" sz="2000" dirty="0"/>
              <a:t>is the flow of charged</a:t>
            </a:r>
            <a:r>
              <a:rPr lang="cs-CZ" altLang="cs-CZ" sz="2000" dirty="0"/>
              <a:t> </a:t>
            </a:r>
            <a:r>
              <a:rPr lang="en-US" altLang="cs-CZ" sz="2000" dirty="0"/>
              <a:t>particles around an closed path – </a:t>
            </a:r>
            <a:r>
              <a:rPr lang="en-US" altLang="cs-CZ" sz="2000" i="1" dirty="0"/>
              <a:t>an </a:t>
            </a:r>
            <a:r>
              <a:rPr lang="en-US" altLang="cs-CZ" sz="2000" i="1" dirty="0">
                <a:solidFill>
                  <a:srgbClr val="FF0066"/>
                </a:solidFill>
              </a:rPr>
              <a:t>electric</a:t>
            </a:r>
            <a:r>
              <a:rPr lang="cs-CZ" altLang="cs-CZ" sz="2000" i="1" dirty="0">
                <a:solidFill>
                  <a:srgbClr val="FF0066"/>
                </a:solidFill>
              </a:rPr>
              <a:t> </a:t>
            </a:r>
            <a:r>
              <a:rPr lang="en-US" altLang="cs-CZ" sz="2000" i="1" dirty="0">
                <a:solidFill>
                  <a:srgbClr val="FF0066"/>
                </a:solidFill>
              </a:rPr>
              <a:t>circuit</a:t>
            </a:r>
            <a:r>
              <a:rPr lang="en-US" altLang="cs-CZ" sz="2000" i="1" dirty="0"/>
              <a:t>.</a:t>
            </a:r>
          </a:p>
        </p:txBody>
      </p:sp>
      <p:sp>
        <p:nvSpPr>
          <p:cNvPr id="4100" name="Rectangle 4"/>
          <p:cNvSpPr>
            <a:spLocks noChangeArrowheads="1"/>
          </p:cNvSpPr>
          <p:nvPr/>
        </p:nvSpPr>
        <p:spPr bwMode="auto">
          <a:xfrm>
            <a:off x="3276600" y="2565400"/>
            <a:ext cx="26953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cs-CZ" sz="3200" b="1" dirty="0"/>
              <a:t>Electric Charge</a:t>
            </a:r>
          </a:p>
        </p:txBody>
      </p:sp>
      <p:sp>
        <p:nvSpPr>
          <p:cNvPr id="4101" name="Rectangle 5"/>
          <p:cNvSpPr>
            <a:spLocks noChangeArrowheads="1"/>
          </p:cNvSpPr>
          <p:nvPr/>
        </p:nvSpPr>
        <p:spPr bwMode="auto">
          <a:xfrm>
            <a:off x="195722" y="3356992"/>
            <a:ext cx="885710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GB" altLang="cs-CZ" dirty="0"/>
              <a:t>The </a:t>
            </a:r>
            <a:r>
              <a:rPr lang="en-GB" altLang="cs-CZ" i="1" dirty="0">
                <a:solidFill>
                  <a:srgbClr val="FF0066"/>
                </a:solidFill>
              </a:rPr>
              <a:t>electric charge</a:t>
            </a:r>
            <a:r>
              <a:rPr lang="en-GB" altLang="cs-CZ" b="1" dirty="0"/>
              <a:t> </a:t>
            </a:r>
            <a:r>
              <a:rPr lang="en-GB" altLang="cs-CZ" b="1" i="1" dirty="0"/>
              <a:t>Q</a:t>
            </a:r>
            <a:r>
              <a:rPr lang="en-GB" altLang="cs-CZ" i="1" dirty="0"/>
              <a:t> </a:t>
            </a:r>
            <a:r>
              <a:rPr lang="en-GB" altLang="cs-CZ" dirty="0"/>
              <a:t>can be imagined as “amount of electricity” in units called </a:t>
            </a:r>
            <a:r>
              <a:rPr lang="en-GB" altLang="cs-CZ" dirty="0">
                <a:solidFill>
                  <a:srgbClr val="FF0066"/>
                </a:solidFill>
              </a:rPr>
              <a:t>coulombs</a:t>
            </a:r>
            <a:r>
              <a:rPr lang="en-GB" altLang="cs-CZ" dirty="0"/>
              <a:t> (C). All electric charges are multiples of the electric charge of an electron.</a:t>
            </a:r>
            <a:endParaRPr lang="cs-CZ" altLang="cs-CZ" dirty="0"/>
          </a:p>
          <a:p>
            <a:pPr algn="ctr"/>
            <a:r>
              <a:rPr lang="en-GB" altLang="cs-CZ" b="1" i="1" dirty="0" err="1"/>
              <a:t>Q</a:t>
            </a:r>
            <a:r>
              <a:rPr lang="en-GB" altLang="cs-CZ" b="1" i="1" baseline="-25000" dirty="0" err="1"/>
              <a:t>e</a:t>
            </a:r>
            <a:r>
              <a:rPr lang="en-GB" altLang="cs-CZ" b="1" i="1" dirty="0"/>
              <a:t> = e = 1.602×10</a:t>
            </a:r>
            <a:r>
              <a:rPr lang="en-GB" altLang="cs-CZ" b="1" i="1" baseline="30000" dirty="0"/>
              <a:t>-19</a:t>
            </a:r>
            <a:r>
              <a:rPr lang="en-GB" altLang="cs-CZ" b="1" i="1" dirty="0"/>
              <a:t> C</a:t>
            </a:r>
          </a:p>
        </p:txBody>
      </p:sp>
      <p:sp>
        <p:nvSpPr>
          <p:cNvPr id="4102" name="Rectangle 6"/>
          <p:cNvSpPr>
            <a:spLocks noChangeArrowheads="1"/>
          </p:cNvSpPr>
          <p:nvPr/>
        </p:nvSpPr>
        <p:spPr bwMode="auto">
          <a:xfrm>
            <a:off x="1116013" y="5100376"/>
            <a:ext cx="7343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dirty="0"/>
              <a:t>       </a:t>
            </a:r>
            <a:r>
              <a:rPr lang="en-US" altLang="cs-CZ" dirty="0"/>
              <a:t>Like charges repel</a:t>
            </a:r>
            <a:r>
              <a:rPr lang="cs-CZ" altLang="cs-CZ" dirty="0"/>
              <a:t>                                 </a:t>
            </a:r>
            <a:r>
              <a:rPr lang="en-US" altLang="cs-CZ" dirty="0"/>
              <a:t>Unlike charges attract</a:t>
            </a:r>
          </a:p>
        </p:txBody>
      </p:sp>
      <p:sp>
        <p:nvSpPr>
          <p:cNvPr id="4103" name="Rectangle 7"/>
          <p:cNvSpPr>
            <a:spLocks noChangeArrowheads="1"/>
          </p:cNvSpPr>
          <p:nvPr/>
        </p:nvSpPr>
        <p:spPr bwMode="auto">
          <a:xfrm>
            <a:off x="539750" y="4509120"/>
            <a:ext cx="828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a:t>There are two types of charge, which are</a:t>
            </a:r>
            <a:r>
              <a:rPr lang="cs-CZ" altLang="cs-CZ"/>
              <a:t> </a:t>
            </a:r>
            <a:r>
              <a:rPr lang="en-US" altLang="cs-CZ"/>
              <a:t>labeled positive and negative.</a:t>
            </a:r>
          </a:p>
        </p:txBody>
      </p:sp>
      <p:sp>
        <p:nvSpPr>
          <p:cNvPr id="4104" name="Oval 8"/>
          <p:cNvSpPr>
            <a:spLocks noChangeArrowheads="1"/>
          </p:cNvSpPr>
          <p:nvPr/>
        </p:nvSpPr>
        <p:spPr bwMode="auto">
          <a:xfrm>
            <a:off x="1187450" y="5589588"/>
            <a:ext cx="431800"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05" name="Oval 9"/>
          <p:cNvSpPr>
            <a:spLocks noChangeArrowheads="1"/>
          </p:cNvSpPr>
          <p:nvPr/>
        </p:nvSpPr>
        <p:spPr bwMode="auto">
          <a:xfrm>
            <a:off x="2484438" y="5589588"/>
            <a:ext cx="431800"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dirty="0"/>
              <a:t>+</a:t>
            </a:r>
            <a:endParaRPr lang="en-US" altLang="cs-CZ" dirty="0"/>
          </a:p>
        </p:txBody>
      </p:sp>
      <p:sp>
        <p:nvSpPr>
          <p:cNvPr id="4106" name="Oval 10"/>
          <p:cNvSpPr>
            <a:spLocks noChangeArrowheads="1"/>
          </p:cNvSpPr>
          <p:nvPr/>
        </p:nvSpPr>
        <p:spPr bwMode="auto">
          <a:xfrm>
            <a:off x="5076825" y="5589588"/>
            <a:ext cx="431800"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4107" name="Oval 11"/>
          <p:cNvSpPr>
            <a:spLocks noChangeArrowheads="1"/>
          </p:cNvSpPr>
          <p:nvPr/>
        </p:nvSpPr>
        <p:spPr bwMode="auto">
          <a:xfrm>
            <a:off x="6877050" y="5589588"/>
            <a:ext cx="431800" cy="3603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altLang="cs-CZ"/>
              <a:t>-</a:t>
            </a:r>
            <a:endParaRPr lang="en-US" altLang="cs-CZ"/>
          </a:p>
        </p:txBody>
      </p:sp>
      <p:sp>
        <p:nvSpPr>
          <p:cNvPr id="4108" name="Line 12"/>
          <p:cNvSpPr>
            <a:spLocks noChangeShapeType="1"/>
          </p:cNvSpPr>
          <p:nvPr/>
        </p:nvSpPr>
        <p:spPr bwMode="auto">
          <a:xfrm>
            <a:off x="3059113" y="5734050"/>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09" name="Line 13"/>
          <p:cNvSpPr>
            <a:spLocks noChangeShapeType="1"/>
          </p:cNvSpPr>
          <p:nvPr/>
        </p:nvSpPr>
        <p:spPr bwMode="auto">
          <a:xfrm flipH="1">
            <a:off x="611188" y="5805488"/>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10" name="Line 14"/>
          <p:cNvSpPr>
            <a:spLocks noChangeShapeType="1"/>
          </p:cNvSpPr>
          <p:nvPr/>
        </p:nvSpPr>
        <p:spPr bwMode="auto">
          <a:xfrm flipH="1">
            <a:off x="6227763" y="580548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11" name="Line 15"/>
          <p:cNvSpPr>
            <a:spLocks noChangeShapeType="1"/>
          </p:cNvSpPr>
          <p:nvPr/>
        </p:nvSpPr>
        <p:spPr bwMode="auto">
          <a:xfrm>
            <a:off x="5580063" y="5805488"/>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12" name="Text Box 16"/>
          <p:cNvSpPr txBox="1">
            <a:spLocks noChangeArrowheads="1"/>
          </p:cNvSpPr>
          <p:nvPr/>
        </p:nvSpPr>
        <p:spPr bwMode="auto">
          <a:xfrm>
            <a:off x="1258888" y="5589588"/>
            <a:ext cx="31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a:t>+</a:t>
            </a:r>
            <a:endParaRPr lang="en-US" altLang="cs-CZ"/>
          </a:p>
        </p:txBody>
      </p:sp>
      <p:sp>
        <p:nvSpPr>
          <p:cNvPr id="4113" name="Rectangle 17"/>
          <p:cNvSpPr>
            <a:spLocks noChangeArrowheads="1"/>
          </p:cNvSpPr>
          <p:nvPr/>
        </p:nvSpPr>
        <p:spPr bwMode="auto">
          <a:xfrm>
            <a:off x="468313" y="6021388"/>
            <a:ext cx="8137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cs-CZ"/>
              <a:t>To charge an object means to transfer</a:t>
            </a:r>
            <a:r>
              <a:rPr lang="cs-CZ" altLang="cs-CZ"/>
              <a:t> </a:t>
            </a:r>
            <a:r>
              <a:rPr lang="en-US" altLang="cs-CZ"/>
              <a:t>electrons from one object to another. They</a:t>
            </a:r>
            <a:r>
              <a:rPr lang="cs-CZ" altLang="cs-CZ"/>
              <a:t> </a:t>
            </a:r>
            <a:r>
              <a:rPr lang="en-US" altLang="cs-CZ"/>
              <a:t>are not created or destroyed, just moved!</a:t>
            </a:r>
          </a:p>
        </p:txBody>
      </p:sp>
    </p:spTree>
    <p:custDataLst>
      <p:tags r:id="rId1"/>
    </p:custDataLst>
    <p:extLst>
      <p:ext uri="{BB962C8B-B14F-4D97-AF65-F5344CB8AC3E}">
        <p14:creationId xmlns:p14="http://schemas.microsoft.com/office/powerpoint/2010/main" val="2101758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Electric </a:t>
            </a:r>
            <a:r>
              <a:rPr lang="cs-CZ" sz="3200" dirty="0" err="1"/>
              <a:t>charge</a:t>
            </a:r>
            <a:endParaRPr lang="cs-CZ" sz="3200" dirty="0"/>
          </a:p>
        </p:txBody>
      </p:sp>
      <p:sp>
        <p:nvSpPr>
          <p:cNvPr id="3" name="Zástupný symbol pro obsah 2"/>
          <p:cNvSpPr>
            <a:spLocks noGrp="1"/>
          </p:cNvSpPr>
          <p:nvPr>
            <p:ph idx="1"/>
          </p:nvPr>
        </p:nvSpPr>
        <p:spPr>
          <a:xfrm>
            <a:off x="467544" y="1169366"/>
            <a:ext cx="8229600" cy="4525963"/>
          </a:xfrm>
        </p:spPr>
        <p:txBody>
          <a:bodyPr>
            <a:normAutofit/>
          </a:bodyPr>
          <a:lstStyle/>
          <a:p>
            <a:r>
              <a:rPr lang="en-US" sz="1600" dirty="0"/>
              <a:t>Most electric charge is carried by the electrons and protons within an atom. Electrons carry negative charge, while protons carry positive charge</a:t>
            </a:r>
            <a:r>
              <a:rPr lang="cs-CZ" sz="1600" dirty="0"/>
              <a:t>.</a:t>
            </a:r>
          </a:p>
          <a:p>
            <a:endParaRPr lang="cs-CZ" sz="1600" dirty="0"/>
          </a:p>
          <a:p>
            <a:r>
              <a:rPr lang="en-US" sz="1600" dirty="0"/>
              <a:t>Protons and electrons create electric fields, which exert a force called the Coulomb force, which radiates outward in all directions.</a:t>
            </a:r>
            <a:endParaRPr lang="cs-CZ" sz="1600" dirty="0"/>
          </a:p>
          <a:p>
            <a:endParaRPr lang="cs-CZ" sz="1600" dirty="0"/>
          </a:p>
          <a:p>
            <a:r>
              <a:rPr lang="en-US" sz="1600" dirty="0"/>
              <a:t>Because protons are generally confined to the nuclei imbedded inside atoms, they are not nearly as free to move as are electrons. Therefore, when we talk about electric charge, we nearly always mean a surplus or deficit of electrons.</a:t>
            </a:r>
            <a:endParaRPr lang="cs-CZ" sz="1600" dirty="0"/>
          </a:p>
          <a:p>
            <a:endParaRPr lang="cs-CZ" sz="1600" dirty="0"/>
          </a:p>
          <a:p>
            <a:r>
              <a:rPr lang="en-US" sz="1600" dirty="0"/>
              <a:t>We are usually unaware of electric charge because most objects contain equal amounts of positive and negative charge that effectively neutralize each other</a:t>
            </a:r>
            <a:r>
              <a:rPr lang="cs-CZ" sz="1600" dirty="0"/>
              <a:t>.</a:t>
            </a:r>
          </a:p>
          <a:p>
            <a:endParaRPr lang="cs-CZ" sz="16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951" y="4725144"/>
            <a:ext cx="5737201" cy="141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Bernard\Desktop\a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388406"/>
            <a:ext cx="3133725" cy="2084387"/>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069574" y="4770563"/>
            <a:ext cx="255198" cy="369332"/>
          </a:xfrm>
          <a:prstGeom prst="rect">
            <a:avLst/>
          </a:prstGeom>
          <a:noFill/>
        </p:spPr>
        <p:txBody>
          <a:bodyPr wrap="none" rtlCol="0">
            <a:spAutoFit/>
          </a:bodyPr>
          <a:lstStyle/>
          <a:p>
            <a:r>
              <a:rPr lang="cs-CZ" dirty="0"/>
              <a:t>-</a:t>
            </a:r>
          </a:p>
        </p:txBody>
      </p:sp>
      <p:sp>
        <p:nvSpPr>
          <p:cNvPr id="5" name="TextovéPole 4"/>
          <p:cNvSpPr txBox="1"/>
          <p:nvPr/>
        </p:nvSpPr>
        <p:spPr>
          <a:xfrm>
            <a:off x="4785946" y="4774760"/>
            <a:ext cx="300082" cy="369332"/>
          </a:xfrm>
          <a:prstGeom prst="rect">
            <a:avLst/>
          </a:prstGeom>
          <a:noFill/>
        </p:spPr>
        <p:txBody>
          <a:bodyPr wrap="none" rtlCol="0">
            <a:spAutoFit/>
          </a:bodyPr>
          <a:lstStyle/>
          <a:p>
            <a:r>
              <a:rPr lang="cs-CZ" dirty="0"/>
              <a:t>+</a:t>
            </a:r>
          </a:p>
        </p:txBody>
      </p:sp>
    </p:spTree>
    <p:custDataLst>
      <p:tags r:id="rId1"/>
    </p:custDataLst>
    <p:extLst>
      <p:ext uri="{BB962C8B-B14F-4D97-AF65-F5344CB8AC3E}">
        <p14:creationId xmlns:p14="http://schemas.microsoft.com/office/powerpoint/2010/main" val="333666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Electric </a:t>
            </a:r>
            <a:r>
              <a:rPr lang="cs-CZ" dirty="0" err="1"/>
              <a:t>charge</a:t>
            </a:r>
            <a:endParaRPr lang="cs-CZ" dirty="0"/>
          </a:p>
        </p:txBody>
      </p:sp>
      <p:sp>
        <p:nvSpPr>
          <p:cNvPr id="3" name="Zástupný symbol pro obsah 2"/>
          <p:cNvSpPr>
            <a:spLocks noGrp="1"/>
          </p:cNvSpPr>
          <p:nvPr>
            <p:ph idx="1"/>
          </p:nvPr>
        </p:nvSpPr>
        <p:spPr/>
        <p:txBody>
          <a:bodyPr>
            <a:normAutofit/>
          </a:bodyPr>
          <a:lstStyle/>
          <a:p>
            <a:r>
              <a:rPr lang="en-US" sz="2000" dirty="0"/>
              <a:t>It is a scalar physical quantity</a:t>
            </a:r>
          </a:p>
          <a:p>
            <a:r>
              <a:rPr lang="cs-CZ" sz="2000" dirty="0"/>
              <a:t>E.ch. </a:t>
            </a:r>
            <a:r>
              <a:rPr lang="en-US" sz="2000" dirty="0"/>
              <a:t>characterized by the electrical properties of bodies</a:t>
            </a:r>
          </a:p>
          <a:p>
            <a:r>
              <a:rPr lang="cs-CZ" sz="2000" dirty="0" err="1"/>
              <a:t>The</a:t>
            </a:r>
            <a:r>
              <a:rPr lang="en-US" sz="2000" dirty="0"/>
              <a:t> presence </a:t>
            </a:r>
            <a:r>
              <a:rPr lang="cs-CZ" sz="2000" dirty="0" err="1"/>
              <a:t>of</a:t>
            </a:r>
            <a:r>
              <a:rPr lang="cs-CZ" sz="2000" dirty="0"/>
              <a:t> e.ch. </a:t>
            </a:r>
            <a:r>
              <a:rPr lang="en-US" sz="2000" dirty="0"/>
              <a:t>is important for the formation of an electric or magnetic field</a:t>
            </a:r>
          </a:p>
          <a:p>
            <a:r>
              <a:rPr lang="en-US" sz="2000" dirty="0"/>
              <a:t>It is bound to elementary particles</a:t>
            </a:r>
          </a:p>
          <a:p>
            <a:r>
              <a:rPr lang="cs-CZ" sz="2000" dirty="0"/>
              <a:t>Electric </a:t>
            </a:r>
            <a:r>
              <a:rPr lang="cs-CZ" sz="2000" dirty="0" err="1"/>
              <a:t>charge</a:t>
            </a:r>
            <a:r>
              <a:rPr lang="cs-CZ" sz="2000" dirty="0"/>
              <a:t> </a:t>
            </a:r>
            <a:r>
              <a:rPr lang="cs-CZ" sz="2000" dirty="0" err="1"/>
              <a:t>can</a:t>
            </a:r>
            <a:r>
              <a:rPr lang="cs-CZ" sz="2000" dirty="0"/>
              <a:t> </a:t>
            </a:r>
            <a:r>
              <a:rPr lang="cs-CZ" sz="2000" dirty="0" err="1"/>
              <a:t>be</a:t>
            </a:r>
            <a:r>
              <a:rPr lang="cs-CZ" sz="2000" dirty="0"/>
              <a:t> „</a:t>
            </a:r>
            <a:r>
              <a:rPr lang="cs-CZ" sz="2000" dirty="0" err="1"/>
              <a:t>create</a:t>
            </a:r>
            <a:r>
              <a:rPr lang="cs-CZ" sz="2000" dirty="0"/>
              <a:t>“ by </a:t>
            </a:r>
            <a:r>
              <a:rPr lang="cs-CZ" sz="2000" dirty="0" err="1"/>
              <a:t>add</a:t>
            </a:r>
            <a:r>
              <a:rPr lang="cs-CZ" sz="2000" dirty="0"/>
              <a:t> </a:t>
            </a:r>
            <a:r>
              <a:rPr lang="cs-CZ" sz="2000" dirty="0" err="1"/>
              <a:t>or</a:t>
            </a:r>
            <a:r>
              <a:rPr lang="cs-CZ" sz="2000" dirty="0"/>
              <a:t> </a:t>
            </a:r>
            <a:r>
              <a:rPr lang="cs-CZ" sz="2000" dirty="0" err="1"/>
              <a:t>remove</a:t>
            </a:r>
            <a:r>
              <a:rPr lang="cs-CZ" sz="2000" dirty="0"/>
              <a:t> </a:t>
            </a:r>
            <a:r>
              <a:rPr lang="cs-CZ" sz="2000" dirty="0" err="1"/>
              <a:t>an</a:t>
            </a:r>
            <a:r>
              <a:rPr lang="cs-CZ" sz="2000" dirty="0"/>
              <a:t> proton </a:t>
            </a:r>
            <a:r>
              <a:rPr lang="cs-CZ" sz="2000" dirty="0" err="1"/>
              <a:t>or</a:t>
            </a:r>
            <a:r>
              <a:rPr lang="cs-CZ" sz="2000" dirty="0"/>
              <a:t> (</a:t>
            </a:r>
            <a:r>
              <a:rPr lang="cs-CZ" sz="2000" dirty="0" err="1"/>
              <a:t>namely</a:t>
            </a:r>
            <a:r>
              <a:rPr lang="cs-CZ" sz="2000" dirty="0"/>
              <a:t>) </a:t>
            </a:r>
            <a:r>
              <a:rPr lang="cs-CZ" sz="2000" dirty="0" err="1"/>
              <a:t>electron</a:t>
            </a:r>
            <a:endParaRPr lang="cs-CZ" sz="2000" dirty="0"/>
          </a:p>
          <a:p>
            <a:r>
              <a:rPr lang="cs-CZ" sz="2000" dirty="0" err="1"/>
              <a:t>The</a:t>
            </a:r>
            <a:r>
              <a:rPr lang="cs-CZ" sz="2000" dirty="0"/>
              <a:t> „L</a:t>
            </a:r>
            <a:r>
              <a:rPr lang="en-US" sz="2000" dirty="0"/>
              <a:t>aw of conservation of charge</a:t>
            </a:r>
            <a:r>
              <a:rPr lang="cs-CZ" sz="2000" dirty="0"/>
              <a:t>“ </a:t>
            </a:r>
            <a:r>
              <a:rPr lang="cs-CZ" sz="2000" dirty="0" err="1"/>
              <a:t>must</a:t>
            </a:r>
            <a:r>
              <a:rPr lang="cs-CZ" sz="2000" dirty="0"/>
              <a:t> </a:t>
            </a:r>
            <a:r>
              <a:rPr lang="cs-CZ" sz="2000" dirty="0" err="1"/>
              <a:t>be</a:t>
            </a:r>
            <a:r>
              <a:rPr lang="cs-CZ" sz="2000" dirty="0"/>
              <a:t> </a:t>
            </a:r>
            <a:r>
              <a:rPr lang="cs-CZ" sz="2000" dirty="0" err="1"/>
              <a:t>valid</a:t>
            </a:r>
            <a:r>
              <a:rPr lang="cs-CZ" sz="2000" dirty="0"/>
              <a:t>! </a:t>
            </a:r>
          </a:p>
          <a:p>
            <a:r>
              <a:rPr lang="cs-CZ" sz="2000" dirty="0" err="1"/>
              <a:t>The</a:t>
            </a:r>
            <a:r>
              <a:rPr lang="cs-CZ" sz="2000" dirty="0"/>
              <a:t> </a:t>
            </a:r>
            <a:r>
              <a:rPr lang="cs-CZ" sz="2000" dirty="0" err="1"/>
              <a:t>process</a:t>
            </a:r>
            <a:r>
              <a:rPr lang="cs-CZ" sz="2000" dirty="0"/>
              <a:t> </a:t>
            </a:r>
            <a:r>
              <a:rPr lang="cs-CZ" sz="2000" dirty="0" err="1"/>
              <a:t>of</a:t>
            </a:r>
            <a:r>
              <a:rPr lang="cs-CZ" sz="2000" dirty="0"/>
              <a:t> „</a:t>
            </a:r>
            <a:r>
              <a:rPr lang="cs-CZ" sz="2000" dirty="0" err="1"/>
              <a:t>be</a:t>
            </a:r>
            <a:r>
              <a:rPr lang="cs-CZ" sz="2000" dirty="0"/>
              <a:t> positive/negative </a:t>
            </a:r>
            <a:r>
              <a:rPr lang="cs-CZ" sz="2000" dirty="0" err="1"/>
              <a:t>charged</a:t>
            </a:r>
            <a:r>
              <a:rPr lang="cs-CZ" sz="2000" dirty="0"/>
              <a:t>“ … </a:t>
            </a:r>
          </a:p>
        </p:txBody>
      </p:sp>
    </p:spTree>
    <p:custDataLst>
      <p:tags r:id="rId1"/>
    </p:custDataLst>
    <p:extLst>
      <p:ext uri="{BB962C8B-B14F-4D97-AF65-F5344CB8AC3E}">
        <p14:creationId xmlns:p14="http://schemas.microsoft.com/office/powerpoint/2010/main" val="372609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C8BA886-E331-43C8-BD29-55ECA405C28F}"/>
              </a:ext>
            </a:extLst>
          </p:cNvPr>
          <p:cNvSpPr>
            <a:spLocks noGrp="1"/>
          </p:cNvSpPr>
          <p:nvPr>
            <p:ph type="title"/>
          </p:nvPr>
        </p:nvSpPr>
        <p:spPr/>
        <p:txBody>
          <a:bodyPr>
            <a:normAutofit/>
          </a:bodyPr>
          <a:lstStyle/>
          <a:p>
            <a:r>
              <a:rPr lang="cs-CZ" sz="3600" dirty="0"/>
              <a:t>L</a:t>
            </a:r>
            <a:r>
              <a:rPr lang="en-US" sz="3600" dirty="0"/>
              <a:t>aw of conservation of charge</a:t>
            </a:r>
            <a:endParaRPr lang="cs-CZ" sz="3600" dirty="0"/>
          </a:p>
        </p:txBody>
      </p:sp>
      <p:sp>
        <p:nvSpPr>
          <p:cNvPr id="3" name="Zástupný obsah 2">
            <a:extLst>
              <a:ext uri="{FF2B5EF4-FFF2-40B4-BE49-F238E27FC236}">
                <a16:creationId xmlns="" xmlns:a16="http://schemas.microsoft.com/office/drawing/2014/main" id="{BD1CEABF-8092-49C0-ADE9-5311EF543D26}"/>
              </a:ext>
            </a:extLst>
          </p:cNvPr>
          <p:cNvSpPr>
            <a:spLocks noGrp="1"/>
          </p:cNvSpPr>
          <p:nvPr>
            <p:ph idx="1"/>
          </p:nvPr>
        </p:nvSpPr>
        <p:spPr/>
        <p:txBody>
          <a:bodyPr>
            <a:normAutofit/>
          </a:bodyPr>
          <a:lstStyle/>
          <a:p>
            <a:r>
              <a:rPr lang="en-US" sz="2800" i="1" dirty="0"/>
              <a:t>The algebraic sum of all the electric charges in any closed system is constant.</a:t>
            </a:r>
            <a:endParaRPr lang="en-US" sz="2800" dirty="0"/>
          </a:p>
          <a:p>
            <a:r>
              <a:rPr lang="en-US" sz="2800" dirty="0"/>
              <a:t>The only way to change the net charge of a system is to bring in charge from elsewhere, or remove charge from the system.</a:t>
            </a:r>
          </a:p>
          <a:p>
            <a:r>
              <a:rPr lang="en-US" sz="2800" i="1" dirty="0"/>
              <a:t>Charge can be created and destroyed, but only in positive-negative pairs.</a:t>
            </a:r>
            <a:endParaRPr lang="cs-CZ" sz="2800" dirty="0"/>
          </a:p>
        </p:txBody>
      </p:sp>
    </p:spTree>
    <p:extLst>
      <p:ext uri="{BB962C8B-B14F-4D97-AF65-F5344CB8AC3E}">
        <p14:creationId xmlns:p14="http://schemas.microsoft.com/office/powerpoint/2010/main" val="347701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C25779C-F5B0-468F-BEE2-91F1E553C666}"/>
              </a:ext>
            </a:extLst>
          </p:cNvPr>
          <p:cNvSpPr>
            <a:spLocks noGrp="1"/>
          </p:cNvSpPr>
          <p:nvPr>
            <p:ph type="title"/>
          </p:nvPr>
        </p:nvSpPr>
        <p:spPr/>
        <p:txBody>
          <a:bodyPr/>
          <a:lstStyle/>
          <a:p>
            <a:r>
              <a:rPr lang="cs-CZ" dirty="0" err="1"/>
              <a:t>Electron</a:t>
            </a:r>
            <a:r>
              <a:rPr lang="cs-CZ" dirty="0"/>
              <a:t>-positron </a:t>
            </a:r>
            <a:r>
              <a:rPr lang="cs-CZ" dirty="0" err="1"/>
              <a:t>annihilation</a:t>
            </a:r>
            <a:endParaRPr lang="cs-CZ" dirty="0"/>
          </a:p>
        </p:txBody>
      </p:sp>
      <p:pic>
        <p:nvPicPr>
          <p:cNvPr id="5" name="Zástupný obsah 4">
            <a:extLst>
              <a:ext uri="{FF2B5EF4-FFF2-40B4-BE49-F238E27FC236}">
                <a16:creationId xmlns="" xmlns:a16="http://schemas.microsoft.com/office/drawing/2014/main" id="{BB7567FF-FF83-45E0-9E86-08653F3775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0562" y="1700808"/>
            <a:ext cx="7602875" cy="3744416"/>
          </a:xfrm>
        </p:spPr>
      </p:pic>
    </p:spTree>
    <p:extLst>
      <p:ext uri="{BB962C8B-B14F-4D97-AF65-F5344CB8AC3E}">
        <p14:creationId xmlns:p14="http://schemas.microsoft.com/office/powerpoint/2010/main" val="386393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Charges</a:t>
            </a:r>
            <a:r>
              <a:rPr lang="cs-CZ" dirty="0"/>
              <a:t> </a:t>
            </a:r>
            <a:r>
              <a:rPr lang="cs-CZ" dirty="0" err="1"/>
              <a:t>can</a:t>
            </a:r>
            <a:r>
              <a:rPr lang="cs-CZ" dirty="0"/>
              <a:t> </a:t>
            </a:r>
            <a:r>
              <a:rPr lang="cs-CZ" dirty="0" err="1"/>
              <a:t>only</a:t>
            </a:r>
            <a:r>
              <a:rPr lang="cs-CZ" dirty="0"/>
              <a:t> </a:t>
            </a:r>
            <a:r>
              <a:rPr lang="cs-CZ" dirty="0" err="1"/>
              <a:t>be</a:t>
            </a:r>
            <a:r>
              <a:rPr lang="cs-CZ" dirty="0"/>
              <a:t> in </a:t>
            </a:r>
            <a:r>
              <a:rPr lang="cs-CZ" dirty="0" err="1"/>
              <a:t>multiples</a:t>
            </a:r>
            <a:r>
              <a:rPr lang="cs-CZ" dirty="0"/>
              <a:t> </a:t>
            </a:r>
            <a:r>
              <a:rPr lang="cs-CZ" dirty="0" err="1"/>
              <a:t>of</a:t>
            </a:r>
            <a:r>
              <a:rPr lang="cs-CZ" dirty="0"/>
              <a:t> 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878" y="2852936"/>
            <a:ext cx="4391025"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2483768" y="1484784"/>
            <a:ext cx="4671343" cy="523220"/>
          </a:xfrm>
          <a:prstGeom prst="rect">
            <a:avLst/>
          </a:prstGeom>
        </p:spPr>
        <p:txBody>
          <a:bodyPr wrap="none">
            <a:spAutoFit/>
          </a:bodyPr>
          <a:lstStyle/>
          <a:p>
            <a:r>
              <a:rPr lang="cs-CZ" sz="2800" b="1" dirty="0" err="1">
                <a:solidFill>
                  <a:srgbClr val="FF0000"/>
                </a:solidFill>
              </a:rPr>
              <a:t>Q</a:t>
            </a:r>
            <a:r>
              <a:rPr lang="cs-CZ" sz="2800" b="1" baseline="-25000" dirty="0" err="1">
                <a:solidFill>
                  <a:srgbClr val="FF0000"/>
                </a:solidFill>
              </a:rPr>
              <a:t>e</a:t>
            </a:r>
            <a:r>
              <a:rPr lang="cs-CZ" sz="2800" b="1" dirty="0">
                <a:solidFill>
                  <a:srgbClr val="FF0000"/>
                </a:solidFill>
              </a:rPr>
              <a:t> = e = 1.602×10</a:t>
            </a:r>
            <a:r>
              <a:rPr lang="cs-CZ" sz="2800" b="1" baseline="30000" dirty="0">
                <a:solidFill>
                  <a:srgbClr val="FF0000"/>
                </a:solidFill>
              </a:rPr>
              <a:t>-19</a:t>
            </a:r>
            <a:r>
              <a:rPr lang="cs-CZ" sz="2800" b="1" dirty="0">
                <a:solidFill>
                  <a:srgbClr val="FF0000"/>
                </a:solidFill>
              </a:rPr>
              <a:t> </a:t>
            </a:r>
            <a:r>
              <a:rPr lang="cs-CZ" sz="2800" b="1" dirty="0" err="1">
                <a:solidFill>
                  <a:srgbClr val="FF0000"/>
                </a:solidFill>
              </a:rPr>
              <a:t>Coulombs</a:t>
            </a:r>
            <a:endParaRPr lang="cs-CZ" sz="2800" b="1" dirty="0">
              <a:solidFill>
                <a:srgbClr val="FF0000"/>
              </a:solidFill>
            </a:endParaRPr>
          </a:p>
        </p:txBody>
      </p:sp>
      <p:sp>
        <p:nvSpPr>
          <p:cNvPr id="3" name="TextovéPole 2"/>
          <p:cNvSpPr txBox="1"/>
          <p:nvPr/>
        </p:nvSpPr>
        <p:spPr>
          <a:xfrm>
            <a:off x="2123728" y="3244334"/>
            <a:ext cx="3395160" cy="369332"/>
          </a:xfrm>
          <a:prstGeom prst="rect">
            <a:avLst/>
          </a:prstGeom>
          <a:noFill/>
        </p:spPr>
        <p:txBody>
          <a:bodyPr wrap="none" rtlCol="0">
            <a:spAutoFit/>
          </a:bodyPr>
          <a:lstStyle/>
          <a:p>
            <a:r>
              <a:rPr lang="cs-CZ" dirty="0" err="1"/>
              <a:t>charge</a:t>
            </a:r>
            <a:r>
              <a:rPr lang="cs-CZ" dirty="0"/>
              <a:t> </a:t>
            </a:r>
            <a:r>
              <a:rPr lang="cs-CZ" dirty="0" err="1"/>
              <a:t>of</a:t>
            </a:r>
            <a:r>
              <a:rPr lang="cs-CZ" dirty="0"/>
              <a:t> </a:t>
            </a:r>
            <a:r>
              <a:rPr lang="cs-CZ" dirty="0" err="1"/>
              <a:t>an</a:t>
            </a:r>
            <a:r>
              <a:rPr lang="cs-CZ" dirty="0"/>
              <a:t> </a:t>
            </a:r>
            <a:r>
              <a:rPr lang="cs-CZ" dirty="0" err="1"/>
              <a:t>electron</a:t>
            </a:r>
            <a:r>
              <a:rPr lang="cs-CZ" dirty="0"/>
              <a:t>  -  </a:t>
            </a:r>
            <a:r>
              <a:rPr lang="cs-CZ" dirty="0" err="1"/>
              <a:t>Coulombs</a:t>
            </a:r>
            <a:endParaRPr lang="en-US" dirty="0"/>
          </a:p>
        </p:txBody>
      </p:sp>
    </p:spTree>
    <p:custDataLst>
      <p:tags r:id="rId1"/>
    </p:custDataLst>
    <p:extLst>
      <p:ext uri="{BB962C8B-B14F-4D97-AF65-F5344CB8AC3E}">
        <p14:creationId xmlns:p14="http://schemas.microsoft.com/office/powerpoint/2010/main" val="194260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Electric </a:t>
            </a:r>
            <a:r>
              <a:rPr lang="cs-CZ" dirty="0" err="1"/>
              <a:t>charge</a:t>
            </a:r>
            <a:r>
              <a:rPr lang="cs-CZ" dirty="0"/>
              <a:t> </a:t>
            </a:r>
            <a:r>
              <a:rPr lang="cs-CZ" dirty="0" err="1"/>
              <a:t>is</a:t>
            </a:r>
            <a:r>
              <a:rPr lang="cs-CZ" dirty="0"/>
              <a:t> </a:t>
            </a:r>
            <a:r>
              <a:rPr lang="cs-CZ" dirty="0" err="1"/>
              <a:t>when</a:t>
            </a:r>
            <a:r>
              <a:rPr lang="cs-CZ" dirty="0"/>
              <a:t> …</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24744"/>
            <a:ext cx="2952328" cy="246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628800"/>
            <a:ext cx="3131163" cy="394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5480414" y="5574065"/>
            <a:ext cx="2034413" cy="369332"/>
          </a:xfrm>
          <a:prstGeom prst="rect">
            <a:avLst/>
          </a:prstGeom>
        </p:spPr>
        <p:txBody>
          <a:bodyPr wrap="square">
            <a:spAutoFit/>
          </a:bodyPr>
          <a:lstStyle/>
          <a:p>
            <a:r>
              <a:rPr lang="cs-CZ" b="1" dirty="0" err="1"/>
              <a:t>Hair</a:t>
            </a:r>
            <a:r>
              <a:rPr lang="cs-CZ" b="1" dirty="0"/>
              <a:t> </a:t>
            </a:r>
            <a:r>
              <a:rPr lang="cs-CZ" b="1" dirty="0" err="1"/>
              <a:t>sticking</a:t>
            </a:r>
            <a:r>
              <a:rPr lang="cs-CZ" b="1" dirty="0"/>
              <a:t> </a:t>
            </a:r>
            <a:r>
              <a:rPr lang="cs-CZ" b="1" dirty="0" err="1"/>
              <a:t>out</a:t>
            </a:r>
            <a:endParaRPr lang="cs-CZ" b="1" dirty="0"/>
          </a:p>
        </p:txBody>
      </p:sp>
      <p:pic>
        <p:nvPicPr>
          <p:cNvPr id="5122" name="Picture 2" descr="C:\Users\Bernard\Desktop\Cat_demonstrating_static_cling_with_styrofoam_peanu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500586"/>
            <a:ext cx="4613184" cy="305891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4914503" y="6190173"/>
            <a:ext cx="1989199" cy="369332"/>
          </a:xfrm>
          <a:prstGeom prst="rect">
            <a:avLst/>
          </a:prstGeom>
          <a:noFill/>
        </p:spPr>
        <p:txBody>
          <a:bodyPr wrap="none" rtlCol="0">
            <a:spAutoFit/>
          </a:bodyPr>
          <a:lstStyle/>
          <a:p>
            <a:r>
              <a:rPr lang="cs-CZ" b="1" dirty="0" err="1" smtClean="0"/>
              <a:t>Electrostatic</a:t>
            </a:r>
            <a:r>
              <a:rPr lang="cs-CZ" b="1" dirty="0" smtClean="0"/>
              <a:t> </a:t>
            </a:r>
            <a:r>
              <a:rPr lang="cs-CZ" b="1" dirty="0" err="1" smtClean="0"/>
              <a:t>forces</a:t>
            </a:r>
            <a:endParaRPr lang="en-US" b="1" dirty="0"/>
          </a:p>
        </p:txBody>
      </p:sp>
    </p:spTree>
    <p:custDataLst>
      <p:tags r:id="rId1"/>
    </p:custDataLst>
    <p:extLst>
      <p:ext uri="{BB962C8B-B14F-4D97-AF65-F5344CB8AC3E}">
        <p14:creationId xmlns:p14="http://schemas.microsoft.com/office/powerpoint/2010/main" val="303426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12_1 Electric charge and Coulomb law[20180122100120796].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TotalTime>
  <Words>1295</Words>
  <Application>Microsoft Office PowerPoint</Application>
  <PresentationFormat>Předvádění na obrazovce (4:3)</PresentationFormat>
  <Paragraphs>146</Paragraphs>
  <Slides>29</Slides>
  <Notes>0</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29</vt:i4>
      </vt:variant>
    </vt:vector>
  </HeadingPairs>
  <TitlesOfParts>
    <vt:vector size="32" baseType="lpstr">
      <vt:lpstr>Motiv systému Office</vt:lpstr>
      <vt:lpstr>Rovnice</vt:lpstr>
      <vt:lpstr>Equation</vt:lpstr>
      <vt:lpstr>Electricity Electric charge and Coulomb law</vt:lpstr>
      <vt:lpstr>Theory of electricity </vt:lpstr>
      <vt:lpstr>Electricity</vt:lpstr>
      <vt:lpstr>Electric charge</vt:lpstr>
      <vt:lpstr>Electric charge</vt:lpstr>
      <vt:lpstr>Law of conservation of charge</vt:lpstr>
      <vt:lpstr>Electron-positron annihilation</vt:lpstr>
      <vt:lpstr>Charges can only be in multiples of e-</vt:lpstr>
      <vt:lpstr>Electric charge is when …</vt:lpstr>
      <vt:lpstr>Electric charge is when …</vt:lpstr>
      <vt:lpstr>How to make a electric charge?</vt:lpstr>
      <vt:lpstr>Haw to transfer charge?</vt:lpstr>
      <vt:lpstr>Prezentace aplikace PowerPoint</vt:lpstr>
      <vt:lpstr>Prezentace aplikace PowerPoint</vt:lpstr>
      <vt:lpstr>Prezentace aplikace PowerPoint</vt:lpstr>
      <vt:lpstr>Prezentace aplikace PowerPoint</vt:lpstr>
      <vt:lpstr>Prezentace aplikace PowerPoint</vt:lpstr>
      <vt:lpstr>Why is static electricity more apparent in winter? </vt:lpstr>
      <vt:lpstr>Prezentace aplikace PowerPoint</vt:lpstr>
      <vt:lpstr>How to measure charge?</vt:lpstr>
      <vt:lpstr>History</vt:lpstr>
      <vt:lpstr>LZ 129 Hindenburg (Luftschiff Zeppelin) </vt:lpstr>
      <vt:lpstr>Basic types of electric charge carriers and conducting media: conductors</vt:lpstr>
      <vt:lpstr>Example – effect of electric field</vt:lpstr>
      <vt:lpstr>Coulomb’s law: </vt:lpstr>
      <vt:lpstr>An example</vt:lpstr>
      <vt:lpstr>An example </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Bernard</dc:creator>
  <cp:lastModifiedBy>Bernard</cp:lastModifiedBy>
  <cp:revision>45</cp:revision>
  <dcterms:created xsi:type="dcterms:W3CDTF">2017-01-13T11:23:22Z</dcterms:created>
  <dcterms:modified xsi:type="dcterms:W3CDTF">2020-01-17T07:04:56Z</dcterms:modified>
</cp:coreProperties>
</file>