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76" r:id="rId5"/>
    <p:sldId id="273" r:id="rId6"/>
    <p:sldId id="272" r:id="rId7"/>
    <p:sldId id="271" r:id="rId8"/>
    <p:sldId id="289" r:id="rId9"/>
    <p:sldId id="290" r:id="rId10"/>
    <p:sldId id="274" r:id="rId11"/>
    <p:sldId id="278" r:id="rId12"/>
    <p:sldId id="277" r:id="rId13"/>
    <p:sldId id="279" r:id="rId14"/>
    <p:sldId id="270" r:id="rId15"/>
    <p:sldId id="269" r:id="rId16"/>
    <p:sldId id="268" r:id="rId17"/>
    <p:sldId id="267" r:id="rId18"/>
    <p:sldId id="280" r:id="rId19"/>
    <p:sldId id="282" r:id="rId20"/>
    <p:sldId id="281" r:id="rId21"/>
    <p:sldId id="283" r:id="rId22"/>
    <p:sldId id="291" r:id="rId23"/>
    <p:sldId id="266" r:id="rId24"/>
    <p:sldId id="265" r:id="rId25"/>
    <p:sldId id="292" r:id="rId26"/>
    <p:sldId id="293" r:id="rId27"/>
    <p:sldId id="264" r:id="rId28"/>
    <p:sldId id="263" r:id="rId29"/>
    <p:sldId id="262" r:id="rId30"/>
    <p:sldId id="288" r:id="rId31"/>
    <p:sldId id="284" r:id="rId32"/>
    <p:sldId id="285" r:id="rId33"/>
    <p:sldId id="286" r:id="rId34"/>
    <p:sldId id="287" r:id="rId35"/>
    <p:sldId id="296" r:id="rId36"/>
    <p:sldId id="295" r:id="rId37"/>
    <p:sldId id="294" r:id="rId38"/>
    <p:sldId id="299" r:id="rId39"/>
    <p:sldId id="297" r:id="rId40"/>
    <p:sldId id="298" r:id="rId4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2028" y="-7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3095769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167162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515250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105238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245721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FD24298-58C3-4ECF-B3AE-60357959DD29}" type="datetimeFigureOut">
              <a:rPr lang="cs-CZ" smtClean="0"/>
              <a:t>25.1.2019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3861994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FD24298-58C3-4ECF-B3AE-60357959DD29}" type="datetimeFigureOut">
              <a:rPr lang="cs-CZ" smtClean="0"/>
              <a:t>25.1.2019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237297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FD24298-58C3-4ECF-B3AE-60357959DD29}" type="datetimeFigureOut">
              <a:rPr lang="cs-CZ" smtClean="0"/>
              <a:t>25.1.2019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747353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FD24298-58C3-4ECF-B3AE-60357959DD29}" type="datetimeFigureOut">
              <a:rPr lang="cs-CZ" smtClean="0"/>
              <a:t>25.1.2019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26338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D24298-58C3-4ECF-B3AE-60357959DD29}" type="datetimeFigureOut">
              <a:rPr lang="cs-CZ" smtClean="0"/>
              <a:t>25.1.2019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215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FD24298-58C3-4ECF-B3AE-60357959DD29}" type="datetimeFigureOut">
              <a:rPr lang="cs-CZ" smtClean="0"/>
              <a:t>25.1.2019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5D4F1DDC-08A6-402F-A014-FC154649EBAD}" type="slidenum">
              <a:rPr lang="cs-CZ" smtClean="0"/>
              <a:t>‹#›</a:t>
            </a:fld>
            <a:endParaRPr lang="cs-CZ"/>
          </a:p>
        </p:txBody>
      </p:sp>
    </p:spTree>
    <p:extLst>
      <p:ext uri="{BB962C8B-B14F-4D97-AF65-F5344CB8AC3E}">
        <p14:creationId xmlns:p14="http://schemas.microsoft.com/office/powerpoint/2010/main" val="392486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24298-58C3-4ECF-B3AE-60357959DD29}" type="datetimeFigureOut">
              <a:rPr lang="cs-CZ" smtClean="0"/>
              <a:t>25.1.2019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4F1DDC-08A6-402F-A014-FC154649EBAD}" type="slidenum">
              <a:rPr lang="cs-CZ" smtClean="0"/>
              <a:t>‹#›</a:t>
            </a:fld>
            <a:endParaRPr lang="cs-CZ"/>
          </a:p>
        </p:txBody>
      </p:sp>
    </p:spTree>
    <p:extLst>
      <p:ext uri="{BB962C8B-B14F-4D97-AF65-F5344CB8AC3E}">
        <p14:creationId xmlns:p14="http://schemas.microsoft.com/office/powerpoint/2010/main" val="33186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Electric </a:t>
            </a:r>
            <a:r>
              <a:rPr lang="cs-CZ" dirty="0" err="1" smtClean="0"/>
              <a:t>current</a:t>
            </a:r>
            <a:endParaRPr lang="cs-CZ" dirty="0"/>
          </a:p>
        </p:txBody>
      </p:sp>
      <p:sp>
        <p:nvSpPr>
          <p:cNvPr id="3" name="Podnadpis 2"/>
          <p:cNvSpPr>
            <a:spLocks noGrp="1"/>
          </p:cNvSpPr>
          <p:nvPr>
            <p:ph type="subTitle" idx="1"/>
          </p:nvPr>
        </p:nvSpPr>
        <p:spPr/>
        <p:txBody>
          <a:bodyPr/>
          <a:lstStyle/>
          <a:p>
            <a:r>
              <a:rPr lang="cs-CZ" dirty="0" smtClean="0"/>
              <a:t>Vladan Bernard</a:t>
            </a:r>
            <a:endParaRPr lang="cs-CZ" dirty="0"/>
          </a:p>
        </p:txBody>
      </p:sp>
    </p:spTree>
    <p:extLst>
      <p:ext uri="{BB962C8B-B14F-4D97-AF65-F5344CB8AC3E}">
        <p14:creationId xmlns:p14="http://schemas.microsoft.com/office/powerpoint/2010/main" val="1586005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Current’s</a:t>
            </a:r>
            <a:r>
              <a:rPr lang="cs-CZ" dirty="0" smtClean="0"/>
              <a:t> </a:t>
            </a:r>
            <a:r>
              <a:rPr lang="cs-CZ" dirty="0" err="1" smtClean="0"/>
              <a:t>Direction</a:t>
            </a:r>
            <a:endParaRPr lang="cs-CZ" dirty="0"/>
          </a:p>
        </p:txBody>
      </p:sp>
      <p:sp>
        <p:nvSpPr>
          <p:cNvPr id="3" name="Zástupný symbol pro obsah 2"/>
          <p:cNvSpPr>
            <a:spLocks noGrp="1"/>
          </p:cNvSpPr>
          <p:nvPr>
            <p:ph idx="1"/>
          </p:nvPr>
        </p:nvSpPr>
        <p:spPr>
          <a:xfrm>
            <a:off x="457200" y="1600201"/>
            <a:ext cx="8229600" cy="1828800"/>
          </a:xfrm>
        </p:spPr>
        <p:txBody>
          <a:bodyPr/>
          <a:lstStyle/>
          <a:p>
            <a:r>
              <a:rPr lang="en-US" dirty="0" smtClean="0"/>
              <a:t>Electrons </a:t>
            </a:r>
            <a:r>
              <a:rPr lang="cs-CZ" dirty="0" smtClean="0"/>
              <a:t>t</a:t>
            </a:r>
            <a:r>
              <a:rPr lang="en-US" dirty="0" smtClean="0"/>
              <a:t>ravel from – to +</a:t>
            </a:r>
          </a:p>
          <a:p>
            <a:r>
              <a:rPr lang="en-US" dirty="0" smtClean="0"/>
              <a:t>Current is actually the opposite direction of the flow of electrons</a:t>
            </a:r>
          </a:p>
          <a:p>
            <a:endParaRPr lang="cs-CZ" dirty="0"/>
          </a:p>
        </p:txBody>
      </p:sp>
      <p:sp>
        <p:nvSpPr>
          <p:cNvPr id="4" name="Zaoblený obdélník 3"/>
          <p:cNvSpPr/>
          <p:nvPr/>
        </p:nvSpPr>
        <p:spPr>
          <a:xfrm>
            <a:off x="1403648" y="4221088"/>
            <a:ext cx="6264696" cy="172819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76542">
            <a:off x="3187459" y="3383537"/>
            <a:ext cx="2192041" cy="1644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3047969" y="4036422"/>
            <a:ext cx="300082" cy="369332"/>
          </a:xfrm>
          <a:prstGeom prst="rect">
            <a:avLst/>
          </a:prstGeom>
          <a:noFill/>
        </p:spPr>
        <p:txBody>
          <a:bodyPr wrap="none" rtlCol="0">
            <a:spAutoFit/>
          </a:bodyPr>
          <a:lstStyle/>
          <a:p>
            <a:r>
              <a:rPr lang="cs-CZ" dirty="0"/>
              <a:t>+</a:t>
            </a:r>
          </a:p>
        </p:txBody>
      </p:sp>
      <p:sp>
        <p:nvSpPr>
          <p:cNvPr id="8" name="TextovéPole 7"/>
          <p:cNvSpPr txBox="1"/>
          <p:nvPr/>
        </p:nvSpPr>
        <p:spPr>
          <a:xfrm>
            <a:off x="5148064" y="4020886"/>
            <a:ext cx="255198" cy="369332"/>
          </a:xfrm>
          <a:prstGeom prst="rect">
            <a:avLst/>
          </a:prstGeom>
          <a:noFill/>
        </p:spPr>
        <p:txBody>
          <a:bodyPr wrap="none" rtlCol="0">
            <a:spAutoFit/>
          </a:bodyPr>
          <a:lstStyle/>
          <a:p>
            <a:r>
              <a:rPr lang="cs-CZ" dirty="0" smtClean="0"/>
              <a:t>-</a:t>
            </a:r>
            <a:endParaRPr lang="cs-CZ" dirty="0"/>
          </a:p>
        </p:txBody>
      </p:sp>
      <p:sp>
        <p:nvSpPr>
          <p:cNvPr id="9" name="Ovál 8"/>
          <p:cNvSpPr/>
          <p:nvPr/>
        </p:nvSpPr>
        <p:spPr>
          <a:xfrm>
            <a:off x="2699792" y="5445224"/>
            <a:ext cx="348177"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t>
            </a:r>
            <a:endParaRPr lang="cs-CZ" dirty="0"/>
          </a:p>
        </p:txBody>
      </p:sp>
      <p:sp>
        <p:nvSpPr>
          <p:cNvPr id="11" name="Ovál 10"/>
          <p:cNvSpPr/>
          <p:nvPr/>
        </p:nvSpPr>
        <p:spPr>
          <a:xfrm>
            <a:off x="3173962" y="5445224"/>
            <a:ext cx="348177"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t>
            </a:r>
            <a:endParaRPr lang="cs-CZ" dirty="0"/>
          </a:p>
        </p:txBody>
      </p:sp>
      <p:sp>
        <p:nvSpPr>
          <p:cNvPr id="12" name="Ovál 11"/>
          <p:cNvSpPr/>
          <p:nvPr/>
        </p:nvSpPr>
        <p:spPr>
          <a:xfrm>
            <a:off x="3635896" y="5445224"/>
            <a:ext cx="348177"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dirty="0" smtClean="0"/>
              <a:t>-</a:t>
            </a:r>
            <a:endParaRPr lang="cs-CZ" dirty="0"/>
          </a:p>
        </p:txBody>
      </p:sp>
      <p:cxnSp>
        <p:nvCxnSpPr>
          <p:cNvPr id="13" name="Přímá spojnice se šipkou 12"/>
          <p:cNvCxnSpPr/>
          <p:nvPr/>
        </p:nvCxnSpPr>
        <p:spPr>
          <a:xfrm flipH="1">
            <a:off x="2339752" y="5517232"/>
            <a:ext cx="2376264"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Přímá spojnice se šipkou 14"/>
          <p:cNvCxnSpPr/>
          <p:nvPr/>
        </p:nvCxnSpPr>
        <p:spPr>
          <a:xfrm>
            <a:off x="3635896" y="5949280"/>
            <a:ext cx="176736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6" name="TextovéPole 15"/>
          <p:cNvSpPr txBox="1"/>
          <p:nvPr/>
        </p:nvSpPr>
        <p:spPr>
          <a:xfrm>
            <a:off x="3744041" y="5147900"/>
            <a:ext cx="1052981" cy="369332"/>
          </a:xfrm>
          <a:prstGeom prst="rect">
            <a:avLst/>
          </a:prstGeom>
          <a:noFill/>
        </p:spPr>
        <p:txBody>
          <a:bodyPr wrap="none" rtlCol="0">
            <a:spAutoFit/>
          </a:bodyPr>
          <a:lstStyle/>
          <a:p>
            <a:r>
              <a:rPr lang="cs-CZ" dirty="0" err="1" smtClean="0"/>
              <a:t>electrons</a:t>
            </a:r>
            <a:endParaRPr lang="cs-CZ" dirty="0"/>
          </a:p>
        </p:txBody>
      </p:sp>
      <p:sp>
        <p:nvSpPr>
          <p:cNvPr id="17" name="TextovéPole 16"/>
          <p:cNvSpPr txBox="1"/>
          <p:nvPr/>
        </p:nvSpPr>
        <p:spPr>
          <a:xfrm>
            <a:off x="3896022" y="5984839"/>
            <a:ext cx="2507289" cy="369332"/>
          </a:xfrm>
          <a:prstGeom prst="rect">
            <a:avLst/>
          </a:prstGeom>
          <a:noFill/>
        </p:spPr>
        <p:txBody>
          <a:bodyPr wrap="none" rtlCol="0">
            <a:spAutoFit/>
          </a:bodyPr>
          <a:lstStyle/>
          <a:p>
            <a:r>
              <a:rPr lang="cs-CZ" dirty="0" err="1"/>
              <a:t>e</a:t>
            </a:r>
            <a:r>
              <a:rPr lang="cs-CZ" dirty="0" err="1" smtClean="0"/>
              <a:t>lectric</a:t>
            </a:r>
            <a:r>
              <a:rPr lang="cs-CZ" dirty="0" smtClean="0"/>
              <a:t> </a:t>
            </a:r>
            <a:r>
              <a:rPr lang="cs-CZ" dirty="0" err="1" smtClean="0"/>
              <a:t>current</a:t>
            </a:r>
            <a:r>
              <a:rPr lang="cs-CZ" dirty="0" smtClean="0"/>
              <a:t> </a:t>
            </a:r>
            <a:r>
              <a:rPr lang="cs-CZ" dirty="0" err="1" smtClean="0"/>
              <a:t>direction</a:t>
            </a:r>
            <a:endParaRPr lang="cs-CZ" dirty="0"/>
          </a:p>
        </p:txBody>
      </p:sp>
    </p:spTree>
    <p:extLst>
      <p:ext uri="{BB962C8B-B14F-4D97-AF65-F5344CB8AC3E}">
        <p14:creationId xmlns:p14="http://schemas.microsoft.com/office/powerpoint/2010/main" val="351299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Current’s</a:t>
            </a:r>
            <a:r>
              <a:rPr lang="cs-CZ" dirty="0" smtClean="0"/>
              <a:t> </a:t>
            </a:r>
            <a:r>
              <a:rPr lang="cs-CZ" dirty="0" err="1" smtClean="0"/>
              <a:t>Direction</a:t>
            </a:r>
            <a:endParaRPr lang="cs-CZ" dirty="0"/>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200661" y="1879958"/>
            <a:ext cx="2854246" cy="1945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395536" y="1556792"/>
            <a:ext cx="4572000" cy="646331"/>
          </a:xfrm>
          <a:prstGeom prst="rect">
            <a:avLst/>
          </a:prstGeom>
        </p:spPr>
        <p:txBody>
          <a:bodyPr>
            <a:spAutoFit/>
          </a:bodyPr>
          <a:lstStyle/>
          <a:p>
            <a:r>
              <a:rPr lang="en-US" dirty="0" smtClean="0"/>
              <a:t>Conventional current has the direction that the (+) charges would have in the circuit.</a:t>
            </a:r>
            <a:endParaRPr lang="cs-CZ" dirty="0"/>
          </a:p>
        </p:txBody>
      </p:sp>
      <p:cxnSp>
        <p:nvCxnSpPr>
          <p:cNvPr id="6" name="Přímá spojnice 5"/>
          <p:cNvCxnSpPr/>
          <p:nvPr/>
        </p:nvCxnSpPr>
        <p:spPr>
          <a:xfrm>
            <a:off x="1043608" y="5393197"/>
            <a:ext cx="1368152" cy="0"/>
          </a:xfrm>
          <a:prstGeom prst="line">
            <a:avLst/>
          </a:prstGeom>
        </p:spPr>
        <p:style>
          <a:lnRef idx="2">
            <a:schemeClr val="dk1"/>
          </a:lnRef>
          <a:fillRef idx="0">
            <a:schemeClr val="dk1"/>
          </a:fillRef>
          <a:effectRef idx="1">
            <a:schemeClr val="dk1"/>
          </a:effectRef>
          <a:fontRef idx="minor">
            <a:schemeClr val="tx1"/>
          </a:fontRef>
        </p:style>
      </p:cxnSp>
      <p:sp>
        <p:nvSpPr>
          <p:cNvPr id="8" name="Obdélník 7"/>
          <p:cNvSpPr/>
          <p:nvPr/>
        </p:nvSpPr>
        <p:spPr>
          <a:xfrm>
            <a:off x="2411760" y="5157192"/>
            <a:ext cx="1512168" cy="5040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cxnSp>
        <p:nvCxnSpPr>
          <p:cNvPr id="10" name="Přímá spojnice 9"/>
          <p:cNvCxnSpPr/>
          <p:nvPr/>
        </p:nvCxnSpPr>
        <p:spPr>
          <a:xfrm>
            <a:off x="3923928" y="5409220"/>
            <a:ext cx="1368152" cy="0"/>
          </a:xfrm>
          <a:prstGeom prst="line">
            <a:avLst/>
          </a:prstGeom>
        </p:spPr>
        <p:style>
          <a:lnRef idx="2">
            <a:schemeClr val="dk1"/>
          </a:lnRef>
          <a:fillRef idx="0">
            <a:schemeClr val="dk1"/>
          </a:fillRef>
          <a:effectRef idx="1">
            <a:schemeClr val="dk1"/>
          </a:effectRef>
          <a:fontRef idx="minor">
            <a:schemeClr val="tx1"/>
          </a:fontRef>
        </p:style>
      </p:cxnSp>
      <p:cxnSp>
        <p:nvCxnSpPr>
          <p:cNvPr id="11" name="Přímá spojnice 10"/>
          <p:cNvCxnSpPr/>
          <p:nvPr/>
        </p:nvCxnSpPr>
        <p:spPr>
          <a:xfrm>
            <a:off x="1043608" y="5393197"/>
            <a:ext cx="0" cy="700099"/>
          </a:xfrm>
          <a:prstGeom prst="line">
            <a:avLst/>
          </a:prstGeom>
        </p:spPr>
        <p:style>
          <a:lnRef idx="2">
            <a:schemeClr val="dk1"/>
          </a:lnRef>
          <a:fillRef idx="0">
            <a:schemeClr val="dk1"/>
          </a:fillRef>
          <a:effectRef idx="1">
            <a:schemeClr val="dk1"/>
          </a:effectRef>
          <a:fontRef idx="minor">
            <a:schemeClr val="tx1"/>
          </a:fontRef>
        </p:style>
      </p:cxnSp>
      <p:cxnSp>
        <p:nvCxnSpPr>
          <p:cNvPr id="13" name="Přímá spojnice 12"/>
          <p:cNvCxnSpPr/>
          <p:nvPr/>
        </p:nvCxnSpPr>
        <p:spPr>
          <a:xfrm>
            <a:off x="1043608" y="6093296"/>
            <a:ext cx="4248472" cy="0"/>
          </a:xfrm>
          <a:prstGeom prst="line">
            <a:avLst/>
          </a:prstGeom>
        </p:spPr>
        <p:style>
          <a:lnRef idx="2">
            <a:schemeClr val="dk1"/>
          </a:lnRef>
          <a:fillRef idx="0">
            <a:schemeClr val="dk1"/>
          </a:fillRef>
          <a:effectRef idx="1">
            <a:schemeClr val="dk1"/>
          </a:effectRef>
          <a:fontRef idx="minor">
            <a:schemeClr val="tx1"/>
          </a:fontRef>
        </p:style>
      </p:cxnSp>
      <p:sp>
        <p:nvSpPr>
          <p:cNvPr id="14" name="TextovéPole 13"/>
          <p:cNvSpPr txBox="1"/>
          <p:nvPr/>
        </p:nvSpPr>
        <p:spPr>
          <a:xfrm>
            <a:off x="5334051" y="5055277"/>
            <a:ext cx="439544" cy="707886"/>
          </a:xfrm>
          <a:prstGeom prst="rect">
            <a:avLst/>
          </a:prstGeom>
          <a:noFill/>
        </p:spPr>
        <p:txBody>
          <a:bodyPr wrap="none" rtlCol="0">
            <a:spAutoFit/>
          </a:bodyPr>
          <a:lstStyle/>
          <a:p>
            <a:r>
              <a:rPr lang="cs-CZ" sz="4000" dirty="0" smtClean="0"/>
              <a:t>+</a:t>
            </a:r>
            <a:endParaRPr lang="cs-CZ" sz="4000" dirty="0"/>
          </a:p>
        </p:txBody>
      </p:sp>
      <p:sp>
        <p:nvSpPr>
          <p:cNvPr id="15" name="TextovéPole 14"/>
          <p:cNvSpPr txBox="1"/>
          <p:nvPr/>
        </p:nvSpPr>
        <p:spPr>
          <a:xfrm>
            <a:off x="5406059" y="5661248"/>
            <a:ext cx="534093" cy="707886"/>
          </a:xfrm>
          <a:prstGeom prst="rect">
            <a:avLst/>
          </a:prstGeom>
          <a:noFill/>
        </p:spPr>
        <p:txBody>
          <a:bodyPr wrap="square" rtlCol="0">
            <a:spAutoFit/>
          </a:bodyPr>
          <a:lstStyle/>
          <a:p>
            <a:r>
              <a:rPr lang="cs-CZ" sz="4000" dirty="0" smtClean="0"/>
              <a:t>-</a:t>
            </a:r>
            <a:endParaRPr lang="cs-CZ" sz="4000" dirty="0"/>
          </a:p>
        </p:txBody>
      </p:sp>
      <p:cxnSp>
        <p:nvCxnSpPr>
          <p:cNvPr id="19" name="Pravoúhlá spojnice 18"/>
          <p:cNvCxnSpPr/>
          <p:nvPr/>
        </p:nvCxnSpPr>
        <p:spPr>
          <a:xfrm rot="10800000">
            <a:off x="3563890" y="5013176"/>
            <a:ext cx="1170129" cy="17392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Pravoúhlá spojnice 21"/>
          <p:cNvCxnSpPr/>
          <p:nvPr/>
        </p:nvCxnSpPr>
        <p:spPr>
          <a:xfrm rot="10800000" flipV="1">
            <a:off x="3563890" y="5589238"/>
            <a:ext cx="1170129" cy="17392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20" name="Přímá spojnice se šipkou 5119"/>
          <p:cNvCxnSpPr/>
          <p:nvPr/>
        </p:nvCxnSpPr>
        <p:spPr>
          <a:xfrm flipH="1">
            <a:off x="1187624" y="5301208"/>
            <a:ext cx="100811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121" name="TextovéPole 5120"/>
          <p:cNvSpPr txBox="1"/>
          <p:nvPr/>
        </p:nvSpPr>
        <p:spPr>
          <a:xfrm>
            <a:off x="681416" y="3861048"/>
            <a:ext cx="8355080" cy="646331"/>
          </a:xfrm>
          <a:prstGeom prst="rect">
            <a:avLst/>
          </a:prstGeom>
          <a:noFill/>
        </p:spPr>
        <p:txBody>
          <a:bodyPr wrap="square" rtlCol="0">
            <a:spAutoFit/>
          </a:bodyPr>
          <a:lstStyle/>
          <a:p>
            <a:r>
              <a:rPr lang="cs-CZ" dirty="0" err="1" smtClean="0"/>
              <a:t>Branches</a:t>
            </a:r>
            <a:r>
              <a:rPr lang="cs-CZ" dirty="0" smtClean="0"/>
              <a:t> in </a:t>
            </a:r>
            <a:r>
              <a:rPr lang="cs-CZ" dirty="0" err="1" smtClean="0"/>
              <a:t>electric</a:t>
            </a:r>
            <a:r>
              <a:rPr lang="cs-CZ" dirty="0" smtClean="0"/>
              <a:t> </a:t>
            </a:r>
            <a:r>
              <a:rPr lang="cs-CZ" dirty="0" err="1" smtClean="0"/>
              <a:t>circuit</a:t>
            </a:r>
            <a:r>
              <a:rPr lang="cs-CZ" dirty="0" smtClean="0"/>
              <a:t> – </a:t>
            </a:r>
            <a:r>
              <a:rPr lang="cs-CZ" dirty="0" err="1" smtClean="0"/>
              <a:t>the</a:t>
            </a:r>
            <a:r>
              <a:rPr lang="cs-CZ" dirty="0" smtClean="0"/>
              <a:t> </a:t>
            </a:r>
            <a:r>
              <a:rPr lang="cs-CZ" dirty="0" err="1" smtClean="0"/>
              <a:t>electric</a:t>
            </a:r>
            <a:r>
              <a:rPr lang="cs-CZ" dirty="0" smtClean="0"/>
              <a:t> </a:t>
            </a:r>
            <a:r>
              <a:rPr lang="cs-CZ" dirty="0" err="1" smtClean="0"/>
              <a:t>current</a:t>
            </a:r>
            <a:r>
              <a:rPr lang="cs-CZ" dirty="0" smtClean="0"/>
              <a:t> </a:t>
            </a:r>
            <a:r>
              <a:rPr lang="cs-CZ" dirty="0" err="1" smtClean="0"/>
              <a:t>is</a:t>
            </a:r>
            <a:r>
              <a:rPr lang="cs-CZ" dirty="0" smtClean="0"/>
              <a:t> </a:t>
            </a:r>
            <a:r>
              <a:rPr lang="cs-CZ" dirty="0" err="1" smtClean="0"/>
              <a:t>divided</a:t>
            </a:r>
            <a:r>
              <a:rPr lang="cs-CZ" dirty="0" smtClean="0"/>
              <a:t> </a:t>
            </a:r>
            <a:r>
              <a:rPr lang="cs-CZ" dirty="0" err="1" smtClean="0"/>
              <a:t>into</a:t>
            </a:r>
            <a:r>
              <a:rPr lang="cs-CZ" dirty="0" smtClean="0"/>
              <a:t> </a:t>
            </a:r>
            <a:r>
              <a:rPr lang="cs-CZ" dirty="0" err="1" smtClean="0"/>
              <a:t>two</a:t>
            </a:r>
            <a:r>
              <a:rPr lang="cs-CZ" dirty="0" smtClean="0"/>
              <a:t> (more) </a:t>
            </a:r>
            <a:r>
              <a:rPr lang="cs-CZ" dirty="0" err="1" smtClean="0"/>
              <a:t>streams</a:t>
            </a:r>
            <a:r>
              <a:rPr lang="cs-CZ" dirty="0" smtClean="0"/>
              <a:t> in </a:t>
            </a:r>
            <a:r>
              <a:rPr lang="cs-CZ" dirty="0" err="1" smtClean="0"/>
              <a:t>electric</a:t>
            </a:r>
            <a:r>
              <a:rPr lang="cs-CZ" dirty="0" smtClean="0"/>
              <a:t> node</a:t>
            </a:r>
            <a:endParaRPr lang="cs-CZ" dirty="0"/>
          </a:p>
        </p:txBody>
      </p:sp>
      <p:sp>
        <p:nvSpPr>
          <p:cNvPr id="5123" name="TextovéPole 5122"/>
          <p:cNvSpPr txBox="1"/>
          <p:nvPr/>
        </p:nvSpPr>
        <p:spPr>
          <a:xfrm>
            <a:off x="4958287" y="4959748"/>
            <a:ext cx="242374" cy="369332"/>
          </a:xfrm>
          <a:prstGeom prst="rect">
            <a:avLst/>
          </a:prstGeom>
          <a:noFill/>
        </p:spPr>
        <p:txBody>
          <a:bodyPr wrap="none" rtlCol="0">
            <a:spAutoFit/>
          </a:bodyPr>
          <a:lstStyle/>
          <a:p>
            <a:r>
              <a:rPr lang="cs-CZ" dirty="0" smtClean="0"/>
              <a:t>I</a:t>
            </a:r>
            <a:endParaRPr lang="cs-CZ" dirty="0"/>
          </a:p>
        </p:txBody>
      </p:sp>
      <p:sp>
        <p:nvSpPr>
          <p:cNvPr id="5124" name="TextovéPole 5123"/>
          <p:cNvSpPr txBox="1"/>
          <p:nvPr/>
        </p:nvSpPr>
        <p:spPr>
          <a:xfrm>
            <a:off x="2915816" y="4856158"/>
            <a:ext cx="359394" cy="369332"/>
          </a:xfrm>
          <a:prstGeom prst="rect">
            <a:avLst/>
          </a:prstGeom>
          <a:noFill/>
        </p:spPr>
        <p:txBody>
          <a:bodyPr wrap="none" rtlCol="0">
            <a:spAutoFit/>
          </a:bodyPr>
          <a:lstStyle/>
          <a:p>
            <a:r>
              <a:rPr lang="cs-CZ" dirty="0" smtClean="0"/>
              <a:t>I1</a:t>
            </a:r>
            <a:endParaRPr lang="cs-CZ" dirty="0"/>
          </a:p>
        </p:txBody>
      </p:sp>
      <p:sp>
        <p:nvSpPr>
          <p:cNvPr id="5125" name="TextovéPole 5124"/>
          <p:cNvSpPr txBox="1"/>
          <p:nvPr/>
        </p:nvSpPr>
        <p:spPr>
          <a:xfrm>
            <a:off x="2905454" y="5291916"/>
            <a:ext cx="359394" cy="369332"/>
          </a:xfrm>
          <a:prstGeom prst="rect">
            <a:avLst/>
          </a:prstGeom>
          <a:noFill/>
        </p:spPr>
        <p:txBody>
          <a:bodyPr wrap="none" rtlCol="0">
            <a:spAutoFit/>
          </a:bodyPr>
          <a:lstStyle/>
          <a:p>
            <a:r>
              <a:rPr lang="cs-CZ" dirty="0" smtClean="0"/>
              <a:t>I2</a:t>
            </a:r>
            <a:endParaRPr lang="cs-CZ" dirty="0"/>
          </a:p>
        </p:txBody>
      </p:sp>
      <p:sp>
        <p:nvSpPr>
          <p:cNvPr id="5126" name="TextovéPole 5125"/>
          <p:cNvSpPr txBox="1"/>
          <p:nvPr/>
        </p:nvSpPr>
        <p:spPr>
          <a:xfrm>
            <a:off x="1619672" y="4883616"/>
            <a:ext cx="242374" cy="369332"/>
          </a:xfrm>
          <a:prstGeom prst="rect">
            <a:avLst/>
          </a:prstGeom>
          <a:noFill/>
        </p:spPr>
        <p:txBody>
          <a:bodyPr wrap="none" rtlCol="0">
            <a:spAutoFit/>
          </a:bodyPr>
          <a:lstStyle/>
          <a:p>
            <a:r>
              <a:rPr lang="cs-CZ" dirty="0" smtClean="0"/>
              <a:t>I</a:t>
            </a:r>
            <a:endParaRPr lang="cs-CZ" dirty="0"/>
          </a:p>
        </p:txBody>
      </p:sp>
      <p:sp>
        <p:nvSpPr>
          <p:cNvPr id="5127" name="TextovéPole 5126"/>
          <p:cNvSpPr txBox="1"/>
          <p:nvPr/>
        </p:nvSpPr>
        <p:spPr>
          <a:xfrm>
            <a:off x="6228184" y="5393197"/>
            <a:ext cx="1512168" cy="584775"/>
          </a:xfrm>
          <a:prstGeom prst="rect">
            <a:avLst/>
          </a:prstGeom>
          <a:noFill/>
        </p:spPr>
        <p:txBody>
          <a:bodyPr wrap="square" rtlCol="0">
            <a:spAutoFit/>
          </a:bodyPr>
          <a:lstStyle/>
          <a:p>
            <a:r>
              <a:rPr lang="cs-CZ" sz="3200" dirty="0" smtClean="0"/>
              <a:t>I=I</a:t>
            </a:r>
            <a:r>
              <a:rPr lang="cs-CZ" sz="3200" baseline="-25000" dirty="0" smtClean="0"/>
              <a:t>1</a:t>
            </a:r>
            <a:r>
              <a:rPr lang="cs-CZ" sz="3200" dirty="0" smtClean="0"/>
              <a:t>+I</a:t>
            </a:r>
            <a:r>
              <a:rPr lang="cs-CZ" sz="3200" baseline="-25000" dirty="0" smtClean="0"/>
              <a:t>2</a:t>
            </a:r>
            <a:endParaRPr lang="cs-CZ" sz="3200" baseline="-25000" dirty="0"/>
          </a:p>
        </p:txBody>
      </p:sp>
    </p:spTree>
    <p:extLst>
      <p:ext uri="{BB962C8B-B14F-4D97-AF65-F5344CB8AC3E}">
        <p14:creationId xmlns:p14="http://schemas.microsoft.com/office/powerpoint/2010/main" val="3307567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Question</a:t>
            </a:r>
            <a:r>
              <a:rPr lang="cs-CZ" dirty="0" smtClean="0"/>
              <a:t>   ???</a:t>
            </a:r>
            <a:endParaRPr lang="cs-CZ" dirty="0"/>
          </a:p>
        </p:txBody>
      </p:sp>
      <p:sp>
        <p:nvSpPr>
          <p:cNvPr id="3" name="Zástupný symbol pro obsah 2"/>
          <p:cNvSpPr>
            <a:spLocks noGrp="1"/>
          </p:cNvSpPr>
          <p:nvPr>
            <p:ph idx="1"/>
          </p:nvPr>
        </p:nvSpPr>
        <p:spPr/>
        <p:txBody>
          <a:bodyPr>
            <a:normAutofit fontScale="92500"/>
          </a:bodyPr>
          <a:lstStyle/>
          <a:p>
            <a:pPr marL="0" indent="0">
              <a:buNone/>
            </a:pPr>
            <a:r>
              <a:rPr lang="en-US" sz="2000" b="1" dirty="0" smtClean="0"/>
              <a:t>What is required in order to have an electric current flow in a circuit?</a:t>
            </a:r>
            <a:endParaRPr lang="cs-CZ" sz="2000" b="1" dirty="0" smtClean="0"/>
          </a:p>
          <a:p>
            <a:pPr marL="0" indent="0">
              <a:buNone/>
            </a:pPr>
            <a:r>
              <a:rPr lang="en-US" sz="2000" dirty="0" smtClean="0"/>
              <a:t/>
            </a:r>
            <a:br>
              <a:rPr lang="en-US" sz="2000" dirty="0" smtClean="0"/>
            </a:br>
            <a:r>
              <a:rPr lang="en-US" sz="2000" dirty="0" smtClean="0"/>
              <a:t>Answer:</a:t>
            </a:r>
          </a:p>
          <a:p>
            <a:r>
              <a:rPr lang="en-US" sz="2000" dirty="0" smtClean="0"/>
              <a:t>A voltage source.</a:t>
            </a:r>
          </a:p>
          <a:p>
            <a:r>
              <a:rPr lang="en-US" sz="2000" dirty="0" smtClean="0"/>
              <a:t>The circuit must be closed. </a:t>
            </a:r>
            <a:endParaRPr lang="cs-CZ" sz="2000" dirty="0" smtClean="0"/>
          </a:p>
          <a:p>
            <a:endParaRPr lang="cs-CZ" sz="2000" dirty="0"/>
          </a:p>
          <a:p>
            <a:pPr marL="0" indent="0">
              <a:buNone/>
            </a:pPr>
            <a:r>
              <a:rPr lang="cs-CZ" sz="2000" b="1" dirty="0" err="1" smtClean="0"/>
              <a:t>Calculate</a:t>
            </a:r>
            <a:r>
              <a:rPr lang="cs-CZ" sz="2000" b="1" dirty="0" smtClean="0"/>
              <a:t> </a:t>
            </a:r>
            <a:r>
              <a:rPr lang="cs-CZ" sz="2000" b="1" dirty="0" err="1" smtClean="0"/>
              <a:t>electric</a:t>
            </a:r>
            <a:r>
              <a:rPr lang="cs-CZ" sz="2000" b="1" dirty="0" smtClean="0"/>
              <a:t> </a:t>
            </a:r>
            <a:r>
              <a:rPr lang="cs-CZ" sz="2000" b="1" dirty="0" err="1" smtClean="0"/>
              <a:t>current</a:t>
            </a:r>
            <a:r>
              <a:rPr lang="cs-CZ" sz="2000" b="1" dirty="0" smtClean="0"/>
              <a:t> </a:t>
            </a:r>
            <a:r>
              <a:rPr lang="cs-CZ" sz="2000" b="1" dirty="0" err="1" smtClean="0"/>
              <a:t>of</a:t>
            </a:r>
            <a:r>
              <a:rPr lang="cs-CZ" sz="2000" b="1" dirty="0" smtClean="0"/>
              <a:t> </a:t>
            </a:r>
            <a:r>
              <a:rPr lang="cs-CZ" sz="2000" b="1" dirty="0" err="1" smtClean="0"/>
              <a:t>total</a:t>
            </a:r>
            <a:r>
              <a:rPr lang="cs-CZ" sz="2000" b="1" dirty="0" smtClean="0"/>
              <a:t> </a:t>
            </a:r>
            <a:r>
              <a:rPr lang="cs-CZ" sz="2000" b="1" dirty="0" err="1" smtClean="0"/>
              <a:t>charge</a:t>
            </a:r>
            <a:r>
              <a:rPr lang="cs-CZ" sz="2000" b="1" dirty="0" smtClean="0"/>
              <a:t> 30 C </a:t>
            </a:r>
            <a:r>
              <a:rPr lang="cs-CZ" sz="2000" b="1" dirty="0" err="1" smtClean="0"/>
              <a:t>flow</a:t>
            </a:r>
            <a:r>
              <a:rPr lang="cs-CZ" sz="2000" b="1" dirty="0" smtClean="0"/>
              <a:t> </a:t>
            </a:r>
            <a:r>
              <a:rPr lang="cs-CZ" sz="2000" b="1" dirty="0" err="1" smtClean="0"/>
              <a:t>through</a:t>
            </a:r>
            <a:r>
              <a:rPr lang="cs-CZ" sz="2000" b="1" dirty="0" smtClean="0"/>
              <a:t> </a:t>
            </a:r>
            <a:r>
              <a:rPr lang="cs-CZ" sz="2000" b="1" dirty="0" err="1" smtClean="0"/>
              <a:t>wire</a:t>
            </a:r>
            <a:r>
              <a:rPr lang="cs-CZ" sz="2000" b="1" dirty="0" smtClean="0"/>
              <a:t> per 1 </a:t>
            </a:r>
            <a:r>
              <a:rPr lang="cs-CZ" sz="2000" b="1" dirty="0" err="1" smtClean="0"/>
              <a:t>minute</a:t>
            </a:r>
            <a:r>
              <a:rPr lang="cs-CZ" sz="2000" b="1" dirty="0" smtClean="0"/>
              <a:t>. </a:t>
            </a:r>
          </a:p>
          <a:p>
            <a:endParaRPr lang="cs-CZ" sz="2000" dirty="0"/>
          </a:p>
          <a:p>
            <a:r>
              <a:rPr lang="cs-CZ" sz="2000" dirty="0" smtClean="0"/>
              <a:t>I=Q/t, t =1 min. 60 sec</a:t>
            </a:r>
          </a:p>
          <a:p>
            <a:r>
              <a:rPr lang="cs-CZ" sz="2000" dirty="0" smtClean="0"/>
              <a:t>I=30/60=0.5 A</a:t>
            </a:r>
          </a:p>
          <a:p>
            <a:endParaRPr lang="cs-CZ" sz="2000" dirty="0" smtClean="0"/>
          </a:p>
          <a:p>
            <a:endParaRPr lang="cs-CZ" sz="2000" dirty="0"/>
          </a:p>
          <a:p>
            <a:pPr marL="0" indent="0">
              <a:buNone/>
            </a:pPr>
            <a:r>
              <a:rPr lang="en-US" sz="2000" b="1" dirty="0" smtClean="0"/>
              <a:t>Why is the bird on the wire safe?</a:t>
            </a:r>
          </a:p>
          <a:p>
            <a:endParaRPr lang="cs-CZ" sz="2000" dirty="0"/>
          </a:p>
        </p:txBody>
      </p:sp>
      <p:cxnSp>
        <p:nvCxnSpPr>
          <p:cNvPr id="5" name="Přímá spojnice 4"/>
          <p:cNvCxnSpPr/>
          <p:nvPr/>
        </p:nvCxnSpPr>
        <p:spPr>
          <a:xfrm flipH="1">
            <a:off x="1623610" y="5229200"/>
            <a:ext cx="720080" cy="0"/>
          </a:xfrm>
          <a:prstGeom prst="line">
            <a:avLst/>
          </a:prstGeom>
        </p:spPr>
        <p:style>
          <a:lnRef idx="3">
            <a:schemeClr val="accent2"/>
          </a:lnRef>
          <a:fillRef idx="0">
            <a:schemeClr val="accent2"/>
          </a:fillRef>
          <a:effectRef idx="2">
            <a:schemeClr val="accent2"/>
          </a:effectRef>
          <a:fontRef idx="minor">
            <a:schemeClr val="tx1"/>
          </a:fontRef>
        </p:style>
      </p:cxn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465313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4901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How</a:t>
            </a:r>
            <a:r>
              <a:rPr lang="cs-CZ" dirty="0" smtClean="0"/>
              <a:t> to </a:t>
            </a:r>
            <a:r>
              <a:rPr lang="cs-CZ" dirty="0" err="1" smtClean="0"/>
              <a:t>measure</a:t>
            </a:r>
            <a:r>
              <a:rPr lang="cs-CZ" dirty="0" smtClean="0"/>
              <a:t> </a:t>
            </a:r>
            <a:r>
              <a:rPr lang="cs-CZ" dirty="0" err="1" smtClean="0"/>
              <a:t>electric</a:t>
            </a:r>
            <a:r>
              <a:rPr lang="cs-CZ" dirty="0" smtClean="0"/>
              <a:t> </a:t>
            </a:r>
            <a:r>
              <a:rPr lang="cs-CZ" dirty="0" err="1" smtClean="0"/>
              <a:t>current</a:t>
            </a:r>
            <a:r>
              <a:rPr lang="cs-CZ" dirty="0" smtClean="0"/>
              <a:t>?</a:t>
            </a:r>
            <a:endParaRPr lang="cs-CZ" dirty="0"/>
          </a:p>
        </p:txBody>
      </p:sp>
      <p:sp>
        <p:nvSpPr>
          <p:cNvPr id="3" name="Zástupný symbol pro obsah 2"/>
          <p:cNvSpPr>
            <a:spLocks noGrp="1"/>
          </p:cNvSpPr>
          <p:nvPr>
            <p:ph idx="1"/>
          </p:nvPr>
        </p:nvSpPr>
        <p:spPr/>
        <p:txBody>
          <a:bodyPr>
            <a:normAutofit/>
          </a:bodyPr>
          <a:lstStyle/>
          <a:p>
            <a:r>
              <a:rPr lang="cs-CZ" sz="2400" dirty="0" err="1" smtClean="0"/>
              <a:t>Ammeter</a:t>
            </a:r>
            <a:r>
              <a:rPr lang="cs-CZ" sz="2400" dirty="0" smtClean="0"/>
              <a:t> – </a:t>
            </a:r>
            <a:r>
              <a:rPr lang="cs-CZ" sz="2400" dirty="0" err="1" smtClean="0"/>
              <a:t>device</a:t>
            </a:r>
            <a:r>
              <a:rPr lang="cs-CZ" sz="2400" dirty="0" smtClean="0"/>
              <a:t> </a:t>
            </a:r>
            <a:r>
              <a:rPr lang="cs-CZ" sz="2400" dirty="0" err="1" smtClean="0"/>
              <a:t>which</a:t>
            </a:r>
            <a:r>
              <a:rPr lang="cs-CZ" sz="2400" dirty="0" smtClean="0"/>
              <a:t> m</a:t>
            </a:r>
            <a:r>
              <a:rPr lang="en-US" sz="2400" dirty="0" err="1" smtClean="0"/>
              <a:t>easures</a:t>
            </a:r>
            <a:r>
              <a:rPr lang="en-US" sz="2400" dirty="0" smtClean="0"/>
              <a:t> electric current.</a:t>
            </a:r>
            <a:endParaRPr lang="cs-CZ" sz="2400" dirty="0" smtClean="0"/>
          </a:p>
          <a:p>
            <a:r>
              <a:rPr lang="cs-CZ" sz="2400" dirty="0" err="1" smtClean="0"/>
              <a:t>Multimeter</a:t>
            </a:r>
            <a:r>
              <a:rPr lang="cs-CZ" sz="2400" dirty="0" smtClean="0"/>
              <a:t> (</a:t>
            </a:r>
            <a:r>
              <a:rPr lang="cs-CZ" sz="2400" dirty="0" err="1" smtClean="0"/>
              <a:t>digital</a:t>
            </a:r>
            <a:r>
              <a:rPr lang="cs-CZ" sz="2400" dirty="0" smtClean="0"/>
              <a:t>)</a:t>
            </a:r>
            <a:endParaRPr lang="en-US" sz="2400" dirty="0" smtClean="0"/>
          </a:p>
          <a:p>
            <a:r>
              <a:rPr lang="cs-CZ" sz="2400" dirty="0" err="1" smtClean="0"/>
              <a:t>Ammeter</a:t>
            </a:r>
            <a:r>
              <a:rPr lang="cs-CZ" sz="2400" dirty="0" smtClean="0"/>
              <a:t> </a:t>
            </a:r>
            <a:r>
              <a:rPr lang="cs-CZ" sz="2400" dirty="0"/>
              <a:t>m</a:t>
            </a:r>
            <a:r>
              <a:rPr lang="en-US" sz="2400" dirty="0" err="1" smtClean="0"/>
              <a:t>ust</a:t>
            </a:r>
            <a:r>
              <a:rPr lang="en-US" sz="2400" dirty="0" smtClean="0"/>
              <a:t> be placed in series.</a:t>
            </a:r>
          </a:p>
          <a:p>
            <a:endParaRPr lang="cs-CZ"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284984"/>
            <a:ext cx="4824536" cy="2946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6804248" y="2708920"/>
            <a:ext cx="1368152" cy="316835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5" name="Obdélník 4"/>
          <p:cNvSpPr/>
          <p:nvPr/>
        </p:nvSpPr>
        <p:spPr>
          <a:xfrm>
            <a:off x="7290302" y="2492896"/>
            <a:ext cx="396044" cy="43204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
        <p:nvSpPr>
          <p:cNvPr id="6" name="TextovéPole 5"/>
          <p:cNvSpPr txBox="1"/>
          <p:nvPr/>
        </p:nvSpPr>
        <p:spPr>
          <a:xfrm>
            <a:off x="7884368" y="2348880"/>
            <a:ext cx="300082" cy="369332"/>
          </a:xfrm>
          <a:prstGeom prst="rect">
            <a:avLst/>
          </a:prstGeom>
          <a:noFill/>
        </p:spPr>
        <p:txBody>
          <a:bodyPr wrap="none" rtlCol="0">
            <a:spAutoFit/>
          </a:bodyPr>
          <a:lstStyle/>
          <a:p>
            <a:r>
              <a:rPr lang="cs-CZ" dirty="0" smtClean="0"/>
              <a:t>+</a:t>
            </a:r>
            <a:endParaRPr lang="cs-CZ" dirty="0"/>
          </a:p>
        </p:txBody>
      </p:sp>
      <p:sp>
        <p:nvSpPr>
          <p:cNvPr id="7" name="TextovéPole 6"/>
          <p:cNvSpPr txBox="1"/>
          <p:nvPr/>
        </p:nvSpPr>
        <p:spPr>
          <a:xfrm>
            <a:off x="6876256" y="2348880"/>
            <a:ext cx="255198" cy="369332"/>
          </a:xfrm>
          <a:prstGeom prst="rect">
            <a:avLst/>
          </a:prstGeom>
          <a:noFill/>
        </p:spPr>
        <p:txBody>
          <a:bodyPr wrap="none" rtlCol="0">
            <a:spAutoFit/>
          </a:bodyPr>
          <a:lstStyle/>
          <a:p>
            <a:r>
              <a:rPr lang="cs-CZ" dirty="0" smtClean="0"/>
              <a:t>-</a:t>
            </a:r>
            <a:endParaRPr lang="cs-CZ" dirty="0"/>
          </a:p>
        </p:txBody>
      </p:sp>
      <p:sp>
        <p:nvSpPr>
          <p:cNvPr id="8" name="Ovál 7"/>
          <p:cNvSpPr/>
          <p:nvPr/>
        </p:nvSpPr>
        <p:spPr>
          <a:xfrm>
            <a:off x="7887380" y="4077072"/>
            <a:ext cx="570039" cy="576064"/>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cs-CZ" dirty="0" smtClean="0"/>
              <a:t>A</a:t>
            </a:r>
            <a:endParaRPr lang="cs-CZ"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328" y="5440263"/>
            <a:ext cx="737900" cy="874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9691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Voltage</a:t>
            </a:r>
            <a:r>
              <a:rPr lang="cs-CZ" dirty="0" smtClean="0"/>
              <a:t> </a:t>
            </a:r>
            <a:r>
              <a:rPr lang="cs-CZ" dirty="0" err="1" smtClean="0"/>
              <a:t>Sources</a:t>
            </a:r>
            <a:endParaRPr lang="cs-CZ" dirty="0"/>
          </a:p>
        </p:txBody>
      </p:sp>
      <p:sp>
        <p:nvSpPr>
          <p:cNvPr id="3" name="Zástupný symbol pro obsah 2"/>
          <p:cNvSpPr>
            <a:spLocks noGrp="1"/>
          </p:cNvSpPr>
          <p:nvPr>
            <p:ph idx="1"/>
          </p:nvPr>
        </p:nvSpPr>
        <p:spPr/>
        <p:txBody>
          <a:bodyPr>
            <a:normAutofit/>
          </a:bodyPr>
          <a:lstStyle/>
          <a:p>
            <a:r>
              <a:rPr lang="en-US" altLang="cs-CZ" sz="2400" dirty="0" smtClean="0">
                <a:solidFill>
                  <a:schemeClr val="accent2"/>
                </a:solidFill>
                <a:ea typeface="ＭＳ Ｐゴシック" charset="-128"/>
              </a:rPr>
              <a:t>Voltage Source:</a:t>
            </a:r>
            <a:r>
              <a:rPr lang="en-US" altLang="cs-CZ" sz="2400" dirty="0" smtClean="0">
                <a:ea typeface="ＭＳ Ｐゴシック" charset="-128"/>
              </a:rPr>
              <a:t> A device which provides a potential difference in order to keep current flowing</a:t>
            </a:r>
          </a:p>
          <a:p>
            <a:pPr lvl="1"/>
            <a:r>
              <a:rPr lang="en-US" altLang="cs-CZ" sz="2400" b="1" dirty="0" smtClean="0">
                <a:ea typeface="ＭＳ Ｐゴシック" charset="-128"/>
              </a:rPr>
              <a:t>Dry/Wet Cells</a:t>
            </a:r>
            <a:r>
              <a:rPr lang="en-US" altLang="cs-CZ" sz="2400" dirty="0" smtClean="0">
                <a:ea typeface="ＭＳ Ｐゴシック" charset="-128"/>
              </a:rPr>
              <a:t>: Convert chemical energy to electrical energy</a:t>
            </a:r>
          </a:p>
          <a:p>
            <a:pPr lvl="1"/>
            <a:r>
              <a:rPr lang="en-US" altLang="cs-CZ" sz="2400" b="1" dirty="0" smtClean="0">
                <a:ea typeface="ＭＳ Ｐゴシック" charset="-128"/>
              </a:rPr>
              <a:t>Generators</a:t>
            </a:r>
            <a:r>
              <a:rPr lang="en-US" altLang="cs-CZ" sz="2400" dirty="0" smtClean="0">
                <a:ea typeface="ＭＳ Ｐゴシック" charset="-128"/>
              </a:rPr>
              <a:t>: Convert mechanical energy to electrical energy</a:t>
            </a:r>
          </a:p>
          <a:p>
            <a:r>
              <a:rPr lang="en-US" altLang="cs-CZ" sz="2400" dirty="0" smtClean="0">
                <a:ea typeface="ＭＳ Ｐゴシック" charset="-128"/>
              </a:rPr>
              <a:t>The voltage available to electrons moving between terminals is called electromotive </a:t>
            </a:r>
            <a:r>
              <a:rPr lang="en-US" altLang="cs-CZ" sz="2400" dirty="0" smtClean="0">
                <a:solidFill>
                  <a:schemeClr val="accent2"/>
                </a:solidFill>
                <a:ea typeface="ＭＳ Ｐゴシック" charset="-128"/>
              </a:rPr>
              <a:t>force</a:t>
            </a:r>
            <a:r>
              <a:rPr lang="en-US" altLang="cs-CZ" sz="2400" dirty="0" smtClean="0">
                <a:ea typeface="ＭＳ Ｐゴシック" charset="-128"/>
              </a:rPr>
              <a:t>, or </a:t>
            </a:r>
            <a:r>
              <a:rPr lang="en-US" altLang="cs-CZ" sz="2400" dirty="0" err="1" smtClean="0">
                <a:solidFill>
                  <a:schemeClr val="accent2"/>
                </a:solidFill>
                <a:ea typeface="ＭＳ Ｐゴシック" charset="-128"/>
              </a:rPr>
              <a:t>emf</a:t>
            </a:r>
            <a:r>
              <a:rPr lang="en-US" altLang="cs-CZ" sz="2400" dirty="0" smtClean="0">
                <a:ea typeface="ＭＳ Ｐゴシック" charset="-128"/>
              </a:rPr>
              <a:t>.</a:t>
            </a:r>
          </a:p>
          <a:p>
            <a:endParaRPr lang="cs-CZ" sz="2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168" y="4725144"/>
            <a:ext cx="2431979" cy="1649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4560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Current</a:t>
            </a:r>
            <a:r>
              <a:rPr lang="cs-CZ" dirty="0" smtClean="0"/>
              <a:t> vs. </a:t>
            </a:r>
            <a:r>
              <a:rPr lang="cs-CZ" dirty="0" err="1" smtClean="0"/>
              <a:t>Voltage</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en-US" dirty="0" smtClean="0">
                <a:solidFill>
                  <a:srgbClr val="FF0000"/>
                </a:solidFill>
              </a:rPr>
              <a:t>Current</a:t>
            </a:r>
            <a:r>
              <a:rPr lang="en-US" dirty="0" smtClean="0"/>
              <a:t> – Flow rate</a:t>
            </a:r>
            <a:r>
              <a:rPr lang="cs-CZ" dirty="0" smtClean="0"/>
              <a:t>, </a:t>
            </a:r>
            <a:r>
              <a:rPr lang="cs-CZ" dirty="0" err="1" smtClean="0"/>
              <a:t>quantum</a:t>
            </a:r>
            <a:r>
              <a:rPr lang="cs-CZ" dirty="0" smtClean="0"/>
              <a:t> </a:t>
            </a:r>
            <a:r>
              <a:rPr lang="cs-CZ" dirty="0" err="1" smtClean="0"/>
              <a:t>of</a:t>
            </a:r>
            <a:r>
              <a:rPr lang="cs-CZ" dirty="0" smtClean="0"/>
              <a:t> </a:t>
            </a:r>
            <a:r>
              <a:rPr lang="cs-CZ" dirty="0" err="1" smtClean="0"/>
              <a:t>electric</a:t>
            </a:r>
            <a:r>
              <a:rPr lang="cs-CZ" dirty="0" smtClean="0"/>
              <a:t> </a:t>
            </a:r>
            <a:r>
              <a:rPr lang="cs-CZ" dirty="0" err="1" smtClean="0"/>
              <a:t>charge</a:t>
            </a:r>
            <a:r>
              <a:rPr lang="cs-CZ" dirty="0" smtClean="0"/>
              <a:t> per </a:t>
            </a:r>
            <a:r>
              <a:rPr lang="cs-CZ" dirty="0" err="1" smtClean="0"/>
              <a:t>time</a:t>
            </a:r>
            <a:endParaRPr lang="en-US" dirty="0" smtClean="0"/>
          </a:p>
          <a:p>
            <a:r>
              <a:rPr lang="en-US" dirty="0" smtClean="0"/>
              <a:t>Measured in Amperes</a:t>
            </a:r>
          </a:p>
          <a:p>
            <a:r>
              <a:rPr lang="en-US" dirty="0" smtClean="0"/>
              <a:t>Am</a:t>
            </a:r>
            <a:r>
              <a:rPr lang="cs-CZ" dirty="0" smtClean="0"/>
              <a:t>meter- in </a:t>
            </a:r>
            <a:r>
              <a:rPr lang="cs-CZ" dirty="0" err="1" smtClean="0"/>
              <a:t>series</a:t>
            </a:r>
            <a:endParaRPr lang="cs-CZ" dirty="0" smtClean="0"/>
          </a:p>
          <a:p>
            <a:endParaRPr lang="en-US" dirty="0" smtClean="0"/>
          </a:p>
          <a:p>
            <a:pPr marL="0" indent="0">
              <a:buNone/>
            </a:pPr>
            <a:r>
              <a:rPr lang="en-US" dirty="0" smtClean="0">
                <a:solidFill>
                  <a:srgbClr val="FF0000"/>
                </a:solidFill>
              </a:rPr>
              <a:t>Voltage</a:t>
            </a:r>
            <a:r>
              <a:rPr lang="en-US" dirty="0" smtClean="0"/>
              <a:t> – </a:t>
            </a:r>
            <a:r>
              <a:rPr lang="cs-CZ" dirty="0" err="1" smtClean="0"/>
              <a:t>difference</a:t>
            </a:r>
            <a:r>
              <a:rPr lang="cs-CZ" dirty="0" smtClean="0"/>
              <a:t> </a:t>
            </a:r>
            <a:r>
              <a:rPr lang="cs-CZ" dirty="0" err="1" smtClean="0"/>
              <a:t>of</a:t>
            </a:r>
            <a:r>
              <a:rPr lang="cs-CZ" dirty="0" smtClean="0"/>
              <a:t> p</a:t>
            </a:r>
            <a:r>
              <a:rPr lang="en-US" dirty="0" err="1" smtClean="0"/>
              <a:t>otential</a:t>
            </a:r>
            <a:r>
              <a:rPr lang="cs-CZ" dirty="0" smtClean="0"/>
              <a:t>, </a:t>
            </a:r>
            <a:r>
              <a:rPr lang="cs-CZ" dirty="0" err="1" smtClean="0"/>
              <a:t>work</a:t>
            </a:r>
            <a:r>
              <a:rPr lang="cs-CZ" dirty="0" smtClean="0"/>
              <a:t> per unit </a:t>
            </a:r>
            <a:r>
              <a:rPr lang="cs-CZ" dirty="0" err="1" smtClean="0"/>
              <a:t>charge</a:t>
            </a:r>
            <a:endParaRPr lang="en-US" dirty="0" smtClean="0"/>
          </a:p>
          <a:p>
            <a:r>
              <a:rPr lang="en-US" dirty="0" smtClean="0"/>
              <a:t>Measured in Volts</a:t>
            </a:r>
          </a:p>
          <a:p>
            <a:r>
              <a:rPr lang="cs-CZ" dirty="0" err="1" smtClean="0"/>
              <a:t>Voltmeter</a:t>
            </a:r>
            <a:r>
              <a:rPr lang="cs-CZ" dirty="0" smtClean="0"/>
              <a:t>- in </a:t>
            </a:r>
            <a:r>
              <a:rPr lang="cs-CZ" dirty="0" err="1" smtClean="0"/>
              <a:t>parallel</a:t>
            </a:r>
            <a:endParaRPr lang="en-US" dirty="0" smtClean="0"/>
          </a:p>
          <a:p>
            <a:endParaRPr lang="cs-CZ" dirty="0"/>
          </a:p>
        </p:txBody>
      </p:sp>
    </p:spTree>
    <p:extLst>
      <p:ext uri="{BB962C8B-B14F-4D97-AF65-F5344CB8AC3E}">
        <p14:creationId xmlns:p14="http://schemas.microsoft.com/office/powerpoint/2010/main" val="545446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Přímá spojnice 5"/>
          <p:cNvCxnSpPr/>
          <p:nvPr/>
        </p:nvCxnSpPr>
        <p:spPr>
          <a:xfrm>
            <a:off x="5148064" y="5949280"/>
            <a:ext cx="2520280" cy="0"/>
          </a:xfrm>
          <a:prstGeom prst="line">
            <a:avLst/>
          </a:prstGeom>
        </p:spPr>
        <p:style>
          <a:lnRef idx="2">
            <a:schemeClr val="dk1"/>
          </a:lnRef>
          <a:fillRef idx="0">
            <a:schemeClr val="dk1"/>
          </a:fillRef>
          <a:effectRef idx="1">
            <a:schemeClr val="dk1"/>
          </a:effectRef>
          <a:fontRef idx="minor">
            <a:schemeClr val="tx1"/>
          </a:fontRef>
        </p:style>
      </p:cxnSp>
      <p:sp>
        <p:nvSpPr>
          <p:cNvPr id="2" name="Nadpis 1"/>
          <p:cNvSpPr>
            <a:spLocks noGrp="1"/>
          </p:cNvSpPr>
          <p:nvPr>
            <p:ph type="title"/>
          </p:nvPr>
        </p:nvSpPr>
        <p:spPr/>
        <p:txBody>
          <a:bodyPr/>
          <a:lstStyle/>
          <a:p>
            <a:r>
              <a:rPr lang="cs-CZ" dirty="0" smtClean="0"/>
              <a:t>Electric </a:t>
            </a:r>
            <a:r>
              <a:rPr lang="cs-CZ" dirty="0" err="1"/>
              <a:t>r</a:t>
            </a:r>
            <a:r>
              <a:rPr lang="cs-CZ" dirty="0" err="1" smtClean="0"/>
              <a:t>esistance</a:t>
            </a:r>
            <a:endParaRPr lang="cs-CZ" dirty="0"/>
          </a:p>
        </p:txBody>
      </p:sp>
      <p:sp>
        <p:nvSpPr>
          <p:cNvPr id="3" name="Zástupný symbol pro obsah 2"/>
          <p:cNvSpPr>
            <a:spLocks noGrp="1"/>
          </p:cNvSpPr>
          <p:nvPr>
            <p:ph idx="1"/>
          </p:nvPr>
        </p:nvSpPr>
        <p:spPr/>
        <p:txBody>
          <a:bodyPr>
            <a:normAutofit/>
          </a:bodyPr>
          <a:lstStyle/>
          <a:p>
            <a:r>
              <a:rPr lang="en-US" sz="2800" dirty="0" smtClean="0"/>
              <a:t>Electric Resistance: „ Like an ability of a material to resist the flow of charge“</a:t>
            </a:r>
          </a:p>
          <a:p>
            <a:pPr marL="0" indent="0">
              <a:buNone/>
            </a:pPr>
            <a:r>
              <a:rPr lang="en-US" sz="2800" dirty="0" smtClean="0"/>
              <a:t>Electric resistance - </a:t>
            </a:r>
            <a:r>
              <a:rPr lang="en-US" sz="2800" b="1" dirty="0" smtClean="0"/>
              <a:t>R</a:t>
            </a:r>
          </a:p>
          <a:p>
            <a:pPr marL="0" indent="0">
              <a:buNone/>
            </a:pPr>
            <a:r>
              <a:rPr lang="en-US" sz="2800" dirty="0" smtClean="0"/>
              <a:t>Units: Ohms (Ω)</a:t>
            </a:r>
          </a:p>
          <a:p>
            <a:pPr marL="0" indent="0">
              <a:buNone/>
            </a:pPr>
            <a:r>
              <a:rPr lang="en-US" sz="2800" dirty="0" smtClean="0"/>
              <a:t>The amount of charge that flows through a circuit depends on two things:</a:t>
            </a:r>
          </a:p>
          <a:p>
            <a:r>
              <a:rPr lang="en-US" sz="2800" dirty="0" smtClean="0"/>
              <a:t>Voltage provided by source</a:t>
            </a:r>
          </a:p>
          <a:p>
            <a:r>
              <a:rPr lang="en-US" sz="2800" dirty="0" smtClean="0"/>
              <a:t>Electric resistance of the conductor</a:t>
            </a:r>
          </a:p>
          <a:p>
            <a:r>
              <a:rPr lang="en-US" sz="2800" dirty="0" smtClean="0"/>
              <a:t>Usually use</a:t>
            </a:r>
            <a:r>
              <a:rPr lang="cs-CZ" sz="2800" dirty="0" smtClean="0"/>
              <a:t>d</a:t>
            </a:r>
            <a:r>
              <a:rPr lang="en-US" sz="2800" dirty="0" smtClean="0"/>
              <a:t> graphic symbol </a:t>
            </a:r>
            <a:endParaRPr lang="en-US" sz="2800" dirty="0"/>
          </a:p>
        </p:txBody>
      </p:sp>
      <p:sp>
        <p:nvSpPr>
          <p:cNvPr id="4" name="Obdélník 3"/>
          <p:cNvSpPr/>
          <p:nvPr/>
        </p:nvSpPr>
        <p:spPr>
          <a:xfrm>
            <a:off x="5436096" y="5805264"/>
            <a:ext cx="1872208" cy="2880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19753542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Electric </a:t>
            </a:r>
            <a:r>
              <a:rPr lang="cs-CZ" dirty="0" err="1"/>
              <a:t>r</a:t>
            </a:r>
            <a:r>
              <a:rPr lang="cs-CZ" dirty="0" err="1" smtClean="0"/>
              <a:t>esistance</a:t>
            </a:r>
            <a:r>
              <a:rPr lang="cs-CZ" dirty="0" smtClean="0"/>
              <a:t> - </a:t>
            </a:r>
            <a:r>
              <a:rPr lang="cs-CZ" dirty="0" err="1" smtClean="0"/>
              <a:t>factors</a:t>
            </a:r>
            <a:endParaRPr lang="cs-CZ" dirty="0"/>
          </a:p>
        </p:txBody>
      </p:sp>
      <p:sp>
        <p:nvSpPr>
          <p:cNvPr id="3" name="Zástupný symbol pro obsah 2"/>
          <p:cNvSpPr>
            <a:spLocks noGrp="1"/>
          </p:cNvSpPr>
          <p:nvPr>
            <p:ph idx="1"/>
          </p:nvPr>
        </p:nvSpPr>
        <p:spPr/>
        <p:txBody>
          <a:bodyPr/>
          <a:lstStyle/>
          <a:p>
            <a:r>
              <a:rPr lang="en-US" dirty="0" smtClean="0"/>
              <a:t>Thick wires have less resistance than thin wires</a:t>
            </a:r>
          </a:p>
          <a:p>
            <a:r>
              <a:rPr lang="en-US" dirty="0" smtClean="0"/>
              <a:t>Short wires have less resistance than long wires</a:t>
            </a:r>
          </a:p>
          <a:p>
            <a:r>
              <a:rPr lang="en-US" dirty="0" smtClean="0"/>
              <a:t>Higher temperatures usually cause more resistance</a:t>
            </a:r>
          </a:p>
          <a:p>
            <a:r>
              <a:rPr lang="en-US" dirty="0" smtClean="0"/>
              <a:t>The resistance in some materials becomes almost zero at very low temperatures</a:t>
            </a:r>
          </a:p>
          <a:p>
            <a:endParaRPr lang="cs-CZ" dirty="0"/>
          </a:p>
        </p:txBody>
      </p:sp>
    </p:spTree>
    <p:extLst>
      <p:ext uri="{BB962C8B-B14F-4D97-AF65-F5344CB8AC3E}">
        <p14:creationId xmlns:p14="http://schemas.microsoft.com/office/powerpoint/2010/main" val="8159767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457200" y="1600200"/>
            <a:ext cx="8229600" cy="1065593"/>
          </a:xfrm>
        </p:spPr>
        <p:txBody>
          <a:bodyPr>
            <a:normAutofit/>
          </a:bodyPr>
          <a:lstStyle/>
          <a:p>
            <a:r>
              <a:rPr lang="cs-CZ" sz="2000" dirty="0" err="1" smtClean="0"/>
              <a:t>The</a:t>
            </a:r>
            <a:r>
              <a:rPr lang="cs-CZ" sz="2000" dirty="0" smtClean="0"/>
              <a:t> </a:t>
            </a:r>
            <a:r>
              <a:rPr lang="cs-CZ" sz="2000" dirty="0" err="1" smtClean="0"/>
              <a:t>resistance</a:t>
            </a:r>
            <a:r>
              <a:rPr lang="cs-CZ" sz="2000" dirty="0" smtClean="0"/>
              <a:t> </a:t>
            </a:r>
            <a:r>
              <a:rPr lang="cs-CZ" sz="2000" dirty="0" err="1" smtClean="0"/>
              <a:t>depends</a:t>
            </a:r>
            <a:r>
              <a:rPr lang="cs-CZ" sz="2000" dirty="0" smtClean="0"/>
              <a:t> on </a:t>
            </a:r>
            <a:r>
              <a:rPr lang="cs-CZ" sz="2000" dirty="0" err="1" smtClean="0"/>
              <a:t>the</a:t>
            </a:r>
            <a:r>
              <a:rPr lang="cs-CZ" sz="2000" dirty="0" smtClean="0"/>
              <a:t> geometry </a:t>
            </a:r>
            <a:r>
              <a:rPr lang="cs-CZ" sz="2000" dirty="0" err="1" smtClean="0"/>
              <a:t>of</a:t>
            </a:r>
            <a:r>
              <a:rPr lang="cs-CZ" sz="2000" dirty="0" smtClean="0"/>
              <a:t> </a:t>
            </a:r>
            <a:r>
              <a:rPr lang="cs-CZ" sz="2000" dirty="0" err="1" smtClean="0"/>
              <a:t>the</a:t>
            </a:r>
            <a:r>
              <a:rPr lang="cs-CZ" sz="2000" dirty="0" smtClean="0"/>
              <a:t> </a:t>
            </a:r>
            <a:r>
              <a:rPr lang="cs-CZ" sz="2000" dirty="0" err="1" smtClean="0"/>
              <a:t>conductor</a:t>
            </a:r>
            <a:r>
              <a:rPr lang="cs-CZ" sz="2000" dirty="0" smtClean="0"/>
              <a:t>. </a:t>
            </a:r>
            <a:r>
              <a:rPr lang="cs-CZ" sz="2000" dirty="0" err="1" smtClean="0"/>
              <a:t>Therefore</a:t>
            </a:r>
            <a:r>
              <a:rPr lang="cs-CZ" sz="2000" dirty="0" smtClean="0"/>
              <a:t>, a geometry independent </a:t>
            </a:r>
            <a:r>
              <a:rPr lang="cs-CZ" sz="2000" dirty="0" err="1" smtClean="0"/>
              <a:t>quantity</a:t>
            </a:r>
            <a:r>
              <a:rPr lang="cs-CZ" sz="2000" dirty="0" smtClean="0"/>
              <a:t> </a:t>
            </a:r>
            <a:r>
              <a:rPr lang="cs-CZ" sz="2000" dirty="0" err="1" smtClean="0"/>
              <a:t>resistivity</a:t>
            </a:r>
            <a:r>
              <a:rPr lang="cs-CZ" sz="2000" dirty="0" smtClean="0"/>
              <a:t> – </a:t>
            </a:r>
            <a:r>
              <a:rPr lang="cs-CZ" sz="2000" dirty="0" err="1" smtClean="0"/>
              <a:t>specific</a:t>
            </a:r>
            <a:r>
              <a:rPr lang="cs-CZ" sz="2000" dirty="0" smtClean="0"/>
              <a:t> </a:t>
            </a:r>
            <a:r>
              <a:rPr lang="cs-CZ" sz="2000" dirty="0" err="1" smtClean="0"/>
              <a:t>resistance</a:t>
            </a:r>
            <a:r>
              <a:rPr lang="cs-CZ" sz="2000" dirty="0" smtClean="0"/>
              <a:t> </a:t>
            </a:r>
            <a:r>
              <a:rPr lang="cs-CZ" sz="2000" dirty="0" err="1" smtClean="0"/>
              <a:t>was</a:t>
            </a:r>
            <a:r>
              <a:rPr lang="cs-CZ" sz="2000" dirty="0" smtClean="0"/>
              <a:t> </a:t>
            </a:r>
            <a:r>
              <a:rPr lang="cs-CZ" sz="2000" dirty="0" err="1" smtClean="0"/>
              <a:t>introduced</a:t>
            </a:r>
            <a:r>
              <a:rPr lang="cs-CZ" sz="2000" dirty="0" smtClean="0"/>
              <a:t>:</a:t>
            </a:r>
            <a:endParaRPr lang="cs-CZ" sz="2000" dirty="0"/>
          </a:p>
        </p:txBody>
      </p:sp>
      <mc:AlternateContent xmlns:mc="http://schemas.openxmlformats.org/markup-compatibility/2006" xmlns:a14="http://schemas.microsoft.com/office/drawing/2010/main">
        <mc:Choice Requires="a14">
          <p:sp>
            <p:nvSpPr>
              <p:cNvPr id="4" name="TextovéPole 3"/>
              <p:cNvSpPr txBox="1"/>
              <p:nvPr/>
            </p:nvSpPr>
            <p:spPr>
              <a:xfrm>
                <a:off x="2771800" y="2420888"/>
                <a:ext cx="1656184" cy="79143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a:rPr>
                        <m:t>𝑹</m:t>
                      </m:r>
                      <m:r>
                        <a:rPr lang="cs-CZ" sz="2400" b="1" i="1" smtClean="0">
                          <a:latin typeface="Cambria Math"/>
                        </a:rPr>
                        <m:t>=</m:t>
                      </m:r>
                      <m:r>
                        <a:rPr lang="el-GR" sz="2400" b="1" i="1" smtClean="0">
                          <a:latin typeface="Cambria Math"/>
                        </a:rPr>
                        <m:t>𝝆</m:t>
                      </m:r>
                      <m:f>
                        <m:fPr>
                          <m:ctrlPr>
                            <a:rPr lang="el-GR" sz="2400" b="1" i="1" smtClean="0">
                              <a:latin typeface="Cambria Math"/>
                            </a:rPr>
                          </m:ctrlPr>
                        </m:fPr>
                        <m:num>
                          <m:r>
                            <a:rPr lang="cs-CZ" sz="2400" b="1" i="1" smtClean="0">
                              <a:latin typeface="Cambria Math"/>
                            </a:rPr>
                            <m:t>𝒍</m:t>
                          </m:r>
                        </m:num>
                        <m:den>
                          <m:r>
                            <a:rPr lang="cs-CZ" sz="2400" b="1" i="1" smtClean="0">
                              <a:latin typeface="Cambria Math"/>
                            </a:rPr>
                            <m:t>𝑨</m:t>
                          </m:r>
                        </m:den>
                      </m:f>
                    </m:oMath>
                  </m:oMathPara>
                </a14:m>
                <a:endParaRPr lang="cs-CZ" sz="2400" b="1"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2771800" y="2420888"/>
                <a:ext cx="1656184" cy="791435"/>
              </a:xfrm>
              <a:prstGeom prst="rect">
                <a:avLst/>
              </a:prstGeom>
              <a:blipFill rotWithShape="1">
                <a:blip r:embed="rId3"/>
                <a:stretch>
                  <a:fillRect/>
                </a:stretch>
              </a:blipFill>
            </p:spPr>
            <p:txBody>
              <a:bodyPr/>
              <a:lstStyle/>
              <a:p>
                <a:r>
                  <a:rPr lang="cs-CZ">
                    <a:noFill/>
                  </a:rPr>
                  <a:t> </a:t>
                </a:r>
              </a:p>
            </p:txBody>
          </p:sp>
        </mc:Fallback>
      </mc:AlternateContent>
      <p:sp>
        <p:nvSpPr>
          <p:cNvPr id="5" name="TextovéPole 4"/>
          <p:cNvSpPr txBox="1"/>
          <p:nvPr/>
        </p:nvSpPr>
        <p:spPr>
          <a:xfrm>
            <a:off x="467544" y="3501008"/>
            <a:ext cx="8413585" cy="369332"/>
          </a:xfrm>
          <a:prstGeom prst="rect">
            <a:avLst/>
          </a:prstGeom>
          <a:noFill/>
        </p:spPr>
        <p:txBody>
          <a:bodyPr wrap="none" rtlCol="0">
            <a:spAutoFit/>
          </a:bodyPr>
          <a:lstStyle/>
          <a:p>
            <a:r>
              <a:rPr lang="cs-CZ" i="1" dirty="0"/>
              <a:t>l</a:t>
            </a:r>
            <a:r>
              <a:rPr lang="cs-CZ" dirty="0" smtClean="0"/>
              <a:t> </a:t>
            </a:r>
            <a:r>
              <a:rPr lang="cs-CZ" dirty="0" err="1" smtClean="0"/>
              <a:t>is</a:t>
            </a:r>
            <a:r>
              <a:rPr lang="cs-CZ" dirty="0" smtClean="0"/>
              <a:t> </a:t>
            </a:r>
            <a:r>
              <a:rPr lang="cs-CZ" dirty="0" err="1" smtClean="0"/>
              <a:t>lenght</a:t>
            </a:r>
            <a:r>
              <a:rPr lang="cs-CZ" dirty="0" smtClean="0"/>
              <a:t> </a:t>
            </a:r>
            <a:r>
              <a:rPr lang="cs-CZ" dirty="0" err="1" smtClean="0"/>
              <a:t>of</a:t>
            </a:r>
            <a:r>
              <a:rPr lang="cs-CZ" dirty="0" smtClean="0"/>
              <a:t> a </a:t>
            </a:r>
            <a:r>
              <a:rPr lang="cs-CZ" dirty="0" err="1" smtClean="0"/>
              <a:t>conductor</a:t>
            </a:r>
            <a:r>
              <a:rPr lang="cs-CZ" dirty="0" smtClean="0"/>
              <a:t>, </a:t>
            </a:r>
            <a:r>
              <a:rPr lang="cs-CZ" i="1" dirty="0" smtClean="0"/>
              <a:t>A</a:t>
            </a:r>
            <a:r>
              <a:rPr lang="cs-CZ" dirty="0" smtClean="0"/>
              <a:t> </a:t>
            </a:r>
            <a:r>
              <a:rPr lang="cs-CZ" dirty="0" err="1" smtClean="0"/>
              <a:t>is</a:t>
            </a:r>
            <a:r>
              <a:rPr lang="cs-CZ" dirty="0" smtClean="0"/>
              <a:t> </a:t>
            </a:r>
            <a:r>
              <a:rPr lang="cs-CZ" dirty="0" err="1" smtClean="0"/>
              <a:t>the</a:t>
            </a:r>
            <a:r>
              <a:rPr lang="cs-CZ" dirty="0" smtClean="0"/>
              <a:t> </a:t>
            </a:r>
            <a:r>
              <a:rPr lang="cs-CZ" dirty="0" err="1" smtClean="0"/>
              <a:t>cross-section</a:t>
            </a:r>
            <a:r>
              <a:rPr lang="cs-CZ" dirty="0" smtClean="0"/>
              <a:t> area </a:t>
            </a:r>
            <a:r>
              <a:rPr lang="cs-CZ" dirty="0" err="1" smtClean="0"/>
              <a:t>of</a:t>
            </a:r>
            <a:r>
              <a:rPr lang="cs-CZ" dirty="0" smtClean="0"/>
              <a:t> </a:t>
            </a:r>
            <a:r>
              <a:rPr lang="cs-CZ" dirty="0" err="1" smtClean="0"/>
              <a:t>conductor</a:t>
            </a:r>
            <a:r>
              <a:rPr lang="cs-CZ" dirty="0" smtClean="0"/>
              <a:t> and </a:t>
            </a:r>
            <a:r>
              <a:rPr lang="el-GR" i="1" dirty="0" smtClean="0"/>
              <a:t>ρ</a:t>
            </a:r>
            <a:r>
              <a:rPr lang="cs-CZ" dirty="0" smtClean="0"/>
              <a:t> </a:t>
            </a:r>
            <a:r>
              <a:rPr lang="cs-CZ" dirty="0" err="1" smtClean="0"/>
              <a:t>is</a:t>
            </a:r>
            <a:r>
              <a:rPr lang="cs-CZ" dirty="0" smtClean="0"/>
              <a:t> </a:t>
            </a:r>
            <a:r>
              <a:rPr lang="cs-CZ" dirty="0" err="1" smtClean="0"/>
              <a:t>the</a:t>
            </a:r>
            <a:r>
              <a:rPr lang="cs-CZ" dirty="0" smtClean="0"/>
              <a:t> </a:t>
            </a:r>
            <a:r>
              <a:rPr lang="cs-CZ" dirty="0" err="1" smtClean="0"/>
              <a:t>resistivity</a:t>
            </a:r>
            <a:endParaRPr lang="cs-CZ" dirty="0"/>
          </a:p>
        </p:txBody>
      </p:sp>
      <p:sp>
        <p:nvSpPr>
          <p:cNvPr id="6" name="TextovéPole 5"/>
          <p:cNvSpPr txBox="1"/>
          <p:nvPr/>
        </p:nvSpPr>
        <p:spPr>
          <a:xfrm>
            <a:off x="539552" y="4293096"/>
            <a:ext cx="8157592" cy="1477328"/>
          </a:xfrm>
          <a:prstGeom prst="rect">
            <a:avLst/>
          </a:prstGeom>
          <a:noFill/>
        </p:spPr>
        <p:txBody>
          <a:bodyPr wrap="square" rtlCol="0">
            <a:spAutoFit/>
          </a:bodyPr>
          <a:lstStyle/>
          <a:p>
            <a:r>
              <a:rPr lang="cs-CZ" dirty="0" err="1" smtClean="0"/>
              <a:t>Resistance</a:t>
            </a:r>
            <a:r>
              <a:rPr lang="cs-CZ" dirty="0" smtClean="0"/>
              <a:t> </a:t>
            </a:r>
            <a:r>
              <a:rPr lang="cs-CZ" dirty="0" err="1" smtClean="0"/>
              <a:t>is</a:t>
            </a:r>
            <a:r>
              <a:rPr lang="cs-CZ" dirty="0" smtClean="0"/>
              <a:t> </a:t>
            </a:r>
            <a:r>
              <a:rPr lang="cs-CZ" dirty="0" err="1" smtClean="0"/>
              <a:t>depend</a:t>
            </a:r>
            <a:r>
              <a:rPr lang="cs-CZ" dirty="0" smtClean="0"/>
              <a:t> on </a:t>
            </a:r>
            <a:r>
              <a:rPr lang="cs-CZ" dirty="0" err="1" smtClean="0"/>
              <a:t>temperature</a:t>
            </a:r>
            <a:r>
              <a:rPr lang="cs-CZ" dirty="0" smtClean="0"/>
              <a:t>:</a:t>
            </a:r>
          </a:p>
          <a:p>
            <a:endParaRPr lang="cs-CZ" dirty="0" smtClean="0"/>
          </a:p>
          <a:p>
            <a:r>
              <a:rPr lang="cs-CZ" dirty="0" err="1" smtClean="0"/>
              <a:t>Where</a:t>
            </a:r>
            <a:r>
              <a:rPr lang="cs-CZ" dirty="0" smtClean="0"/>
              <a:t> R</a:t>
            </a:r>
            <a:r>
              <a:rPr lang="cs-CZ" baseline="-25000" dirty="0" smtClean="0"/>
              <a:t>0</a:t>
            </a:r>
            <a:r>
              <a:rPr lang="cs-CZ" dirty="0" smtClean="0"/>
              <a:t> </a:t>
            </a:r>
            <a:r>
              <a:rPr lang="cs-CZ" dirty="0" err="1" smtClean="0"/>
              <a:t>is</a:t>
            </a:r>
            <a:r>
              <a:rPr lang="cs-CZ" dirty="0" smtClean="0"/>
              <a:t> </a:t>
            </a:r>
            <a:r>
              <a:rPr lang="cs-CZ" dirty="0" err="1" smtClean="0"/>
              <a:t>the</a:t>
            </a:r>
            <a:r>
              <a:rPr lang="cs-CZ" dirty="0" smtClean="0"/>
              <a:t> </a:t>
            </a:r>
            <a:r>
              <a:rPr lang="cs-CZ" dirty="0" err="1" smtClean="0"/>
              <a:t>resistance</a:t>
            </a:r>
            <a:r>
              <a:rPr lang="cs-CZ" dirty="0" smtClean="0"/>
              <a:t> </a:t>
            </a:r>
            <a:r>
              <a:rPr lang="cs-CZ" dirty="0" err="1" smtClean="0"/>
              <a:t>of</a:t>
            </a:r>
            <a:r>
              <a:rPr lang="cs-CZ" dirty="0" smtClean="0"/>
              <a:t> </a:t>
            </a:r>
            <a:r>
              <a:rPr lang="cs-CZ" dirty="0" err="1" smtClean="0"/>
              <a:t>the</a:t>
            </a:r>
            <a:r>
              <a:rPr lang="cs-CZ" dirty="0" smtClean="0"/>
              <a:t> </a:t>
            </a:r>
            <a:r>
              <a:rPr lang="cs-CZ" dirty="0" err="1" smtClean="0"/>
              <a:t>conductor</a:t>
            </a:r>
            <a:r>
              <a:rPr lang="cs-CZ" dirty="0" smtClean="0"/>
              <a:t> </a:t>
            </a:r>
            <a:r>
              <a:rPr lang="cs-CZ" dirty="0" err="1" smtClean="0"/>
              <a:t>at</a:t>
            </a:r>
            <a:r>
              <a:rPr lang="cs-CZ" dirty="0" smtClean="0"/>
              <a:t> </a:t>
            </a:r>
            <a:r>
              <a:rPr lang="cs-CZ" dirty="0" err="1" smtClean="0"/>
              <a:t>the</a:t>
            </a:r>
            <a:r>
              <a:rPr lang="cs-CZ" dirty="0" smtClean="0"/>
              <a:t> </a:t>
            </a:r>
            <a:r>
              <a:rPr lang="cs-CZ" dirty="0" err="1" smtClean="0"/>
              <a:t>temperature</a:t>
            </a:r>
            <a:r>
              <a:rPr lang="cs-CZ" dirty="0" smtClean="0"/>
              <a:t> t=0°C, t </a:t>
            </a:r>
            <a:r>
              <a:rPr lang="cs-CZ" dirty="0" err="1" smtClean="0"/>
              <a:t>is</a:t>
            </a:r>
            <a:r>
              <a:rPr lang="cs-CZ" dirty="0" smtClean="0"/>
              <a:t> </a:t>
            </a:r>
            <a:r>
              <a:rPr lang="cs-CZ" dirty="0" err="1" smtClean="0"/>
              <a:t>temperature</a:t>
            </a:r>
            <a:r>
              <a:rPr lang="cs-CZ" dirty="0" smtClean="0"/>
              <a:t> (°C) </a:t>
            </a:r>
            <a:r>
              <a:rPr lang="cs-CZ" dirty="0" err="1" smtClean="0"/>
              <a:t>of</a:t>
            </a:r>
            <a:r>
              <a:rPr lang="cs-CZ" dirty="0" smtClean="0"/>
              <a:t> </a:t>
            </a:r>
            <a:r>
              <a:rPr lang="cs-CZ" dirty="0" err="1" smtClean="0"/>
              <a:t>conductor</a:t>
            </a:r>
            <a:r>
              <a:rPr lang="cs-CZ" dirty="0" smtClean="0"/>
              <a:t> and </a:t>
            </a:r>
            <a:r>
              <a:rPr lang="el-GR" dirty="0" smtClean="0"/>
              <a:t>α</a:t>
            </a:r>
            <a:r>
              <a:rPr lang="cs-CZ" dirty="0" smtClean="0"/>
              <a:t> </a:t>
            </a:r>
            <a:r>
              <a:rPr lang="cs-CZ" dirty="0" err="1" smtClean="0"/>
              <a:t>is</a:t>
            </a:r>
            <a:r>
              <a:rPr lang="cs-CZ" dirty="0" smtClean="0"/>
              <a:t> </a:t>
            </a:r>
            <a:r>
              <a:rPr lang="cs-CZ" dirty="0" err="1" smtClean="0"/>
              <a:t>the</a:t>
            </a:r>
            <a:r>
              <a:rPr lang="cs-CZ" dirty="0" smtClean="0"/>
              <a:t> </a:t>
            </a:r>
            <a:r>
              <a:rPr lang="cs-CZ" dirty="0" err="1" smtClean="0"/>
              <a:t>temperature</a:t>
            </a:r>
            <a:r>
              <a:rPr lang="cs-CZ" dirty="0" smtClean="0"/>
              <a:t> </a:t>
            </a:r>
            <a:r>
              <a:rPr lang="cs-CZ" dirty="0" err="1" smtClean="0"/>
              <a:t>coefficient</a:t>
            </a:r>
            <a:r>
              <a:rPr lang="cs-CZ" dirty="0" smtClean="0"/>
              <a:t> </a:t>
            </a:r>
            <a:r>
              <a:rPr lang="cs-CZ" dirty="0" err="1" smtClean="0"/>
              <a:t>of</a:t>
            </a:r>
            <a:r>
              <a:rPr lang="cs-CZ" dirty="0" smtClean="0"/>
              <a:t> </a:t>
            </a:r>
            <a:r>
              <a:rPr lang="cs-CZ" dirty="0" err="1" smtClean="0"/>
              <a:t>resistance</a:t>
            </a:r>
            <a:r>
              <a:rPr lang="cs-CZ" dirty="0" smtClean="0"/>
              <a:t> (</a:t>
            </a:r>
            <a:r>
              <a:rPr lang="cs-CZ" dirty="0" err="1" smtClean="0"/>
              <a:t>tabelated</a:t>
            </a:r>
            <a:r>
              <a:rPr lang="cs-CZ" dirty="0" smtClean="0"/>
              <a:t> </a:t>
            </a:r>
            <a:r>
              <a:rPr lang="cs-CZ" dirty="0" err="1" smtClean="0"/>
              <a:t>value</a:t>
            </a:r>
            <a:r>
              <a:rPr lang="cs-CZ" dirty="0" smtClean="0"/>
              <a:t>).</a:t>
            </a:r>
            <a:endParaRPr lang="cs-CZ" dirty="0"/>
          </a:p>
        </p:txBody>
      </p:sp>
      <mc:AlternateContent xmlns:mc="http://schemas.openxmlformats.org/markup-compatibility/2006" xmlns:a14="http://schemas.microsoft.com/office/drawing/2010/main">
        <mc:Choice Requires="a14">
          <p:sp>
            <p:nvSpPr>
              <p:cNvPr id="7" name="TextovéPole 6"/>
              <p:cNvSpPr txBox="1"/>
              <p:nvPr/>
            </p:nvSpPr>
            <p:spPr>
              <a:xfrm>
                <a:off x="4427983" y="4293095"/>
                <a:ext cx="2350323"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2400" b="1" i="1" smtClean="0">
                          <a:latin typeface="Cambria Math"/>
                        </a:rPr>
                        <m:t>𝑹</m:t>
                      </m:r>
                      <m:r>
                        <a:rPr lang="cs-CZ" sz="2400" b="1" i="1" smtClean="0">
                          <a:latin typeface="Cambria Math"/>
                        </a:rPr>
                        <m:t>=</m:t>
                      </m:r>
                      <m:r>
                        <a:rPr lang="cs-CZ" sz="2400" b="1" i="1" smtClean="0">
                          <a:latin typeface="Cambria Math"/>
                        </a:rPr>
                        <m:t>𝑹</m:t>
                      </m:r>
                      <m:r>
                        <a:rPr lang="cs-CZ" sz="2400" b="1" i="1" baseline="-25000" smtClean="0">
                          <a:latin typeface="Cambria Math"/>
                        </a:rPr>
                        <m:t>𝟎</m:t>
                      </m:r>
                      <m:r>
                        <a:rPr lang="cs-CZ" sz="2400" b="1" i="1" smtClean="0">
                          <a:latin typeface="Cambria Math"/>
                        </a:rPr>
                        <m:t>(</m:t>
                      </m:r>
                      <m:r>
                        <a:rPr lang="cs-CZ" sz="2400" b="1" i="1" smtClean="0">
                          <a:latin typeface="Cambria Math"/>
                        </a:rPr>
                        <m:t>𝟏</m:t>
                      </m:r>
                      <m:r>
                        <a:rPr lang="cs-CZ" sz="2400" b="1" i="1" smtClean="0">
                          <a:latin typeface="Cambria Math"/>
                        </a:rPr>
                        <m:t>+</m:t>
                      </m:r>
                      <m:r>
                        <a:rPr lang="el-GR" sz="2400" b="1" i="1" smtClean="0">
                          <a:latin typeface="Cambria Math"/>
                        </a:rPr>
                        <m:t>𝜶</m:t>
                      </m:r>
                      <m:r>
                        <a:rPr lang="cs-CZ" sz="2400" b="1" i="1" smtClean="0">
                          <a:latin typeface="Cambria Math"/>
                        </a:rPr>
                        <m:t>𝒕</m:t>
                      </m:r>
                      <m:r>
                        <a:rPr lang="cs-CZ" sz="2400" b="1" i="1" smtClean="0">
                          <a:latin typeface="Cambria Math"/>
                        </a:rPr>
                        <m:t>)</m:t>
                      </m:r>
                    </m:oMath>
                  </m:oMathPara>
                </a14:m>
                <a:endParaRPr lang="cs-CZ" sz="2400" b="1" dirty="0"/>
              </a:p>
            </p:txBody>
          </p:sp>
        </mc:Choice>
        <mc:Fallback xmlns="">
          <p:sp>
            <p:nvSpPr>
              <p:cNvPr id="7" name="TextovéPole 6"/>
              <p:cNvSpPr txBox="1">
                <a:spLocks noRot="1" noChangeAspect="1" noMove="1" noResize="1" noEditPoints="1" noAdjustHandles="1" noChangeArrowheads="1" noChangeShapeType="1" noTextEdit="1"/>
              </p:cNvSpPr>
              <p:nvPr/>
            </p:nvSpPr>
            <p:spPr>
              <a:xfrm>
                <a:off x="4427983" y="4293095"/>
                <a:ext cx="2350323" cy="461665"/>
              </a:xfrm>
              <a:prstGeom prst="rect">
                <a:avLst/>
              </a:prstGeom>
              <a:blipFill rotWithShape="1">
                <a:blip r:embed="rId4"/>
                <a:stretch>
                  <a:fillRect r="-518" b="-17105"/>
                </a:stretch>
              </a:blipFill>
            </p:spPr>
            <p:txBody>
              <a:bodyPr/>
              <a:lstStyle/>
              <a:p>
                <a:r>
                  <a:rPr lang="cs-CZ">
                    <a:noFill/>
                  </a:rPr>
                  <a:t> </a:t>
                </a:r>
              </a:p>
            </p:txBody>
          </p:sp>
        </mc:Fallback>
      </mc:AlternateContent>
      <p:sp>
        <p:nvSpPr>
          <p:cNvPr id="2" name="TextovéPole 1"/>
          <p:cNvSpPr txBox="1"/>
          <p:nvPr/>
        </p:nvSpPr>
        <p:spPr>
          <a:xfrm>
            <a:off x="1338060" y="476672"/>
            <a:ext cx="6395983" cy="769441"/>
          </a:xfrm>
          <a:prstGeom prst="rect">
            <a:avLst/>
          </a:prstGeom>
          <a:noFill/>
        </p:spPr>
        <p:txBody>
          <a:bodyPr wrap="none" rtlCol="0">
            <a:spAutoFit/>
          </a:bodyPr>
          <a:lstStyle/>
          <a:p>
            <a:pPr algn="ctr"/>
            <a:r>
              <a:rPr lang="cs-CZ" sz="4400" dirty="0" smtClean="0"/>
              <a:t>Electric </a:t>
            </a:r>
            <a:r>
              <a:rPr lang="cs-CZ" sz="4400" dirty="0" err="1" smtClean="0"/>
              <a:t>resistance</a:t>
            </a:r>
            <a:r>
              <a:rPr lang="cs-CZ" sz="4400" dirty="0" smtClean="0"/>
              <a:t> – </a:t>
            </a:r>
            <a:r>
              <a:rPr lang="cs-CZ" sz="4400" dirty="0" err="1" smtClean="0"/>
              <a:t>factors</a:t>
            </a:r>
            <a:endParaRPr lang="cs-CZ" sz="4400" dirty="0"/>
          </a:p>
        </p:txBody>
      </p:sp>
    </p:spTree>
    <p:extLst>
      <p:ext uri="{BB962C8B-B14F-4D97-AF65-F5344CB8AC3E}">
        <p14:creationId xmlns:p14="http://schemas.microsoft.com/office/powerpoint/2010/main" val="467659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Resistor</a:t>
            </a:r>
            <a:r>
              <a:rPr lang="cs-CZ" dirty="0" smtClean="0"/>
              <a:t> </a:t>
            </a:r>
            <a:r>
              <a:rPr lang="cs-CZ" dirty="0" err="1" smtClean="0"/>
              <a:t>combination</a:t>
            </a:r>
            <a:endParaRPr lang="cs-CZ" dirty="0"/>
          </a:p>
        </p:txBody>
      </p:sp>
      <p:sp>
        <p:nvSpPr>
          <p:cNvPr id="3" name="Zástupný symbol pro obsah 2"/>
          <p:cNvSpPr>
            <a:spLocks noGrp="1"/>
          </p:cNvSpPr>
          <p:nvPr>
            <p:ph idx="1"/>
          </p:nvPr>
        </p:nvSpPr>
        <p:spPr/>
        <p:txBody>
          <a:bodyPr>
            <a:normAutofit/>
          </a:bodyPr>
          <a:lstStyle/>
          <a:p>
            <a:r>
              <a:rPr lang="en-US" sz="2800" dirty="0"/>
              <a:t>The combination rules for any number of resistors in series or parallel can be derived with the use of Ohm's Law, the voltage law, and the current law. </a:t>
            </a:r>
            <a:endParaRPr lang="cs-CZ" sz="2800" dirty="0"/>
          </a:p>
        </p:txBody>
      </p:sp>
      <p:pic>
        <p:nvPicPr>
          <p:cNvPr id="4099" name="Picture 3" descr="C:\Users\Bernard\Desktop\ff0c8e0c446c3ab7fbf095ca4496d9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0925" y="3429000"/>
            <a:ext cx="6076950" cy="28765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5949280"/>
            <a:ext cx="242374" cy="369332"/>
          </a:xfrm>
          <a:prstGeom prst="rect">
            <a:avLst/>
          </a:prstGeom>
          <a:noFill/>
        </p:spPr>
        <p:txBody>
          <a:bodyPr wrap="none" rtlCol="0">
            <a:spAutoFit/>
          </a:bodyPr>
          <a:lstStyle/>
          <a:p>
            <a:r>
              <a:rPr lang="cs-CZ" dirty="0" smtClean="0"/>
              <a:t>I</a:t>
            </a:r>
            <a:endParaRPr lang="cs-CZ" dirty="0"/>
          </a:p>
        </p:txBody>
      </p:sp>
      <p:sp>
        <p:nvSpPr>
          <p:cNvPr id="5" name="TextovéPole 4"/>
          <p:cNvSpPr txBox="1"/>
          <p:nvPr/>
        </p:nvSpPr>
        <p:spPr>
          <a:xfrm>
            <a:off x="5652120" y="5135536"/>
            <a:ext cx="359394" cy="369332"/>
          </a:xfrm>
          <a:prstGeom prst="rect">
            <a:avLst/>
          </a:prstGeom>
          <a:noFill/>
        </p:spPr>
        <p:txBody>
          <a:bodyPr wrap="none" rtlCol="0">
            <a:spAutoFit/>
          </a:bodyPr>
          <a:lstStyle/>
          <a:p>
            <a:r>
              <a:rPr lang="cs-CZ" dirty="0" smtClean="0"/>
              <a:t>I1</a:t>
            </a:r>
            <a:endParaRPr lang="cs-CZ" dirty="0"/>
          </a:p>
        </p:txBody>
      </p:sp>
      <p:sp>
        <p:nvSpPr>
          <p:cNvPr id="8" name="TextovéPole 7"/>
          <p:cNvSpPr txBox="1"/>
          <p:nvPr/>
        </p:nvSpPr>
        <p:spPr>
          <a:xfrm>
            <a:off x="6732240" y="5135536"/>
            <a:ext cx="359394" cy="369332"/>
          </a:xfrm>
          <a:prstGeom prst="rect">
            <a:avLst/>
          </a:prstGeom>
          <a:noFill/>
        </p:spPr>
        <p:txBody>
          <a:bodyPr wrap="none" rtlCol="0">
            <a:spAutoFit/>
          </a:bodyPr>
          <a:lstStyle/>
          <a:p>
            <a:r>
              <a:rPr lang="cs-CZ" dirty="0" smtClean="0"/>
              <a:t>I2</a:t>
            </a:r>
            <a:endParaRPr lang="cs-CZ" dirty="0"/>
          </a:p>
        </p:txBody>
      </p:sp>
      <p:sp>
        <p:nvSpPr>
          <p:cNvPr id="6" name="TextovéPole 5"/>
          <p:cNvSpPr txBox="1"/>
          <p:nvPr/>
        </p:nvSpPr>
        <p:spPr>
          <a:xfrm>
            <a:off x="4499992" y="5708302"/>
            <a:ext cx="822661" cy="369332"/>
          </a:xfrm>
          <a:prstGeom prst="rect">
            <a:avLst/>
          </a:prstGeom>
          <a:noFill/>
        </p:spPr>
        <p:txBody>
          <a:bodyPr wrap="none" rtlCol="0">
            <a:spAutoFit/>
          </a:bodyPr>
          <a:lstStyle/>
          <a:p>
            <a:r>
              <a:rPr lang="cs-CZ" dirty="0" smtClean="0"/>
              <a:t>I=I1+I2</a:t>
            </a:r>
            <a:endParaRPr lang="cs-CZ" dirty="0"/>
          </a:p>
        </p:txBody>
      </p:sp>
      <p:sp>
        <p:nvSpPr>
          <p:cNvPr id="7" name="TextovéPole 6"/>
          <p:cNvSpPr txBox="1"/>
          <p:nvPr/>
        </p:nvSpPr>
        <p:spPr>
          <a:xfrm>
            <a:off x="2483768" y="5188550"/>
            <a:ext cx="426720" cy="369332"/>
          </a:xfrm>
          <a:prstGeom prst="rect">
            <a:avLst/>
          </a:prstGeom>
          <a:noFill/>
        </p:spPr>
        <p:txBody>
          <a:bodyPr wrap="none" rtlCol="0">
            <a:spAutoFit/>
          </a:bodyPr>
          <a:lstStyle/>
          <a:p>
            <a:r>
              <a:rPr lang="cs-CZ" dirty="0" smtClean="0"/>
              <a:t>R1</a:t>
            </a:r>
            <a:endParaRPr lang="cs-CZ" dirty="0"/>
          </a:p>
        </p:txBody>
      </p:sp>
      <p:sp>
        <p:nvSpPr>
          <p:cNvPr id="9" name="TextovéPole 8"/>
          <p:cNvSpPr txBox="1"/>
          <p:nvPr/>
        </p:nvSpPr>
        <p:spPr>
          <a:xfrm>
            <a:off x="3275856" y="4423345"/>
            <a:ext cx="426720" cy="369332"/>
          </a:xfrm>
          <a:prstGeom prst="rect">
            <a:avLst/>
          </a:prstGeom>
          <a:noFill/>
        </p:spPr>
        <p:txBody>
          <a:bodyPr wrap="none" rtlCol="0">
            <a:spAutoFit/>
          </a:bodyPr>
          <a:lstStyle/>
          <a:p>
            <a:r>
              <a:rPr lang="cs-CZ" dirty="0" smtClean="0"/>
              <a:t>R2</a:t>
            </a:r>
            <a:endParaRPr lang="cs-CZ" dirty="0"/>
          </a:p>
        </p:txBody>
      </p:sp>
      <p:sp>
        <p:nvSpPr>
          <p:cNvPr id="10" name="TextovéPole 9"/>
          <p:cNvSpPr txBox="1"/>
          <p:nvPr/>
        </p:nvSpPr>
        <p:spPr>
          <a:xfrm>
            <a:off x="5508104" y="4423345"/>
            <a:ext cx="426720" cy="369332"/>
          </a:xfrm>
          <a:prstGeom prst="rect">
            <a:avLst/>
          </a:prstGeom>
          <a:noFill/>
        </p:spPr>
        <p:txBody>
          <a:bodyPr wrap="none" rtlCol="0">
            <a:spAutoFit/>
          </a:bodyPr>
          <a:lstStyle/>
          <a:p>
            <a:r>
              <a:rPr lang="cs-CZ" dirty="0" smtClean="0"/>
              <a:t>R1</a:t>
            </a:r>
            <a:endParaRPr lang="cs-CZ" dirty="0"/>
          </a:p>
        </p:txBody>
      </p:sp>
      <p:sp>
        <p:nvSpPr>
          <p:cNvPr id="11" name="TextovéPole 10"/>
          <p:cNvSpPr txBox="1"/>
          <p:nvPr/>
        </p:nvSpPr>
        <p:spPr>
          <a:xfrm>
            <a:off x="6660232" y="4414968"/>
            <a:ext cx="426720" cy="369332"/>
          </a:xfrm>
          <a:prstGeom prst="rect">
            <a:avLst/>
          </a:prstGeom>
          <a:noFill/>
        </p:spPr>
        <p:txBody>
          <a:bodyPr wrap="none" rtlCol="0">
            <a:spAutoFit/>
          </a:bodyPr>
          <a:lstStyle/>
          <a:p>
            <a:r>
              <a:rPr lang="cs-CZ" dirty="0" smtClean="0"/>
              <a:t>R2</a:t>
            </a:r>
            <a:endParaRPr lang="cs-CZ" dirty="0"/>
          </a:p>
        </p:txBody>
      </p:sp>
    </p:spTree>
    <p:extLst>
      <p:ext uri="{BB962C8B-B14F-4D97-AF65-F5344CB8AC3E}">
        <p14:creationId xmlns:p14="http://schemas.microsoft.com/office/powerpoint/2010/main" val="195149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Circuit</a:t>
            </a:r>
            <a:endParaRPr lang="cs-CZ" dirty="0"/>
          </a:p>
        </p:txBody>
      </p:sp>
      <p:sp>
        <p:nvSpPr>
          <p:cNvPr id="3" name="Zástupný symbol pro obsah 2"/>
          <p:cNvSpPr>
            <a:spLocks noGrp="1"/>
          </p:cNvSpPr>
          <p:nvPr>
            <p:ph idx="1"/>
          </p:nvPr>
        </p:nvSpPr>
        <p:spPr/>
        <p:txBody>
          <a:bodyPr>
            <a:normAutofit fontScale="92500" lnSpcReduction="10000"/>
          </a:bodyPr>
          <a:lstStyle/>
          <a:p>
            <a:r>
              <a:rPr lang="en-US" dirty="0" smtClean="0"/>
              <a:t>Closed Circuit</a:t>
            </a:r>
            <a:r>
              <a:rPr lang="cs-CZ" dirty="0" smtClean="0"/>
              <a:t> </a:t>
            </a:r>
            <a:endParaRPr lang="en-US" dirty="0" smtClean="0"/>
          </a:p>
          <a:p>
            <a:pPr marL="0" indent="0">
              <a:buNone/>
            </a:pPr>
            <a:r>
              <a:rPr lang="en-US" dirty="0" smtClean="0"/>
              <a:t>Allows a complete path for electrons to travel</a:t>
            </a:r>
            <a:endParaRPr lang="cs-CZ" dirty="0" smtClean="0"/>
          </a:p>
          <a:p>
            <a:pPr marL="0" indent="0">
              <a:buNone/>
            </a:pPr>
            <a:endParaRPr lang="cs-CZ" dirty="0"/>
          </a:p>
          <a:p>
            <a:pPr marL="0" indent="0">
              <a:buNone/>
            </a:pPr>
            <a:endParaRPr lang="cs-CZ" dirty="0" smtClean="0"/>
          </a:p>
          <a:p>
            <a:pPr marL="0" indent="0">
              <a:buNone/>
            </a:pPr>
            <a:endParaRPr lang="cs-CZ" dirty="0"/>
          </a:p>
          <a:p>
            <a:pPr marL="0" indent="0">
              <a:buNone/>
            </a:pPr>
            <a:endParaRPr lang="en-US" dirty="0" smtClean="0"/>
          </a:p>
          <a:p>
            <a:r>
              <a:rPr lang="en-US" dirty="0" smtClean="0"/>
              <a:t>Open Circuit</a:t>
            </a:r>
          </a:p>
          <a:p>
            <a:pPr marL="0" indent="0">
              <a:buNone/>
            </a:pPr>
            <a:r>
              <a:rPr lang="en-US" dirty="0" smtClean="0"/>
              <a:t>Does not allow a complete path for the electrons to travel</a:t>
            </a:r>
          </a:p>
          <a:p>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159" y="2636912"/>
            <a:ext cx="3810000" cy="2276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005051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Resistor</a:t>
            </a:r>
            <a:r>
              <a:rPr lang="cs-CZ" dirty="0"/>
              <a:t> </a:t>
            </a:r>
            <a:r>
              <a:rPr lang="cs-CZ" dirty="0" err="1"/>
              <a:t>Combinations</a:t>
            </a:r>
            <a:endParaRPr lang="cs-CZ" dirty="0"/>
          </a:p>
        </p:txBody>
      </p:sp>
      <p:pic>
        <p:nvPicPr>
          <p:cNvPr id="3074" name="Picture 2" descr="C:\Users\Bernard\Desktop\rcom.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95736" y="1700808"/>
            <a:ext cx="4895850"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096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cs-CZ" dirty="0"/>
          </a:p>
        </p:txBody>
      </p:sp>
      <p:pic>
        <p:nvPicPr>
          <p:cNvPr id="1026" name="Picture 2" descr="C:\Users\Pan Vladan\Desktop\res7.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4772025" cy="133350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6660232" y="1772816"/>
            <a:ext cx="1171859" cy="369332"/>
          </a:xfrm>
          <a:prstGeom prst="rect">
            <a:avLst/>
          </a:prstGeom>
          <a:noFill/>
        </p:spPr>
        <p:txBody>
          <a:bodyPr wrap="none" rtlCol="0">
            <a:spAutoFit/>
          </a:bodyPr>
          <a:lstStyle/>
          <a:p>
            <a:r>
              <a:rPr lang="cs-CZ" dirty="0" smtClean="0"/>
              <a:t>R </a:t>
            </a:r>
            <a:r>
              <a:rPr lang="cs-CZ" dirty="0" err="1" smtClean="0"/>
              <a:t>total</a:t>
            </a:r>
            <a:r>
              <a:rPr lang="cs-CZ" dirty="0" smtClean="0"/>
              <a:t> ???</a:t>
            </a:r>
            <a:endParaRPr lang="cs-CZ" dirty="0"/>
          </a:p>
        </p:txBody>
      </p:sp>
      <p:sp>
        <p:nvSpPr>
          <p:cNvPr id="5" name="Obdélník 4"/>
          <p:cNvSpPr/>
          <p:nvPr/>
        </p:nvSpPr>
        <p:spPr>
          <a:xfrm>
            <a:off x="539552" y="2690336"/>
            <a:ext cx="8352928" cy="1477328"/>
          </a:xfrm>
          <a:prstGeom prst="rect">
            <a:avLst/>
          </a:prstGeom>
        </p:spPr>
        <p:txBody>
          <a:bodyPr wrap="square">
            <a:spAutoFit/>
          </a:bodyPr>
          <a:lstStyle/>
          <a:p>
            <a:r>
              <a:rPr lang="en-US" dirty="0" smtClean="0"/>
              <a:t>As the resistors are connected together in series the same current passes through each resistor in the chain and the total resistance, R</a:t>
            </a:r>
            <a:r>
              <a:rPr lang="en-US" baseline="-25000" dirty="0" smtClean="0"/>
              <a:t>T</a:t>
            </a:r>
            <a:r>
              <a:rPr lang="en-US" dirty="0" smtClean="0"/>
              <a:t> of the circuit must be </a:t>
            </a:r>
            <a:r>
              <a:rPr lang="en-US" b="1" dirty="0" smtClean="0"/>
              <a:t>equal</a:t>
            </a:r>
            <a:r>
              <a:rPr lang="en-US" dirty="0" smtClean="0"/>
              <a:t> to the sum of all the individual resistors added together. That is</a:t>
            </a:r>
            <a:r>
              <a:rPr lang="cs-CZ" dirty="0" smtClean="0"/>
              <a:t>:  </a:t>
            </a:r>
            <a:r>
              <a:rPr lang="cs-CZ" dirty="0" err="1" smtClean="0">
                <a:solidFill>
                  <a:srgbClr val="FF0000"/>
                </a:solidFill>
              </a:rPr>
              <a:t>Rt</a:t>
            </a:r>
            <a:r>
              <a:rPr lang="cs-CZ" dirty="0" smtClean="0">
                <a:solidFill>
                  <a:srgbClr val="FF0000"/>
                </a:solidFill>
              </a:rPr>
              <a:t>=R1+R2+R3 </a:t>
            </a:r>
            <a:r>
              <a:rPr lang="cs-CZ" dirty="0" smtClean="0"/>
              <a:t> </a:t>
            </a:r>
          </a:p>
          <a:p>
            <a:r>
              <a:rPr lang="en-US" dirty="0"/>
              <a:t>and by taking the individual values of the resistors in our simple example above, the total equivalent resistance, R</a:t>
            </a:r>
            <a:r>
              <a:rPr lang="en-US" baseline="-25000" dirty="0"/>
              <a:t>EQ</a:t>
            </a:r>
            <a:r>
              <a:rPr lang="en-US" dirty="0"/>
              <a:t> is therefore given as:</a:t>
            </a:r>
            <a:endParaRPr lang="cs-CZ" dirty="0"/>
          </a:p>
        </p:txBody>
      </p:sp>
      <p:sp>
        <p:nvSpPr>
          <p:cNvPr id="6" name="Obdélník 5"/>
          <p:cNvSpPr/>
          <p:nvPr/>
        </p:nvSpPr>
        <p:spPr>
          <a:xfrm>
            <a:off x="1331640" y="4509120"/>
            <a:ext cx="6347700" cy="523220"/>
          </a:xfrm>
          <a:prstGeom prst="rect">
            <a:avLst/>
          </a:prstGeom>
        </p:spPr>
        <p:txBody>
          <a:bodyPr wrap="none">
            <a:spAutoFit/>
          </a:bodyPr>
          <a:lstStyle/>
          <a:p>
            <a:r>
              <a:rPr lang="pt-BR" sz="2800" dirty="0"/>
              <a:t>R</a:t>
            </a:r>
            <a:r>
              <a:rPr lang="pt-BR" sz="2800" baseline="-25000" dirty="0"/>
              <a:t>EQ</a:t>
            </a:r>
            <a:r>
              <a:rPr lang="pt-BR" sz="2800" dirty="0"/>
              <a:t> = R</a:t>
            </a:r>
            <a:r>
              <a:rPr lang="pt-BR" sz="2800" baseline="-25000" dirty="0"/>
              <a:t>1</a:t>
            </a:r>
            <a:r>
              <a:rPr lang="pt-BR" sz="2800" dirty="0"/>
              <a:t> + R</a:t>
            </a:r>
            <a:r>
              <a:rPr lang="pt-BR" sz="2800" baseline="-25000" dirty="0"/>
              <a:t>2</a:t>
            </a:r>
            <a:r>
              <a:rPr lang="pt-BR" sz="2800" dirty="0"/>
              <a:t> + R</a:t>
            </a:r>
            <a:r>
              <a:rPr lang="pt-BR" sz="2800" baseline="-25000" dirty="0"/>
              <a:t>3</a:t>
            </a:r>
            <a:r>
              <a:rPr lang="pt-BR" sz="2800" dirty="0"/>
              <a:t> = 1kΩ + 2kΩ + 6kΩ = 9kΩ</a:t>
            </a:r>
            <a:endParaRPr lang="cs-CZ" sz="2800" dirty="0"/>
          </a:p>
        </p:txBody>
      </p:sp>
      <p:sp>
        <p:nvSpPr>
          <p:cNvPr id="8" name="Obdélník 7"/>
          <p:cNvSpPr/>
          <p:nvPr/>
        </p:nvSpPr>
        <p:spPr>
          <a:xfrm>
            <a:off x="539552" y="5301208"/>
            <a:ext cx="8352928" cy="646331"/>
          </a:xfrm>
          <a:prstGeom prst="rect">
            <a:avLst/>
          </a:prstGeom>
        </p:spPr>
        <p:txBody>
          <a:bodyPr wrap="square">
            <a:spAutoFit/>
          </a:bodyPr>
          <a:lstStyle/>
          <a:p>
            <a:r>
              <a:rPr lang="en-US" dirty="0"/>
              <a:t>So we see that we can replace all three individual resistors above with just one single “equivalent” resistor which will have a value of 9kΩ.</a:t>
            </a:r>
            <a:endParaRPr lang="cs-CZ" dirty="0"/>
          </a:p>
        </p:txBody>
      </p:sp>
    </p:spTree>
    <p:extLst>
      <p:ext uri="{BB962C8B-B14F-4D97-AF65-F5344CB8AC3E}">
        <p14:creationId xmlns:p14="http://schemas.microsoft.com/office/powerpoint/2010/main" val="386187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cs-CZ" dirty="0"/>
          </a:p>
        </p:txBody>
      </p:sp>
      <p:pic>
        <p:nvPicPr>
          <p:cNvPr id="4098" name="Picture 2" descr="C:\Users\Pan Vladan\Desktop\res1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5669" y="1448383"/>
            <a:ext cx="3871714" cy="1980617"/>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4355976" y="1628800"/>
            <a:ext cx="4572000" cy="646331"/>
          </a:xfrm>
          <a:prstGeom prst="rect">
            <a:avLst/>
          </a:prstGeom>
        </p:spPr>
        <p:txBody>
          <a:bodyPr>
            <a:spAutoFit/>
          </a:bodyPr>
          <a:lstStyle/>
          <a:p>
            <a:r>
              <a:rPr lang="en-US" dirty="0"/>
              <a:t>Find the total resistance, R</a:t>
            </a:r>
            <a:r>
              <a:rPr lang="en-US" baseline="-25000" dirty="0"/>
              <a:t>T</a:t>
            </a:r>
            <a:r>
              <a:rPr lang="en-US" dirty="0"/>
              <a:t> of the following resistors connected in a parallel network.</a:t>
            </a:r>
            <a:endParaRPr lang="cs-CZ" dirty="0"/>
          </a:p>
        </p:txBody>
      </p:sp>
      <p:sp>
        <p:nvSpPr>
          <p:cNvPr id="5" name="Rectangle 3"/>
          <p:cNvSpPr>
            <a:spLocks noChangeArrowheads="1"/>
          </p:cNvSpPr>
          <p:nvPr/>
        </p:nvSpPr>
        <p:spPr bwMode="auto">
          <a:xfrm>
            <a:off x="251520" y="37044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dirty="0" err="1" smtClean="0">
                <a:ln>
                  <a:noFill/>
                </a:ln>
                <a:solidFill>
                  <a:schemeClr val="tx1"/>
                </a:solidFill>
                <a:effectLst/>
                <a:latin typeface="Arial" charset="0"/>
                <a:cs typeface="Arial" charset="0"/>
              </a:rPr>
              <a:t>The</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total</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resistance</a:t>
            </a:r>
            <a:r>
              <a:rPr kumimoji="0" lang="cs-CZ" altLang="cs-CZ" sz="1800" b="0" i="0" u="none" strike="noStrike" cap="none" normalizeH="0" baseline="0" dirty="0" smtClean="0">
                <a:ln>
                  <a:noFill/>
                </a:ln>
                <a:solidFill>
                  <a:schemeClr val="tx1"/>
                </a:solidFill>
                <a:effectLst/>
                <a:latin typeface="Arial" charset="0"/>
                <a:cs typeface="Arial" charset="0"/>
              </a:rPr>
              <a:t> R</a:t>
            </a:r>
            <a:r>
              <a:rPr kumimoji="0" lang="cs-CZ" altLang="cs-CZ" sz="1800" b="0" i="0" u="none" strike="noStrike" cap="none" normalizeH="0" baseline="-30000" dirty="0" smtClean="0">
                <a:ln>
                  <a:noFill/>
                </a:ln>
                <a:solidFill>
                  <a:schemeClr val="tx1"/>
                </a:solidFill>
                <a:effectLst/>
                <a:latin typeface="Arial" charset="0"/>
                <a:cs typeface="Arial" charset="0"/>
              </a:rPr>
              <a:t>T</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across</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the</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two</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terminals</a:t>
            </a:r>
            <a:r>
              <a:rPr kumimoji="0" lang="cs-CZ" altLang="cs-CZ" sz="1800" b="0" i="0" u="none" strike="noStrike" cap="none" normalizeH="0" baseline="0" dirty="0" smtClean="0">
                <a:ln>
                  <a:noFill/>
                </a:ln>
                <a:solidFill>
                  <a:schemeClr val="tx1"/>
                </a:solidFill>
                <a:effectLst/>
                <a:latin typeface="Arial" charset="0"/>
                <a:cs typeface="Arial" charset="0"/>
              </a:rPr>
              <a:t> A and B </a:t>
            </a:r>
            <a:r>
              <a:rPr kumimoji="0" lang="cs-CZ" altLang="cs-CZ" sz="1800" b="0" i="0" u="none" strike="noStrike" cap="none" normalizeH="0" baseline="0" dirty="0" err="1" smtClean="0">
                <a:ln>
                  <a:noFill/>
                </a:ln>
                <a:solidFill>
                  <a:schemeClr val="tx1"/>
                </a:solidFill>
                <a:effectLst/>
                <a:latin typeface="Arial" charset="0"/>
                <a:cs typeface="Arial" charset="0"/>
              </a:rPr>
              <a:t>is</a:t>
            </a:r>
            <a:r>
              <a:rPr kumimoji="0" lang="cs-CZ" altLang="cs-CZ" sz="1800" b="0" i="0" u="none" strike="noStrike" cap="none" normalizeH="0" baseline="0" dirty="0" smtClean="0">
                <a:ln>
                  <a:noFill/>
                </a:ln>
                <a:solidFill>
                  <a:schemeClr val="tx1"/>
                </a:solidFill>
                <a:effectLst/>
                <a:latin typeface="Arial" charset="0"/>
                <a:cs typeface="Arial" charset="0"/>
              </a:rPr>
              <a:t> </a:t>
            </a:r>
            <a:r>
              <a:rPr kumimoji="0" lang="cs-CZ" altLang="cs-CZ" sz="1800" b="0" i="0" u="none" strike="noStrike" cap="none" normalizeH="0" baseline="0" dirty="0" err="1" smtClean="0">
                <a:ln>
                  <a:noFill/>
                </a:ln>
                <a:solidFill>
                  <a:schemeClr val="tx1"/>
                </a:solidFill>
                <a:effectLst/>
                <a:latin typeface="Arial" charset="0"/>
                <a:cs typeface="Arial" charset="0"/>
              </a:rPr>
              <a:t>calculated</a:t>
            </a:r>
            <a:r>
              <a:rPr kumimoji="0" lang="cs-CZ" altLang="cs-CZ" sz="1800" b="0" i="0" u="none" strike="noStrike" cap="none" normalizeH="0" baseline="0" dirty="0" smtClean="0">
                <a:ln>
                  <a:noFill/>
                </a:ln>
                <a:solidFill>
                  <a:schemeClr val="tx1"/>
                </a:solidFill>
                <a:effectLst/>
                <a:latin typeface="Arial" charset="0"/>
                <a:cs typeface="Arial" charset="0"/>
              </a:rPr>
              <a:t> as:</a:t>
            </a:r>
          </a:p>
          <a:p>
            <a:pPr marL="0" marR="0" lvl="0" indent="0" algn="l" defTabSz="914400" rtl="0" eaLnBrk="0" fontAlgn="base" latinLnBrk="0" hangingPunct="0">
              <a:lnSpc>
                <a:spcPct val="100000"/>
              </a:lnSpc>
              <a:spcBef>
                <a:spcPct val="0"/>
              </a:spcBef>
              <a:spcAft>
                <a:spcPct val="0"/>
              </a:spcAft>
              <a:buClrTx/>
              <a:buSzTx/>
              <a:buFontTx/>
              <a:buNone/>
              <a:tabLst/>
            </a:pPr>
            <a:r>
              <a:rPr kumimoji="0" lang="cs-CZ" altLang="cs-CZ" sz="1800" b="0" i="0" u="none" strike="noStrike" cap="none" normalizeH="0" baseline="0" dirty="0" smtClean="0">
                <a:ln>
                  <a:noFill/>
                </a:ln>
                <a:solidFill>
                  <a:schemeClr val="tx1"/>
                </a:solidFill>
                <a:effectLst/>
                <a:latin typeface="Arial" charset="0"/>
                <a:cs typeface="Arial" charset="0"/>
              </a:rPr>
              <a:t>  </a:t>
            </a:r>
            <a:endParaRPr kumimoji="0" lang="cs-CZ" altLang="cs-CZ" sz="12900" b="0" i="0" u="none" strike="noStrike" cap="none" normalizeH="0" baseline="0" dirty="0" smtClean="0">
              <a:ln>
                <a:noFill/>
              </a:ln>
              <a:solidFill>
                <a:schemeClr val="tx1"/>
              </a:solidFill>
              <a:effectLst/>
              <a:latin typeface="Arial" charset="0"/>
              <a:cs typeface="Arial" charset="0"/>
            </a:endParaRPr>
          </a:p>
        </p:txBody>
      </p:sp>
      <p:pic>
        <p:nvPicPr>
          <p:cNvPr id="4100" name="Picture 4" descr="parallel resistance equation"/>
          <p:cNvPicPr>
            <a:picLocks noChangeAspect="1" noChangeArrowheads="1"/>
          </p:cNvPicPr>
          <p:nvPr/>
        </p:nvPicPr>
        <p:blipFill>
          <a:blip r:embed="rId3">
            <a:biLevel thresh="75000"/>
            <a:extLst>
              <a:ext uri="{28A0092B-C50C-407E-A947-70E740481C1C}">
                <a14:useLocalDpi xmlns:a14="http://schemas.microsoft.com/office/drawing/2010/main" val="0"/>
              </a:ext>
            </a:extLst>
          </a:blip>
          <a:srcRect/>
          <a:stretch>
            <a:fillRect/>
          </a:stretch>
        </p:blipFill>
        <p:spPr bwMode="auto">
          <a:xfrm>
            <a:off x="2598613" y="4293096"/>
            <a:ext cx="3514725" cy="205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3580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smtClean="0">
                <a:ea typeface="ＭＳ Ｐゴシック" charset="-128"/>
              </a:rPr>
              <a:t>Ohm’s Law</a:t>
            </a:r>
            <a:endParaRPr lang="cs-CZ" dirty="0"/>
          </a:p>
        </p:txBody>
      </p:sp>
      <p:sp>
        <p:nvSpPr>
          <p:cNvPr id="3" name="Zástupný symbol pro obsah 2"/>
          <p:cNvSpPr>
            <a:spLocks noGrp="1"/>
          </p:cNvSpPr>
          <p:nvPr>
            <p:ph idx="1"/>
          </p:nvPr>
        </p:nvSpPr>
        <p:spPr>
          <a:xfrm>
            <a:off x="457200" y="1600201"/>
            <a:ext cx="8229600" cy="2764904"/>
          </a:xfrm>
        </p:spPr>
        <p:txBody>
          <a:bodyPr>
            <a:normAutofit/>
          </a:bodyPr>
          <a:lstStyle/>
          <a:p>
            <a:pPr marL="0" indent="0">
              <a:buNone/>
            </a:pPr>
            <a:r>
              <a:rPr lang="en-US" sz="2400" dirty="0" smtClean="0"/>
              <a:t>The current in a circuit is</a:t>
            </a:r>
            <a:r>
              <a:rPr lang="cs-CZ" sz="2400" dirty="0" smtClean="0"/>
              <a:t>:</a:t>
            </a:r>
            <a:r>
              <a:rPr lang="en-US" sz="2400" dirty="0" smtClean="0"/>
              <a:t> </a:t>
            </a:r>
          </a:p>
          <a:p>
            <a:r>
              <a:rPr lang="en-US" sz="2400" dirty="0" smtClean="0"/>
              <a:t>Directly proportional to the voltage across the circuit</a:t>
            </a:r>
          </a:p>
          <a:p>
            <a:r>
              <a:rPr lang="en-US" sz="2400" dirty="0" smtClean="0"/>
              <a:t>Inversely proportional to the resistance of the circuit</a:t>
            </a:r>
          </a:p>
          <a:p>
            <a:endParaRPr lang="en-US" sz="2400" dirty="0" smtClean="0"/>
          </a:p>
          <a:p>
            <a:pPr marL="0" indent="0">
              <a:buNone/>
            </a:pPr>
            <a:r>
              <a:rPr lang="en-US" sz="2400" dirty="0" smtClean="0"/>
              <a:t>Therefore:</a:t>
            </a:r>
          </a:p>
          <a:p>
            <a:endParaRPr lang="cs-CZ" sz="2400" dirty="0"/>
          </a:p>
        </p:txBody>
      </p:sp>
      <mc:AlternateContent xmlns:mc="http://schemas.openxmlformats.org/markup-compatibility/2006" xmlns:a14="http://schemas.microsoft.com/office/drawing/2010/main">
        <mc:Choice Requires="a14">
          <p:sp>
            <p:nvSpPr>
              <p:cNvPr id="4" name="TextovéPole 3"/>
              <p:cNvSpPr txBox="1"/>
              <p:nvPr/>
            </p:nvSpPr>
            <p:spPr>
              <a:xfrm>
                <a:off x="1691680" y="4149080"/>
                <a:ext cx="5484707" cy="1125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cs-CZ" sz="3600" b="0" i="1" smtClean="0">
                          <a:latin typeface="Cambria Math"/>
                        </a:rPr>
                        <m:t>𝑈</m:t>
                      </m:r>
                      <m:r>
                        <a:rPr lang="cs-CZ" sz="3600" b="0" i="1" smtClean="0">
                          <a:latin typeface="Cambria Math"/>
                        </a:rPr>
                        <m:t>=</m:t>
                      </m:r>
                      <m:r>
                        <a:rPr lang="cs-CZ" sz="3600" b="0" i="1" smtClean="0">
                          <a:latin typeface="Cambria Math"/>
                        </a:rPr>
                        <m:t>𝑅𝐼</m:t>
                      </m:r>
                      <m:r>
                        <a:rPr lang="cs-CZ" sz="3600" b="0" i="1" smtClean="0">
                          <a:latin typeface="Cambria Math"/>
                        </a:rPr>
                        <m:t> </m:t>
                      </m:r>
                      <m:r>
                        <a:rPr lang="cs-CZ" sz="3600" b="0" i="1" smtClean="0">
                          <a:latin typeface="Cambria Math"/>
                        </a:rPr>
                        <m:t>𝑜𝑟</m:t>
                      </m:r>
                      <m:r>
                        <a:rPr lang="cs-CZ" sz="3600" b="0" i="1" smtClean="0">
                          <a:latin typeface="Cambria Math"/>
                        </a:rPr>
                        <m:t> </m:t>
                      </m:r>
                      <m:r>
                        <a:rPr lang="cs-CZ" sz="3600" b="0" i="1" smtClean="0">
                          <a:latin typeface="Cambria Math"/>
                        </a:rPr>
                        <m:t>𝑅</m:t>
                      </m:r>
                      <m:r>
                        <a:rPr lang="cs-CZ" sz="3600" b="0" i="1" smtClean="0">
                          <a:latin typeface="Cambria Math"/>
                        </a:rPr>
                        <m:t>=</m:t>
                      </m:r>
                      <m:f>
                        <m:fPr>
                          <m:ctrlPr>
                            <a:rPr lang="cs-CZ" sz="3600" b="0" i="1" smtClean="0">
                              <a:latin typeface="Cambria Math"/>
                            </a:rPr>
                          </m:ctrlPr>
                        </m:fPr>
                        <m:num>
                          <m:r>
                            <a:rPr lang="cs-CZ" sz="3600" b="0" i="1" smtClean="0">
                              <a:latin typeface="Cambria Math"/>
                            </a:rPr>
                            <m:t>𝑈</m:t>
                          </m:r>
                        </m:num>
                        <m:den>
                          <m:r>
                            <a:rPr lang="cs-CZ" sz="3600" b="0" i="1" smtClean="0">
                              <a:latin typeface="Cambria Math"/>
                            </a:rPr>
                            <m:t>𝐼</m:t>
                          </m:r>
                        </m:den>
                      </m:f>
                      <m:r>
                        <a:rPr lang="cs-CZ" sz="3600" b="0" i="1" smtClean="0">
                          <a:latin typeface="Cambria Math"/>
                        </a:rPr>
                        <m:t> </m:t>
                      </m:r>
                      <m:r>
                        <a:rPr lang="cs-CZ" sz="3600" b="0" i="1" smtClean="0">
                          <a:latin typeface="Cambria Math"/>
                        </a:rPr>
                        <m:t>𝑜𝑟</m:t>
                      </m:r>
                      <m:r>
                        <a:rPr lang="cs-CZ" sz="3600" b="0" i="1" smtClean="0">
                          <a:latin typeface="Cambria Math"/>
                        </a:rPr>
                        <m:t> </m:t>
                      </m:r>
                      <m:r>
                        <a:rPr lang="cs-CZ" sz="3600" b="0" i="1" smtClean="0">
                          <a:latin typeface="Cambria Math"/>
                        </a:rPr>
                        <m:t>𝐼</m:t>
                      </m:r>
                      <m:r>
                        <a:rPr lang="cs-CZ" sz="3600" b="0" i="1" smtClean="0">
                          <a:latin typeface="Cambria Math"/>
                        </a:rPr>
                        <m:t>=</m:t>
                      </m:r>
                      <m:f>
                        <m:fPr>
                          <m:ctrlPr>
                            <a:rPr lang="cs-CZ" sz="3600" b="0" i="1" smtClean="0">
                              <a:latin typeface="Cambria Math"/>
                            </a:rPr>
                          </m:ctrlPr>
                        </m:fPr>
                        <m:num>
                          <m:r>
                            <a:rPr lang="cs-CZ" sz="3600" b="0" i="1" smtClean="0">
                              <a:latin typeface="Cambria Math"/>
                            </a:rPr>
                            <m:t>𝑈</m:t>
                          </m:r>
                        </m:num>
                        <m:den>
                          <m:r>
                            <a:rPr lang="cs-CZ" sz="3600" b="0" i="1" smtClean="0">
                              <a:latin typeface="Cambria Math"/>
                            </a:rPr>
                            <m:t>𝑅</m:t>
                          </m:r>
                        </m:den>
                      </m:f>
                    </m:oMath>
                  </m:oMathPara>
                </a14:m>
                <a:endParaRPr lang="cs-CZ" sz="3600" dirty="0"/>
              </a:p>
            </p:txBody>
          </p:sp>
        </mc:Choice>
        <mc:Fallback xmlns="">
          <p:sp>
            <p:nvSpPr>
              <p:cNvPr id="4" name="TextovéPole 3"/>
              <p:cNvSpPr txBox="1">
                <a:spLocks noRot="1" noChangeAspect="1" noMove="1" noResize="1" noEditPoints="1" noAdjustHandles="1" noChangeArrowheads="1" noChangeShapeType="1" noTextEdit="1"/>
              </p:cNvSpPr>
              <p:nvPr/>
            </p:nvSpPr>
            <p:spPr>
              <a:xfrm>
                <a:off x="1691680" y="4149080"/>
                <a:ext cx="5484707" cy="1125886"/>
              </a:xfrm>
              <a:prstGeom prst="rect">
                <a:avLst/>
              </a:prstGeom>
              <a:blipFill rotWithShape="1">
                <a:blip r:embed="rId2"/>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18418554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smtClean="0">
                <a:ea typeface="ＭＳ Ｐゴシック" charset="-128"/>
              </a:rPr>
              <a:t>Ohm’s Law</a:t>
            </a:r>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571625"/>
            <a:ext cx="44196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1550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548680"/>
            <a:ext cx="8229600" cy="4525963"/>
          </a:xfrm>
        </p:spPr>
        <p:txBody>
          <a:bodyPr>
            <a:normAutofit/>
          </a:bodyPr>
          <a:lstStyle/>
          <a:p>
            <a:r>
              <a:rPr lang="en-US" sz="2800" dirty="0"/>
              <a:t>Using Ohms Law, calculate the equivalent series resistance, the series current, voltage drop and power for each resistor in the following resistors in series circuit.</a:t>
            </a:r>
            <a:endParaRPr lang="cs-CZ" sz="2800" dirty="0"/>
          </a:p>
        </p:txBody>
      </p:sp>
      <p:pic>
        <p:nvPicPr>
          <p:cNvPr id="2050" name="Picture 2" descr="C:\Users\Pan Vladan\Desktop\res4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2564904"/>
            <a:ext cx="4424536" cy="2699494"/>
          </a:xfrm>
          <a:prstGeom prst="rect">
            <a:avLst/>
          </a:prstGeom>
          <a:noFill/>
          <a:extLst>
            <a:ext uri="{909E8E84-426E-40DD-AFC4-6F175D3DCCD1}">
              <a14:hiddenFill xmlns:a14="http://schemas.microsoft.com/office/drawing/2010/main">
                <a:solidFill>
                  <a:srgbClr val="FFFFFF"/>
                </a:solidFill>
              </a14:hiddenFill>
            </a:ext>
          </a:extLst>
        </p:spPr>
      </p:pic>
      <p:sp>
        <p:nvSpPr>
          <p:cNvPr id="4" name="Obdélník 3"/>
          <p:cNvSpPr/>
          <p:nvPr/>
        </p:nvSpPr>
        <p:spPr>
          <a:xfrm>
            <a:off x="733338" y="5765953"/>
            <a:ext cx="7776864" cy="646331"/>
          </a:xfrm>
          <a:prstGeom prst="rect">
            <a:avLst/>
          </a:prstGeom>
        </p:spPr>
        <p:txBody>
          <a:bodyPr wrap="square">
            <a:spAutoFit/>
          </a:bodyPr>
          <a:lstStyle/>
          <a:p>
            <a:r>
              <a:rPr lang="en-US" dirty="0"/>
              <a:t>All the data can be found by using Ohm’s Law, and </a:t>
            </a:r>
            <a:r>
              <a:rPr lang="en-US" dirty="0" smtClean="0"/>
              <a:t>we </a:t>
            </a:r>
            <a:r>
              <a:rPr lang="en-US" dirty="0"/>
              <a:t>can present this data in tabular </a:t>
            </a:r>
            <a:r>
              <a:rPr lang="en-US" dirty="0" smtClean="0"/>
              <a:t>form</a:t>
            </a:r>
            <a:r>
              <a:rPr lang="cs-CZ" dirty="0" smtClean="0"/>
              <a:t> (</a:t>
            </a:r>
            <a:r>
              <a:rPr lang="cs-CZ" dirty="0" err="1" smtClean="0"/>
              <a:t>next</a:t>
            </a:r>
            <a:r>
              <a:rPr lang="cs-CZ" dirty="0" smtClean="0"/>
              <a:t> </a:t>
            </a:r>
            <a:r>
              <a:rPr lang="cs-CZ" dirty="0" err="1" smtClean="0"/>
              <a:t>slide</a:t>
            </a:r>
            <a:r>
              <a:rPr lang="cs-CZ" dirty="0" smtClean="0"/>
              <a:t>)</a:t>
            </a:r>
            <a:r>
              <a:rPr lang="en-US" dirty="0" smtClean="0"/>
              <a:t>.</a:t>
            </a:r>
            <a:endParaRPr lang="cs-CZ" dirty="0"/>
          </a:p>
        </p:txBody>
      </p:sp>
    </p:spTree>
    <p:extLst>
      <p:ext uri="{BB962C8B-B14F-4D97-AF65-F5344CB8AC3E}">
        <p14:creationId xmlns:p14="http://schemas.microsoft.com/office/powerpoint/2010/main" val="2974099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4"/>
          <p:cNvGraphicFramePr>
            <a:graphicFrameLocks noGrp="1"/>
          </p:cNvGraphicFramePr>
          <p:nvPr>
            <p:ph idx="1"/>
            <p:extLst>
              <p:ext uri="{D42A27DB-BD31-4B8C-83A1-F6EECF244321}">
                <p14:modId xmlns:p14="http://schemas.microsoft.com/office/powerpoint/2010/main" val="2740036669"/>
              </p:ext>
            </p:extLst>
          </p:nvPr>
        </p:nvGraphicFramePr>
        <p:xfrm>
          <a:off x="1691680" y="3140968"/>
          <a:ext cx="6390456" cy="2898475"/>
        </p:xfrm>
        <a:graphic>
          <a:graphicData uri="http://schemas.openxmlformats.org/drawingml/2006/table">
            <a:tbl>
              <a:tblPr/>
              <a:tblGrid>
                <a:gridCol w="1493912"/>
                <a:gridCol w="1944216"/>
                <a:gridCol w="1440160"/>
                <a:gridCol w="1512168"/>
              </a:tblGrid>
              <a:tr h="579695">
                <a:tc>
                  <a:txBody>
                    <a:bodyPr/>
                    <a:lstStyle/>
                    <a:p>
                      <a:r>
                        <a:rPr lang="cs-CZ" dirty="0" err="1">
                          <a:effectLst/>
                        </a:rPr>
                        <a:t>Resistance</a:t>
                      </a:r>
                      <a:endParaRPr lang="cs-CZ" dirty="0">
                        <a:effectLst/>
                      </a:endParaRPr>
                    </a:p>
                  </a:txBody>
                  <a:tcPr anchor="ctr">
                    <a:lnL>
                      <a:noFill/>
                    </a:lnL>
                    <a:lnR>
                      <a:noFill/>
                    </a:lnR>
                    <a:lnT>
                      <a:noFill/>
                    </a:lnT>
                    <a:lnB>
                      <a:noFill/>
                    </a:lnB>
                  </a:tcPr>
                </a:tc>
                <a:tc>
                  <a:txBody>
                    <a:bodyPr/>
                    <a:lstStyle/>
                    <a:p>
                      <a:r>
                        <a:rPr lang="cs-CZ">
                          <a:effectLst/>
                        </a:rPr>
                        <a:t>Current</a:t>
                      </a:r>
                    </a:p>
                  </a:txBody>
                  <a:tcPr anchor="ctr">
                    <a:lnL>
                      <a:noFill/>
                    </a:lnL>
                    <a:lnR>
                      <a:noFill/>
                    </a:lnR>
                    <a:lnT>
                      <a:noFill/>
                    </a:lnT>
                    <a:lnB>
                      <a:noFill/>
                    </a:lnB>
                  </a:tcPr>
                </a:tc>
                <a:tc>
                  <a:txBody>
                    <a:bodyPr/>
                    <a:lstStyle/>
                    <a:p>
                      <a:r>
                        <a:rPr lang="cs-CZ">
                          <a:effectLst/>
                        </a:rPr>
                        <a:t>Voltage</a:t>
                      </a:r>
                    </a:p>
                  </a:txBody>
                  <a:tcPr anchor="ctr">
                    <a:lnL>
                      <a:noFill/>
                    </a:lnL>
                    <a:lnR>
                      <a:noFill/>
                    </a:lnR>
                    <a:lnT>
                      <a:noFill/>
                    </a:lnT>
                    <a:lnB>
                      <a:noFill/>
                    </a:lnB>
                  </a:tcPr>
                </a:tc>
                <a:tc>
                  <a:txBody>
                    <a:bodyPr/>
                    <a:lstStyle/>
                    <a:p>
                      <a:r>
                        <a:rPr lang="cs-CZ" dirty="0" err="1">
                          <a:effectLst/>
                        </a:rPr>
                        <a:t>Power</a:t>
                      </a:r>
                      <a:endParaRPr lang="cs-CZ" dirty="0">
                        <a:effectLst/>
                      </a:endParaRPr>
                    </a:p>
                  </a:txBody>
                  <a:tcPr anchor="ctr">
                    <a:lnL>
                      <a:noFill/>
                    </a:lnL>
                    <a:lnR>
                      <a:noFill/>
                    </a:lnR>
                    <a:lnT>
                      <a:noFill/>
                    </a:lnT>
                    <a:lnB>
                      <a:noFill/>
                    </a:lnB>
                  </a:tcPr>
                </a:tc>
              </a:tr>
              <a:tr h="579695">
                <a:tc>
                  <a:txBody>
                    <a:bodyPr/>
                    <a:lstStyle/>
                    <a:p>
                      <a:r>
                        <a:rPr lang="cs-CZ"/>
                        <a:t>R</a:t>
                      </a:r>
                      <a:r>
                        <a:rPr lang="cs-CZ" baseline="-25000"/>
                        <a:t>1</a:t>
                      </a:r>
                      <a:r>
                        <a:rPr lang="cs-CZ"/>
                        <a:t> = 10</a:t>
                      </a:r>
                      <a:r>
                        <a:rPr lang="el-GR"/>
                        <a:t>Ω</a:t>
                      </a:r>
                    </a:p>
                  </a:txBody>
                  <a:tcPr anchor="ctr">
                    <a:lnL>
                      <a:noFill/>
                    </a:lnL>
                    <a:lnR>
                      <a:noFill/>
                    </a:lnR>
                    <a:lnT>
                      <a:noFill/>
                    </a:lnT>
                    <a:lnB>
                      <a:noFill/>
                    </a:lnB>
                  </a:tcPr>
                </a:tc>
                <a:tc>
                  <a:txBody>
                    <a:bodyPr/>
                    <a:lstStyle/>
                    <a:p>
                      <a:r>
                        <a:rPr lang="cs-CZ" dirty="0"/>
                        <a:t>I</a:t>
                      </a:r>
                      <a:r>
                        <a:rPr lang="cs-CZ" baseline="-25000" dirty="0"/>
                        <a:t>1</a:t>
                      </a:r>
                      <a:r>
                        <a:rPr lang="cs-CZ" dirty="0"/>
                        <a:t> = 200mA</a:t>
                      </a:r>
                    </a:p>
                  </a:txBody>
                  <a:tcPr anchor="ctr">
                    <a:lnL>
                      <a:noFill/>
                    </a:lnL>
                    <a:lnR>
                      <a:noFill/>
                    </a:lnR>
                    <a:lnT>
                      <a:noFill/>
                    </a:lnT>
                    <a:lnB>
                      <a:noFill/>
                    </a:lnB>
                  </a:tcPr>
                </a:tc>
                <a:tc>
                  <a:txBody>
                    <a:bodyPr/>
                    <a:lstStyle/>
                    <a:p>
                      <a:r>
                        <a:rPr lang="cs-CZ"/>
                        <a:t>V</a:t>
                      </a:r>
                      <a:r>
                        <a:rPr lang="cs-CZ" baseline="-25000"/>
                        <a:t>1</a:t>
                      </a:r>
                      <a:r>
                        <a:rPr lang="cs-CZ"/>
                        <a:t> = 2V</a:t>
                      </a:r>
                    </a:p>
                  </a:txBody>
                  <a:tcPr anchor="ctr">
                    <a:lnL>
                      <a:noFill/>
                    </a:lnL>
                    <a:lnR>
                      <a:noFill/>
                    </a:lnR>
                    <a:lnT>
                      <a:noFill/>
                    </a:lnT>
                    <a:lnB>
                      <a:noFill/>
                    </a:lnB>
                  </a:tcPr>
                </a:tc>
                <a:tc>
                  <a:txBody>
                    <a:bodyPr/>
                    <a:lstStyle/>
                    <a:p>
                      <a:r>
                        <a:rPr lang="cs-CZ" dirty="0"/>
                        <a:t>P</a:t>
                      </a:r>
                      <a:r>
                        <a:rPr lang="cs-CZ" baseline="-25000" dirty="0"/>
                        <a:t>1</a:t>
                      </a:r>
                      <a:r>
                        <a:rPr lang="cs-CZ" dirty="0"/>
                        <a:t> = 0.4W</a:t>
                      </a:r>
                    </a:p>
                  </a:txBody>
                  <a:tcPr anchor="ctr">
                    <a:lnL>
                      <a:noFill/>
                    </a:lnL>
                    <a:lnR>
                      <a:noFill/>
                    </a:lnR>
                    <a:lnT>
                      <a:noFill/>
                    </a:lnT>
                    <a:lnB>
                      <a:noFill/>
                    </a:lnB>
                  </a:tcPr>
                </a:tc>
              </a:tr>
              <a:tr h="579695">
                <a:tc>
                  <a:txBody>
                    <a:bodyPr/>
                    <a:lstStyle/>
                    <a:p>
                      <a:r>
                        <a:rPr lang="cs-CZ"/>
                        <a:t>R</a:t>
                      </a:r>
                      <a:r>
                        <a:rPr lang="cs-CZ" baseline="-25000"/>
                        <a:t>2</a:t>
                      </a:r>
                      <a:r>
                        <a:rPr lang="cs-CZ"/>
                        <a:t> = 20</a:t>
                      </a:r>
                      <a:r>
                        <a:rPr lang="el-GR"/>
                        <a:t>Ω</a:t>
                      </a:r>
                    </a:p>
                  </a:txBody>
                  <a:tcPr anchor="ctr">
                    <a:lnL>
                      <a:noFill/>
                    </a:lnL>
                    <a:lnR>
                      <a:noFill/>
                    </a:lnR>
                    <a:lnT>
                      <a:noFill/>
                    </a:lnT>
                    <a:lnB>
                      <a:noFill/>
                    </a:lnB>
                  </a:tcPr>
                </a:tc>
                <a:tc>
                  <a:txBody>
                    <a:bodyPr/>
                    <a:lstStyle/>
                    <a:p>
                      <a:r>
                        <a:rPr lang="cs-CZ"/>
                        <a:t>I</a:t>
                      </a:r>
                      <a:r>
                        <a:rPr lang="cs-CZ" baseline="-25000"/>
                        <a:t>2</a:t>
                      </a:r>
                      <a:r>
                        <a:rPr lang="cs-CZ"/>
                        <a:t> = 200mA</a:t>
                      </a:r>
                    </a:p>
                  </a:txBody>
                  <a:tcPr anchor="ctr">
                    <a:lnL>
                      <a:noFill/>
                    </a:lnL>
                    <a:lnR>
                      <a:noFill/>
                    </a:lnR>
                    <a:lnT>
                      <a:noFill/>
                    </a:lnT>
                    <a:lnB>
                      <a:noFill/>
                    </a:lnB>
                  </a:tcPr>
                </a:tc>
                <a:tc>
                  <a:txBody>
                    <a:bodyPr/>
                    <a:lstStyle/>
                    <a:p>
                      <a:r>
                        <a:rPr lang="cs-CZ"/>
                        <a:t>V</a:t>
                      </a:r>
                      <a:r>
                        <a:rPr lang="cs-CZ" baseline="-25000"/>
                        <a:t>2</a:t>
                      </a:r>
                      <a:r>
                        <a:rPr lang="cs-CZ"/>
                        <a:t> = 4V</a:t>
                      </a:r>
                    </a:p>
                  </a:txBody>
                  <a:tcPr anchor="ctr">
                    <a:lnL>
                      <a:noFill/>
                    </a:lnL>
                    <a:lnR>
                      <a:noFill/>
                    </a:lnR>
                    <a:lnT>
                      <a:noFill/>
                    </a:lnT>
                    <a:lnB>
                      <a:noFill/>
                    </a:lnB>
                  </a:tcPr>
                </a:tc>
                <a:tc>
                  <a:txBody>
                    <a:bodyPr/>
                    <a:lstStyle/>
                    <a:p>
                      <a:r>
                        <a:rPr lang="cs-CZ"/>
                        <a:t>P</a:t>
                      </a:r>
                      <a:r>
                        <a:rPr lang="cs-CZ" baseline="-25000"/>
                        <a:t>2</a:t>
                      </a:r>
                      <a:r>
                        <a:rPr lang="cs-CZ"/>
                        <a:t> = 0.8W</a:t>
                      </a:r>
                    </a:p>
                  </a:txBody>
                  <a:tcPr anchor="ctr">
                    <a:lnL>
                      <a:noFill/>
                    </a:lnL>
                    <a:lnR>
                      <a:noFill/>
                    </a:lnR>
                    <a:lnT>
                      <a:noFill/>
                    </a:lnT>
                    <a:lnB>
                      <a:noFill/>
                    </a:lnB>
                  </a:tcPr>
                </a:tc>
              </a:tr>
              <a:tr h="579695">
                <a:tc>
                  <a:txBody>
                    <a:bodyPr/>
                    <a:lstStyle/>
                    <a:p>
                      <a:r>
                        <a:rPr lang="cs-CZ"/>
                        <a:t>R</a:t>
                      </a:r>
                      <a:r>
                        <a:rPr lang="cs-CZ" baseline="-25000"/>
                        <a:t>3</a:t>
                      </a:r>
                      <a:r>
                        <a:rPr lang="cs-CZ"/>
                        <a:t> = 30</a:t>
                      </a:r>
                      <a:r>
                        <a:rPr lang="el-GR"/>
                        <a:t>Ω</a:t>
                      </a:r>
                    </a:p>
                  </a:txBody>
                  <a:tcPr anchor="ctr">
                    <a:lnL>
                      <a:noFill/>
                    </a:lnL>
                    <a:lnR>
                      <a:noFill/>
                    </a:lnR>
                    <a:lnT>
                      <a:noFill/>
                    </a:lnT>
                    <a:lnB>
                      <a:noFill/>
                    </a:lnB>
                  </a:tcPr>
                </a:tc>
                <a:tc>
                  <a:txBody>
                    <a:bodyPr/>
                    <a:lstStyle/>
                    <a:p>
                      <a:r>
                        <a:rPr lang="cs-CZ"/>
                        <a:t>I</a:t>
                      </a:r>
                      <a:r>
                        <a:rPr lang="cs-CZ" baseline="-25000"/>
                        <a:t>3</a:t>
                      </a:r>
                      <a:r>
                        <a:rPr lang="cs-CZ"/>
                        <a:t> = 200mA</a:t>
                      </a:r>
                    </a:p>
                  </a:txBody>
                  <a:tcPr anchor="ctr">
                    <a:lnL>
                      <a:noFill/>
                    </a:lnL>
                    <a:lnR>
                      <a:noFill/>
                    </a:lnR>
                    <a:lnT>
                      <a:noFill/>
                    </a:lnT>
                    <a:lnB>
                      <a:noFill/>
                    </a:lnB>
                  </a:tcPr>
                </a:tc>
                <a:tc>
                  <a:txBody>
                    <a:bodyPr/>
                    <a:lstStyle/>
                    <a:p>
                      <a:r>
                        <a:rPr lang="cs-CZ"/>
                        <a:t>V</a:t>
                      </a:r>
                      <a:r>
                        <a:rPr lang="cs-CZ" baseline="-25000"/>
                        <a:t>3</a:t>
                      </a:r>
                      <a:r>
                        <a:rPr lang="cs-CZ"/>
                        <a:t> = 6V</a:t>
                      </a:r>
                    </a:p>
                  </a:txBody>
                  <a:tcPr anchor="ctr">
                    <a:lnL>
                      <a:noFill/>
                    </a:lnL>
                    <a:lnR>
                      <a:noFill/>
                    </a:lnR>
                    <a:lnT>
                      <a:noFill/>
                    </a:lnT>
                    <a:lnB>
                      <a:noFill/>
                    </a:lnB>
                  </a:tcPr>
                </a:tc>
                <a:tc>
                  <a:txBody>
                    <a:bodyPr/>
                    <a:lstStyle/>
                    <a:p>
                      <a:r>
                        <a:rPr lang="cs-CZ"/>
                        <a:t>P</a:t>
                      </a:r>
                      <a:r>
                        <a:rPr lang="cs-CZ" baseline="-25000"/>
                        <a:t>3</a:t>
                      </a:r>
                      <a:r>
                        <a:rPr lang="cs-CZ"/>
                        <a:t> = 1.2W</a:t>
                      </a:r>
                    </a:p>
                  </a:txBody>
                  <a:tcPr anchor="ctr">
                    <a:lnL>
                      <a:noFill/>
                    </a:lnL>
                    <a:lnR>
                      <a:noFill/>
                    </a:lnR>
                    <a:lnT>
                      <a:noFill/>
                    </a:lnT>
                    <a:lnB>
                      <a:noFill/>
                    </a:lnB>
                  </a:tcPr>
                </a:tc>
              </a:tr>
              <a:tr h="579695">
                <a:tc>
                  <a:txBody>
                    <a:bodyPr/>
                    <a:lstStyle/>
                    <a:p>
                      <a:r>
                        <a:rPr lang="cs-CZ"/>
                        <a:t>R</a:t>
                      </a:r>
                      <a:r>
                        <a:rPr lang="cs-CZ" baseline="-25000"/>
                        <a:t>T</a:t>
                      </a:r>
                      <a:r>
                        <a:rPr lang="cs-CZ"/>
                        <a:t> = 60</a:t>
                      </a:r>
                      <a:r>
                        <a:rPr lang="el-GR"/>
                        <a:t>Ω</a:t>
                      </a:r>
                    </a:p>
                  </a:txBody>
                  <a:tcPr anchor="ctr">
                    <a:lnL>
                      <a:noFill/>
                    </a:lnL>
                    <a:lnR>
                      <a:noFill/>
                    </a:lnR>
                    <a:lnT>
                      <a:noFill/>
                    </a:lnT>
                    <a:lnB>
                      <a:noFill/>
                    </a:lnB>
                  </a:tcPr>
                </a:tc>
                <a:tc>
                  <a:txBody>
                    <a:bodyPr/>
                    <a:lstStyle/>
                    <a:p>
                      <a:r>
                        <a:rPr lang="cs-CZ"/>
                        <a:t>I</a:t>
                      </a:r>
                      <a:r>
                        <a:rPr lang="cs-CZ" baseline="-25000"/>
                        <a:t>T</a:t>
                      </a:r>
                      <a:r>
                        <a:rPr lang="cs-CZ"/>
                        <a:t> = 200mA</a:t>
                      </a:r>
                    </a:p>
                  </a:txBody>
                  <a:tcPr anchor="ctr">
                    <a:lnL>
                      <a:noFill/>
                    </a:lnL>
                    <a:lnR>
                      <a:noFill/>
                    </a:lnR>
                    <a:lnT>
                      <a:noFill/>
                    </a:lnT>
                    <a:lnB>
                      <a:noFill/>
                    </a:lnB>
                  </a:tcPr>
                </a:tc>
                <a:tc>
                  <a:txBody>
                    <a:bodyPr/>
                    <a:lstStyle/>
                    <a:p>
                      <a:r>
                        <a:rPr lang="cs-CZ"/>
                        <a:t>V</a:t>
                      </a:r>
                      <a:r>
                        <a:rPr lang="cs-CZ" baseline="-25000"/>
                        <a:t>S</a:t>
                      </a:r>
                      <a:r>
                        <a:rPr lang="cs-CZ"/>
                        <a:t> = 12V</a:t>
                      </a:r>
                    </a:p>
                  </a:txBody>
                  <a:tcPr anchor="ctr">
                    <a:lnL>
                      <a:noFill/>
                    </a:lnL>
                    <a:lnR>
                      <a:noFill/>
                    </a:lnR>
                    <a:lnT>
                      <a:noFill/>
                    </a:lnT>
                    <a:lnB>
                      <a:noFill/>
                    </a:lnB>
                  </a:tcPr>
                </a:tc>
                <a:tc>
                  <a:txBody>
                    <a:bodyPr/>
                    <a:lstStyle/>
                    <a:p>
                      <a:r>
                        <a:rPr lang="cs-CZ" dirty="0"/>
                        <a:t>P</a:t>
                      </a:r>
                      <a:r>
                        <a:rPr lang="cs-CZ" baseline="-25000" dirty="0"/>
                        <a:t>T</a:t>
                      </a:r>
                      <a:r>
                        <a:rPr lang="cs-CZ" dirty="0"/>
                        <a:t> = 2.4W</a:t>
                      </a:r>
                    </a:p>
                  </a:txBody>
                  <a:tcPr anchor="ctr">
                    <a:lnL>
                      <a:noFill/>
                    </a:lnL>
                    <a:lnR>
                      <a:noFill/>
                    </a:lnR>
                    <a:lnT>
                      <a:noFill/>
                    </a:lnT>
                    <a:lnB>
                      <a:noFill/>
                    </a:lnB>
                  </a:tcPr>
                </a:tc>
              </a:tr>
            </a:tbl>
          </a:graphicData>
        </a:graphic>
      </p:graphicFrame>
      <p:pic>
        <p:nvPicPr>
          <p:cNvPr id="4" name="Picture 2" descr="C:\Users\Pan Vladan\Desktop\res4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836712"/>
            <a:ext cx="3186617"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047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smtClean="0">
                <a:ea typeface="ＭＳ Ｐゴシック" charset="-128"/>
              </a:rPr>
              <a:t>Electric Power</a:t>
            </a:r>
            <a:endParaRPr lang="cs-CZ" dirty="0"/>
          </a:p>
        </p:txBody>
      </p:sp>
      <p:sp>
        <p:nvSpPr>
          <p:cNvPr id="3" name="Zástupný symbol pro obsah 2"/>
          <p:cNvSpPr>
            <a:spLocks noGrp="1"/>
          </p:cNvSpPr>
          <p:nvPr>
            <p:ph idx="1"/>
          </p:nvPr>
        </p:nvSpPr>
        <p:spPr/>
        <p:txBody>
          <a:bodyPr>
            <a:normAutofit/>
          </a:bodyPr>
          <a:lstStyle/>
          <a:p>
            <a:pPr marL="0" indent="0">
              <a:buNone/>
            </a:pPr>
            <a:r>
              <a:rPr lang="en-US" sz="2400" dirty="0" smtClean="0"/>
              <a:t>The rate at which electrical energy is converted to other forms</a:t>
            </a:r>
          </a:p>
          <a:p>
            <a:endParaRPr lang="en-US" sz="2400" dirty="0" smtClean="0"/>
          </a:p>
          <a:p>
            <a:r>
              <a:rPr lang="en-US" sz="2400" dirty="0" smtClean="0"/>
              <a:t>Electric Power = Current x Voltage</a:t>
            </a:r>
            <a:endParaRPr lang="cs-CZ" sz="2400" dirty="0" smtClean="0"/>
          </a:p>
          <a:p>
            <a:endParaRPr lang="en-US" sz="2400" dirty="0" smtClean="0"/>
          </a:p>
          <a:p>
            <a:pPr marL="0" indent="0">
              <a:buNone/>
            </a:pPr>
            <a:r>
              <a:rPr lang="cs-CZ" sz="2400" dirty="0" smtClean="0">
                <a:solidFill>
                  <a:srgbClr val="FF0000"/>
                </a:solidFill>
              </a:rPr>
              <a:t>                 			 </a:t>
            </a:r>
            <a:r>
              <a:rPr lang="en-US" sz="2400" dirty="0" smtClean="0">
                <a:solidFill>
                  <a:srgbClr val="FF0000"/>
                </a:solidFill>
              </a:rPr>
              <a:t>P = I</a:t>
            </a:r>
            <a:r>
              <a:rPr lang="cs-CZ" sz="2400" dirty="0" smtClean="0">
                <a:solidFill>
                  <a:srgbClr val="FF0000"/>
                </a:solidFill>
              </a:rPr>
              <a:t>U</a:t>
            </a:r>
          </a:p>
          <a:p>
            <a:pPr marL="0" indent="0">
              <a:buNone/>
            </a:pPr>
            <a:endParaRPr lang="en-US" sz="2400" dirty="0" smtClean="0">
              <a:solidFill>
                <a:srgbClr val="FF0000"/>
              </a:solidFill>
            </a:endParaRPr>
          </a:p>
          <a:p>
            <a:r>
              <a:rPr lang="en-US" sz="2400" dirty="0" smtClean="0"/>
              <a:t>Units: Watts (W)</a:t>
            </a:r>
          </a:p>
          <a:p>
            <a:pPr marL="0" indent="0">
              <a:buNone/>
            </a:pPr>
            <a:r>
              <a:rPr lang="en-US" sz="2400" dirty="0" smtClean="0"/>
              <a:t>1 kilowatt (kW) = 1000 W</a:t>
            </a:r>
          </a:p>
          <a:p>
            <a:endParaRPr lang="cs-CZ" sz="2400" dirty="0"/>
          </a:p>
        </p:txBody>
      </p:sp>
      <p:sp>
        <p:nvSpPr>
          <p:cNvPr id="4" name="Obdélník 3"/>
          <p:cNvSpPr/>
          <p:nvPr/>
        </p:nvSpPr>
        <p:spPr>
          <a:xfrm>
            <a:off x="3851920" y="3284984"/>
            <a:ext cx="1584176"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4221088"/>
            <a:ext cx="4718050"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8437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r>
              <a:rPr lang="cs-CZ" dirty="0" smtClean="0"/>
              <a:t>   ???</a:t>
            </a:r>
            <a:endParaRPr lang="cs-CZ" dirty="0"/>
          </a:p>
        </p:txBody>
      </p:sp>
      <p:sp>
        <p:nvSpPr>
          <p:cNvPr id="3" name="Zástupný symbol pro obsah 2"/>
          <p:cNvSpPr>
            <a:spLocks noGrp="1"/>
          </p:cNvSpPr>
          <p:nvPr>
            <p:ph idx="1"/>
          </p:nvPr>
        </p:nvSpPr>
        <p:spPr/>
        <p:txBody>
          <a:bodyPr>
            <a:normAutofit fontScale="92500" lnSpcReduction="10000"/>
          </a:bodyPr>
          <a:lstStyle/>
          <a:p>
            <a:r>
              <a:rPr lang="en-US" b="1" dirty="0" smtClean="0"/>
              <a:t>What is the power when a voltage of </a:t>
            </a:r>
            <a:r>
              <a:rPr lang="cs-CZ" b="1" dirty="0" smtClean="0"/>
              <a:t>230</a:t>
            </a:r>
            <a:r>
              <a:rPr lang="en-US" b="1" dirty="0" smtClean="0"/>
              <a:t> V drives a </a:t>
            </a:r>
            <a:r>
              <a:rPr lang="cs-CZ" b="1" dirty="0" smtClean="0"/>
              <a:t>1</a:t>
            </a:r>
            <a:r>
              <a:rPr lang="cs-CZ" b="1" dirty="0"/>
              <a:t> </a:t>
            </a:r>
            <a:r>
              <a:rPr lang="en-US" b="1" dirty="0" smtClean="0"/>
              <a:t>A current through a </a:t>
            </a:r>
            <a:r>
              <a:rPr lang="en-US" b="1" dirty="0" err="1" smtClean="0"/>
              <a:t>devic</a:t>
            </a:r>
            <a:r>
              <a:rPr lang="cs-CZ" b="1" dirty="0" smtClean="0"/>
              <a:t>e?</a:t>
            </a:r>
          </a:p>
          <a:p>
            <a:endParaRPr lang="cs-CZ" dirty="0" smtClean="0"/>
          </a:p>
          <a:p>
            <a:pPr marL="0" indent="0">
              <a:buNone/>
            </a:pPr>
            <a:r>
              <a:rPr lang="cs-CZ" dirty="0" smtClean="0"/>
              <a:t>P=UI=230*1=230 W</a:t>
            </a:r>
            <a:endParaRPr lang="cs-CZ" dirty="0"/>
          </a:p>
          <a:p>
            <a:endParaRPr lang="en-US" dirty="0" smtClean="0"/>
          </a:p>
          <a:p>
            <a:r>
              <a:rPr lang="en-US" b="1" dirty="0" smtClean="0"/>
              <a:t>How much current does a</a:t>
            </a:r>
            <a:r>
              <a:rPr lang="cs-CZ" b="1" dirty="0" smtClean="0"/>
              <a:t> 50</a:t>
            </a:r>
            <a:r>
              <a:rPr lang="cs-CZ" b="1" dirty="0"/>
              <a:t> </a:t>
            </a:r>
            <a:r>
              <a:rPr lang="en-US" b="1" dirty="0" smtClean="0"/>
              <a:t>W lamp draw when connected to </a:t>
            </a:r>
            <a:r>
              <a:rPr lang="cs-CZ" b="1" dirty="0" smtClean="0"/>
              <a:t>230</a:t>
            </a:r>
            <a:r>
              <a:rPr lang="en-US" b="1" dirty="0" smtClean="0"/>
              <a:t> V?</a:t>
            </a:r>
            <a:endParaRPr lang="cs-CZ" b="1" dirty="0" smtClean="0"/>
          </a:p>
          <a:p>
            <a:endParaRPr lang="cs-CZ" dirty="0" smtClean="0"/>
          </a:p>
          <a:p>
            <a:pPr marL="0" indent="0">
              <a:buNone/>
            </a:pPr>
            <a:r>
              <a:rPr lang="cs-CZ" dirty="0" smtClean="0"/>
              <a:t>P=UI      I=P/U=50/230= 0.21 A</a:t>
            </a:r>
          </a:p>
          <a:p>
            <a:endParaRPr lang="en-US" dirty="0" smtClean="0"/>
          </a:p>
          <a:p>
            <a:endParaRPr lang="cs-CZ" dirty="0"/>
          </a:p>
        </p:txBody>
      </p:sp>
      <p:cxnSp>
        <p:nvCxnSpPr>
          <p:cNvPr id="5" name="Přímá spojnice 4"/>
          <p:cNvCxnSpPr/>
          <p:nvPr/>
        </p:nvCxnSpPr>
        <p:spPr>
          <a:xfrm>
            <a:off x="2555776" y="3501008"/>
            <a:ext cx="1080120"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6" name="Přímá spojnice 5"/>
          <p:cNvCxnSpPr/>
          <p:nvPr/>
        </p:nvCxnSpPr>
        <p:spPr>
          <a:xfrm>
            <a:off x="4211960" y="5949280"/>
            <a:ext cx="108012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894273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dirty="0"/>
              <a:t>DC Electric </a:t>
            </a:r>
            <a:r>
              <a:rPr lang="en-US" dirty="0" smtClean="0"/>
              <a:t>Power</a:t>
            </a:r>
            <a:endParaRPr lang="cs-CZ" dirty="0"/>
          </a:p>
        </p:txBody>
      </p:sp>
      <p:sp>
        <p:nvSpPr>
          <p:cNvPr id="3" name="Zástupný symbol pro obsah 2"/>
          <p:cNvSpPr>
            <a:spLocks noGrp="1"/>
          </p:cNvSpPr>
          <p:nvPr>
            <p:ph idx="1"/>
          </p:nvPr>
        </p:nvSpPr>
        <p:spPr>
          <a:xfrm>
            <a:off x="457200" y="1600201"/>
            <a:ext cx="8229600" cy="1972816"/>
          </a:xfrm>
        </p:spPr>
        <p:txBody>
          <a:bodyPr>
            <a:normAutofit/>
          </a:bodyPr>
          <a:lstStyle/>
          <a:p>
            <a:pPr marL="0" indent="0">
              <a:buNone/>
            </a:pPr>
            <a:r>
              <a:rPr lang="en-US" sz="2000" dirty="0" smtClean="0"/>
              <a:t>The </a:t>
            </a:r>
            <a:r>
              <a:rPr lang="en-US" sz="2000" dirty="0"/>
              <a:t>electric power in watts associated with a complete electric circuit or a circuit component represents the rate at which energy is converted from the electrical energy of the moving charges to some other form, e.g., heat, mechanical energy, or energy stored in electric fields or magnetic fields. For a resistor in a D C Circuit the power is given by the product of applied voltage and the electric current</a:t>
            </a:r>
            <a:r>
              <a:rPr lang="en-US" sz="2000" dirty="0" smtClean="0"/>
              <a:t>:</a:t>
            </a:r>
            <a:r>
              <a:rPr lang="cs-CZ" sz="2000" dirty="0" smtClean="0"/>
              <a:t> W=UI.</a:t>
            </a:r>
            <a:endParaRPr lang="cs-CZ" sz="2000" dirty="0"/>
          </a:p>
        </p:txBody>
      </p:sp>
      <p:sp>
        <p:nvSpPr>
          <p:cNvPr id="4" name="Obdélník 3"/>
          <p:cNvSpPr/>
          <p:nvPr/>
        </p:nvSpPr>
        <p:spPr>
          <a:xfrm>
            <a:off x="467544" y="3717032"/>
            <a:ext cx="8352928" cy="707886"/>
          </a:xfrm>
          <a:prstGeom prst="rect">
            <a:avLst/>
          </a:prstGeom>
        </p:spPr>
        <p:txBody>
          <a:bodyPr wrap="square">
            <a:spAutoFit/>
          </a:bodyPr>
          <a:lstStyle/>
          <a:p>
            <a:r>
              <a:rPr lang="en-US" sz="2000" dirty="0"/>
              <a:t>Convenient expressions for the power dissipated in a resistor can be obtained by the use of Ohm's Law. </a:t>
            </a:r>
            <a:endParaRPr lang="cs-CZ" sz="2000" dirty="0"/>
          </a:p>
        </p:txBody>
      </p:sp>
      <p:sp>
        <p:nvSpPr>
          <p:cNvPr id="5" name="Obdélník 4"/>
          <p:cNvSpPr/>
          <p:nvPr/>
        </p:nvSpPr>
        <p:spPr>
          <a:xfrm>
            <a:off x="467544" y="5517232"/>
            <a:ext cx="8280920" cy="1200329"/>
          </a:xfrm>
          <a:prstGeom prst="rect">
            <a:avLst/>
          </a:prstGeom>
        </p:spPr>
        <p:txBody>
          <a:bodyPr wrap="square">
            <a:spAutoFit/>
          </a:bodyPr>
          <a:lstStyle/>
          <a:p>
            <a:r>
              <a:rPr lang="en-US" dirty="0"/>
              <a:t>The fact that the power dissipated in a given resistance depends upon the square of the current dictates that for high power applications you should minimize the current. This is the rationale for transforming up to very high voltages for cross-country electric power distribution. </a:t>
            </a:r>
            <a:endParaRPr lang="cs-CZ" dirty="0"/>
          </a:p>
        </p:txBody>
      </p:sp>
      <p:pic>
        <p:nvPicPr>
          <p:cNvPr id="1028" name="Picture 4" descr="C:\Users\Bernard\Desktop\pow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070975"/>
            <a:ext cx="4295775"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55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While the switch is open:</a:t>
            </a:r>
            <a:endParaRPr lang="cs-CZ" dirty="0"/>
          </a:p>
        </p:txBody>
      </p:sp>
      <p:sp>
        <p:nvSpPr>
          <p:cNvPr id="4" name="Content Placeholder 2"/>
          <p:cNvSpPr>
            <a:spLocks noGrp="1"/>
          </p:cNvSpPr>
          <p:nvPr/>
        </p:nvSpPr>
        <p:spPr bwMode="auto">
          <a:xfrm>
            <a:off x="179512" y="1391945"/>
            <a:ext cx="8839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altLang="cs-CZ" sz="2800" dirty="0" smtClean="0"/>
              <a:t>Free electrons (conducting electrons) are always moving in random motion.</a:t>
            </a:r>
          </a:p>
          <a:p>
            <a:endParaRPr lang="en-US" altLang="cs-CZ" sz="2800" dirty="0" smtClean="0"/>
          </a:p>
          <a:p>
            <a:endParaRPr lang="en-US" altLang="cs-CZ" sz="2800" dirty="0" smtClean="0"/>
          </a:p>
          <a:p>
            <a:endParaRPr lang="en-US" altLang="cs-CZ" sz="2800" dirty="0" smtClean="0"/>
          </a:p>
          <a:p>
            <a:r>
              <a:rPr lang="en-US" altLang="cs-CZ" sz="2800" dirty="0" smtClean="0"/>
              <a:t>The random speeds are at an order of </a:t>
            </a:r>
          </a:p>
          <a:p>
            <a:pPr>
              <a:buFontTx/>
              <a:buNone/>
            </a:pPr>
            <a:r>
              <a:rPr lang="en-US" altLang="cs-CZ" sz="2800" dirty="0" smtClean="0"/>
              <a:t>   10</a:t>
            </a:r>
            <a:r>
              <a:rPr lang="en-US" altLang="cs-CZ" sz="2800" baseline="30000" dirty="0" smtClean="0"/>
              <a:t>6</a:t>
            </a:r>
            <a:r>
              <a:rPr lang="en-US" altLang="cs-CZ" sz="2800" dirty="0" smtClean="0"/>
              <a:t> m/s.</a:t>
            </a:r>
          </a:p>
          <a:p>
            <a:r>
              <a:rPr lang="en-US" altLang="cs-CZ" sz="2800" dirty="0" smtClean="0"/>
              <a:t>There is no </a:t>
            </a:r>
            <a:r>
              <a:rPr lang="en-US" altLang="cs-CZ" sz="2800" b="1" dirty="0" smtClean="0"/>
              <a:t>net</a:t>
            </a:r>
            <a:r>
              <a:rPr lang="en-US" altLang="cs-CZ" sz="2800" dirty="0" smtClean="0"/>
              <a:t> movement of charge across a cross section of a wire.</a:t>
            </a:r>
          </a:p>
        </p:txBody>
      </p:sp>
      <p:cxnSp>
        <p:nvCxnSpPr>
          <p:cNvPr id="5" name="Straight Arrow Connector 4"/>
          <p:cNvCxnSpPr>
            <a:cxnSpLocks noChangeShapeType="1"/>
          </p:cNvCxnSpPr>
          <p:nvPr/>
        </p:nvCxnSpPr>
        <p:spPr bwMode="auto">
          <a:xfrm flipH="1">
            <a:off x="3810000" y="2458745"/>
            <a:ext cx="838200" cy="1219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6" name="Straight Arrow Connector 5"/>
          <p:cNvCxnSpPr>
            <a:cxnSpLocks noChangeShapeType="1"/>
          </p:cNvCxnSpPr>
          <p:nvPr/>
        </p:nvCxnSpPr>
        <p:spPr bwMode="auto">
          <a:xfrm flipH="1" flipV="1">
            <a:off x="4648200" y="2382545"/>
            <a:ext cx="5334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6"/>
          <p:cNvCxnSpPr>
            <a:cxnSpLocks noChangeShapeType="1"/>
          </p:cNvCxnSpPr>
          <p:nvPr/>
        </p:nvCxnSpPr>
        <p:spPr bwMode="auto">
          <a:xfrm flipH="1">
            <a:off x="5105400" y="2611145"/>
            <a:ext cx="990600" cy="7620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 name="Straight Arrow Connector 7"/>
          <p:cNvCxnSpPr>
            <a:cxnSpLocks noChangeShapeType="1"/>
          </p:cNvCxnSpPr>
          <p:nvPr/>
        </p:nvCxnSpPr>
        <p:spPr bwMode="auto">
          <a:xfrm flipV="1">
            <a:off x="3124200" y="2687345"/>
            <a:ext cx="1524000" cy="9144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 name="Straight Arrow Connector 8"/>
          <p:cNvCxnSpPr>
            <a:cxnSpLocks noChangeShapeType="1"/>
          </p:cNvCxnSpPr>
          <p:nvPr/>
        </p:nvCxnSpPr>
        <p:spPr bwMode="auto">
          <a:xfrm flipV="1">
            <a:off x="4648200" y="2611145"/>
            <a:ext cx="1524000" cy="76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962154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Kirchhoffś</a:t>
            </a:r>
            <a:r>
              <a:rPr lang="cs-CZ" dirty="0"/>
              <a:t> </a:t>
            </a:r>
            <a:r>
              <a:rPr lang="cs-CZ" dirty="0" err="1"/>
              <a:t>laws</a:t>
            </a:r>
            <a:endParaRPr lang="cs-CZ" dirty="0"/>
          </a:p>
        </p:txBody>
      </p:sp>
      <p:pic>
        <p:nvPicPr>
          <p:cNvPr id="1027" name="Picture 3" descr="C:\Users\Bernard\Desktop\220px-KCL_-_Kirchhoff's_circuit_laws.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225" y="3212976"/>
            <a:ext cx="2088232" cy="203128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755576" y="1660864"/>
            <a:ext cx="7524328" cy="1200329"/>
          </a:xfrm>
          <a:prstGeom prst="rect">
            <a:avLst/>
          </a:prstGeom>
        </p:spPr>
        <p:txBody>
          <a:bodyPr wrap="square">
            <a:spAutoFit/>
          </a:bodyPr>
          <a:lstStyle/>
          <a:p>
            <a:r>
              <a:rPr lang="en-US" dirty="0"/>
              <a:t>Kirchhoff's circuit laws are two equalities that deal with the current and potential difference (commonly known as voltage) in the lumped element model of electrical circuits. They were first described in 1845 by German physicist Gustav Kirchhoff.</a:t>
            </a:r>
            <a:endParaRPr lang="cs-CZ" dirty="0"/>
          </a:p>
        </p:txBody>
      </p:sp>
      <p:sp>
        <p:nvSpPr>
          <p:cNvPr id="6" name="Obdélník 5"/>
          <p:cNvSpPr/>
          <p:nvPr/>
        </p:nvSpPr>
        <p:spPr>
          <a:xfrm>
            <a:off x="3419872" y="3429000"/>
            <a:ext cx="5004048" cy="1754326"/>
          </a:xfrm>
          <a:prstGeom prst="rect">
            <a:avLst/>
          </a:prstGeom>
        </p:spPr>
        <p:txBody>
          <a:bodyPr wrap="square">
            <a:spAutoFit/>
          </a:bodyPr>
          <a:lstStyle/>
          <a:p>
            <a:pPr marL="285750" indent="-285750">
              <a:buFont typeface="Arial" panose="020B0604020202020204" pitchFamily="34" charset="0"/>
              <a:buChar char="•"/>
            </a:pPr>
            <a:r>
              <a:rPr lang="cs-CZ" dirty="0" err="1" smtClean="0"/>
              <a:t>It</a:t>
            </a:r>
            <a:r>
              <a:rPr lang="cs-CZ" dirty="0" smtClean="0"/>
              <a:t> </a:t>
            </a:r>
            <a:r>
              <a:rPr lang="cs-CZ" dirty="0" err="1" smtClean="0"/>
              <a:t>is</a:t>
            </a:r>
            <a:r>
              <a:rPr lang="cs-CZ" dirty="0" smtClean="0"/>
              <a:t> </a:t>
            </a:r>
            <a:r>
              <a:rPr lang="cs-CZ" dirty="0" err="1" smtClean="0"/>
              <a:t>fact</a:t>
            </a:r>
            <a:r>
              <a:rPr lang="cs-CZ" dirty="0" smtClean="0"/>
              <a:t>, </a:t>
            </a:r>
            <a:r>
              <a:rPr lang="cs-CZ" dirty="0" err="1" smtClean="0"/>
              <a:t>that</a:t>
            </a:r>
            <a:r>
              <a:rPr lang="cs-CZ" dirty="0" smtClean="0"/>
              <a:t> : </a:t>
            </a:r>
            <a:r>
              <a:rPr lang="en-US" dirty="0" smtClean="0"/>
              <a:t>The </a:t>
            </a:r>
            <a:r>
              <a:rPr lang="en-US" dirty="0"/>
              <a:t>current entering any junction is equal to the current leaving that junction. i2 + i3 = i1 + </a:t>
            </a:r>
            <a:r>
              <a:rPr lang="en-US" dirty="0" smtClean="0"/>
              <a:t>i4</a:t>
            </a:r>
            <a:endParaRPr lang="cs-CZ" dirty="0" smtClean="0"/>
          </a:p>
          <a:p>
            <a:pPr marL="285750" indent="-285750">
              <a:buFont typeface="Arial" panose="020B0604020202020204" pitchFamily="34" charset="0"/>
              <a:buChar char="•"/>
            </a:pPr>
            <a:r>
              <a:rPr lang="cs-CZ" dirty="0" err="1" smtClean="0"/>
              <a:t>It</a:t>
            </a:r>
            <a:r>
              <a:rPr lang="cs-CZ" dirty="0" smtClean="0"/>
              <a:t> </a:t>
            </a:r>
            <a:r>
              <a:rPr lang="cs-CZ" dirty="0" err="1" smtClean="0"/>
              <a:t>is</a:t>
            </a:r>
            <a:r>
              <a:rPr lang="cs-CZ" dirty="0" smtClean="0"/>
              <a:t> </a:t>
            </a:r>
            <a:r>
              <a:rPr lang="cs-CZ" dirty="0" err="1" smtClean="0"/>
              <a:t>fact</a:t>
            </a:r>
            <a:r>
              <a:rPr lang="cs-CZ" dirty="0" smtClean="0"/>
              <a:t>, </a:t>
            </a:r>
            <a:r>
              <a:rPr lang="cs-CZ" dirty="0" err="1" smtClean="0"/>
              <a:t>that</a:t>
            </a:r>
            <a:r>
              <a:rPr lang="cs-CZ" dirty="0" smtClean="0"/>
              <a:t> : </a:t>
            </a:r>
            <a:r>
              <a:rPr lang="en-US" dirty="0"/>
              <a:t>Every electrical appliance </a:t>
            </a:r>
            <a:r>
              <a:rPr lang="cs-CZ" dirty="0" smtClean="0"/>
              <a:t>in </a:t>
            </a:r>
            <a:r>
              <a:rPr lang="cs-CZ" dirty="0" err="1" smtClean="0"/>
              <a:t>electric</a:t>
            </a:r>
            <a:r>
              <a:rPr lang="cs-CZ" dirty="0" smtClean="0"/>
              <a:t> </a:t>
            </a:r>
            <a:r>
              <a:rPr lang="en-US" dirty="0" smtClean="0"/>
              <a:t>circuit</a:t>
            </a:r>
            <a:r>
              <a:rPr lang="cs-CZ" dirty="0" smtClean="0"/>
              <a:t> has </a:t>
            </a:r>
            <a:r>
              <a:rPr lang="cs-CZ" dirty="0" err="1" smtClean="0"/>
              <a:t>characteristic</a:t>
            </a:r>
            <a:r>
              <a:rPr lang="en-US" dirty="0" smtClean="0"/>
              <a:t> </a:t>
            </a:r>
            <a:r>
              <a:rPr lang="en-US" dirty="0"/>
              <a:t>voltage </a:t>
            </a:r>
            <a:r>
              <a:rPr lang="cs-CZ" dirty="0" smtClean="0"/>
              <a:t>U, </a:t>
            </a:r>
            <a:r>
              <a:rPr lang="cs-CZ" dirty="0" err="1" smtClean="0"/>
              <a:t>obtained</a:t>
            </a:r>
            <a:r>
              <a:rPr lang="cs-CZ" dirty="0" smtClean="0"/>
              <a:t> by </a:t>
            </a:r>
            <a:endParaRPr lang="cs-CZ" dirty="0"/>
          </a:p>
        </p:txBody>
      </p:sp>
    </p:spTree>
    <p:extLst>
      <p:ext uri="{BB962C8B-B14F-4D97-AF65-F5344CB8AC3E}">
        <p14:creationId xmlns:p14="http://schemas.microsoft.com/office/powerpoint/2010/main" val="2647123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Kirchhoff's</a:t>
            </a:r>
            <a:r>
              <a:rPr lang="cs-CZ" dirty="0"/>
              <a:t> </a:t>
            </a:r>
            <a:r>
              <a:rPr lang="cs-CZ" dirty="0" err="1"/>
              <a:t>current</a:t>
            </a:r>
            <a:r>
              <a:rPr lang="cs-CZ" dirty="0"/>
              <a:t> </a:t>
            </a:r>
            <a:r>
              <a:rPr lang="cs-CZ" dirty="0" err="1"/>
              <a:t>law</a:t>
            </a:r>
            <a:endParaRPr lang="cs-CZ"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96752"/>
            <a:ext cx="5751270" cy="3235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bdélník 2"/>
          <p:cNvSpPr/>
          <p:nvPr/>
        </p:nvSpPr>
        <p:spPr>
          <a:xfrm>
            <a:off x="395536" y="4077072"/>
            <a:ext cx="6696744"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Obdélník 3"/>
          <p:cNvSpPr/>
          <p:nvPr/>
        </p:nvSpPr>
        <p:spPr>
          <a:xfrm>
            <a:off x="323528" y="4321951"/>
            <a:ext cx="8568952" cy="1815882"/>
          </a:xfrm>
          <a:prstGeom prst="rect">
            <a:avLst/>
          </a:prstGeom>
        </p:spPr>
        <p:txBody>
          <a:bodyPr wrap="square">
            <a:spAutoFit/>
          </a:bodyPr>
          <a:lstStyle/>
          <a:p>
            <a:r>
              <a:rPr lang="en-US" sz="1400" dirty="0"/>
              <a:t>The principle of conservation of electric charge implies that:</a:t>
            </a:r>
          </a:p>
          <a:p>
            <a:endParaRPr lang="en-US" sz="1400" dirty="0"/>
          </a:p>
          <a:p>
            <a:pPr marL="171450" indent="-171450">
              <a:buFont typeface="Arial" panose="020B0604020202020204" pitchFamily="34" charset="0"/>
              <a:buChar char="•"/>
            </a:pPr>
            <a:r>
              <a:rPr lang="en-US" sz="1400" dirty="0"/>
              <a:t> </a:t>
            </a:r>
            <a:r>
              <a:rPr lang="en-US" sz="1400" dirty="0" smtClean="0"/>
              <a:t>At </a:t>
            </a:r>
            <a:r>
              <a:rPr lang="en-US" sz="1400" dirty="0"/>
              <a:t>any node (junction) in an electrical circuit, the sum of currents flowing into that node is equal to the sum of currents flowing out of that </a:t>
            </a:r>
            <a:r>
              <a:rPr lang="en-US" sz="1400" dirty="0" smtClean="0"/>
              <a:t>node</a:t>
            </a:r>
            <a:r>
              <a:rPr lang="cs-CZ" sz="1400" dirty="0" smtClean="0"/>
              <a:t> </a:t>
            </a:r>
            <a:r>
              <a:rPr lang="en-US" sz="1400" dirty="0" smtClean="0"/>
              <a:t>or equivalently</a:t>
            </a:r>
            <a:r>
              <a:rPr lang="cs-CZ" sz="1400" dirty="0" smtClean="0"/>
              <a:t>.</a:t>
            </a:r>
          </a:p>
          <a:p>
            <a:pPr marL="171450" indent="-171450">
              <a:buFont typeface="Arial" panose="020B0604020202020204" pitchFamily="34" charset="0"/>
              <a:buChar char="•"/>
            </a:pPr>
            <a:r>
              <a:rPr lang="en-US" sz="1400" dirty="0" smtClean="0"/>
              <a:t>The </a:t>
            </a:r>
            <a:r>
              <a:rPr lang="en-US" sz="1400" dirty="0"/>
              <a:t>algebraic sum of currents in a network of conductors meeting at a point is zero.</a:t>
            </a:r>
          </a:p>
          <a:p>
            <a:endParaRPr lang="en-US" sz="1400" dirty="0"/>
          </a:p>
          <a:p>
            <a:r>
              <a:rPr lang="en-US" sz="1400" dirty="0"/>
              <a:t>Recalling that current is a signed (positive or negative) quantity reflecting direction towards or away from a </a:t>
            </a:r>
            <a:r>
              <a:rPr lang="en-US" sz="1400" dirty="0" smtClean="0"/>
              <a:t>node</a:t>
            </a:r>
            <a:r>
              <a:rPr lang="cs-CZ" sz="1400" dirty="0" smtClean="0"/>
              <a:t>.</a:t>
            </a:r>
            <a:endParaRPr lang="en-US" sz="1400" dirty="0"/>
          </a:p>
          <a:p>
            <a:endParaRPr lang="en-US" sz="1400" dirty="0"/>
          </a:p>
        </p:txBody>
      </p:sp>
    </p:spTree>
    <p:extLst>
      <p:ext uri="{BB962C8B-B14F-4D97-AF65-F5344CB8AC3E}">
        <p14:creationId xmlns:p14="http://schemas.microsoft.com/office/powerpoint/2010/main" val="7391383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Kirchhoff's</a:t>
            </a:r>
            <a:r>
              <a:rPr lang="cs-CZ" dirty="0"/>
              <a:t> </a:t>
            </a:r>
            <a:r>
              <a:rPr lang="cs-CZ" dirty="0" err="1"/>
              <a:t>voltage</a:t>
            </a:r>
            <a:r>
              <a:rPr lang="cs-CZ" dirty="0"/>
              <a:t> </a:t>
            </a:r>
            <a:r>
              <a:rPr lang="cs-CZ" dirty="0" err="1"/>
              <a:t>law</a:t>
            </a:r>
            <a:endParaRPr lang="cs-CZ" dirty="0"/>
          </a:p>
        </p:txBody>
      </p:sp>
      <p:sp>
        <p:nvSpPr>
          <p:cNvPr id="3" name="Zástupný symbol pro obsah 2"/>
          <p:cNvSpPr>
            <a:spLocks noGrp="1"/>
          </p:cNvSpPr>
          <p:nvPr>
            <p:ph idx="1"/>
          </p:nvPr>
        </p:nvSpPr>
        <p:spPr>
          <a:xfrm>
            <a:off x="457200" y="1412777"/>
            <a:ext cx="8291264" cy="3024335"/>
          </a:xfrm>
        </p:spPr>
        <p:txBody>
          <a:bodyPr>
            <a:normAutofit fontScale="47500" lnSpcReduction="20000"/>
          </a:bodyPr>
          <a:lstStyle/>
          <a:p>
            <a:r>
              <a:rPr lang="en-US" dirty="0" smtClean="0"/>
              <a:t>This law is also called Kirchhoff's second law, Kirchhoff's loop (or mesh) rule, and Kirchhoff's second rule.</a:t>
            </a:r>
          </a:p>
          <a:p>
            <a:endParaRPr lang="en-US" dirty="0"/>
          </a:p>
          <a:p>
            <a:r>
              <a:rPr lang="en-US" dirty="0"/>
              <a:t>The principle of conservation of energy implies that</a:t>
            </a:r>
          </a:p>
          <a:p>
            <a:endParaRPr lang="en-US" dirty="0"/>
          </a:p>
          <a:p>
            <a:r>
              <a:rPr lang="en-US" dirty="0"/>
              <a:t>    </a:t>
            </a:r>
            <a:r>
              <a:rPr lang="en-US" b="1" dirty="0"/>
              <a:t>The directed sum of the electrical potential differences (voltage) around any closed network is zero</a:t>
            </a:r>
            <a:r>
              <a:rPr lang="en-US" dirty="0"/>
              <a:t>, or:</a:t>
            </a:r>
          </a:p>
          <a:p>
            <a:endParaRPr lang="en-US" dirty="0"/>
          </a:p>
          <a:p>
            <a:r>
              <a:rPr lang="en-US" dirty="0"/>
              <a:t>        </a:t>
            </a:r>
            <a:r>
              <a:rPr lang="en-US" b="1" dirty="0"/>
              <a:t>More simply, the sum of the </a:t>
            </a:r>
            <a:r>
              <a:rPr lang="en-US" b="1" dirty="0" smtClean="0"/>
              <a:t>e</a:t>
            </a:r>
            <a:r>
              <a:rPr lang="cs-CZ" b="1" dirty="0" err="1" smtClean="0"/>
              <a:t>lectro</a:t>
            </a:r>
            <a:r>
              <a:rPr lang="en-US" b="1" dirty="0" smtClean="0"/>
              <a:t>m</a:t>
            </a:r>
            <a:r>
              <a:rPr lang="cs-CZ" b="1" dirty="0" err="1" smtClean="0"/>
              <a:t>otive</a:t>
            </a:r>
            <a:r>
              <a:rPr lang="cs-CZ" b="1" dirty="0" smtClean="0"/>
              <a:t> </a:t>
            </a:r>
            <a:r>
              <a:rPr lang="en-US" b="1" dirty="0" smtClean="0"/>
              <a:t>f</a:t>
            </a:r>
            <a:r>
              <a:rPr lang="cs-CZ" b="1" dirty="0" err="1" smtClean="0"/>
              <a:t>orce</a:t>
            </a:r>
            <a:r>
              <a:rPr lang="en-US" b="1" dirty="0" smtClean="0"/>
              <a:t>s </a:t>
            </a:r>
            <a:r>
              <a:rPr lang="en-US" b="1" dirty="0"/>
              <a:t>in any closed loop is equivalent to the sum of the potential drops in that loop</a:t>
            </a:r>
            <a:r>
              <a:rPr lang="en-US" dirty="0"/>
              <a:t>, or:</a:t>
            </a:r>
          </a:p>
          <a:p>
            <a:endParaRPr lang="en-US" dirty="0"/>
          </a:p>
          <a:p>
            <a:r>
              <a:rPr lang="en-US" dirty="0"/>
              <a:t>            </a:t>
            </a:r>
            <a:r>
              <a:rPr lang="en-US" b="1" dirty="0"/>
              <a:t>The algebraic sum of the products of the resistances of the conductors and the currents in them in a closed loop is equal to the total e</a:t>
            </a:r>
            <a:r>
              <a:rPr lang="cs-CZ" b="1" dirty="0" err="1"/>
              <a:t>lectro</a:t>
            </a:r>
            <a:r>
              <a:rPr lang="en-US" b="1" dirty="0"/>
              <a:t>m</a:t>
            </a:r>
            <a:r>
              <a:rPr lang="cs-CZ" b="1" dirty="0" err="1"/>
              <a:t>otive</a:t>
            </a:r>
            <a:r>
              <a:rPr lang="cs-CZ" b="1" dirty="0"/>
              <a:t> </a:t>
            </a:r>
            <a:r>
              <a:rPr lang="en-US" b="1" dirty="0"/>
              <a:t>f</a:t>
            </a:r>
            <a:r>
              <a:rPr lang="cs-CZ" b="1" dirty="0" err="1"/>
              <a:t>orce</a:t>
            </a:r>
            <a:r>
              <a:rPr lang="en-US" b="1" dirty="0"/>
              <a:t>s</a:t>
            </a:r>
            <a:r>
              <a:rPr lang="en-US" b="1" dirty="0" smtClean="0"/>
              <a:t> </a:t>
            </a:r>
            <a:r>
              <a:rPr lang="en-US" b="1" dirty="0"/>
              <a:t>available in that loop</a:t>
            </a:r>
            <a:r>
              <a:rPr lang="en-US" dirty="0"/>
              <a:t>.</a:t>
            </a:r>
          </a:p>
          <a:p>
            <a:endParaRPr lang="en-US" dirty="0"/>
          </a:p>
          <a:p>
            <a:endParaRPr lang="cs-CZ" dirty="0"/>
          </a:p>
        </p:txBody>
      </p:sp>
      <p:sp>
        <p:nvSpPr>
          <p:cNvPr id="4" name="Obdélník 3"/>
          <p:cNvSpPr/>
          <p:nvPr/>
        </p:nvSpPr>
        <p:spPr>
          <a:xfrm>
            <a:off x="2536507" y="4509120"/>
            <a:ext cx="2194832" cy="523220"/>
          </a:xfrm>
          <a:prstGeom prst="rect">
            <a:avLst/>
          </a:prstGeom>
        </p:spPr>
        <p:txBody>
          <a:bodyPr wrap="none">
            <a:spAutoFit/>
          </a:bodyPr>
          <a:lstStyle/>
          <a:p>
            <a:r>
              <a:rPr lang="cs-CZ" sz="2800" dirty="0" smtClean="0">
                <a:solidFill>
                  <a:srgbClr val="FF0000"/>
                </a:solidFill>
              </a:rPr>
              <a:t>∑𝐼𝑅</a:t>
            </a:r>
            <a:r>
              <a:rPr lang="cs-CZ" sz="2800" dirty="0">
                <a:solidFill>
                  <a:srgbClr val="FF0000"/>
                </a:solidFill>
              </a:rPr>
              <a:t>=</a:t>
            </a:r>
            <a:r>
              <a:rPr lang="cs-CZ" sz="2800" dirty="0" smtClean="0">
                <a:solidFill>
                  <a:srgbClr val="FF0000"/>
                </a:solidFill>
              </a:rPr>
              <a:t>∑𝑈</a:t>
            </a:r>
            <a:r>
              <a:rPr lang="cs-CZ" sz="2800" baseline="-25000" dirty="0" smtClean="0">
                <a:solidFill>
                  <a:srgbClr val="FF0000"/>
                </a:solidFill>
              </a:rPr>
              <a:t>𝑠𝑜𝑢𝑟𝑐𝑒𝑠</a:t>
            </a:r>
            <a:endParaRPr lang="cs-CZ" sz="2800" baseline="-25000" dirty="0">
              <a:solidFill>
                <a:srgbClr val="FF0000"/>
              </a:solidFill>
            </a:endParaRPr>
          </a:p>
        </p:txBody>
      </p:sp>
      <p:pic>
        <p:nvPicPr>
          <p:cNvPr id="3074" name="Picture 2" descr="C:\Users\Bernard\Desktop\800px-Kirchhoff_voltage_law.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4077072"/>
            <a:ext cx="3059349" cy="2676930"/>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251520" y="5589240"/>
            <a:ext cx="5004048" cy="646331"/>
          </a:xfrm>
          <a:prstGeom prst="rect">
            <a:avLst/>
          </a:prstGeom>
        </p:spPr>
        <p:txBody>
          <a:bodyPr wrap="square">
            <a:spAutoFit/>
          </a:bodyPr>
          <a:lstStyle/>
          <a:p>
            <a:pPr algn="r"/>
            <a:r>
              <a:rPr lang="en-US" dirty="0"/>
              <a:t>The sum of all the voltages around a loop is equal to </a:t>
            </a:r>
            <a:r>
              <a:rPr lang="en-US" dirty="0" smtClean="0"/>
              <a:t>zero.</a:t>
            </a:r>
            <a:r>
              <a:rPr lang="cs-CZ" dirty="0" smtClean="0"/>
              <a:t>          </a:t>
            </a:r>
            <a:r>
              <a:rPr lang="cs-CZ" dirty="0"/>
              <a:t>U</a:t>
            </a:r>
            <a:r>
              <a:rPr lang="en-US" dirty="0" smtClean="0"/>
              <a:t>1 </a:t>
            </a:r>
            <a:r>
              <a:rPr lang="en-US" dirty="0"/>
              <a:t>+ </a:t>
            </a:r>
            <a:r>
              <a:rPr lang="cs-CZ" dirty="0" smtClean="0"/>
              <a:t>U</a:t>
            </a:r>
            <a:r>
              <a:rPr lang="en-US" dirty="0" smtClean="0"/>
              <a:t>2 </a:t>
            </a:r>
            <a:r>
              <a:rPr lang="en-US" dirty="0"/>
              <a:t>+ </a:t>
            </a:r>
            <a:r>
              <a:rPr lang="cs-CZ" dirty="0" smtClean="0"/>
              <a:t>U</a:t>
            </a:r>
            <a:r>
              <a:rPr lang="en-US" dirty="0" smtClean="0"/>
              <a:t>3 – </a:t>
            </a:r>
            <a:r>
              <a:rPr lang="cs-CZ" dirty="0" smtClean="0"/>
              <a:t>U source</a:t>
            </a:r>
            <a:r>
              <a:rPr lang="en-US" dirty="0" smtClean="0"/>
              <a:t>4 </a:t>
            </a:r>
            <a:r>
              <a:rPr lang="en-US" dirty="0"/>
              <a:t>= 0</a:t>
            </a:r>
            <a:endParaRPr lang="cs-CZ" dirty="0"/>
          </a:p>
        </p:txBody>
      </p:sp>
    </p:spTree>
    <p:extLst>
      <p:ext uri="{BB962C8B-B14F-4D97-AF65-F5344CB8AC3E}">
        <p14:creationId xmlns:p14="http://schemas.microsoft.com/office/powerpoint/2010/main" val="35533769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cs-CZ"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3688" y="1700808"/>
            <a:ext cx="5265421" cy="3130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294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Capacity</a:t>
            </a:r>
            <a:r>
              <a:rPr lang="cs-CZ" dirty="0" smtClean="0"/>
              <a:t>, </a:t>
            </a:r>
            <a:r>
              <a:rPr lang="cs-CZ" dirty="0" err="1" smtClean="0"/>
              <a:t>electrical</a:t>
            </a:r>
            <a:r>
              <a:rPr lang="cs-CZ" dirty="0" smtClean="0"/>
              <a:t> </a:t>
            </a:r>
            <a:r>
              <a:rPr lang="cs-CZ" dirty="0" err="1" smtClean="0"/>
              <a:t>capacity</a:t>
            </a:r>
            <a:endParaRPr lang="cs-CZ" dirty="0"/>
          </a:p>
        </p:txBody>
      </p:sp>
      <p:sp>
        <p:nvSpPr>
          <p:cNvPr id="3" name="Zástupný symbol pro obsah 2"/>
          <p:cNvSpPr>
            <a:spLocks noGrp="1"/>
          </p:cNvSpPr>
          <p:nvPr>
            <p:ph idx="1"/>
          </p:nvPr>
        </p:nvSpPr>
        <p:spPr>
          <a:xfrm>
            <a:off x="457200" y="1600201"/>
            <a:ext cx="8229600" cy="1180728"/>
          </a:xfrm>
        </p:spPr>
        <p:txBody>
          <a:bodyPr/>
          <a:lstStyle/>
          <a:p>
            <a:r>
              <a:rPr lang="en-US" b="1" dirty="0"/>
              <a:t>electrical capacity</a:t>
            </a:r>
            <a:r>
              <a:rPr lang="en-US" dirty="0"/>
              <a:t> - an electrical phenomenon whereby an electric charge is stored</a:t>
            </a:r>
            <a:endParaRPr lang="cs-CZ" dirty="0"/>
          </a:p>
        </p:txBody>
      </p:sp>
      <p:cxnSp>
        <p:nvCxnSpPr>
          <p:cNvPr id="5" name="Přímá spojnice 4"/>
          <p:cNvCxnSpPr/>
          <p:nvPr/>
        </p:nvCxnSpPr>
        <p:spPr>
          <a:xfrm>
            <a:off x="3491880" y="3212976"/>
            <a:ext cx="0" cy="2232248"/>
          </a:xfrm>
          <a:prstGeom prst="line">
            <a:avLst/>
          </a:prstGeom>
        </p:spPr>
        <p:style>
          <a:lnRef idx="2">
            <a:schemeClr val="dk1"/>
          </a:lnRef>
          <a:fillRef idx="0">
            <a:schemeClr val="dk1"/>
          </a:fillRef>
          <a:effectRef idx="1">
            <a:schemeClr val="dk1"/>
          </a:effectRef>
          <a:fontRef idx="minor">
            <a:schemeClr val="tx1"/>
          </a:fontRef>
        </p:style>
      </p:cxnSp>
      <p:cxnSp>
        <p:nvCxnSpPr>
          <p:cNvPr id="6" name="Přímá spojnice 5"/>
          <p:cNvCxnSpPr/>
          <p:nvPr/>
        </p:nvCxnSpPr>
        <p:spPr>
          <a:xfrm>
            <a:off x="4788024" y="3212976"/>
            <a:ext cx="0" cy="2232248"/>
          </a:xfrm>
          <a:prstGeom prst="line">
            <a:avLst/>
          </a:prstGeom>
        </p:spPr>
        <p:style>
          <a:lnRef idx="2">
            <a:schemeClr val="dk1"/>
          </a:lnRef>
          <a:fillRef idx="0">
            <a:schemeClr val="dk1"/>
          </a:fillRef>
          <a:effectRef idx="1">
            <a:schemeClr val="dk1"/>
          </a:effectRef>
          <a:fontRef idx="minor">
            <a:schemeClr val="tx1"/>
          </a:fontRef>
        </p:style>
      </p:cxnSp>
      <p:cxnSp>
        <p:nvCxnSpPr>
          <p:cNvPr id="10" name="Přímá spojnice 9"/>
          <p:cNvCxnSpPr/>
          <p:nvPr/>
        </p:nvCxnSpPr>
        <p:spPr>
          <a:xfrm>
            <a:off x="1691680" y="4329100"/>
            <a:ext cx="1800200" cy="0"/>
          </a:xfrm>
          <a:prstGeom prst="line">
            <a:avLst/>
          </a:prstGeom>
        </p:spPr>
        <p:style>
          <a:lnRef idx="2">
            <a:schemeClr val="dk1"/>
          </a:lnRef>
          <a:fillRef idx="0">
            <a:schemeClr val="dk1"/>
          </a:fillRef>
          <a:effectRef idx="1">
            <a:schemeClr val="dk1"/>
          </a:effectRef>
          <a:fontRef idx="minor">
            <a:schemeClr val="tx1"/>
          </a:fontRef>
        </p:style>
      </p:cxnSp>
      <p:cxnSp>
        <p:nvCxnSpPr>
          <p:cNvPr id="12" name="Přímá spojnice 11"/>
          <p:cNvCxnSpPr/>
          <p:nvPr/>
        </p:nvCxnSpPr>
        <p:spPr>
          <a:xfrm>
            <a:off x="4788024" y="4329100"/>
            <a:ext cx="1584176" cy="0"/>
          </a:xfrm>
          <a:prstGeom prst="line">
            <a:avLst/>
          </a:prstGeom>
        </p:spPr>
        <p:style>
          <a:lnRef idx="2">
            <a:schemeClr val="dk1"/>
          </a:lnRef>
          <a:fillRef idx="0">
            <a:schemeClr val="dk1"/>
          </a:fillRef>
          <a:effectRef idx="1">
            <a:schemeClr val="dk1"/>
          </a:effectRef>
          <a:fontRef idx="minor">
            <a:schemeClr val="tx1"/>
          </a:fontRef>
        </p:style>
      </p:cxnSp>
      <p:sp>
        <p:nvSpPr>
          <p:cNvPr id="13" name="TextovéPole 12"/>
          <p:cNvSpPr txBox="1"/>
          <p:nvPr/>
        </p:nvSpPr>
        <p:spPr>
          <a:xfrm>
            <a:off x="1403648" y="4005064"/>
            <a:ext cx="300082" cy="369332"/>
          </a:xfrm>
          <a:prstGeom prst="rect">
            <a:avLst/>
          </a:prstGeom>
          <a:noFill/>
        </p:spPr>
        <p:txBody>
          <a:bodyPr wrap="none" rtlCol="0">
            <a:spAutoFit/>
          </a:bodyPr>
          <a:lstStyle/>
          <a:p>
            <a:r>
              <a:rPr lang="cs-CZ" dirty="0" smtClean="0"/>
              <a:t>_</a:t>
            </a:r>
            <a:endParaRPr lang="cs-CZ" dirty="0"/>
          </a:p>
        </p:txBody>
      </p:sp>
      <p:sp>
        <p:nvSpPr>
          <p:cNvPr id="14" name="TextovéPole 13"/>
          <p:cNvSpPr txBox="1"/>
          <p:nvPr/>
        </p:nvSpPr>
        <p:spPr>
          <a:xfrm>
            <a:off x="6372200" y="4041894"/>
            <a:ext cx="300082" cy="369332"/>
          </a:xfrm>
          <a:prstGeom prst="rect">
            <a:avLst/>
          </a:prstGeom>
          <a:noFill/>
        </p:spPr>
        <p:txBody>
          <a:bodyPr wrap="none" rtlCol="0">
            <a:spAutoFit/>
          </a:bodyPr>
          <a:lstStyle/>
          <a:p>
            <a:r>
              <a:rPr lang="cs-CZ" dirty="0"/>
              <a:t>+</a:t>
            </a:r>
          </a:p>
        </p:txBody>
      </p:sp>
      <p:sp>
        <p:nvSpPr>
          <p:cNvPr id="15" name="TextovéPole 14"/>
          <p:cNvSpPr txBox="1"/>
          <p:nvPr/>
        </p:nvSpPr>
        <p:spPr>
          <a:xfrm>
            <a:off x="3491880" y="3717032"/>
            <a:ext cx="300082" cy="369332"/>
          </a:xfrm>
          <a:prstGeom prst="rect">
            <a:avLst/>
          </a:prstGeom>
          <a:noFill/>
        </p:spPr>
        <p:txBody>
          <a:bodyPr wrap="none" rtlCol="0">
            <a:spAutoFit/>
          </a:bodyPr>
          <a:lstStyle/>
          <a:p>
            <a:r>
              <a:rPr lang="cs-CZ" dirty="0" smtClean="0"/>
              <a:t>_</a:t>
            </a:r>
            <a:endParaRPr lang="cs-CZ" dirty="0"/>
          </a:p>
        </p:txBody>
      </p:sp>
      <p:sp>
        <p:nvSpPr>
          <p:cNvPr id="17" name="TextovéPole 16"/>
          <p:cNvSpPr txBox="1"/>
          <p:nvPr/>
        </p:nvSpPr>
        <p:spPr>
          <a:xfrm>
            <a:off x="4427984" y="3820398"/>
            <a:ext cx="300082" cy="369332"/>
          </a:xfrm>
          <a:prstGeom prst="rect">
            <a:avLst/>
          </a:prstGeom>
          <a:noFill/>
        </p:spPr>
        <p:txBody>
          <a:bodyPr wrap="none" rtlCol="0">
            <a:spAutoFit/>
          </a:bodyPr>
          <a:lstStyle/>
          <a:p>
            <a:r>
              <a:rPr lang="cs-CZ" dirty="0" smtClean="0"/>
              <a:t>+</a:t>
            </a:r>
            <a:endParaRPr lang="cs-CZ" dirty="0"/>
          </a:p>
        </p:txBody>
      </p:sp>
      <p:sp>
        <p:nvSpPr>
          <p:cNvPr id="18" name="TextovéPole 17"/>
          <p:cNvSpPr txBox="1"/>
          <p:nvPr/>
        </p:nvSpPr>
        <p:spPr>
          <a:xfrm>
            <a:off x="3923928" y="5085184"/>
            <a:ext cx="521810" cy="369332"/>
          </a:xfrm>
          <a:prstGeom prst="rect">
            <a:avLst/>
          </a:prstGeom>
          <a:noFill/>
        </p:spPr>
        <p:txBody>
          <a:bodyPr wrap="none" rtlCol="0">
            <a:spAutoFit/>
          </a:bodyPr>
          <a:lstStyle/>
          <a:p>
            <a:r>
              <a:rPr lang="cs-CZ" dirty="0" smtClean="0"/>
              <a:t>gap</a:t>
            </a:r>
            <a:endParaRPr lang="cs-CZ" dirty="0"/>
          </a:p>
        </p:txBody>
      </p:sp>
    </p:spTree>
    <p:extLst>
      <p:ext uri="{BB962C8B-B14F-4D97-AF65-F5344CB8AC3E}">
        <p14:creationId xmlns:p14="http://schemas.microsoft.com/office/powerpoint/2010/main" val="2228821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Plate </a:t>
            </a:r>
            <a:r>
              <a:rPr lang="cs-CZ" dirty="0" err="1" smtClean="0"/>
              <a:t>capacitor</a:t>
            </a:r>
            <a:endParaRPr lang="cs-CZ" dirty="0"/>
          </a:p>
        </p:txBody>
      </p:sp>
      <p:sp>
        <p:nvSpPr>
          <p:cNvPr id="3" name="Zástupný symbol pro obsah 2"/>
          <p:cNvSpPr>
            <a:spLocks noGrp="1"/>
          </p:cNvSpPr>
          <p:nvPr>
            <p:ph idx="1"/>
          </p:nvPr>
        </p:nvSpPr>
        <p:spPr>
          <a:xfrm>
            <a:off x="467544" y="1484784"/>
            <a:ext cx="8229600" cy="4525963"/>
          </a:xfrm>
        </p:spPr>
        <p:txBody>
          <a:bodyPr>
            <a:normAutofit/>
          </a:bodyPr>
          <a:lstStyle/>
          <a:p>
            <a:pPr marL="0" indent="0">
              <a:buNone/>
            </a:pPr>
            <a:r>
              <a:rPr lang="en-US" sz="2400" dirty="0" smtClean="0"/>
              <a:t>Capacitance</a:t>
            </a:r>
            <a:r>
              <a:rPr lang="cs-CZ" sz="2400" dirty="0" smtClean="0"/>
              <a:t> </a:t>
            </a:r>
            <a:r>
              <a:rPr lang="cs-CZ" sz="2400" dirty="0" err="1" smtClean="0"/>
              <a:t>of</a:t>
            </a:r>
            <a:r>
              <a:rPr lang="cs-CZ" sz="2400" dirty="0" smtClean="0"/>
              <a:t> </a:t>
            </a:r>
            <a:r>
              <a:rPr lang="cs-CZ" sz="2400" dirty="0" err="1" smtClean="0"/>
              <a:t>capacitor</a:t>
            </a:r>
            <a:r>
              <a:rPr lang="en-US" sz="2400" dirty="0" smtClean="0"/>
              <a:t> </a:t>
            </a:r>
            <a:r>
              <a:rPr lang="en-US" sz="2400" dirty="0"/>
              <a:t>is typified by a parallel plate arrangement and is defined in terms of charge storage</a:t>
            </a:r>
            <a:r>
              <a:rPr lang="en-US" sz="2400" dirty="0" smtClean="0"/>
              <a:t>:</a:t>
            </a:r>
            <a:r>
              <a:rPr lang="cs-CZ" sz="2400" dirty="0" smtClean="0"/>
              <a:t> C=Q/U, </a:t>
            </a:r>
            <a:r>
              <a:rPr lang="cs-CZ" sz="2400" dirty="0" err="1" smtClean="0"/>
              <a:t>where</a:t>
            </a:r>
            <a:r>
              <a:rPr lang="cs-CZ" sz="2400" dirty="0" smtClean="0"/>
              <a:t> </a:t>
            </a:r>
            <a:r>
              <a:rPr lang="en-US" sz="2400" dirty="0" smtClean="0"/>
              <a:t>Q </a:t>
            </a:r>
            <a:r>
              <a:rPr lang="en-US" sz="2400" dirty="0"/>
              <a:t>= magnitude of charge stored on each </a:t>
            </a:r>
            <a:r>
              <a:rPr lang="en-US" sz="2400" dirty="0" smtClean="0"/>
              <a:t>plate</a:t>
            </a:r>
            <a:r>
              <a:rPr lang="cs-CZ" sz="2400" dirty="0" smtClean="0"/>
              <a:t> and </a:t>
            </a:r>
            <a:r>
              <a:rPr lang="en-US" sz="2400" dirty="0" smtClean="0"/>
              <a:t>V </a:t>
            </a:r>
            <a:r>
              <a:rPr lang="en-US" sz="2400" dirty="0"/>
              <a:t>= voltage applied to the plates. </a:t>
            </a:r>
          </a:p>
          <a:p>
            <a:endParaRPr lang="cs-CZ" sz="2400" dirty="0"/>
          </a:p>
        </p:txBody>
      </p:sp>
      <p:pic>
        <p:nvPicPr>
          <p:cNvPr id="5122" name="Picture 2" descr="C:\Users\Pan Vladan\Desktop\c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140968"/>
            <a:ext cx="4752950" cy="312774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1475656" y="4007252"/>
            <a:ext cx="1281441" cy="461665"/>
          </a:xfrm>
          <a:prstGeom prst="rect">
            <a:avLst/>
          </a:prstGeom>
          <a:noFill/>
        </p:spPr>
        <p:txBody>
          <a:bodyPr wrap="none" rtlCol="0">
            <a:spAutoFit/>
          </a:bodyPr>
          <a:lstStyle/>
          <a:p>
            <a:r>
              <a:rPr lang="cs-CZ" sz="2400" dirty="0" smtClean="0"/>
              <a:t>U source</a:t>
            </a:r>
            <a:endParaRPr lang="cs-CZ" sz="2400" dirty="0"/>
          </a:p>
        </p:txBody>
      </p:sp>
      <p:cxnSp>
        <p:nvCxnSpPr>
          <p:cNvPr id="6" name="Přímá spojnice se šipkou 5"/>
          <p:cNvCxnSpPr/>
          <p:nvPr/>
        </p:nvCxnSpPr>
        <p:spPr>
          <a:xfrm>
            <a:off x="7884368" y="3140968"/>
            <a:ext cx="0" cy="64807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ovéPole 6"/>
          <p:cNvSpPr txBox="1"/>
          <p:nvPr/>
        </p:nvSpPr>
        <p:spPr>
          <a:xfrm>
            <a:off x="7236296" y="4007252"/>
            <a:ext cx="1593898" cy="461665"/>
          </a:xfrm>
          <a:prstGeom prst="rect">
            <a:avLst/>
          </a:prstGeom>
          <a:noFill/>
        </p:spPr>
        <p:txBody>
          <a:bodyPr wrap="none" rtlCol="0">
            <a:spAutoFit/>
          </a:bodyPr>
          <a:lstStyle/>
          <a:p>
            <a:r>
              <a:rPr lang="cs-CZ" sz="2400" dirty="0" smtClean="0"/>
              <a:t>U on </a:t>
            </a:r>
            <a:r>
              <a:rPr lang="cs-CZ" sz="2400" dirty="0" err="1" smtClean="0"/>
              <a:t>plates</a:t>
            </a:r>
            <a:endParaRPr lang="cs-CZ" sz="2400" dirty="0"/>
          </a:p>
        </p:txBody>
      </p:sp>
    </p:spTree>
    <p:extLst>
      <p:ext uri="{BB962C8B-B14F-4D97-AF65-F5344CB8AC3E}">
        <p14:creationId xmlns:p14="http://schemas.microsoft.com/office/powerpoint/2010/main" val="2756423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bg1"/>
          </a:solidFill>
          <a:ln>
            <a:solidFill>
              <a:schemeClr val="bg1"/>
            </a:solidFill>
          </a:ln>
        </p:spPr>
      </p:pic>
      <p:sp>
        <p:nvSpPr>
          <p:cNvPr id="4" name="Obdélník 3"/>
          <p:cNvSpPr/>
          <p:nvPr/>
        </p:nvSpPr>
        <p:spPr>
          <a:xfrm>
            <a:off x="899592" y="764704"/>
            <a:ext cx="7560840"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Nadpis 1"/>
          <p:cNvSpPr txBox="1">
            <a:spLocks/>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cs-CZ" smtClean="0"/>
              <a:t>Plate capacitor</a:t>
            </a:r>
            <a:endParaRPr lang="cs-CZ" dirty="0"/>
          </a:p>
        </p:txBody>
      </p:sp>
    </p:spTree>
    <p:extLst>
      <p:ext uri="{BB962C8B-B14F-4D97-AF65-F5344CB8AC3E}">
        <p14:creationId xmlns:p14="http://schemas.microsoft.com/office/powerpoint/2010/main" val="24936079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Plate </a:t>
            </a:r>
            <a:r>
              <a:rPr lang="cs-CZ" dirty="0" err="1" smtClean="0"/>
              <a:t>capacitor</a:t>
            </a:r>
            <a:endParaRPr lang="cs-CZ"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464" y="4005064"/>
            <a:ext cx="4831804" cy="2503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34976"/>
            <a:ext cx="5723948" cy="28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2154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052736"/>
            <a:ext cx="7580795" cy="4801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2114550"/>
            <a:ext cx="1438275" cy="87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87255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Example</a:t>
            </a:r>
            <a:endParaRPr lang="cs-CZ" dirty="0"/>
          </a:p>
        </p:txBody>
      </p:sp>
      <p:sp>
        <p:nvSpPr>
          <p:cNvPr id="3" name="Zástupný symbol pro obsah 2"/>
          <p:cNvSpPr>
            <a:spLocks noGrp="1"/>
          </p:cNvSpPr>
          <p:nvPr>
            <p:ph idx="1"/>
          </p:nvPr>
        </p:nvSpPr>
        <p:spPr/>
        <p:txBody>
          <a:bodyPr/>
          <a:lstStyle/>
          <a:p>
            <a:r>
              <a:rPr lang="en-US" dirty="0"/>
              <a:t>A parallel plate capacitor consists of two metal plates, each of area , separated by a vacuum gap cm thick. What is the capacitance of this device? What potential difference must be applied between the plates if the capacitor is to hold a charge of magnitude on each plate? </a:t>
            </a:r>
            <a:endParaRPr lang="cs-CZ" dirty="0"/>
          </a:p>
        </p:txBody>
      </p:sp>
    </p:spTree>
    <p:extLst>
      <p:ext uri="{BB962C8B-B14F-4D97-AF65-F5344CB8AC3E}">
        <p14:creationId xmlns:p14="http://schemas.microsoft.com/office/powerpoint/2010/main" val="7032851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What occurs in a wire when the circuit switch is closed?</a:t>
            </a:r>
            <a:endParaRPr lang="cs-CZ" dirty="0"/>
          </a:p>
        </p:txBody>
      </p:sp>
      <p:pic>
        <p:nvPicPr>
          <p:cNvPr id="4" name="Picture 4" descr="http://images.usatoday.com/tech/_photos/2006/06/06/electricityspee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988840"/>
            <a:ext cx="4023904" cy="3958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Přímá spojnice se šipkou 5"/>
          <p:cNvCxnSpPr/>
          <p:nvPr/>
        </p:nvCxnSpPr>
        <p:spPr>
          <a:xfrm>
            <a:off x="1115616" y="6165304"/>
            <a:ext cx="3024336"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TextovéPole 6"/>
          <p:cNvSpPr txBox="1"/>
          <p:nvPr/>
        </p:nvSpPr>
        <p:spPr>
          <a:xfrm>
            <a:off x="1691679" y="6309320"/>
            <a:ext cx="2153025" cy="369332"/>
          </a:xfrm>
          <a:prstGeom prst="rect">
            <a:avLst/>
          </a:prstGeom>
          <a:noFill/>
        </p:spPr>
        <p:txBody>
          <a:bodyPr wrap="none" rtlCol="0">
            <a:spAutoFit/>
          </a:bodyPr>
          <a:lstStyle/>
          <a:p>
            <a:r>
              <a:rPr lang="cs-CZ" dirty="0" err="1" smtClean="0"/>
              <a:t>Force</a:t>
            </a:r>
            <a:r>
              <a:rPr lang="cs-CZ" dirty="0" smtClean="0"/>
              <a:t> </a:t>
            </a:r>
            <a:r>
              <a:rPr lang="cs-CZ" dirty="0" err="1" smtClean="0"/>
              <a:t>of</a:t>
            </a:r>
            <a:r>
              <a:rPr lang="cs-CZ" dirty="0" smtClean="0"/>
              <a:t> </a:t>
            </a:r>
            <a:r>
              <a:rPr lang="cs-CZ" dirty="0" err="1" smtClean="0"/>
              <a:t>electric</a:t>
            </a:r>
            <a:r>
              <a:rPr lang="cs-CZ" dirty="0" smtClean="0"/>
              <a:t> </a:t>
            </a:r>
            <a:r>
              <a:rPr lang="cs-CZ" dirty="0" err="1" smtClean="0"/>
              <a:t>field</a:t>
            </a:r>
            <a:endParaRPr lang="cs-CZ" dirty="0"/>
          </a:p>
        </p:txBody>
      </p:sp>
      <p:sp>
        <p:nvSpPr>
          <p:cNvPr id="8" name="TextovéPole 7"/>
          <p:cNvSpPr txBox="1"/>
          <p:nvPr/>
        </p:nvSpPr>
        <p:spPr>
          <a:xfrm>
            <a:off x="5004048" y="2852936"/>
            <a:ext cx="3456385" cy="830997"/>
          </a:xfrm>
          <a:prstGeom prst="rect">
            <a:avLst/>
          </a:prstGeom>
          <a:noFill/>
        </p:spPr>
        <p:txBody>
          <a:bodyPr wrap="square" rtlCol="0">
            <a:spAutoFit/>
          </a:bodyPr>
          <a:lstStyle/>
          <a:p>
            <a:r>
              <a:rPr lang="cs-CZ" sz="2400" dirty="0" err="1" smtClean="0"/>
              <a:t>Movement</a:t>
            </a:r>
            <a:r>
              <a:rPr lang="cs-CZ" sz="2400" dirty="0" smtClean="0"/>
              <a:t> </a:t>
            </a:r>
            <a:r>
              <a:rPr lang="cs-CZ" sz="2400" dirty="0" err="1" smtClean="0"/>
              <a:t>of</a:t>
            </a:r>
            <a:r>
              <a:rPr lang="cs-CZ" sz="2400" dirty="0" smtClean="0"/>
              <a:t> </a:t>
            </a:r>
            <a:r>
              <a:rPr lang="cs-CZ" sz="2400" dirty="0" err="1" smtClean="0"/>
              <a:t>charge</a:t>
            </a:r>
            <a:r>
              <a:rPr lang="cs-CZ" sz="2400" dirty="0" smtClean="0"/>
              <a:t> </a:t>
            </a:r>
            <a:r>
              <a:rPr lang="cs-CZ" sz="2400" dirty="0" err="1" smtClean="0"/>
              <a:t>because</a:t>
            </a:r>
            <a:r>
              <a:rPr lang="cs-CZ" sz="2400" dirty="0" smtClean="0"/>
              <a:t> </a:t>
            </a:r>
            <a:r>
              <a:rPr lang="cs-CZ" sz="2400" dirty="0" err="1" smtClean="0"/>
              <a:t>of</a:t>
            </a:r>
            <a:r>
              <a:rPr lang="cs-CZ" sz="2400" dirty="0" smtClean="0"/>
              <a:t> </a:t>
            </a:r>
            <a:r>
              <a:rPr lang="cs-CZ" sz="2400" dirty="0" err="1" smtClean="0"/>
              <a:t>electric</a:t>
            </a:r>
            <a:r>
              <a:rPr lang="cs-CZ" sz="2400" dirty="0" smtClean="0"/>
              <a:t> </a:t>
            </a:r>
            <a:r>
              <a:rPr lang="cs-CZ" sz="2400" dirty="0" err="1" smtClean="0"/>
              <a:t>force</a:t>
            </a:r>
            <a:endParaRPr lang="cs-CZ" sz="2400" dirty="0"/>
          </a:p>
        </p:txBody>
      </p:sp>
      <p:sp>
        <p:nvSpPr>
          <p:cNvPr id="9" name="Obdélník 8"/>
          <p:cNvSpPr/>
          <p:nvPr/>
        </p:nvSpPr>
        <p:spPr>
          <a:xfrm>
            <a:off x="5004048" y="3892858"/>
            <a:ext cx="3960440" cy="2308324"/>
          </a:xfrm>
          <a:prstGeom prst="rect">
            <a:avLst/>
          </a:prstGeom>
        </p:spPr>
        <p:txBody>
          <a:bodyPr wrap="square">
            <a:spAutoFit/>
          </a:bodyPr>
          <a:lstStyle/>
          <a:p>
            <a:r>
              <a:rPr lang="en-US" sz="2400" dirty="0" smtClean="0"/>
              <a:t>Free electrons, while still randomly moving, immediately begin drifting due to the electric field,  resulting in a net flow of charge.</a:t>
            </a:r>
            <a:endParaRPr lang="en-US" sz="2400" dirty="0"/>
          </a:p>
        </p:txBody>
      </p:sp>
    </p:spTree>
    <p:extLst>
      <p:ext uri="{BB962C8B-B14F-4D97-AF65-F5344CB8AC3E}">
        <p14:creationId xmlns:p14="http://schemas.microsoft.com/office/powerpoint/2010/main" val="3189018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solution</a:t>
            </a:r>
            <a:endParaRPr lang="cs-CZ" dirty="0"/>
          </a:p>
        </p:txBody>
      </p:sp>
      <p:sp>
        <p:nvSpPr>
          <p:cNvPr id="3" name="Zástupný symbol pro obsah 2"/>
          <p:cNvSpPr>
            <a:spLocks noGrp="1"/>
          </p:cNvSpPr>
          <p:nvPr>
            <p:ph idx="1"/>
          </p:nvPr>
        </p:nvSpPr>
        <p:spPr>
          <a:xfrm>
            <a:off x="457200" y="1600201"/>
            <a:ext cx="8229600" cy="2332856"/>
          </a:xfrm>
        </p:spPr>
        <p:txBody>
          <a:bodyPr>
            <a:normAutofit/>
          </a:bodyPr>
          <a:lstStyle/>
          <a:p>
            <a:r>
              <a:rPr lang="en-US" sz="2000" dirty="0"/>
              <a:t>Making use of </a:t>
            </a:r>
            <a:r>
              <a:rPr lang="en-US" sz="2000" dirty="0" smtClean="0"/>
              <a:t>formula, </a:t>
            </a:r>
            <a:r>
              <a:rPr lang="en-US" sz="2000" dirty="0"/>
              <a:t>the capacitance is given by </a:t>
            </a:r>
            <a:br>
              <a:rPr lang="en-US" sz="2000" dirty="0"/>
            </a:br>
            <a:endParaRPr lang="en-US" sz="2000" dirty="0"/>
          </a:p>
          <a:p>
            <a:endParaRPr lang="cs-CZ" sz="2000" dirty="0"/>
          </a:p>
        </p:txBody>
      </p:sp>
      <p:pic>
        <p:nvPicPr>
          <p:cNvPr id="8195" name="Picture 3" descr="\begin{displaymath}&#10;C= \frac{(8.85\times 10^{-12})\,(150\times 10^{-4})}{(0.6\times 10^{-2})}&#10;=2.21\times 10^{-11} = 22.1\,{\rm pF}.&#10;\end{displaym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21" y="2132856"/>
            <a:ext cx="7776849" cy="8640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rot="10800000" flipH="1" flipV="1">
            <a:off x="251520" y="3307692"/>
            <a:ext cx="8424936"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cs-CZ" altLang="cs-CZ" sz="2000" b="0" i="0" u="none" strike="noStrike" cap="none" normalizeH="0" baseline="0" dirty="0" err="1" smtClean="0">
                <a:ln>
                  <a:noFill/>
                </a:ln>
                <a:solidFill>
                  <a:schemeClr val="tx1"/>
                </a:solidFill>
                <a:effectLst/>
                <a:cs typeface="Arial" charset="0"/>
              </a:rPr>
              <a:t>The</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voltage</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difference</a:t>
            </a:r>
            <a:r>
              <a:rPr kumimoji="0" lang="cs-CZ" altLang="cs-CZ" sz="2000" b="0" i="0" u="none" strike="noStrike" cap="none" normalizeH="0" baseline="0" dirty="0" smtClean="0">
                <a:ln>
                  <a:noFill/>
                </a:ln>
                <a:solidFill>
                  <a:schemeClr val="tx1"/>
                </a:solidFill>
                <a:effectLst/>
                <a:cs typeface="Arial" charset="0"/>
              </a:rPr>
              <a:t>  U </a:t>
            </a:r>
            <a:r>
              <a:rPr kumimoji="0" lang="cs-CZ" altLang="cs-CZ" sz="2000" b="0" i="0" u="none" strike="noStrike" cap="none" normalizeH="0" baseline="0" dirty="0" err="1" smtClean="0">
                <a:ln>
                  <a:noFill/>
                </a:ln>
                <a:solidFill>
                  <a:schemeClr val="tx1"/>
                </a:solidFill>
                <a:effectLst/>
                <a:cs typeface="Arial" charset="0"/>
              </a:rPr>
              <a:t>between</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the</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plates</a:t>
            </a:r>
            <a:r>
              <a:rPr kumimoji="0" lang="cs-CZ" altLang="cs-CZ" sz="2000" b="0" i="0" u="none" strike="noStrike" cap="none" normalizeH="0" baseline="0" dirty="0" smtClean="0">
                <a:ln>
                  <a:noFill/>
                </a:ln>
                <a:solidFill>
                  <a:schemeClr val="tx1"/>
                </a:solidFill>
                <a:effectLst/>
                <a:cs typeface="Arial" charset="0"/>
              </a:rPr>
              <a:t> and </a:t>
            </a:r>
            <a:r>
              <a:rPr kumimoji="0" lang="cs-CZ" altLang="cs-CZ" sz="2000" b="0" i="0" u="none" strike="noStrike" cap="none" normalizeH="0" baseline="0" dirty="0" err="1" smtClean="0">
                <a:ln>
                  <a:noFill/>
                </a:ln>
                <a:solidFill>
                  <a:schemeClr val="tx1"/>
                </a:solidFill>
                <a:effectLst/>
                <a:cs typeface="Arial" charset="0"/>
              </a:rPr>
              <a:t>the</a:t>
            </a:r>
            <a:r>
              <a:rPr kumimoji="0" lang="cs-CZ" altLang="cs-CZ" sz="2000" b="0" i="0" u="none" strike="noStrike" cap="none" normalizeH="0" baseline="0" dirty="0" smtClean="0">
                <a:ln>
                  <a:noFill/>
                </a:ln>
                <a:solidFill>
                  <a:schemeClr val="tx1"/>
                </a:solidFill>
                <a:effectLst/>
                <a:cs typeface="Arial" charset="0"/>
              </a:rPr>
              <a:t> magnitude </a:t>
            </a:r>
            <a:r>
              <a:rPr kumimoji="0" lang="cs-CZ" altLang="cs-CZ" sz="2000" b="0" i="0" u="none" strike="noStrike" cap="none" normalizeH="0" baseline="0" dirty="0" err="1" smtClean="0">
                <a:ln>
                  <a:noFill/>
                </a:ln>
                <a:solidFill>
                  <a:schemeClr val="tx1"/>
                </a:solidFill>
                <a:effectLst/>
                <a:cs typeface="Arial" charset="0"/>
              </a:rPr>
              <a:t>of</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the</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charge</a:t>
            </a:r>
            <a:r>
              <a:rPr kumimoji="0" lang="cs-CZ" altLang="cs-CZ" sz="2000" b="0" i="0" u="none" strike="noStrike" cap="none" normalizeH="0" baseline="0" dirty="0" smtClean="0">
                <a:ln>
                  <a:noFill/>
                </a:ln>
                <a:solidFill>
                  <a:schemeClr val="tx1"/>
                </a:solidFill>
                <a:effectLst/>
                <a:cs typeface="Arial" charset="0"/>
              </a:rPr>
              <a:t> Q </a:t>
            </a:r>
            <a:r>
              <a:rPr kumimoji="0" lang="cs-CZ" altLang="cs-CZ" sz="2000" b="0" i="0" u="none" strike="noStrike" cap="none" normalizeH="0" baseline="0" dirty="0" err="1" smtClean="0">
                <a:ln>
                  <a:noFill/>
                </a:ln>
                <a:solidFill>
                  <a:schemeClr val="tx1"/>
                </a:solidFill>
                <a:effectLst/>
                <a:cs typeface="Arial" charset="0"/>
              </a:rPr>
              <a:t>stored</a:t>
            </a:r>
            <a:r>
              <a:rPr kumimoji="0" lang="cs-CZ" altLang="cs-CZ" sz="2000" b="0" i="0" u="none" strike="noStrike" cap="none" normalizeH="0" baseline="0" dirty="0" smtClean="0">
                <a:ln>
                  <a:noFill/>
                </a:ln>
                <a:solidFill>
                  <a:schemeClr val="tx1"/>
                </a:solidFill>
                <a:effectLst/>
                <a:cs typeface="Arial" charset="0"/>
              </a:rPr>
              <a:t> on </a:t>
            </a:r>
            <a:r>
              <a:rPr kumimoji="0" lang="cs-CZ" altLang="cs-CZ" sz="2000" b="0" i="0" u="none" strike="noStrike" cap="none" normalizeH="0" baseline="0" dirty="0" err="1" smtClean="0">
                <a:ln>
                  <a:noFill/>
                </a:ln>
                <a:solidFill>
                  <a:schemeClr val="tx1"/>
                </a:solidFill>
                <a:effectLst/>
                <a:cs typeface="Arial" charset="0"/>
              </a:rPr>
              <a:t>each</a:t>
            </a:r>
            <a:r>
              <a:rPr kumimoji="0" lang="cs-CZ" altLang="cs-CZ" sz="2000" b="0" i="0" u="none" strike="noStrike" cap="none" normalizeH="0" baseline="0" dirty="0" smtClean="0">
                <a:ln>
                  <a:noFill/>
                </a:ln>
                <a:solidFill>
                  <a:schemeClr val="tx1"/>
                </a:solidFill>
                <a:effectLst/>
                <a:cs typeface="Arial" charset="0"/>
              </a:rPr>
              <a:t> plate are </a:t>
            </a:r>
            <a:r>
              <a:rPr kumimoji="0" lang="cs-CZ" altLang="cs-CZ" sz="2000" b="0" i="0" u="none" strike="noStrike" cap="none" normalizeH="0" baseline="0" dirty="0" err="1" smtClean="0">
                <a:ln>
                  <a:noFill/>
                </a:ln>
                <a:solidFill>
                  <a:schemeClr val="tx1"/>
                </a:solidFill>
                <a:effectLst/>
                <a:cs typeface="Arial" charset="0"/>
              </a:rPr>
              <a:t>related</a:t>
            </a:r>
            <a:r>
              <a:rPr kumimoji="0" lang="cs-CZ" altLang="cs-CZ" sz="2000" b="0" i="0" u="none" strike="noStrike" cap="none" normalizeH="0" baseline="0" dirty="0" smtClean="0">
                <a:ln>
                  <a:noFill/>
                </a:ln>
                <a:solidFill>
                  <a:schemeClr val="tx1"/>
                </a:solidFill>
                <a:effectLst/>
                <a:cs typeface="Arial" charset="0"/>
              </a:rPr>
              <a:t> via C=Q/U, U=Q/C. </a:t>
            </a:r>
            <a:r>
              <a:rPr kumimoji="0" lang="cs-CZ" altLang="cs-CZ" sz="2000" b="0" i="0" u="none" strike="noStrike" cap="none" normalizeH="0" baseline="0" dirty="0" err="1" smtClean="0">
                <a:ln>
                  <a:noFill/>
                </a:ln>
                <a:solidFill>
                  <a:schemeClr val="tx1"/>
                </a:solidFill>
                <a:effectLst/>
                <a:cs typeface="Arial" charset="0"/>
              </a:rPr>
              <a:t>Hence</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if</a:t>
            </a:r>
            <a:r>
              <a:rPr kumimoji="0" lang="cs-CZ" altLang="cs-CZ" sz="2000" b="0" i="0" u="none" strike="noStrike" cap="none" normalizeH="0" baseline="0" dirty="0" smtClean="0">
                <a:ln>
                  <a:noFill/>
                </a:ln>
                <a:solidFill>
                  <a:schemeClr val="tx1"/>
                </a:solidFill>
                <a:effectLst/>
                <a:cs typeface="Arial" charset="0"/>
              </a:rPr>
              <a:t>    Q=1x10</a:t>
            </a:r>
            <a:r>
              <a:rPr kumimoji="0" lang="cs-CZ" altLang="cs-CZ" sz="2000" b="0" i="0" u="none" strike="noStrike" cap="none" normalizeH="0" baseline="30000" dirty="0" smtClean="0">
                <a:ln>
                  <a:noFill/>
                </a:ln>
                <a:solidFill>
                  <a:schemeClr val="tx1"/>
                </a:solidFill>
                <a:effectLst/>
                <a:cs typeface="Arial" charset="0"/>
              </a:rPr>
              <a:t>-3</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microcoulomb</a:t>
            </a:r>
            <a:r>
              <a:rPr kumimoji="0" lang="cs-CZ" altLang="cs-CZ" sz="2000" b="0" i="0" u="none" strike="noStrike" cap="none" normalizeH="0" baseline="0" dirty="0" smtClean="0">
                <a:ln>
                  <a:noFill/>
                </a:ln>
                <a:solidFill>
                  <a:schemeClr val="tx1"/>
                </a:solidFill>
                <a:effectLst/>
                <a:cs typeface="Arial" charset="0"/>
              </a:rPr>
              <a:t>  </a:t>
            </a:r>
            <a:r>
              <a:rPr kumimoji="0" lang="cs-CZ" altLang="cs-CZ" sz="2000" b="0" i="0" u="none" strike="noStrike" cap="none" normalizeH="0" baseline="0" dirty="0" err="1" smtClean="0">
                <a:ln>
                  <a:noFill/>
                </a:ln>
                <a:solidFill>
                  <a:schemeClr val="tx1"/>
                </a:solidFill>
                <a:effectLst/>
                <a:cs typeface="Arial" charset="0"/>
              </a:rPr>
              <a:t>then</a:t>
            </a:r>
            <a:r>
              <a:rPr kumimoji="0" lang="cs-CZ" altLang="cs-CZ" sz="2000" b="0" i="0" u="none" strike="noStrike" cap="none" normalizeH="0" baseline="0" dirty="0" smtClean="0">
                <a:ln>
                  <a:noFill/>
                </a:ln>
                <a:solidFill>
                  <a:schemeClr val="tx1"/>
                </a:solidFill>
                <a:effectLst/>
                <a:cs typeface="Arial" charset="0"/>
              </a:rPr>
              <a:t> :</a:t>
            </a:r>
            <a:br>
              <a:rPr kumimoji="0" lang="cs-CZ" altLang="cs-CZ" sz="2000" b="0" i="0" u="none" strike="noStrike" cap="none" normalizeH="0" baseline="0" dirty="0" smtClean="0">
                <a:ln>
                  <a:noFill/>
                </a:ln>
                <a:solidFill>
                  <a:schemeClr val="tx1"/>
                </a:solidFill>
                <a:effectLst/>
                <a:cs typeface="Arial" charset="0"/>
              </a:rPr>
            </a:br>
            <a:endParaRPr kumimoji="0" lang="cs-CZ" altLang="cs-CZ" sz="2000" b="0" i="0" u="none" strike="noStrike" cap="none" normalizeH="0" baseline="0" dirty="0" smtClean="0">
              <a:ln>
                <a:noFill/>
              </a:ln>
              <a:solidFill>
                <a:schemeClr val="tx1"/>
              </a:solidFill>
              <a:effectLst/>
              <a:cs typeface="Arial"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cs-CZ" altLang="cs-CZ" sz="2000" b="0" i="0" u="none" strike="noStrike" cap="none" normalizeH="0" baseline="0" dirty="0" smtClean="0">
                <a:ln>
                  <a:noFill/>
                </a:ln>
                <a:solidFill>
                  <a:schemeClr val="tx1"/>
                </a:solidFill>
                <a:effectLst/>
                <a:cs typeface="Arial" charset="0"/>
              </a:rPr>
              <a:t>   </a:t>
            </a:r>
          </a:p>
        </p:txBody>
      </p:sp>
      <p:pic>
        <p:nvPicPr>
          <p:cNvPr id="8202" name="Picture 10" descr="\begin{displaymath}&#10;V = \frac{ (1.00\times 10^{-9})}{(2.21\times 10^{-11})} = 45.2\, {\rm V}.&#10;\end{displayma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462" y="4816769"/>
            <a:ext cx="4811538" cy="107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009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Potential</a:t>
            </a:r>
            <a:r>
              <a:rPr lang="cs-CZ" dirty="0" smtClean="0"/>
              <a:t> </a:t>
            </a:r>
            <a:r>
              <a:rPr lang="cs-CZ" dirty="0" err="1" smtClean="0"/>
              <a:t>Difference</a:t>
            </a:r>
            <a:endParaRPr lang="cs-CZ" dirty="0"/>
          </a:p>
        </p:txBody>
      </p:sp>
      <p:sp>
        <p:nvSpPr>
          <p:cNvPr id="3" name="Zástupný symbol pro obsah 2"/>
          <p:cNvSpPr>
            <a:spLocks noGrp="1"/>
          </p:cNvSpPr>
          <p:nvPr>
            <p:ph idx="1"/>
          </p:nvPr>
        </p:nvSpPr>
        <p:spPr/>
        <p:txBody>
          <a:bodyPr>
            <a:normAutofit/>
          </a:bodyPr>
          <a:lstStyle/>
          <a:p>
            <a:r>
              <a:rPr lang="en-US" altLang="cs-CZ" sz="2000" dirty="0" smtClean="0">
                <a:solidFill>
                  <a:schemeClr val="accent2"/>
                </a:solidFill>
                <a:ea typeface="ＭＳ Ｐゴシック" charset="-128"/>
              </a:rPr>
              <a:t>Potential Difference:</a:t>
            </a:r>
            <a:r>
              <a:rPr lang="en-US" altLang="cs-CZ" sz="2000" dirty="0" smtClean="0">
                <a:ea typeface="ＭＳ Ｐゴシック" charset="-128"/>
              </a:rPr>
              <a:t> When the ends of an electric conductor are at different electric potentials (voltages)</a:t>
            </a:r>
            <a:endParaRPr lang="cs-CZ" altLang="cs-CZ" sz="2000" dirty="0" smtClean="0">
              <a:ea typeface="ＭＳ Ｐゴシック" charset="-128"/>
            </a:endParaRPr>
          </a:p>
          <a:p>
            <a:endParaRPr lang="cs-CZ" altLang="cs-CZ" sz="2000" dirty="0" smtClean="0">
              <a:ea typeface="ＭＳ Ｐゴシック" charset="-128"/>
            </a:endParaRPr>
          </a:p>
          <a:p>
            <a:r>
              <a:rPr lang="cs-CZ" altLang="cs-CZ" sz="2000" dirty="0" err="1" smtClean="0">
                <a:ea typeface="ＭＳ Ｐゴシック" charset="-128"/>
              </a:rPr>
              <a:t>Potential</a:t>
            </a:r>
            <a:r>
              <a:rPr lang="cs-CZ" altLang="cs-CZ" sz="2000" dirty="0" smtClean="0">
                <a:ea typeface="ＭＳ Ｐゴシック" charset="-128"/>
              </a:rPr>
              <a:t> </a:t>
            </a:r>
            <a:r>
              <a:rPr lang="cs-CZ" altLang="cs-CZ" sz="2000" dirty="0" err="1" smtClean="0">
                <a:ea typeface="ＭＳ Ｐゴシック" charset="-128"/>
              </a:rPr>
              <a:t>difference</a:t>
            </a:r>
            <a:r>
              <a:rPr lang="cs-CZ" altLang="cs-CZ" sz="2000" dirty="0" smtClean="0">
                <a:ea typeface="ＭＳ Ｐゴシック" charset="-128"/>
              </a:rPr>
              <a:t> = </a:t>
            </a:r>
            <a:r>
              <a:rPr lang="cs-CZ" altLang="cs-CZ" sz="2000" dirty="0" err="1" smtClean="0">
                <a:ea typeface="ＭＳ Ｐゴシック" charset="-128"/>
              </a:rPr>
              <a:t>voltage</a:t>
            </a:r>
            <a:r>
              <a:rPr lang="cs-CZ" altLang="cs-CZ" sz="2000" dirty="0" smtClean="0">
                <a:ea typeface="ＭＳ Ｐゴシック" charset="-128"/>
              </a:rPr>
              <a:t> (in case </a:t>
            </a:r>
            <a:r>
              <a:rPr lang="cs-CZ" altLang="cs-CZ" sz="2000" dirty="0" err="1" smtClean="0">
                <a:ea typeface="ＭＳ Ｐゴシック" charset="-128"/>
              </a:rPr>
              <a:t>of</a:t>
            </a:r>
            <a:r>
              <a:rPr lang="cs-CZ" altLang="cs-CZ" sz="2000" dirty="0" smtClean="0">
                <a:ea typeface="ＭＳ Ｐゴシック" charset="-128"/>
              </a:rPr>
              <a:t> </a:t>
            </a:r>
            <a:r>
              <a:rPr lang="cs-CZ" altLang="cs-CZ" sz="2000" dirty="0" err="1" smtClean="0">
                <a:ea typeface="ＭＳ Ｐゴシック" charset="-128"/>
              </a:rPr>
              <a:t>work</a:t>
            </a:r>
            <a:r>
              <a:rPr lang="cs-CZ" altLang="cs-CZ" sz="2000" dirty="0" smtClean="0">
                <a:ea typeface="ＭＳ Ｐゴシック" charset="-128"/>
              </a:rPr>
              <a:t> per unit </a:t>
            </a:r>
            <a:r>
              <a:rPr lang="cs-CZ" altLang="cs-CZ" sz="2000" dirty="0" err="1" smtClean="0">
                <a:ea typeface="ＭＳ Ｐゴシック" charset="-128"/>
              </a:rPr>
              <a:t>charge</a:t>
            </a:r>
            <a:r>
              <a:rPr lang="cs-CZ" altLang="cs-CZ" sz="2000" dirty="0" smtClean="0">
                <a:ea typeface="ＭＳ Ｐゴシック" charset="-128"/>
              </a:rPr>
              <a:t>)</a:t>
            </a:r>
            <a:endParaRPr lang="cs-CZ" altLang="cs-CZ" sz="2000" dirty="0">
              <a:ea typeface="ＭＳ Ｐゴシック" charset="-128"/>
            </a:endParaRPr>
          </a:p>
          <a:p>
            <a:r>
              <a:rPr lang="cs-CZ" altLang="cs-CZ" sz="2000" dirty="0" smtClean="0">
                <a:ea typeface="ＭＳ Ｐゴシック" charset="-128"/>
              </a:rPr>
              <a:t>U=</a:t>
            </a:r>
            <a:r>
              <a:rPr lang="el-GR" altLang="cs-CZ" sz="2000" dirty="0" smtClean="0">
                <a:ea typeface="ＭＳ Ｐゴシック" charset="-128"/>
              </a:rPr>
              <a:t>Δϕ</a:t>
            </a:r>
            <a:r>
              <a:rPr lang="cs-CZ" altLang="cs-CZ" sz="2000" dirty="0" smtClean="0">
                <a:ea typeface="ＭＳ Ｐゴシック" charset="-128"/>
              </a:rPr>
              <a:t>   ---- </a:t>
            </a:r>
            <a:r>
              <a:rPr lang="cs-CZ" altLang="cs-CZ" sz="2000" dirty="0" err="1" smtClean="0">
                <a:ea typeface="ＭＳ Ｐゴシック" charset="-128"/>
              </a:rPr>
              <a:t>exist</a:t>
            </a:r>
            <a:r>
              <a:rPr lang="cs-CZ" altLang="cs-CZ" sz="2000" dirty="0" smtClean="0">
                <a:ea typeface="ＭＳ Ｐゴシック" charset="-128"/>
              </a:rPr>
              <a:t> </a:t>
            </a:r>
            <a:r>
              <a:rPr lang="cs-CZ" altLang="cs-CZ" sz="2000" dirty="0" err="1" smtClean="0">
                <a:ea typeface="ＭＳ Ｐゴシック" charset="-128"/>
              </a:rPr>
              <a:t>force</a:t>
            </a:r>
            <a:r>
              <a:rPr lang="cs-CZ" altLang="cs-CZ" sz="2000" dirty="0" smtClean="0">
                <a:ea typeface="ＭＳ Ｐゴシック" charset="-128"/>
              </a:rPr>
              <a:t> </a:t>
            </a:r>
            <a:r>
              <a:rPr lang="cs-CZ" altLang="cs-CZ" sz="2000" dirty="0" err="1" smtClean="0">
                <a:ea typeface="ＭＳ Ｐゴシック" charset="-128"/>
              </a:rPr>
              <a:t>which</a:t>
            </a:r>
            <a:r>
              <a:rPr lang="cs-CZ" altLang="cs-CZ" sz="2000" dirty="0" smtClean="0">
                <a:ea typeface="ＭＳ Ｐゴシック" charset="-128"/>
              </a:rPr>
              <a:t> </a:t>
            </a:r>
            <a:r>
              <a:rPr lang="cs-CZ" altLang="cs-CZ" sz="2000" dirty="0" err="1" smtClean="0">
                <a:ea typeface="ＭＳ Ｐゴシック" charset="-128"/>
              </a:rPr>
              <a:t>affected</a:t>
            </a:r>
            <a:r>
              <a:rPr lang="cs-CZ" altLang="cs-CZ" sz="2000" dirty="0" smtClean="0">
                <a:ea typeface="ＭＳ Ｐゴシック" charset="-128"/>
              </a:rPr>
              <a:t> </a:t>
            </a:r>
            <a:r>
              <a:rPr lang="cs-CZ" altLang="cs-CZ" sz="2000" dirty="0" err="1" smtClean="0">
                <a:ea typeface="ＭＳ Ｐゴシック" charset="-128"/>
              </a:rPr>
              <a:t>charged</a:t>
            </a:r>
            <a:r>
              <a:rPr lang="cs-CZ" altLang="cs-CZ" sz="2000" dirty="0" smtClean="0">
                <a:ea typeface="ＭＳ Ｐゴシック" charset="-128"/>
              </a:rPr>
              <a:t> </a:t>
            </a:r>
            <a:r>
              <a:rPr lang="cs-CZ" altLang="cs-CZ" sz="2000" dirty="0" err="1" smtClean="0">
                <a:ea typeface="ＭＳ Ｐゴシック" charset="-128"/>
              </a:rPr>
              <a:t>particle</a:t>
            </a:r>
            <a:endParaRPr lang="en-US" altLang="cs-CZ" sz="2000" dirty="0" smtClean="0">
              <a:ea typeface="ＭＳ Ｐゴシック" charset="-128"/>
            </a:endParaRPr>
          </a:p>
          <a:p>
            <a:pPr>
              <a:buNone/>
            </a:pPr>
            <a:endParaRPr lang="en-US" altLang="cs-CZ" sz="2000" dirty="0" smtClean="0">
              <a:ea typeface="ＭＳ Ｐゴシック" charset="-128"/>
            </a:endParaRPr>
          </a:p>
          <a:p>
            <a:r>
              <a:rPr lang="en-US" altLang="cs-CZ" sz="2000" dirty="0" smtClean="0">
                <a:ea typeface="ＭＳ Ｐゴシック" charset="-128"/>
              </a:rPr>
              <a:t>Charge continues to flow until the ends of the conductor has the same voltage</a:t>
            </a:r>
          </a:p>
          <a:p>
            <a:endParaRPr lang="cs-CZ" sz="2000" dirty="0"/>
          </a:p>
        </p:txBody>
      </p:sp>
    </p:spTree>
    <p:extLst>
      <p:ext uri="{BB962C8B-B14F-4D97-AF65-F5344CB8AC3E}">
        <p14:creationId xmlns:p14="http://schemas.microsoft.com/office/powerpoint/2010/main" val="3356300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altLang="cs-CZ" dirty="0" smtClean="0">
                <a:ea typeface="ＭＳ Ｐゴシック" charset="-128"/>
              </a:rPr>
              <a:t>Electric Current</a:t>
            </a:r>
            <a:endParaRPr lang="cs-CZ" dirty="0"/>
          </a:p>
        </p:txBody>
      </p:sp>
      <p:sp>
        <p:nvSpPr>
          <p:cNvPr id="3" name="Zástupný symbol pro obsah 2"/>
          <p:cNvSpPr>
            <a:spLocks noGrp="1"/>
          </p:cNvSpPr>
          <p:nvPr>
            <p:ph idx="1"/>
          </p:nvPr>
        </p:nvSpPr>
        <p:spPr/>
        <p:txBody>
          <a:bodyPr>
            <a:normAutofit/>
          </a:bodyPr>
          <a:lstStyle/>
          <a:p>
            <a:r>
              <a:rPr lang="en-US" altLang="cs-CZ" sz="2800" dirty="0" smtClean="0">
                <a:solidFill>
                  <a:schemeClr val="accent2"/>
                </a:solidFill>
                <a:ea typeface="ＭＳ Ｐゴシック" charset="-128"/>
              </a:rPr>
              <a:t>Electric Current:</a:t>
            </a:r>
            <a:r>
              <a:rPr lang="en-US" altLang="cs-CZ" sz="2800" dirty="0" smtClean="0">
                <a:ea typeface="ＭＳ Ｐゴシック" charset="-128"/>
              </a:rPr>
              <a:t> </a:t>
            </a:r>
            <a:r>
              <a:rPr lang="cs-CZ" altLang="cs-CZ" sz="2800" dirty="0" smtClean="0">
                <a:ea typeface="ＭＳ Ｐゴシック" charset="-128"/>
              </a:rPr>
              <a:t>t</a:t>
            </a:r>
            <a:r>
              <a:rPr lang="en-US" altLang="cs-CZ" sz="2800" dirty="0" smtClean="0">
                <a:ea typeface="ＭＳ Ｐゴシック" charset="-128"/>
              </a:rPr>
              <a:t>he flow of electric charge</a:t>
            </a:r>
          </a:p>
          <a:p>
            <a:pPr lvl="1"/>
            <a:r>
              <a:rPr lang="en-US" altLang="cs-CZ" dirty="0" smtClean="0">
                <a:ea typeface="ＭＳ Ｐゴシック" charset="-128"/>
              </a:rPr>
              <a:t>The loosely bound outer </a:t>
            </a:r>
            <a:r>
              <a:rPr lang="en-US" altLang="cs-CZ" u="sng" dirty="0" smtClean="0">
                <a:ea typeface="ＭＳ Ｐゴシック" charset="-128"/>
              </a:rPr>
              <a:t>electrons</a:t>
            </a:r>
            <a:r>
              <a:rPr lang="en-US" altLang="cs-CZ" dirty="0" smtClean="0">
                <a:ea typeface="ＭＳ Ｐゴシック" charset="-128"/>
              </a:rPr>
              <a:t> of conductors carry the charge through circuits</a:t>
            </a:r>
          </a:p>
          <a:p>
            <a:pPr lvl="1"/>
            <a:r>
              <a:rPr lang="en-US" altLang="cs-CZ" dirty="0" smtClean="0">
                <a:ea typeface="ＭＳ Ｐゴシック" charset="-128"/>
              </a:rPr>
              <a:t>Protons tightly bound to the nuclei of atoms</a:t>
            </a:r>
            <a:endParaRPr lang="cs-CZ" altLang="cs-CZ" dirty="0" smtClean="0">
              <a:ea typeface="ＭＳ Ｐゴシック" charset="-128"/>
            </a:endParaRPr>
          </a:p>
          <a:p>
            <a:pPr lvl="1"/>
            <a:endParaRPr lang="en-US" altLang="cs-CZ" dirty="0" smtClean="0">
              <a:ea typeface="ＭＳ Ｐゴシック" charset="-128"/>
            </a:endParaRPr>
          </a:p>
          <a:p>
            <a:pPr marL="0" indent="0">
              <a:buNone/>
            </a:pPr>
            <a:r>
              <a:rPr lang="cs-CZ" sz="2800" i="1" dirty="0" err="1" smtClean="0"/>
              <a:t>The</a:t>
            </a:r>
            <a:r>
              <a:rPr lang="cs-CZ" sz="2800" i="1" dirty="0" smtClean="0"/>
              <a:t> </a:t>
            </a:r>
            <a:r>
              <a:rPr lang="cs-CZ" sz="2800" i="1" dirty="0" err="1" smtClean="0"/>
              <a:t>electric</a:t>
            </a:r>
            <a:r>
              <a:rPr lang="cs-CZ" sz="2800" i="1" dirty="0" smtClean="0"/>
              <a:t> </a:t>
            </a:r>
            <a:r>
              <a:rPr lang="cs-CZ" sz="2800" i="1" dirty="0" err="1" smtClean="0"/>
              <a:t>current</a:t>
            </a:r>
            <a:r>
              <a:rPr lang="cs-CZ" sz="2800" i="1" dirty="0" smtClean="0"/>
              <a:t> </a:t>
            </a:r>
            <a:r>
              <a:rPr lang="cs-CZ" sz="2800" i="1" dirty="0" err="1" smtClean="0"/>
              <a:t>through</a:t>
            </a:r>
            <a:r>
              <a:rPr lang="cs-CZ" sz="2800" i="1" dirty="0" smtClean="0"/>
              <a:t> a </a:t>
            </a:r>
            <a:r>
              <a:rPr lang="cs-CZ" sz="2800" i="1" dirty="0" err="1" smtClean="0"/>
              <a:t>wire</a:t>
            </a:r>
            <a:r>
              <a:rPr lang="cs-CZ" sz="2800" i="1" dirty="0" smtClean="0"/>
              <a:t> </a:t>
            </a:r>
            <a:r>
              <a:rPr lang="cs-CZ" sz="2800" i="1" dirty="0" err="1" smtClean="0"/>
              <a:t>is</a:t>
            </a:r>
            <a:r>
              <a:rPr lang="cs-CZ" sz="2800" i="1" dirty="0" smtClean="0"/>
              <a:t> a </a:t>
            </a:r>
            <a:r>
              <a:rPr lang="cs-CZ" sz="2800" i="1" dirty="0" err="1" smtClean="0"/>
              <a:t>measure</a:t>
            </a:r>
            <a:r>
              <a:rPr lang="cs-CZ" sz="2800" i="1" dirty="0" smtClean="0"/>
              <a:t> </a:t>
            </a:r>
            <a:r>
              <a:rPr lang="cs-CZ" sz="2800" i="1" dirty="0" err="1" smtClean="0"/>
              <a:t>of</a:t>
            </a:r>
            <a:r>
              <a:rPr lang="cs-CZ" sz="2800" i="1" dirty="0" smtClean="0"/>
              <a:t> </a:t>
            </a:r>
            <a:r>
              <a:rPr lang="cs-CZ" sz="2800" i="1" dirty="0" err="1" smtClean="0"/>
              <a:t>the</a:t>
            </a:r>
            <a:r>
              <a:rPr lang="cs-CZ" sz="2800" i="1" dirty="0" smtClean="0"/>
              <a:t> </a:t>
            </a:r>
            <a:r>
              <a:rPr lang="cs-CZ" sz="2800" i="1" dirty="0" err="1" smtClean="0"/>
              <a:t>amount</a:t>
            </a:r>
            <a:r>
              <a:rPr lang="cs-CZ" sz="2800" i="1" dirty="0" smtClean="0"/>
              <a:t> </a:t>
            </a:r>
            <a:r>
              <a:rPr lang="cs-CZ" sz="2800" i="1" dirty="0" err="1" smtClean="0"/>
              <a:t>of</a:t>
            </a:r>
            <a:r>
              <a:rPr lang="cs-CZ" sz="2800" i="1" dirty="0" smtClean="0"/>
              <a:t> </a:t>
            </a:r>
            <a:r>
              <a:rPr lang="cs-CZ" sz="2800" i="1" dirty="0" err="1" smtClean="0"/>
              <a:t>charge</a:t>
            </a:r>
            <a:r>
              <a:rPr lang="cs-CZ" sz="2800" i="1" dirty="0" smtClean="0"/>
              <a:t> </a:t>
            </a:r>
            <a:r>
              <a:rPr lang="cs-CZ" sz="2800" i="1" dirty="0" err="1" smtClean="0"/>
              <a:t>with</a:t>
            </a:r>
            <a:r>
              <a:rPr lang="cs-CZ" sz="2800" i="1" dirty="0" smtClean="0"/>
              <a:t> </a:t>
            </a:r>
            <a:r>
              <a:rPr lang="cs-CZ" sz="2800" i="1" dirty="0" err="1" smtClean="0"/>
              <a:t>passes</a:t>
            </a:r>
            <a:r>
              <a:rPr lang="cs-CZ" sz="2800" i="1" dirty="0" smtClean="0"/>
              <a:t> </a:t>
            </a:r>
            <a:r>
              <a:rPr lang="cs-CZ" sz="2800" i="1" dirty="0" err="1" smtClean="0"/>
              <a:t>through</a:t>
            </a:r>
            <a:r>
              <a:rPr lang="cs-CZ" sz="2800" i="1" dirty="0" smtClean="0"/>
              <a:t> </a:t>
            </a:r>
            <a:r>
              <a:rPr lang="cs-CZ" sz="2800" i="1" dirty="0" err="1" smtClean="0"/>
              <a:t>it</a:t>
            </a:r>
            <a:r>
              <a:rPr lang="cs-CZ" sz="2800" i="1" dirty="0" smtClean="0"/>
              <a:t> per second.</a:t>
            </a:r>
            <a:endParaRPr lang="cs-CZ" sz="2800" i="1" dirty="0"/>
          </a:p>
        </p:txBody>
      </p:sp>
    </p:spTree>
    <p:extLst>
      <p:ext uri="{BB962C8B-B14F-4D97-AF65-F5344CB8AC3E}">
        <p14:creationId xmlns:p14="http://schemas.microsoft.com/office/powerpoint/2010/main" val="4283485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Definition</a:t>
            </a:r>
            <a:r>
              <a:rPr lang="cs-CZ" dirty="0" smtClean="0"/>
              <a:t> – </a:t>
            </a:r>
            <a:r>
              <a:rPr lang="cs-CZ" dirty="0" err="1" smtClean="0"/>
              <a:t>electric</a:t>
            </a:r>
            <a:r>
              <a:rPr lang="cs-CZ" dirty="0" smtClean="0"/>
              <a:t> </a:t>
            </a:r>
            <a:r>
              <a:rPr lang="cs-CZ" dirty="0" err="1" smtClean="0"/>
              <a:t>curent</a:t>
            </a:r>
            <a:endParaRPr lang="cs-CZ" dirty="0"/>
          </a:p>
        </p:txBody>
      </p:sp>
      <p:sp>
        <p:nvSpPr>
          <p:cNvPr id="3" name="Zástupný symbol pro obsah 2"/>
          <p:cNvSpPr>
            <a:spLocks noGrp="1"/>
          </p:cNvSpPr>
          <p:nvPr>
            <p:ph idx="1"/>
          </p:nvPr>
        </p:nvSpPr>
        <p:spPr/>
        <p:txBody>
          <a:bodyPr>
            <a:normAutofit fontScale="92500"/>
          </a:bodyPr>
          <a:lstStyle/>
          <a:p>
            <a:r>
              <a:rPr lang="cs-CZ" dirty="0" smtClean="0"/>
              <a:t>Electric </a:t>
            </a:r>
            <a:r>
              <a:rPr lang="en-US" dirty="0" smtClean="0"/>
              <a:t>current = charge / time </a:t>
            </a:r>
            <a:r>
              <a:rPr lang="cs-CZ" dirty="0" smtClean="0"/>
              <a:t> -I        </a:t>
            </a:r>
            <a:r>
              <a:rPr lang="cs-CZ" dirty="0" err="1" smtClean="0"/>
              <a:t>scalar</a:t>
            </a:r>
            <a:r>
              <a:rPr lang="cs-CZ" dirty="0" smtClean="0"/>
              <a:t>  </a:t>
            </a:r>
          </a:p>
          <a:p>
            <a:endParaRPr lang="cs-CZ" dirty="0" smtClean="0"/>
          </a:p>
          <a:p>
            <a:pPr marL="0" indent="0">
              <a:buNone/>
            </a:pPr>
            <a:r>
              <a:rPr lang="cs-CZ" dirty="0" smtClean="0">
                <a:solidFill>
                  <a:srgbClr val="FF0000"/>
                </a:solidFill>
              </a:rPr>
              <a:t>                                       </a:t>
            </a:r>
            <a:r>
              <a:rPr lang="en-US" dirty="0" smtClean="0">
                <a:solidFill>
                  <a:srgbClr val="FF0000"/>
                </a:solidFill>
              </a:rPr>
              <a:t>I = </a:t>
            </a:r>
            <a:r>
              <a:rPr lang="cs-CZ" dirty="0" smtClean="0">
                <a:solidFill>
                  <a:srgbClr val="FF0000"/>
                </a:solidFill>
              </a:rPr>
              <a:t>Q</a:t>
            </a:r>
            <a:r>
              <a:rPr lang="en-US" dirty="0" smtClean="0">
                <a:solidFill>
                  <a:srgbClr val="FF0000"/>
                </a:solidFill>
              </a:rPr>
              <a:t>/t</a:t>
            </a:r>
            <a:endParaRPr lang="cs-CZ" dirty="0" smtClean="0">
              <a:solidFill>
                <a:srgbClr val="FF0000"/>
              </a:solidFill>
            </a:endParaRPr>
          </a:p>
          <a:p>
            <a:pPr marL="0" indent="0">
              <a:buNone/>
            </a:pPr>
            <a:endParaRPr lang="en-US" dirty="0" smtClean="0">
              <a:solidFill>
                <a:srgbClr val="FF0000"/>
              </a:solidFill>
            </a:endParaRPr>
          </a:p>
          <a:p>
            <a:r>
              <a:rPr lang="en-US" dirty="0" smtClean="0"/>
              <a:t>Units: Amps (A)</a:t>
            </a:r>
          </a:p>
          <a:p>
            <a:r>
              <a:rPr lang="en-US" dirty="0" smtClean="0"/>
              <a:t>An amp</a:t>
            </a:r>
            <a:r>
              <a:rPr lang="cs-CZ" dirty="0" err="1" smtClean="0"/>
              <a:t>er</a:t>
            </a:r>
            <a:r>
              <a:rPr lang="en-US" dirty="0" smtClean="0"/>
              <a:t> is the flow of 1 C of charge per second</a:t>
            </a:r>
          </a:p>
          <a:p>
            <a:r>
              <a:rPr lang="en-US" dirty="0" smtClean="0"/>
              <a:t>NOTE: 1 C = the charge of</a:t>
            </a:r>
            <a:r>
              <a:rPr lang="cs-CZ" dirty="0" smtClean="0"/>
              <a:t> </a:t>
            </a:r>
            <a:r>
              <a:rPr lang="en-US" dirty="0" smtClean="0"/>
              <a:t>6,240,000,000,000,000,000 electrons</a:t>
            </a:r>
            <a:r>
              <a:rPr lang="cs-CZ" dirty="0" smtClean="0"/>
              <a:t> (6.2*10</a:t>
            </a:r>
            <a:r>
              <a:rPr lang="cs-CZ" baseline="30000" dirty="0" smtClean="0"/>
              <a:t>18</a:t>
            </a:r>
            <a:r>
              <a:rPr lang="cs-CZ" dirty="0" smtClean="0"/>
              <a:t>)</a:t>
            </a:r>
            <a:endParaRPr lang="en-US" dirty="0" smtClean="0"/>
          </a:p>
          <a:p>
            <a:endParaRPr lang="cs-CZ" dirty="0"/>
          </a:p>
        </p:txBody>
      </p:sp>
      <p:sp>
        <p:nvSpPr>
          <p:cNvPr id="4" name="Obdélník 3"/>
          <p:cNvSpPr/>
          <p:nvPr/>
        </p:nvSpPr>
        <p:spPr>
          <a:xfrm>
            <a:off x="3275856" y="2564904"/>
            <a:ext cx="2520280" cy="93610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cs-CZ"/>
          </a:p>
        </p:txBody>
      </p:sp>
    </p:spTree>
    <p:extLst>
      <p:ext uri="{BB962C8B-B14F-4D97-AF65-F5344CB8AC3E}">
        <p14:creationId xmlns:p14="http://schemas.microsoft.com/office/powerpoint/2010/main" val="425196198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10</a:t>
            </a:r>
            <a:r>
              <a:rPr lang="cs-CZ" baseline="30000" dirty="0" smtClean="0"/>
              <a:t>20</a:t>
            </a:r>
            <a:r>
              <a:rPr lang="cs-CZ" dirty="0" smtClean="0"/>
              <a:t> </a:t>
            </a:r>
            <a:r>
              <a:rPr lang="cs-CZ" dirty="0" err="1" smtClean="0"/>
              <a:t>electrons</a:t>
            </a:r>
            <a:r>
              <a:rPr lang="cs-CZ" dirty="0" smtClean="0"/>
              <a:t> </a:t>
            </a:r>
            <a:r>
              <a:rPr lang="cs-CZ" dirty="0" err="1" smtClean="0"/>
              <a:t>passed</a:t>
            </a:r>
            <a:r>
              <a:rPr lang="cs-CZ" dirty="0" smtClean="0"/>
              <a:t> </a:t>
            </a:r>
            <a:r>
              <a:rPr lang="cs-CZ" dirty="0" err="1" smtClean="0"/>
              <a:t>through</a:t>
            </a:r>
            <a:r>
              <a:rPr lang="cs-CZ" dirty="0" smtClean="0"/>
              <a:t> </a:t>
            </a:r>
            <a:r>
              <a:rPr lang="cs-CZ" dirty="0" err="1" smtClean="0"/>
              <a:t>the</a:t>
            </a:r>
            <a:r>
              <a:rPr lang="cs-CZ" dirty="0" smtClean="0"/>
              <a:t> </a:t>
            </a:r>
            <a:r>
              <a:rPr lang="cs-CZ" dirty="0" err="1" smtClean="0"/>
              <a:t>electric</a:t>
            </a:r>
            <a:r>
              <a:rPr lang="cs-CZ" dirty="0" smtClean="0"/>
              <a:t> </a:t>
            </a:r>
            <a:r>
              <a:rPr lang="cs-CZ" dirty="0" err="1" smtClean="0"/>
              <a:t>conductor</a:t>
            </a:r>
            <a:r>
              <a:rPr lang="cs-CZ" dirty="0" smtClean="0"/>
              <a:t> </a:t>
            </a:r>
            <a:r>
              <a:rPr lang="cs-CZ" dirty="0" err="1" smtClean="0"/>
              <a:t>during</a:t>
            </a:r>
            <a:r>
              <a:rPr lang="cs-CZ" dirty="0" smtClean="0"/>
              <a:t> 4 second. </a:t>
            </a:r>
            <a:r>
              <a:rPr lang="cs-CZ" dirty="0" err="1" smtClean="0"/>
              <a:t>Find</a:t>
            </a:r>
            <a:r>
              <a:rPr lang="cs-CZ" dirty="0" smtClean="0"/>
              <a:t> </a:t>
            </a:r>
            <a:r>
              <a:rPr lang="cs-CZ" dirty="0" err="1" smtClean="0"/>
              <a:t>the</a:t>
            </a:r>
            <a:r>
              <a:rPr lang="cs-CZ" dirty="0" smtClean="0"/>
              <a:t> </a:t>
            </a:r>
            <a:r>
              <a:rPr lang="cs-CZ" dirty="0" err="1" smtClean="0"/>
              <a:t>electric</a:t>
            </a:r>
            <a:r>
              <a:rPr lang="cs-CZ" dirty="0" smtClean="0"/>
              <a:t> </a:t>
            </a:r>
            <a:r>
              <a:rPr lang="cs-CZ" dirty="0" err="1" smtClean="0"/>
              <a:t>current</a:t>
            </a:r>
            <a:r>
              <a:rPr lang="cs-CZ" dirty="0" smtClean="0"/>
              <a:t> </a:t>
            </a:r>
            <a:r>
              <a:rPr lang="cs-CZ" dirty="0" err="1" smtClean="0"/>
              <a:t>through</a:t>
            </a:r>
            <a:r>
              <a:rPr lang="cs-CZ" dirty="0" smtClean="0"/>
              <a:t> </a:t>
            </a:r>
            <a:r>
              <a:rPr lang="cs-CZ" dirty="0" err="1" smtClean="0"/>
              <a:t>this</a:t>
            </a:r>
            <a:r>
              <a:rPr lang="cs-CZ" dirty="0" smtClean="0"/>
              <a:t> </a:t>
            </a:r>
            <a:r>
              <a:rPr lang="cs-CZ" dirty="0" err="1" smtClean="0"/>
              <a:t>conductor</a:t>
            </a:r>
            <a:r>
              <a:rPr lang="cs-CZ" dirty="0" smtClean="0"/>
              <a:t>.</a:t>
            </a:r>
          </a:p>
          <a:p>
            <a:endParaRPr lang="cs-CZ" dirty="0"/>
          </a:p>
          <a:p>
            <a:endParaRPr lang="cs-CZ" dirty="0" smtClean="0"/>
          </a:p>
          <a:p>
            <a:r>
              <a:rPr lang="cs-CZ" dirty="0" err="1" smtClean="0"/>
              <a:t>The</a:t>
            </a:r>
            <a:r>
              <a:rPr lang="cs-CZ" dirty="0" smtClean="0"/>
              <a:t> </a:t>
            </a:r>
            <a:r>
              <a:rPr lang="cs-CZ" dirty="0" err="1" smtClean="0"/>
              <a:t>electric</a:t>
            </a:r>
            <a:r>
              <a:rPr lang="cs-CZ" dirty="0" smtClean="0"/>
              <a:t> </a:t>
            </a:r>
            <a:r>
              <a:rPr lang="cs-CZ" dirty="0" err="1" smtClean="0"/>
              <a:t>current</a:t>
            </a:r>
            <a:r>
              <a:rPr lang="cs-CZ" dirty="0" smtClean="0"/>
              <a:t> </a:t>
            </a:r>
            <a:r>
              <a:rPr lang="cs-CZ" dirty="0" err="1" smtClean="0"/>
              <a:t>of</a:t>
            </a:r>
            <a:r>
              <a:rPr lang="cs-CZ" dirty="0" smtClean="0"/>
              <a:t> 0.5 A </a:t>
            </a:r>
            <a:r>
              <a:rPr lang="cs-CZ" dirty="0" err="1" smtClean="0"/>
              <a:t>is</a:t>
            </a:r>
            <a:r>
              <a:rPr lang="cs-CZ" dirty="0" smtClean="0"/>
              <a:t> </a:t>
            </a:r>
            <a:r>
              <a:rPr lang="cs-CZ" dirty="0" err="1" smtClean="0"/>
              <a:t>flowing</a:t>
            </a:r>
            <a:r>
              <a:rPr lang="cs-CZ" dirty="0" smtClean="0"/>
              <a:t> </a:t>
            </a:r>
            <a:r>
              <a:rPr lang="cs-CZ" dirty="0" err="1" smtClean="0"/>
              <a:t>through</a:t>
            </a:r>
            <a:r>
              <a:rPr lang="cs-CZ" dirty="0" smtClean="0"/>
              <a:t> </a:t>
            </a:r>
            <a:r>
              <a:rPr lang="cs-CZ" dirty="0" err="1" smtClean="0"/>
              <a:t>the</a:t>
            </a:r>
            <a:r>
              <a:rPr lang="cs-CZ" dirty="0" smtClean="0"/>
              <a:t> </a:t>
            </a:r>
            <a:r>
              <a:rPr lang="cs-CZ" dirty="0" err="1" smtClean="0"/>
              <a:t>electric</a:t>
            </a:r>
            <a:r>
              <a:rPr lang="cs-CZ" dirty="0" smtClean="0"/>
              <a:t> </a:t>
            </a:r>
            <a:r>
              <a:rPr lang="cs-CZ" dirty="0" err="1" smtClean="0"/>
              <a:t>conductor</a:t>
            </a:r>
            <a:r>
              <a:rPr lang="cs-CZ" dirty="0" smtClean="0"/>
              <a:t>. </a:t>
            </a:r>
            <a:r>
              <a:rPr lang="cs-CZ" dirty="0" err="1" smtClean="0"/>
              <a:t>What</a:t>
            </a:r>
            <a:r>
              <a:rPr lang="cs-CZ" dirty="0" smtClean="0"/>
              <a:t> </a:t>
            </a:r>
            <a:r>
              <a:rPr lang="cs-CZ" dirty="0" err="1" smtClean="0"/>
              <a:t>electric</a:t>
            </a:r>
            <a:r>
              <a:rPr lang="cs-CZ" dirty="0" smtClean="0"/>
              <a:t> </a:t>
            </a:r>
            <a:r>
              <a:rPr lang="cs-CZ" dirty="0" err="1" smtClean="0"/>
              <a:t>charge</a:t>
            </a:r>
            <a:r>
              <a:rPr lang="cs-CZ" dirty="0" smtClean="0"/>
              <a:t> </a:t>
            </a:r>
            <a:r>
              <a:rPr lang="cs-CZ" dirty="0" err="1" smtClean="0"/>
              <a:t>is</a:t>
            </a:r>
            <a:r>
              <a:rPr lang="cs-CZ" dirty="0" smtClean="0"/>
              <a:t> </a:t>
            </a:r>
            <a:r>
              <a:rPr lang="cs-CZ" dirty="0" err="1" smtClean="0"/>
              <a:t>passing</a:t>
            </a:r>
            <a:r>
              <a:rPr lang="cs-CZ" dirty="0" smtClean="0"/>
              <a:t> </a:t>
            </a:r>
            <a:r>
              <a:rPr lang="cs-CZ" dirty="0" err="1" smtClean="0"/>
              <a:t>throughcduring</a:t>
            </a:r>
            <a:r>
              <a:rPr lang="cs-CZ" dirty="0" smtClean="0"/>
              <a:t> </a:t>
            </a:r>
            <a:r>
              <a:rPr lang="cs-CZ" dirty="0" err="1" smtClean="0"/>
              <a:t>each</a:t>
            </a:r>
            <a:r>
              <a:rPr lang="cs-CZ" dirty="0" smtClean="0"/>
              <a:t> second? </a:t>
            </a:r>
            <a:r>
              <a:rPr lang="cs-CZ" dirty="0" err="1" smtClean="0"/>
              <a:t>What</a:t>
            </a:r>
            <a:r>
              <a:rPr lang="cs-CZ" dirty="0" smtClean="0"/>
              <a:t> </a:t>
            </a:r>
            <a:r>
              <a:rPr lang="cs-CZ" dirty="0" err="1" smtClean="0"/>
              <a:t>electric</a:t>
            </a:r>
            <a:r>
              <a:rPr lang="cs-CZ" dirty="0" smtClean="0"/>
              <a:t> </a:t>
            </a:r>
            <a:r>
              <a:rPr lang="cs-CZ" dirty="0" err="1" smtClean="0"/>
              <a:t>charge</a:t>
            </a:r>
            <a:r>
              <a:rPr lang="cs-CZ" dirty="0" smtClean="0"/>
              <a:t> </a:t>
            </a:r>
            <a:r>
              <a:rPr lang="cs-CZ" dirty="0" err="1" smtClean="0"/>
              <a:t>will</a:t>
            </a:r>
            <a:r>
              <a:rPr lang="cs-CZ" dirty="0" smtClean="0"/>
              <a:t> </a:t>
            </a:r>
            <a:r>
              <a:rPr lang="cs-CZ" dirty="0" err="1" smtClean="0"/>
              <a:t>pass</a:t>
            </a:r>
            <a:r>
              <a:rPr lang="cs-CZ" dirty="0" smtClean="0"/>
              <a:t> </a:t>
            </a:r>
            <a:r>
              <a:rPr lang="cs-CZ" dirty="0" err="1" smtClean="0"/>
              <a:t>through</a:t>
            </a:r>
            <a:r>
              <a:rPr lang="cs-CZ" dirty="0" smtClean="0"/>
              <a:t> </a:t>
            </a:r>
            <a:r>
              <a:rPr lang="cs-CZ" dirty="0" err="1" smtClean="0"/>
              <a:t>the</a:t>
            </a:r>
            <a:r>
              <a:rPr lang="cs-CZ" dirty="0" smtClean="0"/>
              <a:t> </a:t>
            </a:r>
            <a:r>
              <a:rPr lang="cs-CZ" dirty="0" err="1" smtClean="0"/>
              <a:t>conductor</a:t>
            </a:r>
            <a:r>
              <a:rPr lang="cs-CZ" dirty="0" smtClean="0"/>
              <a:t> </a:t>
            </a:r>
            <a:r>
              <a:rPr lang="cs-CZ" dirty="0" err="1" smtClean="0"/>
              <a:t>during</a:t>
            </a:r>
            <a:r>
              <a:rPr lang="cs-CZ" dirty="0" smtClean="0"/>
              <a:t> 1 </a:t>
            </a:r>
            <a:r>
              <a:rPr lang="cs-CZ" dirty="0" err="1" smtClean="0"/>
              <a:t>minute</a:t>
            </a:r>
            <a:r>
              <a:rPr lang="cs-CZ" dirty="0" smtClean="0"/>
              <a:t>?</a:t>
            </a:r>
            <a:endParaRPr lang="cs-CZ" dirty="0"/>
          </a:p>
        </p:txBody>
      </p:sp>
      <p:cxnSp>
        <p:nvCxnSpPr>
          <p:cNvPr id="5" name="Přímá spojnice 4"/>
          <p:cNvCxnSpPr/>
          <p:nvPr/>
        </p:nvCxnSpPr>
        <p:spPr>
          <a:xfrm>
            <a:off x="323528" y="3284984"/>
            <a:ext cx="8208912"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937553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result</a:t>
            </a:r>
            <a:endParaRPr lang="cs-CZ" dirty="0"/>
          </a:p>
        </p:txBody>
      </p:sp>
      <p:sp>
        <p:nvSpPr>
          <p:cNvPr id="3" name="Zástupný symbol pro obsah 2"/>
          <p:cNvSpPr>
            <a:spLocks noGrp="1"/>
          </p:cNvSpPr>
          <p:nvPr>
            <p:ph idx="1"/>
          </p:nvPr>
        </p:nvSpPr>
        <p:spPr/>
        <p:txBody>
          <a:bodyPr/>
          <a:lstStyle/>
          <a:p>
            <a:r>
              <a:rPr lang="cs-CZ" dirty="0" smtClean="0"/>
              <a:t>I=Q/t=(1.6x10</a:t>
            </a:r>
            <a:r>
              <a:rPr lang="cs-CZ" baseline="30000" dirty="0" smtClean="0"/>
              <a:t>-19</a:t>
            </a:r>
            <a:r>
              <a:rPr lang="cs-CZ" dirty="0" smtClean="0"/>
              <a:t>   *10</a:t>
            </a:r>
            <a:r>
              <a:rPr lang="cs-CZ" baseline="30000" dirty="0" smtClean="0"/>
              <a:t>20</a:t>
            </a:r>
            <a:r>
              <a:rPr lang="cs-CZ" dirty="0" smtClean="0"/>
              <a:t>)/4= </a:t>
            </a:r>
            <a:r>
              <a:rPr lang="cs-CZ" dirty="0" smtClean="0">
                <a:solidFill>
                  <a:srgbClr val="FF0000"/>
                </a:solidFill>
              </a:rPr>
              <a:t>4 A</a:t>
            </a:r>
          </a:p>
          <a:p>
            <a:endParaRPr lang="cs-CZ" dirty="0" smtClean="0">
              <a:solidFill>
                <a:srgbClr val="FF0000"/>
              </a:solidFill>
            </a:endParaRPr>
          </a:p>
          <a:p>
            <a:pPr marL="0" indent="0">
              <a:buNone/>
            </a:pPr>
            <a:endParaRPr lang="cs-CZ" dirty="0">
              <a:solidFill>
                <a:srgbClr val="FF0000"/>
              </a:solidFill>
            </a:endParaRPr>
          </a:p>
          <a:p>
            <a:r>
              <a:rPr lang="cs-CZ" dirty="0" smtClean="0"/>
              <a:t>Q=</a:t>
            </a:r>
            <a:r>
              <a:rPr lang="cs-CZ" dirty="0" err="1" smtClean="0"/>
              <a:t>It</a:t>
            </a:r>
            <a:r>
              <a:rPr lang="cs-CZ" dirty="0" smtClean="0"/>
              <a:t>=(0.5 * 1)=</a:t>
            </a:r>
            <a:r>
              <a:rPr lang="cs-CZ" dirty="0" smtClean="0">
                <a:solidFill>
                  <a:srgbClr val="FF0000"/>
                </a:solidFill>
              </a:rPr>
              <a:t>0.5 C</a:t>
            </a:r>
          </a:p>
          <a:p>
            <a:r>
              <a:rPr lang="cs-CZ" dirty="0" smtClean="0"/>
              <a:t>Q=</a:t>
            </a:r>
            <a:r>
              <a:rPr lang="cs-CZ" dirty="0" err="1" smtClean="0"/>
              <a:t>It</a:t>
            </a:r>
            <a:r>
              <a:rPr lang="cs-CZ" dirty="0" smtClean="0"/>
              <a:t>=(0.5 * 60)= </a:t>
            </a:r>
            <a:r>
              <a:rPr lang="cs-CZ" dirty="0" smtClean="0">
                <a:solidFill>
                  <a:srgbClr val="FF0000"/>
                </a:solidFill>
              </a:rPr>
              <a:t>30 C</a:t>
            </a:r>
            <a:endParaRPr lang="cs-CZ" dirty="0">
              <a:solidFill>
                <a:srgbClr val="FF0000"/>
              </a:solidFill>
            </a:endParaRPr>
          </a:p>
        </p:txBody>
      </p:sp>
      <p:cxnSp>
        <p:nvCxnSpPr>
          <p:cNvPr id="5" name="Přímá spojnice 4"/>
          <p:cNvCxnSpPr/>
          <p:nvPr/>
        </p:nvCxnSpPr>
        <p:spPr>
          <a:xfrm>
            <a:off x="251520" y="2996952"/>
            <a:ext cx="8352928"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85748691"/>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1237</TotalTime>
  <Words>1818</Words>
  <Application>Microsoft Office PowerPoint</Application>
  <PresentationFormat>Předvádění na obrazovce (4:3)</PresentationFormat>
  <Paragraphs>244</Paragraphs>
  <Slides>40</Slides>
  <Notes>0</Notes>
  <HiddenSlides>0</HiddenSlides>
  <MMClips>0</MMClips>
  <ScaleCrop>false</ScaleCrop>
  <HeadingPairs>
    <vt:vector size="4" baseType="variant">
      <vt:variant>
        <vt:lpstr>Motiv</vt:lpstr>
      </vt:variant>
      <vt:variant>
        <vt:i4>1</vt:i4>
      </vt:variant>
      <vt:variant>
        <vt:lpstr>Nadpisy snímků</vt:lpstr>
      </vt:variant>
      <vt:variant>
        <vt:i4>40</vt:i4>
      </vt:variant>
    </vt:vector>
  </HeadingPairs>
  <TitlesOfParts>
    <vt:vector size="41" baseType="lpstr">
      <vt:lpstr>Motiv systému Office</vt:lpstr>
      <vt:lpstr>Electric current</vt:lpstr>
      <vt:lpstr>Circuit</vt:lpstr>
      <vt:lpstr>While the switch is open:</vt:lpstr>
      <vt:lpstr>What occurs in a wire when the circuit switch is closed?</vt:lpstr>
      <vt:lpstr>Potential Difference</vt:lpstr>
      <vt:lpstr>Electric Current</vt:lpstr>
      <vt:lpstr>Definition – electric curent</vt:lpstr>
      <vt:lpstr>???</vt:lpstr>
      <vt:lpstr>result</vt:lpstr>
      <vt:lpstr>Current’s Direction</vt:lpstr>
      <vt:lpstr>Current’s Direction</vt:lpstr>
      <vt:lpstr>Question   ???</vt:lpstr>
      <vt:lpstr>How to measure electric current?</vt:lpstr>
      <vt:lpstr>Voltage Sources</vt:lpstr>
      <vt:lpstr>Current vs. Voltage</vt:lpstr>
      <vt:lpstr>Electric resistance</vt:lpstr>
      <vt:lpstr>Electric resistance - factors</vt:lpstr>
      <vt:lpstr>Prezentace aplikace PowerPoint</vt:lpstr>
      <vt:lpstr>Resistor combination</vt:lpstr>
      <vt:lpstr>Resistor Combinations</vt:lpstr>
      <vt:lpstr>Example</vt:lpstr>
      <vt:lpstr>Example</vt:lpstr>
      <vt:lpstr>Ohm’s Law</vt:lpstr>
      <vt:lpstr>Ohm’s Law</vt:lpstr>
      <vt:lpstr>Prezentace aplikace PowerPoint</vt:lpstr>
      <vt:lpstr>Prezentace aplikace PowerPoint</vt:lpstr>
      <vt:lpstr>Electric Power</vt:lpstr>
      <vt:lpstr>Example   ???</vt:lpstr>
      <vt:lpstr>DC Electric Power</vt:lpstr>
      <vt:lpstr>Kirchhoffś laws</vt:lpstr>
      <vt:lpstr>Kirchhoff's current law</vt:lpstr>
      <vt:lpstr>Kirchhoff's voltage law</vt:lpstr>
      <vt:lpstr>Example</vt:lpstr>
      <vt:lpstr>Capacity, electrical capacity</vt:lpstr>
      <vt:lpstr>Plate capacitor</vt:lpstr>
      <vt:lpstr>Prezentace aplikace PowerPoint</vt:lpstr>
      <vt:lpstr>Plate capacitor</vt:lpstr>
      <vt:lpstr>Prezentace aplikace PowerPoint</vt:lpstr>
      <vt:lpstr>Example</vt:lpstr>
      <vt:lpstr>solution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Bernard</dc:creator>
  <cp:lastModifiedBy>Bernard</cp:lastModifiedBy>
  <cp:revision>42</cp:revision>
  <dcterms:created xsi:type="dcterms:W3CDTF">2017-01-25T08:07:52Z</dcterms:created>
  <dcterms:modified xsi:type="dcterms:W3CDTF">2019-01-25T10:44:01Z</dcterms:modified>
</cp:coreProperties>
</file>