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82" r:id="rId6"/>
    <p:sldId id="283" r:id="rId7"/>
    <p:sldId id="284" r:id="rId8"/>
    <p:sldId id="269" r:id="rId9"/>
    <p:sldId id="257" r:id="rId10"/>
    <p:sldId id="277" r:id="rId11"/>
    <p:sldId id="276" r:id="rId12"/>
    <p:sldId id="275" r:id="rId13"/>
    <p:sldId id="278" r:id="rId14"/>
    <p:sldId id="258" r:id="rId15"/>
    <p:sldId id="270" r:id="rId16"/>
    <p:sldId id="267" r:id="rId17"/>
    <p:sldId id="268" r:id="rId18"/>
    <p:sldId id="285" r:id="rId19"/>
    <p:sldId id="286" r:id="rId20"/>
    <p:sldId id="259" r:id="rId21"/>
    <p:sldId id="279" r:id="rId22"/>
    <p:sldId id="280" r:id="rId23"/>
    <p:sldId id="260" r:id="rId24"/>
    <p:sldId id="261" r:id="rId25"/>
    <p:sldId id="262" r:id="rId26"/>
    <p:sldId id="281" r:id="rId27"/>
    <p:sldId id="263" r:id="rId28"/>
    <p:sldId id="264" r:id="rId29"/>
    <p:sldId id="266"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AB2E2A79-E8BC-48A9-B04E-54307615D053}" type="datetimeFigureOut">
              <a:rPr lang="cs-CZ" smtClean="0"/>
              <a:t>05.02.2018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265538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2E2A79-E8BC-48A9-B04E-54307615D053}" type="datetimeFigureOut">
              <a:rPr lang="cs-CZ" smtClean="0"/>
              <a:t>05.02.2018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14100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2E2A79-E8BC-48A9-B04E-54307615D053}" type="datetimeFigureOut">
              <a:rPr lang="cs-CZ" smtClean="0"/>
              <a:t>05.02.2018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32993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2E2A79-E8BC-48A9-B04E-54307615D053}" type="datetimeFigureOut">
              <a:rPr lang="cs-CZ" smtClean="0"/>
              <a:t>05.02.2018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358560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B2E2A79-E8BC-48A9-B04E-54307615D053}" type="datetimeFigureOut">
              <a:rPr lang="cs-CZ" smtClean="0"/>
              <a:t>05.02.2018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248518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B2E2A79-E8BC-48A9-B04E-54307615D053}" type="datetimeFigureOut">
              <a:rPr lang="cs-CZ" smtClean="0"/>
              <a:t>05.02.2018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417665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B2E2A79-E8BC-48A9-B04E-54307615D053}" type="datetimeFigureOut">
              <a:rPr lang="cs-CZ" smtClean="0"/>
              <a:t>05.02.2018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147802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B2E2A79-E8BC-48A9-B04E-54307615D053}" type="datetimeFigureOut">
              <a:rPr lang="cs-CZ" smtClean="0"/>
              <a:t>05.02.2018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260306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B2E2A79-E8BC-48A9-B04E-54307615D053}" type="datetimeFigureOut">
              <a:rPr lang="cs-CZ" smtClean="0"/>
              <a:t>05.02.2018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419708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B2E2A79-E8BC-48A9-B04E-54307615D053}" type="datetimeFigureOut">
              <a:rPr lang="cs-CZ" smtClean="0"/>
              <a:t>05.02.2018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119543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B2E2A79-E8BC-48A9-B04E-54307615D053}" type="datetimeFigureOut">
              <a:rPr lang="cs-CZ" smtClean="0"/>
              <a:t>05.02.2018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AAB518-3B5E-455E-854D-8E103E5FDDF5}" type="slidenum">
              <a:rPr lang="cs-CZ" smtClean="0"/>
              <a:t>‹#›</a:t>
            </a:fld>
            <a:endParaRPr lang="cs-CZ"/>
          </a:p>
        </p:txBody>
      </p:sp>
    </p:spTree>
    <p:extLst>
      <p:ext uri="{BB962C8B-B14F-4D97-AF65-F5344CB8AC3E}">
        <p14:creationId xmlns:p14="http://schemas.microsoft.com/office/powerpoint/2010/main" val="296489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E2A79-E8BC-48A9-B04E-54307615D053}" type="datetimeFigureOut">
              <a:rPr lang="cs-CZ" smtClean="0"/>
              <a:t>05.02.2018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AB518-3B5E-455E-854D-8E103E5FDDF5}" type="slidenum">
              <a:rPr lang="cs-CZ" smtClean="0"/>
              <a:t>‹#›</a:t>
            </a:fld>
            <a:endParaRPr lang="cs-CZ"/>
          </a:p>
        </p:txBody>
      </p:sp>
    </p:spTree>
    <p:extLst>
      <p:ext uri="{BB962C8B-B14F-4D97-AF65-F5344CB8AC3E}">
        <p14:creationId xmlns:p14="http://schemas.microsoft.com/office/powerpoint/2010/main" val="251075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Semiconductors</a:t>
            </a:r>
            <a:endParaRPr lang="cs-CZ" dirty="0"/>
          </a:p>
        </p:txBody>
      </p:sp>
      <p:sp>
        <p:nvSpPr>
          <p:cNvPr id="3" name="Podnadpis 2"/>
          <p:cNvSpPr>
            <a:spLocks noGrp="1"/>
          </p:cNvSpPr>
          <p:nvPr>
            <p:ph type="subTitle" idx="1"/>
          </p:nvPr>
        </p:nvSpPr>
        <p:spPr/>
        <p:txBody>
          <a:bodyPr/>
          <a:lstStyle/>
          <a:p>
            <a:r>
              <a:rPr lang="cs-CZ" dirty="0"/>
              <a:t>Vladan Bernard</a:t>
            </a:r>
          </a:p>
        </p:txBody>
      </p:sp>
    </p:spTree>
    <p:extLst>
      <p:ext uri="{BB962C8B-B14F-4D97-AF65-F5344CB8AC3E}">
        <p14:creationId xmlns:p14="http://schemas.microsoft.com/office/powerpoint/2010/main" val="163605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err="1"/>
              <a:t>Becouse</a:t>
            </a:r>
            <a:r>
              <a:rPr lang="cs-CZ" dirty="0"/>
              <a:t> </a:t>
            </a:r>
            <a:r>
              <a:rPr lang="cs-CZ" dirty="0" err="1"/>
              <a:t>of</a:t>
            </a:r>
            <a:r>
              <a:rPr lang="cs-CZ" dirty="0"/>
              <a:t> </a:t>
            </a:r>
            <a:r>
              <a:rPr lang="cs-CZ" dirty="0" err="1"/>
              <a:t>cristalline</a:t>
            </a:r>
            <a:r>
              <a:rPr lang="cs-CZ" dirty="0"/>
              <a:t> </a:t>
            </a:r>
            <a:r>
              <a:rPr lang="cs-CZ" dirty="0" err="1"/>
              <a:t>structure</a:t>
            </a:r>
            <a:r>
              <a:rPr lang="cs-CZ" dirty="0"/>
              <a:t> </a:t>
            </a:r>
            <a:r>
              <a:rPr lang="cs-CZ" dirty="0" err="1"/>
              <a:t>of</a:t>
            </a:r>
            <a:r>
              <a:rPr lang="cs-CZ" dirty="0"/>
              <a:t> </a:t>
            </a:r>
            <a:r>
              <a:rPr lang="cs-CZ" dirty="0" err="1"/>
              <a:t>semiconductor</a:t>
            </a:r>
            <a:r>
              <a:rPr lang="cs-CZ" dirty="0"/>
              <a:t> </a:t>
            </a:r>
            <a:r>
              <a:rPr lang="cs-CZ" dirty="0" err="1"/>
              <a:t>materials</a:t>
            </a:r>
            <a:r>
              <a:rPr lang="cs-CZ" dirty="0"/>
              <a:t>, valence </a:t>
            </a:r>
            <a:r>
              <a:rPr lang="cs-CZ" dirty="0" err="1"/>
              <a:t>electrons</a:t>
            </a:r>
            <a:r>
              <a:rPr lang="cs-CZ" dirty="0"/>
              <a:t> are </a:t>
            </a:r>
            <a:r>
              <a:rPr lang="cs-CZ" dirty="0" err="1"/>
              <a:t>shared</a:t>
            </a:r>
            <a:r>
              <a:rPr lang="cs-CZ" dirty="0"/>
              <a:t> </a:t>
            </a:r>
            <a:r>
              <a:rPr lang="cs-CZ" dirty="0" err="1"/>
              <a:t>between</a:t>
            </a:r>
            <a:r>
              <a:rPr lang="cs-CZ" dirty="0"/>
              <a:t> </a:t>
            </a:r>
            <a:r>
              <a:rPr lang="cs-CZ" dirty="0" err="1"/>
              <a:t>atoms</a:t>
            </a:r>
            <a:endParaRPr lang="cs-CZ" dirty="0"/>
          </a:p>
          <a:p>
            <a:endParaRPr lang="cs-CZ" dirty="0"/>
          </a:p>
          <a:p>
            <a:r>
              <a:rPr lang="cs-CZ" dirty="0" err="1"/>
              <a:t>This</a:t>
            </a:r>
            <a:r>
              <a:rPr lang="cs-CZ" dirty="0"/>
              <a:t> </a:t>
            </a:r>
            <a:r>
              <a:rPr lang="cs-CZ" dirty="0" err="1"/>
              <a:t>sharing</a:t>
            </a:r>
            <a:r>
              <a:rPr lang="cs-CZ" dirty="0"/>
              <a:t> </a:t>
            </a:r>
            <a:r>
              <a:rPr lang="cs-CZ" dirty="0" err="1"/>
              <a:t>of</a:t>
            </a:r>
            <a:r>
              <a:rPr lang="cs-CZ" dirty="0"/>
              <a:t> valence </a:t>
            </a:r>
            <a:r>
              <a:rPr lang="cs-CZ" dirty="0" err="1"/>
              <a:t>electrons</a:t>
            </a:r>
            <a:r>
              <a:rPr lang="cs-CZ" dirty="0"/>
              <a:t> </a:t>
            </a:r>
            <a:r>
              <a:rPr lang="cs-CZ" dirty="0" err="1"/>
              <a:t>is</a:t>
            </a:r>
            <a:r>
              <a:rPr lang="cs-CZ" dirty="0"/>
              <a:t> </a:t>
            </a:r>
            <a:r>
              <a:rPr lang="cs-CZ" dirty="0" err="1"/>
              <a:t>called</a:t>
            </a:r>
            <a:r>
              <a:rPr lang="cs-CZ" dirty="0"/>
              <a:t> </a:t>
            </a:r>
            <a:r>
              <a:rPr lang="cs-CZ" dirty="0" err="1"/>
              <a:t>covalent</a:t>
            </a:r>
            <a:r>
              <a:rPr lang="cs-CZ" dirty="0"/>
              <a:t> </a:t>
            </a:r>
            <a:r>
              <a:rPr lang="cs-CZ" dirty="0" err="1"/>
              <a:t>bonding</a:t>
            </a:r>
            <a:r>
              <a:rPr lang="cs-CZ" dirty="0"/>
              <a:t>. </a:t>
            </a:r>
            <a:r>
              <a:rPr lang="cs-CZ" dirty="0" err="1"/>
              <a:t>Covalent</a:t>
            </a:r>
            <a:r>
              <a:rPr lang="cs-CZ" dirty="0"/>
              <a:t> </a:t>
            </a:r>
            <a:r>
              <a:rPr lang="cs-CZ" dirty="0" err="1"/>
              <a:t>bonding</a:t>
            </a:r>
            <a:r>
              <a:rPr lang="cs-CZ" dirty="0"/>
              <a:t> </a:t>
            </a:r>
            <a:r>
              <a:rPr lang="cs-CZ" dirty="0" err="1"/>
              <a:t>makes</a:t>
            </a:r>
            <a:r>
              <a:rPr lang="cs-CZ" dirty="0"/>
              <a:t> </a:t>
            </a:r>
            <a:r>
              <a:rPr lang="cs-CZ" dirty="0" err="1"/>
              <a:t>it</a:t>
            </a:r>
            <a:r>
              <a:rPr lang="cs-CZ" dirty="0"/>
              <a:t> more </a:t>
            </a:r>
            <a:r>
              <a:rPr lang="cs-CZ" dirty="0" err="1"/>
              <a:t>difficult</a:t>
            </a:r>
            <a:r>
              <a:rPr lang="cs-CZ" dirty="0"/>
              <a:t> </a:t>
            </a:r>
            <a:r>
              <a:rPr lang="cs-CZ" dirty="0" err="1"/>
              <a:t>for</a:t>
            </a:r>
            <a:r>
              <a:rPr lang="cs-CZ" dirty="0"/>
              <a:t> </a:t>
            </a:r>
            <a:r>
              <a:rPr lang="cs-CZ" dirty="0" err="1"/>
              <a:t>materials</a:t>
            </a:r>
            <a:r>
              <a:rPr lang="cs-CZ" dirty="0"/>
              <a:t> to </a:t>
            </a:r>
            <a:r>
              <a:rPr lang="cs-CZ" dirty="0" err="1"/>
              <a:t>move</a:t>
            </a:r>
            <a:r>
              <a:rPr lang="cs-CZ" dirty="0"/>
              <a:t> </a:t>
            </a:r>
            <a:r>
              <a:rPr lang="cs-CZ" dirty="0" err="1"/>
              <a:t>their</a:t>
            </a:r>
            <a:r>
              <a:rPr lang="cs-CZ" dirty="0"/>
              <a:t> </a:t>
            </a:r>
            <a:r>
              <a:rPr lang="cs-CZ" dirty="0" err="1"/>
              <a:t>electron</a:t>
            </a:r>
            <a:r>
              <a:rPr lang="cs-CZ" dirty="0"/>
              <a:t> </a:t>
            </a:r>
            <a:r>
              <a:rPr lang="cs-CZ" dirty="0" err="1"/>
              <a:t>into</a:t>
            </a:r>
            <a:r>
              <a:rPr lang="cs-CZ" dirty="0"/>
              <a:t> </a:t>
            </a:r>
            <a:r>
              <a:rPr lang="cs-CZ" dirty="0" err="1"/>
              <a:t>the</a:t>
            </a:r>
            <a:r>
              <a:rPr lang="cs-CZ" dirty="0"/>
              <a:t> </a:t>
            </a:r>
            <a:r>
              <a:rPr lang="cs-CZ" dirty="0" err="1"/>
              <a:t>conduction</a:t>
            </a:r>
            <a:r>
              <a:rPr lang="cs-CZ" dirty="0"/>
              <a:t> band</a:t>
            </a:r>
          </a:p>
          <a:p>
            <a:r>
              <a:rPr lang="cs-CZ" dirty="0" err="1"/>
              <a:t>Atoms</a:t>
            </a:r>
            <a:r>
              <a:rPr lang="cs-CZ" dirty="0"/>
              <a:t> as </a:t>
            </a:r>
            <a:r>
              <a:rPr lang="cs-CZ" dirty="0" err="1"/>
              <a:t>silicon</a:t>
            </a:r>
            <a:r>
              <a:rPr lang="cs-CZ" dirty="0"/>
              <a:t> SI, </a:t>
            </a:r>
            <a:r>
              <a:rPr lang="cs-CZ" dirty="0" err="1"/>
              <a:t>gallium</a:t>
            </a:r>
            <a:r>
              <a:rPr lang="cs-CZ" dirty="0"/>
              <a:t> </a:t>
            </a:r>
            <a:r>
              <a:rPr lang="cs-CZ" dirty="0" err="1"/>
              <a:t>Ga</a:t>
            </a:r>
            <a:r>
              <a:rPr lang="cs-CZ" dirty="0"/>
              <a:t>, arsenide As</a:t>
            </a:r>
          </a:p>
        </p:txBody>
      </p:sp>
    </p:spTree>
    <p:extLst>
      <p:ext uri="{BB962C8B-B14F-4D97-AF65-F5344CB8AC3E}">
        <p14:creationId xmlns:p14="http://schemas.microsoft.com/office/powerpoint/2010/main" val="144391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         </a:t>
            </a:r>
            <a:r>
              <a:rPr lang="cs-CZ" dirty="0" err="1"/>
              <a:t>temperature</a:t>
            </a:r>
            <a:r>
              <a:rPr lang="cs-CZ" dirty="0"/>
              <a:t>            el. </a:t>
            </a:r>
            <a:r>
              <a:rPr lang="cs-CZ" dirty="0" err="1"/>
              <a:t>current</a:t>
            </a:r>
            <a:endParaRPr lang="cs-CZ" dirty="0"/>
          </a:p>
        </p:txBody>
      </p:sp>
      <p:sp>
        <p:nvSpPr>
          <p:cNvPr id="3" name="Zástupný symbol pro obsah 2"/>
          <p:cNvSpPr>
            <a:spLocks noGrp="1"/>
          </p:cNvSpPr>
          <p:nvPr>
            <p:ph idx="1"/>
          </p:nvPr>
        </p:nvSpPr>
        <p:spPr/>
        <p:txBody>
          <a:bodyPr/>
          <a:lstStyle/>
          <a:p>
            <a:r>
              <a:rPr lang="cs-CZ" dirty="0" err="1"/>
              <a:t>When</a:t>
            </a:r>
            <a:r>
              <a:rPr lang="cs-CZ" dirty="0"/>
              <a:t> </a:t>
            </a:r>
            <a:r>
              <a:rPr lang="cs-CZ" dirty="0" err="1"/>
              <a:t>energy</a:t>
            </a:r>
            <a:r>
              <a:rPr lang="cs-CZ" dirty="0"/>
              <a:t> </a:t>
            </a:r>
            <a:r>
              <a:rPr lang="cs-CZ" dirty="0" err="1"/>
              <a:t>is</a:t>
            </a:r>
            <a:r>
              <a:rPr lang="cs-CZ" dirty="0"/>
              <a:t> </a:t>
            </a:r>
            <a:r>
              <a:rPr lang="cs-CZ" dirty="0" err="1"/>
              <a:t>applied</a:t>
            </a:r>
            <a:r>
              <a:rPr lang="cs-CZ" dirty="0"/>
              <a:t> to a </a:t>
            </a:r>
            <a:r>
              <a:rPr lang="cs-CZ" dirty="0" err="1"/>
              <a:t>semiconductor</a:t>
            </a:r>
            <a:r>
              <a:rPr lang="cs-CZ" dirty="0"/>
              <a:t>, more </a:t>
            </a:r>
            <a:r>
              <a:rPr lang="cs-CZ" dirty="0" err="1"/>
              <a:t>electron</a:t>
            </a:r>
            <a:r>
              <a:rPr lang="cs-CZ" dirty="0"/>
              <a:t> </a:t>
            </a:r>
            <a:r>
              <a:rPr lang="cs-CZ" dirty="0" err="1"/>
              <a:t>will</a:t>
            </a:r>
            <a:r>
              <a:rPr lang="cs-CZ" dirty="0"/>
              <a:t> </a:t>
            </a:r>
            <a:r>
              <a:rPr lang="cs-CZ" dirty="0" err="1"/>
              <a:t>move</a:t>
            </a:r>
            <a:r>
              <a:rPr lang="cs-CZ" dirty="0"/>
              <a:t> </a:t>
            </a:r>
            <a:r>
              <a:rPr lang="cs-CZ" dirty="0" err="1"/>
              <a:t>into</a:t>
            </a:r>
            <a:r>
              <a:rPr lang="cs-CZ" dirty="0"/>
              <a:t> </a:t>
            </a:r>
            <a:r>
              <a:rPr lang="cs-CZ" dirty="0" err="1"/>
              <a:t>the</a:t>
            </a:r>
            <a:r>
              <a:rPr lang="cs-CZ" dirty="0"/>
              <a:t> </a:t>
            </a:r>
            <a:r>
              <a:rPr lang="cs-CZ" dirty="0" err="1"/>
              <a:t>conduction</a:t>
            </a:r>
            <a:r>
              <a:rPr lang="cs-CZ" dirty="0"/>
              <a:t> band and </a:t>
            </a:r>
            <a:r>
              <a:rPr lang="cs-CZ" dirty="0" err="1"/>
              <a:t>current</a:t>
            </a:r>
            <a:r>
              <a:rPr lang="cs-CZ" dirty="0"/>
              <a:t> </a:t>
            </a:r>
            <a:r>
              <a:rPr lang="cs-CZ" dirty="0" err="1"/>
              <a:t>flow</a:t>
            </a:r>
            <a:r>
              <a:rPr lang="cs-CZ" dirty="0"/>
              <a:t> more </a:t>
            </a:r>
            <a:r>
              <a:rPr lang="cs-CZ" dirty="0" err="1"/>
              <a:t>easily</a:t>
            </a:r>
            <a:r>
              <a:rPr lang="cs-CZ" dirty="0"/>
              <a:t> </a:t>
            </a:r>
            <a:r>
              <a:rPr lang="cs-CZ" dirty="0" err="1"/>
              <a:t>through</a:t>
            </a:r>
            <a:r>
              <a:rPr lang="cs-CZ" dirty="0"/>
              <a:t> </a:t>
            </a:r>
            <a:r>
              <a:rPr lang="cs-CZ" dirty="0" err="1"/>
              <a:t>the</a:t>
            </a:r>
            <a:r>
              <a:rPr lang="cs-CZ" dirty="0"/>
              <a:t> </a:t>
            </a:r>
            <a:r>
              <a:rPr lang="cs-CZ" dirty="0" err="1"/>
              <a:t>material</a:t>
            </a:r>
            <a:endParaRPr lang="cs-CZ" dirty="0"/>
          </a:p>
          <a:p>
            <a:r>
              <a:rPr lang="cs-CZ" dirty="0" err="1"/>
              <a:t>The</a:t>
            </a:r>
            <a:r>
              <a:rPr lang="cs-CZ" dirty="0"/>
              <a:t> </a:t>
            </a:r>
            <a:r>
              <a:rPr lang="cs-CZ" dirty="0" err="1"/>
              <a:t>resistance</a:t>
            </a:r>
            <a:r>
              <a:rPr lang="cs-CZ" dirty="0"/>
              <a:t> </a:t>
            </a:r>
            <a:r>
              <a:rPr lang="cs-CZ" dirty="0" err="1"/>
              <a:t>of</a:t>
            </a:r>
            <a:r>
              <a:rPr lang="cs-CZ" dirty="0"/>
              <a:t> </a:t>
            </a:r>
            <a:r>
              <a:rPr lang="cs-CZ" dirty="0" err="1"/>
              <a:t>semiconductor</a:t>
            </a:r>
            <a:r>
              <a:rPr lang="cs-CZ" dirty="0"/>
              <a:t> </a:t>
            </a:r>
            <a:r>
              <a:rPr lang="cs-CZ" dirty="0" err="1"/>
              <a:t>materials</a:t>
            </a:r>
            <a:r>
              <a:rPr lang="cs-CZ" dirty="0"/>
              <a:t> </a:t>
            </a:r>
            <a:r>
              <a:rPr lang="cs-CZ" dirty="0" err="1"/>
              <a:t>decrease</a:t>
            </a:r>
            <a:r>
              <a:rPr lang="cs-CZ" dirty="0"/>
              <a:t> </a:t>
            </a:r>
            <a:r>
              <a:rPr lang="cs-CZ" dirty="0" err="1"/>
              <a:t>with</a:t>
            </a:r>
            <a:r>
              <a:rPr lang="cs-CZ" dirty="0"/>
              <a:t> </a:t>
            </a:r>
            <a:r>
              <a:rPr lang="cs-CZ" dirty="0" err="1"/>
              <a:t>increasing</a:t>
            </a:r>
            <a:r>
              <a:rPr lang="cs-CZ" dirty="0"/>
              <a:t> </a:t>
            </a:r>
            <a:r>
              <a:rPr lang="cs-CZ" dirty="0" err="1"/>
              <a:t>temperature</a:t>
            </a:r>
            <a:endParaRPr lang="cs-CZ" dirty="0"/>
          </a:p>
          <a:p>
            <a:r>
              <a:rPr lang="cs-CZ" dirty="0" err="1"/>
              <a:t>It</a:t>
            </a:r>
            <a:r>
              <a:rPr lang="cs-CZ" dirty="0"/>
              <a:t> </a:t>
            </a:r>
            <a:r>
              <a:rPr lang="cs-CZ" dirty="0" err="1"/>
              <a:t>is</a:t>
            </a:r>
            <a:r>
              <a:rPr lang="cs-CZ" dirty="0"/>
              <a:t> </a:t>
            </a:r>
            <a:r>
              <a:rPr lang="cs-CZ" dirty="0" err="1"/>
              <a:t>described</a:t>
            </a:r>
            <a:r>
              <a:rPr lang="cs-CZ" dirty="0"/>
              <a:t> as a negative </a:t>
            </a:r>
            <a:r>
              <a:rPr lang="cs-CZ" dirty="0" err="1"/>
              <a:t>temperature</a:t>
            </a:r>
            <a:r>
              <a:rPr lang="cs-CZ" dirty="0"/>
              <a:t> </a:t>
            </a:r>
            <a:r>
              <a:rPr lang="cs-CZ" dirty="0" err="1"/>
              <a:t>coefficient</a:t>
            </a:r>
            <a:endParaRPr lang="cs-CZ" dirty="0"/>
          </a:p>
        </p:txBody>
      </p:sp>
      <p:cxnSp>
        <p:nvCxnSpPr>
          <p:cNvPr id="5" name="Přímá spojnice se šipkou 4"/>
          <p:cNvCxnSpPr/>
          <p:nvPr/>
        </p:nvCxnSpPr>
        <p:spPr>
          <a:xfrm flipV="1">
            <a:off x="1331640" y="476672"/>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Šipka doprava 5"/>
          <p:cNvSpPr/>
          <p:nvPr/>
        </p:nvSpPr>
        <p:spPr>
          <a:xfrm>
            <a:off x="4716016" y="728700"/>
            <a:ext cx="64807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cxnSp>
        <p:nvCxnSpPr>
          <p:cNvPr id="8" name="Přímá spojnice se šipkou 7"/>
          <p:cNvCxnSpPr/>
          <p:nvPr/>
        </p:nvCxnSpPr>
        <p:spPr>
          <a:xfrm flipV="1">
            <a:off x="5796136" y="476672"/>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223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Semiconductor</a:t>
            </a:r>
            <a:r>
              <a:rPr lang="cs-CZ" dirty="0"/>
              <a:t> doping</a:t>
            </a:r>
          </a:p>
        </p:txBody>
      </p:sp>
      <p:sp>
        <p:nvSpPr>
          <p:cNvPr id="3" name="Zástupný symbol pro obsah 2"/>
          <p:cNvSpPr>
            <a:spLocks noGrp="1"/>
          </p:cNvSpPr>
          <p:nvPr>
            <p:ph idx="1"/>
          </p:nvPr>
        </p:nvSpPr>
        <p:spPr/>
        <p:txBody>
          <a:bodyPr>
            <a:noAutofit/>
          </a:bodyPr>
          <a:lstStyle/>
          <a:p>
            <a:r>
              <a:rPr lang="cs-CZ" sz="2800" dirty="0" err="1"/>
              <a:t>Intrinsic</a:t>
            </a:r>
            <a:r>
              <a:rPr lang="cs-CZ" sz="2800" dirty="0"/>
              <a:t> </a:t>
            </a:r>
            <a:r>
              <a:rPr lang="cs-CZ" sz="2800" dirty="0" err="1"/>
              <a:t>semiconductor</a:t>
            </a:r>
            <a:r>
              <a:rPr lang="cs-CZ" sz="2800" dirty="0"/>
              <a:t>   X   </a:t>
            </a:r>
            <a:r>
              <a:rPr lang="cs-CZ" sz="2800" dirty="0" err="1"/>
              <a:t>doped</a:t>
            </a:r>
            <a:r>
              <a:rPr lang="cs-CZ" sz="2800" dirty="0"/>
              <a:t> </a:t>
            </a:r>
            <a:r>
              <a:rPr lang="cs-CZ" sz="2800" dirty="0" err="1"/>
              <a:t>semiconductor</a:t>
            </a:r>
            <a:endParaRPr lang="cs-CZ" sz="2800" dirty="0"/>
          </a:p>
          <a:p>
            <a:r>
              <a:rPr lang="cs-CZ" sz="2800" dirty="0" err="1"/>
              <a:t>Doped</a:t>
            </a:r>
            <a:r>
              <a:rPr lang="cs-CZ" sz="2800" dirty="0"/>
              <a:t> </a:t>
            </a:r>
            <a:r>
              <a:rPr lang="cs-CZ" sz="2800" dirty="0" err="1"/>
              <a:t>semiconductor</a:t>
            </a:r>
            <a:r>
              <a:rPr lang="cs-CZ" sz="2800" dirty="0"/>
              <a:t> = </a:t>
            </a:r>
            <a:r>
              <a:rPr lang="cs-CZ" sz="2800" dirty="0" err="1"/>
              <a:t>impurities</a:t>
            </a:r>
            <a:r>
              <a:rPr lang="cs-CZ" sz="2800" dirty="0"/>
              <a:t> are </a:t>
            </a:r>
            <a:r>
              <a:rPr lang="cs-CZ" sz="2800" dirty="0" err="1"/>
              <a:t>added</a:t>
            </a:r>
            <a:r>
              <a:rPr lang="cs-CZ" sz="2800" dirty="0"/>
              <a:t> to </a:t>
            </a:r>
            <a:r>
              <a:rPr lang="cs-CZ" sz="2800" dirty="0" err="1"/>
              <a:t>intrinsic</a:t>
            </a:r>
            <a:r>
              <a:rPr lang="cs-CZ" sz="2800" dirty="0"/>
              <a:t> </a:t>
            </a:r>
            <a:r>
              <a:rPr lang="cs-CZ" sz="2800" dirty="0" err="1"/>
              <a:t>semiconductor</a:t>
            </a:r>
            <a:r>
              <a:rPr lang="cs-CZ" sz="2800" dirty="0"/>
              <a:t> </a:t>
            </a:r>
            <a:r>
              <a:rPr lang="cs-CZ" sz="2800" dirty="0" err="1"/>
              <a:t>materials</a:t>
            </a:r>
            <a:r>
              <a:rPr lang="cs-CZ" sz="2800" dirty="0"/>
              <a:t> to </a:t>
            </a:r>
            <a:r>
              <a:rPr lang="cs-CZ" sz="2800" dirty="0" err="1"/>
              <a:t>improve</a:t>
            </a:r>
            <a:r>
              <a:rPr lang="cs-CZ" sz="2800" dirty="0"/>
              <a:t> </a:t>
            </a:r>
            <a:r>
              <a:rPr lang="cs-CZ" sz="2800" dirty="0" err="1"/>
              <a:t>the</a:t>
            </a:r>
            <a:r>
              <a:rPr lang="cs-CZ" sz="2800" dirty="0"/>
              <a:t> </a:t>
            </a:r>
            <a:r>
              <a:rPr lang="cs-CZ" sz="2800" dirty="0" err="1"/>
              <a:t>electrical</a:t>
            </a:r>
            <a:r>
              <a:rPr lang="cs-CZ" sz="2800" dirty="0"/>
              <a:t> </a:t>
            </a:r>
            <a:r>
              <a:rPr lang="cs-CZ" sz="2800" dirty="0" err="1"/>
              <a:t>properties</a:t>
            </a:r>
            <a:r>
              <a:rPr lang="cs-CZ" sz="2800" dirty="0"/>
              <a:t> </a:t>
            </a:r>
            <a:r>
              <a:rPr lang="cs-CZ" sz="2800" dirty="0" err="1"/>
              <a:t>of</a:t>
            </a:r>
            <a:r>
              <a:rPr lang="cs-CZ" sz="2800" dirty="0"/>
              <a:t> </a:t>
            </a:r>
            <a:r>
              <a:rPr lang="cs-CZ" sz="2800" dirty="0" err="1"/>
              <a:t>the</a:t>
            </a:r>
            <a:r>
              <a:rPr lang="cs-CZ" sz="2800" dirty="0"/>
              <a:t> </a:t>
            </a:r>
            <a:r>
              <a:rPr lang="cs-CZ" sz="2800" dirty="0" err="1"/>
              <a:t>material</a:t>
            </a:r>
            <a:endParaRPr lang="cs-CZ" sz="2800" dirty="0"/>
          </a:p>
          <a:p>
            <a:endParaRPr lang="cs-CZ" sz="2800" dirty="0"/>
          </a:p>
          <a:p>
            <a:r>
              <a:rPr lang="cs-CZ" sz="2800" dirty="0" err="1"/>
              <a:t>Two</a:t>
            </a:r>
            <a:r>
              <a:rPr lang="cs-CZ" sz="2800" dirty="0"/>
              <a:t> major </a:t>
            </a:r>
            <a:r>
              <a:rPr lang="cs-CZ" sz="2800" dirty="0" err="1"/>
              <a:t>classifications</a:t>
            </a:r>
            <a:r>
              <a:rPr lang="cs-CZ" sz="2800" dirty="0"/>
              <a:t> </a:t>
            </a:r>
            <a:r>
              <a:rPr lang="cs-CZ" sz="2800" dirty="0" err="1"/>
              <a:t>of</a:t>
            </a:r>
            <a:r>
              <a:rPr lang="cs-CZ" sz="2800" dirty="0"/>
              <a:t> </a:t>
            </a:r>
            <a:r>
              <a:rPr lang="cs-CZ" sz="2800" dirty="0" err="1"/>
              <a:t>dopin</a:t>
            </a:r>
            <a:r>
              <a:rPr lang="cs-CZ" sz="2800" dirty="0"/>
              <a:t> </a:t>
            </a:r>
            <a:r>
              <a:rPr lang="cs-CZ" sz="2800" dirty="0" err="1"/>
              <a:t>materials</a:t>
            </a:r>
            <a:r>
              <a:rPr lang="cs-CZ" sz="2800" dirty="0"/>
              <a:t> (</a:t>
            </a:r>
            <a:r>
              <a:rPr lang="cs-CZ" sz="2800" dirty="0" err="1"/>
              <a:t>when</a:t>
            </a:r>
            <a:r>
              <a:rPr lang="cs-CZ" sz="2800" dirty="0"/>
              <a:t> major </a:t>
            </a:r>
            <a:r>
              <a:rPr lang="cs-CZ" sz="2800" dirty="0" err="1"/>
              <a:t>atoms</a:t>
            </a:r>
            <a:r>
              <a:rPr lang="cs-CZ" sz="2800" dirty="0"/>
              <a:t> are </a:t>
            </a:r>
            <a:r>
              <a:rPr lang="cs-CZ" sz="2800" dirty="0" err="1"/>
              <a:t>tetravalent</a:t>
            </a:r>
            <a:r>
              <a:rPr lang="cs-CZ" sz="2800" dirty="0"/>
              <a:t>)</a:t>
            </a:r>
          </a:p>
          <a:p>
            <a:pPr lvl="1"/>
            <a:r>
              <a:rPr lang="cs-CZ" dirty="0"/>
              <a:t> </a:t>
            </a:r>
            <a:r>
              <a:rPr lang="cs-CZ" b="1" dirty="0" err="1"/>
              <a:t>trivalent</a:t>
            </a:r>
            <a:r>
              <a:rPr lang="cs-CZ" dirty="0"/>
              <a:t> – aluminium, </a:t>
            </a:r>
            <a:r>
              <a:rPr lang="cs-CZ" dirty="0" err="1"/>
              <a:t>gallium</a:t>
            </a:r>
            <a:r>
              <a:rPr lang="cs-CZ" dirty="0"/>
              <a:t>, </a:t>
            </a:r>
            <a:r>
              <a:rPr lang="cs-CZ" dirty="0" err="1"/>
              <a:t>boron</a:t>
            </a:r>
            <a:r>
              <a:rPr lang="cs-CZ" dirty="0"/>
              <a:t> -</a:t>
            </a:r>
            <a:r>
              <a:rPr lang="cs-CZ" b="1" dirty="0" err="1"/>
              <a:t>acceptor</a:t>
            </a:r>
            <a:endParaRPr lang="cs-CZ" b="1" dirty="0"/>
          </a:p>
          <a:p>
            <a:pPr lvl="1"/>
            <a:r>
              <a:rPr lang="cs-CZ" b="1" dirty="0" err="1"/>
              <a:t>pentavalent</a:t>
            </a:r>
            <a:r>
              <a:rPr lang="cs-CZ" dirty="0"/>
              <a:t> – </a:t>
            </a:r>
            <a:r>
              <a:rPr lang="cs-CZ" dirty="0" err="1"/>
              <a:t>arsenic</a:t>
            </a:r>
            <a:r>
              <a:rPr lang="cs-CZ" dirty="0"/>
              <a:t>, </a:t>
            </a:r>
            <a:r>
              <a:rPr lang="cs-CZ" dirty="0" err="1"/>
              <a:t>phosphorous</a:t>
            </a:r>
            <a:r>
              <a:rPr lang="cs-CZ" dirty="0"/>
              <a:t> - </a:t>
            </a:r>
            <a:r>
              <a:rPr lang="cs-CZ" b="1" dirty="0"/>
              <a:t>donor</a:t>
            </a:r>
          </a:p>
        </p:txBody>
      </p:sp>
    </p:spTree>
    <p:extLst>
      <p:ext uri="{BB962C8B-B14F-4D97-AF65-F5344CB8AC3E}">
        <p14:creationId xmlns:p14="http://schemas.microsoft.com/office/powerpoint/2010/main" val="269458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Doped</a:t>
            </a:r>
            <a:r>
              <a:rPr lang="cs-CZ" dirty="0"/>
              <a:t> </a:t>
            </a:r>
            <a:r>
              <a:rPr lang="cs-CZ" dirty="0" err="1"/>
              <a:t>semiconductor</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750" y="1600200"/>
            <a:ext cx="80044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89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Doped</a:t>
            </a:r>
            <a:r>
              <a:rPr lang="cs-CZ" dirty="0"/>
              <a:t> </a:t>
            </a:r>
            <a:r>
              <a:rPr lang="cs-CZ" dirty="0" err="1"/>
              <a:t>semiconductors</a:t>
            </a:r>
            <a:endParaRPr lang="cs-CZ" dirty="0"/>
          </a:p>
        </p:txBody>
      </p:sp>
      <p:sp>
        <p:nvSpPr>
          <p:cNvPr id="3" name="Zástupný symbol pro obsah 2"/>
          <p:cNvSpPr>
            <a:spLocks noGrp="1"/>
          </p:cNvSpPr>
          <p:nvPr>
            <p:ph idx="1"/>
          </p:nvPr>
        </p:nvSpPr>
        <p:spPr/>
        <p:txBody>
          <a:bodyPr/>
          <a:lstStyle/>
          <a:p>
            <a:r>
              <a:rPr lang="cs-CZ" dirty="0" err="1"/>
              <a:t>Doped</a:t>
            </a:r>
            <a:r>
              <a:rPr lang="cs-CZ" dirty="0"/>
              <a:t> s</a:t>
            </a:r>
            <a:r>
              <a:rPr lang="en-US" dirty="0" err="1"/>
              <a:t>emiconductors</a:t>
            </a:r>
            <a:r>
              <a:rPr lang="en-US" dirty="0"/>
              <a:t> are classified in to P-type and N-type semiconductor</a:t>
            </a:r>
          </a:p>
          <a:p>
            <a:r>
              <a:rPr lang="en-US" dirty="0"/>
              <a:t> P-type: A  P-type material is one in which holes are majority carriers i.e. they are positively charged materials (++++)</a:t>
            </a:r>
          </a:p>
          <a:p>
            <a:r>
              <a:rPr lang="en-US" dirty="0"/>
              <a:t>N-type: A N-type material is one in which electrons are majority charge carriers i.e. they are negatively charged materials (-----)</a:t>
            </a:r>
          </a:p>
          <a:p>
            <a:endParaRPr lang="cs-CZ" dirty="0"/>
          </a:p>
        </p:txBody>
      </p:sp>
    </p:spTree>
    <p:extLst>
      <p:ext uri="{BB962C8B-B14F-4D97-AF65-F5344CB8AC3E}">
        <p14:creationId xmlns:p14="http://schemas.microsoft.com/office/powerpoint/2010/main" val="7248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748728" cy="334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a:extLst>
              <a:ext uri="{FF2B5EF4-FFF2-40B4-BE49-F238E27FC236}">
                <a16:creationId xmlns:a16="http://schemas.microsoft.com/office/drawing/2014/main" id="{75A9DABA-0B2F-4323-893C-320CB8700BD8}"/>
              </a:ext>
            </a:extLst>
          </p:cNvPr>
          <p:cNvSpPr txBox="1"/>
          <p:nvPr/>
        </p:nvSpPr>
        <p:spPr>
          <a:xfrm>
            <a:off x="1763688" y="5949280"/>
            <a:ext cx="4986878" cy="369332"/>
          </a:xfrm>
          <a:prstGeom prst="rect">
            <a:avLst/>
          </a:prstGeom>
          <a:noFill/>
        </p:spPr>
        <p:txBody>
          <a:bodyPr wrap="none" rtlCol="0">
            <a:spAutoFit/>
          </a:bodyPr>
          <a:lstStyle/>
          <a:p>
            <a:r>
              <a:rPr lang="cs-CZ" dirty="0" err="1"/>
              <a:t>pentavalent</a:t>
            </a:r>
            <a:r>
              <a:rPr lang="cs-CZ" dirty="0"/>
              <a:t>                                                       </a:t>
            </a:r>
            <a:r>
              <a:rPr lang="cs-CZ" dirty="0" err="1"/>
              <a:t>trivalent</a:t>
            </a:r>
            <a:endParaRPr lang="cs-CZ" dirty="0"/>
          </a:p>
        </p:txBody>
      </p:sp>
    </p:spTree>
    <p:extLst>
      <p:ext uri="{BB962C8B-B14F-4D97-AF65-F5344CB8AC3E}">
        <p14:creationId xmlns:p14="http://schemas.microsoft.com/office/powerpoint/2010/main" val="156150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P-type </a:t>
            </a:r>
            <a:r>
              <a:rPr lang="cs-CZ" dirty="0" err="1"/>
              <a:t>semiconductor</a:t>
            </a:r>
            <a:endParaRPr lang="cs-CZ" dirty="0"/>
          </a:p>
        </p:txBody>
      </p:sp>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43608" y="1527989"/>
            <a:ext cx="7272808" cy="492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53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N-type </a:t>
            </a:r>
            <a:r>
              <a:rPr lang="cs-CZ" dirty="0" err="1"/>
              <a:t>semiconductor</a:t>
            </a:r>
            <a:endParaRPr lang="cs-CZ" dirty="0"/>
          </a:p>
        </p:txBody>
      </p:sp>
      <p:pic>
        <p:nvPicPr>
          <p:cNvPr id="717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31640" y="1561272"/>
            <a:ext cx="7269410" cy="529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74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endParaRPr lang="en-US" dirty="0"/>
          </a:p>
        </p:txBody>
      </p:sp>
      <p:sp>
        <p:nvSpPr>
          <p:cNvPr id="3" name="Zástupný symbol pro obsah 2"/>
          <p:cNvSpPr>
            <a:spLocks noGrp="1"/>
          </p:cNvSpPr>
          <p:nvPr>
            <p:ph idx="1"/>
          </p:nvPr>
        </p:nvSpPr>
        <p:spPr/>
        <p:txBody>
          <a:bodyPr/>
          <a:lstStyle/>
          <a:p>
            <a:r>
              <a:rPr lang="cs-CZ" dirty="0" err="1"/>
              <a:t>The</a:t>
            </a:r>
            <a:r>
              <a:rPr lang="cs-CZ" dirty="0"/>
              <a:t> free </a:t>
            </a:r>
            <a:r>
              <a:rPr lang="cs-CZ" dirty="0" err="1"/>
              <a:t>electron</a:t>
            </a:r>
            <a:r>
              <a:rPr lang="cs-CZ" dirty="0"/>
              <a:t> </a:t>
            </a:r>
            <a:r>
              <a:rPr lang="cs-CZ" dirty="0" err="1"/>
              <a:t>density</a:t>
            </a:r>
            <a:r>
              <a:rPr lang="cs-CZ" dirty="0"/>
              <a:t> </a:t>
            </a:r>
            <a:r>
              <a:rPr lang="cs-CZ" dirty="0" err="1"/>
              <a:t>of</a:t>
            </a:r>
            <a:r>
              <a:rPr lang="cs-CZ" dirty="0"/>
              <a:t> a </a:t>
            </a:r>
            <a:r>
              <a:rPr lang="cs-CZ" dirty="0" err="1"/>
              <a:t>conductor</a:t>
            </a:r>
            <a:r>
              <a:rPr lang="cs-CZ" dirty="0"/>
              <a:t>. </a:t>
            </a:r>
          </a:p>
          <a:p>
            <a:r>
              <a:rPr lang="cs-CZ" dirty="0" err="1"/>
              <a:t>Haw</a:t>
            </a:r>
            <a:r>
              <a:rPr lang="cs-CZ" dirty="0"/>
              <a:t> many free </a:t>
            </a:r>
            <a:r>
              <a:rPr lang="cs-CZ" dirty="0" err="1"/>
              <a:t>electrons</a:t>
            </a:r>
            <a:r>
              <a:rPr lang="cs-CZ" dirty="0"/>
              <a:t> </a:t>
            </a:r>
            <a:r>
              <a:rPr lang="cs-CZ" dirty="0" err="1"/>
              <a:t>exist</a:t>
            </a:r>
            <a:r>
              <a:rPr lang="cs-CZ" dirty="0"/>
              <a:t> in a </a:t>
            </a:r>
            <a:r>
              <a:rPr lang="cs-CZ" dirty="0" err="1"/>
              <a:t>cubic</a:t>
            </a:r>
            <a:r>
              <a:rPr lang="cs-CZ" dirty="0"/>
              <a:t> </a:t>
            </a:r>
            <a:r>
              <a:rPr lang="cs-CZ" dirty="0" err="1"/>
              <a:t>centimeter</a:t>
            </a:r>
            <a:r>
              <a:rPr lang="cs-CZ" dirty="0"/>
              <a:t> </a:t>
            </a:r>
            <a:r>
              <a:rPr lang="cs-CZ" dirty="0" err="1"/>
              <a:t>of</a:t>
            </a:r>
            <a:r>
              <a:rPr lang="cs-CZ" dirty="0"/>
              <a:t> </a:t>
            </a:r>
            <a:r>
              <a:rPr lang="cs-CZ" dirty="0" err="1"/>
              <a:t>copper</a:t>
            </a:r>
            <a:r>
              <a:rPr lang="cs-CZ" dirty="0"/>
              <a:t>? </a:t>
            </a:r>
            <a:r>
              <a:rPr lang="cs-CZ" dirty="0" err="1"/>
              <a:t>Each</a:t>
            </a:r>
            <a:r>
              <a:rPr lang="cs-CZ" dirty="0"/>
              <a:t> atom </a:t>
            </a:r>
            <a:r>
              <a:rPr lang="cs-CZ" dirty="0" err="1"/>
              <a:t>contributes</a:t>
            </a:r>
            <a:r>
              <a:rPr lang="cs-CZ" dirty="0"/>
              <a:t> </a:t>
            </a:r>
            <a:r>
              <a:rPr lang="cs-CZ" dirty="0" err="1"/>
              <a:t>one</a:t>
            </a:r>
            <a:r>
              <a:rPr lang="cs-CZ" dirty="0"/>
              <a:t> </a:t>
            </a:r>
            <a:r>
              <a:rPr lang="cs-CZ" dirty="0" err="1"/>
              <a:t>electron</a:t>
            </a:r>
            <a:r>
              <a:rPr lang="cs-CZ" dirty="0"/>
              <a:t>. </a:t>
            </a:r>
            <a:r>
              <a:rPr lang="cs-CZ" dirty="0" err="1"/>
              <a:t>The</a:t>
            </a:r>
            <a:r>
              <a:rPr lang="cs-CZ" dirty="0"/>
              <a:t> </a:t>
            </a:r>
            <a:r>
              <a:rPr lang="cs-CZ" dirty="0" err="1"/>
              <a:t>density</a:t>
            </a:r>
            <a:r>
              <a:rPr lang="cs-CZ" dirty="0"/>
              <a:t> </a:t>
            </a:r>
            <a:r>
              <a:rPr lang="el-GR" dirty="0"/>
              <a:t>ρ</a:t>
            </a:r>
            <a:r>
              <a:rPr lang="cs-CZ" dirty="0"/>
              <a:t>=8.92 g/cm</a:t>
            </a:r>
            <a:r>
              <a:rPr lang="cs-CZ" baseline="30000" dirty="0"/>
              <a:t>3</a:t>
            </a:r>
            <a:r>
              <a:rPr lang="cs-CZ" dirty="0"/>
              <a:t>, </a:t>
            </a:r>
            <a:r>
              <a:rPr lang="cs-CZ" dirty="0" err="1"/>
              <a:t>atomic</a:t>
            </a:r>
            <a:r>
              <a:rPr lang="cs-CZ" dirty="0"/>
              <a:t> </a:t>
            </a:r>
            <a:r>
              <a:rPr lang="cs-CZ" dirty="0" err="1"/>
              <a:t>mass</a:t>
            </a:r>
            <a:r>
              <a:rPr lang="cs-CZ" dirty="0"/>
              <a:t> M=63.55 g/mol, N</a:t>
            </a:r>
            <a:r>
              <a:rPr lang="cs-CZ" baseline="-25000" dirty="0"/>
              <a:t>A</a:t>
            </a:r>
            <a:r>
              <a:rPr lang="cs-CZ" dirty="0"/>
              <a:t>=6.02x10</a:t>
            </a:r>
            <a:r>
              <a:rPr lang="cs-CZ" baseline="30000" dirty="0"/>
              <a:t>23</a:t>
            </a:r>
            <a:r>
              <a:rPr lang="cs-CZ" dirty="0"/>
              <a:t> </a:t>
            </a:r>
            <a:r>
              <a:rPr lang="cs-CZ" dirty="0" err="1"/>
              <a:t>atoms</a:t>
            </a:r>
            <a:r>
              <a:rPr lang="cs-CZ" dirty="0"/>
              <a:t>/mol.</a:t>
            </a:r>
          </a:p>
          <a:p>
            <a:endParaRPr lang="cs-CZ" dirty="0"/>
          </a:p>
          <a:p>
            <a:r>
              <a:rPr lang="cs-CZ" dirty="0"/>
              <a:t>free e</a:t>
            </a:r>
            <a:r>
              <a:rPr lang="cs-CZ" baseline="30000" dirty="0"/>
              <a:t>-</a:t>
            </a:r>
            <a:r>
              <a:rPr lang="cs-CZ" dirty="0"/>
              <a:t>/cm</a:t>
            </a:r>
            <a:r>
              <a:rPr lang="cs-CZ" baseline="30000" dirty="0"/>
              <a:t>3</a:t>
            </a:r>
            <a:r>
              <a:rPr lang="cs-CZ" dirty="0"/>
              <a:t> = ???</a:t>
            </a:r>
            <a:endParaRPr lang="en-US" dirty="0"/>
          </a:p>
        </p:txBody>
      </p:sp>
    </p:spTree>
    <p:extLst>
      <p:ext uri="{BB962C8B-B14F-4D97-AF65-F5344CB8AC3E}">
        <p14:creationId xmlns:p14="http://schemas.microsoft.com/office/powerpoint/2010/main" val="415841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endParaRPr lang="en-US" dirty="0"/>
          </a:p>
        </p:txBody>
      </p:sp>
      <p:sp>
        <p:nvSpPr>
          <p:cNvPr id="3" name="Zástupný symbol pro obsah 2"/>
          <p:cNvSpPr>
            <a:spLocks noGrp="1"/>
          </p:cNvSpPr>
          <p:nvPr>
            <p:ph idx="1"/>
          </p:nvPr>
        </p:nvSpPr>
        <p:spPr>
          <a:xfrm>
            <a:off x="457200" y="1600201"/>
            <a:ext cx="8229600" cy="1036712"/>
          </a:xfrm>
        </p:spPr>
        <p:txBody>
          <a:bodyPr>
            <a:normAutofit/>
          </a:bodyPr>
          <a:lstStyle/>
          <a:p>
            <a:pPr lvl="0"/>
            <a:r>
              <a:rPr lang="cs-CZ" sz="1400" dirty="0" err="1">
                <a:solidFill>
                  <a:prstClr val="black"/>
                </a:solidFill>
              </a:rPr>
              <a:t>The</a:t>
            </a:r>
            <a:r>
              <a:rPr lang="cs-CZ" sz="1400" dirty="0">
                <a:solidFill>
                  <a:prstClr val="black"/>
                </a:solidFill>
              </a:rPr>
              <a:t> free </a:t>
            </a:r>
            <a:r>
              <a:rPr lang="cs-CZ" sz="1400" dirty="0" err="1">
                <a:solidFill>
                  <a:prstClr val="black"/>
                </a:solidFill>
              </a:rPr>
              <a:t>electron</a:t>
            </a:r>
            <a:r>
              <a:rPr lang="cs-CZ" sz="1400" dirty="0">
                <a:solidFill>
                  <a:prstClr val="black"/>
                </a:solidFill>
              </a:rPr>
              <a:t> </a:t>
            </a:r>
            <a:r>
              <a:rPr lang="cs-CZ" sz="1400" dirty="0" err="1">
                <a:solidFill>
                  <a:prstClr val="black"/>
                </a:solidFill>
              </a:rPr>
              <a:t>density</a:t>
            </a:r>
            <a:r>
              <a:rPr lang="cs-CZ" sz="1400" dirty="0">
                <a:solidFill>
                  <a:prstClr val="black"/>
                </a:solidFill>
              </a:rPr>
              <a:t> </a:t>
            </a:r>
            <a:r>
              <a:rPr lang="cs-CZ" sz="1400" dirty="0" err="1">
                <a:solidFill>
                  <a:prstClr val="black"/>
                </a:solidFill>
              </a:rPr>
              <a:t>of</a:t>
            </a:r>
            <a:r>
              <a:rPr lang="cs-CZ" sz="1400" dirty="0">
                <a:solidFill>
                  <a:prstClr val="black"/>
                </a:solidFill>
              </a:rPr>
              <a:t> a </a:t>
            </a:r>
            <a:r>
              <a:rPr lang="cs-CZ" sz="1400" dirty="0" err="1">
                <a:solidFill>
                  <a:prstClr val="black"/>
                </a:solidFill>
              </a:rPr>
              <a:t>conductor</a:t>
            </a:r>
            <a:r>
              <a:rPr lang="cs-CZ" sz="1400" dirty="0">
                <a:solidFill>
                  <a:prstClr val="black"/>
                </a:solidFill>
              </a:rPr>
              <a:t>. </a:t>
            </a:r>
          </a:p>
          <a:p>
            <a:pPr lvl="0"/>
            <a:r>
              <a:rPr lang="cs-CZ" sz="1400" dirty="0" err="1">
                <a:solidFill>
                  <a:prstClr val="black"/>
                </a:solidFill>
              </a:rPr>
              <a:t>Haw</a:t>
            </a:r>
            <a:r>
              <a:rPr lang="cs-CZ" sz="1400" dirty="0">
                <a:solidFill>
                  <a:prstClr val="black"/>
                </a:solidFill>
              </a:rPr>
              <a:t> many free </a:t>
            </a:r>
            <a:r>
              <a:rPr lang="cs-CZ" sz="1400" dirty="0" err="1">
                <a:solidFill>
                  <a:prstClr val="black"/>
                </a:solidFill>
              </a:rPr>
              <a:t>electrons</a:t>
            </a:r>
            <a:r>
              <a:rPr lang="cs-CZ" sz="1400" dirty="0">
                <a:solidFill>
                  <a:prstClr val="black"/>
                </a:solidFill>
              </a:rPr>
              <a:t> </a:t>
            </a:r>
            <a:r>
              <a:rPr lang="cs-CZ" sz="1400" dirty="0" err="1">
                <a:solidFill>
                  <a:prstClr val="black"/>
                </a:solidFill>
              </a:rPr>
              <a:t>exist</a:t>
            </a:r>
            <a:r>
              <a:rPr lang="cs-CZ" sz="1400" dirty="0">
                <a:solidFill>
                  <a:prstClr val="black"/>
                </a:solidFill>
              </a:rPr>
              <a:t> in a </a:t>
            </a:r>
            <a:r>
              <a:rPr lang="cs-CZ" sz="1400" dirty="0" err="1">
                <a:solidFill>
                  <a:prstClr val="black"/>
                </a:solidFill>
              </a:rPr>
              <a:t>cubic</a:t>
            </a:r>
            <a:r>
              <a:rPr lang="cs-CZ" sz="1400" dirty="0">
                <a:solidFill>
                  <a:prstClr val="black"/>
                </a:solidFill>
              </a:rPr>
              <a:t> </a:t>
            </a:r>
            <a:r>
              <a:rPr lang="cs-CZ" sz="1400" dirty="0" err="1">
                <a:solidFill>
                  <a:prstClr val="black"/>
                </a:solidFill>
              </a:rPr>
              <a:t>centimeter</a:t>
            </a:r>
            <a:r>
              <a:rPr lang="cs-CZ" sz="1400" dirty="0">
                <a:solidFill>
                  <a:prstClr val="black"/>
                </a:solidFill>
              </a:rPr>
              <a:t> </a:t>
            </a:r>
            <a:r>
              <a:rPr lang="cs-CZ" sz="1400" dirty="0" err="1">
                <a:solidFill>
                  <a:prstClr val="black"/>
                </a:solidFill>
              </a:rPr>
              <a:t>of</a:t>
            </a:r>
            <a:r>
              <a:rPr lang="cs-CZ" sz="1400" dirty="0">
                <a:solidFill>
                  <a:prstClr val="black"/>
                </a:solidFill>
              </a:rPr>
              <a:t> </a:t>
            </a:r>
            <a:r>
              <a:rPr lang="cs-CZ" sz="1400" dirty="0" err="1">
                <a:solidFill>
                  <a:prstClr val="black"/>
                </a:solidFill>
              </a:rPr>
              <a:t>copper</a:t>
            </a:r>
            <a:r>
              <a:rPr lang="cs-CZ" sz="1400" dirty="0">
                <a:solidFill>
                  <a:prstClr val="black"/>
                </a:solidFill>
              </a:rPr>
              <a:t>? </a:t>
            </a:r>
            <a:r>
              <a:rPr lang="cs-CZ" sz="1400" dirty="0" err="1">
                <a:solidFill>
                  <a:prstClr val="black"/>
                </a:solidFill>
              </a:rPr>
              <a:t>Each</a:t>
            </a:r>
            <a:r>
              <a:rPr lang="cs-CZ" sz="1400" dirty="0">
                <a:solidFill>
                  <a:prstClr val="black"/>
                </a:solidFill>
              </a:rPr>
              <a:t> atom </a:t>
            </a:r>
            <a:r>
              <a:rPr lang="cs-CZ" sz="1400" dirty="0" err="1">
                <a:solidFill>
                  <a:prstClr val="black"/>
                </a:solidFill>
              </a:rPr>
              <a:t>contributes</a:t>
            </a:r>
            <a:r>
              <a:rPr lang="cs-CZ" sz="1400" dirty="0">
                <a:solidFill>
                  <a:prstClr val="black"/>
                </a:solidFill>
              </a:rPr>
              <a:t> </a:t>
            </a:r>
            <a:r>
              <a:rPr lang="cs-CZ" sz="1400" dirty="0" err="1">
                <a:solidFill>
                  <a:prstClr val="black"/>
                </a:solidFill>
              </a:rPr>
              <a:t>one</a:t>
            </a:r>
            <a:r>
              <a:rPr lang="cs-CZ" sz="1400" dirty="0">
                <a:solidFill>
                  <a:prstClr val="black"/>
                </a:solidFill>
              </a:rPr>
              <a:t> </a:t>
            </a:r>
            <a:r>
              <a:rPr lang="cs-CZ" sz="1400" dirty="0" err="1">
                <a:solidFill>
                  <a:prstClr val="black"/>
                </a:solidFill>
              </a:rPr>
              <a:t>electron</a:t>
            </a:r>
            <a:r>
              <a:rPr lang="cs-CZ" sz="1400" dirty="0">
                <a:solidFill>
                  <a:prstClr val="black"/>
                </a:solidFill>
              </a:rPr>
              <a:t>. </a:t>
            </a:r>
            <a:r>
              <a:rPr lang="cs-CZ" sz="1400" dirty="0" err="1">
                <a:solidFill>
                  <a:prstClr val="black"/>
                </a:solidFill>
              </a:rPr>
              <a:t>The</a:t>
            </a:r>
            <a:r>
              <a:rPr lang="cs-CZ" sz="1400" dirty="0">
                <a:solidFill>
                  <a:prstClr val="black"/>
                </a:solidFill>
              </a:rPr>
              <a:t> </a:t>
            </a:r>
            <a:r>
              <a:rPr lang="cs-CZ" sz="1400" dirty="0" err="1">
                <a:solidFill>
                  <a:prstClr val="black"/>
                </a:solidFill>
              </a:rPr>
              <a:t>density</a:t>
            </a:r>
            <a:r>
              <a:rPr lang="cs-CZ" sz="1400" dirty="0">
                <a:solidFill>
                  <a:prstClr val="black"/>
                </a:solidFill>
              </a:rPr>
              <a:t> </a:t>
            </a:r>
            <a:r>
              <a:rPr lang="el-GR" sz="1400" dirty="0">
                <a:solidFill>
                  <a:prstClr val="black"/>
                </a:solidFill>
              </a:rPr>
              <a:t>ρ</a:t>
            </a:r>
            <a:r>
              <a:rPr lang="cs-CZ" sz="1400" dirty="0">
                <a:solidFill>
                  <a:prstClr val="black"/>
                </a:solidFill>
              </a:rPr>
              <a:t>=8.92 g/cm</a:t>
            </a:r>
            <a:r>
              <a:rPr lang="cs-CZ" sz="1400" baseline="30000" dirty="0">
                <a:solidFill>
                  <a:prstClr val="black"/>
                </a:solidFill>
              </a:rPr>
              <a:t>3</a:t>
            </a:r>
            <a:r>
              <a:rPr lang="cs-CZ" sz="1400" dirty="0">
                <a:solidFill>
                  <a:prstClr val="black"/>
                </a:solidFill>
              </a:rPr>
              <a:t>, </a:t>
            </a:r>
            <a:r>
              <a:rPr lang="cs-CZ" sz="1400" dirty="0" err="1">
                <a:solidFill>
                  <a:prstClr val="black"/>
                </a:solidFill>
              </a:rPr>
              <a:t>atomic</a:t>
            </a:r>
            <a:r>
              <a:rPr lang="cs-CZ" sz="1400" dirty="0">
                <a:solidFill>
                  <a:prstClr val="black"/>
                </a:solidFill>
              </a:rPr>
              <a:t> </a:t>
            </a:r>
            <a:r>
              <a:rPr lang="cs-CZ" sz="1400" dirty="0" err="1">
                <a:solidFill>
                  <a:prstClr val="black"/>
                </a:solidFill>
              </a:rPr>
              <a:t>mass</a:t>
            </a:r>
            <a:r>
              <a:rPr lang="cs-CZ" sz="1400" dirty="0">
                <a:solidFill>
                  <a:prstClr val="black"/>
                </a:solidFill>
              </a:rPr>
              <a:t> M=63.55 g/mol, N</a:t>
            </a:r>
            <a:r>
              <a:rPr lang="cs-CZ" sz="1400" baseline="-25000" dirty="0">
                <a:solidFill>
                  <a:prstClr val="black"/>
                </a:solidFill>
              </a:rPr>
              <a:t>A</a:t>
            </a:r>
            <a:r>
              <a:rPr lang="cs-CZ" sz="1400" dirty="0">
                <a:solidFill>
                  <a:prstClr val="black"/>
                </a:solidFill>
              </a:rPr>
              <a:t>=6.02x10</a:t>
            </a:r>
            <a:r>
              <a:rPr lang="cs-CZ" sz="1400" baseline="30000" dirty="0">
                <a:solidFill>
                  <a:prstClr val="black"/>
                </a:solidFill>
              </a:rPr>
              <a:t>23</a:t>
            </a:r>
            <a:r>
              <a:rPr lang="cs-CZ" sz="1400" dirty="0">
                <a:solidFill>
                  <a:prstClr val="black"/>
                </a:solidFill>
              </a:rPr>
              <a:t> </a:t>
            </a:r>
            <a:r>
              <a:rPr lang="cs-CZ" sz="1400" dirty="0" err="1">
                <a:solidFill>
                  <a:prstClr val="black"/>
                </a:solidFill>
              </a:rPr>
              <a:t>atoms</a:t>
            </a:r>
            <a:r>
              <a:rPr lang="cs-CZ" sz="1400" dirty="0">
                <a:solidFill>
                  <a:prstClr val="black"/>
                </a:solidFill>
              </a:rPr>
              <a:t>/mol.</a:t>
            </a:r>
          </a:p>
          <a:p>
            <a:pPr lvl="0"/>
            <a:r>
              <a:rPr lang="cs-CZ" sz="1400" dirty="0">
                <a:solidFill>
                  <a:prstClr val="black"/>
                </a:solidFill>
              </a:rPr>
              <a:t>free e</a:t>
            </a:r>
            <a:r>
              <a:rPr lang="cs-CZ" sz="1400" baseline="30000" dirty="0">
                <a:solidFill>
                  <a:prstClr val="black"/>
                </a:solidFill>
              </a:rPr>
              <a:t>-</a:t>
            </a:r>
            <a:r>
              <a:rPr lang="cs-CZ" sz="1400" dirty="0">
                <a:solidFill>
                  <a:prstClr val="black"/>
                </a:solidFill>
              </a:rPr>
              <a:t>/cm</a:t>
            </a:r>
            <a:r>
              <a:rPr lang="cs-CZ" sz="1400" baseline="30000" dirty="0">
                <a:solidFill>
                  <a:prstClr val="black"/>
                </a:solidFill>
              </a:rPr>
              <a:t>3</a:t>
            </a:r>
            <a:r>
              <a:rPr lang="cs-CZ" sz="1400" dirty="0">
                <a:solidFill>
                  <a:prstClr val="black"/>
                </a:solidFill>
              </a:rPr>
              <a:t> = ???</a:t>
            </a:r>
            <a:endParaRPr lang="en-US" sz="1400" dirty="0">
              <a:solidFill>
                <a:prstClr val="black"/>
              </a:solidFill>
            </a:endParaRPr>
          </a:p>
          <a:p>
            <a:endParaRPr lang="en-US" sz="1400" dirty="0"/>
          </a:p>
        </p:txBody>
      </p:sp>
      <p:cxnSp>
        <p:nvCxnSpPr>
          <p:cNvPr id="5" name="Přímá spojnice 4"/>
          <p:cNvCxnSpPr/>
          <p:nvPr/>
        </p:nvCxnSpPr>
        <p:spPr>
          <a:xfrm flipV="1">
            <a:off x="395536" y="2564904"/>
            <a:ext cx="8352928" cy="720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ovéPole 5"/>
              <p:cNvSpPr txBox="1"/>
              <p:nvPr/>
            </p:nvSpPr>
            <p:spPr>
              <a:xfrm>
                <a:off x="1835696" y="2975212"/>
                <a:ext cx="4415183" cy="806439"/>
              </a:xfrm>
              <a:prstGeom prst="rect">
                <a:avLst/>
              </a:prstGeom>
              <a:noFill/>
            </p:spPr>
            <p:txBody>
              <a:bodyPr wrap="none" rtlCol="0">
                <a:spAutoFit/>
              </a:bodyPr>
              <a:lstStyle/>
              <a:p>
                <a14:m>
                  <m:oMath xmlns:m="http://schemas.openxmlformats.org/officeDocument/2006/math">
                    <m:f>
                      <m:fPr>
                        <m:ctrlPr>
                          <a:rPr lang="en-US" sz="3200" i="1" smtClean="0">
                            <a:latin typeface="Cambria Math" panose="02040503050406030204" pitchFamily="18" charset="0"/>
                          </a:rPr>
                        </m:ctrlPr>
                      </m:fPr>
                      <m:num>
                        <m:r>
                          <a:rPr lang="cs-CZ" sz="3200" b="0" i="1" smtClean="0">
                            <a:latin typeface="Cambria Math"/>
                          </a:rPr>
                          <m:t>𝑓𝑟𝑒𝑒</m:t>
                        </m:r>
                        <m:r>
                          <a:rPr lang="cs-CZ" sz="3200" b="0" i="1" smtClean="0">
                            <a:latin typeface="Cambria Math"/>
                          </a:rPr>
                          <m:t> </m:t>
                        </m:r>
                        <m:r>
                          <a:rPr lang="cs-CZ" sz="3200" b="0" i="1" smtClean="0">
                            <a:latin typeface="Cambria Math"/>
                          </a:rPr>
                          <m:t>𝑒</m:t>
                        </m:r>
                        <m:r>
                          <a:rPr lang="cs-CZ" sz="3200" b="0" i="1" smtClean="0">
                            <a:latin typeface="Cambria Math"/>
                          </a:rPr>
                          <m:t>−</m:t>
                        </m:r>
                      </m:num>
                      <m:den>
                        <m:r>
                          <a:rPr lang="cs-CZ" sz="3200" b="0" i="1" smtClean="0">
                            <a:latin typeface="Cambria Math"/>
                          </a:rPr>
                          <m:t>𝑐𝑚</m:t>
                        </m:r>
                        <m:r>
                          <a:rPr lang="cs-CZ" sz="3200" b="0" i="1" baseline="30000" smtClean="0">
                            <a:latin typeface="Cambria Math"/>
                          </a:rPr>
                          <m:t>3</m:t>
                        </m:r>
                      </m:den>
                    </m:f>
                  </m:oMath>
                </a14:m>
                <a:r>
                  <a:rPr lang="cs-CZ" sz="3200" dirty="0"/>
                  <a:t>= </a:t>
                </a:r>
                <a14:m>
                  <m:oMath xmlns:m="http://schemas.openxmlformats.org/officeDocument/2006/math">
                    <m:f>
                      <m:fPr>
                        <m:ctrlPr>
                          <a:rPr lang="cs-CZ" sz="3200" i="1" dirty="0" smtClean="0">
                            <a:latin typeface="Cambria Math" panose="02040503050406030204" pitchFamily="18" charset="0"/>
                          </a:rPr>
                        </m:ctrlPr>
                      </m:fPr>
                      <m:num>
                        <m:r>
                          <a:rPr lang="cs-CZ" sz="3200" b="0" i="1" dirty="0" smtClean="0">
                            <a:latin typeface="Cambria Math"/>
                          </a:rPr>
                          <m:t>𝑓𝑟𝑒𝑒</m:t>
                        </m:r>
                        <m:r>
                          <a:rPr lang="cs-CZ" sz="3200" b="0" i="1" dirty="0" smtClean="0">
                            <a:latin typeface="Cambria Math"/>
                          </a:rPr>
                          <m:t> </m:t>
                        </m:r>
                        <m:r>
                          <a:rPr lang="cs-CZ" sz="3200" b="0" i="1" dirty="0" smtClean="0">
                            <a:latin typeface="Cambria Math"/>
                          </a:rPr>
                          <m:t>𝑒</m:t>
                        </m:r>
                        <m:r>
                          <a:rPr lang="cs-CZ" sz="3200" b="0" i="1" dirty="0" smtClean="0">
                            <a:latin typeface="Cambria Math"/>
                          </a:rPr>
                          <m:t>−</m:t>
                        </m:r>
                      </m:num>
                      <m:den>
                        <m:r>
                          <a:rPr lang="cs-CZ" sz="3200" b="0" i="1" dirty="0" smtClean="0">
                            <a:latin typeface="Cambria Math"/>
                          </a:rPr>
                          <m:t>𝑎𝑡𝑜𝑚</m:t>
                        </m:r>
                      </m:den>
                    </m:f>
                  </m:oMath>
                </a14:m>
                <a:r>
                  <a:rPr lang="cs-CZ" sz="3200" dirty="0"/>
                  <a:t> (N</a:t>
                </a:r>
                <a:r>
                  <a:rPr lang="cs-CZ" sz="3200" baseline="-25000" dirty="0"/>
                  <a:t>A</a:t>
                </a:r>
                <a:r>
                  <a:rPr lang="cs-CZ" sz="3200" dirty="0"/>
                  <a:t>) </a:t>
                </a:r>
                <a14:m>
                  <m:oMath xmlns:m="http://schemas.openxmlformats.org/officeDocument/2006/math">
                    <m:f>
                      <m:fPr>
                        <m:ctrlPr>
                          <a:rPr lang="cs-CZ" sz="3200" i="1" dirty="0" smtClean="0">
                            <a:latin typeface="Cambria Math" panose="02040503050406030204" pitchFamily="18" charset="0"/>
                          </a:rPr>
                        </m:ctrlPr>
                      </m:fPr>
                      <m:num>
                        <m:r>
                          <a:rPr lang="cs-CZ" sz="3200" b="0" i="1" dirty="0" smtClean="0">
                            <a:latin typeface="Cambria Math"/>
                          </a:rPr>
                          <m:t>1</m:t>
                        </m:r>
                      </m:num>
                      <m:den>
                        <m:r>
                          <a:rPr lang="cs-CZ" sz="3200" b="0" i="1" dirty="0" smtClean="0">
                            <a:latin typeface="Cambria Math"/>
                          </a:rPr>
                          <m:t>𝑀</m:t>
                        </m:r>
                      </m:den>
                    </m:f>
                  </m:oMath>
                </a14:m>
                <a:r>
                  <a:rPr lang="cs-CZ" sz="3200" dirty="0"/>
                  <a:t> (</a:t>
                </a:r>
                <a:r>
                  <a:rPr lang="el-GR" sz="3200" dirty="0"/>
                  <a:t>ρ</a:t>
                </a:r>
                <a:r>
                  <a:rPr lang="cs-CZ" sz="3200" dirty="0"/>
                  <a:t>)</a:t>
                </a:r>
                <a:endParaRPr lang="en-US" sz="32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1835696" y="2975212"/>
                <a:ext cx="4415183" cy="806439"/>
              </a:xfrm>
              <a:prstGeom prst="rect">
                <a:avLst/>
              </a:prstGeom>
              <a:blipFill rotWithShape="1">
                <a:blip r:embed="rId2"/>
                <a:stretch>
                  <a:fillRect r="-2624"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908369" y="4437112"/>
                <a:ext cx="7106433" cy="873829"/>
              </a:xfrm>
              <a:prstGeom prst="rect">
                <a:avLst/>
              </a:prstGeom>
              <a:noFill/>
            </p:spPr>
            <p:txBody>
              <a:bodyPr wrap="none" rtlCol="0">
                <a:spAutoFit/>
              </a:bodyPr>
              <a:lstStyle/>
              <a:p>
                <a14:m>
                  <m:oMath xmlns:m="http://schemas.openxmlformats.org/officeDocument/2006/math">
                    <m:f>
                      <m:fPr>
                        <m:ctrlPr>
                          <a:rPr lang="en-US" sz="3200" i="1" smtClean="0">
                            <a:latin typeface="Cambria Math" panose="02040503050406030204" pitchFamily="18" charset="0"/>
                          </a:rPr>
                        </m:ctrlPr>
                      </m:fPr>
                      <m:num>
                        <m:r>
                          <a:rPr lang="cs-CZ" sz="3200" b="0" i="1" smtClean="0">
                            <a:latin typeface="Cambria Math"/>
                          </a:rPr>
                          <m:t>𝑓𝑟𝑒𝑒</m:t>
                        </m:r>
                        <m:r>
                          <a:rPr lang="cs-CZ" sz="3200" b="0" i="1" smtClean="0">
                            <a:latin typeface="Cambria Math"/>
                          </a:rPr>
                          <m:t> </m:t>
                        </m:r>
                        <m:r>
                          <a:rPr lang="cs-CZ" sz="3200" b="0" i="1" smtClean="0">
                            <a:latin typeface="Cambria Math"/>
                          </a:rPr>
                          <m:t>𝑒</m:t>
                        </m:r>
                        <m:r>
                          <a:rPr lang="cs-CZ" sz="3200" b="0" i="1" smtClean="0">
                            <a:latin typeface="Cambria Math"/>
                          </a:rPr>
                          <m:t>−</m:t>
                        </m:r>
                      </m:num>
                      <m:den>
                        <m:r>
                          <a:rPr lang="cs-CZ" sz="3200" b="0" i="1" smtClean="0">
                            <a:latin typeface="Cambria Math"/>
                          </a:rPr>
                          <m:t>𝑐𝑚</m:t>
                        </m:r>
                        <m:r>
                          <a:rPr lang="cs-CZ" sz="3200" b="0" i="1" baseline="30000" smtClean="0">
                            <a:latin typeface="Cambria Math"/>
                          </a:rPr>
                          <m:t>3</m:t>
                        </m:r>
                      </m:den>
                    </m:f>
                  </m:oMath>
                </a14:m>
                <a:r>
                  <a:rPr lang="cs-CZ" sz="3200" dirty="0"/>
                  <a:t>= </a:t>
                </a:r>
                <a14:m>
                  <m:oMath xmlns:m="http://schemas.openxmlformats.org/officeDocument/2006/math">
                    <m:f>
                      <m:fPr>
                        <m:ctrlPr>
                          <a:rPr lang="cs-CZ" sz="3200" i="1" dirty="0" smtClean="0">
                            <a:latin typeface="Cambria Math" panose="02040503050406030204" pitchFamily="18" charset="0"/>
                          </a:rPr>
                        </m:ctrlPr>
                      </m:fPr>
                      <m:num>
                        <m:r>
                          <a:rPr lang="cs-CZ" sz="3200" b="0" i="1" dirty="0" smtClean="0">
                            <a:latin typeface="Cambria Math"/>
                          </a:rPr>
                          <m:t>1</m:t>
                        </m:r>
                        <m:r>
                          <a:rPr lang="cs-CZ" sz="3200" b="0" i="1" dirty="0" smtClean="0">
                            <a:latin typeface="Cambria Math"/>
                          </a:rPr>
                          <m:t>𝑓𝑟𝑒𝑒</m:t>
                        </m:r>
                        <m:r>
                          <a:rPr lang="cs-CZ" sz="3200" b="0" i="1" dirty="0" smtClean="0">
                            <a:latin typeface="Cambria Math"/>
                          </a:rPr>
                          <m:t> </m:t>
                        </m:r>
                        <m:r>
                          <a:rPr lang="cs-CZ" sz="3200" b="0" i="1" dirty="0" smtClean="0">
                            <a:latin typeface="Cambria Math"/>
                          </a:rPr>
                          <m:t>𝑒</m:t>
                        </m:r>
                        <m:r>
                          <a:rPr lang="cs-CZ" sz="3200" b="0" i="1" dirty="0" smtClean="0">
                            <a:latin typeface="Cambria Math"/>
                          </a:rPr>
                          <m:t>−</m:t>
                        </m:r>
                      </m:num>
                      <m:den>
                        <m:r>
                          <a:rPr lang="cs-CZ" sz="3200" b="0" i="1" dirty="0" smtClean="0">
                            <a:latin typeface="Cambria Math"/>
                          </a:rPr>
                          <m:t>1</m:t>
                        </m:r>
                        <m:r>
                          <a:rPr lang="cs-CZ" sz="3200" b="0" i="1" dirty="0" smtClean="0">
                            <a:latin typeface="Cambria Math"/>
                          </a:rPr>
                          <m:t>𝑎𝑡𝑜𝑚</m:t>
                        </m:r>
                      </m:den>
                    </m:f>
                  </m:oMath>
                </a14:m>
                <a:r>
                  <a:rPr lang="cs-CZ" sz="3200" dirty="0"/>
                  <a:t> (</a:t>
                </a:r>
                <a14:m>
                  <m:oMath xmlns:m="http://schemas.openxmlformats.org/officeDocument/2006/math">
                    <m:f>
                      <m:fPr>
                        <m:ctrlPr>
                          <a:rPr lang="cs-CZ" sz="3200" i="1" dirty="0" smtClean="0">
                            <a:latin typeface="Cambria Math" panose="02040503050406030204" pitchFamily="18" charset="0"/>
                          </a:rPr>
                        </m:ctrlPr>
                      </m:fPr>
                      <m:num>
                        <m:r>
                          <m:rPr>
                            <m:nor/>
                          </m:rPr>
                          <a:rPr lang="cs-CZ" sz="3200" dirty="0">
                            <a:solidFill>
                              <a:prstClr val="black"/>
                            </a:solidFill>
                          </a:rPr>
                          <m:t>6.02</m:t>
                        </m:r>
                        <m:r>
                          <m:rPr>
                            <m:nor/>
                          </m:rPr>
                          <a:rPr lang="cs-CZ" sz="3200" dirty="0">
                            <a:solidFill>
                              <a:prstClr val="black"/>
                            </a:solidFill>
                          </a:rPr>
                          <m:t>x</m:t>
                        </m:r>
                        <m:r>
                          <m:rPr>
                            <m:nor/>
                          </m:rPr>
                          <a:rPr lang="cs-CZ" sz="3200" dirty="0">
                            <a:solidFill>
                              <a:prstClr val="black"/>
                            </a:solidFill>
                          </a:rPr>
                          <m:t>1023</m:t>
                        </m:r>
                      </m:num>
                      <m:den>
                        <m:r>
                          <a:rPr lang="cs-CZ" sz="3200" b="0" i="1" dirty="0" smtClean="0">
                            <a:latin typeface="Cambria Math"/>
                          </a:rPr>
                          <m:t>1 </m:t>
                        </m:r>
                        <m:r>
                          <a:rPr lang="cs-CZ" sz="3200" b="0" i="1" dirty="0" smtClean="0">
                            <a:latin typeface="Cambria Math"/>
                          </a:rPr>
                          <m:t>𝑚𝑜𝑙</m:t>
                        </m:r>
                      </m:den>
                    </m:f>
                  </m:oMath>
                </a14:m>
                <a:r>
                  <a:rPr lang="cs-CZ" sz="3200" dirty="0"/>
                  <a:t>) </a:t>
                </a:r>
                <a14:m>
                  <m:oMath xmlns:m="http://schemas.openxmlformats.org/officeDocument/2006/math">
                    <m:f>
                      <m:fPr>
                        <m:ctrlPr>
                          <a:rPr lang="cs-CZ" sz="3200" i="1" dirty="0" smtClean="0">
                            <a:latin typeface="Cambria Math" panose="02040503050406030204" pitchFamily="18" charset="0"/>
                          </a:rPr>
                        </m:ctrlPr>
                      </m:fPr>
                      <m:num>
                        <m:r>
                          <a:rPr lang="cs-CZ" sz="3200" b="0" i="1" dirty="0" smtClean="0">
                            <a:latin typeface="Cambria Math"/>
                          </a:rPr>
                          <m:t>1 </m:t>
                        </m:r>
                        <m:r>
                          <a:rPr lang="cs-CZ" sz="3200" b="0" i="1" dirty="0" smtClean="0">
                            <a:latin typeface="Cambria Math"/>
                          </a:rPr>
                          <m:t>𝑚𝑜𝑙</m:t>
                        </m:r>
                      </m:num>
                      <m:den>
                        <m:r>
                          <a:rPr lang="cs-CZ" sz="3200" b="0" i="1" dirty="0" smtClean="0">
                            <a:latin typeface="Cambria Math"/>
                          </a:rPr>
                          <m:t>63.55 </m:t>
                        </m:r>
                        <m:r>
                          <a:rPr lang="cs-CZ" sz="3200" b="0" i="1" dirty="0" smtClean="0">
                            <a:latin typeface="Cambria Math"/>
                          </a:rPr>
                          <m:t>𝑔</m:t>
                        </m:r>
                      </m:den>
                    </m:f>
                  </m:oMath>
                </a14:m>
                <a:r>
                  <a:rPr lang="cs-CZ" sz="3200" dirty="0"/>
                  <a:t> (</a:t>
                </a:r>
                <a14:m>
                  <m:oMath xmlns:m="http://schemas.openxmlformats.org/officeDocument/2006/math">
                    <m:f>
                      <m:fPr>
                        <m:ctrlPr>
                          <a:rPr lang="cs-CZ" sz="3200" i="1" dirty="0" smtClean="0">
                            <a:latin typeface="Cambria Math" panose="02040503050406030204" pitchFamily="18" charset="0"/>
                          </a:rPr>
                        </m:ctrlPr>
                      </m:fPr>
                      <m:num>
                        <m:r>
                          <m:rPr>
                            <m:nor/>
                          </m:rPr>
                          <a:rPr lang="cs-CZ" sz="3200" dirty="0"/>
                          <m:t>8.92 </m:t>
                        </m:r>
                        <m:r>
                          <m:rPr>
                            <m:nor/>
                          </m:rPr>
                          <a:rPr lang="cs-CZ" sz="3200" dirty="0"/>
                          <m:t>g</m:t>
                        </m:r>
                      </m:num>
                      <m:den>
                        <m:r>
                          <a:rPr lang="cs-CZ" sz="3200" b="0" i="1" dirty="0" smtClean="0">
                            <a:latin typeface="Cambria Math"/>
                          </a:rPr>
                          <m:t>1 </m:t>
                        </m:r>
                        <m:r>
                          <a:rPr lang="cs-CZ" sz="3200" b="0" i="1" dirty="0" smtClean="0">
                            <a:latin typeface="Cambria Math"/>
                          </a:rPr>
                          <m:t>𝑐𝑚</m:t>
                        </m:r>
                        <m:r>
                          <a:rPr lang="cs-CZ" sz="3200" b="0" i="1" dirty="0" smtClean="0">
                            <a:latin typeface="Cambria Math"/>
                          </a:rPr>
                          <m:t>3</m:t>
                        </m:r>
                      </m:den>
                    </m:f>
                  </m:oMath>
                </a14:m>
                <a:r>
                  <a:rPr lang="cs-CZ" sz="3200" dirty="0"/>
                  <a:t>)</a:t>
                </a:r>
                <a:endParaRPr lang="en-US" sz="32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908369" y="4437112"/>
                <a:ext cx="7106433" cy="873829"/>
              </a:xfrm>
              <a:prstGeom prst="rect">
                <a:avLst/>
              </a:prstGeom>
              <a:blipFill rotWithShape="1">
                <a:blip r:embed="rId3"/>
                <a:stretch>
                  <a:fillRect r="-1201" b="-6294"/>
                </a:stretch>
              </a:blipFill>
            </p:spPr>
            <p:txBody>
              <a:bodyPr/>
              <a:lstStyle/>
              <a:p>
                <a:r>
                  <a:rPr lang="en-US">
                    <a:noFill/>
                  </a:rPr>
                  <a:t> </a:t>
                </a:r>
              </a:p>
            </p:txBody>
          </p:sp>
        </mc:Fallback>
      </mc:AlternateContent>
      <p:sp>
        <p:nvSpPr>
          <p:cNvPr id="9" name="TextovéPole 8"/>
          <p:cNvSpPr txBox="1"/>
          <p:nvPr/>
        </p:nvSpPr>
        <p:spPr>
          <a:xfrm>
            <a:off x="1835696" y="5728900"/>
            <a:ext cx="5644302" cy="584775"/>
          </a:xfrm>
          <a:prstGeom prst="rect">
            <a:avLst/>
          </a:prstGeom>
          <a:noFill/>
        </p:spPr>
        <p:txBody>
          <a:bodyPr wrap="none" rtlCol="0">
            <a:spAutoFit/>
          </a:bodyPr>
          <a:lstStyle/>
          <a:p>
            <a:r>
              <a:rPr lang="cs-CZ" sz="3200" dirty="0">
                <a:solidFill>
                  <a:srgbClr val="FF0000"/>
                </a:solidFill>
              </a:rPr>
              <a:t>8.45 x 10</a:t>
            </a:r>
            <a:r>
              <a:rPr lang="cs-CZ" sz="3200" baseline="30000" dirty="0">
                <a:solidFill>
                  <a:srgbClr val="FF0000"/>
                </a:solidFill>
              </a:rPr>
              <a:t>22</a:t>
            </a:r>
            <a:r>
              <a:rPr lang="cs-CZ" sz="3200" dirty="0">
                <a:solidFill>
                  <a:srgbClr val="FF0000"/>
                </a:solidFill>
              </a:rPr>
              <a:t> free e-/cm</a:t>
            </a:r>
            <a:r>
              <a:rPr lang="cs-CZ" sz="3200" baseline="30000" dirty="0">
                <a:solidFill>
                  <a:srgbClr val="FF0000"/>
                </a:solidFill>
              </a:rPr>
              <a:t> 3 </a:t>
            </a:r>
            <a:r>
              <a:rPr lang="cs-CZ" sz="3200" dirty="0">
                <a:solidFill>
                  <a:srgbClr val="FF0000"/>
                </a:solidFill>
              </a:rPr>
              <a:t>in </a:t>
            </a:r>
            <a:r>
              <a:rPr lang="cs-CZ" sz="3200" dirty="0" err="1">
                <a:solidFill>
                  <a:srgbClr val="FF0000"/>
                </a:solidFill>
              </a:rPr>
              <a:t>copper</a:t>
            </a:r>
            <a:endParaRPr lang="en-US" sz="3200" dirty="0">
              <a:solidFill>
                <a:srgbClr val="FF0000"/>
              </a:solidFill>
            </a:endParaRPr>
          </a:p>
        </p:txBody>
      </p:sp>
    </p:spTree>
    <p:extLst>
      <p:ext uri="{BB962C8B-B14F-4D97-AF65-F5344CB8AC3E}">
        <p14:creationId xmlns:p14="http://schemas.microsoft.com/office/powerpoint/2010/main" val="279073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Atomic</a:t>
            </a:r>
            <a:r>
              <a:rPr lang="cs-CZ" dirty="0"/>
              <a:t> model</a:t>
            </a:r>
          </a:p>
        </p:txBody>
      </p:sp>
      <p:sp>
        <p:nvSpPr>
          <p:cNvPr id="3" name="Zástupný symbol pro obsah 2"/>
          <p:cNvSpPr>
            <a:spLocks noGrp="1"/>
          </p:cNvSpPr>
          <p:nvPr>
            <p:ph idx="1"/>
          </p:nvPr>
        </p:nvSpPr>
        <p:spPr/>
        <p:txBody>
          <a:bodyPr/>
          <a:lstStyle/>
          <a:p>
            <a:r>
              <a:rPr lang="cs-CZ" dirty="0" err="1"/>
              <a:t>Atanoms</a:t>
            </a:r>
            <a:r>
              <a:rPr lang="cs-CZ" dirty="0"/>
              <a:t> are </a:t>
            </a:r>
            <a:r>
              <a:rPr lang="cs-CZ" dirty="0" err="1"/>
              <a:t>comprised</a:t>
            </a:r>
            <a:r>
              <a:rPr lang="cs-CZ" dirty="0"/>
              <a:t> </a:t>
            </a:r>
            <a:r>
              <a:rPr lang="cs-CZ" dirty="0" err="1"/>
              <a:t>of</a:t>
            </a:r>
            <a:r>
              <a:rPr lang="cs-CZ" dirty="0"/>
              <a:t> </a:t>
            </a:r>
            <a:r>
              <a:rPr lang="cs-CZ" dirty="0" err="1"/>
              <a:t>electrons</a:t>
            </a:r>
            <a:r>
              <a:rPr lang="cs-CZ" dirty="0"/>
              <a:t>, </a:t>
            </a:r>
            <a:r>
              <a:rPr lang="cs-CZ" dirty="0" err="1"/>
              <a:t>protons</a:t>
            </a:r>
            <a:r>
              <a:rPr lang="cs-CZ" dirty="0"/>
              <a:t> and </a:t>
            </a:r>
            <a:r>
              <a:rPr lang="cs-CZ" dirty="0" err="1"/>
              <a:t>neutrons</a:t>
            </a:r>
            <a:endParaRPr lang="cs-CZ" dirty="0"/>
          </a:p>
          <a:p>
            <a:r>
              <a:rPr lang="cs-CZ" dirty="0" err="1"/>
              <a:t>Electrons</a:t>
            </a:r>
            <a:r>
              <a:rPr lang="cs-CZ" dirty="0"/>
              <a:t> are </a:t>
            </a:r>
            <a:r>
              <a:rPr lang="cs-CZ" dirty="0" err="1"/>
              <a:t>found</a:t>
            </a:r>
            <a:r>
              <a:rPr lang="cs-CZ" dirty="0"/>
              <a:t> </a:t>
            </a:r>
            <a:r>
              <a:rPr lang="cs-CZ" dirty="0" err="1"/>
              <a:t>orbiting</a:t>
            </a:r>
            <a:r>
              <a:rPr lang="cs-CZ" dirty="0"/>
              <a:t> </a:t>
            </a:r>
            <a:r>
              <a:rPr lang="cs-CZ" dirty="0" err="1"/>
              <a:t>the</a:t>
            </a:r>
            <a:r>
              <a:rPr lang="cs-CZ" dirty="0"/>
              <a:t> </a:t>
            </a:r>
            <a:r>
              <a:rPr lang="cs-CZ" dirty="0" err="1"/>
              <a:t>nucleus</a:t>
            </a:r>
            <a:r>
              <a:rPr lang="cs-CZ" dirty="0"/>
              <a:t> </a:t>
            </a:r>
            <a:r>
              <a:rPr lang="cs-CZ" dirty="0" err="1"/>
              <a:t>of</a:t>
            </a:r>
            <a:r>
              <a:rPr lang="cs-CZ" dirty="0"/>
              <a:t> </a:t>
            </a:r>
            <a:r>
              <a:rPr lang="cs-CZ" dirty="0" err="1"/>
              <a:t>an</a:t>
            </a:r>
            <a:r>
              <a:rPr lang="cs-CZ" dirty="0"/>
              <a:t> atom </a:t>
            </a:r>
            <a:r>
              <a:rPr lang="cs-CZ" dirty="0" err="1"/>
              <a:t>at</a:t>
            </a:r>
            <a:r>
              <a:rPr lang="cs-CZ" dirty="0"/>
              <a:t> </a:t>
            </a:r>
            <a:r>
              <a:rPr lang="cs-CZ" dirty="0" err="1"/>
              <a:t>specific</a:t>
            </a:r>
            <a:r>
              <a:rPr lang="cs-CZ" dirty="0"/>
              <a:t> </a:t>
            </a:r>
            <a:r>
              <a:rPr lang="cs-CZ" dirty="0" err="1"/>
              <a:t>intervals</a:t>
            </a:r>
            <a:r>
              <a:rPr lang="cs-CZ" dirty="0"/>
              <a:t>, </a:t>
            </a:r>
            <a:r>
              <a:rPr lang="cs-CZ" dirty="0" err="1"/>
              <a:t>based</a:t>
            </a:r>
            <a:r>
              <a:rPr lang="cs-CZ" dirty="0"/>
              <a:t> </a:t>
            </a:r>
            <a:r>
              <a:rPr lang="cs-CZ" dirty="0" err="1"/>
              <a:t>upon</a:t>
            </a:r>
            <a:r>
              <a:rPr lang="cs-CZ" dirty="0"/>
              <a:t> </a:t>
            </a:r>
            <a:r>
              <a:rPr lang="cs-CZ" dirty="0" err="1"/>
              <a:t>their</a:t>
            </a:r>
            <a:r>
              <a:rPr lang="cs-CZ" dirty="0"/>
              <a:t> </a:t>
            </a:r>
            <a:r>
              <a:rPr lang="cs-CZ" dirty="0" err="1"/>
              <a:t>energy</a:t>
            </a:r>
            <a:r>
              <a:rPr lang="cs-CZ" dirty="0"/>
              <a:t> </a:t>
            </a:r>
            <a:r>
              <a:rPr lang="cs-CZ" dirty="0" err="1"/>
              <a:t>levels</a:t>
            </a:r>
            <a:endParaRPr lang="cs-CZ" dirty="0"/>
          </a:p>
          <a:p>
            <a:r>
              <a:rPr lang="cs-CZ" dirty="0" err="1"/>
              <a:t>The</a:t>
            </a:r>
            <a:r>
              <a:rPr lang="cs-CZ" dirty="0"/>
              <a:t> </a:t>
            </a:r>
            <a:r>
              <a:rPr lang="cs-CZ" dirty="0" err="1"/>
              <a:t>outermost</a:t>
            </a:r>
            <a:r>
              <a:rPr lang="cs-CZ" dirty="0"/>
              <a:t> </a:t>
            </a:r>
            <a:r>
              <a:rPr lang="cs-CZ" dirty="0" err="1"/>
              <a:t>orbits</a:t>
            </a:r>
            <a:r>
              <a:rPr lang="cs-CZ" dirty="0"/>
              <a:t> </a:t>
            </a:r>
            <a:r>
              <a:rPr lang="cs-CZ" dirty="0" err="1"/>
              <a:t>is</a:t>
            </a:r>
            <a:r>
              <a:rPr lang="cs-CZ" dirty="0"/>
              <a:t> </a:t>
            </a:r>
            <a:r>
              <a:rPr lang="cs-CZ" dirty="0" err="1"/>
              <a:t>the</a:t>
            </a:r>
            <a:r>
              <a:rPr lang="cs-CZ" dirty="0"/>
              <a:t> valence orbit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873135"/>
            <a:ext cx="4872980" cy="195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75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Diodes</a:t>
            </a:r>
            <a:endParaRPr lang="cs-CZ" dirty="0"/>
          </a:p>
        </p:txBody>
      </p:sp>
      <p:sp>
        <p:nvSpPr>
          <p:cNvPr id="3" name="Zástupný symbol pro obsah 2"/>
          <p:cNvSpPr>
            <a:spLocks noGrp="1"/>
          </p:cNvSpPr>
          <p:nvPr>
            <p:ph idx="1"/>
          </p:nvPr>
        </p:nvSpPr>
        <p:spPr/>
        <p:txBody>
          <a:bodyPr/>
          <a:lstStyle/>
          <a:p>
            <a:r>
              <a:rPr lang="en-US" dirty="0"/>
              <a:t>Electronic devices created by bringing together a p-type and n-type region within the same semiconductor lattice. Used for  rectifiers, LED </a:t>
            </a:r>
            <a:r>
              <a:rPr lang="en-US" dirty="0" err="1"/>
              <a:t>etc</a:t>
            </a:r>
            <a:endParaRPr lang="en-US" dirty="0"/>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861048"/>
            <a:ext cx="426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228184" y="3604374"/>
            <a:ext cx="910377" cy="369332"/>
          </a:xfrm>
          <a:prstGeom prst="rect">
            <a:avLst/>
          </a:prstGeom>
          <a:noFill/>
        </p:spPr>
        <p:txBody>
          <a:bodyPr wrap="none" rtlCol="0">
            <a:spAutoFit/>
          </a:bodyPr>
          <a:lstStyle/>
          <a:p>
            <a:r>
              <a:rPr lang="cs-CZ" dirty="0"/>
              <a:t>Positive</a:t>
            </a:r>
          </a:p>
        </p:txBody>
      </p:sp>
      <p:sp>
        <p:nvSpPr>
          <p:cNvPr id="5" name="TextovéPole 4"/>
          <p:cNvSpPr txBox="1"/>
          <p:nvPr/>
        </p:nvSpPr>
        <p:spPr>
          <a:xfrm>
            <a:off x="5028229" y="3604374"/>
            <a:ext cx="1009572" cy="369332"/>
          </a:xfrm>
          <a:prstGeom prst="rect">
            <a:avLst/>
          </a:prstGeom>
          <a:noFill/>
        </p:spPr>
        <p:txBody>
          <a:bodyPr wrap="none" rtlCol="0">
            <a:spAutoFit/>
          </a:bodyPr>
          <a:lstStyle/>
          <a:p>
            <a:r>
              <a:rPr lang="cs-CZ" dirty="0"/>
              <a:t>Negative</a:t>
            </a:r>
          </a:p>
        </p:txBody>
      </p:sp>
    </p:spTree>
    <p:extLst>
      <p:ext uri="{BB962C8B-B14F-4D97-AF65-F5344CB8AC3E}">
        <p14:creationId xmlns:p14="http://schemas.microsoft.com/office/powerpoint/2010/main" val="224258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08920"/>
            <a:ext cx="5774060" cy="381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1914414" y="2802508"/>
            <a:ext cx="31683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t>Forward </a:t>
            </a:r>
            <a:r>
              <a:rPr lang="cs-CZ" dirty="0" err="1"/>
              <a:t>biase</a:t>
            </a:r>
            <a:r>
              <a:rPr lang="cs-CZ" dirty="0"/>
              <a:t> </a:t>
            </a:r>
            <a:r>
              <a:rPr lang="cs-CZ" dirty="0" err="1"/>
              <a:t>junction</a:t>
            </a:r>
            <a:endParaRPr lang="cs-CZ" dirty="0"/>
          </a:p>
        </p:txBody>
      </p:sp>
      <p:sp>
        <p:nvSpPr>
          <p:cNvPr id="3" name="Zástupný symbol pro obsah 2"/>
          <p:cNvSpPr>
            <a:spLocks noGrp="1"/>
          </p:cNvSpPr>
          <p:nvPr>
            <p:ph idx="1"/>
          </p:nvPr>
        </p:nvSpPr>
        <p:spPr>
          <a:xfrm>
            <a:off x="683568" y="1196752"/>
            <a:ext cx="8229600" cy="4525963"/>
          </a:xfrm>
        </p:spPr>
        <p:txBody>
          <a:bodyPr>
            <a:normAutofit/>
          </a:bodyPr>
          <a:lstStyle/>
          <a:p>
            <a:r>
              <a:rPr lang="cs-CZ" sz="2400" dirty="0" err="1"/>
              <a:t>An</a:t>
            </a:r>
            <a:r>
              <a:rPr lang="cs-CZ" sz="2400" dirty="0"/>
              <a:t> </a:t>
            </a:r>
            <a:r>
              <a:rPr lang="cs-CZ" sz="2400" dirty="0" err="1"/>
              <a:t>external</a:t>
            </a:r>
            <a:r>
              <a:rPr lang="cs-CZ" sz="2400" dirty="0"/>
              <a:t> source </a:t>
            </a:r>
            <a:r>
              <a:rPr lang="cs-CZ" sz="2400" dirty="0" err="1"/>
              <a:t>can</a:t>
            </a:r>
            <a:r>
              <a:rPr lang="cs-CZ" sz="2400" dirty="0"/>
              <a:t> </a:t>
            </a:r>
            <a:r>
              <a:rPr lang="cs-CZ" sz="2400" dirty="0" err="1"/>
              <a:t>either</a:t>
            </a:r>
            <a:r>
              <a:rPr lang="cs-CZ" sz="2400" dirty="0"/>
              <a:t> </a:t>
            </a:r>
            <a:r>
              <a:rPr lang="cs-CZ" sz="2400" dirty="0" err="1"/>
              <a:t>opposite</a:t>
            </a:r>
            <a:r>
              <a:rPr lang="cs-CZ" sz="2400" dirty="0"/>
              <a:t> </a:t>
            </a:r>
            <a:r>
              <a:rPr lang="cs-CZ" sz="2400" dirty="0" err="1"/>
              <a:t>or</a:t>
            </a:r>
            <a:r>
              <a:rPr lang="cs-CZ" sz="2400" dirty="0"/>
              <a:t> </a:t>
            </a:r>
            <a:r>
              <a:rPr lang="cs-CZ" sz="2400" dirty="0" err="1"/>
              <a:t>aid</a:t>
            </a:r>
            <a:r>
              <a:rPr lang="cs-CZ" sz="2400" dirty="0"/>
              <a:t> </a:t>
            </a:r>
            <a:r>
              <a:rPr lang="cs-CZ" sz="2400" dirty="0" err="1"/>
              <a:t>the</a:t>
            </a:r>
            <a:r>
              <a:rPr lang="cs-CZ" sz="2400" dirty="0"/>
              <a:t> </a:t>
            </a:r>
            <a:r>
              <a:rPr lang="cs-CZ" sz="2400" dirty="0" err="1"/>
              <a:t>barrier</a:t>
            </a:r>
            <a:r>
              <a:rPr lang="cs-CZ" sz="2400" dirty="0"/>
              <a:t> </a:t>
            </a:r>
            <a:r>
              <a:rPr lang="cs-CZ" sz="2400" dirty="0" err="1"/>
              <a:t>potential</a:t>
            </a:r>
            <a:endParaRPr lang="cs-CZ" sz="2400" dirty="0"/>
          </a:p>
          <a:p>
            <a:r>
              <a:rPr lang="cs-CZ" sz="2400" dirty="0" err="1"/>
              <a:t>If</a:t>
            </a:r>
            <a:r>
              <a:rPr lang="cs-CZ" sz="2400" dirty="0"/>
              <a:t> </a:t>
            </a:r>
            <a:r>
              <a:rPr lang="cs-CZ" sz="2400" dirty="0" err="1"/>
              <a:t>the</a:t>
            </a:r>
            <a:r>
              <a:rPr lang="cs-CZ" sz="2400" dirty="0"/>
              <a:t> positive </a:t>
            </a:r>
            <a:r>
              <a:rPr lang="cs-CZ" sz="2400" dirty="0" err="1"/>
              <a:t>side</a:t>
            </a:r>
            <a:r>
              <a:rPr lang="cs-CZ" sz="2400" dirty="0"/>
              <a:t> </a:t>
            </a:r>
            <a:r>
              <a:rPr lang="cs-CZ" sz="2400" dirty="0" err="1"/>
              <a:t>of</a:t>
            </a:r>
            <a:r>
              <a:rPr lang="cs-CZ" sz="2400" dirty="0"/>
              <a:t> </a:t>
            </a:r>
            <a:r>
              <a:rPr lang="cs-CZ" sz="2400" dirty="0" err="1"/>
              <a:t>voltage</a:t>
            </a:r>
            <a:r>
              <a:rPr lang="cs-CZ" sz="2400" dirty="0"/>
              <a:t> source </a:t>
            </a:r>
            <a:r>
              <a:rPr lang="cs-CZ" sz="2400" dirty="0" err="1"/>
              <a:t>is</a:t>
            </a:r>
            <a:r>
              <a:rPr lang="cs-CZ" sz="2400" dirty="0"/>
              <a:t> </a:t>
            </a:r>
            <a:r>
              <a:rPr lang="cs-CZ" sz="2400" dirty="0" err="1"/>
              <a:t>connected</a:t>
            </a:r>
            <a:r>
              <a:rPr lang="cs-CZ" sz="2400" dirty="0"/>
              <a:t> to </a:t>
            </a:r>
            <a:r>
              <a:rPr lang="cs-CZ" sz="2400" dirty="0" err="1"/>
              <a:t>the</a:t>
            </a:r>
            <a:r>
              <a:rPr lang="cs-CZ" sz="2400" dirty="0"/>
              <a:t> p-type </a:t>
            </a:r>
            <a:r>
              <a:rPr lang="cs-CZ" sz="2400" dirty="0" err="1"/>
              <a:t>material</a:t>
            </a:r>
            <a:r>
              <a:rPr lang="cs-CZ" sz="2400" dirty="0"/>
              <a:t>, and </a:t>
            </a:r>
            <a:r>
              <a:rPr lang="cs-CZ" sz="2400" dirty="0" err="1"/>
              <a:t>the</a:t>
            </a:r>
            <a:r>
              <a:rPr lang="cs-CZ" sz="2400" dirty="0"/>
              <a:t> negative </a:t>
            </a:r>
            <a:r>
              <a:rPr lang="cs-CZ" sz="2400" dirty="0" err="1"/>
              <a:t>side</a:t>
            </a:r>
            <a:r>
              <a:rPr lang="cs-CZ" sz="2400" dirty="0"/>
              <a:t> to </a:t>
            </a:r>
            <a:r>
              <a:rPr lang="cs-CZ" sz="2400" dirty="0" err="1"/>
              <a:t>the</a:t>
            </a:r>
            <a:r>
              <a:rPr lang="cs-CZ" sz="2400" dirty="0"/>
              <a:t> n-type </a:t>
            </a:r>
            <a:r>
              <a:rPr lang="cs-CZ" sz="2400" dirty="0" err="1"/>
              <a:t>material</a:t>
            </a:r>
            <a:r>
              <a:rPr lang="cs-CZ" sz="2400" dirty="0"/>
              <a:t>, </a:t>
            </a:r>
            <a:r>
              <a:rPr lang="cs-CZ" sz="2400" dirty="0" err="1"/>
              <a:t>then</a:t>
            </a:r>
            <a:r>
              <a:rPr lang="cs-CZ" sz="2400" dirty="0"/>
              <a:t> </a:t>
            </a:r>
            <a:r>
              <a:rPr lang="cs-CZ" sz="2400" dirty="0" err="1"/>
              <a:t>the</a:t>
            </a:r>
            <a:r>
              <a:rPr lang="cs-CZ" sz="2400" dirty="0"/>
              <a:t> </a:t>
            </a:r>
            <a:r>
              <a:rPr lang="cs-CZ" sz="2400" dirty="0" err="1"/>
              <a:t>junction</a:t>
            </a:r>
            <a:r>
              <a:rPr lang="cs-CZ" sz="2400" dirty="0"/>
              <a:t> </a:t>
            </a:r>
            <a:r>
              <a:rPr lang="cs-CZ" sz="2400" dirty="0" err="1"/>
              <a:t>is</a:t>
            </a:r>
            <a:r>
              <a:rPr lang="cs-CZ" sz="2400" dirty="0"/>
              <a:t> </a:t>
            </a:r>
            <a:r>
              <a:rPr lang="cs-CZ" sz="2400" dirty="0" err="1"/>
              <a:t>said</a:t>
            </a:r>
            <a:r>
              <a:rPr lang="cs-CZ" sz="2400" dirty="0"/>
              <a:t> to </a:t>
            </a:r>
            <a:r>
              <a:rPr lang="cs-CZ" sz="2400" dirty="0" err="1"/>
              <a:t>be</a:t>
            </a:r>
            <a:r>
              <a:rPr lang="cs-CZ" sz="2400" dirty="0"/>
              <a:t> </a:t>
            </a:r>
            <a:r>
              <a:rPr lang="cs-CZ" sz="2400" b="1" dirty="0"/>
              <a:t>forward </a:t>
            </a:r>
            <a:r>
              <a:rPr lang="cs-CZ" sz="2400" b="1" dirty="0" err="1"/>
              <a:t>biased</a:t>
            </a:r>
            <a:r>
              <a:rPr lang="cs-CZ" sz="2400" b="1" dirty="0"/>
              <a:t>.</a:t>
            </a:r>
          </a:p>
        </p:txBody>
      </p:sp>
      <p:sp>
        <p:nvSpPr>
          <p:cNvPr id="6" name="TextovéPole 5"/>
          <p:cNvSpPr txBox="1"/>
          <p:nvPr/>
        </p:nvSpPr>
        <p:spPr>
          <a:xfrm>
            <a:off x="395536" y="3717032"/>
            <a:ext cx="2726900" cy="369332"/>
          </a:xfrm>
          <a:prstGeom prst="rect">
            <a:avLst/>
          </a:prstGeom>
          <a:noFill/>
        </p:spPr>
        <p:txBody>
          <a:bodyPr wrap="none" rtlCol="0">
            <a:spAutoFit/>
          </a:bodyPr>
          <a:lstStyle/>
          <a:p>
            <a:r>
              <a:rPr lang="cs-CZ" dirty="0" err="1">
                <a:solidFill>
                  <a:srgbClr val="FF0000"/>
                </a:solidFill>
              </a:rPr>
              <a:t>The</a:t>
            </a:r>
            <a:r>
              <a:rPr lang="cs-CZ" dirty="0">
                <a:solidFill>
                  <a:srgbClr val="FF0000"/>
                </a:solidFill>
              </a:rPr>
              <a:t> maximum </a:t>
            </a:r>
            <a:r>
              <a:rPr lang="cs-CZ" dirty="0" err="1">
                <a:solidFill>
                  <a:srgbClr val="FF0000"/>
                </a:solidFill>
              </a:rPr>
              <a:t>current</a:t>
            </a:r>
            <a:r>
              <a:rPr lang="cs-CZ" dirty="0">
                <a:solidFill>
                  <a:srgbClr val="FF0000"/>
                </a:solidFill>
              </a:rPr>
              <a:t> </a:t>
            </a:r>
            <a:r>
              <a:rPr lang="cs-CZ" dirty="0" err="1">
                <a:solidFill>
                  <a:srgbClr val="FF0000"/>
                </a:solidFill>
              </a:rPr>
              <a:t>flow</a:t>
            </a:r>
            <a:endParaRPr lang="cs-CZ" dirty="0">
              <a:solidFill>
                <a:srgbClr val="FF0000"/>
              </a:solidFill>
            </a:endParaRPr>
          </a:p>
        </p:txBody>
      </p:sp>
    </p:spTree>
    <p:extLst>
      <p:ext uri="{BB962C8B-B14F-4D97-AF65-F5344CB8AC3E}">
        <p14:creationId xmlns:p14="http://schemas.microsoft.com/office/powerpoint/2010/main" val="133131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Reverse </a:t>
            </a:r>
            <a:r>
              <a:rPr lang="cs-CZ" dirty="0" err="1"/>
              <a:t>biase</a:t>
            </a:r>
            <a:r>
              <a:rPr lang="cs-CZ" dirty="0"/>
              <a:t> </a:t>
            </a:r>
            <a:r>
              <a:rPr lang="cs-CZ" dirty="0" err="1"/>
              <a:t>junction</a:t>
            </a:r>
            <a:endParaRPr lang="cs-CZ" dirty="0"/>
          </a:p>
        </p:txBody>
      </p:sp>
      <p:sp>
        <p:nvSpPr>
          <p:cNvPr id="3" name="Zástupný symbol pro obsah 2"/>
          <p:cNvSpPr>
            <a:spLocks noGrp="1"/>
          </p:cNvSpPr>
          <p:nvPr>
            <p:ph idx="1"/>
          </p:nvPr>
        </p:nvSpPr>
        <p:spPr>
          <a:xfrm>
            <a:off x="457200" y="1600201"/>
            <a:ext cx="8229600" cy="1828800"/>
          </a:xfrm>
        </p:spPr>
        <p:txBody>
          <a:bodyPr/>
          <a:lstStyle/>
          <a:p>
            <a:r>
              <a:rPr lang="cs-CZ" dirty="0"/>
              <a:t>Reverse </a:t>
            </a:r>
            <a:r>
              <a:rPr lang="cs-CZ" dirty="0" err="1"/>
              <a:t>bias</a:t>
            </a:r>
            <a:r>
              <a:rPr lang="cs-CZ" dirty="0"/>
              <a:t> </a:t>
            </a:r>
            <a:r>
              <a:rPr lang="cs-CZ" dirty="0" err="1"/>
              <a:t>occurs</a:t>
            </a:r>
            <a:r>
              <a:rPr lang="cs-CZ" dirty="0"/>
              <a:t> </a:t>
            </a:r>
            <a:r>
              <a:rPr lang="cs-CZ" dirty="0" err="1"/>
              <a:t>when</a:t>
            </a:r>
            <a:r>
              <a:rPr lang="cs-CZ" dirty="0"/>
              <a:t> </a:t>
            </a:r>
            <a:r>
              <a:rPr lang="cs-CZ" dirty="0" err="1"/>
              <a:t>the</a:t>
            </a:r>
            <a:r>
              <a:rPr lang="cs-CZ" dirty="0"/>
              <a:t> negative source </a:t>
            </a:r>
            <a:r>
              <a:rPr lang="cs-CZ" dirty="0" err="1"/>
              <a:t>is</a:t>
            </a:r>
            <a:r>
              <a:rPr lang="cs-CZ" dirty="0"/>
              <a:t> </a:t>
            </a:r>
            <a:r>
              <a:rPr lang="cs-CZ" dirty="0" err="1"/>
              <a:t>connected</a:t>
            </a:r>
            <a:r>
              <a:rPr lang="cs-CZ" dirty="0"/>
              <a:t> to </a:t>
            </a:r>
            <a:r>
              <a:rPr lang="cs-CZ" dirty="0" err="1"/>
              <a:t>the</a:t>
            </a:r>
            <a:r>
              <a:rPr lang="cs-CZ" dirty="0"/>
              <a:t> p-type </a:t>
            </a:r>
            <a:r>
              <a:rPr lang="cs-CZ" dirty="0" err="1"/>
              <a:t>material</a:t>
            </a:r>
            <a:endParaRPr lang="cs-CZ" dirty="0"/>
          </a:p>
          <a:p>
            <a:r>
              <a:rPr lang="cs-CZ" dirty="0"/>
              <a:t>Reverse </a:t>
            </a:r>
            <a:r>
              <a:rPr lang="cs-CZ" dirty="0" err="1"/>
              <a:t>bias</a:t>
            </a:r>
            <a:r>
              <a:rPr lang="cs-CZ" dirty="0"/>
              <a:t> </a:t>
            </a:r>
            <a:r>
              <a:rPr lang="cs-CZ" dirty="0" err="1"/>
              <a:t>strengthens</a:t>
            </a:r>
            <a:r>
              <a:rPr lang="cs-CZ" dirty="0"/>
              <a:t> </a:t>
            </a:r>
            <a:r>
              <a:rPr lang="cs-CZ" dirty="0" err="1"/>
              <a:t>the</a:t>
            </a:r>
            <a:r>
              <a:rPr lang="cs-CZ" dirty="0"/>
              <a:t> </a:t>
            </a:r>
            <a:r>
              <a:rPr lang="cs-CZ" dirty="0" err="1"/>
              <a:t>barrier</a:t>
            </a:r>
            <a:r>
              <a:rPr lang="cs-CZ" dirty="0"/>
              <a:t> </a:t>
            </a:r>
            <a:r>
              <a:rPr lang="cs-CZ" dirty="0" err="1"/>
              <a:t>potential</a:t>
            </a:r>
            <a:endParaRPr lang="cs-CZ" dirty="0"/>
          </a:p>
          <a:p>
            <a:pPr marL="0" indent="0">
              <a:buNone/>
            </a:pP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208032"/>
            <a:ext cx="5517654" cy="318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3742741"/>
            <a:ext cx="3576748" cy="523220"/>
          </a:xfrm>
          <a:prstGeom prst="rect">
            <a:avLst/>
          </a:prstGeom>
          <a:noFill/>
        </p:spPr>
        <p:txBody>
          <a:bodyPr wrap="none" rtlCol="0">
            <a:spAutoFit/>
          </a:bodyPr>
          <a:lstStyle/>
          <a:p>
            <a:r>
              <a:rPr lang="cs-CZ" sz="2800" dirty="0" err="1">
                <a:solidFill>
                  <a:srgbClr val="FF0000"/>
                </a:solidFill>
              </a:rPr>
              <a:t>Current</a:t>
            </a:r>
            <a:r>
              <a:rPr lang="cs-CZ" sz="2800" dirty="0">
                <a:solidFill>
                  <a:srgbClr val="FF0000"/>
                </a:solidFill>
              </a:rPr>
              <a:t> </a:t>
            </a:r>
            <a:r>
              <a:rPr lang="cs-CZ" sz="2800" dirty="0" err="1">
                <a:solidFill>
                  <a:srgbClr val="FF0000"/>
                </a:solidFill>
              </a:rPr>
              <a:t>flow</a:t>
            </a:r>
            <a:r>
              <a:rPr lang="cs-CZ" sz="2800" dirty="0">
                <a:solidFill>
                  <a:srgbClr val="FF0000"/>
                </a:solidFill>
              </a:rPr>
              <a:t> </a:t>
            </a:r>
            <a:r>
              <a:rPr lang="cs-CZ" sz="2800" dirty="0" err="1">
                <a:solidFill>
                  <a:srgbClr val="FF0000"/>
                </a:solidFill>
              </a:rPr>
              <a:t>is</a:t>
            </a:r>
            <a:r>
              <a:rPr lang="cs-CZ" sz="2800" dirty="0">
                <a:solidFill>
                  <a:srgbClr val="FF0000"/>
                </a:solidFill>
              </a:rPr>
              <a:t> </a:t>
            </a:r>
            <a:r>
              <a:rPr lang="cs-CZ" sz="2800" dirty="0" err="1">
                <a:solidFill>
                  <a:srgbClr val="FF0000"/>
                </a:solidFill>
              </a:rPr>
              <a:t>minimal</a:t>
            </a:r>
            <a:endParaRPr lang="cs-CZ" sz="2800" dirty="0">
              <a:solidFill>
                <a:srgbClr val="FF0000"/>
              </a:solidFill>
            </a:endParaRPr>
          </a:p>
        </p:txBody>
      </p:sp>
    </p:spTree>
    <p:extLst>
      <p:ext uri="{BB962C8B-B14F-4D97-AF65-F5344CB8AC3E}">
        <p14:creationId xmlns:p14="http://schemas.microsoft.com/office/powerpoint/2010/main" val="71958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Diodes</a:t>
            </a:r>
            <a:endParaRPr lang="cs-CZ" dirty="0"/>
          </a:p>
        </p:txBody>
      </p:sp>
      <p:sp>
        <p:nvSpPr>
          <p:cNvPr id="3" name="Zástupný symbol pro obsah 2"/>
          <p:cNvSpPr>
            <a:spLocks noGrp="1"/>
          </p:cNvSpPr>
          <p:nvPr>
            <p:ph idx="1"/>
          </p:nvPr>
        </p:nvSpPr>
        <p:spPr/>
        <p:txBody>
          <a:bodyPr/>
          <a:lstStyle/>
          <a:p>
            <a:r>
              <a:rPr lang="en-US" dirty="0"/>
              <a:t>It is represented by the following symbol, where the arrow indicates the direction of positive current flow.</a:t>
            </a:r>
          </a:p>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17032"/>
            <a:ext cx="72358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9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Diode</a:t>
            </a:r>
            <a:endParaRPr lang="cs-CZ" dirty="0"/>
          </a:p>
        </p:txBody>
      </p:sp>
      <p:sp>
        <p:nvSpPr>
          <p:cNvPr id="3" name="Zástupný symbol pro obsah 2"/>
          <p:cNvSpPr>
            <a:spLocks noGrp="1"/>
          </p:cNvSpPr>
          <p:nvPr>
            <p:ph idx="1"/>
          </p:nvPr>
        </p:nvSpPr>
        <p:spPr>
          <a:xfrm>
            <a:off x="457200" y="1600201"/>
            <a:ext cx="8229600" cy="1612776"/>
          </a:xfrm>
        </p:spPr>
        <p:txBody>
          <a:bodyPr>
            <a:normAutofit lnSpcReduction="10000"/>
          </a:bodyPr>
          <a:lstStyle/>
          <a:p>
            <a:r>
              <a:rPr lang="en-US" sz="2400" dirty="0"/>
              <a:t>Forward Bias : Connect positive of the Diode to positive of supply…negative of Diode to negative of supply</a:t>
            </a:r>
          </a:p>
          <a:p>
            <a:r>
              <a:rPr lang="en-US" sz="2400" dirty="0"/>
              <a:t>Reverse Bias: Connect positive of the Diode to negative of supply…negative of diode to positive of supply.</a:t>
            </a:r>
          </a:p>
          <a:p>
            <a:endParaRPr lang="cs-CZ"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77533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691680" y="3429000"/>
            <a:ext cx="962508" cy="369332"/>
          </a:xfrm>
          <a:prstGeom prst="rect">
            <a:avLst/>
          </a:prstGeom>
          <a:noFill/>
        </p:spPr>
        <p:txBody>
          <a:bodyPr wrap="none" rtlCol="0">
            <a:spAutoFit/>
          </a:bodyPr>
          <a:lstStyle/>
          <a:p>
            <a:r>
              <a:rPr lang="cs-CZ" dirty="0"/>
              <a:t>Forward</a:t>
            </a:r>
          </a:p>
        </p:txBody>
      </p:sp>
      <p:sp>
        <p:nvSpPr>
          <p:cNvPr id="5" name="TextovéPole 4"/>
          <p:cNvSpPr txBox="1"/>
          <p:nvPr/>
        </p:nvSpPr>
        <p:spPr>
          <a:xfrm>
            <a:off x="6156176" y="3387403"/>
            <a:ext cx="918649" cy="369332"/>
          </a:xfrm>
          <a:prstGeom prst="rect">
            <a:avLst/>
          </a:prstGeom>
          <a:noFill/>
        </p:spPr>
        <p:txBody>
          <a:bodyPr wrap="none" rtlCol="0">
            <a:spAutoFit/>
          </a:bodyPr>
          <a:lstStyle/>
          <a:p>
            <a:r>
              <a:rPr lang="cs-CZ" dirty="0"/>
              <a:t>Reverse</a:t>
            </a:r>
          </a:p>
        </p:txBody>
      </p:sp>
    </p:spTree>
    <p:extLst>
      <p:ext uri="{BB962C8B-B14F-4D97-AF65-F5344CB8AC3E}">
        <p14:creationId xmlns:p14="http://schemas.microsoft.com/office/powerpoint/2010/main" val="113975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Diode</a:t>
            </a:r>
            <a:endParaRPr lang="cs-CZ" dirty="0"/>
          </a:p>
        </p:txBody>
      </p:sp>
      <p:sp>
        <p:nvSpPr>
          <p:cNvPr id="3" name="Zástupný symbol pro obsah 2"/>
          <p:cNvSpPr>
            <a:spLocks noGrp="1"/>
          </p:cNvSpPr>
          <p:nvPr>
            <p:ph idx="1"/>
          </p:nvPr>
        </p:nvSpPr>
        <p:spPr/>
        <p:txBody>
          <a:bodyPr/>
          <a:lstStyle/>
          <a:p>
            <a:pPr marL="0" indent="0">
              <a:buNone/>
            </a:pPr>
            <a:r>
              <a:rPr lang="cs-CZ" dirty="0" err="1"/>
              <a:t>Characteristic</a:t>
            </a:r>
            <a:r>
              <a:rPr lang="cs-CZ" dirty="0"/>
              <a:t>: </a:t>
            </a:r>
          </a:p>
          <a:p>
            <a:r>
              <a:rPr lang="en-US" dirty="0"/>
              <a:t>Diode always conducts in one direction.</a:t>
            </a:r>
          </a:p>
          <a:p>
            <a:r>
              <a:rPr lang="en-US" dirty="0"/>
              <a:t>Diodes always conduct current when “Forward Biased” ( Zero resistance)</a:t>
            </a:r>
          </a:p>
          <a:p>
            <a:r>
              <a:rPr lang="en-US" dirty="0"/>
              <a:t>Diodes do not conduct when Reverse Biased</a:t>
            </a:r>
          </a:p>
          <a:p>
            <a:r>
              <a:rPr lang="en-US" dirty="0"/>
              <a:t>     (Infinite resistance)</a:t>
            </a:r>
          </a:p>
          <a:p>
            <a:endParaRPr lang="cs-CZ" dirty="0"/>
          </a:p>
        </p:txBody>
      </p:sp>
    </p:spTree>
    <p:extLst>
      <p:ext uri="{BB962C8B-B14F-4D97-AF65-F5344CB8AC3E}">
        <p14:creationId xmlns:p14="http://schemas.microsoft.com/office/powerpoint/2010/main" val="186822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Depletion</a:t>
            </a:r>
            <a:r>
              <a:rPr lang="cs-CZ" dirty="0"/>
              <a:t> </a:t>
            </a:r>
            <a:r>
              <a:rPr lang="cs-CZ" dirty="0" err="1"/>
              <a:t>zone</a:t>
            </a:r>
            <a:endParaRPr lang="cs-CZ" dirty="0"/>
          </a:p>
        </p:txBody>
      </p:sp>
      <p:sp>
        <p:nvSpPr>
          <p:cNvPr id="3" name="Zástupný symbol pro obsah 2"/>
          <p:cNvSpPr>
            <a:spLocks noGrp="1"/>
          </p:cNvSpPr>
          <p:nvPr>
            <p:ph idx="1"/>
          </p:nvPr>
        </p:nvSpPr>
        <p:spPr>
          <a:xfrm>
            <a:off x="467544" y="1340768"/>
            <a:ext cx="4906888" cy="4453955"/>
          </a:xfrm>
        </p:spPr>
        <p:txBody>
          <a:bodyPr>
            <a:normAutofit/>
          </a:bodyPr>
          <a:lstStyle/>
          <a:p>
            <a:pPr marL="0" indent="0">
              <a:buNone/>
            </a:pPr>
            <a:r>
              <a:rPr lang="cs-CZ" sz="2400" dirty="0" err="1"/>
              <a:t>When</a:t>
            </a:r>
            <a:r>
              <a:rPr lang="cs-CZ" sz="2400" dirty="0"/>
              <a:t> no </a:t>
            </a:r>
            <a:r>
              <a:rPr lang="cs-CZ" sz="2400" dirty="0" err="1"/>
              <a:t>voltage</a:t>
            </a:r>
            <a:r>
              <a:rPr lang="cs-CZ" sz="2400" dirty="0"/>
              <a:t> </a:t>
            </a:r>
            <a:r>
              <a:rPr lang="cs-CZ" sz="2400" dirty="0" err="1"/>
              <a:t>is</a:t>
            </a:r>
            <a:r>
              <a:rPr lang="cs-CZ" sz="2400" dirty="0"/>
              <a:t> </a:t>
            </a:r>
            <a:r>
              <a:rPr lang="cs-CZ" sz="2400" dirty="0" err="1"/>
              <a:t>applied</a:t>
            </a:r>
            <a:r>
              <a:rPr lang="cs-CZ" sz="2400" dirty="0"/>
              <a:t>, to </a:t>
            </a:r>
            <a:r>
              <a:rPr lang="cs-CZ" sz="2400" dirty="0" err="1"/>
              <a:t>the</a:t>
            </a:r>
            <a:r>
              <a:rPr lang="cs-CZ" sz="2400" dirty="0"/>
              <a:t> </a:t>
            </a:r>
            <a:r>
              <a:rPr lang="cs-CZ" sz="2400" dirty="0" err="1"/>
              <a:t>diode</a:t>
            </a:r>
            <a:r>
              <a:rPr lang="cs-CZ" sz="2400" dirty="0"/>
              <a:t>, </a:t>
            </a:r>
            <a:r>
              <a:rPr lang="cs-CZ" sz="2400" dirty="0" err="1"/>
              <a:t>electron</a:t>
            </a:r>
            <a:r>
              <a:rPr lang="cs-CZ" sz="2400" dirty="0"/>
              <a:t> </a:t>
            </a:r>
            <a:r>
              <a:rPr lang="cs-CZ" sz="2400" dirty="0" err="1"/>
              <a:t>from</a:t>
            </a:r>
            <a:r>
              <a:rPr lang="cs-CZ" sz="2400" dirty="0"/>
              <a:t> </a:t>
            </a:r>
            <a:r>
              <a:rPr lang="cs-CZ" sz="2400" dirty="0" err="1"/>
              <a:t>the</a:t>
            </a:r>
            <a:r>
              <a:rPr lang="cs-CZ" sz="2400" dirty="0"/>
              <a:t> N-type </a:t>
            </a:r>
            <a:r>
              <a:rPr lang="cs-CZ" sz="2400" dirty="0" err="1"/>
              <a:t>material</a:t>
            </a:r>
            <a:r>
              <a:rPr lang="cs-CZ" sz="2400" dirty="0"/>
              <a:t> </a:t>
            </a:r>
            <a:r>
              <a:rPr lang="cs-CZ" sz="2400" dirty="0" err="1"/>
              <a:t>fill</a:t>
            </a:r>
            <a:r>
              <a:rPr lang="cs-CZ" sz="2400" dirty="0"/>
              <a:t> </a:t>
            </a:r>
            <a:r>
              <a:rPr lang="cs-CZ" sz="2400" dirty="0" err="1"/>
              <a:t>holes</a:t>
            </a:r>
            <a:r>
              <a:rPr lang="cs-CZ" sz="2400" dirty="0"/>
              <a:t> </a:t>
            </a:r>
            <a:r>
              <a:rPr lang="cs-CZ" sz="2400" dirty="0" err="1"/>
              <a:t>from</a:t>
            </a:r>
            <a:r>
              <a:rPr lang="cs-CZ" sz="2400" dirty="0"/>
              <a:t> </a:t>
            </a:r>
            <a:r>
              <a:rPr lang="cs-CZ" sz="2400" dirty="0" err="1"/>
              <a:t>the</a:t>
            </a:r>
            <a:r>
              <a:rPr lang="cs-CZ" sz="2400" dirty="0"/>
              <a:t> P-</a:t>
            </a:r>
            <a:r>
              <a:rPr lang="cs-CZ" sz="2400" dirty="0" err="1"/>
              <a:t>material</a:t>
            </a:r>
            <a:r>
              <a:rPr lang="cs-CZ" sz="2400" dirty="0"/>
              <a:t> </a:t>
            </a:r>
            <a:r>
              <a:rPr lang="cs-CZ" sz="2400" dirty="0" err="1"/>
              <a:t>along</a:t>
            </a:r>
            <a:r>
              <a:rPr lang="cs-CZ" sz="2400" dirty="0"/>
              <a:t> </a:t>
            </a:r>
            <a:r>
              <a:rPr lang="cs-CZ" sz="2400" dirty="0" err="1"/>
              <a:t>the</a:t>
            </a:r>
            <a:r>
              <a:rPr lang="cs-CZ" sz="2400" dirty="0"/>
              <a:t> </a:t>
            </a:r>
            <a:r>
              <a:rPr lang="cs-CZ" sz="2400" dirty="0" err="1"/>
              <a:t>junction</a:t>
            </a:r>
            <a:r>
              <a:rPr lang="cs-CZ" sz="2400" dirty="0"/>
              <a:t> </a:t>
            </a:r>
            <a:r>
              <a:rPr lang="cs-CZ" sz="2400" dirty="0" err="1"/>
              <a:t>between</a:t>
            </a:r>
            <a:r>
              <a:rPr lang="cs-CZ" sz="2400" dirty="0"/>
              <a:t> </a:t>
            </a:r>
            <a:r>
              <a:rPr lang="cs-CZ" sz="2400" dirty="0" err="1"/>
              <a:t>the</a:t>
            </a:r>
            <a:r>
              <a:rPr lang="cs-CZ" sz="2400" dirty="0"/>
              <a:t> </a:t>
            </a:r>
            <a:r>
              <a:rPr lang="cs-CZ" sz="2400" dirty="0" err="1"/>
              <a:t>layers</a:t>
            </a:r>
            <a:r>
              <a:rPr lang="cs-CZ" sz="2400" dirty="0"/>
              <a:t>, </a:t>
            </a:r>
            <a:r>
              <a:rPr lang="cs-CZ" sz="2400" dirty="0" err="1"/>
              <a:t>forming</a:t>
            </a:r>
            <a:r>
              <a:rPr lang="cs-CZ" sz="2400" dirty="0"/>
              <a:t> a </a:t>
            </a:r>
            <a:r>
              <a:rPr lang="cs-CZ" sz="2400" dirty="0" err="1"/>
              <a:t>depletion</a:t>
            </a:r>
            <a:r>
              <a:rPr lang="cs-CZ" sz="2400" dirty="0"/>
              <a:t> </a:t>
            </a:r>
            <a:r>
              <a:rPr lang="cs-CZ" sz="2400" dirty="0" err="1"/>
              <a:t>zone</a:t>
            </a:r>
            <a:r>
              <a:rPr lang="cs-CZ" sz="2400" dirty="0"/>
              <a:t>.</a:t>
            </a:r>
          </a:p>
        </p:txBody>
      </p:sp>
      <p:pic>
        <p:nvPicPr>
          <p:cNvPr id="4100" name="Picture 4" descr="Výsledek obrázku pro depletion 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334" y="2132856"/>
            <a:ext cx="4026666"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67544" y="3573016"/>
            <a:ext cx="4572000" cy="2677656"/>
          </a:xfrm>
          <a:prstGeom prst="rect">
            <a:avLst/>
          </a:prstGeom>
        </p:spPr>
        <p:txBody>
          <a:bodyPr>
            <a:spAutoFit/>
          </a:bodyPr>
          <a:lstStyle/>
          <a:p>
            <a:r>
              <a:rPr lang="en-US" sz="2400" dirty="0"/>
              <a:t>In a depletion zone, the semiconductor material is returned to its original insulating state -- all of the holes are filled, so there are no free electrons or empty spaces for electrons, and charge can't flow. </a:t>
            </a:r>
            <a:endParaRPr lang="cs-CZ" sz="2400" dirty="0"/>
          </a:p>
        </p:txBody>
      </p:sp>
    </p:spTree>
    <p:extLst>
      <p:ext uri="{BB962C8B-B14F-4D97-AF65-F5344CB8AC3E}">
        <p14:creationId xmlns:p14="http://schemas.microsoft.com/office/powerpoint/2010/main" val="47802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a:t>
            </a:r>
            <a:r>
              <a:rPr lang="cs-CZ" dirty="0"/>
              <a:t>U</a:t>
            </a:r>
            <a:r>
              <a:rPr lang="en-US" dirty="0"/>
              <a:t> characteristics of Ideal diode</a:t>
            </a:r>
            <a:endParaRPr lang="cs-CZ"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88840"/>
            <a:ext cx="4996761" cy="34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068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I-</a:t>
            </a:r>
            <a:r>
              <a:rPr lang="cs-CZ" dirty="0"/>
              <a:t>U</a:t>
            </a:r>
            <a:r>
              <a:rPr lang="en-US" dirty="0"/>
              <a:t> Characteristics of  </a:t>
            </a:r>
            <a:r>
              <a:rPr lang="cs-CZ" dirty="0" err="1"/>
              <a:t>Realistic</a:t>
            </a:r>
            <a:r>
              <a:rPr lang="en-US" dirty="0"/>
              <a:t> Diode </a:t>
            </a:r>
            <a:br>
              <a:rPr lang="en-US" dirty="0"/>
            </a:br>
            <a:endParaRPr lang="cs-CZ"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3898404" cy="406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988" y="1916832"/>
            <a:ext cx="338437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43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Light</a:t>
            </a:r>
            <a:r>
              <a:rPr lang="cs-CZ" dirty="0"/>
              <a:t> </a:t>
            </a:r>
            <a:r>
              <a:rPr lang="cs-CZ" dirty="0" err="1"/>
              <a:t>Emitting</a:t>
            </a:r>
            <a:r>
              <a:rPr lang="cs-CZ" dirty="0"/>
              <a:t> </a:t>
            </a:r>
            <a:r>
              <a:rPr lang="cs-CZ" dirty="0" err="1"/>
              <a:t>Diode</a:t>
            </a:r>
            <a:endParaRPr lang="cs-CZ" dirty="0"/>
          </a:p>
        </p:txBody>
      </p:sp>
      <p:sp>
        <p:nvSpPr>
          <p:cNvPr id="3" name="Zástupný symbol pro obsah 2"/>
          <p:cNvSpPr>
            <a:spLocks noGrp="1"/>
          </p:cNvSpPr>
          <p:nvPr>
            <p:ph idx="1"/>
          </p:nvPr>
        </p:nvSpPr>
        <p:spPr/>
        <p:txBody>
          <a:bodyPr/>
          <a:lstStyle/>
          <a:p>
            <a:r>
              <a:rPr lang="cs-CZ" dirty="0"/>
              <a:t> </a:t>
            </a:r>
            <a:r>
              <a:rPr lang="cs-CZ" dirty="0" err="1"/>
              <a:t>LEDs</a:t>
            </a:r>
            <a:r>
              <a:rPr lang="cs-CZ" dirty="0"/>
              <a:t> are made </a:t>
            </a:r>
            <a:r>
              <a:rPr lang="cs-CZ" dirty="0" err="1"/>
              <a:t>from</a:t>
            </a:r>
            <a:r>
              <a:rPr lang="cs-CZ" dirty="0"/>
              <a:t> </a:t>
            </a:r>
            <a:r>
              <a:rPr lang="cs-CZ" dirty="0" err="1"/>
              <a:t>combination</a:t>
            </a:r>
            <a:r>
              <a:rPr lang="cs-CZ" dirty="0"/>
              <a:t> </a:t>
            </a:r>
            <a:r>
              <a:rPr lang="cs-CZ" dirty="0" err="1"/>
              <a:t>of</a:t>
            </a:r>
            <a:r>
              <a:rPr lang="cs-CZ" dirty="0"/>
              <a:t> </a:t>
            </a:r>
            <a:r>
              <a:rPr lang="cs-CZ" dirty="0" err="1"/>
              <a:t>gallium</a:t>
            </a:r>
            <a:r>
              <a:rPr lang="cs-CZ" dirty="0"/>
              <a:t> </a:t>
            </a:r>
            <a:r>
              <a:rPr lang="cs-CZ" dirty="0" err="1"/>
              <a:t>or</a:t>
            </a:r>
            <a:r>
              <a:rPr lang="cs-CZ" dirty="0"/>
              <a:t> aluminium </a:t>
            </a:r>
            <a:r>
              <a:rPr lang="cs-CZ" dirty="0" err="1"/>
              <a:t>with</a:t>
            </a:r>
            <a:r>
              <a:rPr lang="cs-CZ" dirty="0"/>
              <a:t> </a:t>
            </a:r>
            <a:r>
              <a:rPr lang="cs-CZ" dirty="0" err="1"/>
              <a:t>arsenic</a:t>
            </a:r>
            <a:r>
              <a:rPr lang="cs-CZ" dirty="0"/>
              <a:t> and </a:t>
            </a:r>
            <a:r>
              <a:rPr lang="cs-CZ" dirty="0" err="1"/>
              <a:t>phosporus</a:t>
            </a:r>
            <a:endParaRPr lang="cs-CZ" dirty="0"/>
          </a:p>
          <a:p>
            <a:r>
              <a:rPr lang="cs-CZ" dirty="0" err="1"/>
              <a:t>LEDs</a:t>
            </a:r>
            <a:r>
              <a:rPr lang="cs-CZ" dirty="0"/>
              <a:t> </a:t>
            </a:r>
            <a:r>
              <a:rPr lang="cs-CZ" dirty="0" err="1"/>
              <a:t>emit</a:t>
            </a:r>
            <a:r>
              <a:rPr lang="cs-CZ" dirty="0"/>
              <a:t> </a:t>
            </a:r>
            <a:r>
              <a:rPr lang="cs-CZ" dirty="0" err="1"/>
              <a:t>light</a:t>
            </a:r>
            <a:r>
              <a:rPr lang="cs-CZ" dirty="0"/>
              <a:t> </a:t>
            </a:r>
            <a:r>
              <a:rPr lang="cs-CZ" dirty="0" err="1"/>
              <a:t>when</a:t>
            </a:r>
            <a:r>
              <a:rPr lang="cs-CZ" dirty="0"/>
              <a:t> </a:t>
            </a:r>
            <a:r>
              <a:rPr lang="cs-CZ" dirty="0" err="1"/>
              <a:t>they</a:t>
            </a:r>
            <a:r>
              <a:rPr lang="cs-CZ" dirty="0"/>
              <a:t> are forward-</a:t>
            </a:r>
            <a:r>
              <a:rPr lang="cs-CZ" dirty="0" err="1"/>
              <a:t>biased</a:t>
            </a:r>
            <a:r>
              <a:rPr lang="cs-CZ" dirty="0"/>
              <a:t> (</a:t>
            </a:r>
            <a:r>
              <a:rPr lang="cs-CZ" dirty="0" err="1"/>
              <a:t>during</a:t>
            </a:r>
            <a:r>
              <a:rPr lang="cs-CZ" dirty="0"/>
              <a:t> </a:t>
            </a:r>
            <a:r>
              <a:rPr lang="cs-CZ" dirty="0" err="1"/>
              <a:t>process</a:t>
            </a:r>
            <a:r>
              <a:rPr lang="cs-CZ" dirty="0"/>
              <a:t> </a:t>
            </a:r>
            <a:r>
              <a:rPr lang="cs-CZ" dirty="0" err="1"/>
              <a:t>of</a:t>
            </a:r>
            <a:r>
              <a:rPr lang="cs-CZ" dirty="0"/>
              <a:t> </a:t>
            </a:r>
            <a:r>
              <a:rPr lang="cs-CZ" dirty="0" err="1"/>
              <a:t>recombination</a:t>
            </a:r>
            <a:r>
              <a:rPr lang="cs-CZ" dirty="0"/>
              <a:t> </a:t>
            </a:r>
            <a:r>
              <a:rPr lang="cs-CZ" dirty="0" err="1"/>
              <a:t>of</a:t>
            </a:r>
            <a:r>
              <a:rPr lang="cs-CZ" dirty="0"/>
              <a:t> </a:t>
            </a:r>
            <a:r>
              <a:rPr lang="cs-CZ" dirty="0" err="1"/>
              <a:t>electrons</a:t>
            </a:r>
            <a:r>
              <a:rPr lang="cs-CZ" dirty="0"/>
              <a:t> and </a:t>
            </a:r>
            <a:r>
              <a:rPr lang="cs-CZ" dirty="0" err="1"/>
              <a:t>holes</a:t>
            </a:r>
            <a:r>
              <a:rPr lang="cs-CZ" dirty="0"/>
              <a:t>)</a:t>
            </a:r>
          </a:p>
          <a:p>
            <a:r>
              <a:rPr lang="cs-CZ" dirty="0" err="1"/>
              <a:t>LEDs</a:t>
            </a:r>
            <a:r>
              <a:rPr lang="cs-CZ" dirty="0"/>
              <a:t> </a:t>
            </a:r>
            <a:r>
              <a:rPr lang="cs-CZ" dirty="0" err="1"/>
              <a:t>can</a:t>
            </a:r>
            <a:r>
              <a:rPr lang="cs-CZ" dirty="0"/>
              <a:t> </a:t>
            </a:r>
            <a:r>
              <a:rPr lang="cs-CZ" dirty="0" err="1"/>
              <a:t>detect</a:t>
            </a:r>
            <a:r>
              <a:rPr lang="cs-CZ" dirty="0"/>
              <a:t> </a:t>
            </a:r>
            <a:r>
              <a:rPr lang="cs-CZ" dirty="0" err="1"/>
              <a:t>light</a:t>
            </a:r>
            <a:r>
              <a:rPr lang="cs-CZ" dirty="0"/>
              <a:t> (reverse </a:t>
            </a:r>
            <a:r>
              <a:rPr lang="cs-CZ" dirty="0" err="1"/>
              <a:t>action</a:t>
            </a:r>
            <a:r>
              <a:rPr lang="cs-CZ" dirty="0"/>
              <a:t>) – </a:t>
            </a:r>
            <a:r>
              <a:rPr lang="cs-CZ" dirty="0" err="1"/>
              <a:t>light</a:t>
            </a:r>
            <a:r>
              <a:rPr lang="cs-CZ" dirty="0"/>
              <a:t> </a:t>
            </a:r>
            <a:r>
              <a:rPr lang="cs-CZ" dirty="0" err="1"/>
              <a:t>fall</a:t>
            </a:r>
            <a:r>
              <a:rPr lang="cs-CZ" dirty="0"/>
              <a:t> on </a:t>
            </a:r>
            <a:r>
              <a:rPr lang="cs-CZ" dirty="0" err="1"/>
              <a:t>the</a:t>
            </a:r>
            <a:r>
              <a:rPr lang="cs-CZ" dirty="0"/>
              <a:t> PN </a:t>
            </a:r>
            <a:r>
              <a:rPr lang="cs-CZ" dirty="0" err="1"/>
              <a:t>junction</a:t>
            </a:r>
            <a:r>
              <a:rPr lang="cs-CZ" dirty="0"/>
              <a:t> </a:t>
            </a:r>
            <a:r>
              <a:rPr lang="cs-CZ" dirty="0" err="1"/>
              <a:t>produce</a:t>
            </a:r>
            <a:r>
              <a:rPr lang="cs-CZ" dirty="0"/>
              <a:t> </a:t>
            </a:r>
            <a:r>
              <a:rPr lang="cs-CZ" dirty="0" err="1"/>
              <a:t>electrons</a:t>
            </a:r>
            <a:r>
              <a:rPr lang="cs-CZ" dirty="0"/>
              <a:t> and </a:t>
            </a:r>
            <a:r>
              <a:rPr lang="cs-CZ" dirty="0" err="1"/>
              <a:t>holes</a:t>
            </a:r>
            <a:r>
              <a:rPr lang="cs-CZ" dirty="0"/>
              <a:t> – </a:t>
            </a:r>
            <a:r>
              <a:rPr lang="cs-CZ" dirty="0" err="1"/>
              <a:t>resulting</a:t>
            </a:r>
            <a:r>
              <a:rPr lang="cs-CZ" dirty="0"/>
              <a:t> in a </a:t>
            </a:r>
            <a:r>
              <a:rPr lang="cs-CZ" dirty="0" err="1"/>
              <a:t>electric</a:t>
            </a:r>
            <a:r>
              <a:rPr lang="cs-CZ" dirty="0"/>
              <a:t> </a:t>
            </a:r>
            <a:r>
              <a:rPr lang="cs-CZ" dirty="0" err="1"/>
              <a:t>current</a:t>
            </a:r>
            <a:endParaRPr lang="cs-CZ" dirty="0"/>
          </a:p>
          <a:p>
            <a:endParaRPr lang="cs-CZ" dirty="0"/>
          </a:p>
        </p:txBody>
      </p:sp>
    </p:spTree>
    <p:extLst>
      <p:ext uri="{BB962C8B-B14F-4D97-AF65-F5344CB8AC3E}">
        <p14:creationId xmlns:p14="http://schemas.microsoft.com/office/powerpoint/2010/main" val="306041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Orbitals</a:t>
            </a:r>
            <a:r>
              <a:rPr lang="cs-CZ" dirty="0"/>
              <a:t> - </a:t>
            </a:r>
            <a:r>
              <a:rPr lang="cs-CZ" dirty="0" err="1"/>
              <a:t>energy</a:t>
            </a:r>
            <a:endParaRPr lang="cs-CZ" dirty="0"/>
          </a:p>
        </p:txBody>
      </p:sp>
      <p:sp>
        <p:nvSpPr>
          <p:cNvPr id="3" name="Zástupný symbol pro obsah 2"/>
          <p:cNvSpPr>
            <a:spLocks noGrp="1"/>
          </p:cNvSpPr>
          <p:nvPr>
            <p:ph idx="1"/>
          </p:nvPr>
        </p:nvSpPr>
        <p:spPr/>
        <p:txBody>
          <a:bodyPr/>
          <a:lstStyle/>
          <a:p>
            <a:r>
              <a:rPr lang="cs-CZ" dirty="0"/>
              <a:t>Valence band </a:t>
            </a:r>
            <a:r>
              <a:rPr lang="cs-CZ" dirty="0" err="1"/>
              <a:t>electron</a:t>
            </a:r>
            <a:r>
              <a:rPr lang="cs-CZ" dirty="0"/>
              <a:t> are </a:t>
            </a:r>
            <a:r>
              <a:rPr lang="cs-CZ" dirty="0" err="1"/>
              <a:t>the</a:t>
            </a:r>
            <a:r>
              <a:rPr lang="cs-CZ" dirty="0"/>
              <a:t> </a:t>
            </a:r>
            <a:r>
              <a:rPr lang="cs-CZ" dirty="0" err="1"/>
              <a:t>furthest</a:t>
            </a:r>
            <a:r>
              <a:rPr lang="cs-CZ" dirty="0"/>
              <a:t> </a:t>
            </a:r>
            <a:r>
              <a:rPr lang="cs-CZ" dirty="0" err="1"/>
              <a:t>from</a:t>
            </a:r>
            <a:r>
              <a:rPr lang="cs-CZ" dirty="0"/>
              <a:t> </a:t>
            </a:r>
            <a:r>
              <a:rPr lang="cs-CZ" dirty="0" err="1"/>
              <a:t>the</a:t>
            </a:r>
            <a:r>
              <a:rPr lang="cs-CZ" dirty="0"/>
              <a:t> </a:t>
            </a:r>
            <a:r>
              <a:rPr lang="cs-CZ" dirty="0" err="1"/>
              <a:t>nucleus</a:t>
            </a:r>
            <a:endParaRPr lang="cs-CZ" dirty="0"/>
          </a:p>
          <a:p>
            <a:r>
              <a:rPr lang="cs-CZ" dirty="0" err="1"/>
              <a:t>Have</a:t>
            </a:r>
            <a:r>
              <a:rPr lang="cs-CZ" dirty="0"/>
              <a:t> </a:t>
            </a:r>
            <a:r>
              <a:rPr lang="cs-CZ" dirty="0" err="1"/>
              <a:t>higher</a:t>
            </a:r>
            <a:r>
              <a:rPr lang="cs-CZ" dirty="0"/>
              <a:t> </a:t>
            </a:r>
            <a:r>
              <a:rPr lang="cs-CZ" dirty="0" err="1"/>
              <a:t>energy</a:t>
            </a:r>
            <a:r>
              <a:rPr lang="cs-CZ" dirty="0"/>
              <a:t> </a:t>
            </a:r>
            <a:r>
              <a:rPr lang="cs-CZ" dirty="0" err="1"/>
              <a:t>levels</a:t>
            </a:r>
            <a:r>
              <a:rPr lang="cs-CZ" dirty="0"/>
              <a:t> </a:t>
            </a:r>
            <a:r>
              <a:rPr lang="cs-CZ" dirty="0" err="1"/>
              <a:t>than</a:t>
            </a:r>
            <a:r>
              <a:rPr lang="cs-CZ" dirty="0"/>
              <a:t> </a:t>
            </a:r>
            <a:r>
              <a:rPr lang="cs-CZ" dirty="0" err="1"/>
              <a:t>electron</a:t>
            </a:r>
            <a:r>
              <a:rPr lang="cs-CZ" dirty="0"/>
              <a:t> in </a:t>
            </a:r>
            <a:r>
              <a:rPr lang="cs-CZ" dirty="0" err="1"/>
              <a:t>lower</a:t>
            </a:r>
            <a:r>
              <a:rPr lang="cs-CZ" dirty="0"/>
              <a:t> </a:t>
            </a:r>
            <a:r>
              <a:rPr lang="cs-CZ" dirty="0" err="1"/>
              <a:t>orbits</a:t>
            </a:r>
            <a:endParaRPr lang="cs-CZ" dirty="0"/>
          </a:p>
          <a:p>
            <a:r>
              <a:rPr lang="cs-CZ" dirty="0" err="1"/>
              <a:t>The</a:t>
            </a:r>
            <a:r>
              <a:rPr lang="cs-CZ" dirty="0"/>
              <a:t> region </a:t>
            </a:r>
            <a:r>
              <a:rPr lang="cs-CZ" dirty="0" err="1"/>
              <a:t>beyond</a:t>
            </a:r>
            <a:r>
              <a:rPr lang="cs-CZ" dirty="0"/>
              <a:t> </a:t>
            </a:r>
            <a:r>
              <a:rPr lang="cs-CZ" dirty="0" err="1"/>
              <a:t>the</a:t>
            </a:r>
            <a:r>
              <a:rPr lang="cs-CZ" dirty="0"/>
              <a:t> valence band </a:t>
            </a:r>
            <a:r>
              <a:rPr lang="cs-CZ" dirty="0" err="1"/>
              <a:t>is</a:t>
            </a:r>
            <a:r>
              <a:rPr lang="cs-CZ" dirty="0"/>
              <a:t> </a:t>
            </a:r>
            <a:r>
              <a:rPr lang="cs-CZ" dirty="0" err="1"/>
              <a:t>called</a:t>
            </a:r>
            <a:r>
              <a:rPr lang="cs-CZ" dirty="0"/>
              <a:t> </a:t>
            </a:r>
            <a:r>
              <a:rPr lang="cs-CZ" dirty="0" err="1"/>
              <a:t>the</a:t>
            </a:r>
            <a:r>
              <a:rPr lang="cs-CZ" dirty="0"/>
              <a:t> </a:t>
            </a:r>
            <a:r>
              <a:rPr lang="cs-CZ" dirty="0" err="1"/>
              <a:t>conduction</a:t>
            </a:r>
            <a:r>
              <a:rPr lang="cs-CZ" dirty="0"/>
              <a:t> band</a:t>
            </a:r>
          </a:p>
          <a:p>
            <a:r>
              <a:rPr lang="cs-CZ" dirty="0" err="1"/>
              <a:t>Electrons</a:t>
            </a:r>
            <a:r>
              <a:rPr lang="cs-CZ" dirty="0"/>
              <a:t> in </a:t>
            </a:r>
            <a:r>
              <a:rPr lang="cs-CZ" dirty="0" err="1"/>
              <a:t>the</a:t>
            </a:r>
            <a:r>
              <a:rPr lang="cs-CZ" dirty="0"/>
              <a:t> </a:t>
            </a:r>
            <a:r>
              <a:rPr lang="cs-CZ" dirty="0" err="1"/>
              <a:t>conduction</a:t>
            </a:r>
            <a:r>
              <a:rPr lang="cs-CZ" dirty="0"/>
              <a:t> band are </a:t>
            </a:r>
            <a:r>
              <a:rPr lang="cs-CZ" dirty="0" err="1"/>
              <a:t>easily</a:t>
            </a:r>
            <a:r>
              <a:rPr lang="cs-CZ" dirty="0"/>
              <a:t> made to </a:t>
            </a:r>
            <a:r>
              <a:rPr lang="cs-CZ" dirty="0" err="1"/>
              <a:t>be</a:t>
            </a:r>
            <a:r>
              <a:rPr lang="cs-CZ" dirty="0"/>
              <a:t> free </a:t>
            </a:r>
            <a:r>
              <a:rPr lang="cs-CZ" dirty="0" err="1"/>
              <a:t>electrons</a:t>
            </a:r>
            <a:endParaRPr lang="cs-CZ" dirty="0"/>
          </a:p>
        </p:txBody>
      </p:sp>
    </p:spTree>
    <p:extLst>
      <p:ext uri="{BB962C8B-B14F-4D97-AF65-F5344CB8AC3E}">
        <p14:creationId xmlns:p14="http://schemas.microsoft.com/office/powerpoint/2010/main" val="219421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Conduction</a:t>
            </a:r>
            <a:r>
              <a:rPr lang="cs-CZ" dirty="0"/>
              <a:t> band</a:t>
            </a:r>
          </a:p>
        </p:txBody>
      </p:sp>
      <p:pic>
        <p:nvPicPr>
          <p:cNvPr id="11267" name="Picture 3" descr="C:\Users\Bernard\Desktop\band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5259"/>
            <a:ext cx="8064896" cy="424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5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Insulator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55" r="62342"/>
          <a:stretch/>
        </p:blipFill>
        <p:spPr bwMode="auto">
          <a:xfrm>
            <a:off x="538164" y="1815152"/>
            <a:ext cx="3037550" cy="373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a:off x="2771800" y="2708920"/>
            <a:ext cx="0"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Přímá spojnice se šipkou 6"/>
          <p:cNvCxnSpPr/>
          <p:nvPr/>
        </p:nvCxnSpPr>
        <p:spPr>
          <a:xfrm flipV="1">
            <a:off x="2771800" y="2636912"/>
            <a:ext cx="0" cy="14401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ovéPole 7"/>
          <p:cNvSpPr txBox="1"/>
          <p:nvPr/>
        </p:nvSpPr>
        <p:spPr>
          <a:xfrm>
            <a:off x="2987824" y="3392996"/>
            <a:ext cx="829073" cy="369332"/>
          </a:xfrm>
          <a:prstGeom prst="rect">
            <a:avLst/>
          </a:prstGeom>
          <a:noFill/>
        </p:spPr>
        <p:txBody>
          <a:bodyPr wrap="none" rtlCol="0">
            <a:spAutoFit/>
          </a:bodyPr>
          <a:lstStyle/>
          <a:p>
            <a:r>
              <a:rPr lang="cs-CZ" dirty="0"/>
              <a:t>E=5 eV</a:t>
            </a:r>
            <a:endParaRPr lang="en-US" dirty="0"/>
          </a:p>
        </p:txBody>
      </p:sp>
      <p:sp>
        <p:nvSpPr>
          <p:cNvPr id="9" name="TextovéPole 8"/>
          <p:cNvSpPr txBox="1"/>
          <p:nvPr/>
        </p:nvSpPr>
        <p:spPr>
          <a:xfrm>
            <a:off x="4355976" y="2054168"/>
            <a:ext cx="3007009" cy="2677656"/>
          </a:xfrm>
          <a:prstGeom prst="rect">
            <a:avLst/>
          </a:prstGeom>
          <a:noFill/>
        </p:spPr>
        <p:txBody>
          <a:bodyPr wrap="square" rtlCol="0">
            <a:spAutoFit/>
          </a:bodyPr>
          <a:lstStyle/>
          <a:p>
            <a:r>
              <a:rPr lang="cs-CZ" sz="2400" dirty="0" err="1"/>
              <a:t>The</a:t>
            </a:r>
            <a:r>
              <a:rPr lang="cs-CZ" sz="2400" dirty="0"/>
              <a:t> </a:t>
            </a:r>
            <a:r>
              <a:rPr lang="cs-CZ" sz="2400" dirty="0" err="1"/>
              <a:t>energy</a:t>
            </a:r>
            <a:r>
              <a:rPr lang="cs-CZ" sz="2400" dirty="0"/>
              <a:t> gap in </a:t>
            </a:r>
            <a:r>
              <a:rPr lang="cs-CZ" sz="2400" dirty="0" err="1"/>
              <a:t>an</a:t>
            </a:r>
            <a:r>
              <a:rPr lang="cs-CZ" sz="2400" dirty="0"/>
              <a:t> </a:t>
            </a:r>
            <a:r>
              <a:rPr lang="cs-CZ" sz="2400" dirty="0" err="1"/>
              <a:t>insulator</a:t>
            </a:r>
            <a:r>
              <a:rPr lang="cs-CZ" sz="2400" dirty="0"/>
              <a:t> </a:t>
            </a:r>
            <a:r>
              <a:rPr lang="cs-CZ" sz="2400" dirty="0" err="1"/>
              <a:t>is</a:t>
            </a:r>
            <a:r>
              <a:rPr lang="cs-CZ" sz="2400" dirty="0"/>
              <a:t> </a:t>
            </a:r>
            <a:r>
              <a:rPr lang="cs-CZ" sz="2400" dirty="0" err="1"/>
              <a:t>large</a:t>
            </a:r>
            <a:r>
              <a:rPr lang="cs-CZ" sz="2400" dirty="0"/>
              <a:t> </a:t>
            </a:r>
            <a:r>
              <a:rPr lang="cs-CZ" sz="2400" dirty="0" err="1"/>
              <a:t>enough</a:t>
            </a:r>
            <a:r>
              <a:rPr lang="cs-CZ" sz="2400" dirty="0"/>
              <a:t> </a:t>
            </a:r>
            <a:r>
              <a:rPr lang="cs-CZ" sz="2400" dirty="0" err="1"/>
              <a:t>that</a:t>
            </a:r>
            <a:r>
              <a:rPr lang="cs-CZ" sz="2400" dirty="0"/>
              <a:t> </a:t>
            </a:r>
            <a:r>
              <a:rPr lang="cs-CZ" sz="2400" dirty="0" err="1"/>
              <a:t>few</a:t>
            </a:r>
            <a:r>
              <a:rPr lang="cs-CZ" sz="2400" dirty="0"/>
              <a:t>, </a:t>
            </a:r>
            <a:r>
              <a:rPr lang="cs-CZ" sz="2400" dirty="0" err="1"/>
              <a:t>if</a:t>
            </a:r>
            <a:r>
              <a:rPr lang="cs-CZ" sz="2400" dirty="0"/>
              <a:t> </a:t>
            </a:r>
            <a:r>
              <a:rPr lang="cs-CZ" sz="2400" dirty="0" err="1"/>
              <a:t>any</a:t>
            </a:r>
            <a:r>
              <a:rPr lang="cs-CZ" sz="2400" dirty="0"/>
              <a:t>, </a:t>
            </a:r>
            <a:r>
              <a:rPr lang="cs-CZ" sz="2400" dirty="0" err="1"/>
              <a:t>electrons</a:t>
            </a:r>
            <a:r>
              <a:rPr lang="cs-CZ" sz="2400" dirty="0"/>
              <a:t> </a:t>
            </a:r>
            <a:r>
              <a:rPr lang="cs-CZ" sz="2400" dirty="0" err="1"/>
              <a:t>have</a:t>
            </a:r>
            <a:r>
              <a:rPr lang="cs-CZ" sz="2400" dirty="0"/>
              <a:t> </a:t>
            </a:r>
            <a:r>
              <a:rPr lang="cs-CZ" sz="2400" dirty="0" err="1"/>
              <a:t>enough</a:t>
            </a:r>
            <a:r>
              <a:rPr lang="cs-CZ" sz="2400" dirty="0"/>
              <a:t> </a:t>
            </a:r>
            <a:r>
              <a:rPr lang="cs-CZ" sz="2400" dirty="0" err="1"/>
              <a:t>thermal</a:t>
            </a:r>
            <a:r>
              <a:rPr lang="cs-CZ" sz="2400" dirty="0"/>
              <a:t> </a:t>
            </a:r>
            <a:r>
              <a:rPr lang="cs-CZ" sz="2400" dirty="0" err="1"/>
              <a:t>energy</a:t>
            </a:r>
            <a:r>
              <a:rPr lang="cs-CZ" sz="2400" dirty="0"/>
              <a:t> to </a:t>
            </a:r>
            <a:r>
              <a:rPr lang="cs-CZ" sz="2400" dirty="0" err="1"/>
              <a:t>reach</a:t>
            </a:r>
            <a:r>
              <a:rPr lang="cs-CZ" sz="2400" dirty="0"/>
              <a:t> </a:t>
            </a:r>
            <a:r>
              <a:rPr lang="cs-CZ" sz="2400" dirty="0" err="1"/>
              <a:t>the</a:t>
            </a:r>
            <a:r>
              <a:rPr lang="cs-CZ" sz="2400" dirty="0"/>
              <a:t> </a:t>
            </a:r>
            <a:r>
              <a:rPr lang="cs-CZ" sz="2400" dirty="0" err="1"/>
              <a:t>conduction</a:t>
            </a:r>
            <a:r>
              <a:rPr lang="cs-CZ" sz="2400" dirty="0"/>
              <a:t> band</a:t>
            </a:r>
            <a:endParaRPr lang="en-US" sz="2400" dirty="0"/>
          </a:p>
        </p:txBody>
      </p:sp>
      <p:sp>
        <p:nvSpPr>
          <p:cNvPr id="10" name="TextovéPole 9"/>
          <p:cNvSpPr txBox="1"/>
          <p:nvPr/>
        </p:nvSpPr>
        <p:spPr>
          <a:xfrm>
            <a:off x="327389" y="1630486"/>
            <a:ext cx="296876" cy="369332"/>
          </a:xfrm>
          <a:prstGeom prst="rect">
            <a:avLst/>
          </a:prstGeom>
          <a:noFill/>
        </p:spPr>
        <p:txBody>
          <a:bodyPr wrap="none" rtlCol="0">
            <a:spAutoFit/>
          </a:bodyPr>
          <a:lstStyle/>
          <a:p>
            <a:r>
              <a:rPr lang="cs-CZ" dirty="0"/>
              <a:t>E</a:t>
            </a:r>
            <a:endParaRPr lang="en-US" dirty="0"/>
          </a:p>
        </p:txBody>
      </p:sp>
    </p:spTree>
    <p:extLst>
      <p:ext uri="{BB962C8B-B14F-4D97-AF65-F5344CB8AC3E}">
        <p14:creationId xmlns:p14="http://schemas.microsoft.com/office/powerpoint/2010/main" val="415735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Semiconductor</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151" t="11855" r="38992"/>
          <a:stretch/>
        </p:blipFill>
        <p:spPr bwMode="auto">
          <a:xfrm>
            <a:off x="611560" y="1815152"/>
            <a:ext cx="1924334" cy="373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a:off x="2771800" y="3762328"/>
            <a:ext cx="0" cy="3147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Přímá spojnice se šipkou 5"/>
          <p:cNvCxnSpPr/>
          <p:nvPr/>
        </p:nvCxnSpPr>
        <p:spPr>
          <a:xfrm flipV="1">
            <a:off x="2771800" y="3577662"/>
            <a:ext cx="0" cy="4994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ovéPole 6"/>
          <p:cNvSpPr txBox="1"/>
          <p:nvPr/>
        </p:nvSpPr>
        <p:spPr>
          <a:xfrm>
            <a:off x="2987824" y="3642701"/>
            <a:ext cx="829073" cy="369332"/>
          </a:xfrm>
          <a:prstGeom prst="rect">
            <a:avLst/>
          </a:prstGeom>
          <a:noFill/>
        </p:spPr>
        <p:txBody>
          <a:bodyPr wrap="none" rtlCol="0">
            <a:spAutoFit/>
          </a:bodyPr>
          <a:lstStyle/>
          <a:p>
            <a:r>
              <a:rPr lang="cs-CZ" dirty="0"/>
              <a:t>E=1 eV</a:t>
            </a:r>
            <a:endParaRPr lang="en-US" dirty="0"/>
          </a:p>
        </p:txBody>
      </p:sp>
      <p:sp>
        <p:nvSpPr>
          <p:cNvPr id="10" name="TextovéPole 9"/>
          <p:cNvSpPr txBox="1"/>
          <p:nvPr/>
        </p:nvSpPr>
        <p:spPr>
          <a:xfrm>
            <a:off x="4499993" y="2852936"/>
            <a:ext cx="3312368" cy="2308324"/>
          </a:xfrm>
          <a:prstGeom prst="rect">
            <a:avLst/>
          </a:prstGeom>
          <a:noFill/>
        </p:spPr>
        <p:txBody>
          <a:bodyPr wrap="square" rtlCol="0">
            <a:spAutoFit/>
          </a:bodyPr>
          <a:lstStyle/>
          <a:p>
            <a:r>
              <a:rPr lang="cs-CZ" sz="2400" dirty="0"/>
              <a:t>In a </a:t>
            </a:r>
            <a:r>
              <a:rPr lang="cs-CZ" sz="2400" dirty="0" err="1"/>
              <a:t>semiconductor</a:t>
            </a:r>
            <a:r>
              <a:rPr lang="cs-CZ" sz="2400" dirty="0"/>
              <a:t>, </a:t>
            </a:r>
            <a:r>
              <a:rPr lang="cs-CZ" sz="2400" dirty="0" err="1"/>
              <a:t>the</a:t>
            </a:r>
            <a:r>
              <a:rPr lang="cs-CZ" sz="2400" dirty="0"/>
              <a:t> </a:t>
            </a:r>
            <a:r>
              <a:rPr lang="cs-CZ" sz="2400" dirty="0" err="1"/>
              <a:t>energy</a:t>
            </a:r>
            <a:r>
              <a:rPr lang="cs-CZ" sz="2400" dirty="0"/>
              <a:t> gap </a:t>
            </a:r>
            <a:r>
              <a:rPr lang="cs-CZ" sz="2400" dirty="0" err="1"/>
              <a:t>is</a:t>
            </a:r>
            <a:r>
              <a:rPr lang="cs-CZ" sz="2400" dirty="0"/>
              <a:t> </a:t>
            </a:r>
            <a:r>
              <a:rPr lang="cs-CZ" sz="2400" dirty="0" err="1"/>
              <a:t>small</a:t>
            </a:r>
            <a:r>
              <a:rPr lang="cs-CZ" sz="2400" dirty="0"/>
              <a:t> </a:t>
            </a:r>
            <a:r>
              <a:rPr lang="cs-CZ" sz="2400" dirty="0" err="1"/>
              <a:t>enough</a:t>
            </a:r>
            <a:r>
              <a:rPr lang="cs-CZ" sz="2400" dirty="0"/>
              <a:t> </a:t>
            </a:r>
            <a:r>
              <a:rPr lang="cs-CZ" sz="2400" dirty="0" err="1"/>
              <a:t>that</a:t>
            </a:r>
            <a:r>
              <a:rPr lang="cs-CZ" sz="2400" dirty="0"/>
              <a:t> </a:t>
            </a:r>
            <a:r>
              <a:rPr lang="cs-CZ" sz="2400" dirty="0" err="1"/>
              <a:t>same</a:t>
            </a:r>
            <a:r>
              <a:rPr lang="cs-CZ" sz="2400" dirty="0"/>
              <a:t> </a:t>
            </a:r>
            <a:r>
              <a:rPr lang="cs-CZ" sz="2400" dirty="0" err="1"/>
              <a:t>electrons</a:t>
            </a:r>
            <a:r>
              <a:rPr lang="cs-CZ" sz="2400" dirty="0"/>
              <a:t> </a:t>
            </a:r>
            <a:r>
              <a:rPr lang="cs-CZ" sz="2400" dirty="0" err="1"/>
              <a:t>have</a:t>
            </a:r>
            <a:r>
              <a:rPr lang="cs-CZ" sz="2400" dirty="0"/>
              <a:t> </a:t>
            </a:r>
            <a:r>
              <a:rPr lang="cs-CZ" sz="2400" dirty="0" err="1"/>
              <a:t>enough</a:t>
            </a:r>
            <a:r>
              <a:rPr lang="cs-CZ" sz="2400" dirty="0"/>
              <a:t> </a:t>
            </a:r>
            <a:r>
              <a:rPr lang="cs-CZ" sz="2400" dirty="0" err="1"/>
              <a:t>thermal</a:t>
            </a:r>
            <a:r>
              <a:rPr lang="cs-CZ" sz="2400" dirty="0"/>
              <a:t> </a:t>
            </a:r>
            <a:r>
              <a:rPr lang="cs-CZ" sz="2400" dirty="0" err="1"/>
              <a:t>energy</a:t>
            </a:r>
            <a:r>
              <a:rPr lang="cs-CZ" sz="2400" dirty="0"/>
              <a:t> to enter </a:t>
            </a:r>
            <a:r>
              <a:rPr lang="cs-CZ" sz="2400" dirty="0" err="1"/>
              <a:t>the</a:t>
            </a:r>
            <a:r>
              <a:rPr lang="cs-CZ" sz="2400" dirty="0"/>
              <a:t> </a:t>
            </a:r>
            <a:r>
              <a:rPr lang="cs-CZ" sz="2400" dirty="0" err="1"/>
              <a:t>conduction</a:t>
            </a:r>
            <a:r>
              <a:rPr lang="cs-CZ" sz="2400" dirty="0"/>
              <a:t> band</a:t>
            </a:r>
            <a:endParaRPr lang="en-US" sz="2400" dirty="0"/>
          </a:p>
        </p:txBody>
      </p:sp>
      <p:sp>
        <p:nvSpPr>
          <p:cNvPr id="11" name="TextovéPole 10"/>
          <p:cNvSpPr txBox="1"/>
          <p:nvPr/>
        </p:nvSpPr>
        <p:spPr>
          <a:xfrm>
            <a:off x="467544" y="2204864"/>
            <a:ext cx="296876" cy="369332"/>
          </a:xfrm>
          <a:prstGeom prst="rect">
            <a:avLst/>
          </a:prstGeom>
          <a:noFill/>
        </p:spPr>
        <p:txBody>
          <a:bodyPr wrap="none" rtlCol="0">
            <a:spAutoFit/>
          </a:bodyPr>
          <a:lstStyle/>
          <a:p>
            <a:r>
              <a:rPr lang="cs-CZ" dirty="0"/>
              <a:t>E</a:t>
            </a:r>
            <a:endParaRPr lang="en-US" dirty="0"/>
          </a:p>
        </p:txBody>
      </p:sp>
    </p:spTree>
    <p:extLst>
      <p:ext uri="{BB962C8B-B14F-4D97-AF65-F5344CB8AC3E}">
        <p14:creationId xmlns:p14="http://schemas.microsoft.com/office/powerpoint/2010/main" val="316966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Conductor</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989" t="17452" r="1599" b="-5598"/>
          <a:stretch/>
        </p:blipFill>
        <p:spPr bwMode="auto">
          <a:xfrm>
            <a:off x="900751" y="1710288"/>
            <a:ext cx="1807759" cy="373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467544" y="2204864"/>
            <a:ext cx="296876" cy="369332"/>
          </a:xfrm>
          <a:prstGeom prst="rect">
            <a:avLst/>
          </a:prstGeom>
          <a:noFill/>
        </p:spPr>
        <p:txBody>
          <a:bodyPr wrap="none" rtlCol="0">
            <a:spAutoFit/>
          </a:bodyPr>
          <a:lstStyle/>
          <a:p>
            <a:r>
              <a:rPr lang="cs-CZ" dirty="0"/>
              <a:t>E</a:t>
            </a:r>
            <a:endParaRPr lang="en-US" dirty="0"/>
          </a:p>
        </p:txBody>
      </p:sp>
      <p:sp>
        <p:nvSpPr>
          <p:cNvPr id="9" name="TextovéPole 8"/>
          <p:cNvSpPr txBox="1"/>
          <p:nvPr/>
        </p:nvSpPr>
        <p:spPr>
          <a:xfrm>
            <a:off x="3563888" y="2204864"/>
            <a:ext cx="4680520" cy="3046988"/>
          </a:xfrm>
          <a:prstGeom prst="rect">
            <a:avLst/>
          </a:prstGeom>
          <a:noFill/>
        </p:spPr>
        <p:txBody>
          <a:bodyPr wrap="square" rtlCol="0">
            <a:spAutoFit/>
          </a:bodyPr>
          <a:lstStyle/>
          <a:p>
            <a:r>
              <a:rPr lang="cs-CZ" sz="2400" dirty="0"/>
              <a:t>In </a:t>
            </a:r>
            <a:r>
              <a:rPr lang="cs-CZ" sz="2400" dirty="0" err="1"/>
              <a:t>conductor</a:t>
            </a:r>
            <a:r>
              <a:rPr lang="cs-CZ" sz="2400" dirty="0"/>
              <a:t>, </a:t>
            </a:r>
            <a:r>
              <a:rPr lang="cs-CZ" sz="2400" dirty="0" err="1"/>
              <a:t>same</a:t>
            </a:r>
            <a:r>
              <a:rPr lang="cs-CZ" sz="2400" dirty="0"/>
              <a:t> </a:t>
            </a:r>
            <a:r>
              <a:rPr lang="cs-CZ" sz="2400" dirty="0" err="1"/>
              <a:t>electrons</a:t>
            </a:r>
            <a:r>
              <a:rPr lang="cs-CZ" sz="2400" dirty="0"/>
              <a:t> are in </a:t>
            </a:r>
            <a:r>
              <a:rPr lang="cs-CZ" sz="2400" dirty="0" err="1"/>
              <a:t>the</a:t>
            </a:r>
            <a:r>
              <a:rPr lang="cs-CZ" sz="2400" dirty="0"/>
              <a:t> </a:t>
            </a:r>
            <a:r>
              <a:rPr lang="cs-CZ" sz="2400" dirty="0" err="1"/>
              <a:t>conduction</a:t>
            </a:r>
            <a:r>
              <a:rPr lang="cs-CZ" sz="2400" dirty="0"/>
              <a:t> band. These </a:t>
            </a:r>
            <a:r>
              <a:rPr lang="cs-CZ" sz="2400" dirty="0" err="1"/>
              <a:t>electrons</a:t>
            </a:r>
            <a:r>
              <a:rPr lang="cs-CZ" sz="2400" dirty="0"/>
              <a:t> are free to </a:t>
            </a:r>
            <a:r>
              <a:rPr lang="cs-CZ" sz="2400" dirty="0" err="1"/>
              <a:t>move</a:t>
            </a:r>
            <a:r>
              <a:rPr lang="cs-CZ" sz="2400" dirty="0"/>
              <a:t> </a:t>
            </a:r>
            <a:r>
              <a:rPr lang="cs-CZ" sz="2400" dirty="0" err="1"/>
              <a:t>between</a:t>
            </a:r>
            <a:r>
              <a:rPr lang="cs-CZ" sz="2400" dirty="0"/>
              <a:t> </a:t>
            </a:r>
            <a:r>
              <a:rPr lang="cs-CZ" sz="2400" dirty="0" err="1"/>
              <a:t>atoms</a:t>
            </a:r>
            <a:r>
              <a:rPr lang="cs-CZ" sz="2400" dirty="0"/>
              <a:t>. </a:t>
            </a:r>
            <a:r>
              <a:rPr lang="cs-CZ" sz="2400" dirty="0" err="1"/>
              <a:t>The</a:t>
            </a:r>
            <a:r>
              <a:rPr lang="cs-CZ" sz="2400" dirty="0"/>
              <a:t> </a:t>
            </a:r>
            <a:r>
              <a:rPr lang="cs-CZ" sz="2400" dirty="0" err="1"/>
              <a:t>electrons</a:t>
            </a:r>
            <a:r>
              <a:rPr lang="cs-CZ" sz="2400" dirty="0"/>
              <a:t> </a:t>
            </a:r>
            <a:r>
              <a:rPr lang="cs-CZ" sz="2400" dirty="0" err="1"/>
              <a:t>move</a:t>
            </a:r>
            <a:r>
              <a:rPr lang="cs-CZ" sz="2400" dirty="0"/>
              <a:t> </a:t>
            </a:r>
            <a:r>
              <a:rPr lang="cs-CZ" sz="2400" dirty="0" err="1"/>
              <a:t>randomly</a:t>
            </a:r>
            <a:r>
              <a:rPr lang="cs-CZ" sz="2400" dirty="0"/>
              <a:t> in a </a:t>
            </a:r>
            <a:r>
              <a:rPr lang="cs-CZ" sz="2400" dirty="0" err="1"/>
              <a:t>conductor</a:t>
            </a:r>
            <a:r>
              <a:rPr lang="cs-CZ" sz="2400" dirty="0"/>
              <a:t>, but </a:t>
            </a:r>
            <a:r>
              <a:rPr lang="cs-CZ" sz="2400" dirty="0" err="1"/>
              <a:t>if</a:t>
            </a:r>
            <a:r>
              <a:rPr lang="cs-CZ" sz="2400" dirty="0"/>
              <a:t> a </a:t>
            </a:r>
            <a:r>
              <a:rPr lang="cs-CZ" sz="2400" dirty="0" err="1"/>
              <a:t>electric</a:t>
            </a:r>
            <a:r>
              <a:rPr lang="cs-CZ" sz="2400" dirty="0"/>
              <a:t> </a:t>
            </a:r>
            <a:r>
              <a:rPr lang="cs-CZ" sz="2400" dirty="0" err="1"/>
              <a:t>field</a:t>
            </a:r>
            <a:r>
              <a:rPr lang="cs-CZ" sz="2400" dirty="0"/>
              <a:t> </a:t>
            </a:r>
            <a:r>
              <a:rPr lang="cs-CZ" sz="2400" dirty="0" err="1"/>
              <a:t>is</a:t>
            </a:r>
            <a:r>
              <a:rPr lang="cs-CZ" sz="2400" dirty="0"/>
              <a:t> </a:t>
            </a:r>
            <a:r>
              <a:rPr lang="cs-CZ" sz="2400" dirty="0" err="1"/>
              <a:t>applied</a:t>
            </a:r>
            <a:r>
              <a:rPr lang="cs-CZ" sz="2400" dirty="0"/>
              <a:t> </a:t>
            </a:r>
            <a:r>
              <a:rPr lang="cs-CZ" sz="2400" dirty="0" err="1"/>
              <a:t>across</a:t>
            </a:r>
            <a:r>
              <a:rPr lang="cs-CZ" sz="2400" dirty="0"/>
              <a:t> </a:t>
            </a:r>
            <a:r>
              <a:rPr lang="cs-CZ" sz="2400" dirty="0" err="1"/>
              <a:t>the</a:t>
            </a:r>
            <a:r>
              <a:rPr lang="cs-CZ" sz="2400" dirty="0"/>
              <a:t> </a:t>
            </a:r>
            <a:r>
              <a:rPr lang="cs-CZ" sz="2400" dirty="0" err="1"/>
              <a:t>wire</a:t>
            </a:r>
            <a:r>
              <a:rPr lang="cs-CZ" sz="2400" dirty="0"/>
              <a:t>, </a:t>
            </a:r>
            <a:r>
              <a:rPr lang="cs-CZ" sz="2400" dirty="0" err="1"/>
              <a:t>the</a:t>
            </a:r>
            <a:r>
              <a:rPr lang="cs-CZ" sz="2400" dirty="0"/>
              <a:t> </a:t>
            </a:r>
            <a:r>
              <a:rPr lang="cs-CZ" sz="2400" dirty="0" err="1"/>
              <a:t>electrons</a:t>
            </a:r>
            <a:r>
              <a:rPr lang="cs-CZ" sz="2400" dirty="0"/>
              <a:t> drift </a:t>
            </a:r>
            <a:r>
              <a:rPr lang="cs-CZ" sz="2400" dirty="0" err="1"/>
              <a:t>toward</a:t>
            </a:r>
            <a:r>
              <a:rPr lang="cs-CZ" sz="2400" dirty="0"/>
              <a:t> </a:t>
            </a:r>
            <a:r>
              <a:rPr lang="cs-CZ" sz="2400" dirty="0" err="1"/>
              <a:t>one</a:t>
            </a:r>
            <a:r>
              <a:rPr lang="cs-CZ" sz="2400" dirty="0"/>
              <a:t> end.</a:t>
            </a:r>
            <a:endParaRPr lang="en-US" sz="2400" dirty="0"/>
          </a:p>
        </p:txBody>
      </p:sp>
    </p:spTree>
    <p:extLst>
      <p:ext uri="{BB962C8B-B14F-4D97-AF65-F5344CB8AC3E}">
        <p14:creationId xmlns:p14="http://schemas.microsoft.com/office/powerpoint/2010/main" val="377901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Semiconductors</a:t>
            </a:r>
            <a:endParaRPr lang="cs-CZ" dirty="0"/>
          </a:p>
        </p:txBody>
      </p:sp>
      <p:sp>
        <p:nvSpPr>
          <p:cNvPr id="5" name="TextovéPole 4"/>
          <p:cNvSpPr txBox="1"/>
          <p:nvPr/>
        </p:nvSpPr>
        <p:spPr>
          <a:xfrm>
            <a:off x="474662" y="2060848"/>
            <a:ext cx="8280920" cy="3785652"/>
          </a:xfrm>
          <a:prstGeom prst="rect">
            <a:avLst/>
          </a:prstGeom>
          <a:noFill/>
        </p:spPr>
        <p:txBody>
          <a:bodyPr wrap="square" rtlCol="0">
            <a:spAutoFit/>
          </a:bodyPr>
          <a:lstStyle/>
          <a:p>
            <a:r>
              <a:rPr lang="cs-CZ" sz="2000" b="1" dirty="0"/>
              <a:t>„</a:t>
            </a:r>
            <a:r>
              <a:rPr lang="en-US" sz="2000" b="1" dirty="0"/>
              <a:t>Semiconductors are crystalline or amorphous solids with distinct electrical characteristics. They are of high electrical resistance — higher than typical resistance materials, but still of much lower resistance than insulators. Their </a:t>
            </a:r>
            <a:r>
              <a:rPr lang="en-US" sz="2000" b="1" dirty="0">
                <a:solidFill>
                  <a:srgbClr val="FF0000"/>
                </a:solidFill>
              </a:rPr>
              <a:t>resistance decreases as their temperature increases</a:t>
            </a:r>
            <a:r>
              <a:rPr lang="en-US" sz="2000" b="1" dirty="0"/>
              <a:t>, which is behavior opposite to that of a metal. Finally, their conducting properties may be altered in useful ways by the deliberate, controlled introduction of impurities ("doping") into the crystal structure, which lowers its resistance but also permits the creation of semiconductor junctions between differently-doped regions of the extrinsic semiconductor crystal. The behavior of charge carriers which include electrons, ions and electron holes at these junctions is the basis of diodes, transistors and all modern electronics.</a:t>
            </a:r>
            <a:r>
              <a:rPr lang="cs-CZ" sz="2000" b="1" dirty="0"/>
              <a:t>“    …wiki</a:t>
            </a:r>
            <a:endParaRPr lang="cs-CZ" sz="2000" dirty="0"/>
          </a:p>
        </p:txBody>
      </p:sp>
    </p:spTree>
    <p:extLst>
      <p:ext uri="{BB962C8B-B14F-4D97-AF65-F5344CB8AC3E}">
        <p14:creationId xmlns:p14="http://schemas.microsoft.com/office/powerpoint/2010/main" val="105060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Semiconductors</a:t>
            </a:r>
            <a:endParaRPr lang="cs-CZ" dirty="0"/>
          </a:p>
        </p:txBody>
      </p:sp>
      <p:sp>
        <p:nvSpPr>
          <p:cNvPr id="3" name="Zástupný symbol pro obsah 2"/>
          <p:cNvSpPr>
            <a:spLocks noGrp="1"/>
          </p:cNvSpPr>
          <p:nvPr>
            <p:ph idx="1"/>
          </p:nvPr>
        </p:nvSpPr>
        <p:spPr>
          <a:xfrm>
            <a:off x="457200" y="1600200"/>
            <a:ext cx="8435280" cy="4637111"/>
          </a:xfrm>
        </p:spPr>
        <p:txBody>
          <a:bodyPr>
            <a:normAutofit/>
          </a:bodyPr>
          <a:lstStyle/>
          <a:p>
            <a:r>
              <a:rPr lang="en-US" dirty="0">
                <a:solidFill>
                  <a:srgbClr val="FF0000"/>
                </a:solidFill>
              </a:rPr>
              <a:t>Semiconductors are materials whose electrical properties lie between Conductors and Insulators.  </a:t>
            </a:r>
          </a:p>
          <a:p>
            <a:r>
              <a:rPr lang="en-US" dirty="0">
                <a:solidFill>
                  <a:srgbClr val="0070C0"/>
                </a:solidFill>
              </a:rPr>
              <a:t>Ex</a:t>
            </a:r>
            <a:r>
              <a:rPr lang="cs-CZ" dirty="0" err="1">
                <a:solidFill>
                  <a:srgbClr val="0070C0"/>
                </a:solidFill>
              </a:rPr>
              <a:t>amples</a:t>
            </a:r>
            <a:r>
              <a:rPr lang="en-US" dirty="0">
                <a:solidFill>
                  <a:srgbClr val="0070C0"/>
                </a:solidFill>
              </a:rPr>
              <a:t> : Silicon and Germanium</a:t>
            </a:r>
            <a:endParaRPr lang="cs-CZ" dirty="0">
              <a:solidFill>
                <a:srgbClr val="0070C0"/>
              </a:solidFill>
            </a:endParaRPr>
          </a:p>
          <a:p>
            <a:r>
              <a:rPr lang="cs-CZ" dirty="0" err="1">
                <a:solidFill>
                  <a:srgbClr val="7030A0"/>
                </a:solidFill>
              </a:rPr>
              <a:t>Their</a:t>
            </a:r>
            <a:r>
              <a:rPr lang="cs-CZ" dirty="0">
                <a:solidFill>
                  <a:srgbClr val="7030A0"/>
                </a:solidFill>
              </a:rPr>
              <a:t> r</a:t>
            </a:r>
            <a:r>
              <a:rPr lang="en-US" dirty="0" err="1">
                <a:solidFill>
                  <a:srgbClr val="7030A0"/>
                </a:solidFill>
              </a:rPr>
              <a:t>esistance</a:t>
            </a:r>
            <a:r>
              <a:rPr lang="en-US" dirty="0">
                <a:solidFill>
                  <a:srgbClr val="7030A0"/>
                </a:solidFill>
              </a:rPr>
              <a:t> decreases as their temperature increases</a:t>
            </a:r>
            <a:endParaRPr lang="cs-CZ" dirty="0">
              <a:solidFill>
                <a:srgbClr val="7030A0"/>
              </a:solidFill>
            </a:endParaRPr>
          </a:p>
          <a:p>
            <a:r>
              <a:rPr lang="en-US" dirty="0">
                <a:solidFill>
                  <a:srgbClr val="00B050"/>
                </a:solidFill>
              </a:rPr>
              <a:t>The semiconductor materials </a:t>
            </a:r>
            <a:r>
              <a:rPr lang="cs-CZ" dirty="0">
                <a:solidFill>
                  <a:srgbClr val="00B050"/>
                </a:solidFill>
              </a:rPr>
              <a:t>are </a:t>
            </a:r>
            <a:r>
              <a:rPr lang="en-US" dirty="0">
                <a:solidFill>
                  <a:srgbClr val="00B050"/>
                </a:solidFill>
              </a:rPr>
              <a:t>used in electronic devices </a:t>
            </a:r>
          </a:p>
          <a:p>
            <a:endParaRPr lang="cs-CZ" dirty="0"/>
          </a:p>
        </p:txBody>
      </p:sp>
    </p:spTree>
    <p:extLst>
      <p:ext uri="{BB962C8B-B14F-4D97-AF65-F5344CB8AC3E}">
        <p14:creationId xmlns:p14="http://schemas.microsoft.com/office/powerpoint/2010/main" val="293820293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1072</Words>
  <Application>Microsoft Office PowerPoint</Application>
  <PresentationFormat>Předvádění na obrazovce (4:3)</PresentationFormat>
  <Paragraphs>99</Paragraphs>
  <Slides>29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Cambria Math</vt:lpstr>
      <vt:lpstr>Motiv systému Office</vt:lpstr>
      <vt:lpstr>Semiconductors</vt:lpstr>
      <vt:lpstr>Atomic model</vt:lpstr>
      <vt:lpstr>Orbitals - energy</vt:lpstr>
      <vt:lpstr>Conduction band</vt:lpstr>
      <vt:lpstr>Insulator</vt:lpstr>
      <vt:lpstr>Semiconductor</vt:lpstr>
      <vt:lpstr>Conductor</vt:lpstr>
      <vt:lpstr>Semiconductors</vt:lpstr>
      <vt:lpstr>Semiconductors</vt:lpstr>
      <vt:lpstr>Prezentace aplikace PowerPoint</vt:lpstr>
      <vt:lpstr>         temperature            el. current</vt:lpstr>
      <vt:lpstr>Semiconductor doping</vt:lpstr>
      <vt:lpstr>Doped semiconductor</vt:lpstr>
      <vt:lpstr>Doped semiconductors</vt:lpstr>
      <vt:lpstr>Prezentace aplikace PowerPoint</vt:lpstr>
      <vt:lpstr>P-type semiconductor</vt:lpstr>
      <vt:lpstr>N-type semiconductor</vt:lpstr>
      <vt:lpstr>???</vt:lpstr>
      <vt:lpstr>???</vt:lpstr>
      <vt:lpstr>Diodes</vt:lpstr>
      <vt:lpstr>Forward biase junction</vt:lpstr>
      <vt:lpstr>Reverse biase junction</vt:lpstr>
      <vt:lpstr>Diodes</vt:lpstr>
      <vt:lpstr>Diode</vt:lpstr>
      <vt:lpstr>Diode</vt:lpstr>
      <vt:lpstr>Depletion zone</vt:lpstr>
      <vt:lpstr>I-U characteristics of Ideal diode</vt:lpstr>
      <vt:lpstr>I-U Characteristics of  Realistic Diode  </vt:lpstr>
      <vt:lpstr>Light Emitting Diode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Bernard</dc:creator>
  <cp:lastModifiedBy>Vladan Bernard</cp:lastModifiedBy>
  <cp:revision>30</cp:revision>
  <dcterms:created xsi:type="dcterms:W3CDTF">2017-01-27T12:34:58Z</dcterms:created>
  <dcterms:modified xsi:type="dcterms:W3CDTF">2018-02-05T07:43:44Z</dcterms:modified>
</cp:coreProperties>
</file>