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0" r:id="rId10"/>
    <p:sldId id="258" r:id="rId11"/>
    <p:sldId id="259" r:id="rId12"/>
    <p:sldId id="272" r:id="rId13"/>
    <p:sldId id="273" r:id="rId14"/>
    <p:sldId id="274" r:id="rId15"/>
    <p:sldId id="275" r:id="rId16"/>
    <p:sldId id="271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6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05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10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33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90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8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4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6A55-C834-4221-8F63-82BE4A54AD6E}" type="datetimeFigureOut">
              <a:rPr lang="cs-CZ" smtClean="0"/>
              <a:t>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048F-CE01-4300-AE21-7E13B4999A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74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xhCU_jBiO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Electrolytes</a:t>
            </a:r>
            <a:r>
              <a:rPr lang="cs-CZ" dirty="0" smtClean="0"/>
              <a:t> and </a:t>
            </a:r>
            <a:r>
              <a:rPr lang="cs-CZ" dirty="0" err="1" smtClean="0"/>
              <a:t>electrolysis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Vladan Bernard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3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 of free charges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Connected with </a:t>
            </a:r>
            <a:r>
              <a:rPr lang="en-US" sz="2800" b="1" dirty="0" smtClean="0"/>
              <a:t>Faraday´s law of electrolysis</a:t>
            </a:r>
          </a:p>
          <a:p>
            <a:endParaRPr lang="en-US" sz="2800" b="1" dirty="0" smtClean="0"/>
          </a:p>
          <a:p>
            <a:r>
              <a:rPr lang="en-US" sz="2800" dirty="0" smtClean="0"/>
              <a:t>Definition „ </a:t>
            </a:r>
            <a:r>
              <a:rPr lang="en-US" sz="2800" i="1" dirty="0" smtClean="0"/>
              <a:t>the mass m of substance liberated from an electrolyte solution is proportional to the product of the current I and the time t of current passage through the electrolyte</a:t>
            </a:r>
            <a:r>
              <a:rPr lang="en-US" sz="2800" dirty="0" smtClean="0"/>
              <a:t>“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			m = </a:t>
            </a:r>
            <a:r>
              <a:rPr lang="en-US" sz="2800" dirty="0" err="1" smtClean="0">
                <a:solidFill>
                  <a:srgbClr val="C00000"/>
                </a:solidFill>
              </a:rPr>
              <a:t>AIt</a:t>
            </a:r>
            <a:r>
              <a:rPr lang="en-US" sz="2800" dirty="0" smtClean="0">
                <a:solidFill>
                  <a:srgbClr val="C00000"/>
                </a:solidFill>
              </a:rPr>
              <a:t> = AQ </a:t>
            </a:r>
            <a:endParaRPr lang="cs-CZ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A-</a:t>
            </a:r>
            <a:r>
              <a:rPr lang="cs-CZ" sz="2800" dirty="0" err="1" smtClean="0">
                <a:solidFill>
                  <a:srgbClr val="C00000"/>
                </a:solidFill>
              </a:rPr>
              <a:t>electrochemical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equivalent</a:t>
            </a:r>
            <a:r>
              <a:rPr lang="cs-CZ" sz="2800" dirty="0" smtClean="0">
                <a:solidFill>
                  <a:srgbClr val="C00000"/>
                </a:solidFill>
              </a:rPr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5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Faraday´s law </a:t>
                </a:r>
                <a:r>
                  <a:rPr lang="en-US" dirty="0" smtClean="0"/>
                  <a:t>can be summarized by equation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is the mass of the substance liberated at an electrode in grams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Q</a:t>
                </a:r>
                <a:r>
                  <a:rPr lang="en-US" dirty="0" smtClean="0"/>
                  <a:t> is the total electric charge passed through the substance in coulombs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F</a:t>
                </a:r>
                <a:r>
                  <a:rPr lang="en-US" dirty="0" smtClean="0"/>
                  <a:t> = 96485 C mol</a:t>
                </a:r>
                <a:r>
                  <a:rPr lang="en-US" baseline="30000" dirty="0" smtClean="0"/>
                  <a:t>−1 </a:t>
                </a:r>
                <a:r>
                  <a:rPr lang="en-US" dirty="0" smtClean="0"/>
                  <a:t>is the Faraday constant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(approx. 96 500 C = charge of 1 mole of elementary charges)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M</a:t>
                </a:r>
                <a:r>
                  <a:rPr lang="en-US" dirty="0" smtClean="0"/>
                  <a:t> is the molar mass of the substance in grams per </a:t>
                </a:r>
                <a:r>
                  <a:rPr lang="en-US" dirty="0" err="1" smtClean="0"/>
                  <a:t>mol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z</a:t>
                </a:r>
                <a:r>
                  <a:rPr lang="en-US" dirty="0" smtClean="0"/>
                  <a:t> is the valence number of ions of the substance (electrons transferred per ion).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1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 current – temperature effect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Another difference from the conduction current is the temperature dependence. For metals, the increase in temperature degrades their conductivity, resistance of metals by heating increases. </a:t>
            </a:r>
          </a:p>
          <a:p>
            <a:endParaRPr lang="en-US" dirty="0" smtClean="0"/>
          </a:p>
          <a:p>
            <a:r>
              <a:rPr lang="en-US" dirty="0" smtClean="0"/>
              <a:t>In the case of conductive liquids inverse dependence. The increase in temperature improves motility ions upon heating of the conductive fluid resistance decreases.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0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Conductometry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" y="1304807"/>
            <a:ext cx="9108580" cy="555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2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Conductometry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4206"/>
            <a:ext cx="8511880" cy="53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12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Conductometers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n-US" dirty="0" smtClean="0"/>
              <a:t>Analyzing quality of water</a:t>
            </a:r>
          </a:p>
          <a:p>
            <a:r>
              <a:rPr lang="en-US" dirty="0" smtClean="0"/>
              <a:t>Measuring presence of </a:t>
            </a:r>
            <a:r>
              <a:rPr lang="en-US" dirty="0" err="1" smtClean="0"/>
              <a:t>ionts</a:t>
            </a:r>
            <a:r>
              <a:rPr lang="en-US" dirty="0" smtClean="0"/>
              <a:t> in solutions</a:t>
            </a:r>
          </a:p>
          <a:p>
            <a:r>
              <a:rPr lang="en-US" b="1" dirty="0" err="1" smtClean="0"/>
              <a:t>Polarographic</a:t>
            </a:r>
            <a:r>
              <a:rPr lang="en-US" b="1" dirty="0" smtClean="0"/>
              <a:t> methods 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26" y="2852936"/>
            <a:ext cx="2562813" cy="34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62898" y="3878065"/>
            <a:ext cx="3190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Jaroslav </a:t>
            </a:r>
            <a:r>
              <a:rPr lang="en-US" b="1" dirty="0" err="1" smtClean="0"/>
              <a:t>Heyrovský</a:t>
            </a:r>
            <a:r>
              <a:rPr lang="en-US" b="1" dirty="0" smtClean="0"/>
              <a:t> (1890-1967)</a:t>
            </a:r>
            <a:endParaRPr lang="en-US" b="1" dirty="0"/>
          </a:p>
        </p:txBody>
      </p:sp>
      <p:sp>
        <p:nvSpPr>
          <p:cNvPr id="5" name="Obdélník 4"/>
          <p:cNvSpPr/>
          <p:nvPr/>
        </p:nvSpPr>
        <p:spPr>
          <a:xfrm>
            <a:off x="829369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Czech chemist and inventor. </a:t>
            </a:r>
            <a:r>
              <a:rPr lang="en-US" dirty="0" err="1" smtClean="0"/>
              <a:t>Heyrovský</a:t>
            </a:r>
            <a:r>
              <a:rPr lang="en-US" dirty="0" smtClean="0"/>
              <a:t> was the inventor of the </a:t>
            </a:r>
            <a:r>
              <a:rPr lang="en-US" dirty="0" err="1" smtClean="0"/>
              <a:t>polarographic</a:t>
            </a:r>
            <a:r>
              <a:rPr lang="en-US" dirty="0" smtClean="0"/>
              <a:t> method, father of the </a:t>
            </a:r>
            <a:r>
              <a:rPr lang="en-US" dirty="0" err="1" smtClean="0"/>
              <a:t>electroanalytical</a:t>
            </a:r>
            <a:r>
              <a:rPr lang="en-US" dirty="0" smtClean="0"/>
              <a:t> method, and recipient of the Nobel Prize in 1959 for his discovery and development of the </a:t>
            </a:r>
            <a:r>
              <a:rPr lang="en-US" dirty="0" err="1" smtClean="0"/>
              <a:t>polarographic</a:t>
            </a:r>
            <a:r>
              <a:rPr lang="en-US" dirty="0" smtClean="0"/>
              <a:t> methods of analysis.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26027" cy="18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chemistry and manufacturing, electrolysis is a technique that uses a direct electric current (DC) to drive an otherwise non-spontaneous chemical reaction. </a:t>
            </a:r>
          </a:p>
          <a:p>
            <a:endParaRPr lang="en-US" dirty="0" smtClean="0"/>
          </a:p>
          <a:p>
            <a:r>
              <a:rPr lang="en-US" dirty="0" smtClean="0"/>
              <a:t>Electrolysis is commercially important as a stage in the separation of elements from naturally occurring sources such as ores using an electrolytic cell.</a:t>
            </a:r>
          </a:p>
          <a:p>
            <a:endParaRPr lang="en-US" dirty="0" smtClean="0"/>
          </a:p>
          <a:p>
            <a:r>
              <a:rPr lang="en-US" dirty="0" smtClean="0"/>
              <a:t> Rust removal from small iron or steel objects by electrolysis can be done.</a:t>
            </a:r>
          </a:p>
          <a:p>
            <a:endParaRPr lang="en-US" dirty="0" smtClean="0"/>
          </a:p>
          <a:p>
            <a:r>
              <a:rPr lang="en-US" dirty="0" smtClean="0"/>
              <a:t>Electroplating, where a thin film of metal is deposited over a substrate material. Electroplating is used in many industries for either functional or decorative purposes, as in vehicle bodies and nickel coins.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1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Electroplating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0" y="1916832"/>
            <a:ext cx="5634203" cy="42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23" y="2204864"/>
            <a:ext cx="3153730" cy="31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95936" y="61424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https://www.youtube.com/watch?v=OxhCU_jBiOA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2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„An electrolyte is a substance that produces an electrically conducting solution when dissolved in a polar solvent, such as water. The dissolved electrolyte separates into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and anions, which disperse uniformly through the solvent. Electrically, such a solution is neutral. If an electric potential is applied to such a solution, the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of the solution are drawn to the electrode that has an abundance of electrons, while the anions are drawn to the electrode that has a deficit of electrons.“ </a:t>
            </a:r>
          </a:p>
          <a:p>
            <a:r>
              <a:rPr lang="en-US" sz="2400" dirty="0" smtClean="0"/>
              <a:t> Electrolyte solutions can also result from the dissolution of some biological (e.g., DNA, polypeptides) and synthetic polymers (e.g., polystyrene </a:t>
            </a:r>
            <a:r>
              <a:rPr lang="en-US" sz="2400" dirty="0" err="1" smtClean="0"/>
              <a:t>sulfonate</a:t>
            </a:r>
            <a:r>
              <a:rPr lang="en-US" sz="2400" dirty="0" smtClean="0"/>
              <a:t>), termed "polyelectrolytes",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574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Ionization, electrolytes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Definition: Ionization </a:t>
            </a:r>
          </a:p>
          <a:p>
            <a:pPr marL="0" indent="0">
              <a:buNone/>
            </a:pPr>
            <a:r>
              <a:rPr lang="en-US" sz="3000" dirty="0" smtClean="0"/>
              <a:t>	- Substance acquires negative/positive charge by gaining/losing electrons </a:t>
            </a:r>
          </a:p>
          <a:p>
            <a:pPr marL="0" indent="0">
              <a:buNone/>
            </a:pPr>
            <a:r>
              <a:rPr lang="en-US" sz="3000" dirty="0" smtClean="0"/>
              <a:t>	- In water: substance breaks up into ions </a:t>
            </a:r>
          </a:p>
          <a:p>
            <a:pPr marL="0" indent="0">
              <a:buNone/>
            </a:pPr>
            <a:r>
              <a:rPr lang="en-US" sz="3000" dirty="0" smtClean="0"/>
              <a:t>Example </a:t>
            </a:r>
            <a:r>
              <a:rPr lang="en-US" sz="3000" dirty="0" err="1" smtClean="0"/>
              <a:t>NaCl</a:t>
            </a:r>
            <a:r>
              <a:rPr lang="en-US" sz="3000" dirty="0" smtClean="0"/>
              <a:t> to Na+ and Cl-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Definition: Electrolytes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Substance that undergoes ionization</a:t>
            </a:r>
          </a:p>
          <a:p>
            <a:pPr marL="0" indent="0">
              <a:buNone/>
            </a:pPr>
            <a:r>
              <a:rPr lang="en-US" dirty="0" smtClean="0"/>
              <a:t>	- In water: solution of electrolyte conducts energy – Examples: Salts, acids,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Definitions: Equilibrium, dissociation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502" y="1522342"/>
            <a:ext cx="8229600" cy="2880320"/>
          </a:xfrm>
        </p:spPr>
        <p:txBody>
          <a:bodyPr/>
          <a:lstStyle/>
          <a:p>
            <a:r>
              <a:rPr lang="en-US" b="1" dirty="0" smtClean="0"/>
              <a:t>Equilibrium</a:t>
            </a:r>
            <a:r>
              <a:rPr lang="en-US" dirty="0" smtClean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– </a:t>
            </a:r>
            <a:r>
              <a:rPr lang="en-US" sz="2400" dirty="0" smtClean="0"/>
              <a:t>Between ionic compound (</a:t>
            </a:r>
            <a:r>
              <a:rPr lang="en-US" sz="2400" dirty="0" err="1" smtClean="0"/>
              <a:t>NaCl</a:t>
            </a:r>
            <a:r>
              <a:rPr lang="en-US" sz="2400" dirty="0" smtClean="0"/>
              <a:t>) and free ions (Na+ + Cl-) </a:t>
            </a:r>
            <a:endParaRPr lang="cs-CZ" sz="2400" dirty="0" smtClean="0"/>
          </a:p>
          <a:p>
            <a:r>
              <a:rPr lang="en-US" b="1" dirty="0" smtClean="0"/>
              <a:t>Dissociation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sz="2400" dirty="0" smtClean="0"/>
              <a:t>– Separation of ions (separation of Na+ and Cl-)</a:t>
            </a:r>
            <a:endParaRPr lang="cs-CZ" sz="24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116251" y="50131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3901738" y="5092341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 flipH="1">
            <a:off x="2956642" y="4907675"/>
            <a:ext cx="82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NaCl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2845830" y="4869160"/>
            <a:ext cx="864096" cy="4078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4862054" y="485241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Na+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421823" y="501317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Cl-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4862054" y="4797152"/>
            <a:ext cx="504056" cy="479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5364088" y="4957914"/>
            <a:ext cx="504056" cy="479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70866" y="5441737"/>
            <a:ext cx="293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Ionic compound, crystal </a:t>
            </a:r>
            <a:r>
              <a:rPr lang="en-US" dirty="0" err="1" smtClean="0"/>
              <a:t>lattic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conduct electricity</a:t>
            </a: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940152" y="4402662"/>
            <a:ext cx="267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ions in water solution</a:t>
            </a:r>
          </a:p>
          <a:p>
            <a:r>
              <a:rPr lang="en-US" dirty="0" smtClean="0"/>
              <a:t>Conduct electricity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Electrolytes – weak and strong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356" y="1628800"/>
            <a:ext cx="8075240" cy="40095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Weak electrolytes</a:t>
            </a:r>
          </a:p>
          <a:p>
            <a:pPr lvl="1"/>
            <a:r>
              <a:rPr lang="en-US" sz="2400" dirty="0" smtClean="0"/>
              <a:t>Dissociates only partially (in equilibrium)</a:t>
            </a:r>
          </a:p>
          <a:p>
            <a:pPr lvl="1"/>
            <a:r>
              <a:rPr lang="en-US" sz="2400" dirty="0" smtClean="0"/>
              <a:t>NH4OH          NH4+      OH-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Strong electrolytes</a:t>
            </a:r>
          </a:p>
          <a:p>
            <a:pPr lvl="1"/>
            <a:r>
              <a:rPr lang="en-US" sz="2400" dirty="0" smtClean="0"/>
              <a:t>Dissociates (breaks up) completely into ions (no equilibrium)</a:t>
            </a:r>
          </a:p>
          <a:p>
            <a:pPr lvl="1"/>
            <a:r>
              <a:rPr lang="en-US" sz="2400" dirty="0" err="1" smtClean="0"/>
              <a:t>NaOH</a:t>
            </a:r>
            <a:r>
              <a:rPr lang="en-US" sz="2400" dirty="0" smtClean="0"/>
              <a:t>            Na+          OH-</a:t>
            </a:r>
            <a:endParaRPr lang="en-US" sz="2400" dirty="0"/>
          </a:p>
        </p:txBody>
      </p:sp>
      <p:pic>
        <p:nvPicPr>
          <p:cNvPr id="2052" name="Picture 4" descr="http://wps.prenhall.com/wps/media/objects/4677/4789905/images/table4_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3"/>
          <a:stretch/>
        </p:blipFill>
        <p:spPr bwMode="auto">
          <a:xfrm>
            <a:off x="5652120" y="4509120"/>
            <a:ext cx="3392292" cy="22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820472" y="4391942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4355976" y="4357092"/>
            <a:ext cx="23042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979712" y="47891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154652" y="28340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154652" y="2834084"/>
            <a:ext cx="5124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35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Ions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137"/>
            <a:ext cx="8229600" cy="449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4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226084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free charge carriers</a:t>
            </a:r>
            <a:endParaRPr lang="cs-CZ" dirty="0" smtClean="0"/>
          </a:p>
          <a:p>
            <a:r>
              <a:rPr lang="en-US" dirty="0" smtClean="0"/>
              <a:t>Ions are two signs - </a:t>
            </a:r>
            <a:r>
              <a:rPr lang="en-US" b="1" dirty="0" smtClean="0">
                <a:solidFill>
                  <a:srgbClr val="FF0000"/>
                </a:solidFill>
              </a:rPr>
              <a:t>positive +Q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negative -Q</a:t>
            </a:r>
            <a:r>
              <a:rPr lang="en-US" dirty="0" smtClean="0"/>
              <a:t>. To receive the atom (+) charge, it is enough to lose at least one electron in its orbit, then the balance will be disrupted and protons becomes larger than that of electrons. There is a deficit, the lack of electrons, atoms begin to crave to get a new electron. Such an atom turns into a positive ion, or else call it more </a:t>
            </a:r>
            <a:r>
              <a:rPr lang="en-US" b="1" dirty="0" err="1" smtClean="0">
                <a:solidFill>
                  <a:srgbClr val="FF0000"/>
                </a:solidFill>
              </a:rPr>
              <a:t>cation</a:t>
            </a:r>
            <a:r>
              <a:rPr lang="en-US" dirty="0" smtClean="0"/>
              <a:t>. To obtain a negative ion (-), which is also called an </a:t>
            </a:r>
            <a:r>
              <a:rPr lang="en-US" b="1" dirty="0" smtClean="0">
                <a:solidFill>
                  <a:srgbClr val="0070C0"/>
                </a:solidFill>
              </a:rPr>
              <a:t>anion</a:t>
            </a:r>
            <a:r>
              <a:rPr lang="en-US" dirty="0" smtClean="0"/>
              <a:t> sufficiently electrically neutral atom attached at least one extra electron.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11" y="4005064"/>
            <a:ext cx="5582394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6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If there is a electrolyte where only anions, they will move toward the anode, if the conductor is only </a:t>
            </a:r>
            <a:r>
              <a:rPr lang="en-US" sz="4000" dirty="0" err="1" smtClean="0"/>
              <a:t>cations</a:t>
            </a:r>
            <a:r>
              <a:rPr lang="en-US" sz="4000" dirty="0" smtClean="0"/>
              <a:t>, they will move toward the cathode. </a:t>
            </a:r>
          </a:p>
          <a:p>
            <a:endParaRPr lang="en-US" dirty="0" smtClean="0"/>
          </a:p>
          <a:p>
            <a:r>
              <a:rPr lang="en-US" sz="4000" dirty="0" smtClean="0"/>
              <a:t>If the electrolyte has both types of ions, then each of them will move to their side.</a:t>
            </a:r>
          </a:p>
          <a:p>
            <a:endParaRPr lang="en-US" dirty="0" smtClean="0"/>
          </a:p>
        </p:txBody>
      </p:sp>
      <p:pic>
        <p:nvPicPr>
          <p:cNvPr id="5124" name="Picture 4" descr="Výsledek obrázku pro electr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40576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24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732</Words>
  <Application>Microsoft Office PowerPoint</Application>
  <PresentationFormat>Předvádění na obrazovce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Electrolytes and electrolysis</vt:lpstr>
      <vt:lpstr>Electrolytes</vt:lpstr>
      <vt:lpstr>Definitions: Ionization, electrolytes</vt:lpstr>
      <vt:lpstr>Definitions: Equilibrium, dissociation</vt:lpstr>
      <vt:lpstr>Electrolytes – weak and strong</vt:lpstr>
      <vt:lpstr>Prezentace aplikace PowerPoint</vt:lpstr>
      <vt:lpstr>Ions</vt:lpstr>
      <vt:lpstr>Ions</vt:lpstr>
      <vt:lpstr>Electric current</vt:lpstr>
      <vt:lpstr>Electric current of free charges</vt:lpstr>
      <vt:lpstr>Prezentace aplikace PowerPoint</vt:lpstr>
      <vt:lpstr>Electric current – temperature effect</vt:lpstr>
      <vt:lpstr>Conductometry</vt:lpstr>
      <vt:lpstr>Conductometry</vt:lpstr>
      <vt:lpstr>Conductometers</vt:lpstr>
      <vt:lpstr>Electrolysis</vt:lpstr>
      <vt:lpstr>Electroplating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Bernard</dc:creator>
  <cp:lastModifiedBy>Bernard</cp:lastModifiedBy>
  <cp:revision>21</cp:revision>
  <dcterms:created xsi:type="dcterms:W3CDTF">2017-02-02T10:45:34Z</dcterms:created>
  <dcterms:modified xsi:type="dcterms:W3CDTF">2019-02-04T14:33:48Z</dcterms:modified>
</cp:coreProperties>
</file>