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4" r:id="rId4"/>
    <p:sldId id="268" r:id="rId5"/>
    <p:sldId id="267" r:id="rId6"/>
    <p:sldId id="266" r:id="rId7"/>
    <p:sldId id="265" r:id="rId8"/>
    <p:sldId id="277" r:id="rId9"/>
    <p:sldId id="269" r:id="rId10"/>
    <p:sldId id="271" r:id="rId11"/>
    <p:sldId id="274" r:id="rId12"/>
    <p:sldId id="272" r:id="rId13"/>
    <p:sldId id="273" r:id="rId14"/>
    <p:sldId id="275" r:id="rId15"/>
    <p:sldId id="276" r:id="rId16"/>
    <p:sldId id="259" r:id="rId17"/>
    <p:sldId id="260" r:id="rId18"/>
    <p:sldId id="261" r:id="rId19"/>
    <p:sldId id="257" r:id="rId20"/>
    <p:sldId id="258" r:id="rId21"/>
    <p:sldId id="262" r:id="rId22"/>
    <p:sldId id="263"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78" y="-8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3304588-292F-4B35-84D2-15F8605CD486}" type="datetimeFigureOut">
              <a:rPr lang="cs-CZ" smtClean="0"/>
              <a:t>6.2.2018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59354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304588-292F-4B35-84D2-15F8605CD486}" type="datetimeFigureOut">
              <a:rPr lang="cs-CZ" smtClean="0"/>
              <a:t>6.2.2018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322456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304588-292F-4B35-84D2-15F8605CD486}" type="datetimeFigureOut">
              <a:rPr lang="cs-CZ" smtClean="0"/>
              <a:t>6.2.2018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292920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304588-292F-4B35-84D2-15F8605CD486}" type="datetimeFigureOut">
              <a:rPr lang="cs-CZ" smtClean="0"/>
              <a:t>6.2.2018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32030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3304588-292F-4B35-84D2-15F8605CD486}" type="datetimeFigureOut">
              <a:rPr lang="cs-CZ" smtClean="0"/>
              <a:t>6.2.2018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171364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3304588-292F-4B35-84D2-15F8605CD486}" type="datetimeFigureOut">
              <a:rPr lang="cs-CZ" smtClean="0"/>
              <a:t>6.2.2018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96607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3304588-292F-4B35-84D2-15F8605CD486}" type="datetimeFigureOut">
              <a:rPr lang="cs-CZ" smtClean="0"/>
              <a:t>6.2.2018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252160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3304588-292F-4B35-84D2-15F8605CD486}" type="datetimeFigureOut">
              <a:rPr lang="cs-CZ" smtClean="0"/>
              <a:t>6.2.2018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133887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304588-292F-4B35-84D2-15F8605CD486}" type="datetimeFigureOut">
              <a:rPr lang="cs-CZ" smtClean="0"/>
              <a:t>6.2.2018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86717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3304588-292F-4B35-84D2-15F8605CD486}" type="datetimeFigureOut">
              <a:rPr lang="cs-CZ" smtClean="0"/>
              <a:t>6.2.2018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220411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3304588-292F-4B35-84D2-15F8605CD486}" type="datetimeFigureOut">
              <a:rPr lang="cs-CZ" smtClean="0"/>
              <a:t>6.2.2018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96F60E8-D507-41E8-A3A8-B0985512FB49}" type="slidenum">
              <a:rPr lang="cs-CZ" smtClean="0"/>
              <a:t>‹#›</a:t>
            </a:fld>
            <a:endParaRPr lang="cs-CZ"/>
          </a:p>
        </p:txBody>
      </p:sp>
    </p:spTree>
    <p:extLst>
      <p:ext uri="{BB962C8B-B14F-4D97-AF65-F5344CB8AC3E}">
        <p14:creationId xmlns:p14="http://schemas.microsoft.com/office/powerpoint/2010/main" val="310087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04588-292F-4B35-84D2-15F8605CD486}" type="datetimeFigureOut">
              <a:rPr lang="cs-CZ" smtClean="0"/>
              <a:t>6.2.2018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F60E8-D507-41E8-A3A8-B0985512FB49}" type="slidenum">
              <a:rPr lang="cs-CZ" smtClean="0"/>
              <a:t>‹#›</a:t>
            </a:fld>
            <a:endParaRPr lang="cs-CZ"/>
          </a:p>
        </p:txBody>
      </p:sp>
    </p:spTree>
    <p:extLst>
      <p:ext uri="{BB962C8B-B14F-4D97-AF65-F5344CB8AC3E}">
        <p14:creationId xmlns:p14="http://schemas.microsoft.com/office/powerpoint/2010/main" val="326965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hyperlink" Target="https://www.youtube.com/watch?v=t2NqVJtNp6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Magnetism</a:t>
            </a:r>
            <a:r>
              <a:rPr lang="cs-CZ" dirty="0" smtClean="0"/>
              <a:t/>
            </a:r>
            <a:br>
              <a:rPr lang="cs-CZ" dirty="0" smtClean="0"/>
            </a:br>
            <a:r>
              <a:rPr lang="cs-CZ" dirty="0" err="1" smtClean="0"/>
              <a:t>Electromagnetism</a:t>
            </a:r>
            <a:endParaRPr lang="cs-CZ" dirty="0"/>
          </a:p>
        </p:txBody>
      </p:sp>
      <p:sp>
        <p:nvSpPr>
          <p:cNvPr id="3" name="Podnadpis 2"/>
          <p:cNvSpPr>
            <a:spLocks noGrp="1"/>
          </p:cNvSpPr>
          <p:nvPr>
            <p:ph type="subTitle" idx="1"/>
          </p:nvPr>
        </p:nvSpPr>
        <p:spPr/>
        <p:txBody>
          <a:bodyPr/>
          <a:lstStyle/>
          <a:p>
            <a:r>
              <a:rPr lang="cs-CZ" dirty="0" smtClean="0"/>
              <a:t>Vladan Bernard</a:t>
            </a:r>
            <a:endParaRPr lang="cs-CZ" dirty="0"/>
          </a:p>
        </p:txBody>
      </p:sp>
    </p:spTree>
    <p:extLst>
      <p:ext uri="{BB962C8B-B14F-4D97-AF65-F5344CB8AC3E}">
        <p14:creationId xmlns:p14="http://schemas.microsoft.com/office/powerpoint/2010/main" val="2406473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Origin</a:t>
            </a:r>
            <a:r>
              <a:rPr lang="cs-CZ" dirty="0" smtClean="0"/>
              <a:t> </a:t>
            </a:r>
            <a:r>
              <a:rPr lang="cs-CZ" dirty="0" err="1" smtClean="0"/>
              <a:t>of</a:t>
            </a:r>
            <a:r>
              <a:rPr lang="cs-CZ" dirty="0" smtClean="0"/>
              <a:t> </a:t>
            </a:r>
            <a:r>
              <a:rPr lang="cs-CZ" dirty="0" err="1" smtClean="0"/>
              <a:t>magnetism</a:t>
            </a:r>
            <a:endParaRPr lang="cs-CZ" dirty="0"/>
          </a:p>
        </p:txBody>
      </p:sp>
      <p:sp>
        <p:nvSpPr>
          <p:cNvPr id="3" name="Zástupný symbol pro obsah 2"/>
          <p:cNvSpPr>
            <a:spLocks noGrp="1"/>
          </p:cNvSpPr>
          <p:nvPr>
            <p:ph idx="1"/>
          </p:nvPr>
        </p:nvSpPr>
        <p:spPr/>
        <p:txBody>
          <a:bodyPr>
            <a:normAutofit fontScale="70000" lnSpcReduction="20000"/>
          </a:bodyPr>
          <a:lstStyle/>
          <a:p>
            <a:r>
              <a:rPr lang="en-US" sz="2800" dirty="0" smtClean="0"/>
              <a:t>It is now believed that magnetism is due to the spin of electrons within the atoms. </a:t>
            </a:r>
            <a:endParaRPr lang="cs-CZ" sz="2800" dirty="0" smtClean="0"/>
          </a:p>
          <a:p>
            <a:endParaRPr lang="cs-CZ" sz="2800" dirty="0"/>
          </a:p>
          <a:p>
            <a:r>
              <a:rPr lang="en-US" sz="2800" dirty="0" smtClean="0"/>
              <a:t>Since the electron is a charged particle, the concept implies that magnetism is a property of a charged particle in motion. </a:t>
            </a:r>
            <a:endParaRPr lang="cs-CZ" sz="2800" dirty="0" smtClean="0"/>
          </a:p>
          <a:p>
            <a:endParaRPr lang="cs-CZ" sz="2800" dirty="0"/>
          </a:p>
          <a:p>
            <a:r>
              <a:rPr lang="en-US" sz="2800" dirty="0" smtClean="0"/>
              <a:t>The orbital and the spin motion independently impart a magnetic moment on each electron causing each of them to behave as a tiny magnet.</a:t>
            </a:r>
            <a:endParaRPr lang="cs-CZ" sz="2800" dirty="0" smtClean="0"/>
          </a:p>
          <a:p>
            <a:endParaRPr lang="cs-CZ" sz="2800" dirty="0"/>
          </a:p>
          <a:p>
            <a:r>
              <a:rPr lang="en-US" sz="2800" dirty="0" smtClean="0"/>
              <a:t>In a large fraction of the elements, the magnetic moment of the electrons cancel out because of the Pauli exclusion principle , which states that each electronic orbit can be occupied by only two electrons of opposite spin.</a:t>
            </a:r>
            <a:endParaRPr lang="cs-CZ" sz="2800" dirty="0" smtClean="0"/>
          </a:p>
          <a:p>
            <a:endParaRPr lang="cs-CZ" sz="2800" dirty="0"/>
          </a:p>
          <a:p>
            <a:r>
              <a:rPr lang="en-US" sz="2800" dirty="0" smtClean="0"/>
              <a:t>However, a number of so-called transition metal atoms, such as iron, cobalt, and nickel, have magnetic moments that are not cancelled; these elements are, therefore, common examples of magnetic materials.</a:t>
            </a:r>
            <a:endParaRPr lang="cs-CZ" sz="2800" dirty="0"/>
          </a:p>
        </p:txBody>
      </p:sp>
    </p:spTree>
    <p:extLst>
      <p:ext uri="{BB962C8B-B14F-4D97-AF65-F5344CB8AC3E}">
        <p14:creationId xmlns:p14="http://schemas.microsoft.com/office/powerpoint/2010/main" val="3203482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Origin</a:t>
            </a:r>
            <a:r>
              <a:rPr lang="cs-CZ" dirty="0" smtClean="0"/>
              <a:t> </a:t>
            </a:r>
            <a:r>
              <a:rPr lang="cs-CZ" dirty="0" err="1" smtClean="0"/>
              <a:t>of</a:t>
            </a:r>
            <a:r>
              <a:rPr lang="cs-CZ" dirty="0" smtClean="0"/>
              <a:t> </a:t>
            </a:r>
            <a:r>
              <a:rPr lang="cs-CZ" dirty="0" err="1" smtClean="0"/>
              <a:t>magnetism</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err="1" smtClean="0"/>
              <a:t>Simply</a:t>
            </a:r>
            <a:r>
              <a:rPr lang="cs-CZ" dirty="0" smtClean="0"/>
              <a:t> </a:t>
            </a:r>
            <a:r>
              <a:rPr lang="cs-CZ" dirty="0" err="1" smtClean="0"/>
              <a:t>put</a:t>
            </a:r>
            <a:r>
              <a:rPr lang="cs-CZ" dirty="0" smtClean="0"/>
              <a:t>:</a:t>
            </a:r>
          </a:p>
          <a:p>
            <a:pPr marL="0" indent="0">
              <a:buNone/>
            </a:pPr>
            <a:endParaRPr lang="cs-CZ" dirty="0" smtClean="0"/>
          </a:p>
          <a:p>
            <a:r>
              <a:rPr lang="en-US" dirty="0" smtClean="0"/>
              <a:t>The power of attraction of a magnet depends on the arrangement of the atoms.</a:t>
            </a:r>
            <a:endParaRPr lang="cs-CZ" dirty="0" smtClean="0"/>
          </a:p>
          <a:p>
            <a:endParaRPr lang="cs-CZ" dirty="0" smtClean="0"/>
          </a:p>
          <a:p>
            <a:r>
              <a:rPr lang="en-US" dirty="0" smtClean="0"/>
              <a:t>All atoms are in themselves tiny magnet formed into groups called DOMAINS.</a:t>
            </a:r>
            <a:endParaRPr lang="cs-CZ" dirty="0" smtClean="0"/>
          </a:p>
          <a:p>
            <a:endParaRPr lang="cs-CZ" dirty="0" smtClean="0"/>
          </a:p>
          <a:p>
            <a:r>
              <a:rPr lang="en-US" dirty="0" smtClean="0"/>
              <a:t>The magnetic strength is increased if the domains are induced to fall into line by the action of another magnet. </a:t>
            </a:r>
            <a:endParaRPr lang="cs-CZ" dirty="0"/>
          </a:p>
        </p:txBody>
      </p:sp>
    </p:spTree>
    <p:extLst>
      <p:ext uri="{BB962C8B-B14F-4D97-AF65-F5344CB8AC3E}">
        <p14:creationId xmlns:p14="http://schemas.microsoft.com/office/powerpoint/2010/main" val="376129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Origin</a:t>
            </a:r>
            <a:r>
              <a:rPr lang="cs-CZ" dirty="0" smtClean="0"/>
              <a:t> </a:t>
            </a:r>
            <a:r>
              <a:rPr lang="cs-CZ" dirty="0" err="1" smtClean="0"/>
              <a:t>of</a:t>
            </a:r>
            <a:r>
              <a:rPr lang="cs-CZ" dirty="0" smtClean="0"/>
              <a:t> </a:t>
            </a:r>
            <a:r>
              <a:rPr lang="cs-CZ" dirty="0" err="1" smtClean="0"/>
              <a:t>magnetism</a:t>
            </a:r>
            <a:r>
              <a:rPr lang="cs-CZ" dirty="0" smtClean="0"/>
              <a:t> </a:t>
            </a:r>
            <a:r>
              <a:rPr lang="cs-CZ" dirty="0" err="1" smtClean="0"/>
              <a:t>of</a:t>
            </a:r>
            <a:r>
              <a:rPr lang="cs-CZ" dirty="0" smtClean="0"/>
              <a:t> </a:t>
            </a:r>
            <a:r>
              <a:rPr lang="cs-CZ" dirty="0" err="1" smtClean="0"/>
              <a:t>Earth</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The Earth's geomagnetic field is the result of electric currents produced by the slow convective motion of its liquid core in accordance with a basic law of electromagnetism which states that a magnetic field is generated by the passage of an electric current. </a:t>
            </a:r>
            <a:endParaRPr lang="cs-CZ" dirty="0" smtClean="0"/>
          </a:p>
          <a:p>
            <a:r>
              <a:rPr lang="cs-CZ" dirty="0" err="1" smtClean="0"/>
              <a:t>Hydromatic</a:t>
            </a:r>
            <a:r>
              <a:rPr lang="cs-CZ" dirty="0" smtClean="0"/>
              <a:t> dynamo in </a:t>
            </a:r>
            <a:r>
              <a:rPr lang="cs-CZ" dirty="0" err="1" smtClean="0"/>
              <a:t>Earth´s</a:t>
            </a:r>
            <a:r>
              <a:rPr lang="cs-CZ" dirty="0" smtClean="0"/>
              <a:t> </a:t>
            </a:r>
            <a:r>
              <a:rPr lang="cs-CZ" dirty="0" err="1" smtClean="0"/>
              <a:t>core</a:t>
            </a:r>
            <a:endParaRPr lang="cs-CZ" dirty="0"/>
          </a:p>
          <a:p>
            <a:r>
              <a:rPr lang="cs-CZ" dirty="0" err="1" smtClean="0"/>
              <a:t>Earth´s</a:t>
            </a:r>
            <a:r>
              <a:rPr lang="cs-CZ" dirty="0" smtClean="0"/>
              <a:t> </a:t>
            </a:r>
            <a:r>
              <a:rPr lang="cs-CZ" dirty="0" err="1" smtClean="0"/>
              <a:t>core</a:t>
            </a:r>
            <a:r>
              <a:rPr lang="cs-CZ" dirty="0" smtClean="0"/>
              <a:t> </a:t>
            </a:r>
            <a:r>
              <a:rPr lang="cs-CZ" dirty="0" err="1" smtClean="0"/>
              <a:t>is</a:t>
            </a:r>
            <a:r>
              <a:rPr lang="cs-CZ" dirty="0" smtClean="0"/>
              <a:t> </a:t>
            </a:r>
            <a:r>
              <a:rPr lang="cs-CZ" dirty="0" err="1" smtClean="0"/>
              <a:t>molten</a:t>
            </a:r>
            <a:r>
              <a:rPr lang="cs-CZ" dirty="0" smtClean="0"/>
              <a:t> iron (plus </a:t>
            </a:r>
            <a:r>
              <a:rPr lang="cs-CZ" dirty="0" err="1" smtClean="0"/>
              <a:t>other</a:t>
            </a:r>
            <a:r>
              <a:rPr lang="cs-CZ" dirty="0" smtClean="0"/>
              <a:t> </a:t>
            </a:r>
            <a:r>
              <a:rPr lang="cs-CZ" dirty="0" err="1" smtClean="0"/>
              <a:t>stuff</a:t>
            </a:r>
            <a:r>
              <a:rPr lang="cs-CZ" dirty="0" smtClean="0"/>
              <a:t>)</a:t>
            </a:r>
          </a:p>
          <a:p>
            <a:r>
              <a:rPr lang="en-US" dirty="0" smtClean="0"/>
              <a:t>According to this model, the Earth's core should be electrically conductive enough to allow generation and transport of an electric current.</a:t>
            </a:r>
            <a:endParaRPr lang="cs-CZ" dirty="0" smtClean="0"/>
          </a:p>
          <a:p>
            <a:endParaRPr lang="cs-CZ" dirty="0"/>
          </a:p>
        </p:txBody>
      </p:sp>
    </p:spTree>
    <p:extLst>
      <p:ext uri="{BB962C8B-B14F-4D97-AF65-F5344CB8AC3E}">
        <p14:creationId xmlns:p14="http://schemas.microsoft.com/office/powerpoint/2010/main" val="105250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smtClean="0"/>
              <a:t>Earth</a:t>
            </a:r>
            <a:r>
              <a:rPr lang="cs-CZ" dirty="0" smtClean="0"/>
              <a:t> as magnet </a:t>
            </a:r>
            <a:endParaRPr lang="cs-CZ" dirty="0"/>
          </a:p>
        </p:txBody>
      </p:sp>
      <p:pic>
        <p:nvPicPr>
          <p:cNvPr id="9221" name="Picture 5" descr="Výsledek obrázku pro earth magne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9000"/>
            <a:ext cx="5904656" cy="306060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67544" y="1628800"/>
            <a:ext cx="3816424" cy="923330"/>
          </a:xfrm>
          <a:prstGeom prst="rect">
            <a:avLst/>
          </a:prstGeom>
        </p:spPr>
        <p:txBody>
          <a:bodyPr wrap="square">
            <a:spAutoFit/>
          </a:bodyPr>
          <a:lstStyle/>
          <a:p>
            <a:r>
              <a:rPr lang="en-US" dirty="0" smtClean="0"/>
              <a:t>The magnetic north pole of the Earth is inclined at an angle of 11 degrees away from its geographical north pole. </a:t>
            </a:r>
            <a:endParaRPr lang="cs-CZ" dirty="0"/>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955" y="247650"/>
            <a:ext cx="38100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4427984" y="6021288"/>
            <a:ext cx="4572000" cy="646331"/>
          </a:xfrm>
          <a:prstGeom prst="rect">
            <a:avLst/>
          </a:prstGeom>
        </p:spPr>
        <p:txBody>
          <a:bodyPr>
            <a:spAutoFit/>
          </a:bodyPr>
          <a:lstStyle/>
          <a:p>
            <a:r>
              <a:rPr lang="cs-CZ" dirty="0">
                <a:hlinkClick r:id="rId4"/>
              </a:rPr>
              <a:t>https://www.youtube.com/watch?v=t2NqVJtNp6Y</a:t>
            </a:r>
            <a:endParaRPr lang="cs-CZ" dirty="0"/>
          </a:p>
        </p:txBody>
      </p:sp>
    </p:spTree>
    <p:extLst>
      <p:ext uri="{BB962C8B-B14F-4D97-AF65-F5344CB8AC3E}">
        <p14:creationId xmlns:p14="http://schemas.microsoft.com/office/powerpoint/2010/main" val="195537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Magnets</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Magnets usually have two poles.</a:t>
            </a:r>
            <a:endParaRPr lang="cs-CZ" dirty="0" smtClean="0"/>
          </a:p>
          <a:p>
            <a:r>
              <a:rPr lang="en-US" dirty="0" smtClean="0"/>
              <a:t>The end of the magnet which points north when magnet is free to turn on a vertical axis is the north-seeking pole, simply the N pole. </a:t>
            </a:r>
            <a:endParaRPr lang="cs-CZ" dirty="0" smtClean="0"/>
          </a:p>
          <a:p>
            <a:r>
              <a:rPr lang="en-US" dirty="0" smtClean="0"/>
              <a:t>The opposite end which points south is the south-seeking pole or S pole.</a:t>
            </a:r>
            <a:endParaRPr lang="cs-CZ" dirty="0" smtClean="0"/>
          </a:p>
          <a:p>
            <a:r>
              <a:rPr lang="en-US" dirty="0" smtClean="0"/>
              <a:t>Magnets come in many shapes and sizes, but each has at least two poles.</a:t>
            </a:r>
            <a:endParaRPr lang="cs-CZ" dirty="0" smtClean="0"/>
          </a:p>
          <a:p>
            <a:r>
              <a:rPr lang="en-US" dirty="0" smtClean="0"/>
              <a:t>If you cut a magnet into pieces, every piece will still have at least two poles. </a:t>
            </a:r>
            <a:endParaRPr lang="cs-CZ" dirty="0"/>
          </a:p>
        </p:txBody>
      </p:sp>
    </p:spTree>
    <p:extLst>
      <p:ext uri="{BB962C8B-B14F-4D97-AF65-F5344CB8AC3E}">
        <p14:creationId xmlns:p14="http://schemas.microsoft.com/office/powerpoint/2010/main" val="171955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Magnets</a:t>
            </a:r>
            <a:endParaRPr lang="cs-CZ" dirty="0"/>
          </a:p>
        </p:txBody>
      </p:sp>
      <p:pic>
        <p:nvPicPr>
          <p:cNvPr id="10244" name="Picture 4" descr="Výsledek obrázku pro mag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3333750" cy="2505076"/>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p:txBody>
          <a:bodyPr/>
          <a:lstStyle/>
          <a:p>
            <a:r>
              <a:rPr lang="cs-CZ" dirty="0" err="1" smtClean="0"/>
              <a:t>Forces</a:t>
            </a:r>
            <a:r>
              <a:rPr lang="cs-CZ" dirty="0" smtClean="0"/>
              <a:t>:                              </a:t>
            </a:r>
            <a:r>
              <a:rPr lang="cs-CZ" dirty="0" err="1" smtClean="0"/>
              <a:t>Force</a:t>
            </a:r>
            <a:r>
              <a:rPr lang="cs-CZ" dirty="0" smtClean="0"/>
              <a:t> line:</a:t>
            </a:r>
            <a:endParaRPr lang="cs-CZ" dirty="0"/>
          </a:p>
        </p:txBody>
      </p:sp>
      <p:pic>
        <p:nvPicPr>
          <p:cNvPr id="10246" name="Picture 6"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48880"/>
            <a:ext cx="38100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116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Magnetic</a:t>
            </a:r>
            <a:r>
              <a:rPr lang="cs-CZ" dirty="0" smtClean="0"/>
              <a:t> </a:t>
            </a:r>
            <a:r>
              <a:rPr lang="cs-CZ" dirty="0" err="1" smtClean="0"/>
              <a:t>field</a:t>
            </a:r>
            <a:endParaRPr lang="cs-CZ" dirty="0"/>
          </a:p>
        </p:txBody>
      </p:sp>
      <p:sp>
        <p:nvSpPr>
          <p:cNvPr id="3" name="Zástupný symbol pro obsah 2"/>
          <p:cNvSpPr>
            <a:spLocks noGrp="1"/>
          </p:cNvSpPr>
          <p:nvPr>
            <p:ph idx="1"/>
          </p:nvPr>
        </p:nvSpPr>
        <p:spPr>
          <a:xfrm>
            <a:off x="457200" y="1600201"/>
            <a:ext cx="8229600" cy="1396752"/>
          </a:xfrm>
        </p:spPr>
        <p:txBody>
          <a:bodyPr/>
          <a:lstStyle/>
          <a:p>
            <a:r>
              <a:rPr lang="cs-CZ" dirty="0" err="1" smtClean="0"/>
              <a:t>Force</a:t>
            </a:r>
            <a:r>
              <a:rPr lang="cs-CZ" dirty="0" smtClean="0"/>
              <a:t> </a:t>
            </a:r>
            <a:r>
              <a:rPr lang="cs-CZ" dirty="0" err="1" smtClean="0"/>
              <a:t>acting</a:t>
            </a:r>
            <a:r>
              <a:rPr lang="cs-CZ" dirty="0" smtClean="0"/>
              <a:t> </a:t>
            </a:r>
            <a:r>
              <a:rPr lang="cs-CZ" dirty="0" err="1" smtClean="0"/>
              <a:t>between</a:t>
            </a:r>
            <a:r>
              <a:rPr lang="cs-CZ" dirty="0" smtClean="0"/>
              <a:t> </a:t>
            </a:r>
            <a:r>
              <a:rPr lang="cs-CZ" dirty="0" err="1" smtClean="0"/>
              <a:t>two</a:t>
            </a:r>
            <a:r>
              <a:rPr lang="cs-CZ" dirty="0" smtClean="0"/>
              <a:t> </a:t>
            </a:r>
            <a:r>
              <a:rPr lang="cs-CZ" dirty="0" err="1" smtClean="0"/>
              <a:t>magnetic</a:t>
            </a:r>
            <a:r>
              <a:rPr lang="cs-CZ" dirty="0" smtClean="0"/>
              <a:t> </a:t>
            </a:r>
            <a:r>
              <a:rPr lang="cs-CZ" dirty="0" err="1" smtClean="0"/>
              <a:t>poles</a:t>
            </a:r>
            <a:r>
              <a:rPr lang="cs-CZ" dirty="0" smtClean="0"/>
              <a:t>:</a:t>
            </a:r>
          </a:p>
          <a:p>
            <a:pPr marL="0" indent="0">
              <a:buNone/>
            </a:pPr>
            <a:r>
              <a:rPr lang="cs-CZ" sz="1800" dirty="0" smtClean="0"/>
              <a:t>(</a:t>
            </a:r>
            <a:r>
              <a:rPr lang="cs-CZ" sz="1800" dirty="0" err="1" smtClean="0"/>
              <a:t>well</a:t>
            </a:r>
            <a:r>
              <a:rPr lang="cs-CZ" sz="1800" dirty="0" smtClean="0"/>
              <a:t> </a:t>
            </a:r>
            <a:r>
              <a:rPr lang="cs-CZ" sz="1800" dirty="0" err="1" smtClean="0"/>
              <a:t>known</a:t>
            </a:r>
            <a:r>
              <a:rPr lang="cs-CZ" sz="1800" dirty="0" smtClean="0"/>
              <a:t> rule </a:t>
            </a:r>
            <a:r>
              <a:rPr lang="cs-CZ" sz="1800" dirty="0" err="1" smtClean="0"/>
              <a:t>describing</a:t>
            </a:r>
            <a:r>
              <a:rPr lang="cs-CZ" sz="1800" dirty="0" smtClean="0"/>
              <a:t> </a:t>
            </a:r>
            <a:r>
              <a:rPr lang="cs-CZ" sz="1800" dirty="0" err="1" smtClean="0"/>
              <a:t>the</a:t>
            </a:r>
            <a:r>
              <a:rPr lang="cs-CZ" sz="1800" dirty="0" smtClean="0"/>
              <a:t> </a:t>
            </a:r>
            <a:r>
              <a:rPr lang="cs-CZ" sz="1800" dirty="0" err="1" smtClean="0"/>
              <a:t>force</a:t>
            </a:r>
            <a:r>
              <a:rPr lang="cs-CZ" sz="1800" dirty="0" smtClean="0"/>
              <a:t> </a:t>
            </a:r>
            <a:r>
              <a:rPr lang="cs-CZ" sz="1800" dirty="0" err="1" smtClean="0"/>
              <a:t>acting</a:t>
            </a:r>
            <a:r>
              <a:rPr lang="cs-CZ" sz="1800" dirty="0" smtClean="0"/>
              <a:t> </a:t>
            </a:r>
            <a:r>
              <a:rPr lang="cs-CZ" sz="1800" dirty="0" err="1" smtClean="0"/>
              <a:t>between</a:t>
            </a:r>
            <a:r>
              <a:rPr lang="cs-CZ" sz="1800" dirty="0" smtClean="0"/>
              <a:t> </a:t>
            </a:r>
            <a:r>
              <a:rPr lang="cs-CZ" sz="1800" dirty="0" err="1" smtClean="0"/>
              <a:t>the</a:t>
            </a:r>
            <a:r>
              <a:rPr lang="cs-CZ" sz="1800" dirty="0" smtClean="0"/>
              <a:t> </a:t>
            </a:r>
            <a:r>
              <a:rPr lang="cs-CZ" sz="1800" dirty="0" err="1" smtClean="0"/>
              <a:t>two</a:t>
            </a:r>
            <a:r>
              <a:rPr lang="cs-CZ" sz="1800" dirty="0" smtClean="0"/>
              <a:t> </a:t>
            </a:r>
            <a:r>
              <a:rPr lang="cs-CZ" sz="1800" dirty="0" err="1" smtClean="0"/>
              <a:t>poles</a:t>
            </a:r>
            <a:r>
              <a:rPr lang="cs-CZ" sz="1800" dirty="0" smtClean="0"/>
              <a:t> “</a:t>
            </a:r>
            <a:r>
              <a:rPr lang="cs-CZ" sz="1800" dirty="0" err="1" smtClean="0"/>
              <a:t>like</a:t>
            </a:r>
            <a:r>
              <a:rPr lang="cs-CZ" sz="1800" dirty="0" smtClean="0"/>
              <a:t> </a:t>
            </a:r>
            <a:r>
              <a:rPr lang="cs-CZ" sz="1800" dirty="0" err="1" smtClean="0"/>
              <a:t>repel-unlike</a:t>
            </a:r>
            <a:r>
              <a:rPr lang="cs-CZ" sz="1800" dirty="0" smtClean="0"/>
              <a:t> </a:t>
            </a:r>
            <a:r>
              <a:rPr lang="cs-CZ" sz="1800" dirty="0" err="1" smtClean="0"/>
              <a:t>attract</a:t>
            </a:r>
            <a:r>
              <a:rPr lang="cs-CZ" sz="1800" dirty="0" smtClean="0"/>
              <a:t>“.)</a:t>
            </a:r>
            <a:endParaRPr lang="cs-CZ" sz="1800" dirty="0"/>
          </a:p>
        </p:txBody>
      </p:sp>
      <mc:AlternateContent xmlns:mc="http://schemas.openxmlformats.org/markup-compatibility/2006" xmlns:a14="http://schemas.microsoft.com/office/drawing/2010/main">
        <mc:Choice Requires="a14">
          <p:sp>
            <p:nvSpPr>
              <p:cNvPr id="4" name="TextovéPole 3"/>
              <p:cNvSpPr txBox="1"/>
              <p:nvPr/>
            </p:nvSpPr>
            <p:spPr>
              <a:xfrm>
                <a:off x="3491880" y="2780928"/>
                <a:ext cx="1780286" cy="6101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𝐹</m:t>
                      </m:r>
                      <m:r>
                        <a:rPr lang="cs-CZ" b="0" i="1" smtClean="0">
                          <a:latin typeface="Cambria Math"/>
                        </a:rPr>
                        <m:t>=</m:t>
                      </m:r>
                      <m:f>
                        <m:fPr>
                          <m:ctrlPr>
                            <a:rPr lang="cs-CZ" b="0" i="1" smtClean="0">
                              <a:latin typeface="Cambria Math"/>
                            </a:rPr>
                          </m:ctrlPr>
                        </m:fPr>
                        <m:num>
                          <m:r>
                            <a:rPr lang="cs-CZ" b="0" i="1" smtClean="0">
                              <a:latin typeface="Cambria Math"/>
                            </a:rPr>
                            <m:t>𝑚</m:t>
                          </m:r>
                          <m:r>
                            <a:rPr lang="cs-CZ" b="0" i="1" baseline="-25000" smtClean="0">
                              <a:latin typeface="Cambria Math"/>
                            </a:rPr>
                            <m:t>1</m:t>
                          </m:r>
                          <m:r>
                            <a:rPr lang="cs-CZ" b="0" i="1" smtClean="0">
                              <a:latin typeface="Cambria Math"/>
                            </a:rPr>
                            <m:t> </m:t>
                          </m:r>
                          <m:r>
                            <a:rPr lang="cs-CZ" b="0" i="1" smtClean="0">
                              <a:latin typeface="Cambria Math"/>
                            </a:rPr>
                            <m:t>𝑚</m:t>
                          </m:r>
                          <m:r>
                            <a:rPr lang="cs-CZ" b="0" i="1" baseline="-25000" smtClean="0">
                              <a:latin typeface="Cambria Math"/>
                            </a:rPr>
                            <m:t>2</m:t>
                          </m:r>
                        </m:num>
                        <m:den>
                          <m:r>
                            <a:rPr lang="cs-CZ" b="0" i="1" smtClean="0">
                              <a:latin typeface="Cambria Math"/>
                            </a:rPr>
                            <m:t>4</m:t>
                          </m:r>
                          <m:r>
                            <m:rPr>
                              <m:sty m:val="p"/>
                            </m:rPr>
                            <a:rPr lang="el-GR" b="0" i="1" smtClean="0">
                              <a:latin typeface="Cambria Math"/>
                            </a:rPr>
                            <m:t>πμ</m:t>
                          </m:r>
                          <m:r>
                            <a:rPr lang="cs-CZ" b="0" i="1" smtClean="0">
                              <a:latin typeface="Cambria Math"/>
                            </a:rPr>
                            <m:t>𝑑</m:t>
                          </m:r>
                          <m:r>
                            <a:rPr lang="cs-CZ" b="0" i="1" baseline="30000" smtClean="0">
                              <a:latin typeface="Cambria Math"/>
                            </a:rPr>
                            <m:t>2</m:t>
                          </m:r>
                        </m:den>
                      </m:f>
                    </m:oMath>
                  </m:oMathPara>
                </a14:m>
                <a:endParaRPr lang="cs-CZ"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3491880" y="2780928"/>
                <a:ext cx="1780286" cy="610103"/>
              </a:xfrm>
              <a:prstGeom prst="rect">
                <a:avLst/>
              </a:prstGeom>
              <a:blipFill rotWithShape="1">
                <a:blip r:embed="rId2"/>
                <a:stretch>
                  <a:fillRect/>
                </a:stretch>
              </a:blipFill>
            </p:spPr>
            <p:txBody>
              <a:bodyPr/>
              <a:lstStyle/>
              <a:p>
                <a:r>
                  <a:rPr lang="cs-CZ">
                    <a:noFill/>
                  </a:rPr>
                  <a:t> </a:t>
                </a:r>
              </a:p>
            </p:txBody>
          </p:sp>
        </mc:Fallback>
      </mc:AlternateContent>
      <p:sp>
        <p:nvSpPr>
          <p:cNvPr id="5" name="TextovéPole 4"/>
          <p:cNvSpPr txBox="1"/>
          <p:nvPr/>
        </p:nvSpPr>
        <p:spPr>
          <a:xfrm>
            <a:off x="395536" y="3716079"/>
            <a:ext cx="8062932" cy="1200329"/>
          </a:xfrm>
          <a:prstGeom prst="rect">
            <a:avLst/>
          </a:prstGeom>
          <a:noFill/>
        </p:spPr>
        <p:txBody>
          <a:bodyPr wrap="square" rtlCol="0">
            <a:spAutoFit/>
          </a:bodyPr>
          <a:lstStyle/>
          <a:p>
            <a:r>
              <a:rPr lang="cs-CZ" dirty="0" err="1" smtClean="0"/>
              <a:t>Where</a:t>
            </a:r>
            <a:r>
              <a:rPr lang="cs-CZ" dirty="0" smtClean="0"/>
              <a:t> m</a:t>
            </a:r>
            <a:r>
              <a:rPr lang="cs-CZ" baseline="-25000" dirty="0" smtClean="0"/>
              <a:t>1</a:t>
            </a:r>
            <a:r>
              <a:rPr lang="cs-CZ" dirty="0" smtClean="0"/>
              <a:t> and m</a:t>
            </a:r>
            <a:r>
              <a:rPr lang="cs-CZ" baseline="-25000" dirty="0" smtClean="0"/>
              <a:t>2</a:t>
            </a:r>
            <a:r>
              <a:rPr lang="cs-CZ" dirty="0" smtClean="0"/>
              <a:t> </a:t>
            </a:r>
            <a:r>
              <a:rPr lang="cs-CZ" dirty="0" err="1" smtClean="0"/>
              <a:t>is</a:t>
            </a:r>
            <a:r>
              <a:rPr lang="cs-CZ" dirty="0" smtClean="0"/>
              <a:t> </a:t>
            </a:r>
            <a:r>
              <a:rPr lang="cs-CZ" dirty="0" err="1" smtClean="0"/>
              <a:t>the</a:t>
            </a:r>
            <a:r>
              <a:rPr lang="cs-CZ" dirty="0" smtClean="0"/>
              <a:t> </a:t>
            </a:r>
            <a:r>
              <a:rPr lang="cs-CZ" dirty="0" err="1" smtClean="0"/>
              <a:t>magnetic</a:t>
            </a:r>
            <a:r>
              <a:rPr lang="cs-CZ" dirty="0" smtClean="0"/>
              <a:t> „</a:t>
            </a:r>
            <a:r>
              <a:rPr lang="cs-CZ" dirty="0" err="1" smtClean="0"/>
              <a:t>strenghů</a:t>
            </a:r>
            <a:r>
              <a:rPr lang="cs-CZ" dirty="0" smtClean="0"/>
              <a:t> </a:t>
            </a:r>
            <a:r>
              <a:rPr lang="cs-CZ" dirty="0" err="1" smtClean="0"/>
              <a:t>of</a:t>
            </a:r>
            <a:r>
              <a:rPr lang="cs-CZ" dirty="0" smtClean="0"/>
              <a:t> </a:t>
            </a:r>
            <a:r>
              <a:rPr lang="cs-CZ" dirty="0" err="1" smtClean="0"/>
              <a:t>the</a:t>
            </a:r>
            <a:r>
              <a:rPr lang="cs-CZ" dirty="0" smtClean="0"/>
              <a:t> </a:t>
            </a:r>
            <a:r>
              <a:rPr lang="cs-CZ" dirty="0" err="1" smtClean="0"/>
              <a:t>poles</a:t>
            </a:r>
            <a:r>
              <a:rPr lang="cs-CZ" dirty="0" smtClean="0"/>
              <a:t>, </a:t>
            </a:r>
            <a:r>
              <a:rPr lang="el-GR" dirty="0" smtClean="0"/>
              <a:t>μ</a:t>
            </a:r>
            <a:r>
              <a:rPr lang="cs-CZ" dirty="0" smtClean="0"/>
              <a:t> </a:t>
            </a:r>
            <a:r>
              <a:rPr lang="cs-CZ" dirty="0" err="1" smtClean="0"/>
              <a:t>is</a:t>
            </a:r>
            <a:r>
              <a:rPr lang="cs-CZ" dirty="0" smtClean="0"/>
              <a:t> </a:t>
            </a:r>
            <a:r>
              <a:rPr lang="cs-CZ" dirty="0" err="1" smtClean="0"/>
              <a:t>the</a:t>
            </a:r>
            <a:r>
              <a:rPr lang="cs-CZ" dirty="0" smtClean="0"/>
              <a:t> </a:t>
            </a:r>
            <a:r>
              <a:rPr lang="cs-CZ" dirty="0" err="1" smtClean="0"/>
              <a:t>magnetic</a:t>
            </a:r>
            <a:r>
              <a:rPr lang="cs-CZ" dirty="0" smtClean="0"/>
              <a:t> permeability /Hm</a:t>
            </a:r>
            <a:r>
              <a:rPr lang="cs-CZ" baseline="30000" dirty="0" smtClean="0"/>
              <a:t>-1</a:t>
            </a:r>
            <a:r>
              <a:rPr lang="cs-CZ" dirty="0" smtClean="0"/>
              <a:t> – </a:t>
            </a:r>
            <a:r>
              <a:rPr lang="cs-CZ" dirty="0" err="1" smtClean="0"/>
              <a:t>henry</a:t>
            </a:r>
            <a:r>
              <a:rPr lang="cs-CZ" dirty="0" smtClean="0"/>
              <a:t> per meter/. </a:t>
            </a:r>
            <a:r>
              <a:rPr lang="cs-CZ" dirty="0" err="1" smtClean="0"/>
              <a:t>The</a:t>
            </a:r>
            <a:r>
              <a:rPr lang="cs-CZ" dirty="0" smtClean="0"/>
              <a:t> </a:t>
            </a:r>
            <a:r>
              <a:rPr lang="cs-CZ" dirty="0" err="1" smtClean="0"/>
              <a:t>magnetic</a:t>
            </a:r>
            <a:r>
              <a:rPr lang="cs-CZ" dirty="0" smtClean="0"/>
              <a:t> permeability </a:t>
            </a:r>
            <a:r>
              <a:rPr lang="cs-CZ" dirty="0" err="1" smtClean="0"/>
              <a:t>can</a:t>
            </a:r>
            <a:r>
              <a:rPr lang="cs-CZ" dirty="0" smtClean="0"/>
              <a:t> </a:t>
            </a:r>
            <a:r>
              <a:rPr lang="cs-CZ" dirty="0" err="1" smtClean="0"/>
              <a:t>be</a:t>
            </a:r>
            <a:r>
              <a:rPr lang="cs-CZ" dirty="0" smtClean="0"/>
              <a:t> </a:t>
            </a:r>
            <a:r>
              <a:rPr lang="cs-CZ" dirty="0" err="1" smtClean="0"/>
              <a:t>described</a:t>
            </a:r>
            <a:r>
              <a:rPr lang="cs-CZ" dirty="0" smtClean="0"/>
              <a:t> as </a:t>
            </a:r>
            <a:r>
              <a:rPr lang="cs-CZ" dirty="0" err="1" smtClean="0"/>
              <a:t>combination</a:t>
            </a:r>
            <a:r>
              <a:rPr lang="cs-CZ" dirty="0" smtClean="0"/>
              <a:t> </a:t>
            </a:r>
            <a:r>
              <a:rPr lang="cs-CZ" dirty="0" err="1" smtClean="0"/>
              <a:t>of</a:t>
            </a:r>
            <a:r>
              <a:rPr lang="cs-CZ" dirty="0" smtClean="0"/>
              <a:t> </a:t>
            </a:r>
            <a:r>
              <a:rPr lang="cs-CZ" dirty="0" err="1" smtClean="0"/>
              <a:t>relative</a:t>
            </a:r>
            <a:r>
              <a:rPr lang="cs-CZ" dirty="0" smtClean="0"/>
              <a:t> permeability </a:t>
            </a:r>
            <a:r>
              <a:rPr lang="el-GR" dirty="0" smtClean="0"/>
              <a:t>μ</a:t>
            </a:r>
            <a:r>
              <a:rPr lang="cs-CZ" baseline="-25000" dirty="0" smtClean="0"/>
              <a:t>r</a:t>
            </a:r>
            <a:r>
              <a:rPr lang="cs-CZ" dirty="0" smtClean="0"/>
              <a:t> and permeability </a:t>
            </a:r>
            <a:r>
              <a:rPr lang="cs-CZ" dirty="0" err="1" smtClean="0"/>
              <a:t>of</a:t>
            </a:r>
            <a:r>
              <a:rPr lang="cs-CZ" dirty="0" smtClean="0"/>
              <a:t> </a:t>
            </a:r>
            <a:r>
              <a:rPr lang="cs-CZ" dirty="0" err="1" smtClean="0"/>
              <a:t>vacuum</a:t>
            </a:r>
            <a:r>
              <a:rPr lang="cs-CZ" dirty="0" smtClean="0"/>
              <a:t> </a:t>
            </a:r>
            <a:r>
              <a:rPr lang="el-GR" dirty="0" smtClean="0"/>
              <a:t>μ</a:t>
            </a:r>
            <a:r>
              <a:rPr lang="cs-CZ" baseline="-25000" dirty="0" smtClean="0"/>
              <a:t>0</a:t>
            </a:r>
            <a:r>
              <a:rPr lang="cs-CZ" dirty="0" smtClean="0"/>
              <a:t> (</a:t>
            </a:r>
            <a:r>
              <a:rPr lang="el-GR" dirty="0" smtClean="0"/>
              <a:t>µ</a:t>
            </a:r>
            <a:r>
              <a:rPr lang="el-GR" baseline="-25000" dirty="0" smtClean="0"/>
              <a:t>0</a:t>
            </a:r>
            <a:r>
              <a:rPr lang="el-GR" dirty="0" smtClean="0"/>
              <a:t> = 4π×10</a:t>
            </a:r>
            <a:r>
              <a:rPr lang="el-GR" baseline="30000" dirty="0" smtClean="0"/>
              <a:t>−7</a:t>
            </a:r>
            <a:r>
              <a:rPr lang="cs-CZ" baseline="30000" dirty="0" smtClean="0"/>
              <a:t> </a:t>
            </a:r>
            <a:r>
              <a:rPr lang="cs-CZ" dirty="0" smtClean="0"/>
              <a:t>Hm</a:t>
            </a:r>
            <a:r>
              <a:rPr lang="cs-CZ" baseline="30000" dirty="0" smtClean="0"/>
              <a:t>-1</a:t>
            </a:r>
            <a:r>
              <a:rPr lang="cs-CZ" dirty="0" smtClean="0"/>
              <a:t>); d </a:t>
            </a:r>
            <a:r>
              <a:rPr lang="cs-CZ" dirty="0" err="1" smtClean="0"/>
              <a:t>is</a:t>
            </a:r>
            <a:r>
              <a:rPr lang="cs-CZ" dirty="0" smtClean="0"/>
              <a:t> distance </a:t>
            </a:r>
            <a:r>
              <a:rPr lang="cs-CZ" dirty="0" err="1" smtClean="0"/>
              <a:t>between</a:t>
            </a:r>
            <a:r>
              <a:rPr lang="cs-CZ" dirty="0" smtClean="0"/>
              <a:t> </a:t>
            </a:r>
            <a:r>
              <a:rPr lang="cs-CZ" dirty="0" err="1" smtClean="0"/>
              <a:t>poles</a:t>
            </a:r>
            <a:r>
              <a:rPr lang="cs-CZ" dirty="0" smtClean="0"/>
              <a:t>.</a:t>
            </a:r>
            <a:endParaRPr lang="cs-CZ" dirty="0"/>
          </a:p>
        </p:txBody>
      </p:sp>
    </p:spTree>
    <p:extLst>
      <p:ext uri="{BB962C8B-B14F-4D97-AF65-F5344CB8AC3E}">
        <p14:creationId xmlns:p14="http://schemas.microsoft.com/office/powerpoint/2010/main" val="193209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Magnetic</a:t>
            </a:r>
            <a:r>
              <a:rPr lang="cs-CZ" dirty="0" smtClean="0"/>
              <a:t> flux and </a:t>
            </a:r>
            <a:r>
              <a:rPr lang="cs-CZ" dirty="0" err="1" smtClean="0"/>
              <a:t>magnetic</a:t>
            </a:r>
            <a:r>
              <a:rPr lang="cs-CZ" dirty="0" smtClean="0"/>
              <a:t> flux </a:t>
            </a:r>
            <a:r>
              <a:rPr lang="cs-CZ" dirty="0" err="1" smtClean="0"/>
              <a:t>density</a:t>
            </a:r>
            <a:endParaRPr lang="cs-CZ" dirty="0"/>
          </a:p>
        </p:txBody>
      </p:sp>
      <p:sp>
        <p:nvSpPr>
          <p:cNvPr id="3" name="Zástupný symbol pro obsah 2"/>
          <p:cNvSpPr>
            <a:spLocks noGrp="1"/>
          </p:cNvSpPr>
          <p:nvPr>
            <p:ph idx="1"/>
          </p:nvPr>
        </p:nvSpPr>
        <p:spPr>
          <a:xfrm>
            <a:off x="457200" y="1600201"/>
            <a:ext cx="8229600" cy="1612776"/>
          </a:xfrm>
        </p:spPr>
        <p:txBody>
          <a:bodyPr>
            <a:normAutofit/>
          </a:bodyPr>
          <a:lstStyle/>
          <a:p>
            <a:pPr marL="0" indent="0">
              <a:buNone/>
            </a:pPr>
            <a:r>
              <a:rPr lang="cs-CZ" sz="2400" dirty="0" err="1" smtClean="0"/>
              <a:t>The</a:t>
            </a:r>
            <a:r>
              <a:rPr lang="cs-CZ" sz="2400" dirty="0" smtClean="0"/>
              <a:t> </a:t>
            </a:r>
            <a:r>
              <a:rPr lang="cs-CZ" sz="2400" dirty="0" err="1" smtClean="0"/>
              <a:t>magnetic</a:t>
            </a:r>
            <a:r>
              <a:rPr lang="cs-CZ" sz="2400" dirty="0" smtClean="0"/>
              <a:t> flux </a:t>
            </a:r>
            <a:r>
              <a:rPr lang="el-GR" sz="2400" dirty="0" smtClean="0"/>
              <a:t>φ</a:t>
            </a:r>
            <a:r>
              <a:rPr lang="cs-CZ" sz="2400" dirty="0" smtClean="0"/>
              <a:t> </a:t>
            </a:r>
            <a:r>
              <a:rPr lang="cs-CZ" sz="2400" dirty="0" err="1" smtClean="0"/>
              <a:t>passing</a:t>
            </a:r>
            <a:r>
              <a:rPr lang="cs-CZ" sz="2400" dirty="0" smtClean="0"/>
              <a:t> </a:t>
            </a:r>
            <a:r>
              <a:rPr lang="cs-CZ" sz="2400" dirty="0" err="1" smtClean="0"/>
              <a:t>through</a:t>
            </a:r>
            <a:r>
              <a:rPr lang="cs-CZ" sz="2400" dirty="0" smtClean="0"/>
              <a:t> </a:t>
            </a:r>
            <a:r>
              <a:rPr lang="cs-CZ" sz="2400" dirty="0" err="1" smtClean="0"/>
              <a:t>the</a:t>
            </a:r>
            <a:r>
              <a:rPr lang="cs-CZ" sz="2400" dirty="0" smtClean="0"/>
              <a:t> area A </a:t>
            </a:r>
            <a:r>
              <a:rPr lang="cs-CZ" sz="2400" dirty="0" err="1" smtClean="0"/>
              <a:t>is</a:t>
            </a:r>
            <a:r>
              <a:rPr lang="cs-CZ" sz="2400" dirty="0" smtClean="0"/>
              <a:t> </a:t>
            </a:r>
            <a:r>
              <a:rPr lang="cs-CZ" sz="2400" dirty="0" err="1" smtClean="0"/>
              <a:t>defined</a:t>
            </a:r>
            <a:r>
              <a:rPr lang="cs-CZ" sz="2400" dirty="0" smtClean="0"/>
              <a:t> as </a:t>
            </a:r>
            <a:r>
              <a:rPr lang="cs-CZ" sz="2400" dirty="0" err="1" smtClean="0"/>
              <a:t>the</a:t>
            </a:r>
            <a:r>
              <a:rPr lang="cs-CZ" sz="2400" dirty="0" smtClean="0"/>
              <a:t> </a:t>
            </a:r>
            <a:r>
              <a:rPr lang="cs-CZ" sz="2400" dirty="0" err="1" smtClean="0"/>
              <a:t>total</a:t>
            </a:r>
            <a:r>
              <a:rPr lang="cs-CZ" sz="2400" dirty="0" smtClean="0"/>
              <a:t> </a:t>
            </a:r>
            <a:r>
              <a:rPr lang="cs-CZ" sz="2400" dirty="0" err="1" smtClean="0"/>
              <a:t>number</a:t>
            </a:r>
            <a:r>
              <a:rPr lang="cs-CZ" sz="2400" dirty="0" smtClean="0"/>
              <a:t> </a:t>
            </a:r>
            <a:r>
              <a:rPr lang="cs-CZ" sz="2400" dirty="0" err="1" smtClean="0"/>
              <a:t>of</a:t>
            </a:r>
            <a:r>
              <a:rPr lang="cs-CZ" sz="2400" dirty="0" smtClean="0"/>
              <a:t> </a:t>
            </a:r>
            <a:r>
              <a:rPr lang="cs-CZ" sz="2400" dirty="0" err="1" smtClean="0"/>
              <a:t>magnetic</a:t>
            </a:r>
            <a:r>
              <a:rPr lang="cs-CZ" sz="2400" dirty="0" smtClean="0"/>
              <a:t> </a:t>
            </a:r>
            <a:r>
              <a:rPr lang="cs-CZ" sz="2400" dirty="0" err="1" smtClean="0"/>
              <a:t>force</a:t>
            </a:r>
            <a:r>
              <a:rPr lang="cs-CZ" sz="2400" dirty="0" smtClean="0"/>
              <a:t> lines </a:t>
            </a:r>
            <a:r>
              <a:rPr lang="cs-CZ" sz="2400" dirty="0" err="1" smtClean="0"/>
              <a:t>passing</a:t>
            </a:r>
            <a:r>
              <a:rPr lang="cs-CZ" sz="2400" dirty="0" smtClean="0"/>
              <a:t> </a:t>
            </a:r>
            <a:r>
              <a:rPr lang="cs-CZ" sz="2400" dirty="0" err="1" smtClean="0"/>
              <a:t>through</a:t>
            </a:r>
            <a:r>
              <a:rPr lang="cs-CZ" sz="2400" dirty="0" smtClean="0"/>
              <a:t> </a:t>
            </a:r>
            <a:r>
              <a:rPr lang="cs-CZ" sz="2400" dirty="0" err="1" smtClean="0"/>
              <a:t>an</a:t>
            </a:r>
            <a:r>
              <a:rPr lang="cs-CZ" sz="2400" dirty="0" smtClean="0"/>
              <a:t> area A.</a:t>
            </a:r>
            <a:endParaRPr lang="cs-CZ" sz="2400" dirty="0"/>
          </a:p>
        </p:txBody>
      </p:sp>
      <mc:AlternateContent xmlns:mc="http://schemas.openxmlformats.org/markup-compatibility/2006" xmlns:a14="http://schemas.microsoft.com/office/drawing/2010/main">
        <mc:Choice Requires="a14">
          <p:sp>
            <p:nvSpPr>
              <p:cNvPr id="4" name="TextovéPole 3"/>
              <p:cNvSpPr txBox="1"/>
              <p:nvPr/>
            </p:nvSpPr>
            <p:spPr>
              <a:xfrm>
                <a:off x="3419872" y="2708920"/>
                <a:ext cx="23762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i="1" smtClean="0">
                          <a:latin typeface="Cambria Math"/>
                        </a:rPr>
                        <m:t>𝜱</m:t>
                      </m:r>
                      <m:r>
                        <a:rPr lang="cs-CZ" sz="2400" b="1" i="1" smtClean="0">
                          <a:latin typeface="Cambria Math"/>
                        </a:rPr>
                        <m:t>=</m:t>
                      </m:r>
                      <m:r>
                        <a:rPr lang="cs-CZ" sz="2400" b="1" i="1" smtClean="0">
                          <a:latin typeface="Cambria Math"/>
                        </a:rPr>
                        <m:t>𝑵</m:t>
                      </m:r>
                      <m:r>
                        <a:rPr lang="cs-CZ" sz="2400" b="1" i="1" smtClean="0">
                          <a:latin typeface="Cambria Math"/>
                        </a:rPr>
                        <m:t>/</m:t>
                      </m:r>
                      <m:r>
                        <a:rPr lang="cs-CZ" sz="2400" b="1" i="1" smtClean="0">
                          <a:latin typeface="Cambria Math"/>
                        </a:rPr>
                        <m:t>𝑨</m:t>
                      </m:r>
                    </m:oMath>
                  </m:oMathPara>
                </a14:m>
                <a:endParaRPr lang="cs-CZ" sz="2400" b="1"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3419872" y="2708920"/>
                <a:ext cx="2376264" cy="461665"/>
              </a:xfrm>
              <a:prstGeom prst="rect">
                <a:avLst/>
              </a:prstGeom>
              <a:blipFill rotWithShape="1">
                <a:blip r:embed="rId2"/>
                <a:stretch>
                  <a:fillRect b="-17105"/>
                </a:stretch>
              </a:blipFill>
            </p:spPr>
            <p:txBody>
              <a:bodyPr/>
              <a:lstStyle/>
              <a:p>
                <a:r>
                  <a:rPr lang="cs-CZ">
                    <a:noFill/>
                  </a:rPr>
                  <a:t> </a:t>
                </a:r>
              </a:p>
            </p:txBody>
          </p:sp>
        </mc:Fallback>
      </mc:AlternateContent>
      <p:sp>
        <p:nvSpPr>
          <p:cNvPr id="5" name="TextovéPole 4"/>
          <p:cNvSpPr txBox="1"/>
          <p:nvPr/>
        </p:nvSpPr>
        <p:spPr>
          <a:xfrm>
            <a:off x="467544" y="4005064"/>
            <a:ext cx="7848872" cy="1200329"/>
          </a:xfrm>
          <a:prstGeom prst="rect">
            <a:avLst/>
          </a:prstGeom>
          <a:noFill/>
        </p:spPr>
        <p:txBody>
          <a:bodyPr wrap="square" rtlCol="0">
            <a:spAutoFit/>
          </a:bodyPr>
          <a:lstStyle/>
          <a:p>
            <a:r>
              <a:rPr lang="cs-CZ" sz="2400" dirty="0" err="1" smtClean="0"/>
              <a:t>The</a:t>
            </a:r>
            <a:r>
              <a:rPr lang="cs-CZ" sz="2400" dirty="0" smtClean="0"/>
              <a:t> </a:t>
            </a:r>
            <a:r>
              <a:rPr lang="cs-CZ" sz="2400" dirty="0" err="1" smtClean="0"/>
              <a:t>magnetic</a:t>
            </a:r>
            <a:r>
              <a:rPr lang="cs-CZ" sz="2400" dirty="0" smtClean="0"/>
              <a:t> flux </a:t>
            </a:r>
            <a:r>
              <a:rPr lang="cs-CZ" sz="2400" dirty="0" err="1" smtClean="0"/>
              <a:t>density</a:t>
            </a:r>
            <a:r>
              <a:rPr lang="cs-CZ" sz="2400" dirty="0" smtClean="0"/>
              <a:t> B </a:t>
            </a:r>
            <a:r>
              <a:rPr lang="cs-CZ" sz="2400" dirty="0" err="1" smtClean="0"/>
              <a:t>at</a:t>
            </a:r>
            <a:r>
              <a:rPr lang="cs-CZ" sz="2400" dirty="0" smtClean="0"/>
              <a:t> a point </a:t>
            </a:r>
            <a:r>
              <a:rPr lang="cs-CZ" sz="2400" dirty="0" err="1" smtClean="0"/>
              <a:t>is</a:t>
            </a:r>
            <a:r>
              <a:rPr lang="cs-CZ" sz="2400" dirty="0" smtClean="0"/>
              <a:t> </a:t>
            </a:r>
            <a:r>
              <a:rPr lang="cs-CZ" sz="2400" dirty="0" err="1" smtClean="0"/>
              <a:t>the</a:t>
            </a:r>
            <a:r>
              <a:rPr lang="cs-CZ" sz="2400" dirty="0" smtClean="0"/>
              <a:t> </a:t>
            </a:r>
            <a:r>
              <a:rPr lang="cs-CZ" sz="2400" dirty="0" err="1" smtClean="0"/>
              <a:t>magnetic</a:t>
            </a:r>
            <a:r>
              <a:rPr lang="cs-CZ" sz="2400" dirty="0" smtClean="0"/>
              <a:t> flux in a unit area </a:t>
            </a:r>
            <a:r>
              <a:rPr lang="cs-CZ" sz="2400" dirty="0" err="1" smtClean="0"/>
              <a:t>placed</a:t>
            </a:r>
            <a:r>
              <a:rPr lang="cs-CZ" sz="2400" dirty="0" smtClean="0"/>
              <a:t> </a:t>
            </a:r>
            <a:r>
              <a:rPr lang="cs-CZ" sz="2400" dirty="0" err="1" smtClean="0"/>
              <a:t>at</a:t>
            </a:r>
            <a:r>
              <a:rPr lang="cs-CZ" sz="2400" dirty="0" smtClean="0"/>
              <a:t> </a:t>
            </a:r>
            <a:r>
              <a:rPr lang="cs-CZ" sz="2400" dirty="0" err="1" smtClean="0"/>
              <a:t>right-angles</a:t>
            </a:r>
            <a:r>
              <a:rPr lang="cs-CZ" sz="2400" dirty="0" smtClean="0"/>
              <a:t> to </a:t>
            </a:r>
            <a:r>
              <a:rPr lang="cs-CZ" sz="2400" dirty="0" err="1" smtClean="0"/>
              <a:t>the</a:t>
            </a:r>
            <a:r>
              <a:rPr lang="cs-CZ" sz="2400" dirty="0" smtClean="0"/>
              <a:t> </a:t>
            </a:r>
            <a:r>
              <a:rPr lang="cs-CZ" sz="2400" dirty="0" err="1" smtClean="0"/>
              <a:t>magnetic</a:t>
            </a:r>
            <a:r>
              <a:rPr lang="cs-CZ" sz="2400" dirty="0" smtClean="0"/>
              <a:t> </a:t>
            </a:r>
            <a:r>
              <a:rPr lang="cs-CZ" sz="2400" dirty="0" err="1" smtClean="0"/>
              <a:t>force</a:t>
            </a:r>
            <a:r>
              <a:rPr lang="cs-CZ" sz="2400" dirty="0" smtClean="0"/>
              <a:t> lines. Unit </a:t>
            </a:r>
            <a:r>
              <a:rPr lang="cs-CZ" sz="2400" dirty="0" err="1" smtClean="0"/>
              <a:t>is</a:t>
            </a:r>
            <a:r>
              <a:rPr lang="cs-CZ" sz="2400" dirty="0" smtClean="0"/>
              <a:t> Wbm-2=T  (tesla).</a:t>
            </a:r>
            <a:endParaRPr lang="cs-CZ" sz="2400" dirty="0"/>
          </a:p>
        </p:txBody>
      </p:sp>
      <mc:AlternateContent xmlns:mc="http://schemas.openxmlformats.org/markup-compatibility/2006" xmlns:a14="http://schemas.microsoft.com/office/drawing/2010/main">
        <mc:Choice Requires="a14">
          <p:sp>
            <p:nvSpPr>
              <p:cNvPr id="6" name="TextovéPole 5"/>
              <p:cNvSpPr txBox="1"/>
              <p:nvPr/>
            </p:nvSpPr>
            <p:spPr>
              <a:xfrm>
                <a:off x="3563888" y="5332040"/>
                <a:ext cx="1656184" cy="781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a:rPr>
                        <m:t>𝑩</m:t>
                      </m:r>
                      <m:r>
                        <a:rPr lang="cs-CZ" sz="2400" b="1" i="1" smtClean="0">
                          <a:latin typeface="Cambria Math"/>
                        </a:rPr>
                        <m:t>=</m:t>
                      </m:r>
                      <m:f>
                        <m:fPr>
                          <m:ctrlPr>
                            <a:rPr lang="cs-CZ" sz="2400" b="1" i="1" smtClean="0">
                              <a:latin typeface="Cambria Math"/>
                            </a:rPr>
                          </m:ctrlPr>
                        </m:fPr>
                        <m:num>
                          <m:r>
                            <a:rPr lang="el-GR" sz="2400" b="1" i="1" smtClean="0">
                              <a:latin typeface="Cambria Math"/>
                            </a:rPr>
                            <m:t>𝜱</m:t>
                          </m:r>
                        </m:num>
                        <m:den>
                          <m:r>
                            <a:rPr lang="cs-CZ" sz="2400" b="1" i="1" smtClean="0">
                              <a:latin typeface="Cambria Math"/>
                            </a:rPr>
                            <m:t>𝑨</m:t>
                          </m:r>
                        </m:den>
                      </m:f>
                    </m:oMath>
                  </m:oMathPara>
                </a14:m>
                <a:endParaRPr lang="cs-CZ" sz="2400" b="1"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563888" y="5332040"/>
                <a:ext cx="1656184" cy="781368"/>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71113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Magnetic flux and magnetic flux density</a:t>
            </a:r>
            <a:endParaRPr lang="cs-CZ"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27051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556792"/>
            <a:ext cx="54483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65313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93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The magnetic field around a long straight wire </a:t>
            </a:r>
            <a:endParaRPr lang="cs-CZ" dirty="0"/>
          </a:p>
        </p:txBody>
      </p:sp>
      <p:sp>
        <p:nvSpPr>
          <p:cNvPr id="3" name="Zástupný symbol pro obsah 2"/>
          <p:cNvSpPr>
            <a:spLocks noGrp="1"/>
          </p:cNvSpPr>
          <p:nvPr>
            <p:ph idx="1"/>
          </p:nvPr>
        </p:nvSpPr>
        <p:spPr>
          <a:xfrm>
            <a:off x="457200" y="1600200"/>
            <a:ext cx="3610744" cy="4205063"/>
          </a:xfrm>
        </p:spPr>
        <p:txBody>
          <a:bodyPr>
            <a:normAutofit fontScale="85000" lnSpcReduction="10000"/>
          </a:bodyPr>
          <a:lstStyle/>
          <a:p>
            <a:r>
              <a:rPr lang="cs-CZ" dirty="0" smtClean="0"/>
              <a:t>D</a:t>
            </a:r>
            <a:r>
              <a:rPr lang="en-US" dirty="0" err="1" smtClean="0"/>
              <a:t>iagram</a:t>
            </a:r>
            <a:r>
              <a:rPr lang="en-US" dirty="0" smtClean="0"/>
              <a:t> shows a wire carrying a current of about 5 amps </a:t>
            </a:r>
            <a:endParaRPr lang="cs-CZ" dirty="0" smtClean="0"/>
          </a:p>
          <a:p>
            <a:r>
              <a:rPr lang="en-US" dirty="0" smtClean="0"/>
              <a:t>If you sprinkle some iron filings on to the horizontal card and tap it gently, the iron filings will line up along the lines of flux as shown. </a:t>
            </a:r>
            <a:endParaRPr lang="cs-CZ"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1000" contrast="50000"/>
                    </a14:imgEffect>
                  </a14:imgLayer>
                </a14:imgProps>
              </a:ext>
              <a:ext uri="{28A0092B-C50C-407E-A947-70E740481C1C}">
                <a14:useLocalDpi xmlns:a14="http://schemas.microsoft.com/office/drawing/2010/main" val="0"/>
              </a:ext>
            </a:extLst>
          </a:blip>
          <a:srcRect/>
          <a:stretch>
            <a:fillRect/>
          </a:stretch>
        </p:blipFill>
        <p:spPr bwMode="auto">
          <a:xfrm>
            <a:off x="4139951" y="1755778"/>
            <a:ext cx="4919261" cy="368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83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Magnetism</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 </a:t>
            </a:r>
            <a:r>
              <a:rPr lang="en-US" i="1" dirty="0" smtClean="0">
                <a:solidFill>
                  <a:schemeClr val="tx2"/>
                </a:solidFill>
              </a:rPr>
              <a:t>Magnetism is a force generated in matter by the motion of electrons within its atoms. Magnetism and electricity represent different aspects of the force of electromagnetism, which is one part of Nature's fundamental electroweak force. The region in space that is penetrated by the imaginary lines of magnetic force describes a magnetic field. The strength of the magnetic field is determined by the number of lines of force per unit area of space. Magnetic fields are created on a large scale either by the passage of an electric current through magnetic metals or by magnetized materials called magnets. The elemental metals-iron, cobalt, nickel, and their solid solutions or alloys with related metallic elements-are typical materials that respond strongly to magnetic fields. Unlike the all-pervasive fundamental force field of gravity, the magnetic force field within a magnetized body, such as a bar magnet, is polarized-that is, the field is strongest and of opposite signs at the two extremities or poles of the magnet…</a:t>
            </a:r>
            <a:r>
              <a:rPr lang="cs-CZ" dirty="0">
                <a:solidFill>
                  <a:schemeClr val="tx2"/>
                </a:solidFill>
              </a:rPr>
              <a:t> </a:t>
            </a:r>
            <a:r>
              <a:rPr lang="cs-CZ" dirty="0" smtClean="0"/>
              <a:t>„</a:t>
            </a:r>
            <a:r>
              <a:rPr lang="en-US" dirty="0" smtClean="0"/>
              <a:t> </a:t>
            </a:r>
            <a:endParaRPr lang="cs-CZ" dirty="0"/>
          </a:p>
        </p:txBody>
      </p:sp>
    </p:spTree>
    <p:extLst>
      <p:ext uri="{BB962C8B-B14F-4D97-AF65-F5344CB8AC3E}">
        <p14:creationId xmlns:p14="http://schemas.microsoft.com/office/powerpoint/2010/main" val="335587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The magnetic field around a long straight wire </a:t>
            </a:r>
            <a:endParaRPr lang="cs-CZ" dirty="0"/>
          </a:p>
        </p:txBody>
      </p:sp>
      <p:sp>
        <p:nvSpPr>
          <p:cNvPr id="3" name="Zástupný symbol pro obsah 2"/>
          <p:cNvSpPr>
            <a:spLocks noGrp="1"/>
          </p:cNvSpPr>
          <p:nvPr>
            <p:ph idx="1"/>
          </p:nvPr>
        </p:nvSpPr>
        <p:spPr>
          <a:xfrm>
            <a:off x="457200" y="1600201"/>
            <a:ext cx="8229600" cy="2260848"/>
          </a:xfrm>
        </p:spPr>
        <p:txBody>
          <a:bodyPr/>
          <a:lstStyle/>
          <a:p>
            <a:r>
              <a:rPr lang="en-US" dirty="0" smtClean="0"/>
              <a:t>You can place a small compass on the card to find the direction of the magnetic field. </a:t>
            </a:r>
            <a:endParaRPr lang="cs-CZ" dirty="0" smtClean="0"/>
          </a:p>
          <a:p>
            <a:r>
              <a:rPr lang="cs-CZ" dirty="0" smtClean="0"/>
              <a:t>T</a:t>
            </a:r>
            <a:r>
              <a:rPr lang="en-US" dirty="0" smtClean="0"/>
              <a:t>he current flowing up the wire, the compass will point anti‑clockwise, as shown.</a:t>
            </a:r>
            <a:endParaRPr lang="cs-CZ" dirty="0"/>
          </a:p>
        </p:txBody>
      </p:sp>
      <p:pic>
        <p:nvPicPr>
          <p:cNvPr id="2050" name="Picture 2"/>
          <p:cNvPicPr>
            <a:picLocks noChangeAspect="1" noChangeArrowheads="1"/>
          </p:cNvPicPr>
          <p:nvPr/>
        </p:nvPicPr>
        <p:blipFill>
          <a:blip r:embed="rId2">
            <a:duotone>
              <a:prstClr val="black"/>
              <a:schemeClr val="tx2">
                <a:tint val="45000"/>
                <a:satMod val="400000"/>
              </a:schemeClr>
            </a:duotone>
            <a:lum bright="-14000" contrast="63000"/>
            <a:extLst>
              <a:ext uri="{28A0092B-C50C-407E-A947-70E740481C1C}">
                <a14:useLocalDpi xmlns:a14="http://schemas.microsoft.com/office/drawing/2010/main" val="0"/>
              </a:ext>
            </a:extLst>
          </a:blip>
          <a:srcRect/>
          <a:stretch>
            <a:fillRect/>
          </a:stretch>
        </p:blipFill>
        <p:spPr bwMode="auto">
          <a:xfrm>
            <a:off x="1835696" y="3735381"/>
            <a:ext cx="5400600" cy="26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4"/>
          <p:cNvCxnSpPr/>
          <p:nvPr/>
        </p:nvCxnSpPr>
        <p:spPr>
          <a:xfrm flipV="1">
            <a:off x="6948264" y="4653136"/>
            <a:ext cx="0"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Přímá spojnice se šipkou 6"/>
          <p:cNvCxnSpPr/>
          <p:nvPr/>
        </p:nvCxnSpPr>
        <p:spPr>
          <a:xfrm>
            <a:off x="4211960" y="4581128"/>
            <a:ext cx="0"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666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916832"/>
            <a:ext cx="8229600" cy="4425355"/>
          </a:xfrm>
        </p:spPr>
        <p:txBody>
          <a:bodyPr>
            <a:normAutofit fontScale="92500" lnSpcReduction="20000"/>
          </a:bodyPr>
          <a:lstStyle/>
          <a:p>
            <a:r>
              <a:rPr lang="en-US" dirty="0" smtClean="0"/>
              <a:t>The diagrams show the magnetic field as you look down on the card </a:t>
            </a:r>
            <a:endParaRPr lang="cs-CZ" dirty="0" smtClean="0"/>
          </a:p>
          <a:p>
            <a:r>
              <a:rPr lang="en-US" dirty="0" smtClean="0"/>
              <a:t>Imagine the current direction as an arrow. When the arrow moves away from you, into the page, you see the cross (x) of the tail of the arrow. </a:t>
            </a:r>
            <a:endParaRPr lang="cs-CZ" dirty="0" smtClean="0"/>
          </a:p>
          <a:p>
            <a:r>
              <a:rPr lang="en-US" dirty="0" smtClean="0"/>
              <a:t>As the current flows towards you, you see the point of the arrow ‑ the dot in the diagram. Can you see that the further from the wire the circles are, the more widely separated they become? What does this tell you? The flux density is greatest close to the wire.</a:t>
            </a:r>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88640"/>
            <a:ext cx="3038315"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619672" y="404664"/>
            <a:ext cx="2736304" cy="707886"/>
          </a:xfrm>
          <a:prstGeom prst="rect">
            <a:avLst/>
          </a:prstGeom>
          <a:noFill/>
        </p:spPr>
        <p:txBody>
          <a:bodyPr wrap="square" rtlCol="0">
            <a:spAutoFit/>
          </a:bodyPr>
          <a:lstStyle/>
          <a:p>
            <a:r>
              <a:rPr lang="cs-CZ" sz="4000" dirty="0" err="1" smtClean="0"/>
              <a:t>Vector</a:t>
            </a:r>
            <a:r>
              <a:rPr lang="cs-CZ" sz="4000" dirty="0" smtClean="0"/>
              <a:t> lines</a:t>
            </a:r>
            <a:endParaRPr lang="cs-CZ" sz="4000" dirty="0"/>
          </a:p>
        </p:txBody>
      </p:sp>
    </p:spTree>
    <p:extLst>
      <p:ext uri="{BB962C8B-B14F-4D97-AF65-F5344CB8AC3E}">
        <p14:creationId xmlns:p14="http://schemas.microsoft.com/office/powerpoint/2010/main" val="245200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3480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Magnetism</a:t>
            </a:r>
            <a:endParaRPr lang="cs-CZ" dirty="0"/>
          </a:p>
        </p:txBody>
      </p:sp>
      <p:sp>
        <p:nvSpPr>
          <p:cNvPr id="3" name="Zástupný symbol pro obsah 2"/>
          <p:cNvSpPr>
            <a:spLocks noGrp="1"/>
          </p:cNvSpPr>
          <p:nvPr>
            <p:ph idx="1"/>
          </p:nvPr>
        </p:nvSpPr>
        <p:spPr/>
        <p:txBody>
          <a:bodyPr>
            <a:normAutofit/>
          </a:bodyPr>
          <a:lstStyle/>
          <a:p>
            <a:r>
              <a:rPr lang="en-US" sz="2000" dirty="0" smtClean="0"/>
              <a:t> Is the study of magnetic fields and their effect on materials.</a:t>
            </a:r>
            <a:endParaRPr lang="cs-CZ" sz="2000" dirty="0" smtClean="0"/>
          </a:p>
          <a:p>
            <a:r>
              <a:rPr lang="en-US" sz="2000" dirty="0" smtClean="0"/>
              <a:t>The effect is due to unbalanced spin of electrons in atom.</a:t>
            </a:r>
            <a:endParaRPr lang="cs-CZ" sz="2000" dirty="0" smtClean="0"/>
          </a:p>
          <a:p>
            <a:r>
              <a:rPr lang="en-US" sz="2000" dirty="0" smtClean="0"/>
              <a:t>It is readily observed every day – from the simple magnet that attracts nails and other metals to cassette tapes to magnet-driven trains. </a:t>
            </a:r>
            <a:endParaRPr lang="cs-CZ" sz="2000" dirty="0" smtClean="0"/>
          </a:p>
          <a:p>
            <a:pPr marL="342900" lvl="1" indent="-342900">
              <a:buFont typeface="Arial" panose="020B0604020202020204" pitchFamily="34" charset="0"/>
              <a:buChar char="•"/>
            </a:pPr>
            <a:r>
              <a:rPr lang="en-US" sz="2000" dirty="0" smtClean="0"/>
              <a:t>Magnetism is closely linked with electricity.</a:t>
            </a:r>
            <a:endParaRPr lang="cs-CZ" sz="2000" dirty="0" smtClean="0"/>
          </a:p>
          <a:p>
            <a:pPr marL="342900" lvl="1" indent="-342900">
              <a:buFont typeface="Arial" panose="020B0604020202020204" pitchFamily="34" charset="0"/>
              <a:buChar char="•"/>
            </a:pPr>
            <a:r>
              <a:rPr lang="en-US" sz="2000" dirty="0" smtClean="0"/>
              <a:t>Magnetic fields affect moving charges, and moving charges produce magnetic fields.</a:t>
            </a:r>
            <a:endParaRPr lang="cs-CZ" sz="2000" dirty="0" smtClean="0"/>
          </a:p>
          <a:p>
            <a:pPr marL="342900" lvl="1" indent="-342900">
              <a:buFont typeface="Arial" panose="020B0604020202020204" pitchFamily="34" charset="0"/>
              <a:buChar char="•"/>
            </a:pPr>
            <a:r>
              <a:rPr lang="en-US" sz="2000" dirty="0" smtClean="0"/>
              <a:t>Changing magnetic field can even create electric fields.</a:t>
            </a:r>
            <a:endParaRPr lang="cs-CZ" sz="2000" dirty="0" smtClean="0"/>
          </a:p>
          <a:p>
            <a:pPr marL="342900" lvl="1" indent="-342900">
              <a:buFont typeface="Arial" panose="020B0604020202020204" pitchFamily="34" charset="0"/>
              <a:buChar char="•"/>
            </a:pPr>
            <a:r>
              <a:rPr lang="en-US" sz="2000" dirty="0" smtClean="0"/>
              <a:t>These phenomena signify an underlying unity of electricity and magnetism, which James Clerk Maxwell first described in the 19th century.</a:t>
            </a:r>
            <a:endParaRPr lang="cs-CZ" sz="2000" dirty="0" smtClean="0"/>
          </a:p>
          <a:p>
            <a:pPr marL="342900" lvl="1" indent="-342900">
              <a:buFont typeface="Arial" panose="020B0604020202020204" pitchFamily="34" charset="0"/>
              <a:buChar char="•"/>
            </a:pPr>
            <a:r>
              <a:rPr lang="en-US" sz="2000" dirty="0" smtClean="0"/>
              <a:t>The ultimate source of any magnetic field is electric current. </a:t>
            </a:r>
            <a:endParaRPr lang="cs-CZ" sz="2000" dirty="0" smtClean="0"/>
          </a:p>
          <a:p>
            <a:endParaRPr lang="cs-CZ" sz="2000" dirty="0"/>
          </a:p>
        </p:txBody>
      </p:sp>
    </p:spTree>
    <p:extLst>
      <p:ext uri="{BB962C8B-B14F-4D97-AF65-F5344CB8AC3E}">
        <p14:creationId xmlns:p14="http://schemas.microsoft.com/office/powerpoint/2010/main" val="2974044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Magnetism</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A</a:t>
            </a:r>
            <a:r>
              <a:rPr lang="en-US" dirty="0" err="1" smtClean="0"/>
              <a:t>pplications</a:t>
            </a:r>
            <a:endParaRPr lang="cs-CZ" dirty="0"/>
          </a:p>
          <a:p>
            <a:pPr lvl="1"/>
            <a:r>
              <a:rPr lang="cs-CZ" dirty="0" smtClean="0"/>
              <a:t>M</a:t>
            </a:r>
            <a:r>
              <a:rPr lang="en-US" dirty="0" err="1" smtClean="0"/>
              <a:t>agnetism</a:t>
            </a:r>
            <a:r>
              <a:rPr lang="en-US" dirty="0" smtClean="0"/>
              <a:t> is one of the most important fields in physics.</a:t>
            </a:r>
            <a:endParaRPr lang="cs-CZ" dirty="0" smtClean="0"/>
          </a:p>
          <a:p>
            <a:pPr lvl="1"/>
            <a:r>
              <a:rPr lang="en-US" dirty="0" smtClean="0"/>
              <a:t>Large electromagnets are used to pick up heavy loads.</a:t>
            </a:r>
            <a:endParaRPr lang="cs-CZ" dirty="0" smtClean="0"/>
          </a:p>
          <a:p>
            <a:pPr lvl="1"/>
            <a:r>
              <a:rPr lang="en-US" dirty="0" smtClean="0"/>
              <a:t>Magnets are used in such devices as </a:t>
            </a:r>
            <a:r>
              <a:rPr lang="cs-CZ" dirty="0" err="1" smtClean="0"/>
              <a:t>holders</a:t>
            </a:r>
            <a:r>
              <a:rPr lang="en-US" dirty="0" smtClean="0"/>
              <a:t>, </a:t>
            </a:r>
            <a:r>
              <a:rPr lang="en-US" dirty="0" smtClean="0"/>
              <a:t>motors, and loudspeakers.</a:t>
            </a:r>
            <a:endParaRPr lang="cs-CZ" dirty="0" smtClean="0"/>
          </a:p>
          <a:p>
            <a:pPr lvl="1"/>
            <a:r>
              <a:rPr lang="en-US" dirty="0" smtClean="0"/>
              <a:t>Magnetic tapes and disks are used routinely in sound-and video-recording equipment and to store computer data.</a:t>
            </a:r>
            <a:endParaRPr lang="cs-CZ" dirty="0" smtClean="0"/>
          </a:p>
          <a:p>
            <a:pPr lvl="1"/>
            <a:r>
              <a:rPr lang="en-US" dirty="0" smtClean="0"/>
              <a:t>Intense magnetic fields are used in magnetic resonance imaging (MRI) devices to explore the human body with better resolution and greater safety than x-rays can provide.</a:t>
            </a:r>
            <a:endParaRPr lang="cs-CZ" dirty="0" smtClean="0"/>
          </a:p>
          <a:p>
            <a:pPr lvl="1"/>
            <a:r>
              <a:rPr lang="en-US" dirty="0" smtClean="0"/>
              <a:t>Giant superconducting magnet are used in the cyclotrons that guide particles into targets at nearly the speed of light.•</a:t>
            </a:r>
            <a:endParaRPr lang="cs-CZ" dirty="0"/>
          </a:p>
        </p:txBody>
      </p:sp>
    </p:spTree>
    <p:extLst>
      <p:ext uri="{BB962C8B-B14F-4D97-AF65-F5344CB8AC3E}">
        <p14:creationId xmlns:p14="http://schemas.microsoft.com/office/powerpoint/2010/main" val="353228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Magnetic</a:t>
            </a:r>
            <a:r>
              <a:rPr lang="cs-CZ" dirty="0" smtClean="0"/>
              <a:t> </a:t>
            </a:r>
            <a:r>
              <a:rPr lang="cs-CZ" dirty="0" err="1" smtClean="0"/>
              <a:t>tape</a:t>
            </a:r>
            <a:r>
              <a:rPr lang="cs-CZ" dirty="0" smtClean="0"/>
              <a:t> </a:t>
            </a:r>
            <a:r>
              <a:rPr lang="cs-CZ" dirty="0" err="1" smtClean="0"/>
              <a:t>principle</a:t>
            </a:r>
            <a:endParaRPr lang="cs-CZ"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67627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2704665" cy="239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63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90000"/>
                    </a14:imgEffect>
                    <a14:imgEffect>
                      <a14:colorTemperature colorTemp="8125"/>
                    </a14:imgEffect>
                    <a14:imgEffect>
                      <a14:saturation sat="180000"/>
                    </a14:imgEffect>
                  </a14:imgLayer>
                </a14:imgProps>
              </a:ext>
              <a:ext uri="{28A0092B-C50C-407E-A947-70E740481C1C}">
                <a14:useLocalDpi xmlns:a14="http://schemas.microsoft.com/office/drawing/2010/main" val="0"/>
              </a:ext>
            </a:extLst>
          </a:blip>
          <a:srcRect/>
          <a:stretch>
            <a:fillRect/>
          </a:stretch>
        </p:blipFill>
        <p:spPr bwMode="auto">
          <a:xfrm>
            <a:off x="1805790" y="3789040"/>
            <a:ext cx="47625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MRI </a:t>
            </a:r>
            <a:r>
              <a:rPr lang="cs-CZ" dirty="0" err="1" smtClean="0"/>
              <a:t>diagnostic</a:t>
            </a:r>
            <a:endParaRPr lang="cs-CZ" dirty="0"/>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36096" y="1340768"/>
            <a:ext cx="31051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07" y="1340768"/>
            <a:ext cx="237962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723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Nature</a:t>
            </a:r>
            <a:r>
              <a:rPr lang="cs-CZ" dirty="0" smtClean="0"/>
              <a:t> </a:t>
            </a:r>
            <a:r>
              <a:rPr lang="cs-CZ" dirty="0" err="1" smtClean="0"/>
              <a:t>of</a:t>
            </a:r>
            <a:r>
              <a:rPr lang="cs-CZ" dirty="0" smtClean="0"/>
              <a:t> </a:t>
            </a:r>
            <a:r>
              <a:rPr lang="cs-CZ" dirty="0" err="1" smtClean="0"/>
              <a:t>magnetism</a:t>
            </a:r>
            <a:endParaRPr lang="cs-CZ" dirty="0"/>
          </a:p>
        </p:txBody>
      </p:sp>
      <p:sp>
        <p:nvSpPr>
          <p:cNvPr id="3" name="Zástupný symbol pro obsah 2"/>
          <p:cNvSpPr>
            <a:spLocks noGrp="1"/>
          </p:cNvSpPr>
          <p:nvPr>
            <p:ph idx="1"/>
          </p:nvPr>
        </p:nvSpPr>
        <p:spPr/>
        <p:txBody>
          <a:bodyPr>
            <a:normAutofit fontScale="55000" lnSpcReduction="20000"/>
          </a:bodyPr>
          <a:lstStyle/>
          <a:p>
            <a:r>
              <a:rPr lang="en-US" dirty="0" smtClean="0"/>
              <a:t>The Greeks discovered that certain iron ores found in the place could attract other pieces or iron, they called it </a:t>
            </a:r>
            <a:r>
              <a:rPr lang="en-US" dirty="0" err="1" smtClean="0"/>
              <a:t>magnetites</a:t>
            </a:r>
            <a:r>
              <a:rPr lang="en-US" dirty="0" smtClean="0"/>
              <a:t>.</a:t>
            </a:r>
            <a:endParaRPr lang="cs-CZ" dirty="0" smtClean="0"/>
          </a:p>
          <a:p>
            <a:r>
              <a:rPr lang="en-US" dirty="0" smtClean="0"/>
              <a:t>Magnetism was most probably first observed in a form of the mineral magnetite called lodestone, which consists of iron oxide-a chemical compound of iron and oxygen.</a:t>
            </a:r>
            <a:endParaRPr lang="cs-CZ" dirty="0" smtClean="0"/>
          </a:p>
          <a:p>
            <a:r>
              <a:rPr lang="en-US" dirty="0" err="1" smtClean="0"/>
              <a:t>Magnetites</a:t>
            </a:r>
            <a:r>
              <a:rPr lang="en-US" dirty="0" smtClean="0"/>
              <a:t> are classified as natural magnet. </a:t>
            </a:r>
            <a:endParaRPr lang="cs-CZ" dirty="0" smtClean="0"/>
          </a:p>
          <a:p>
            <a:endParaRPr lang="cs-CZ" dirty="0" smtClean="0"/>
          </a:p>
          <a:p>
            <a:r>
              <a:rPr lang="en-US" dirty="0" smtClean="0"/>
              <a:t>The Englishman </a:t>
            </a:r>
            <a:r>
              <a:rPr lang="en-US" b="1" dirty="0" smtClean="0"/>
              <a:t>William Gilbert</a:t>
            </a:r>
            <a:r>
              <a:rPr lang="en-US" dirty="0" smtClean="0"/>
              <a:t> (1540-1603) was the first to investigate the phenomenon of magnetism systematically using scientific methods. He also discovered that the Earth is itself a weak magnet.</a:t>
            </a:r>
            <a:endParaRPr lang="cs-CZ" dirty="0" smtClean="0"/>
          </a:p>
          <a:p>
            <a:r>
              <a:rPr lang="en-US" dirty="0" smtClean="0"/>
              <a:t>Early theoretical investigations into the nature of the Earth's magnetism were carried out by the German </a:t>
            </a:r>
            <a:r>
              <a:rPr lang="en-US" b="1" dirty="0" smtClean="0"/>
              <a:t>Carl Friedrich Gauss </a:t>
            </a:r>
            <a:r>
              <a:rPr lang="en-US" dirty="0" smtClean="0"/>
              <a:t>(1777-1855).</a:t>
            </a:r>
            <a:endParaRPr lang="cs-CZ" dirty="0" smtClean="0"/>
          </a:p>
          <a:p>
            <a:r>
              <a:rPr lang="en-US" dirty="0" smtClean="0"/>
              <a:t>Danish physicist </a:t>
            </a:r>
            <a:r>
              <a:rPr lang="en-US" b="1" dirty="0" smtClean="0"/>
              <a:t>Hans Christian </a:t>
            </a:r>
            <a:r>
              <a:rPr lang="en-US" b="1" dirty="0" err="1" smtClean="0"/>
              <a:t>Oersted</a:t>
            </a:r>
            <a:r>
              <a:rPr lang="cs-CZ" b="1" dirty="0" smtClean="0"/>
              <a:t> </a:t>
            </a:r>
            <a:r>
              <a:rPr lang="en-US" dirty="0" smtClean="0"/>
              <a:t>(1777-1851) first suggested a link between electricity and magnetism.</a:t>
            </a:r>
            <a:endParaRPr lang="cs-CZ" dirty="0" smtClean="0"/>
          </a:p>
          <a:p>
            <a:r>
              <a:rPr lang="cs-CZ" dirty="0" smtClean="0"/>
              <a:t>T</a:t>
            </a:r>
            <a:r>
              <a:rPr lang="en-US" dirty="0" smtClean="0"/>
              <a:t>he Scotsman, </a:t>
            </a:r>
            <a:r>
              <a:rPr lang="en-US" b="1" dirty="0" smtClean="0"/>
              <a:t>James Clerk Maxwell </a:t>
            </a:r>
            <a:r>
              <a:rPr lang="en-US" dirty="0" smtClean="0"/>
              <a:t>(1831-1879), </a:t>
            </a:r>
            <a:r>
              <a:rPr lang="cs-CZ" dirty="0" err="1" smtClean="0"/>
              <a:t>was</a:t>
            </a:r>
            <a:r>
              <a:rPr lang="cs-CZ" dirty="0" smtClean="0"/>
              <a:t> a man </a:t>
            </a:r>
            <a:r>
              <a:rPr lang="en-US" dirty="0" smtClean="0"/>
              <a:t>who provided the theoretical foundation to the physics of electromagnetism in the nineteenth century by showing that electricity and magnetism represent different aspects of the same fundamental force field.</a:t>
            </a:r>
            <a:endParaRPr lang="cs-CZ" dirty="0" smtClean="0"/>
          </a:p>
          <a:p>
            <a:endParaRPr lang="cs-CZ" dirty="0"/>
          </a:p>
        </p:txBody>
      </p:sp>
    </p:spTree>
    <p:extLst>
      <p:ext uri="{BB962C8B-B14F-4D97-AF65-F5344CB8AC3E}">
        <p14:creationId xmlns:p14="http://schemas.microsoft.com/office/powerpoint/2010/main" val="239219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Maxwell´s</a:t>
            </a:r>
            <a:r>
              <a:rPr lang="cs-CZ" dirty="0" smtClean="0"/>
              <a:t> </a:t>
            </a:r>
            <a:r>
              <a:rPr lang="cs-CZ" dirty="0" err="1" smtClean="0"/>
              <a:t>equations</a:t>
            </a:r>
            <a:r>
              <a:rPr lang="cs-CZ" dirty="0" smtClean="0"/>
              <a:t> :c))))</a:t>
            </a: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598112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62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Origin</a:t>
            </a:r>
            <a:r>
              <a:rPr lang="cs-CZ" dirty="0" smtClean="0"/>
              <a:t> </a:t>
            </a:r>
            <a:r>
              <a:rPr lang="cs-CZ" dirty="0" err="1" smtClean="0"/>
              <a:t>of</a:t>
            </a:r>
            <a:r>
              <a:rPr lang="cs-CZ" dirty="0" smtClean="0"/>
              <a:t> </a:t>
            </a:r>
            <a:r>
              <a:rPr lang="cs-CZ" dirty="0" err="1" smtClean="0"/>
              <a:t>magnetism</a:t>
            </a:r>
            <a:endParaRPr lang="cs-CZ" dirty="0"/>
          </a:p>
        </p:txBody>
      </p:sp>
      <p:sp>
        <p:nvSpPr>
          <p:cNvPr id="3" name="Zástupný symbol pro obsah 2"/>
          <p:cNvSpPr>
            <a:spLocks noGrp="1"/>
          </p:cNvSpPr>
          <p:nvPr>
            <p:ph idx="1"/>
          </p:nvPr>
        </p:nvSpPr>
        <p:spPr/>
        <p:txBody>
          <a:bodyPr>
            <a:normAutofit/>
          </a:bodyPr>
          <a:lstStyle/>
          <a:p>
            <a:r>
              <a:rPr lang="en-US" sz="2800" dirty="0" smtClean="0"/>
              <a:t>Magnetism arises from </a:t>
            </a:r>
            <a:r>
              <a:rPr lang="en-US" sz="2800" b="1" i="1" dirty="0" smtClean="0"/>
              <a:t>two types of motions of electrons </a:t>
            </a:r>
            <a:r>
              <a:rPr lang="en-US" sz="2800" dirty="0" smtClean="0"/>
              <a:t>in atoms-one is the motion of the electrons </a:t>
            </a:r>
            <a:r>
              <a:rPr lang="en-US" sz="2800" b="1" dirty="0" smtClean="0"/>
              <a:t>in an orbit around the nucleus</a:t>
            </a:r>
            <a:r>
              <a:rPr lang="en-US" sz="2800" dirty="0" smtClean="0"/>
              <a:t>, similar to the motion of the planets in our solar system around the sun, and the other is </a:t>
            </a:r>
            <a:r>
              <a:rPr lang="en-US" sz="2800" b="1" dirty="0" smtClean="0"/>
              <a:t>the spin of the electrons around its axis</a:t>
            </a:r>
            <a:r>
              <a:rPr lang="en-US" sz="2800" dirty="0" smtClean="0"/>
              <a:t>, analogous to the rotation of the Earth about its own axis.</a:t>
            </a:r>
            <a:endParaRPr lang="cs-CZ"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365104"/>
            <a:ext cx="2823667" cy="241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581128"/>
            <a:ext cx="292576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248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1433</Words>
  <Application>Microsoft Office PowerPoint</Application>
  <PresentationFormat>Předvádění na obrazovce (4:3)</PresentationFormat>
  <Paragraphs>90</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systému Office</vt:lpstr>
      <vt:lpstr>Magnetism Electromagnetism</vt:lpstr>
      <vt:lpstr>Magnetism</vt:lpstr>
      <vt:lpstr>Magnetism</vt:lpstr>
      <vt:lpstr>Magnetism</vt:lpstr>
      <vt:lpstr>Magnetic tape principle</vt:lpstr>
      <vt:lpstr>MRI diagnostic</vt:lpstr>
      <vt:lpstr>Nature of magnetism</vt:lpstr>
      <vt:lpstr>Maxwell´s equations :c))))</vt:lpstr>
      <vt:lpstr>Origin of magnetism</vt:lpstr>
      <vt:lpstr>Origin of magnetism</vt:lpstr>
      <vt:lpstr>Origin of magnetism</vt:lpstr>
      <vt:lpstr>Origin of magnetism of Earth</vt:lpstr>
      <vt:lpstr>Earth as magnet </vt:lpstr>
      <vt:lpstr>Magnets</vt:lpstr>
      <vt:lpstr>Magnets</vt:lpstr>
      <vt:lpstr>Magnetic field</vt:lpstr>
      <vt:lpstr>Magnetic flux and magnetic flux density</vt:lpstr>
      <vt:lpstr>Magnetic flux and magnetic flux density</vt:lpstr>
      <vt:lpstr>The magnetic field around a long straight wire </vt:lpstr>
      <vt:lpstr>The magnetic field around a long straight wire </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Magnetism Electromagnetism</dc:title>
  <dc:creator>Bernard</dc:creator>
  <cp:lastModifiedBy>Bernard</cp:lastModifiedBy>
  <cp:revision>16</cp:revision>
  <dcterms:created xsi:type="dcterms:W3CDTF">2017-02-03T07:55:12Z</dcterms:created>
  <dcterms:modified xsi:type="dcterms:W3CDTF">2018-02-06T08:35:40Z</dcterms:modified>
</cp:coreProperties>
</file>